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77" r:id="rId4"/>
    <p:sldId id="379" r:id="rId5"/>
    <p:sldId id="378" r:id="rId6"/>
    <p:sldId id="324" r:id="rId7"/>
    <p:sldId id="320" r:id="rId8"/>
    <p:sldId id="329" r:id="rId9"/>
    <p:sldId id="258" r:id="rId10"/>
    <p:sldId id="319" r:id="rId11"/>
    <p:sldId id="321" r:id="rId12"/>
    <p:sldId id="257" r:id="rId13"/>
    <p:sldId id="259" r:id="rId14"/>
    <p:sldId id="315" r:id="rId15"/>
    <p:sldId id="260" r:id="rId16"/>
    <p:sldId id="261" r:id="rId17"/>
    <p:sldId id="316" r:id="rId18"/>
    <p:sldId id="265" r:id="rId19"/>
    <p:sldId id="264" r:id="rId20"/>
    <p:sldId id="317" r:id="rId21"/>
    <p:sldId id="268" r:id="rId22"/>
    <p:sldId id="267" r:id="rId23"/>
    <p:sldId id="318" r:id="rId24"/>
    <p:sldId id="271" r:id="rId25"/>
    <p:sldId id="270" r:id="rId26"/>
    <p:sldId id="272" r:id="rId27"/>
    <p:sldId id="322" r:id="rId28"/>
    <p:sldId id="275" r:id="rId29"/>
    <p:sldId id="274" r:id="rId30"/>
    <p:sldId id="277" r:id="rId31"/>
    <p:sldId id="323" r:id="rId32"/>
    <p:sldId id="278" r:id="rId33"/>
    <p:sldId id="279" r:id="rId34"/>
    <p:sldId id="280" r:id="rId35"/>
    <p:sldId id="281" r:id="rId36"/>
    <p:sldId id="282" r:id="rId37"/>
    <p:sldId id="283" r:id="rId38"/>
    <p:sldId id="326" r:id="rId39"/>
    <p:sldId id="327" r:id="rId40"/>
    <p:sldId id="328" r:id="rId41"/>
    <p:sldId id="330" r:id="rId42"/>
    <p:sldId id="331" r:id="rId43"/>
    <p:sldId id="332" r:id="rId44"/>
    <p:sldId id="360" r:id="rId45"/>
    <p:sldId id="361" r:id="rId46"/>
    <p:sldId id="333" r:id="rId47"/>
    <p:sldId id="334" r:id="rId48"/>
    <p:sldId id="335" r:id="rId49"/>
    <p:sldId id="336" r:id="rId50"/>
    <p:sldId id="337" r:id="rId51"/>
    <p:sldId id="362" r:id="rId52"/>
    <p:sldId id="363" r:id="rId53"/>
    <p:sldId id="364" r:id="rId54"/>
    <p:sldId id="338" r:id="rId55"/>
    <p:sldId id="339" r:id="rId56"/>
    <p:sldId id="340" r:id="rId57"/>
    <p:sldId id="365" r:id="rId58"/>
    <p:sldId id="366" r:id="rId59"/>
    <p:sldId id="367" r:id="rId60"/>
    <p:sldId id="341" r:id="rId61"/>
    <p:sldId id="342" r:id="rId62"/>
    <p:sldId id="343" r:id="rId63"/>
    <p:sldId id="368" r:id="rId64"/>
    <p:sldId id="369" r:id="rId65"/>
    <p:sldId id="370" r:id="rId66"/>
    <p:sldId id="344" r:id="rId67"/>
    <p:sldId id="345" r:id="rId68"/>
    <p:sldId id="346" r:id="rId69"/>
    <p:sldId id="347" r:id="rId70"/>
    <p:sldId id="371" r:id="rId71"/>
    <p:sldId id="372" r:id="rId72"/>
    <p:sldId id="373" r:id="rId73"/>
    <p:sldId id="348" r:id="rId74"/>
    <p:sldId id="349" r:id="rId75"/>
    <p:sldId id="350" r:id="rId76"/>
    <p:sldId id="351" r:id="rId77"/>
    <p:sldId id="374" r:id="rId78"/>
    <p:sldId id="375" r:id="rId79"/>
    <p:sldId id="376" r:id="rId80"/>
    <p:sldId id="352" r:id="rId81"/>
    <p:sldId id="353" r:id="rId82"/>
    <p:sldId id="354" r:id="rId83"/>
    <p:sldId id="355" r:id="rId84"/>
    <p:sldId id="356" r:id="rId85"/>
    <p:sldId id="357" r:id="rId86"/>
    <p:sldId id="359" r:id="rId8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B44C"/>
    <a:srgbClr val="F8ACA6"/>
    <a:srgbClr val="4D4D4D"/>
    <a:srgbClr val="0066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9701C-BB16-493E-B5CF-458A12B9F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57EFA-46FE-49F0-9C0E-241943E5F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BD627-F648-41E0-8285-48D5D2CC7F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BF98F-2FA1-408C-858C-DD25D47C7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85CF6-F681-4A29-8B8F-2C0828B05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90326-8EAF-427D-AB7A-1D5D3121C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73F34-D37D-4293-A25F-7BF72DC2F2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41FB0-F627-4151-BF4E-F5D9BF248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EBC6F-4CED-43A3-84F9-0DD6A55AE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1F5B2-DC00-4CF1-B60E-B32710C849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46ECD-CF0D-43DD-B0AC-BF2F0254FE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4380430-334B-4648-9485-6B2D46E2A4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 Science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Normal Community High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I"/>
          <p:cNvPicPr>
            <a:picLocks noChangeAspect="1" noChangeArrowheads="1"/>
          </p:cNvPicPr>
          <p:nvPr/>
        </p:nvPicPr>
        <p:blipFill>
          <a:blip r:embed="rId2" cstate="print"/>
          <a:srcRect l="5933" t="77130" r="49567" b="14941"/>
          <a:stretch>
            <a:fillRect/>
          </a:stretch>
        </p:blipFill>
        <p:spPr bwMode="auto">
          <a:xfrm>
            <a:off x="685800" y="5562600"/>
            <a:ext cx="3429000" cy="838200"/>
          </a:xfrm>
          <a:prstGeom prst="rect">
            <a:avLst/>
          </a:prstGeom>
          <a:noFill/>
        </p:spPr>
      </p:pic>
      <p:pic>
        <p:nvPicPr>
          <p:cNvPr id="72711" name="Picture 7" descr="I"/>
          <p:cNvPicPr>
            <a:picLocks noChangeAspect="1" noChangeArrowheads="1"/>
          </p:cNvPicPr>
          <p:nvPr/>
        </p:nvPicPr>
        <p:blipFill>
          <a:blip r:embed="rId2" cstate="print"/>
          <a:srcRect l="5933" t="39645" r="49567" b="27916"/>
          <a:stretch>
            <a:fillRect/>
          </a:stretch>
        </p:blipFill>
        <p:spPr bwMode="auto">
          <a:xfrm>
            <a:off x="685800" y="1828800"/>
            <a:ext cx="3429000" cy="3429000"/>
          </a:xfrm>
          <a:prstGeom prst="rect">
            <a:avLst/>
          </a:prstGeom>
          <a:noFill/>
        </p:spPr>
      </p:pic>
      <p:pic>
        <p:nvPicPr>
          <p:cNvPr id="72712" name="Picture 8" descr="I"/>
          <p:cNvPicPr>
            <a:picLocks noChangeAspect="1" noChangeArrowheads="1"/>
          </p:cNvPicPr>
          <p:nvPr/>
        </p:nvPicPr>
        <p:blipFill>
          <a:blip r:embed="rId2" cstate="print"/>
          <a:srcRect l="5933" t="26671" r="49567" b="63959"/>
          <a:stretch>
            <a:fillRect/>
          </a:stretch>
        </p:blipFill>
        <p:spPr bwMode="auto">
          <a:xfrm>
            <a:off x="685800" y="609600"/>
            <a:ext cx="3429000" cy="990600"/>
          </a:xfrm>
          <a:prstGeom prst="rect">
            <a:avLst/>
          </a:prstGeom>
          <a:noFill/>
        </p:spPr>
      </p:pic>
      <p:pic>
        <p:nvPicPr>
          <p:cNvPr id="72714" name="Picture 10" descr="I"/>
          <p:cNvPicPr>
            <a:picLocks noChangeAspect="1" noChangeArrowheads="1"/>
          </p:cNvPicPr>
          <p:nvPr/>
        </p:nvPicPr>
        <p:blipFill>
          <a:blip r:embed="rId2" cstate="print"/>
          <a:srcRect l="60323" t="26671" r="13968" b="52425"/>
          <a:stretch>
            <a:fillRect/>
          </a:stretch>
        </p:blipFill>
        <p:spPr bwMode="auto">
          <a:xfrm>
            <a:off x="5791200" y="838200"/>
            <a:ext cx="1981200" cy="2209800"/>
          </a:xfrm>
          <a:prstGeom prst="rect">
            <a:avLst/>
          </a:prstGeom>
          <a:noFill/>
        </p:spPr>
      </p:pic>
      <p:grpSp>
        <p:nvGrpSpPr>
          <p:cNvPr id="72729" name="Group 25"/>
          <p:cNvGrpSpPr>
            <a:grpSpLocks/>
          </p:cNvGrpSpPr>
          <p:nvPr/>
        </p:nvGrpSpPr>
        <p:grpSpPr bwMode="auto">
          <a:xfrm>
            <a:off x="5334000" y="3646488"/>
            <a:ext cx="3173413" cy="2447925"/>
            <a:chOff x="3360" y="2297"/>
            <a:chExt cx="1999" cy="1542"/>
          </a:xfrm>
        </p:grpSpPr>
        <p:grpSp>
          <p:nvGrpSpPr>
            <p:cNvPr id="72728" name="Group 24"/>
            <p:cNvGrpSpPr>
              <a:grpSpLocks/>
            </p:cNvGrpSpPr>
            <p:nvPr/>
          </p:nvGrpSpPr>
          <p:grpSpPr bwMode="auto">
            <a:xfrm>
              <a:off x="3360" y="2297"/>
              <a:ext cx="1999" cy="154"/>
              <a:chOff x="3360" y="2201"/>
              <a:chExt cx="1999" cy="154"/>
            </a:xfrm>
          </p:grpSpPr>
          <p:sp>
            <p:nvSpPr>
              <p:cNvPr id="72715" name="Line 11"/>
              <p:cNvSpPr>
                <a:spLocks noChangeShapeType="1"/>
              </p:cNvSpPr>
              <p:nvPr/>
            </p:nvSpPr>
            <p:spPr bwMode="auto">
              <a:xfrm>
                <a:off x="3360" y="2208"/>
                <a:ext cx="19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6" name="Line 12"/>
              <p:cNvSpPr>
                <a:spLocks noChangeShapeType="1"/>
              </p:cNvSpPr>
              <p:nvPr/>
            </p:nvSpPr>
            <p:spPr bwMode="auto">
              <a:xfrm>
                <a:off x="3360" y="2352"/>
                <a:ext cx="19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7" name="Text Box 13"/>
              <p:cNvSpPr txBox="1">
                <a:spLocks noChangeArrowheads="1"/>
              </p:cNvSpPr>
              <p:nvPr/>
            </p:nvSpPr>
            <p:spPr bwMode="auto">
              <a:xfrm>
                <a:off x="3398" y="2201"/>
                <a:ext cx="196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low grade             medium grade               high grade</a:t>
                </a:r>
              </a:p>
            </p:txBody>
          </p:sp>
        </p:grpSp>
        <p:sp>
          <p:nvSpPr>
            <p:cNvPr id="72718" name="Rectangle 14"/>
            <p:cNvSpPr>
              <a:spLocks noChangeArrowheads="1"/>
            </p:cNvSpPr>
            <p:nvPr/>
          </p:nvSpPr>
          <p:spPr bwMode="auto">
            <a:xfrm>
              <a:off x="3408" y="2496"/>
              <a:ext cx="576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800" b="1"/>
                <a:t>chlorite</a:t>
              </a:r>
            </a:p>
          </p:txBody>
        </p:sp>
        <p:sp>
          <p:nvSpPr>
            <p:cNvPr id="72719" name="Rectangle 15"/>
            <p:cNvSpPr>
              <a:spLocks noChangeArrowheads="1"/>
            </p:cNvSpPr>
            <p:nvPr/>
          </p:nvSpPr>
          <p:spPr bwMode="auto">
            <a:xfrm>
              <a:off x="3408" y="2640"/>
              <a:ext cx="1056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800" b="1"/>
                <a:t>muscovite</a:t>
              </a:r>
            </a:p>
          </p:txBody>
        </p:sp>
        <p:sp>
          <p:nvSpPr>
            <p:cNvPr id="72720" name="Rectangle 16"/>
            <p:cNvSpPr>
              <a:spLocks noChangeArrowheads="1"/>
            </p:cNvSpPr>
            <p:nvPr/>
          </p:nvSpPr>
          <p:spPr bwMode="auto">
            <a:xfrm>
              <a:off x="3552" y="2784"/>
              <a:ext cx="1248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800" b="1"/>
                <a:t>biotite</a:t>
              </a:r>
            </a:p>
          </p:txBody>
        </p:sp>
        <p:sp>
          <p:nvSpPr>
            <p:cNvPr id="72721" name="Rectangle 17"/>
            <p:cNvSpPr>
              <a:spLocks noChangeArrowheads="1"/>
            </p:cNvSpPr>
            <p:nvPr/>
          </p:nvSpPr>
          <p:spPr bwMode="auto">
            <a:xfrm>
              <a:off x="3792" y="2928"/>
              <a:ext cx="1248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800" b="1"/>
                <a:t>garnet</a:t>
              </a:r>
            </a:p>
          </p:txBody>
        </p:sp>
        <p:sp>
          <p:nvSpPr>
            <p:cNvPr id="72722" name="Rectangle 18"/>
            <p:cNvSpPr>
              <a:spLocks noChangeArrowheads="1"/>
            </p:cNvSpPr>
            <p:nvPr/>
          </p:nvSpPr>
          <p:spPr bwMode="auto">
            <a:xfrm>
              <a:off x="3984" y="3072"/>
              <a:ext cx="432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800" b="1"/>
                <a:t>staurolite</a:t>
              </a:r>
            </a:p>
          </p:txBody>
        </p:sp>
        <p:sp>
          <p:nvSpPr>
            <p:cNvPr id="72723" name="Rectangle 19"/>
            <p:cNvSpPr>
              <a:spLocks noChangeArrowheads="1"/>
            </p:cNvSpPr>
            <p:nvPr/>
          </p:nvSpPr>
          <p:spPr bwMode="auto">
            <a:xfrm>
              <a:off x="4224" y="3264"/>
              <a:ext cx="240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800" b="1"/>
                <a:t>kyanite</a:t>
              </a:r>
            </a:p>
          </p:txBody>
        </p:sp>
        <p:sp>
          <p:nvSpPr>
            <p:cNvPr id="72724" name="Rectangle 20"/>
            <p:cNvSpPr>
              <a:spLocks noChangeArrowheads="1"/>
            </p:cNvSpPr>
            <p:nvPr/>
          </p:nvSpPr>
          <p:spPr bwMode="auto">
            <a:xfrm>
              <a:off x="4512" y="3360"/>
              <a:ext cx="816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800" b="1"/>
                <a:t>sillimanite</a:t>
              </a:r>
            </a:p>
          </p:txBody>
        </p:sp>
        <p:sp>
          <p:nvSpPr>
            <p:cNvPr id="72725" name="Rectangle 21"/>
            <p:cNvSpPr>
              <a:spLocks noChangeArrowheads="1"/>
            </p:cNvSpPr>
            <p:nvPr/>
          </p:nvSpPr>
          <p:spPr bwMode="auto">
            <a:xfrm>
              <a:off x="3360" y="3504"/>
              <a:ext cx="1968" cy="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800" b="1"/>
                <a:t>plagioclase</a:t>
              </a:r>
            </a:p>
          </p:txBody>
        </p:sp>
        <p:sp>
          <p:nvSpPr>
            <p:cNvPr id="72726" name="Text Box 22"/>
            <p:cNvSpPr txBox="1">
              <a:spLocks noChangeArrowheads="1"/>
            </p:cNvSpPr>
            <p:nvPr/>
          </p:nvSpPr>
          <p:spPr bwMode="auto">
            <a:xfrm>
              <a:off x="4166" y="3685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Figure 2</a:t>
              </a:r>
            </a:p>
          </p:txBody>
        </p:sp>
      </p:grp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5257800" y="6096000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Figure 2 adapted from Frank Press and Raymond Siever, </a:t>
            </a:r>
            <a:r>
              <a:rPr lang="en-US" sz="800" i="1"/>
              <a:t>Earth.</a:t>
            </a:r>
          </a:p>
          <a:p>
            <a:r>
              <a:rPr lang="en-US" sz="800"/>
              <a:t>Copyright 1986 by W. H. Freeman and 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41"/>
          <p:cNvPicPr>
            <a:picLocks noChangeAspect="1" noChangeArrowheads="1"/>
          </p:cNvPicPr>
          <p:nvPr/>
        </p:nvPicPr>
        <p:blipFill>
          <a:blip r:embed="rId2" cstate="print"/>
          <a:srcRect l="49443" t="26671" r="7047" b="62517"/>
          <a:stretch>
            <a:fillRect/>
          </a:stretch>
        </p:blipFill>
        <p:spPr bwMode="auto">
          <a:xfrm>
            <a:off x="5105400" y="2971800"/>
            <a:ext cx="3352800" cy="1143000"/>
          </a:xfrm>
          <a:prstGeom prst="rect">
            <a:avLst/>
          </a:prstGeom>
          <a:noFill/>
        </p:spPr>
      </p:pic>
      <p:pic>
        <p:nvPicPr>
          <p:cNvPr id="74757" name="Picture 5" descr="41"/>
          <p:cNvPicPr>
            <a:picLocks noChangeAspect="1" noChangeArrowheads="1"/>
          </p:cNvPicPr>
          <p:nvPr/>
        </p:nvPicPr>
        <p:blipFill>
          <a:blip r:embed="rId2" cstate="print"/>
          <a:srcRect l="4944" t="29553" r="55501" b="62517"/>
          <a:stretch>
            <a:fillRect/>
          </a:stretch>
        </p:blipFill>
        <p:spPr bwMode="auto">
          <a:xfrm>
            <a:off x="609600" y="4876800"/>
            <a:ext cx="3048000" cy="838200"/>
          </a:xfrm>
          <a:prstGeom prst="rect">
            <a:avLst/>
          </a:prstGeom>
          <a:noFill/>
        </p:spPr>
      </p:pic>
      <p:pic>
        <p:nvPicPr>
          <p:cNvPr id="74758" name="Picture 6" descr="41"/>
          <p:cNvPicPr>
            <a:picLocks noChangeAspect="1" noChangeArrowheads="1"/>
          </p:cNvPicPr>
          <p:nvPr/>
        </p:nvPicPr>
        <p:blipFill>
          <a:blip r:embed="rId2" cstate="print"/>
          <a:srcRect l="4944" t="18021" r="51546" b="70445"/>
          <a:stretch>
            <a:fillRect/>
          </a:stretch>
        </p:blipFill>
        <p:spPr bwMode="auto">
          <a:xfrm>
            <a:off x="609600" y="2971800"/>
            <a:ext cx="3352800" cy="1219200"/>
          </a:xfrm>
          <a:prstGeom prst="rect">
            <a:avLst/>
          </a:prstGeom>
          <a:noFill/>
        </p:spPr>
      </p:pic>
      <p:pic>
        <p:nvPicPr>
          <p:cNvPr id="74759" name="Picture 7" descr="41"/>
          <p:cNvPicPr>
            <a:picLocks noChangeAspect="1" noChangeArrowheads="1"/>
          </p:cNvPicPr>
          <p:nvPr/>
        </p:nvPicPr>
        <p:blipFill>
          <a:blip r:embed="rId2" cstate="print"/>
          <a:srcRect l="4944" t="7928" r="52534" b="81979"/>
          <a:stretch>
            <a:fillRect/>
          </a:stretch>
        </p:blipFill>
        <p:spPr bwMode="auto">
          <a:xfrm>
            <a:off x="609600" y="1066800"/>
            <a:ext cx="3276600" cy="1066800"/>
          </a:xfrm>
          <a:prstGeom prst="rect">
            <a:avLst/>
          </a:prstGeom>
          <a:noFill/>
        </p:spPr>
      </p:pic>
      <p:pic>
        <p:nvPicPr>
          <p:cNvPr id="74760" name="Picture 8" descr="41"/>
          <p:cNvPicPr>
            <a:picLocks noChangeAspect="1" noChangeArrowheads="1"/>
          </p:cNvPicPr>
          <p:nvPr/>
        </p:nvPicPr>
        <p:blipFill>
          <a:blip r:embed="rId2" cstate="print"/>
          <a:srcRect l="49443" t="7928" r="7047" b="81979"/>
          <a:stretch>
            <a:fillRect/>
          </a:stretch>
        </p:blipFill>
        <p:spPr bwMode="auto">
          <a:xfrm>
            <a:off x="5105400" y="1066800"/>
            <a:ext cx="3352800" cy="1066800"/>
          </a:xfrm>
          <a:prstGeom prst="rect">
            <a:avLst/>
          </a:prstGeom>
          <a:noFill/>
        </p:spPr>
      </p:pic>
      <p:pic>
        <p:nvPicPr>
          <p:cNvPr id="74762" name="Picture 10" descr="53"/>
          <p:cNvPicPr>
            <a:picLocks noChangeAspect="1" noChangeArrowheads="1"/>
          </p:cNvPicPr>
          <p:nvPr/>
        </p:nvPicPr>
        <p:blipFill>
          <a:blip r:embed="rId3" cstate="print"/>
          <a:srcRect l="45488" t="43970" r="7047" b="49738"/>
          <a:stretch>
            <a:fillRect/>
          </a:stretch>
        </p:blipFill>
        <p:spPr bwMode="auto">
          <a:xfrm>
            <a:off x="5029200" y="5029200"/>
            <a:ext cx="3657600" cy="66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2"/>
          <p:cNvPicPr>
            <a:picLocks noChangeAspect="1" noChangeArrowheads="1"/>
          </p:cNvPicPr>
          <p:nvPr/>
        </p:nvPicPr>
        <p:blipFill>
          <a:blip r:embed="rId2" cstate="print"/>
          <a:srcRect l="6923" t="10092" r="48578" b="79816"/>
          <a:stretch>
            <a:fillRect/>
          </a:stretch>
        </p:blipFill>
        <p:spPr bwMode="auto">
          <a:xfrm>
            <a:off x="609600" y="533400"/>
            <a:ext cx="3429000" cy="1066800"/>
          </a:xfrm>
          <a:prstGeom prst="rect">
            <a:avLst/>
          </a:prstGeom>
          <a:noFill/>
        </p:spPr>
      </p:pic>
      <p:pic>
        <p:nvPicPr>
          <p:cNvPr id="5123" name="Picture 3" descr="42"/>
          <p:cNvPicPr>
            <a:picLocks noChangeAspect="1" noChangeArrowheads="1"/>
          </p:cNvPicPr>
          <p:nvPr/>
        </p:nvPicPr>
        <p:blipFill>
          <a:blip r:embed="rId2" cstate="print"/>
          <a:srcRect l="6923" t="62712" r="48578" b="14221"/>
          <a:stretch>
            <a:fillRect/>
          </a:stretch>
        </p:blipFill>
        <p:spPr bwMode="auto">
          <a:xfrm>
            <a:off x="762000" y="4114800"/>
            <a:ext cx="3429000" cy="2438400"/>
          </a:xfrm>
          <a:prstGeom prst="rect">
            <a:avLst/>
          </a:prstGeom>
          <a:noFill/>
        </p:spPr>
      </p:pic>
      <p:pic>
        <p:nvPicPr>
          <p:cNvPr id="5124" name="Picture 4" descr="42"/>
          <p:cNvPicPr>
            <a:picLocks noChangeAspect="1" noChangeArrowheads="1"/>
          </p:cNvPicPr>
          <p:nvPr/>
        </p:nvPicPr>
        <p:blipFill>
          <a:blip r:embed="rId2" cstate="print"/>
          <a:srcRect l="6923" t="30275" r="48578" b="47380"/>
          <a:stretch>
            <a:fillRect/>
          </a:stretch>
        </p:blipFill>
        <p:spPr bwMode="auto">
          <a:xfrm>
            <a:off x="685800" y="1676400"/>
            <a:ext cx="3429000" cy="2362200"/>
          </a:xfrm>
          <a:prstGeom prst="rect">
            <a:avLst/>
          </a:prstGeom>
          <a:noFill/>
        </p:spPr>
      </p:pic>
      <p:pic>
        <p:nvPicPr>
          <p:cNvPr id="5126" name="Picture 6" descr="42"/>
          <p:cNvPicPr>
            <a:picLocks noChangeAspect="1" noChangeArrowheads="1"/>
          </p:cNvPicPr>
          <p:nvPr/>
        </p:nvPicPr>
        <p:blipFill>
          <a:blip r:embed="rId2" cstate="print"/>
          <a:srcRect l="51422" t="67758" r="3090" b="14221"/>
          <a:stretch>
            <a:fillRect/>
          </a:stretch>
        </p:blipFill>
        <p:spPr bwMode="auto">
          <a:xfrm>
            <a:off x="4800600" y="4724400"/>
            <a:ext cx="3505200" cy="1905000"/>
          </a:xfrm>
          <a:prstGeom prst="rect">
            <a:avLst/>
          </a:prstGeom>
          <a:noFill/>
        </p:spPr>
      </p:pic>
      <p:pic>
        <p:nvPicPr>
          <p:cNvPr id="5127" name="Picture 7" descr="42"/>
          <p:cNvPicPr>
            <a:picLocks noChangeAspect="1" noChangeArrowheads="1"/>
          </p:cNvPicPr>
          <p:nvPr/>
        </p:nvPicPr>
        <p:blipFill>
          <a:blip r:embed="rId2" cstate="print"/>
          <a:srcRect l="51422" t="46854" r="3090" b="41612"/>
          <a:stretch>
            <a:fillRect/>
          </a:stretch>
        </p:blipFill>
        <p:spPr bwMode="auto">
          <a:xfrm>
            <a:off x="4876800" y="3200400"/>
            <a:ext cx="3505200" cy="1219200"/>
          </a:xfrm>
          <a:prstGeom prst="rect">
            <a:avLst/>
          </a:prstGeom>
          <a:noFill/>
        </p:spPr>
      </p:pic>
      <p:pic>
        <p:nvPicPr>
          <p:cNvPr id="5128" name="Picture 8" descr="42"/>
          <p:cNvPicPr>
            <a:picLocks noChangeAspect="1" noChangeArrowheads="1"/>
          </p:cNvPicPr>
          <p:nvPr/>
        </p:nvPicPr>
        <p:blipFill>
          <a:blip r:embed="rId2" cstate="print"/>
          <a:srcRect l="51422" t="25949" r="3090" b="61797"/>
          <a:stretch>
            <a:fillRect/>
          </a:stretch>
        </p:blipFill>
        <p:spPr bwMode="auto">
          <a:xfrm>
            <a:off x="4876800" y="1676400"/>
            <a:ext cx="3505200" cy="1295400"/>
          </a:xfrm>
          <a:prstGeom prst="rect">
            <a:avLst/>
          </a:prstGeom>
          <a:noFill/>
        </p:spPr>
      </p:pic>
      <p:pic>
        <p:nvPicPr>
          <p:cNvPr id="5129" name="Picture 9" descr="42"/>
          <p:cNvPicPr>
            <a:picLocks noChangeAspect="1" noChangeArrowheads="1"/>
          </p:cNvPicPr>
          <p:nvPr/>
        </p:nvPicPr>
        <p:blipFill>
          <a:blip r:embed="rId2" cstate="print"/>
          <a:srcRect l="51422" t="7928" r="3090" b="79817"/>
          <a:stretch>
            <a:fillRect/>
          </a:stretch>
        </p:blipFill>
        <p:spPr bwMode="auto">
          <a:xfrm>
            <a:off x="4800600" y="533400"/>
            <a:ext cx="35052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43"/>
          <p:cNvPicPr>
            <a:picLocks noChangeAspect="1" noChangeArrowheads="1"/>
          </p:cNvPicPr>
          <p:nvPr/>
        </p:nvPicPr>
        <p:blipFill>
          <a:blip r:embed="rId2" cstate="print"/>
          <a:srcRect l="3955" t="7928" r="52534" b="81259"/>
          <a:stretch>
            <a:fillRect/>
          </a:stretch>
        </p:blipFill>
        <p:spPr bwMode="auto">
          <a:xfrm>
            <a:off x="838200" y="914400"/>
            <a:ext cx="3352800" cy="1143000"/>
          </a:xfrm>
          <a:prstGeom prst="rect">
            <a:avLst/>
          </a:prstGeom>
          <a:noFill/>
        </p:spPr>
      </p:pic>
      <p:pic>
        <p:nvPicPr>
          <p:cNvPr id="62467" name="Picture 3" descr="43"/>
          <p:cNvPicPr>
            <a:picLocks noChangeAspect="1" noChangeArrowheads="1"/>
          </p:cNvPicPr>
          <p:nvPr/>
        </p:nvPicPr>
        <p:blipFill>
          <a:blip r:embed="rId2" cstate="print"/>
          <a:srcRect l="3955" t="18741" r="52534" b="69725"/>
          <a:stretch>
            <a:fillRect/>
          </a:stretch>
        </p:blipFill>
        <p:spPr bwMode="auto">
          <a:xfrm>
            <a:off x="838200" y="2667000"/>
            <a:ext cx="3352800" cy="1219200"/>
          </a:xfrm>
          <a:prstGeom prst="rect">
            <a:avLst/>
          </a:prstGeom>
          <a:noFill/>
        </p:spPr>
      </p:pic>
      <p:pic>
        <p:nvPicPr>
          <p:cNvPr id="62468" name="Picture 4" descr="43"/>
          <p:cNvPicPr>
            <a:picLocks noChangeAspect="1" noChangeArrowheads="1"/>
          </p:cNvPicPr>
          <p:nvPr/>
        </p:nvPicPr>
        <p:blipFill>
          <a:blip r:embed="rId2" cstate="print"/>
          <a:srcRect l="49443" t="7928" r="7047" b="81979"/>
          <a:stretch>
            <a:fillRect/>
          </a:stretch>
        </p:blipFill>
        <p:spPr bwMode="auto">
          <a:xfrm>
            <a:off x="914400" y="4724400"/>
            <a:ext cx="3352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498850" y="1219200"/>
            <a:ext cx="168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 l="4944" t="7928" r="49567" b="55309"/>
          <a:stretch>
            <a:fillRect/>
          </a:stretch>
        </p:blipFill>
        <p:spPr bwMode="auto">
          <a:xfrm>
            <a:off x="609600" y="990600"/>
            <a:ext cx="3505200" cy="3886200"/>
          </a:xfrm>
          <a:prstGeom prst="rect">
            <a:avLst/>
          </a:prstGeom>
          <a:noFill/>
        </p:spPr>
      </p:pic>
      <p:pic>
        <p:nvPicPr>
          <p:cNvPr id="61443" name="Picture 3" descr="44"/>
          <p:cNvPicPr>
            <a:picLocks noChangeAspect="1" noChangeArrowheads="1"/>
          </p:cNvPicPr>
          <p:nvPr/>
        </p:nvPicPr>
        <p:blipFill>
          <a:blip r:embed="rId2" cstate="print"/>
          <a:srcRect l="4944" t="47574" r="49567" b="13696"/>
          <a:stretch>
            <a:fillRect/>
          </a:stretch>
        </p:blipFill>
        <p:spPr bwMode="auto">
          <a:xfrm>
            <a:off x="4724400" y="914400"/>
            <a:ext cx="3505200" cy="409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44"/>
          <p:cNvPicPr>
            <a:picLocks noChangeAspect="1" noChangeArrowheads="1"/>
          </p:cNvPicPr>
          <p:nvPr/>
        </p:nvPicPr>
        <p:blipFill>
          <a:blip r:embed="rId2" cstate="print"/>
          <a:srcRect l="50433" t="73524" r="4079" b="14221"/>
          <a:stretch>
            <a:fillRect/>
          </a:stretch>
        </p:blipFill>
        <p:spPr bwMode="auto">
          <a:xfrm>
            <a:off x="4953000" y="609600"/>
            <a:ext cx="3505200" cy="1295400"/>
          </a:xfrm>
          <a:prstGeom prst="rect">
            <a:avLst/>
          </a:prstGeom>
          <a:noFill/>
        </p:spPr>
      </p:pic>
      <p:pic>
        <p:nvPicPr>
          <p:cNvPr id="60424" name="Picture 8" descr="44"/>
          <p:cNvPicPr>
            <a:picLocks noChangeAspect="1" noChangeArrowheads="1"/>
          </p:cNvPicPr>
          <p:nvPr/>
        </p:nvPicPr>
        <p:blipFill>
          <a:blip r:embed="rId2" cstate="print"/>
          <a:srcRect l="50433" t="7928" r="4079" b="59634"/>
          <a:stretch>
            <a:fillRect/>
          </a:stretch>
        </p:blipFill>
        <p:spPr bwMode="auto">
          <a:xfrm>
            <a:off x="381000" y="533400"/>
            <a:ext cx="3505200" cy="3429000"/>
          </a:xfrm>
          <a:prstGeom prst="rect">
            <a:avLst/>
          </a:prstGeom>
          <a:noFill/>
        </p:spPr>
      </p:pic>
      <p:pic>
        <p:nvPicPr>
          <p:cNvPr id="60425" name="Picture 9" descr="44"/>
          <p:cNvPicPr>
            <a:picLocks noChangeAspect="1" noChangeArrowheads="1"/>
          </p:cNvPicPr>
          <p:nvPr/>
        </p:nvPicPr>
        <p:blipFill>
          <a:blip r:embed="rId2" cstate="print"/>
          <a:srcRect l="50433" t="61990" r="4079" b="27917"/>
          <a:stretch>
            <a:fillRect/>
          </a:stretch>
        </p:blipFill>
        <p:spPr bwMode="auto">
          <a:xfrm>
            <a:off x="457200" y="5562600"/>
            <a:ext cx="3505200" cy="1066800"/>
          </a:xfrm>
          <a:prstGeom prst="rect">
            <a:avLst/>
          </a:prstGeom>
          <a:noFill/>
        </p:spPr>
      </p:pic>
      <p:pic>
        <p:nvPicPr>
          <p:cNvPr id="60426" name="Picture 10" descr="44"/>
          <p:cNvPicPr>
            <a:picLocks noChangeAspect="1" noChangeArrowheads="1"/>
          </p:cNvPicPr>
          <p:nvPr/>
        </p:nvPicPr>
        <p:blipFill>
          <a:blip r:embed="rId2" cstate="print"/>
          <a:srcRect l="50433" t="49016" r="4079" b="39450"/>
          <a:stretch>
            <a:fillRect/>
          </a:stretch>
        </p:blipFill>
        <p:spPr bwMode="auto">
          <a:xfrm>
            <a:off x="457200" y="4191000"/>
            <a:ext cx="3505200" cy="1219200"/>
          </a:xfrm>
          <a:prstGeom prst="rect">
            <a:avLst/>
          </a:prstGeom>
          <a:noFill/>
        </p:spPr>
      </p:pic>
      <p:pic>
        <p:nvPicPr>
          <p:cNvPr id="60427" name="Picture 11" descr="45"/>
          <p:cNvPicPr>
            <a:picLocks noChangeAspect="1" noChangeArrowheads="1"/>
          </p:cNvPicPr>
          <p:nvPr/>
        </p:nvPicPr>
        <p:blipFill>
          <a:blip r:embed="rId3" cstate="print"/>
          <a:srcRect l="49443" t="7928" r="6056" b="81979"/>
          <a:stretch>
            <a:fillRect/>
          </a:stretch>
        </p:blipFill>
        <p:spPr bwMode="auto">
          <a:xfrm>
            <a:off x="5029200" y="5334000"/>
            <a:ext cx="3429000" cy="1066800"/>
          </a:xfrm>
          <a:prstGeom prst="rect">
            <a:avLst/>
          </a:prstGeom>
          <a:noFill/>
        </p:spPr>
      </p:pic>
      <p:pic>
        <p:nvPicPr>
          <p:cNvPr id="60428" name="Picture 12" descr="45"/>
          <p:cNvPicPr>
            <a:picLocks noChangeAspect="1" noChangeArrowheads="1"/>
          </p:cNvPicPr>
          <p:nvPr/>
        </p:nvPicPr>
        <p:blipFill>
          <a:blip r:embed="rId3" cstate="print"/>
          <a:srcRect l="3955" t="20183" r="51546" b="69003"/>
          <a:stretch>
            <a:fillRect/>
          </a:stretch>
        </p:blipFill>
        <p:spPr bwMode="auto">
          <a:xfrm>
            <a:off x="5029200" y="3810000"/>
            <a:ext cx="3429000" cy="1143000"/>
          </a:xfrm>
          <a:prstGeom prst="rect">
            <a:avLst/>
          </a:prstGeom>
          <a:noFill/>
        </p:spPr>
      </p:pic>
      <p:pic>
        <p:nvPicPr>
          <p:cNvPr id="60429" name="Picture 13" descr="45"/>
          <p:cNvPicPr>
            <a:picLocks noChangeAspect="1" noChangeArrowheads="1"/>
          </p:cNvPicPr>
          <p:nvPr/>
        </p:nvPicPr>
        <p:blipFill>
          <a:blip r:embed="rId3" cstate="print"/>
          <a:srcRect l="3955" t="7928" r="51546" b="79817"/>
          <a:stretch>
            <a:fillRect/>
          </a:stretch>
        </p:blipFill>
        <p:spPr bwMode="auto">
          <a:xfrm>
            <a:off x="5029200" y="2209800"/>
            <a:ext cx="34290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590800" y="1219200"/>
            <a:ext cx="363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46"/>
          <p:cNvPicPr>
            <a:picLocks noChangeAspect="1" noChangeArrowheads="1"/>
          </p:cNvPicPr>
          <p:nvPr/>
        </p:nvPicPr>
        <p:blipFill>
          <a:blip r:embed="rId2" cstate="print"/>
          <a:srcRect l="5067" t="27391" r="50433" b="35846"/>
          <a:stretch>
            <a:fillRect/>
          </a:stretch>
        </p:blipFill>
        <p:spPr bwMode="auto">
          <a:xfrm>
            <a:off x="838200" y="2057400"/>
            <a:ext cx="3429000" cy="3886200"/>
          </a:xfrm>
          <a:prstGeom prst="rect">
            <a:avLst/>
          </a:prstGeom>
          <a:noFill/>
        </p:spPr>
      </p:pic>
      <p:pic>
        <p:nvPicPr>
          <p:cNvPr id="56323" name="Picture 3" descr="46"/>
          <p:cNvPicPr>
            <a:picLocks noChangeAspect="1" noChangeArrowheads="1"/>
          </p:cNvPicPr>
          <p:nvPr/>
        </p:nvPicPr>
        <p:blipFill>
          <a:blip r:embed="rId2" cstate="print"/>
          <a:srcRect l="5067" t="7208" r="50433" b="84863"/>
          <a:stretch>
            <a:fillRect/>
          </a:stretch>
        </p:blipFill>
        <p:spPr bwMode="auto">
          <a:xfrm>
            <a:off x="762000" y="609600"/>
            <a:ext cx="3429000" cy="838200"/>
          </a:xfrm>
          <a:prstGeom prst="rect">
            <a:avLst/>
          </a:prstGeom>
          <a:noFill/>
        </p:spPr>
      </p:pic>
      <p:pic>
        <p:nvPicPr>
          <p:cNvPr id="56324" name="Picture 4" descr="46"/>
          <p:cNvPicPr>
            <a:picLocks noChangeAspect="1" noChangeArrowheads="1"/>
          </p:cNvPicPr>
          <p:nvPr/>
        </p:nvPicPr>
        <p:blipFill>
          <a:blip r:embed="rId2" cstate="print"/>
          <a:srcRect l="5067" t="64154" r="50433" b="13696"/>
          <a:stretch>
            <a:fillRect/>
          </a:stretch>
        </p:blipFill>
        <p:spPr bwMode="auto">
          <a:xfrm>
            <a:off x="5029200" y="554038"/>
            <a:ext cx="3429000" cy="2341562"/>
          </a:xfrm>
          <a:prstGeom prst="rect">
            <a:avLst/>
          </a:prstGeom>
          <a:noFill/>
        </p:spPr>
      </p:pic>
      <p:pic>
        <p:nvPicPr>
          <p:cNvPr id="56325" name="Picture 5" descr="46"/>
          <p:cNvPicPr>
            <a:picLocks noChangeAspect="1" noChangeArrowheads="1"/>
          </p:cNvPicPr>
          <p:nvPr/>
        </p:nvPicPr>
        <p:blipFill>
          <a:blip r:embed="rId2" cstate="print"/>
          <a:srcRect l="50557" t="7208" r="4944" b="64679"/>
          <a:stretch>
            <a:fillRect/>
          </a:stretch>
        </p:blipFill>
        <p:spPr bwMode="auto">
          <a:xfrm>
            <a:off x="5029200" y="3048000"/>
            <a:ext cx="3429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 descr="46"/>
          <p:cNvPicPr>
            <a:picLocks noChangeAspect="1" noChangeArrowheads="1"/>
          </p:cNvPicPr>
          <p:nvPr/>
        </p:nvPicPr>
        <p:blipFill>
          <a:blip r:embed="rId2" cstate="print"/>
          <a:srcRect l="50557" t="51178" r="4944" b="37288"/>
          <a:stretch>
            <a:fillRect/>
          </a:stretch>
        </p:blipFill>
        <p:spPr bwMode="auto">
          <a:xfrm>
            <a:off x="533400" y="762000"/>
            <a:ext cx="3429000" cy="1219200"/>
          </a:xfrm>
          <a:prstGeom prst="rect">
            <a:avLst/>
          </a:prstGeom>
          <a:noFill/>
        </p:spPr>
      </p:pic>
      <p:pic>
        <p:nvPicPr>
          <p:cNvPr id="57353" name="Picture 9" descr="46"/>
          <p:cNvPicPr>
            <a:picLocks noChangeAspect="1" noChangeArrowheads="1"/>
          </p:cNvPicPr>
          <p:nvPr/>
        </p:nvPicPr>
        <p:blipFill>
          <a:blip r:embed="rId2" cstate="print"/>
          <a:srcRect l="50557" t="63432" r="4944" b="25755"/>
          <a:stretch>
            <a:fillRect/>
          </a:stretch>
        </p:blipFill>
        <p:spPr bwMode="auto">
          <a:xfrm>
            <a:off x="533400" y="2667000"/>
            <a:ext cx="3429000" cy="1143000"/>
          </a:xfrm>
          <a:prstGeom prst="rect">
            <a:avLst/>
          </a:prstGeom>
          <a:noFill/>
        </p:spPr>
      </p:pic>
      <p:pic>
        <p:nvPicPr>
          <p:cNvPr id="57354" name="Picture 10" descr="46"/>
          <p:cNvPicPr>
            <a:picLocks noChangeAspect="1" noChangeArrowheads="1"/>
          </p:cNvPicPr>
          <p:nvPr/>
        </p:nvPicPr>
        <p:blipFill>
          <a:blip r:embed="rId2" cstate="print"/>
          <a:srcRect l="50557" t="74966" r="4944" b="13696"/>
          <a:stretch>
            <a:fillRect/>
          </a:stretch>
        </p:blipFill>
        <p:spPr bwMode="auto">
          <a:xfrm>
            <a:off x="609600" y="4745038"/>
            <a:ext cx="3429000" cy="1198562"/>
          </a:xfrm>
          <a:prstGeom prst="rect">
            <a:avLst/>
          </a:prstGeom>
          <a:noFill/>
        </p:spPr>
      </p:pic>
      <p:pic>
        <p:nvPicPr>
          <p:cNvPr id="57357" name="Picture 13" descr="47"/>
          <p:cNvPicPr>
            <a:picLocks noChangeAspect="1" noChangeArrowheads="1"/>
          </p:cNvPicPr>
          <p:nvPr/>
        </p:nvPicPr>
        <p:blipFill>
          <a:blip r:embed="rId3" cstate="print"/>
          <a:srcRect l="3955" t="7928" r="51546" b="83421"/>
          <a:stretch>
            <a:fillRect/>
          </a:stretch>
        </p:blipFill>
        <p:spPr bwMode="auto">
          <a:xfrm>
            <a:off x="5181600" y="762000"/>
            <a:ext cx="3429000" cy="914400"/>
          </a:xfrm>
          <a:prstGeom prst="rect">
            <a:avLst/>
          </a:prstGeom>
          <a:noFill/>
        </p:spPr>
      </p:pic>
      <p:pic>
        <p:nvPicPr>
          <p:cNvPr id="57358" name="Picture 14" descr="47"/>
          <p:cNvPicPr>
            <a:picLocks noChangeAspect="1" noChangeArrowheads="1"/>
          </p:cNvPicPr>
          <p:nvPr/>
        </p:nvPicPr>
        <p:blipFill>
          <a:blip r:embed="rId3" cstate="print"/>
          <a:srcRect l="3955" t="16579" r="51546" b="69725"/>
          <a:stretch>
            <a:fillRect/>
          </a:stretch>
        </p:blipFill>
        <p:spPr bwMode="auto">
          <a:xfrm>
            <a:off x="5181600" y="2514600"/>
            <a:ext cx="3429000" cy="1447800"/>
          </a:xfrm>
          <a:prstGeom prst="rect">
            <a:avLst/>
          </a:prstGeom>
          <a:noFill/>
        </p:spPr>
      </p:pic>
      <p:pic>
        <p:nvPicPr>
          <p:cNvPr id="57359" name="Picture 15" descr="47"/>
          <p:cNvPicPr>
            <a:picLocks noChangeAspect="1" noChangeArrowheads="1"/>
          </p:cNvPicPr>
          <p:nvPr/>
        </p:nvPicPr>
        <p:blipFill>
          <a:blip r:embed="rId3" cstate="print"/>
          <a:srcRect l="49445" t="7928" r="6056" b="76213"/>
          <a:stretch>
            <a:fillRect/>
          </a:stretch>
        </p:blipFill>
        <p:spPr bwMode="auto">
          <a:xfrm>
            <a:off x="5181600" y="4495800"/>
            <a:ext cx="3429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654300" y="1371600"/>
            <a:ext cx="37147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Information</a:t>
            </a:r>
          </a:p>
          <a:p>
            <a:pPr algn="ctr"/>
            <a:endParaRPr lang="en-US" sz="36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about the </a:t>
            </a:r>
          </a:p>
          <a:p>
            <a:pPr algn="ctr"/>
            <a:endParaRPr lang="en-US" sz="36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4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743200" y="1219200"/>
            <a:ext cx="363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48"/>
          <p:cNvPicPr>
            <a:picLocks noChangeAspect="1" noChangeArrowheads="1"/>
          </p:cNvPicPr>
          <p:nvPr/>
        </p:nvPicPr>
        <p:blipFill>
          <a:blip r:embed="rId2" cstate="print"/>
          <a:srcRect l="5933" t="7928" r="49568" b="73329"/>
          <a:stretch>
            <a:fillRect/>
          </a:stretch>
        </p:blipFill>
        <p:spPr bwMode="auto">
          <a:xfrm>
            <a:off x="1676400" y="-2286000"/>
            <a:ext cx="3429000" cy="1981200"/>
          </a:xfrm>
          <a:prstGeom prst="rect">
            <a:avLst/>
          </a:prstGeom>
          <a:noFill/>
        </p:spPr>
      </p:pic>
      <p:pic>
        <p:nvPicPr>
          <p:cNvPr id="53251" name="Picture 3" descr="48"/>
          <p:cNvPicPr>
            <a:picLocks noChangeAspect="1" noChangeArrowheads="1"/>
          </p:cNvPicPr>
          <p:nvPr/>
        </p:nvPicPr>
        <p:blipFill>
          <a:blip r:embed="rId2" cstate="print"/>
          <a:srcRect l="5933" t="7928" r="49568" b="73329"/>
          <a:stretch>
            <a:fillRect/>
          </a:stretch>
        </p:blipFill>
        <p:spPr bwMode="auto">
          <a:xfrm>
            <a:off x="1828800" y="-2133600"/>
            <a:ext cx="3429000" cy="1981200"/>
          </a:xfrm>
          <a:prstGeom prst="rect">
            <a:avLst/>
          </a:prstGeom>
          <a:noFill/>
        </p:spPr>
      </p:pic>
      <p:pic>
        <p:nvPicPr>
          <p:cNvPr id="53252" name="Picture 4" descr="48"/>
          <p:cNvPicPr>
            <a:picLocks noChangeAspect="1" noChangeArrowheads="1"/>
          </p:cNvPicPr>
          <p:nvPr/>
        </p:nvPicPr>
        <p:blipFill>
          <a:blip r:embed="rId2" cstate="print"/>
          <a:srcRect l="5933" t="27391" r="49568" b="41612"/>
          <a:stretch>
            <a:fillRect/>
          </a:stretch>
        </p:blipFill>
        <p:spPr bwMode="auto">
          <a:xfrm>
            <a:off x="533400" y="3048000"/>
            <a:ext cx="3429000" cy="3276600"/>
          </a:xfrm>
          <a:prstGeom prst="rect">
            <a:avLst/>
          </a:prstGeom>
          <a:noFill/>
        </p:spPr>
      </p:pic>
      <p:pic>
        <p:nvPicPr>
          <p:cNvPr id="53253" name="Picture 5" descr="48"/>
          <p:cNvPicPr>
            <a:picLocks noChangeAspect="1" noChangeArrowheads="1"/>
          </p:cNvPicPr>
          <p:nvPr/>
        </p:nvPicPr>
        <p:blipFill>
          <a:blip r:embed="rId2" cstate="print"/>
          <a:srcRect l="5933" t="58388" r="49568" b="12779"/>
          <a:stretch>
            <a:fillRect/>
          </a:stretch>
        </p:blipFill>
        <p:spPr bwMode="auto">
          <a:xfrm>
            <a:off x="5181600" y="457200"/>
            <a:ext cx="3429000" cy="3048000"/>
          </a:xfrm>
          <a:prstGeom prst="rect">
            <a:avLst/>
          </a:prstGeom>
          <a:noFill/>
        </p:spPr>
      </p:pic>
      <p:pic>
        <p:nvPicPr>
          <p:cNvPr id="53254" name="Picture 6" descr="48"/>
          <p:cNvPicPr>
            <a:picLocks noChangeAspect="1" noChangeArrowheads="1"/>
          </p:cNvPicPr>
          <p:nvPr/>
        </p:nvPicPr>
        <p:blipFill>
          <a:blip r:embed="rId2" cstate="print"/>
          <a:srcRect l="5933" t="7928" r="49568" b="73329"/>
          <a:stretch>
            <a:fillRect/>
          </a:stretch>
        </p:blipFill>
        <p:spPr bwMode="auto">
          <a:xfrm>
            <a:off x="609600" y="609600"/>
            <a:ext cx="3429000" cy="1981200"/>
          </a:xfrm>
          <a:prstGeom prst="rect">
            <a:avLst/>
          </a:prstGeom>
          <a:noFill/>
        </p:spPr>
      </p:pic>
      <p:pic>
        <p:nvPicPr>
          <p:cNvPr id="53255" name="Picture 7" descr="48"/>
          <p:cNvPicPr>
            <a:picLocks noChangeAspect="1" noChangeArrowheads="1"/>
          </p:cNvPicPr>
          <p:nvPr/>
        </p:nvPicPr>
        <p:blipFill>
          <a:blip r:embed="rId2" cstate="print"/>
          <a:srcRect l="51422" t="7928" r="4079" b="81979"/>
          <a:stretch>
            <a:fillRect/>
          </a:stretch>
        </p:blipFill>
        <p:spPr bwMode="auto">
          <a:xfrm>
            <a:off x="5181600" y="3733800"/>
            <a:ext cx="3429000" cy="1066800"/>
          </a:xfrm>
          <a:prstGeom prst="rect">
            <a:avLst/>
          </a:prstGeom>
          <a:noFill/>
        </p:spPr>
      </p:pic>
      <p:pic>
        <p:nvPicPr>
          <p:cNvPr id="53256" name="Picture 8" descr="48"/>
          <p:cNvPicPr>
            <a:picLocks noChangeAspect="1" noChangeArrowheads="1"/>
          </p:cNvPicPr>
          <p:nvPr/>
        </p:nvPicPr>
        <p:blipFill>
          <a:blip r:embed="rId2" cstate="print"/>
          <a:srcRect l="51422" t="27391" r="4079" b="59634"/>
          <a:stretch>
            <a:fillRect/>
          </a:stretch>
        </p:blipFill>
        <p:spPr bwMode="auto">
          <a:xfrm>
            <a:off x="5181600" y="4953000"/>
            <a:ext cx="34290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 descr="48"/>
          <p:cNvPicPr>
            <a:picLocks noChangeAspect="1" noChangeArrowheads="1"/>
          </p:cNvPicPr>
          <p:nvPr/>
        </p:nvPicPr>
        <p:blipFill>
          <a:blip r:embed="rId2" cstate="print"/>
          <a:srcRect l="51422" t="69920" r="4079" b="12779"/>
          <a:stretch>
            <a:fillRect/>
          </a:stretch>
        </p:blipFill>
        <p:spPr bwMode="auto">
          <a:xfrm>
            <a:off x="5257800" y="381000"/>
            <a:ext cx="3429000" cy="1828800"/>
          </a:xfrm>
          <a:prstGeom prst="rect">
            <a:avLst/>
          </a:prstGeom>
          <a:noFill/>
        </p:spPr>
      </p:pic>
      <p:pic>
        <p:nvPicPr>
          <p:cNvPr id="54281" name="Picture 9" descr="48"/>
          <p:cNvPicPr>
            <a:picLocks noChangeAspect="1" noChangeArrowheads="1"/>
          </p:cNvPicPr>
          <p:nvPr/>
        </p:nvPicPr>
        <p:blipFill>
          <a:blip r:embed="rId2" cstate="print"/>
          <a:srcRect l="51422" t="49016" r="4079" b="40172"/>
          <a:stretch>
            <a:fillRect/>
          </a:stretch>
        </p:blipFill>
        <p:spPr bwMode="auto">
          <a:xfrm>
            <a:off x="685800" y="4038600"/>
            <a:ext cx="3429000" cy="1143000"/>
          </a:xfrm>
          <a:prstGeom prst="rect">
            <a:avLst/>
          </a:prstGeom>
          <a:noFill/>
        </p:spPr>
      </p:pic>
      <p:pic>
        <p:nvPicPr>
          <p:cNvPr id="54282" name="Picture 10" descr="48"/>
          <p:cNvPicPr>
            <a:picLocks noChangeAspect="1" noChangeArrowheads="1"/>
          </p:cNvPicPr>
          <p:nvPr/>
        </p:nvPicPr>
        <p:blipFill>
          <a:blip r:embed="rId2" cstate="print"/>
          <a:srcRect l="5933" t="27391" r="49568" b="41612"/>
          <a:stretch>
            <a:fillRect/>
          </a:stretch>
        </p:blipFill>
        <p:spPr bwMode="auto">
          <a:xfrm>
            <a:off x="609600" y="533400"/>
            <a:ext cx="3429000" cy="3276600"/>
          </a:xfrm>
          <a:prstGeom prst="rect">
            <a:avLst/>
          </a:prstGeom>
          <a:noFill/>
        </p:spPr>
      </p:pic>
      <p:pic>
        <p:nvPicPr>
          <p:cNvPr id="54283" name="Picture 11" descr="48"/>
          <p:cNvPicPr>
            <a:picLocks noChangeAspect="1" noChangeArrowheads="1"/>
          </p:cNvPicPr>
          <p:nvPr/>
        </p:nvPicPr>
        <p:blipFill>
          <a:blip r:embed="rId2" cstate="print"/>
          <a:srcRect l="5933" t="58388" r="49568" b="12779"/>
          <a:stretch>
            <a:fillRect/>
          </a:stretch>
        </p:blipFill>
        <p:spPr bwMode="auto">
          <a:xfrm>
            <a:off x="5257800" y="2362200"/>
            <a:ext cx="3429000" cy="3048000"/>
          </a:xfrm>
          <a:prstGeom prst="rect">
            <a:avLst/>
          </a:prstGeom>
          <a:noFill/>
        </p:spPr>
      </p:pic>
      <p:pic>
        <p:nvPicPr>
          <p:cNvPr id="54284" name="Picture 12" descr="49"/>
          <p:cNvPicPr>
            <a:picLocks noChangeAspect="1" noChangeArrowheads="1"/>
          </p:cNvPicPr>
          <p:nvPr/>
        </p:nvPicPr>
        <p:blipFill>
          <a:blip r:embed="rId3" cstate="print"/>
          <a:srcRect l="3955" t="7928" r="51546" b="81979"/>
          <a:stretch>
            <a:fillRect/>
          </a:stretch>
        </p:blipFill>
        <p:spPr bwMode="auto">
          <a:xfrm>
            <a:off x="5334000" y="5562600"/>
            <a:ext cx="34290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092450" y="1219200"/>
            <a:ext cx="224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50"/>
          <p:cNvPicPr>
            <a:picLocks noChangeAspect="1" noChangeArrowheads="1"/>
          </p:cNvPicPr>
          <p:nvPr/>
        </p:nvPicPr>
        <p:blipFill>
          <a:blip r:embed="rId2" cstate="print"/>
          <a:srcRect l="5933" t="7928" r="49568" b="77655"/>
          <a:stretch>
            <a:fillRect/>
          </a:stretch>
        </p:blipFill>
        <p:spPr bwMode="auto">
          <a:xfrm>
            <a:off x="457200" y="457200"/>
            <a:ext cx="3429000" cy="1524000"/>
          </a:xfrm>
          <a:prstGeom prst="rect">
            <a:avLst/>
          </a:prstGeom>
          <a:noFill/>
        </p:spPr>
      </p:pic>
      <p:pic>
        <p:nvPicPr>
          <p:cNvPr id="50179" name="Picture 3" descr="50"/>
          <p:cNvPicPr>
            <a:picLocks noChangeAspect="1" noChangeArrowheads="1"/>
          </p:cNvPicPr>
          <p:nvPr/>
        </p:nvPicPr>
        <p:blipFill>
          <a:blip r:embed="rId2" cstate="print"/>
          <a:srcRect l="5933" t="46854" r="49568" b="13696"/>
          <a:stretch>
            <a:fillRect/>
          </a:stretch>
        </p:blipFill>
        <p:spPr bwMode="auto">
          <a:xfrm>
            <a:off x="5105400" y="2154238"/>
            <a:ext cx="3429000" cy="4170362"/>
          </a:xfrm>
          <a:prstGeom prst="rect">
            <a:avLst/>
          </a:prstGeom>
          <a:noFill/>
        </p:spPr>
      </p:pic>
      <p:pic>
        <p:nvPicPr>
          <p:cNvPr id="50180" name="Picture 4" descr="50"/>
          <p:cNvPicPr>
            <a:picLocks noChangeAspect="1" noChangeArrowheads="1"/>
          </p:cNvPicPr>
          <p:nvPr/>
        </p:nvPicPr>
        <p:blipFill>
          <a:blip r:embed="rId2" cstate="print"/>
          <a:srcRect l="5933" t="28833" r="49568" b="60355"/>
          <a:stretch>
            <a:fillRect/>
          </a:stretch>
        </p:blipFill>
        <p:spPr bwMode="auto">
          <a:xfrm>
            <a:off x="5029200" y="609600"/>
            <a:ext cx="3429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50"/>
          <p:cNvPicPr>
            <a:picLocks noChangeAspect="1" noChangeArrowheads="1"/>
          </p:cNvPicPr>
          <p:nvPr/>
        </p:nvPicPr>
        <p:blipFill>
          <a:blip r:embed="rId2" cstate="print"/>
          <a:srcRect l="50432" t="7928" r="4079" b="59634"/>
          <a:stretch>
            <a:fillRect/>
          </a:stretch>
        </p:blipFill>
        <p:spPr bwMode="auto">
          <a:xfrm>
            <a:off x="685800" y="533400"/>
            <a:ext cx="3505200" cy="3429000"/>
          </a:xfrm>
          <a:prstGeom prst="rect">
            <a:avLst/>
          </a:prstGeom>
          <a:noFill/>
        </p:spPr>
      </p:pic>
      <p:pic>
        <p:nvPicPr>
          <p:cNvPr id="51207" name="Picture 7" descr="50"/>
          <p:cNvPicPr>
            <a:picLocks noChangeAspect="1" noChangeArrowheads="1"/>
          </p:cNvPicPr>
          <p:nvPr/>
        </p:nvPicPr>
        <p:blipFill>
          <a:blip r:embed="rId2" cstate="print"/>
          <a:srcRect l="50432" t="53340" r="4079" b="13696"/>
          <a:stretch>
            <a:fillRect/>
          </a:stretch>
        </p:blipFill>
        <p:spPr bwMode="auto">
          <a:xfrm>
            <a:off x="5181600" y="457200"/>
            <a:ext cx="3505200" cy="348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51"/>
          <p:cNvPicPr>
            <a:picLocks noChangeAspect="1" noChangeArrowheads="1"/>
          </p:cNvPicPr>
          <p:nvPr/>
        </p:nvPicPr>
        <p:blipFill>
          <a:blip r:embed="rId2" cstate="print"/>
          <a:srcRect l="4944" t="7928" r="50557" b="77655"/>
          <a:stretch>
            <a:fillRect/>
          </a:stretch>
        </p:blipFill>
        <p:spPr bwMode="auto">
          <a:xfrm>
            <a:off x="457200" y="838200"/>
            <a:ext cx="3429000" cy="1524000"/>
          </a:xfrm>
          <a:prstGeom prst="rect">
            <a:avLst/>
          </a:prstGeom>
          <a:noFill/>
        </p:spPr>
      </p:pic>
      <p:pic>
        <p:nvPicPr>
          <p:cNvPr id="49155" name="Picture 3" descr="51"/>
          <p:cNvPicPr>
            <a:picLocks noChangeAspect="1" noChangeArrowheads="1"/>
          </p:cNvPicPr>
          <p:nvPr/>
        </p:nvPicPr>
        <p:blipFill>
          <a:blip r:embed="rId2" cstate="print"/>
          <a:srcRect l="51422" t="7928" r="4079" b="81979"/>
          <a:stretch>
            <a:fillRect/>
          </a:stretch>
        </p:blipFill>
        <p:spPr bwMode="auto">
          <a:xfrm>
            <a:off x="4953000" y="838200"/>
            <a:ext cx="3429000" cy="1066800"/>
          </a:xfrm>
          <a:prstGeom prst="rect">
            <a:avLst/>
          </a:prstGeom>
          <a:noFill/>
        </p:spPr>
      </p:pic>
      <p:pic>
        <p:nvPicPr>
          <p:cNvPr id="49156" name="Picture 4" descr="51"/>
          <p:cNvPicPr>
            <a:picLocks noChangeAspect="1" noChangeArrowheads="1"/>
          </p:cNvPicPr>
          <p:nvPr/>
        </p:nvPicPr>
        <p:blipFill>
          <a:blip r:embed="rId2" cstate="print"/>
          <a:srcRect l="4944" t="26671" r="50557" b="60355"/>
          <a:stretch>
            <a:fillRect/>
          </a:stretch>
        </p:blipFill>
        <p:spPr bwMode="auto">
          <a:xfrm>
            <a:off x="533400" y="3048000"/>
            <a:ext cx="3429000" cy="1371600"/>
          </a:xfrm>
          <a:prstGeom prst="rect">
            <a:avLst/>
          </a:prstGeom>
          <a:noFill/>
        </p:spPr>
      </p:pic>
      <p:pic>
        <p:nvPicPr>
          <p:cNvPr id="49157" name="Picture 5" descr="51"/>
          <p:cNvPicPr>
            <a:picLocks noChangeAspect="1" noChangeArrowheads="1"/>
          </p:cNvPicPr>
          <p:nvPr/>
        </p:nvPicPr>
        <p:blipFill>
          <a:blip r:embed="rId2" cstate="print"/>
          <a:srcRect l="4944" t="43250" r="50557" b="44496"/>
          <a:stretch>
            <a:fillRect/>
          </a:stretch>
        </p:blipFill>
        <p:spPr bwMode="auto">
          <a:xfrm>
            <a:off x="533400" y="4953000"/>
            <a:ext cx="3429000" cy="1295400"/>
          </a:xfrm>
          <a:prstGeom prst="rect">
            <a:avLst/>
          </a:prstGeom>
          <a:noFill/>
        </p:spPr>
      </p:pic>
      <p:pic>
        <p:nvPicPr>
          <p:cNvPr id="49158" name="Picture 6" descr="51"/>
          <p:cNvPicPr>
            <a:picLocks noChangeAspect="1" noChangeArrowheads="1"/>
          </p:cNvPicPr>
          <p:nvPr/>
        </p:nvPicPr>
        <p:blipFill>
          <a:blip r:embed="rId2" cstate="print"/>
          <a:srcRect l="51422" t="18021" r="4079" b="63959"/>
          <a:stretch>
            <a:fillRect/>
          </a:stretch>
        </p:blipFill>
        <p:spPr bwMode="auto">
          <a:xfrm>
            <a:off x="5029200" y="2133600"/>
            <a:ext cx="3429000" cy="1905000"/>
          </a:xfrm>
          <a:prstGeom prst="rect">
            <a:avLst/>
          </a:prstGeom>
          <a:noFill/>
        </p:spPr>
      </p:pic>
      <p:pic>
        <p:nvPicPr>
          <p:cNvPr id="49159" name="Picture 7" descr="51"/>
          <p:cNvPicPr>
            <a:picLocks noChangeAspect="1" noChangeArrowheads="1"/>
          </p:cNvPicPr>
          <p:nvPr/>
        </p:nvPicPr>
        <p:blipFill>
          <a:blip r:embed="rId2" cstate="print"/>
          <a:srcRect l="51422" t="36041" r="4079" b="44496"/>
          <a:stretch>
            <a:fillRect/>
          </a:stretch>
        </p:blipFill>
        <p:spPr bwMode="auto">
          <a:xfrm>
            <a:off x="5029200" y="4343400"/>
            <a:ext cx="3429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092450" y="1219200"/>
            <a:ext cx="280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52"/>
          <p:cNvPicPr>
            <a:picLocks noChangeAspect="1" noChangeArrowheads="1"/>
          </p:cNvPicPr>
          <p:nvPr/>
        </p:nvPicPr>
        <p:blipFill>
          <a:blip r:embed="rId2" cstate="print"/>
          <a:srcRect l="6921" t="7208" r="48579" b="74771"/>
          <a:stretch>
            <a:fillRect/>
          </a:stretch>
        </p:blipFill>
        <p:spPr bwMode="auto">
          <a:xfrm>
            <a:off x="381000" y="457200"/>
            <a:ext cx="3429000" cy="1905000"/>
          </a:xfrm>
          <a:prstGeom prst="rect">
            <a:avLst/>
          </a:prstGeom>
          <a:noFill/>
        </p:spPr>
      </p:pic>
      <p:pic>
        <p:nvPicPr>
          <p:cNvPr id="46083" name="Picture 3" descr="52"/>
          <p:cNvPicPr>
            <a:picLocks noChangeAspect="1" noChangeArrowheads="1"/>
          </p:cNvPicPr>
          <p:nvPr/>
        </p:nvPicPr>
        <p:blipFill>
          <a:blip r:embed="rId2" cstate="print"/>
          <a:srcRect l="6921" t="28833" r="48579" b="45216"/>
          <a:stretch>
            <a:fillRect/>
          </a:stretch>
        </p:blipFill>
        <p:spPr bwMode="auto">
          <a:xfrm>
            <a:off x="4953000" y="609600"/>
            <a:ext cx="3429000" cy="2743200"/>
          </a:xfrm>
          <a:prstGeom prst="rect">
            <a:avLst/>
          </a:prstGeom>
          <a:noFill/>
        </p:spPr>
      </p:pic>
      <p:pic>
        <p:nvPicPr>
          <p:cNvPr id="46084" name="Picture 4" descr="52"/>
          <p:cNvPicPr>
            <a:picLocks noChangeAspect="1" noChangeArrowheads="1"/>
          </p:cNvPicPr>
          <p:nvPr/>
        </p:nvPicPr>
        <p:blipFill>
          <a:blip r:embed="rId2" cstate="print"/>
          <a:srcRect l="6921" t="58388" r="48579" b="14417"/>
          <a:stretch>
            <a:fillRect/>
          </a:stretch>
        </p:blipFill>
        <p:spPr bwMode="auto">
          <a:xfrm>
            <a:off x="5029200" y="3602038"/>
            <a:ext cx="3429000" cy="287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52"/>
          <p:cNvPicPr>
            <a:picLocks noChangeAspect="1" noChangeArrowheads="1"/>
          </p:cNvPicPr>
          <p:nvPr/>
        </p:nvPicPr>
        <p:blipFill>
          <a:blip r:embed="rId2" cstate="print"/>
          <a:srcRect l="52411" t="66316" r="3090" b="25034"/>
          <a:stretch>
            <a:fillRect/>
          </a:stretch>
        </p:blipFill>
        <p:spPr bwMode="auto">
          <a:xfrm>
            <a:off x="4953000" y="914400"/>
            <a:ext cx="3429000" cy="914400"/>
          </a:xfrm>
          <a:prstGeom prst="rect">
            <a:avLst/>
          </a:prstGeom>
          <a:noFill/>
        </p:spPr>
      </p:pic>
      <p:pic>
        <p:nvPicPr>
          <p:cNvPr id="47112" name="Picture 8" descr="52"/>
          <p:cNvPicPr>
            <a:picLocks noChangeAspect="1" noChangeArrowheads="1"/>
          </p:cNvPicPr>
          <p:nvPr/>
        </p:nvPicPr>
        <p:blipFill>
          <a:blip r:embed="rId2" cstate="print"/>
          <a:srcRect l="55377" t="7208" r="7045" b="71887"/>
          <a:stretch>
            <a:fillRect/>
          </a:stretch>
        </p:blipFill>
        <p:spPr bwMode="auto">
          <a:xfrm>
            <a:off x="685800" y="762000"/>
            <a:ext cx="2895600" cy="2209800"/>
          </a:xfrm>
          <a:prstGeom prst="rect">
            <a:avLst/>
          </a:prstGeom>
          <a:noFill/>
        </p:spPr>
      </p:pic>
      <p:pic>
        <p:nvPicPr>
          <p:cNvPr id="47113" name="Picture 9" descr="52"/>
          <p:cNvPicPr>
            <a:picLocks noChangeAspect="1" noChangeArrowheads="1"/>
          </p:cNvPicPr>
          <p:nvPr/>
        </p:nvPicPr>
        <p:blipFill>
          <a:blip r:embed="rId2" cstate="print"/>
          <a:srcRect l="52411" t="28833" r="3090" b="40172"/>
          <a:stretch>
            <a:fillRect/>
          </a:stretch>
        </p:blipFill>
        <p:spPr bwMode="auto">
          <a:xfrm>
            <a:off x="457200" y="3124200"/>
            <a:ext cx="3429000" cy="3276600"/>
          </a:xfrm>
          <a:prstGeom prst="rect">
            <a:avLst/>
          </a:prstGeom>
          <a:noFill/>
        </p:spPr>
      </p:pic>
      <p:pic>
        <p:nvPicPr>
          <p:cNvPr id="47114" name="Picture 10" descr="52"/>
          <p:cNvPicPr>
            <a:picLocks noChangeAspect="1" noChangeArrowheads="1"/>
          </p:cNvPicPr>
          <p:nvPr/>
        </p:nvPicPr>
        <p:blipFill>
          <a:blip r:embed="rId2" cstate="print"/>
          <a:srcRect l="52411" t="75687" r="3090" b="14417"/>
          <a:stretch>
            <a:fillRect/>
          </a:stretch>
        </p:blipFill>
        <p:spPr bwMode="auto">
          <a:xfrm>
            <a:off x="4953000" y="2306638"/>
            <a:ext cx="3429000" cy="1046162"/>
          </a:xfrm>
          <a:prstGeom prst="rect">
            <a:avLst/>
          </a:prstGeom>
          <a:noFill/>
        </p:spPr>
      </p:pic>
      <p:pic>
        <p:nvPicPr>
          <p:cNvPr id="47115" name="Picture 11" descr="53"/>
          <p:cNvPicPr>
            <a:picLocks noChangeAspect="1" noChangeArrowheads="1"/>
          </p:cNvPicPr>
          <p:nvPr/>
        </p:nvPicPr>
        <p:blipFill>
          <a:blip r:embed="rId3" cstate="print"/>
          <a:srcRect l="4944" t="7928" r="51546" b="74771"/>
          <a:stretch>
            <a:fillRect/>
          </a:stretch>
        </p:blipFill>
        <p:spPr bwMode="auto">
          <a:xfrm>
            <a:off x="5029200" y="3886200"/>
            <a:ext cx="3352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 Science Test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457200" y="1701800"/>
            <a:ext cx="78660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The test presents </a:t>
            </a:r>
            <a:r>
              <a:rPr lang="en-US" sz="1600" u="sng"/>
              <a:t>seven sets of scientific information</a:t>
            </a:r>
            <a:r>
              <a:rPr lang="en-US" sz="1600"/>
              <a:t>, each followed by a number of </a:t>
            </a:r>
          </a:p>
          <a:p>
            <a:r>
              <a:rPr lang="en-US" sz="1600"/>
              <a:t>multiple-choice test questions.  The scientific information is conveyed in one of three </a:t>
            </a:r>
          </a:p>
          <a:p>
            <a:r>
              <a:rPr lang="en-US" sz="1600"/>
              <a:t>different formats:  </a:t>
            </a:r>
            <a:r>
              <a:rPr lang="en-US" sz="1600">
                <a:solidFill>
                  <a:schemeClr val="accent2"/>
                </a:solidFill>
              </a:rPr>
              <a:t>data representation</a:t>
            </a:r>
            <a:r>
              <a:rPr lang="en-US" sz="1600"/>
              <a:t> (</a:t>
            </a:r>
            <a:r>
              <a:rPr lang="en-US" sz="1600" i="1"/>
              <a:t>graphs, tables, and other schematic forms</a:t>
            </a:r>
            <a:r>
              <a:rPr lang="en-US" sz="1600"/>
              <a:t>), </a:t>
            </a:r>
          </a:p>
          <a:p>
            <a:r>
              <a:rPr lang="en-US" sz="1600">
                <a:solidFill>
                  <a:schemeClr val="accent2"/>
                </a:solidFill>
              </a:rPr>
              <a:t>research summaries</a:t>
            </a:r>
            <a:r>
              <a:rPr lang="en-US" sz="1600"/>
              <a:t> (</a:t>
            </a:r>
            <a:r>
              <a:rPr lang="en-US" sz="1600" i="1"/>
              <a:t>descriptions of several related experiments</a:t>
            </a:r>
            <a:r>
              <a:rPr lang="en-US" sz="1600"/>
              <a:t>), or </a:t>
            </a:r>
            <a:r>
              <a:rPr lang="en-US" sz="1600">
                <a:solidFill>
                  <a:schemeClr val="accent2"/>
                </a:solidFill>
              </a:rPr>
              <a:t>conflicting view-</a:t>
            </a:r>
          </a:p>
          <a:p>
            <a:r>
              <a:rPr lang="en-US" sz="1600">
                <a:solidFill>
                  <a:schemeClr val="accent2"/>
                </a:solidFill>
              </a:rPr>
              <a:t>points</a:t>
            </a:r>
            <a:r>
              <a:rPr lang="en-US" sz="1600"/>
              <a:t> (</a:t>
            </a:r>
            <a:r>
              <a:rPr lang="en-US" sz="1600" i="1"/>
              <a:t>expressions of several related hypothesis or views that are inconsistent with</a:t>
            </a:r>
          </a:p>
          <a:p>
            <a:r>
              <a:rPr lang="en-US" sz="1600" i="1"/>
              <a:t>one another</a:t>
            </a:r>
            <a:r>
              <a:rPr lang="en-US" sz="1600"/>
              <a:t>).  </a:t>
            </a:r>
          </a:p>
          <a:p>
            <a:endParaRPr lang="en-US" sz="1600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457200" y="3530600"/>
            <a:ext cx="8077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The questions require you to recognize and understand the basic features of, and </a:t>
            </a:r>
          </a:p>
          <a:p>
            <a:r>
              <a:rPr lang="en-US" sz="1600"/>
              <a:t>concepts related to, the provided information; to examine critically the relationship </a:t>
            </a:r>
          </a:p>
          <a:p>
            <a:r>
              <a:rPr lang="en-US" sz="1600"/>
              <a:t>between the information provided and the conclusion drawn or hypotheses developed; </a:t>
            </a:r>
          </a:p>
          <a:p>
            <a:r>
              <a:rPr lang="en-US" sz="1600"/>
              <a:t>and to generalize from given information to gain new information, draw conclusions, </a:t>
            </a:r>
          </a:p>
          <a:p>
            <a:r>
              <a:rPr lang="en-US" sz="1600"/>
              <a:t>or make predictions.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1752600" y="5334000"/>
            <a:ext cx="556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The use of calculators is </a:t>
            </a:r>
            <a:r>
              <a:rPr lang="en-US" sz="1600" b="1">
                <a:solidFill>
                  <a:srgbClr val="FF0000"/>
                </a:solidFill>
              </a:rPr>
              <a:t>not</a:t>
            </a:r>
            <a:r>
              <a:rPr lang="en-US" sz="1600">
                <a:solidFill>
                  <a:srgbClr val="FF0000"/>
                </a:solidFill>
              </a:rPr>
              <a:t> permitted on the Science Test.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53"/>
          <p:cNvPicPr>
            <a:picLocks noChangeAspect="1" noChangeArrowheads="1"/>
          </p:cNvPicPr>
          <p:nvPr/>
        </p:nvPicPr>
        <p:blipFill>
          <a:blip r:embed="rId2" cstate="print"/>
          <a:srcRect l="4944" t="25229" r="51546" b="56750"/>
          <a:stretch>
            <a:fillRect/>
          </a:stretch>
        </p:blipFill>
        <p:spPr bwMode="auto">
          <a:xfrm>
            <a:off x="457200" y="609600"/>
            <a:ext cx="3352800" cy="1905000"/>
          </a:xfrm>
          <a:prstGeom prst="rect">
            <a:avLst/>
          </a:prstGeom>
          <a:noFill/>
        </p:spPr>
      </p:pic>
      <p:pic>
        <p:nvPicPr>
          <p:cNvPr id="44036" name="Picture 4" descr="53"/>
          <p:cNvPicPr>
            <a:picLocks noChangeAspect="1" noChangeArrowheads="1"/>
          </p:cNvPicPr>
          <p:nvPr/>
        </p:nvPicPr>
        <p:blipFill>
          <a:blip r:embed="rId2" cstate="print"/>
          <a:srcRect l="50433" t="7928" r="6056" b="56750"/>
          <a:stretch>
            <a:fillRect/>
          </a:stretch>
        </p:blipFill>
        <p:spPr bwMode="auto">
          <a:xfrm>
            <a:off x="533400" y="2743200"/>
            <a:ext cx="3352800" cy="3733800"/>
          </a:xfrm>
          <a:prstGeom prst="rect">
            <a:avLst/>
          </a:prstGeom>
          <a:noFill/>
        </p:spPr>
      </p:pic>
      <p:pic>
        <p:nvPicPr>
          <p:cNvPr id="44037" name="Picture 5" descr="52"/>
          <p:cNvPicPr>
            <a:picLocks noChangeAspect="1" noChangeArrowheads="1"/>
          </p:cNvPicPr>
          <p:nvPr/>
        </p:nvPicPr>
        <p:blipFill>
          <a:blip r:embed="rId3" cstate="print"/>
          <a:srcRect l="52411" t="28833" r="3090" b="40172"/>
          <a:stretch>
            <a:fillRect/>
          </a:stretch>
        </p:blipFill>
        <p:spPr bwMode="auto">
          <a:xfrm>
            <a:off x="5029200" y="457200"/>
            <a:ext cx="3429000" cy="3276600"/>
          </a:xfrm>
          <a:prstGeom prst="rect">
            <a:avLst/>
          </a:prstGeom>
          <a:noFill/>
        </p:spPr>
      </p:pic>
      <p:pic>
        <p:nvPicPr>
          <p:cNvPr id="44038" name="Picture 6" descr="52"/>
          <p:cNvPicPr>
            <a:picLocks noChangeAspect="1" noChangeArrowheads="1"/>
          </p:cNvPicPr>
          <p:nvPr/>
        </p:nvPicPr>
        <p:blipFill>
          <a:blip r:embed="rId3" cstate="print"/>
          <a:srcRect l="6921" t="58388" r="48579" b="14417"/>
          <a:stretch>
            <a:fillRect/>
          </a:stretch>
        </p:blipFill>
        <p:spPr bwMode="auto">
          <a:xfrm>
            <a:off x="5105400" y="3830638"/>
            <a:ext cx="3429000" cy="287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743200" y="1219200"/>
            <a:ext cx="351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Scoring the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54"/>
          <p:cNvPicPr>
            <a:picLocks noChangeAspect="1" noChangeArrowheads="1"/>
          </p:cNvPicPr>
          <p:nvPr/>
        </p:nvPicPr>
        <p:blipFill>
          <a:blip r:embed="rId2" cstate="print"/>
          <a:srcRect l="5933" t="2884" r="49568" b="60355"/>
          <a:stretch>
            <a:fillRect/>
          </a:stretch>
        </p:blipFill>
        <p:spPr bwMode="auto">
          <a:xfrm>
            <a:off x="533400" y="685800"/>
            <a:ext cx="3429000" cy="3886200"/>
          </a:xfrm>
          <a:prstGeom prst="rect">
            <a:avLst/>
          </a:prstGeom>
          <a:noFill/>
        </p:spPr>
      </p:pic>
      <p:pic>
        <p:nvPicPr>
          <p:cNvPr id="43012" name="Picture 4" descr="54"/>
          <p:cNvPicPr>
            <a:picLocks noChangeAspect="1" noChangeArrowheads="1"/>
          </p:cNvPicPr>
          <p:nvPr/>
        </p:nvPicPr>
        <p:blipFill>
          <a:blip r:embed="rId2" cstate="print"/>
          <a:srcRect l="5933" t="39645" r="49568" b="14221"/>
          <a:stretch>
            <a:fillRect/>
          </a:stretch>
        </p:blipFill>
        <p:spPr bwMode="auto">
          <a:xfrm>
            <a:off x="4800600" y="914400"/>
            <a:ext cx="3429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54"/>
          <p:cNvPicPr>
            <a:picLocks noChangeAspect="1" noChangeArrowheads="1"/>
          </p:cNvPicPr>
          <p:nvPr/>
        </p:nvPicPr>
        <p:blipFill>
          <a:blip r:embed="rId2" cstate="print"/>
          <a:srcRect l="50432" t="2884" r="7047" b="56750"/>
          <a:stretch>
            <a:fillRect/>
          </a:stretch>
        </p:blipFill>
        <p:spPr bwMode="auto">
          <a:xfrm>
            <a:off x="685800" y="838200"/>
            <a:ext cx="3276600" cy="4267200"/>
          </a:xfrm>
          <a:prstGeom prst="rect">
            <a:avLst/>
          </a:prstGeom>
          <a:noFill/>
        </p:spPr>
      </p:pic>
      <p:pic>
        <p:nvPicPr>
          <p:cNvPr id="41987" name="Picture 3" descr="54"/>
          <p:cNvPicPr>
            <a:picLocks noChangeAspect="1" noChangeArrowheads="1"/>
          </p:cNvPicPr>
          <p:nvPr/>
        </p:nvPicPr>
        <p:blipFill>
          <a:blip r:embed="rId2" cstate="print"/>
          <a:srcRect l="50432" t="43250" r="7047" b="14221"/>
          <a:stretch>
            <a:fillRect/>
          </a:stretch>
        </p:blipFill>
        <p:spPr bwMode="auto">
          <a:xfrm>
            <a:off x="5029200" y="838200"/>
            <a:ext cx="3276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57"/>
          <p:cNvPicPr>
            <a:picLocks noChangeAspect="1" noChangeArrowheads="1"/>
          </p:cNvPicPr>
          <p:nvPr/>
        </p:nvPicPr>
        <p:blipFill>
          <a:blip r:embed="rId2" cstate="print"/>
          <a:srcRect l="12856" t="54784" r="12979" b="22871"/>
          <a:stretch>
            <a:fillRect/>
          </a:stretch>
        </p:blipFill>
        <p:spPr bwMode="auto">
          <a:xfrm>
            <a:off x="1752600" y="1600200"/>
            <a:ext cx="5715000" cy="2362200"/>
          </a:xfrm>
          <a:prstGeom prst="rect">
            <a:avLst/>
          </a:prstGeom>
          <a:noFill/>
        </p:spPr>
      </p:pic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1752600" y="4876800"/>
            <a:ext cx="5410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752600" y="1143000"/>
            <a:ext cx="5410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812925" y="1279525"/>
            <a:ext cx="1989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/>
              <a:t>Test 4:  Science - Scoring Key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905000" y="4114800"/>
            <a:ext cx="388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895600" y="4098925"/>
            <a:ext cx="2163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/>
              <a:t>Number Correct (Raw Score) for: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905000" y="4267200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Total Number Correct for Science Test</a:t>
            </a:r>
            <a:r>
              <a:rPr lang="en-US" sz="1000" b="1"/>
              <a:t>                                _____</a:t>
            </a:r>
          </a:p>
          <a:p>
            <a:r>
              <a:rPr lang="en-US" sz="1000" b="1"/>
              <a:t>                                                                                                </a:t>
            </a:r>
            <a:r>
              <a:rPr lang="en-US" sz="1000"/>
              <a:t>(40)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58"/>
          <p:cNvPicPr>
            <a:picLocks noChangeAspect="1" noChangeArrowheads="1"/>
          </p:cNvPicPr>
          <p:nvPr/>
        </p:nvPicPr>
        <p:blipFill>
          <a:blip r:embed="rId2" cstate="print"/>
          <a:srcRect l="5933" t="33879" r="7047" b="14221"/>
          <a:stretch>
            <a:fillRect/>
          </a:stretch>
        </p:blipFill>
        <p:spPr bwMode="auto">
          <a:xfrm>
            <a:off x="1295400" y="533400"/>
            <a:ext cx="6705600" cy="5486400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943600" y="914400"/>
            <a:ext cx="1143000" cy="50292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943600" y="2438400"/>
            <a:ext cx="19050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58"/>
          <p:cNvPicPr>
            <a:picLocks noChangeAspect="1" noChangeArrowheads="1"/>
          </p:cNvPicPr>
          <p:nvPr/>
        </p:nvPicPr>
        <p:blipFill>
          <a:blip r:embed="rId2" cstate="print"/>
          <a:srcRect l="5933" t="1442" r="7045" b="66121"/>
          <a:stretch>
            <a:fillRect/>
          </a:stretch>
        </p:blipFill>
        <p:spPr bwMode="auto">
          <a:xfrm>
            <a:off x="1143000" y="838200"/>
            <a:ext cx="6705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151063" y="1781175"/>
            <a:ext cx="424973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Answer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 Science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Normal Community High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2654300" y="1371600"/>
            <a:ext cx="37147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Information</a:t>
            </a:r>
          </a:p>
          <a:p>
            <a:pPr algn="ctr"/>
            <a:endParaRPr lang="en-US" sz="36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about the </a:t>
            </a:r>
          </a:p>
          <a:p>
            <a:pPr algn="ctr"/>
            <a:endParaRPr lang="en-US" sz="360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4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Content Covered by the ACT Science Test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609600" y="1458913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The scientific information is conveyed in one of three different formats:</a:t>
            </a: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609600" y="2133600"/>
            <a:ext cx="340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Data Representation (38%)</a:t>
            </a: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609600" y="3489325"/>
            <a:ext cx="3513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Research Summaries (45%)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609600" y="4860925"/>
            <a:ext cx="3665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Conflicting Viewpoints (17%)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2590800" y="1219200"/>
            <a:ext cx="363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Warm-up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822450" y="1219200"/>
            <a:ext cx="534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Earth and Space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I"/>
          <p:cNvPicPr>
            <a:picLocks noChangeAspect="1" noChangeArrowheads="1"/>
          </p:cNvPicPr>
          <p:nvPr/>
        </p:nvPicPr>
        <p:blipFill>
          <a:blip r:embed="rId2" cstate="print"/>
          <a:srcRect l="5933" t="77130" r="49567" b="14941"/>
          <a:stretch>
            <a:fillRect/>
          </a:stretch>
        </p:blipFill>
        <p:spPr bwMode="auto">
          <a:xfrm>
            <a:off x="685800" y="5562600"/>
            <a:ext cx="3429000" cy="838200"/>
          </a:xfrm>
          <a:prstGeom prst="rect">
            <a:avLst/>
          </a:prstGeom>
          <a:noFill/>
        </p:spPr>
      </p:pic>
      <p:pic>
        <p:nvPicPr>
          <p:cNvPr id="122883" name="Picture 3" descr="I"/>
          <p:cNvPicPr>
            <a:picLocks noChangeAspect="1" noChangeArrowheads="1"/>
          </p:cNvPicPr>
          <p:nvPr/>
        </p:nvPicPr>
        <p:blipFill>
          <a:blip r:embed="rId2" cstate="print"/>
          <a:srcRect l="5933" t="39645" r="49567" b="27916"/>
          <a:stretch>
            <a:fillRect/>
          </a:stretch>
        </p:blipFill>
        <p:spPr bwMode="auto">
          <a:xfrm>
            <a:off x="685800" y="1828800"/>
            <a:ext cx="3429000" cy="3429000"/>
          </a:xfrm>
          <a:prstGeom prst="rect">
            <a:avLst/>
          </a:prstGeom>
          <a:noFill/>
        </p:spPr>
      </p:pic>
      <p:pic>
        <p:nvPicPr>
          <p:cNvPr id="122884" name="Picture 4" descr="I"/>
          <p:cNvPicPr>
            <a:picLocks noChangeAspect="1" noChangeArrowheads="1"/>
          </p:cNvPicPr>
          <p:nvPr/>
        </p:nvPicPr>
        <p:blipFill>
          <a:blip r:embed="rId2" cstate="print"/>
          <a:srcRect l="5933" t="26671" r="49567" b="63959"/>
          <a:stretch>
            <a:fillRect/>
          </a:stretch>
        </p:blipFill>
        <p:spPr bwMode="auto">
          <a:xfrm>
            <a:off x="685800" y="609600"/>
            <a:ext cx="3429000" cy="990600"/>
          </a:xfrm>
          <a:prstGeom prst="rect">
            <a:avLst/>
          </a:prstGeom>
          <a:noFill/>
        </p:spPr>
      </p:pic>
      <p:pic>
        <p:nvPicPr>
          <p:cNvPr id="122885" name="Picture 5" descr="I"/>
          <p:cNvPicPr>
            <a:picLocks noChangeAspect="1" noChangeArrowheads="1"/>
          </p:cNvPicPr>
          <p:nvPr/>
        </p:nvPicPr>
        <p:blipFill>
          <a:blip r:embed="rId2" cstate="print"/>
          <a:srcRect l="60323" t="26671" r="13968" b="52425"/>
          <a:stretch>
            <a:fillRect/>
          </a:stretch>
        </p:blipFill>
        <p:spPr bwMode="auto">
          <a:xfrm>
            <a:off x="5791200" y="838200"/>
            <a:ext cx="1981200" cy="2209800"/>
          </a:xfrm>
          <a:prstGeom prst="rect">
            <a:avLst/>
          </a:prstGeom>
          <a:noFill/>
        </p:spPr>
      </p:pic>
      <p:grpSp>
        <p:nvGrpSpPr>
          <p:cNvPr id="122887" name="Group 7"/>
          <p:cNvGrpSpPr>
            <a:grpSpLocks/>
          </p:cNvGrpSpPr>
          <p:nvPr/>
        </p:nvGrpSpPr>
        <p:grpSpPr bwMode="auto">
          <a:xfrm>
            <a:off x="5334000" y="3646488"/>
            <a:ext cx="3173413" cy="244475"/>
            <a:chOff x="3360" y="2201"/>
            <a:chExt cx="1999" cy="154"/>
          </a:xfrm>
        </p:grpSpPr>
        <p:sp>
          <p:nvSpPr>
            <p:cNvPr id="122888" name="Line 8"/>
            <p:cNvSpPr>
              <a:spLocks noChangeShapeType="1"/>
            </p:cNvSpPr>
            <p:nvPr/>
          </p:nvSpPr>
          <p:spPr bwMode="auto">
            <a:xfrm>
              <a:off x="3360" y="220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889" name="Line 9"/>
            <p:cNvSpPr>
              <a:spLocks noChangeShapeType="1"/>
            </p:cNvSpPr>
            <p:nvPr/>
          </p:nvSpPr>
          <p:spPr bwMode="auto">
            <a:xfrm>
              <a:off x="3360" y="235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890" name="Text Box 10"/>
            <p:cNvSpPr txBox="1">
              <a:spLocks noChangeArrowheads="1"/>
            </p:cNvSpPr>
            <p:nvPr/>
          </p:nvSpPr>
          <p:spPr bwMode="auto">
            <a:xfrm>
              <a:off x="3398" y="2201"/>
              <a:ext cx="19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low grade             medium grade               high grade</a:t>
              </a:r>
            </a:p>
          </p:txBody>
        </p:sp>
      </p:grp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5410200" y="3962400"/>
            <a:ext cx="914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chlorite</a:t>
            </a:r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5410200" y="4191000"/>
            <a:ext cx="1676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muscovite</a:t>
            </a:r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5638800" y="4419600"/>
            <a:ext cx="19812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biotite</a:t>
            </a:r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6019800" y="4648200"/>
            <a:ext cx="19812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garnet</a:t>
            </a:r>
          </a:p>
        </p:txBody>
      </p:sp>
      <p:sp>
        <p:nvSpPr>
          <p:cNvPr id="122895" name="Rectangle 15"/>
          <p:cNvSpPr>
            <a:spLocks noChangeArrowheads="1"/>
          </p:cNvSpPr>
          <p:nvPr/>
        </p:nvSpPr>
        <p:spPr bwMode="auto">
          <a:xfrm>
            <a:off x="6248400" y="4876800"/>
            <a:ext cx="7620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staurolite</a:t>
            </a:r>
          </a:p>
        </p:txBody>
      </p:sp>
      <p:sp>
        <p:nvSpPr>
          <p:cNvPr id="122896" name="Rectangle 16"/>
          <p:cNvSpPr>
            <a:spLocks noChangeArrowheads="1"/>
          </p:cNvSpPr>
          <p:nvPr/>
        </p:nvSpPr>
        <p:spPr bwMode="auto">
          <a:xfrm>
            <a:off x="6705600" y="5181600"/>
            <a:ext cx="3810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kyanite</a:t>
            </a:r>
          </a:p>
        </p:txBody>
      </p:sp>
      <p:sp>
        <p:nvSpPr>
          <p:cNvPr id="122897" name="Rectangle 17"/>
          <p:cNvSpPr>
            <a:spLocks noChangeArrowheads="1"/>
          </p:cNvSpPr>
          <p:nvPr/>
        </p:nvSpPr>
        <p:spPr bwMode="auto">
          <a:xfrm>
            <a:off x="7162800" y="5334000"/>
            <a:ext cx="1295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sillimanite</a:t>
            </a:r>
          </a:p>
        </p:txBody>
      </p:sp>
      <p:sp>
        <p:nvSpPr>
          <p:cNvPr id="122898" name="Rectangle 18"/>
          <p:cNvSpPr>
            <a:spLocks noChangeArrowheads="1"/>
          </p:cNvSpPr>
          <p:nvPr/>
        </p:nvSpPr>
        <p:spPr bwMode="auto">
          <a:xfrm>
            <a:off x="5334000" y="5562600"/>
            <a:ext cx="31242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plagioclase</a:t>
            </a:r>
          </a:p>
        </p:txBody>
      </p:sp>
      <p:sp>
        <p:nvSpPr>
          <p:cNvPr id="122899" name="Text Box 19"/>
          <p:cNvSpPr txBox="1">
            <a:spLocks noChangeArrowheads="1"/>
          </p:cNvSpPr>
          <p:nvPr/>
        </p:nvSpPr>
        <p:spPr bwMode="auto">
          <a:xfrm>
            <a:off x="6613525" y="5849938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Figure 2</a:t>
            </a:r>
          </a:p>
        </p:txBody>
      </p:sp>
      <p:sp>
        <p:nvSpPr>
          <p:cNvPr id="122900" name="Text Box 20"/>
          <p:cNvSpPr txBox="1">
            <a:spLocks noChangeArrowheads="1"/>
          </p:cNvSpPr>
          <p:nvPr/>
        </p:nvSpPr>
        <p:spPr bwMode="auto">
          <a:xfrm>
            <a:off x="5257800" y="6096000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Figure 2 adapted from Frank Press and Raymond Siever, </a:t>
            </a:r>
            <a:r>
              <a:rPr lang="en-US" sz="800" i="1"/>
              <a:t>Earth.</a:t>
            </a:r>
          </a:p>
          <a:p>
            <a:r>
              <a:rPr lang="en-US" sz="800"/>
              <a:t>Copyright 1986 by W. H. Freeman and Co.</a:t>
            </a:r>
          </a:p>
        </p:txBody>
      </p:sp>
      <p:sp>
        <p:nvSpPr>
          <p:cNvPr id="122901" name="Freeform 21"/>
          <p:cNvSpPr>
            <a:spLocks/>
          </p:cNvSpPr>
          <p:nvPr/>
        </p:nvSpPr>
        <p:spPr bwMode="auto">
          <a:xfrm>
            <a:off x="1541463" y="3452813"/>
            <a:ext cx="1952625" cy="495300"/>
          </a:xfrm>
          <a:custGeom>
            <a:avLst/>
            <a:gdLst/>
            <a:ahLst/>
            <a:cxnLst>
              <a:cxn ang="0">
                <a:pos x="1230" y="303"/>
              </a:cxn>
              <a:cxn ang="0">
                <a:pos x="0" y="312"/>
              </a:cxn>
              <a:cxn ang="0">
                <a:pos x="34" y="201"/>
              </a:cxn>
              <a:cxn ang="0">
                <a:pos x="58" y="143"/>
              </a:cxn>
              <a:cxn ang="0">
                <a:pos x="96" y="105"/>
              </a:cxn>
              <a:cxn ang="0">
                <a:pos x="141" y="74"/>
              </a:cxn>
              <a:cxn ang="0">
                <a:pos x="187" y="47"/>
              </a:cxn>
              <a:cxn ang="0">
                <a:pos x="244" y="26"/>
              </a:cxn>
              <a:cxn ang="0">
                <a:pos x="318" y="9"/>
              </a:cxn>
              <a:cxn ang="0">
                <a:pos x="429" y="0"/>
              </a:cxn>
              <a:cxn ang="0">
                <a:pos x="573" y="3"/>
              </a:cxn>
              <a:cxn ang="0">
                <a:pos x="736" y="20"/>
              </a:cxn>
              <a:cxn ang="0">
                <a:pos x="931" y="48"/>
              </a:cxn>
              <a:cxn ang="0">
                <a:pos x="1074" y="78"/>
              </a:cxn>
              <a:cxn ang="0">
                <a:pos x="1171" y="105"/>
              </a:cxn>
              <a:cxn ang="0">
                <a:pos x="1230" y="125"/>
              </a:cxn>
              <a:cxn ang="0">
                <a:pos x="1230" y="303"/>
              </a:cxn>
            </a:cxnLst>
            <a:rect l="0" t="0" r="r" b="b"/>
            <a:pathLst>
              <a:path w="1230" h="312">
                <a:moveTo>
                  <a:pt x="1230" y="303"/>
                </a:moveTo>
                <a:lnTo>
                  <a:pt x="0" y="312"/>
                </a:lnTo>
                <a:lnTo>
                  <a:pt x="34" y="201"/>
                </a:lnTo>
                <a:lnTo>
                  <a:pt x="58" y="143"/>
                </a:lnTo>
                <a:lnTo>
                  <a:pt x="96" y="105"/>
                </a:lnTo>
                <a:lnTo>
                  <a:pt x="141" y="74"/>
                </a:lnTo>
                <a:lnTo>
                  <a:pt x="187" y="47"/>
                </a:lnTo>
                <a:lnTo>
                  <a:pt x="244" y="26"/>
                </a:lnTo>
                <a:lnTo>
                  <a:pt x="318" y="9"/>
                </a:lnTo>
                <a:lnTo>
                  <a:pt x="429" y="0"/>
                </a:lnTo>
                <a:lnTo>
                  <a:pt x="573" y="3"/>
                </a:lnTo>
                <a:lnTo>
                  <a:pt x="736" y="20"/>
                </a:lnTo>
                <a:lnTo>
                  <a:pt x="931" y="48"/>
                </a:lnTo>
                <a:lnTo>
                  <a:pt x="1074" y="78"/>
                </a:lnTo>
                <a:lnTo>
                  <a:pt x="1171" y="105"/>
                </a:lnTo>
                <a:lnTo>
                  <a:pt x="1230" y="125"/>
                </a:lnTo>
                <a:lnTo>
                  <a:pt x="1230" y="303"/>
                </a:lnTo>
                <a:close/>
              </a:path>
            </a:pathLst>
          </a:custGeom>
          <a:solidFill>
            <a:srgbClr val="F8ACA6">
              <a:alpha val="35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02" name="Line 22"/>
          <p:cNvSpPr>
            <a:spLocks noChangeShapeType="1"/>
          </p:cNvSpPr>
          <p:nvPr/>
        </p:nvSpPr>
        <p:spPr bwMode="auto">
          <a:xfrm>
            <a:off x="1143000" y="35814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03" name="Line 23"/>
          <p:cNvSpPr>
            <a:spLocks noChangeShapeType="1"/>
          </p:cNvSpPr>
          <p:nvPr/>
        </p:nvSpPr>
        <p:spPr bwMode="auto">
          <a:xfrm>
            <a:off x="2590800" y="3581400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04" name="Line 24"/>
          <p:cNvSpPr>
            <a:spLocks noChangeShapeType="1"/>
          </p:cNvSpPr>
          <p:nvPr/>
        </p:nvSpPr>
        <p:spPr bwMode="auto">
          <a:xfrm>
            <a:off x="6324600" y="3657600"/>
            <a:ext cx="0" cy="2133600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05" name="Line 25"/>
          <p:cNvSpPr>
            <a:spLocks noChangeShapeType="1"/>
          </p:cNvSpPr>
          <p:nvPr/>
        </p:nvSpPr>
        <p:spPr bwMode="auto">
          <a:xfrm>
            <a:off x="7467600" y="3657600"/>
            <a:ext cx="0" cy="2133600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06" name="Text Box 26"/>
          <p:cNvSpPr txBox="1">
            <a:spLocks noChangeArrowheads="1"/>
          </p:cNvSpPr>
          <p:nvPr/>
        </p:nvSpPr>
        <p:spPr bwMode="auto">
          <a:xfrm>
            <a:off x="4876800" y="51816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rgbClr val="FF0000"/>
                </a:solidFill>
              </a:rPr>
              <a:t>ONLY in medium grade</a:t>
            </a:r>
          </a:p>
        </p:txBody>
      </p:sp>
      <p:sp>
        <p:nvSpPr>
          <p:cNvPr id="122907" name="Line 27"/>
          <p:cNvSpPr>
            <a:spLocks noChangeShapeType="1"/>
          </p:cNvSpPr>
          <p:nvPr/>
        </p:nvSpPr>
        <p:spPr bwMode="auto">
          <a:xfrm>
            <a:off x="2971800" y="58674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08" name="Freeform 28"/>
          <p:cNvSpPr>
            <a:spLocks/>
          </p:cNvSpPr>
          <p:nvPr/>
        </p:nvSpPr>
        <p:spPr bwMode="auto">
          <a:xfrm>
            <a:off x="757238" y="5991225"/>
            <a:ext cx="1481137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933" y="0"/>
              </a:cxn>
            </a:cxnLst>
            <a:rect l="0" t="0" r="r" b="b"/>
            <a:pathLst>
              <a:path w="933" h="6">
                <a:moveTo>
                  <a:pt x="0" y="6"/>
                </a:moveTo>
                <a:lnTo>
                  <a:pt x="933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10" name="Freeform 30"/>
          <p:cNvSpPr>
            <a:spLocks/>
          </p:cNvSpPr>
          <p:nvPr/>
        </p:nvSpPr>
        <p:spPr bwMode="auto">
          <a:xfrm>
            <a:off x="2747963" y="5991225"/>
            <a:ext cx="762000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480" y="0"/>
              </a:cxn>
            </a:cxnLst>
            <a:rect l="0" t="0" r="r" b="b"/>
            <a:pathLst>
              <a:path w="480" h="3">
                <a:moveTo>
                  <a:pt x="0" y="3"/>
                </a:moveTo>
                <a:lnTo>
                  <a:pt x="48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5257800" y="3335338"/>
            <a:ext cx="1282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i="1">
                <a:solidFill>
                  <a:schemeClr val="accent2"/>
                </a:solidFill>
              </a:rPr>
              <a:t>Question #1 and #4</a:t>
            </a:r>
          </a:p>
        </p:txBody>
      </p:sp>
      <p:sp>
        <p:nvSpPr>
          <p:cNvPr id="122912" name="Text Box 32"/>
          <p:cNvSpPr txBox="1">
            <a:spLocks noChangeArrowheads="1"/>
          </p:cNvSpPr>
          <p:nvPr/>
        </p:nvSpPr>
        <p:spPr bwMode="auto">
          <a:xfrm>
            <a:off x="685800" y="1660525"/>
            <a:ext cx="173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i="1">
                <a:solidFill>
                  <a:schemeClr val="accent2"/>
                </a:solidFill>
              </a:rPr>
              <a:t>Question #2 and #3  and #5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41"/>
          <p:cNvPicPr>
            <a:picLocks noChangeAspect="1" noChangeArrowheads="1"/>
          </p:cNvPicPr>
          <p:nvPr/>
        </p:nvPicPr>
        <p:blipFill>
          <a:blip r:embed="rId2" cstate="print"/>
          <a:srcRect l="49443" t="26671" r="7047" b="62517"/>
          <a:stretch>
            <a:fillRect/>
          </a:stretch>
        </p:blipFill>
        <p:spPr bwMode="auto">
          <a:xfrm>
            <a:off x="4876800" y="2971800"/>
            <a:ext cx="3352800" cy="1143000"/>
          </a:xfrm>
          <a:prstGeom prst="rect">
            <a:avLst/>
          </a:prstGeom>
          <a:noFill/>
        </p:spPr>
      </p:pic>
      <p:pic>
        <p:nvPicPr>
          <p:cNvPr id="123907" name="Picture 3" descr="41"/>
          <p:cNvPicPr>
            <a:picLocks noChangeAspect="1" noChangeArrowheads="1"/>
          </p:cNvPicPr>
          <p:nvPr/>
        </p:nvPicPr>
        <p:blipFill>
          <a:blip r:embed="rId2" cstate="print"/>
          <a:srcRect l="4944" t="29553" r="55501" b="62517"/>
          <a:stretch>
            <a:fillRect/>
          </a:stretch>
        </p:blipFill>
        <p:spPr bwMode="auto">
          <a:xfrm>
            <a:off x="609600" y="4876800"/>
            <a:ext cx="3048000" cy="838200"/>
          </a:xfrm>
          <a:prstGeom prst="rect">
            <a:avLst/>
          </a:prstGeom>
          <a:noFill/>
        </p:spPr>
      </p:pic>
      <p:pic>
        <p:nvPicPr>
          <p:cNvPr id="123908" name="Picture 4" descr="41"/>
          <p:cNvPicPr>
            <a:picLocks noChangeAspect="1" noChangeArrowheads="1"/>
          </p:cNvPicPr>
          <p:nvPr/>
        </p:nvPicPr>
        <p:blipFill>
          <a:blip r:embed="rId2" cstate="print"/>
          <a:srcRect l="4944" t="18021" r="51546" b="70445"/>
          <a:stretch>
            <a:fillRect/>
          </a:stretch>
        </p:blipFill>
        <p:spPr bwMode="auto">
          <a:xfrm>
            <a:off x="609600" y="2971800"/>
            <a:ext cx="3352800" cy="1219200"/>
          </a:xfrm>
          <a:prstGeom prst="rect">
            <a:avLst/>
          </a:prstGeom>
          <a:noFill/>
        </p:spPr>
      </p:pic>
      <p:pic>
        <p:nvPicPr>
          <p:cNvPr id="123909" name="Picture 5" descr="41"/>
          <p:cNvPicPr>
            <a:picLocks noChangeAspect="1" noChangeArrowheads="1"/>
          </p:cNvPicPr>
          <p:nvPr/>
        </p:nvPicPr>
        <p:blipFill>
          <a:blip r:embed="rId2" cstate="print"/>
          <a:srcRect l="4944" t="7928" r="52534" b="81979"/>
          <a:stretch>
            <a:fillRect/>
          </a:stretch>
        </p:blipFill>
        <p:spPr bwMode="auto">
          <a:xfrm>
            <a:off x="609600" y="1066800"/>
            <a:ext cx="3276600" cy="1066800"/>
          </a:xfrm>
          <a:prstGeom prst="rect">
            <a:avLst/>
          </a:prstGeom>
          <a:noFill/>
        </p:spPr>
      </p:pic>
      <p:pic>
        <p:nvPicPr>
          <p:cNvPr id="123910" name="Picture 6" descr="41"/>
          <p:cNvPicPr>
            <a:picLocks noChangeAspect="1" noChangeArrowheads="1"/>
          </p:cNvPicPr>
          <p:nvPr/>
        </p:nvPicPr>
        <p:blipFill>
          <a:blip r:embed="rId2" cstate="print"/>
          <a:srcRect l="49443" t="7928" r="7047" b="81979"/>
          <a:stretch>
            <a:fillRect/>
          </a:stretch>
        </p:blipFill>
        <p:spPr bwMode="auto">
          <a:xfrm>
            <a:off x="4876800" y="1066800"/>
            <a:ext cx="3352800" cy="1066800"/>
          </a:xfrm>
          <a:prstGeom prst="rect">
            <a:avLst/>
          </a:prstGeom>
          <a:noFill/>
        </p:spPr>
      </p:pic>
      <p:pic>
        <p:nvPicPr>
          <p:cNvPr id="123911" name="Picture 7" descr="53"/>
          <p:cNvPicPr>
            <a:picLocks noChangeAspect="1" noChangeArrowheads="1"/>
          </p:cNvPicPr>
          <p:nvPr/>
        </p:nvPicPr>
        <p:blipFill>
          <a:blip r:embed="rId3" cstate="print"/>
          <a:srcRect l="45488" t="43970" r="7047" b="49738"/>
          <a:stretch>
            <a:fillRect/>
          </a:stretch>
        </p:blipFill>
        <p:spPr bwMode="auto">
          <a:xfrm>
            <a:off x="4800600" y="5029200"/>
            <a:ext cx="3657600" cy="665163"/>
          </a:xfrm>
          <a:prstGeom prst="rect">
            <a:avLst/>
          </a:prstGeom>
          <a:noFill/>
        </p:spPr>
      </p:pic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2819400" y="13716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14" name="Freeform 10"/>
          <p:cNvSpPr>
            <a:spLocks/>
          </p:cNvSpPr>
          <p:nvPr/>
        </p:nvSpPr>
        <p:spPr bwMode="auto">
          <a:xfrm>
            <a:off x="833438" y="1500188"/>
            <a:ext cx="7620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0" h="1">
                <a:moveTo>
                  <a:pt x="0" y="0"/>
                </a:moveTo>
                <a:lnTo>
                  <a:pt x="48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15" name="Freeform 11"/>
          <p:cNvSpPr>
            <a:spLocks/>
          </p:cNvSpPr>
          <p:nvPr/>
        </p:nvSpPr>
        <p:spPr bwMode="auto">
          <a:xfrm>
            <a:off x="2819400" y="1414463"/>
            <a:ext cx="23336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7" y="0"/>
              </a:cxn>
            </a:cxnLst>
            <a:rect l="0" t="0" r="r" b="b"/>
            <a:pathLst>
              <a:path w="147" h="1">
                <a:moveTo>
                  <a:pt x="0" y="0"/>
                </a:moveTo>
                <a:lnTo>
                  <a:pt x="147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18" name="AutoShape 14"/>
          <p:cNvSpPr>
            <a:spLocks noChangeAspect="1" noChangeArrowheads="1"/>
          </p:cNvSpPr>
          <p:nvPr/>
        </p:nvSpPr>
        <p:spPr bwMode="auto">
          <a:xfrm>
            <a:off x="669925" y="18129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9" name="AutoShape 15"/>
          <p:cNvSpPr>
            <a:spLocks noChangeAspect="1" noChangeArrowheads="1"/>
          </p:cNvSpPr>
          <p:nvPr/>
        </p:nvSpPr>
        <p:spPr bwMode="auto">
          <a:xfrm>
            <a:off x="685800" y="40227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0" name="AutoShape 16"/>
          <p:cNvSpPr>
            <a:spLocks noChangeAspect="1" noChangeArrowheads="1"/>
          </p:cNvSpPr>
          <p:nvPr/>
        </p:nvSpPr>
        <p:spPr bwMode="auto">
          <a:xfrm>
            <a:off x="685800" y="53943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1" name="AutoShape 17"/>
          <p:cNvSpPr>
            <a:spLocks noChangeAspect="1" noChangeArrowheads="1"/>
          </p:cNvSpPr>
          <p:nvPr/>
        </p:nvSpPr>
        <p:spPr bwMode="auto">
          <a:xfrm>
            <a:off x="5013325" y="35655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2" name="AutoShape 18"/>
          <p:cNvSpPr>
            <a:spLocks noChangeAspect="1" noChangeArrowheads="1"/>
          </p:cNvSpPr>
          <p:nvPr/>
        </p:nvSpPr>
        <p:spPr bwMode="auto">
          <a:xfrm>
            <a:off x="5013325" y="19653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3" name="Text Box 19"/>
          <p:cNvSpPr txBox="1">
            <a:spLocks noChangeArrowheads="1"/>
          </p:cNvSpPr>
          <p:nvPr/>
        </p:nvSpPr>
        <p:spPr bwMode="auto">
          <a:xfrm>
            <a:off x="6180138" y="2027238"/>
            <a:ext cx="25828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accent2"/>
                </a:solidFill>
              </a:rPr>
              <a:t>low  -  medium  -  high</a:t>
            </a:r>
          </a:p>
          <a:p>
            <a:r>
              <a:rPr lang="en-US" sz="1200" i="1">
                <a:solidFill>
                  <a:schemeClr val="accent2"/>
                </a:solidFill>
              </a:rPr>
              <a:t>(occurs in ALL types)</a:t>
            </a:r>
          </a:p>
          <a:p>
            <a:r>
              <a:rPr lang="en-US" sz="1200" i="1">
                <a:solidFill>
                  <a:schemeClr val="accent2"/>
                </a:solidFill>
              </a:rPr>
              <a:t>therefore, not useful in identification</a:t>
            </a:r>
          </a:p>
        </p:txBody>
      </p:sp>
      <p:sp>
        <p:nvSpPr>
          <p:cNvPr id="123924" name="Line 20"/>
          <p:cNvSpPr>
            <a:spLocks noChangeShapeType="1"/>
          </p:cNvSpPr>
          <p:nvPr/>
        </p:nvSpPr>
        <p:spPr bwMode="auto">
          <a:xfrm flipH="1" flipV="1">
            <a:off x="6019800" y="2057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25" name="Freeform 21"/>
          <p:cNvSpPr>
            <a:spLocks/>
          </p:cNvSpPr>
          <p:nvPr/>
        </p:nvSpPr>
        <p:spPr bwMode="auto">
          <a:xfrm>
            <a:off x="7477125" y="3248025"/>
            <a:ext cx="685800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3"/>
              </a:cxn>
            </a:cxnLst>
            <a:rect l="0" t="0" r="r" b="b"/>
            <a:pathLst>
              <a:path w="432" h="3">
                <a:moveTo>
                  <a:pt x="0" y="0"/>
                </a:moveTo>
                <a:lnTo>
                  <a:pt x="432" y="3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26" name="Freeform 22"/>
          <p:cNvSpPr>
            <a:spLocks/>
          </p:cNvSpPr>
          <p:nvPr/>
        </p:nvSpPr>
        <p:spPr bwMode="auto">
          <a:xfrm>
            <a:off x="5176838" y="3371850"/>
            <a:ext cx="2476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6" y="0"/>
              </a:cxn>
            </a:cxnLst>
            <a:rect l="0" t="0" r="r" b="b"/>
            <a:pathLst>
              <a:path w="156" h="1">
                <a:moveTo>
                  <a:pt x="0" y="0"/>
                </a:moveTo>
                <a:lnTo>
                  <a:pt x="156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27" name="Freeform 23"/>
          <p:cNvSpPr>
            <a:spLocks/>
          </p:cNvSpPr>
          <p:nvPr/>
        </p:nvSpPr>
        <p:spPr bwMode="auto">
          <a:xfrm>
            <a:off x="5224463" y="3233738"/>
            <a:ext cx="628650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6" y="3"/>
              </a:cxn>
            </a:cxnLst>
            <a:rect l="0" t="0" r="r" b="b"/>
            <a:pathLst>
              <a:path w="396" h="3">
                <a:moveTo>
                  <a:pt x="0" y="0"/>
                </a:moveTo>
                <a:lnTo>
                  <a:pt x="396" y="3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29" name="Rectangle 25"/>
          <p:cNvSpPr>
            <a:spLocks noChangeArrowheads="1"/>
          </p:cNvSpPr>
          <p:nvPr/>
        </p:nvSpPr>
        <p:spPr bwMode="auto">
          <a:xfrm>
            <a:off x="7772400" y="3657600"/>
            <a:ext cx="992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accent2"/>
                </a:solidFill>
              </a:rPr>
              <a:t>depth = 0 m</a:t>
            </a:r>
          </a:p>
        </p:txBody>
      </p:sp>
      <p:sp>
        <p:nvSpPr>
          <p:cNvPr id="123930" name="Freeform 26"/>
          <p:cNvSpPr>
            <a:spLocks/>
          </p:cNvSpPr>
          <p:nvPr/>
        </p:nvSpPr>
        <p:spPr bwMode="auto">
          <a:xfrm>
            <a:off x="8229600" y="32004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144" y="288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24"/>
                  <a:pt x="72" y="48"/>
                  <a:pt x="96" y="96"/>
                </a:cubicBezTo>
                <a:cubicBezTo>
                  <a:pt x="120" y="144"/>
                  <a:pt x="132" y="216"/>
                  <a:pt x="144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1" name="Text Box 27"/>
          <p:cNvSpPr txBox="1">
            <a:spLocks noChangeArrowheads="1"/>
          </p:cNvSpPr>
          <p:nvPr/>
        </p:nvSpPr>
        <p:spPr bwMode="auto">
          <a:xfrm>
            <a:off x="5486400" y="4224338"/>
            <a:ext cx="2922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accent2"/>
                </a:solidFill>
              </a:rPr>
              <a:t>heat rocks (must have high temperature)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 descr="41"/>
          <p:cNvPicPr>
            <a:picLocks noChangeAspect="1" noChangeArrowheads="1"/>
          </p:cNvPicPr>
          <p:nvPr/>
        </p:nvPicPr>
        <p:blipFill>
          <a:blip r:embed="rId2" cstate="print"/>
          <a:srcRect l="4944" t="7928" r="52534" b="81979"/>
          <a:stretch>
            <a:fillRect/>
          </a:stretch>
        </p:blipFill>
        <p:spPr bwMode="auto">
          <a:xfrm>
            <a:off x="609600" y="1066800"/>
            <a:ext cx="3276600" cy="1066800"/>
          </a:xfrm>
          <a:prstGeom prst="rect">
            <a:avLst/>
          </a:prstGeom>
          <a:noFill/>
        </p:spPr>
      </p:pic>
      <p:grpSp>
        <p:nvGrpSpPr>
          <p:cNvPr id="152610" name="Group 34"/>
          <p:cNvGrpSpPr>
            <a:grpSpLocks/>
          </p:cNvGrpSpPr>
          <p:nvPr/>
        </p:nvGrpSpPr>
        <p:grpSpPr bwMode="auto">
          <a:xfrm>
            <a:off x="833438" y="1371600"/>
            <a:ext cx="2976562" cy="130175"/>
            <a:chOff x="525" y="864"/>
            <a:chExt cx="1875" cy="82"/>
          </a:xfrm>
        </p:grpSpPr>
        <p:sp>
          <p:nvSpPr>
            <p:cNvPr id="152581" name="Line 5"/>
            <p:cNvSpPr>
              <a:spLocks noChangeShapeType="1"/>
            </p:cNvSpPr>
            <p:nvPr/>
          </p:nvSpPr>
          <p:spPr bwMode="auto">
            <a:xfrm>
              <a:off x="1776" y="864"/>
              <a:ext cx="6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582" name="Freeform 6"/>
            <p:cNvSpPr>
              <a:spLocks/>
            </p:cNvSpPr>
            <p:nvPr/>
          </p:nvSpPr>
          <p:spPr bwMode="auto">
            <a:xfrm>
              <a:off x="525" y="945"/>
              <a:ext cx="4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0"/>
                </a:cxn>
              </a:cxnLst>
              <a:rect l="0" t="0" r="r" b="b"/>
              <a:pathLst>
                <a:path w="480" h="1">
                  <a:moveTo>
                    <a:pt x="0" y="0"/>
                  </a:moveTo>
                  <a:lnTo>
                    <a:pt x="48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583" name="Freeform 7"/>
            <p:cNvSpPr>
              <a:spLocks/>
            </p:cNvSpPr>
            <p:nvPr/>
          </p:nvSpPr>
          <p:spPr bwMode="auto">
            <a:xfrm>
              <a:off x="1776" y="891"/>
              <a:ext cx="14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</a:cxnLst>
              <a:rect l="0" t="0" r="r" b="b"/>
              <a:pathLst>
                <a:path w="147" h="1">
                  <a:moveTo>
                    <a:pt x="0" y="0"/>
                  </a:moveTo>
                  <a:lnTo>
                    <a:pt x="147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584" name="AutoShape 8"/>
          <p:cNvSpPr>
            <a:spLocks noChangeAspect="1" noChangeArrowheads="1"/>
          </p:cNvSpPr>
          <p:nvPr/>
        </p:nvSpPr>
        <p:spPr bwMode="auto">
          <a:xfrm>
            <a:off x="669925" y="18129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2585" name="Group 9"/>
          <p:cNvGrpSpPr>
            <a:grpSpLocks/>
          </p:cNvGrpSpPr>
          <p:nvPr/>
        </p:nvGrpSpPr>
        <p:grpSpPr bwMode="auto">
          <a:xfrm>
            <a:off x="4953000" y="1143000"/>
            <a:ext cx="3173413" cy="244475"/>
            <a:chOff x="3360" y="2201"/>
            <a:chExt cx="1999" cy="154"/>
          </a:xfrm>
        </p:grpSpPr>
        <p:sp>
          <p:nvSpPr>
            <p:cNvPr id="152586" name="Line 10"/>
            <p:cNvSpPr>
              <a:spLocks noChangeShapeType="1"/>
            </p:cNvSpPr>
            <p:nvPr/>
          </p:nvSpPr>
          <p:spPr bwMode="auto">
            <a:xfrm>
              <a:off x="3360" y="220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587" name="Line 11"/>
            <p:cNvSpPr>
              <a:spLocks noChangeShapeType="1"/>
            </p:cNvSpPr>
            <p:nvPr/>
          </p:nvSpPr>
          <p:spPr bwMode="auto">
            <a:xfrm>
              <a:off x="3360" y="235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588" name="Text Box 12"/>
            <p:cNvSpPr txBox="1">
              <a:spLocks noChangeArrowheads="1"/>
            </p:cNvSpPr>
            <p:nvPr/>
          </p:nvSpPr>
          <p:spPr bwMode="auto">
            <a:xfrm>
              <a:off x="3398" y="2201"/>
              <a:ext cx="19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low grade             medium grade               high grade</a:t>
              </a:r>
            </a:p>
          </p:txBody>
        </p:sp>
      </p:grp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5029200" y="1458913"/>
            <a:ext cx="914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chlorite</a:t>
            </a:r>
          </a:p>
        </p:txBody>
      </p: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5029200" y="1687513"/>
            <a:ext cx="1676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muscovite</a:t>
            </a:r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5257800" y="1916113"/>
            <a:ext cx="19812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biotite</a:t>
            </a:r>
          </a:p>
        </p:txBody>
      </p:sp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5638800" y="2144713"/>
            <a:ext cx="19812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garnet</a:t>
            </a:r>
          </a:p>
        </p:txBody>
      </p:sp>
      <p:sp>
        <p:nvSpPr>
          <p:cNvPr id="152593" name="Rectangle 17"/>
          <p:cNvSpPr>
            <a:spLocks noChangeArrowheads="1"/>
          </p:cNvSpPr>
          <p:nvPr/>
        </p:nvSpPr>
        <p:spPr bwMode="auto">
          <a:xfrm>
            <a:off x="5867400" y="2373313"/>
            <a:ext cx="7620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staurolite</a:t>
            </a:r>
          </a:p>
        </p:txBody>
      </p:sp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6324600" y="2678113"/>
            <a:ext cx="3810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kyanite</a:t>
            </a:r>
          </a:p>
        </p:txBody>
      </p:sp>
      <p:sp>
        <p:nvSpPr>
          <p:cNvPr id="152595" name="Rectangle 19"/>
          <p:cNvSpPr>
            <a:spLocks noChangeArrowheads="1"/>
          </p:cNvSpPr>
          <p:nvPr/>
        </p:nvSpPr>
        <p:spPr bwMode="auto">
          <a:xfrm>
            <a:off x="6781800" y="2830513"/>
            <a:ext cx="1295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sillimanite</a:t>
            </a:r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4953000" y="3059113"/>
            <a:ext cx="31242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b="1"/>
              <a:t>plagioclase</a:t>
            </a: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6232525" y="3346450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Figure 2</a:t>
            </a:r>
          </a:p>
        </p:txBody>
      </p:sp>
      <p:sp>
        <p:nvSpPr>
          <p:cNvPr id="152598" name="Text Box 22"/>
          <p:cNvSpPr txBox="1">
            <a:spLocks noChangeArrowheads="1"/>
          </p:cNvSpPr>
          <p:nvPr/>
        </p:nvSpPr>
        <p:spPr bwMode="auto">
          <a:xfrm>
            <a:off x="4876800" y="3592513"/>
            <a:ext cx="308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Figure 2 adapted from Frank Press and Raymond Siever, </a:t>
            </a:r>
            <a:r>
              <a:rPr lang="en-US" sz="800" i="1"/>
              <a:t>Earth.</a:t>
            </a:r>
          </a:p>
          <a:p>
            <a:r>
              <a:rPr lang="en-US" sz="800"/>
              <a:t>Copyright 1986 by W. H. Freeman and Co.</a:t>
            </a:r>
          </a:p>
        </p:txBody>
      </p:sp>
      <p:sp>
        <p:nvSpPr>
          <p:cNvPr id="152599" name="Line 23"/>
          <p:cNvSpPr>
            <a:spLocks noChangeShapeType="1"/>
          </p:cNvSpPr>
          <p:nvPr/>
        </p:nvSpPr>
        <p:spPr bwMode="auto">
          <a:xfrm>
            <a:off x="5943600" y="1154113"/>
            <a:ext cx="0" cy="2133600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600" name="Line 24"/>
          <p:cNvSpPr>
            <a:spLocks noChangeShapeType="1"/>
          </p:cNvSpPr>
          <p:nvPr/>
        </p:nvSpPr>
        <p:spPr bwMode="auto">
          <a:xfrm>
            <a:off x="7086600" y="1154113"/>
            <a:ext cx="0" cy="2133600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601" name="Text Box 25"/>
          <p:cNvSpPr txBox="1">
            <a:spLocks noChangeArrowheads="1"/>
          </p:cNvSpPr>
          <p:nvPr/>
        </p:nvSpPr>
        <p:spPr bwMode="auto">
          <a:xfrm>
            <a:off x="4495800" y="2678113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rgbClr val="FF0000"/>
                </a:solidFill>
              </a:rPr>
              <a:t>ONLY in medium grade</a:t>
            </a:r>
          </a:p>
        </p:txBody>
      </p:sp>
      <p:pic>
        <p:nvPicPr>
          <p:cNvPr id="152602" name="Picture 26" descr="41"/>
          <p:cNvPicPr>
            <a:picLocks noChangeAspect="1" noChangeArrowheads="1"/>
          </p:cNvPicPr>
          <p:nvPr/>
        </p:nvPicPr>
        <p:blipFill>
          <a:blip r:embed="rId2" cstate="print"/>
          <a:srcRect l="49443" t="7928" r="7047" b="81979"/>
          <a:stretch>
            <a:fillRect/>
          </a:stretch>
        </p:blipFill>
        <p:spPr bwMode="auto">
          <a:xfrm>
            <a:off x="533400" y="3200400"/>
            <a:ext cx="3352800" cy="1066800"/>
          </a:xfrm>
          <a:prstGeom prst="rect">
            <a:avLst/>
          </a:prstGeom>
          <a:noFill/>
        </p:spPr>
      </p:pic>
      <p:sp>
        <p:nvSpPr>
          <p:cNvPr id="152603" name="AutoShape 27"/>
          <p:cNvSpPr>
            <a:spLocks noChangeAspect="1" noChangeArrowheads="1"/>
          </p:cNvSpPr>
          <p:nvPr/>
        </p:nvSpPr>
        <p:spPr bwMode="auto">
          <a:xfrm>
            <a:off x="669925" y="40989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604" name="Text Box 28"/>
          <p:cNvSpPr txBox="1">
            <a:spLocks noChangeArrowheads="1"/>
          </p:cNvSpPr>
          <p:nvPr/>
        </p:nvSpPr>
        <p:spPr bwMode="auto">
          <a:xfrm>
            <a:off x="1836738" y="4160838"/>
            <a:ext cx="25828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accent2"/>
                </a:solidFill>
              </a:rPr>
              <a:t>low  -  medium  -  high</a:t>
            </a:r>
          </a:p>
          <a:p>
            <a:r>
              <a:rPr lang="en-US" sz="1200" i="1">
                <a:solidFill>
                  <a:schemeClr val="accent2"/>
                </a:solidFill>
              </a:rPr>
              <a:t>(occurs in ALL types)</a:t>
            </a:r>
          </a:p>
          <a:p>
            <a:r>
              <a:rPr lang="en-US" sz="1200" i="1">
                <a:solidFill>
                  <a:schemeClr val="accent2"/>
                </a:solidFill>
              </a:rPr>
              <a:t>therefore, not useful in identification</a:t>
            </a:r>
          </a:p>
        </p:txBody>
      </p:sp>
      <p:sp>
        <p:nvSpPr>
          <p:cNvPr id="152605" name="Line 29"/>
          <p:cNvSpPr>
            <a:spLocks noChangeShapeType="1"/>
          </p:cNvSpPr>
          <p:nvPr/>
        </p:nvSpPr>
        <p:spPr bwMode="auto">
          <a:xfrm flipH="1" flipV="1">
            <a:off x="1676400" y="41910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606" name="Text Box 30"/>
          <p:cNvSpPr txBox="1">
            <a:spLocks noChangeArrowheads="1"/>
          </p:cNvSpPr>
          <p:nvPr/>
        </p:nvSpPr>
        <p:spPr bwMode="auto">
          <a:xfrm>
            <a:off x="6324600" y="6858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</a:t>
            </a:r>
          </a:p>
        </p:txBody>
      </p:sp>
      <p:grpSp>
        <p:nvGrpSpPr>
          <p:cNvPr id="152611" name="Group 35"/>
          <p:cNvGrpSpPr>
            <a:grpSpLocks/>
          </p:cNvGrpSpPr>
          <p:nvPr/>
        </p:nvGrpSpPr>
        <p:grpSpPr bwMode="auto">
          <a:xfrm>
            <a:off x="6019800" y="914400"/>
            <a:ext cx="981075" cy="180975"/>
            <a:chOff x="3792" y="576"/>
            <a:chExt cx="618" cy="114"/>
          </a:xfrm>
        </p:grpSpPr>
        <p:sp>
          <p:nvSpPr>
            <p:cNvPr id="152607" name="Freeform 31"/>
            <p:cNvSpPr>
              <a:spLocks/>
            </p:cNvSpPr>
            <p:nvPr/>
          </p:nvSpPr>
          <p:spPr bwMode="auto">
            <a:xfrm>
              <a:off x="3792" y="576"/>
              <a:ext cx="198" cy="96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96"/>
                </a:cxn>
              </a:cxnLst>
              <a:rect l="0" t="0" r="r" b="b"/>
              <a:pathLst>
                <a:path w="198" h="96">
                  <a:moveTo>
                    <a:pt x="198" y="0"/>
                  </a:moveTo>
                  <a:lnTo>
                    <a:pt x="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608" name="Freeform 32"/>
            <p:cNvSpPr>
              <a:spLocks/>
            </p:cNvSpPr>
            <p:nvPr/>
          </p:nvSpPr>
          <p:spPr bwMode="auto">
            <a:xfrm>
              <a:off x="4224" y="576"/>
              <a:ext cx="186" cy="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114"/>
                </a:cxn>
              </a:cxnLst>
              <a:rect l="0" t="0" r="r" b="b"/>
              <a:pathLst>
                <a:path w="186" h="114">
                  <a:moveTo>
                    <a:pt x="0" y="0"/>
                  </a:moveTo>
                  <a:lnTo>
                    <a:pt x="186" y="1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609" name="Text Box 33"/>
          <p:cNvSpPr txBox="1">
            <a:spLocks noChangeArrowheads="1"/>
          </p:cNvSpPr>
          <p:nvPr/>
        </p:nvSpPr>
        <p:spPr bwMode="auto">
          <a:xfrm>
            <a:off x="4495800" y="300196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B44C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ACA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4" grpId="0" animBg="1"/>
      <p:bldP spid="152599" grpId="0" animBg="1"/>
      <p:bldP spid="152600" grpId="0" animBg="1"/>
      <p:bldP spid="152601" grpId="0"/>
      <p:bldP spid="152603" grpId="0" animBg="1"/>
      <p:bldP spid="152604" grpId="0"/>
      <p:bldP spid="152605" grpId="0" animBg="1"/>
      <p:bldP spid="152606" grpId="0"/>
      <p:bldP spid="15260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41"/>
          <p:cNvPicPr>
            <a:picLocks noChangeAspect="1" noChangeArrowheads="1"/>
          </p:cNvPicPr>
          <p:nvPr/>
        </p:nvPicPr>
        <p:blipFill>
          <a:blip r:embed="rId2" cstate="print"/>
          <a:srcRect l="4944" t="18021" r="51546" b="70445"/>
          <a:stretch>
            <a:fillRect/>
          </a:stretch>
        </p:blipFill>
        <p:spPr bwMode="auto">
          <a:xfrm>
            <a:off x="609600" y="990600"/>
            <a:ext cx="3352800" cy="1219200"/>
          </a:xfrm>
          <a:prstGeom prst="rect">
            <a:avLst/>
          </a:prstGeom>
          <a:noFill/>
        </p:spPr>
      </p:pic>
      <p:sp>
        <p:nvSpPr>
          <p:cNvPr id="153603" name="AutoShape 3"/>
          <p:cNvSpPr>
            <a:spLocks noChangeAspect="1" noChangeArrowheads="1"/>
          </p:cNvSpPr>
          <p:nvPr/>
        </p:nvSpPr>
        <p:spPr bwMode="auto">
          <a:xfrm>
            <a:off x="685800" y="20415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604" name="Picture 4" descr="I"/>
          <p:cNvPicPr>
            <a:picLocks noChangeAspect="1" noChangeArrowheads="1"/>
          </p:cNvPicPr>
          <p:nvPr/>
        </p:nvPicPr>
        <p:blipFill>
          <a:blip r:embed="rId3" cstate="print"/>
          <a:srcRect l="5933" t="39645" r="49567" b="27916"/>
          <a:stretch>
            <a:fillRect/>
          </a:stretch>
        </p:blipFill>
        <p:spPr bwMode="auto">
          <a:xfrm>
            <a:off x="4800600" y="1066800"/>
            <a:ext cx="3429000" cy="3429000"/>
          </a:xfrm>
          <a:prstGeom prst="rect">
            <a:avLst/>
          </a:prstGeom>
          <a:noFill/>
        </p:spPr>
      </p:pic>
      <p:sp>
        <p:nvSpPr>
          <p:cNvPr id="153605" name="Freeform 5"/>
          <p:cNvSpPr>
            <a:spLocks/>
          </p:cNvSpPr>
          <p:nvPr/>
        </p:nvSpPr>
        <p:spPr bwMode="auto">
          <a:xfrm>
            <a:off x="5656263" y="2690813"/>
            <a:ext cx="1952625" cy="495300"/>
          </a:xfrm>
          <a:custGeom>
            <a:avLst/>
            <a:gdLst/>
            <a:ahLst/>
            <a:cxnLst>
              <a:cxn ang="0">
                <a:pos x="1230" y="303"/>
              </a:cxn>
              <a:cxn ang="0">
                <a:pos x="0" y="312"/>
              </a:cxn>
              <a:cxn ang="0">
                <a:pos x="34" y="201"/>
              </a:cxn>
              <a:cxn ang="0">
                <a:pos x="58" y="143"/>
              </a:cxn>
              <a:cxn ang="0">
                <a:pos x="96" y="105"/>
              </a:cxn>
              <a:cxn ang="0">
                <a:pos x="141" y="74"/>
              </a:cxn>
              <a:cxn ang="0">
                <a:pos x="187" y="47"/>
              </a:cxn>
              <a:cxn ang="0">
                <a:pos x="244" y="26"/>
              </a:cxn>
              <a:cxn ang="0">
                <a:pos x="318" y="9"/>
              </a:cxn>
              <a:cxn ang="0">
                <a:pos x="429" y="0"/>
              </a:cxn>
              <a:cxn ang="0">
                <a:pos x="573" y="3"/>
              </a:cxn>
              <a:cxn ang="0">
                <a:pos x="736" y="20"/>
              </a:cxn>
              <a:cxn ang="0">
                <a:pos x="931" y="48"/>
              </a:cxn>
              <a:cxn ang="0">
                <a:pos x="1074" y="78"/>
              </a:cxn>
              <a:cxn ang="0">
                <a:pos x="1171" y="105"/>
              </a:cxn>
              <a:cxn ang="0">
                <a:pos x="1230" y="125"/>
              </a:cxn>
              <a:cxn ang="0">
                <a:pos x="1230" y="303"/>
              </a:cxn>
            </a:cxnLst>
            <a:rect l="0" t="0" r="r" b="b"/>
            <a:pathLst>
              <a:path w="1230" h="312">
                <a:moveTo>
                  <a:pt x="1230" y="303"/>
                </a:moveTo>
                <a:lnTo>
                  <a:pt x="0" y="312"/>
                </a:lnTo>
                <a:lnTo>
                  <a:pt x="34" y="201"/>
                </a:lnTo>
                <a:lnTo>
                  <a:pt x="58" y="143"/>
                </a:lnTo>
                <a:lnTo>
                  <a:pt x="96" y="105"/>
                </a:lnTo>
                <a:lnTo>
                  <a:pt x="141" y="74"/>
                </a:lnTo>
                <a:lnTo>
                  <a:pt x="187" y="47"/>
                </a:lnTo>
                <a:lnTo>
                  <a:pt x="244" y="26"/>
                </a:lnTo>
                <a:lnTo>
                  <a:pt x="318" y="9"/>
                </a:lnTo>
                <a:lnTo>
                  <a:pt x="429" y="0"/>
                </a:lnTo>
                <a:lnTo>
                  <a:pt x="573" y="3"/>
                </a:lnTo>
                <a:lnTo>
                  <a:pt x="736" y="20"/>
                </a:lnTo>
                <a:lnTo>
                  <a:pt x="931" y="48"/>
                </a:lnTo>
                <a:lnTo>
                  <a:pt x="1074" y="78"/>
                </a:lnTo>
                <a:lnTo>
                  <a:pt x="1171" y="105"/>
                </a:lnTo>
                <a:lnTo>
                  <a:pt x="1230" y="125"/>
                </a:lnTo>
                <a:lnTo>
                  <a:pt x="1230" y="303"/>
                </a:lnTo>
                <a:close/>
              </a:path>
            </a:pathLst>
          </a:custGeom>
          <a:solidFill>
            <a:srgbClr val="F8ACA6">
              <a:alpha val="35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>
            <a:off x="5257800" y="28194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6705600" y="2819400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3608" name="Picture 8" descr="41"/>
          <p:cNvPicPr>
            <a:picLocks noChangeAspect="1" noChangeArrowheads="1"/>
          </p:cNvPicPr>
          <p:nvPr/>
        </p:nvPicPr>
        <p:blipFill>
          <a:blip r:embed="rId2" cstate="print"/>
          <a:srcRect l="4944" t="29553" r="55501" b="62517"/>
          <a:stretch>
            <a:fillRect/>
          </a:stretch>
        </p:blipFill>
        <p:spPr bwMode="auto">
          <a:xfrm>
            <a:off x="609600" y="3048000"/>
            <a:ext cx="3048000" cy="838200"/>
          </a:xfrm>
          <a:prstGeom prst="rect">
            <a:avLst/>
          </a:prstGeom>
          <a:noFill/>
        </p:spPr>
      </p:pic>
      <p:sp>
        <p:nvSpPr>
          <p:cNvPr id="153609" name="AutoShape 9"/>
          <p:cNvSpPr>
            <a:spLocks noChangeAspect="1" noChangeArrowheads="1"/>
          </p:cNvSpPr>
          <p:nvPr/>
        </p:nvSpPr>
        <p:spPr bwMode="auto">
          <a:xfrm>
            <a:off x="685800" y="35655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610" name="Picture 10" descr="41"/>
          <p:cNvPicPr>
            <a:picLocks noChangeAspect="1" noChangeArrowheads="1"/>
          </p:cNvPicPr>
          <p:nvPr/>
        </p:nvPicPr>
        <p:blipFill>
          <a:blip r:embed="rId2" cstate="print"/>
          <a:srcRect l="49443" t="26671" r="7047" b="62517"/>
          <a:stretch>
            <a:fillRect/>
          </a:stretch>
        </p:blipFill>
        <p:spPr bwMode="auto">
          <a:xfrm>
            <a:off x="533400" y="4721225"/>
            <a:ext cx="3352800" cy="1143000"/>
          </a:xfrm>
          <a:prstGeom prst="rect">
            <a:avLst/>
          </a:prstGeom>
          <a:noFill/>
        </p:spPr>
      </p:pic>
      <p:sp>
        <p:nvSpPr>
          <p:cNvPr id="153611" name="AutoShape 11"/>
          <p:cNvSpPr>
            <a:spLocks noChangeAspect="1" noChangeArrowheads="1"/>
          </p:cNvSpPr>
          <p:nvPr/>
        </p:nvSpPr>
        <p:spPr bwMode="auto">
          <a:xfrm>
            <a:off x="669925" y="531495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25" name="Group 25"/>
          <p:cNvGrpSpPr>
            <a:grpSpLocks/>
          </p:cNvGrpSpPr>
          <p:nvPr/>
        </p:nvGrpSpPr>
        <p:grpSpPr bwMode="auto">
          <a:xfrm>
            <a:off x="833438" y="4997450"/>
            <a:ext cx="2986087" cy="125413"/>
            <a:chOff x="525" y="3148"/>
            <a:chExt cx="1881" cy="79"/>
          </a:xfrm>
        </p:grpSpPr>
        <p:sp>
          <p:nvSpPr>
            <p:cNvPr id="153612" name="Freeform 12"/>
            <p:cNvSpPr>
              <a:spLocks/>
            </p:cNvSpPr>
            <p:nvPr/>
          </p:nvSpPr>
          <p:spPr bwMode="auto">
            <a:xfrm>
              <a:off x="1974" y="3148"/>
              <a:ext cx="43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2" y="3"/>
                </a:cxn>
              </a:cxnLst>
              <a:rect l="0" t="0" r="r" b="b"/>
              <a:pathLst>
                <a:path w="432" h="3">
                  <a:moveTo>
                    <a:pt x="0" y="0"/>
                  </a:moveTo>
                  <a:lnTo>
                    <a:pt x="432" y="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13" name="Freeform 13"/>
            <p:cNvSpPr>
              <a:spLocks/>
            </p:cNvSpPr>
            <p:nvPr/>
          </p:nvSpPr>
          <p:spPr bwMode="auto">
            <a:xfrm>
              <a:off x="525" y="3226"/>
              <a:ext cx="15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6" y="0"/>
                </a:cxn>
              </a:cxnLst>
              <a:rect l="0" t="0" r="r" b="b"/>
              <a:pathLst>
                <a:path w="156" h="1">
                  <a:moveTo>
                    <a:pt x="0" y="0"/>
                  </a:moveTo>
                  <a:lnTo>
                    <a:pt x="156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14" name="Freeform 14"/>
          <p:cNvSpPr>
            <a:spLocks/>
          </p:cNvSpPr>
          <p:nvPr/>
        </p:nvSpPr>
        <p:spPr bwMode="auto">
          <a:xfrm>
            <a:off x="881063" y="4983163"/>
            <a:ext cx="628650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6" y="3"/>
              </a:cxn>
            </a:cxnLst>
            <a:rect l="0" t="0" r="r" b="b"/>
            <a:pathLst>
              <a:path w="396" h="3">
                <a:moveTo>
                  <a:pt x="0" y="0"/>
                </a:moveTo>
                <a:lnTo>
                  <a:pt x="396" y="3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15" name="Rectangle 15"/>
          <p:cNvSpPr>
            <a:spLocks noChangeArrowheads="1"/>
          </p:cNvSpPr>
          <p:nvPr/>
        </p:nvSpPr>
        <p:spPr bwMode="auto">
          <a:xfrm>
            <a:off x="3429000" y="5407025"/>
            <a:ext cx="992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accent2"/>
                </a:solidFill>
              </a:rPr>
              <a:t>depth = 0 m</a:t>
            </a:r>
          </a:p>
        </p:txBody>
      </p:sp>
      <p:sp>
        <p:nvSpPr>
          <p:cNvPr id="153616" name="Freeform 16"/>
          <p:cNvSpPr>
            <a:spLocks/>
          </p:cNvSpPr>
          <p:nvPr/>
        </p:nvSpPr>
        <p:spPr bwMode="auto">
          <a:xfrm>
            <a:off x="3886200" y="4949825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144" y="288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24"/>
                  <a:pt x="72" y="48"/>
                  <a:pt x="96" y="96"/>
                </a:cubicBezTo>
                <a:cubicBezTo>
                  <a:pt x="120" y="144"/>
                  <a:pt x="132" y="216"/>
                  <a:pt x="144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1143000" y="5973763"/>
            <a:ext cx="2922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accent2"/>
                </a:solidFill>
              </a:rPr>
              <a:t>heat rocks (must have high temperature)</a:t>
            </a:r>
          </a:p>
        </p:txBody>
      </p:sp>
      <p:sp>
        <p:nvSpPr>
          <p:cNvPr id="153618" name="Text Box 18"/>
          <p:cNvSpPr txBox="1">
            <a:spLocks noChangeArrowheads="1"/>
          </p:cNvSpPr>
          <p:nvPr/>
        </p:nvSpPr>
        <p:spPr bwMode="auto">
          <a:xfrm>
            <a:off x="1033463" y="2319338"/>
            <a:ext cx="2611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i="1">
                <a:solidFill>
                  <a:schemeClr val="accent2"/>
                </a:solidFill>
              </a:rPr>
              <a:t>Draw on the diagram each choice.  </a:t>
            </a:r>
          </a:p>
          <a:p>
            <a:pPr algn="ctr"/>
            <a:r>
              <a:rPr lang="en-US" sz="1200" i="1">
                <a:solidFill>
                  <a:schemeClr val="accent2"/>
                </a:solidFill>
              </a:rPr>
              <a:t>ONLY choice "J" is a Facies G rock.</a:t>
            </a:r>
          </a:p>
        </p:txBody>
      </p:sp>
      <p:sp>
        <p:nvSpPr>
          <p:cNvPr id="153619" name="Text Box 19"/>
          <p:cNvSpPr txBox="1">
            <a:spLocks noChangeArrowheads="1"/>
          </p:cNvSpPr>
          <p:nvPr/>
        </p:nvSpPr>
        <p:spPr bwMode="auto">
          <a:xfrm>
            <a:off x="452438" y="3962400"/>
            <a:ext cx="4030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i="1">
                <a:solidFill>
                  <a:schemeClr val="accent2"/>
                </a:solidFill>
              </a:rPr>
              <a:t>Notice the left axis is pressure and the right axis is depth.</a:t>
            </a:r>
          </a:p>
          <a:p>
            <a:pPr algn="ctr"/>
            <a:r>
              <a:rPr lang="en-US" sz="1200" i="1">
                <a:solidFill>
                  <a:schemeClr val="accent2"/>
                </a:solidFill>
              </a:rPr>
              <a:t>Both increase as you move downward.</a:t>
            </a:r>
          </a:p>
        </p:txBody>
      </p:sp>
      <p:sp>
        <p:nvSpPr>
          <p:cNvPr id="153620" name="Oval 20"/>
          <p:cNvSpPr>
            <a:spLocks noChangeAspect="1" noChangeArrowheads="1"/>
          </p:cNvSpPr>
          <p:nvPr/>
        </p:nvSpPr>
        <p:spPr bwMode="auto">
          <a:xfrm>
            <a:off x="6934200" y="1524000"/>
            <a:ext cx="73025" cy="73025"/>
          </a:xfrm>
          <a:prstGeom prst="ellipse">
            <a:avLst/>
          </a:prstGeom>
          <a:solidFill>
            <a:srgbClr val="F8ACA6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1" name="Oval 21"/>
          <p:cNvSpPr>
            <a:spLocks noChangeAspect="1" noChangeArrowheads="1"/>
          </p:cNvSpPr>
          <p:nvPr/>
        </p:nvSpPr>
        <p:spPr bwMode="auto">
          <a:xfrm>
            <a:off x="3962400" y="5791200"/>
            <a:ext cx="73025" cy="73025"/>
          </a:xfrm>
          <a:prstGeom prst="ellipse">
            <a:avLst/>
          </a:prstGeom>
          <a:solidFill>
            <a:srgbClr val="F8ACA6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2" name="AutoShape 22"/>
          <p:cNvSpPr>
            <a:spLocks noChangeArrowheads="1"/>
          </p:cNvSpPr>
          <p:nvPr/>
        </p:nvSpPr>
        <p:spPr bwMode="auto">
          <a:xfrm>
            <a:off x="4495800" y="1676400"/>
            <a:ext cx="304800" cy="1447800"/>
          </a:xfrm>
          <a:prstGeom prst="downArrow">
            <a:avLst>
              <a:gd name="adj1" fmla="val 50000"/>
              <a:gd name="adj2" fmla="val 11875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53623" name="AutoShape 23"/>
          <p:cNvSpPr>
            <a:spLocks noChangeArrowheads="1"/>
          </p:cNvSpPr>
          <p:nvPr/>
        </p:nvSpPr>
        <p:spPr bwMode="auto">
          <a:xfrm>
            <a:off x="8153400" y="1676400"/>
            <a:ext cx="304800" cy="1447800"/>
          </a:xfrm>
          <a:prstGeom prst="downArrow">
            <a:avLst>
              <a:gd name="adj1" fmla="val 50000"/>
              <a:gd name="adj2" fmla="val 11875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53624" name="Freeform 24"/>
          <p:cNvSpPr>
            <a:spLocks/>
          </p:cNvSpPr>
          <p:nvPr/>
        </p:nvSpPr>
        <p:spPr bwMode="auto">
          <a:xfrm>
            <a:off x="2170113" y="1179513"/>
            <a:ext cx="474662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9" y="0"/>
              </a:cxn>
            </a:cxnLst>
            <a:rect l="0" t="0" r="r" b="b"/>
            <a:pathLst>
              <a:path w="299" h="1">
                <a:moveTo>
                  <a:pt x="0" y="0"/>
                </a:moveTo>
                <a:lnTo>
                  <a:pt x="299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3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nimBg="1"/>
      <p:bldP spid="153605" grpId="0" animBg="1"/>
      <p:bldP spid="153606" grpId="0" animBg="1"/>
      <p:bldP spid="153607" grpId="0" animBg="1"/>
      <p:bldP spid="153609" grpId="0" animBg="1"/>
      <p:bldP spid="153611" grpId="0" animBg="1"/>
      <p:bldP spid="153614" grpId="0" animBg="1"/>
      <p:bldP spid="153615" grpId="0"/>
      <p:bldP spid="153616" grpId="0" animBg="1"/>
      <p:bldP spid="153617" grpId="0"/>
      <p:bldP spid="153619" grpId="0" uiExpand="1" build="allAtOnce"/>
      <p:bldP spid="153620" grpId="0" animBg="1"/>
      <p:bldP spid="153621" grpId="0" animBg="1"/>
      <p:bldP spid="153622" grpId="0" animBg="1"/>
      <p:bldP spid="153623" grpId="0" animBg="1"/>
      <p:bldP spid="1536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42"/>
          <p:cNvPicPr>
            <a:picLocks noChangeAspect="1" noChangeArrowheads="1"/>
          </p:cNvPicPr>
          <p:nvPr/>
        </p:nvPicPr>
        <p:blipFill>
          <a:blip r:embed="rId2" cstate="print"/>
          <a:srcRect l="6923" t="10092" r="48578" b="79816"/>
          <a:stretch>
            <a:fillRect/>
          </a:stretch>
        </p:blipFill>
        <p:spPr bwMode="auto">
          <a:xfrm>
            <a:off x="609600" y="533400"/>
            <a:ext cx="3429000" cy="1066800"/>
          </a:xfrm>
          <a:prstGeom prst="rect">
            <a:avLst/>
          </a:prstGeom>
          <a:noFill/>
        </p:spPr>
      </p:pic>
      <p:pic>
        <p:nvPicPr>
          <p:cNvPr id="124931" name="Picture 3" descr="42"/>
          <p:cNvPicPr>
            <a:picLocks noChangeAspect="1" noChangeArrowheads="1"/>
          </p:cNvPicPr>
          <p:nvPr/>
        </p:nvPicPr>
        <p:blipFill>
          <a:blip r:embed="rId2" cstate="print"/>
          <a:srcRect l="6923" t="62712" r="48578" b="14221"/>
          <a:stretch>
            <a:fillRect/>
          </a:stretch>
        </p:blipFill>
        <p:spPr bwMode="auto">
          <a:xfrm>
            <a:off x="762000" y="4114800"/>
            <a:ext cx="3429000" cy="2438400"/>
          </a:xfrm>
          <a:prstGeom prst="rect">
            <a:avLst/>
          </a:prstGeom>
          <a:noFill/>
        </p:spPr>
      </p:pic>
      <p:pic>
        <p:nvPicPr>
          <p:cNvPr id="124932" name="Picture 4" descr="42"/>
          <p:cNvPicPr>
            <a:picLocks noChangeAspect="1" noChangeArrowheads="1"/>
          </p:cNvPicPr>
          <p:nvPr/>
        </p:nvPicPr>
        <p:blipFill>
          <a:blip r:embed="rId2" cstate="print"/>
          <a:srcRect l="6923" t="30275" r="48578" b="47380"/>
          <a:stretch>
            <a:fillRect/>
          </a:stretch>
        </p:blipFill>
        <p:spPr bwMode="auto">
          <a:xfrm>
            <a:off x="685800" y="1676400"/>
            <a:ext cx="3429000" cy="2362200"/>
          </a:xfrm>
          <a:prstGeom prst="rect">
            <a:avLst/>
          </a:prstGeom>
          <a:noFill/>
        </p:spPr>
      </p:pic>
      <p:pic>
        <p:nvPicPr>
          <p:cNvPr id="124933" name="Picture 5" descr="42"/>
          <p:cNvPicPr>
            <a:picLocks noChangeAspect="1" noChangeArrowheads="1"/>
          </p:cNvPicPr>
          <p:nvPr/>
        </p:nvPicPr>
        <p:blipFill>
          <a:blip r:embed="rId2" cstate="print"/>
          <a:srcRect l="51422" t="67758" r="3090" b="14221"/>
          <a:stretch>
            <a:fillRect/>
          </a:stretch>
        </p:blipFill>
        <p:spPr bwMode="auto">
          <a:xfrm>
            <a:off x="4800600" y="4724400"/>
            <a:ext cx="3505200" cy="1905000"/>
          </a:xfrm>
          <a:prstGeom prst="rect">
            <a:avLst/>
          </a:prstGeom>
          <a:noFill/>
        </p:spPr>
      </p:pic>
      <p:pic>
        <p:nvPicPr>
          <p:cNvPr id="124934" name="Picture 6" descr="42"/>
          <p:cNvPicPr>
            <a:picLocks noChangeAspect="1" noChangeArrowheads="1"/>
          </p:cNvPicPr>
          <p:nvPr/>
        </p:nvPicPr>
        <p:blipFill>
          <a:blip r:embed="rId2" cstate="print"/>
          <a:srcRect l="51422" t="46854" r="3090" b="41612"/>
          <a:stretch>
            <a:fillRect/>
          </a:stretch>
        </p:blipFill>
        <p:spPr bwMode="auto">
          <a:xfrm>
            <a:off x="4876800" y="3200400"/>
            <a:ext cx="3505200" cy="1219200"/>
          </a:xfrm>
          <a:prstGeom prst="rect">
            <a:avLst/>
          </a:prstGeom>
          <a:noFill/>
        </p:spPr>
      </p:pic>
      <p:pic>
        <p:nvPicPr>
          <p:cNvPr id="124935" name="Picture 7" descr="42"/>
          <p:cNvPicPr>
            <a:picLocks noChangeAspect="1" noChangeArrowheads="1"/>
          </p:cNvPicPr>
          <p:nvPr/>
        </p:nvPicPr>
        <p:blipFill>
          <a:blip r:embed="rId2" cstate="print"/>
          <a:srcRect l="51422" t="25949" r="3090" b="61797"/>
          <a:stretch>
            <a:fillRect/>
          </a:stretch>
        </p:blipFill>
        <p:spPr bwMode="auto">
          <a:xfrm>
            <a:off x="4876800" y="1676400"/>
            <a:ext cx="3505200" cy="1295400"/>
          </a:xfrm>
          <a:prstGeom prst="rect">
            <a:avLst/>
          </a:prstGeom>
          <a:noFill/>
        </p:spPr>
      </p:pic>
      <p:pic>
        <p:nvPicPr>
          <p:cNvPr id="124936" name="Picture 8" descr="42"/>
          <p:cNvPicPr>
            <a:picLocks noChangeAspect="1" noChangeArrowheads="1"/>
          </p:cNvPicPr>
          <p:nvPr/>
        </p:nvPicPr>
        <p:blipFill>
          <a:blip r:embed="rId2" cstate="print"/>
          <a:srcRect l="51422" t="7928" r="3090" b="79817"/>
          <a:stretch>
            <a:fillRect/>
          </a:stretch>
        </p:blipFill>
        <p:spPr bwMode="auto">
          <a:xfrm>
            <a:off x="4800600" y="533400"/>
            <a:ext cx="3505200" cy="1295400"/>
          </a:xfrm>
          <a:prstGeom prst="rect">
            <a:avLst/>
          </a:prstGeom>
          <a:noFill/>
        </p:spPr>
      </p:pic>
      <p:sp>
        <p:nvSpPr>
          <p:cNvPr id="124937" name="AutoShape 9"/>
          <p:cNvSpPr>
            <a:spLocks noChangeAspect="1" noChangeArrowheads="1"/>
          </p:cNvSpPr>
          <p:nvPr/>
        </p:nvSpPr>
        <p:spPr bwMode="auto">
          <a:xfrm>
            <a:off x="5013325" y="12795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AutoShape 10"/>
          <p:cNvSpPr>
            <a:spLocks noChangeAspect="1" noChangeArrowheads="1"/>
          </p:cNvSpPr>
          <p:nvPr/>
        </p:nvSpPr>
        <p:spPr bwMode="auto">
          <a:xfrm>
            <a:off x="5105400" y="25146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AutoShape 11"/>
          <p:cNvSpPr>
            <a:spLocks noChangeAspect="1" noChangeArrowheads="1"/>
          </p:cNvSpPr>
          <p:nvPr/>
        </p:nvSpPr>
        <p:spPr bwMode="auto">
          <a:xfrm>
            <a:off x="5105400" y="39465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40" name="AutoShape 12"/>
          <p:cNvSpPr>
            <a:spLocks noChangeAspect="1" noChangeArrowheads="1"/>
          </p:cNvSpPr>
          <p:nvPr/>
        </p:nvSpPr>
        <p:spPr bwMode="auto">
          <a:xfrm>
            <a:off x="5029200" y="61563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41" name="Oval 13"/>
          <p:cNvSpPr>
            <a:spLocks noChangeArrowheads="1"/>
          </p:cNvSpPr>
          <p:nvPr/>
        </p:nvSpPr>
        <p:spPr bwMode="auto">
          <a:xfrm>
            <a:off x="685800" y="1676400"/>
            <a:ext cx="762000" cy="2286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Oval 14"/>
          <p:cNvSpPr>
            <a:spLocks noChangeArrowheads="1"/>
          </p:cNvSpPr>
          <p:nvPr/>
        </p:nvSpPr>
        <p:spPr bwMode="auto">
          <a:xfrm>
            <a:off x="762000" y="4191000"/>
            <a:ext cx="762000" cy="2286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945" name="Group 17"/>
          <p:cNvGrpSpPr>
            <a:grpSpLocks/>
          </p:cNvGrpSpPr>
          <p:nvPr/>
        </p:nvGrpSpPr>
        <p:grpSpPr bwMode="auto">
          <a:xfrm>
            <a:off x="790575" y="2181225"/>
            <a:ext cx="3186113" cy="130175"/>
            <a:chOff x="498" y="1374"/>
            <a:chExt cx="2007" cy="82"/>
          </a:xfrm>
        </p:grpSpPr>
        <p:sp>
          <p:nvSpPr>
            <p:cNvPr id="124943" name="Freeform 15"/>
            <p:cNvSpPr>
              <a:spLocks/>
            </p:cNvSpPr>
            <p:nvPr/>
          </p:nvSpPr>
          <p:spPr bwMode="auto">
            <a:xfrm>
              <a:off x="1752" y="1374"/>
              <a:ext cx="75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3" y="3"/>
                </a:cxn>
              </a:cxnLst>
              <a:rect l="0" t="0" r="r" b="b"/>
              <a:pathLst>
                <a:path w="753" h="3">
                  <a:moveTo>
                    <a:pt x="0" y="0"/>
                  </a:moveTo>
                  <a:lnTo>
                    <a:pt x="753" y="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44" name="Freeform 16"/>
            <p:cNvSpPr>
              <a:spLocks/>
            </p:cNvSpPr>
            <p:nvPr/>
          </p:nvSpPr>
          <p:spPr bwMode="auto">
            <a:xfrm>
              <a:off x="498" y="1455"/>
              <a:ext cx="19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8" y="0"/>
                </a:cxn>
              </a:cxnLst>
              <a:rect l="0" t="0" r="r" b="b"/>
              <a:pathLst>
                <a:path w="1998" h="1">
                  <a:moveTo>
                    <a:pt x="0" y="0"/>
                  </a:moveTo>
                  <a:lnTo>
                    <a:pt x="1998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48" name="Oval 20"/>
          <p:cNvSpPr>
            <a:spLocks noChangeArrowheads="1"/>
          </p:cNvSpPr>
          <p:nvPr/>
        </p:nvSpPr>
        <p:spPr bwMode="auto">
          <a:xfrm>
            <a:off x="1371600" y="2133600"/>
            <a:ext cx="533400" cy="228600"/>
          </a:xfrm>
          <a:prstGeom prst="ellipse">
            <a:avLst/>
          </a:prstGeom>
          <a:solidFill>
            <a:srgbClr val="800080">
              <a:alpha val="6000"/>
            </a:srgbClr>
          </a:solidFill>
          <a:ln w="952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49" name="Line 21"/>
          <p:cNvSpPr>
            <a:spLocks noChangeShapeType="1"/>
          </p:cNvSpPr>
          <p:nvPr/>
        </p:nvSpPr>
        <p:spPr bwMode="auto">
          <a:xfrm flipH="1">
            <a:off x="1828800" y="1828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2117725" y="16335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#8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304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#6</a:t>
            </a:r>
          </a:p>
        </p:txBody>
      </p:sp>
      <p:sp>
        <p:nvSpPr>
          <p:cNvPr id="124957" name="Freeform 29"/>
          <p:cNvSpPr>
            <a:spLocks/>
          </p:cNvSpPr>
          <p:nvPr/>
        </p:nvSpPr>
        <p:spPr bwMode="auto">
          <a:xfrm>
            <a:off x="1395413" y="4538663"/>
            <a:ext cx="1471612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7" y="0"/>
              </a:cxn>
            </a:cxnLst>
            <a:rect l="0" t="0" r="r" b="b"/>
            <a:pathLst>
              <a:path w="927" h="1">
                <a:moveTo>
                  <a:pt x="0" y="0"/>
                </a:moveTo>
                <a:lnTo>
                  <a:pt x="927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2" name="Text Box 34"/>
          <p:cNvSpPr txBox="1">
            <a:spLocks noChangeArrowheads="1"/>
          </p:cNvSpPr>
          <p:nvPr/>
        </p:nvSpPr>
        <p:spPr bwMode="auto">
          <a:xfrm>
            <a:off x="1857375" y="41910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#6</a:t>
            </a:r>
          </a:p>
        </p:txBody>
      </p:sp>
      <p:grpSp>
        <p:nvGrpSpPr>
          <p:cNvPr id="124966" name="Group 38"/>
          <p:cNvGrpSpPr>
            <a:grpSpLocks/>
          </p:cNvGrpSpPr>
          <p:nvPr/>
        </p:nvGrpSpPr>
        <p:grpSpPr bwMode="auto">
          <a:xfrm>
            <a:off x="885825" y="5562600"/>
            <a:ext cx="3228975" cy="258763"/>
            <a:chOff x="558" y="3504"/>
            <a:chExt cx="2034" cy="163"/>
          </a:xfrm>
        </p:grpSpPr>
        <p:sp>
          <p:nvSpPr>
            <p:cNvPr id="124963" name="Line 35"/>
            <p:cNvSpPr>
              <a:spLocks noChangeShapeType="1"/>
            </p:cNvSpPr>
            <p:nvPr/>
          </p:nvSpPr>
          <p:spPr bwMode="auto">
            <a:xfrm>
              <a:off x="1536" y="3504"/>
              <a:ext cx="105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64" name="Freeform 36"/>
            <p:cNvSpPr>
              <a:spLocks/>
            </p:cNvSpPr>
            <p:nvPr/>
          </p:nvSpPr>
          <p:spPr bwMode="auto">
            <a:xfrm>
              <a:off x="558" y="3582"/>
              <a:ext cx="2013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013" y="0"/>
                </a:cxn>
              </a:cxnLst>
              <a:rect l="0" t="0" r="r" b="b"/>
              <a:pathLst>
                <a:path w="2013" h="3">
                  <a:moveTo>
                    <a:pt x="0" y="3"/>
                  </a:moveTo>
                  <a:lnTo>
                    <a:pt x="2013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65" name="Freeform 37"/>
            <p:cNvSpPr>
              <a:spLocks/>
            </p:cNvSpPr>
            <p:nvPr/>
          </p:nvSpPr>
          <p:spPr bwMode="auto">
            <a:xfrm>
              <a:off x="561" y="3666"/>
              <a:ext cx="106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5" y="0"/>
                </a:cxn>
              </a:cxnLst>
              <a:rect l="0" t="0" r="r" b="b"/>
              <a:pathLst>
                <a:path w="1065" h="1">
                  <a:moveTo>
                    <a:pt x="0" y="0"/>
                  </a:moveTo>
                  <a:lnTo>
                    <a:pt x="1065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67" name="Text Box 39"/>
          <p:cNvSpPr txBox="1">
            <a:spLocks noChangeArrowheads="1"/>
          </p:cNvSpPr>
          <p:nvPr/>
        </p:nvSpPr>
        <p:spPr bwMode="auto">
          <a:xfrm>
            <a:off x="4143375" y="5486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#7</a:t>
            </a:r>
          </a:p>
        </p:txBody>
      </p:sp>
      <p:grpSp>
        <p:nvGrpSpPr>
          <p:cNvPr id="124971" name="Group 43"/>
          <p:cNvGrpSpPr>
            <a:grpSpLocks/>
          </p:cNvGrpSpPr>
          <p:nvPr/>
        </p:nvGrpSpPr>
        <p:grpSpPr bwMode="auto">
          <a:xfrm>
            <a:off x="881063" y="6076950"/>
            <a:ext cx="3195637" cy="125413"/>
            <a:chOff x="555" y="3828"/>
            <a:chExt cx="2013" cy="79"/>
          </a:xfrm>
        </p:grpSpPr>
        <p:sp>
          <p:nvSpPr>
            <p:cNvPr id="124969" name="Freeform 41"/>
            <p:cNvSpPr>
              <a:spLocks/>
            </p:cNvSpPr>
            <p:nvPr/>
          </p:nvSpPr>
          <p:spPr bwMode="auto">
            <a:xfrm>
              <a:off x="555" y="3828"/>
              <a:ext cx="2013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013" y="0"/>
                </a:cxn>
              </a:cxnLst>
              <a:rect l="0" t="0" r="r" b="b"/>
              <a:pathLst>
                <a:path w="2013" h="3">
                  <a:moveTo>
                    <a:pt x="0" y="3"/>
                  </a:moveTo>
                  <a:lnTo>
                    <a:pt x="2013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70" name="Freeform 42"/>
            <p:cNvSpPr>
              <a:spLocks/>
            </p:cNvSpPr>
            <p:nvPr/>
          </p:nvSpPr>
          <p:spPr bwMode="auto">
            <a:xfrm>
              <a:off x="555" y="3906"/>
              <a:ext cx="59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7" y="0"/>
                </a:cxn>
              </a:cxnLst>
              <a:rect l="0" t="0" r="r" b="b"/>
              <a:pathLst>
                <a:path w="597" h="1">
                  <a:moveTo>
                    <a:pt x="0" y="0"/>
                  </a:moveTo>
                  <a:lnTo>
                    <a:pt x="597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72" name="Text Box 44"/>
          <p:cNvSpPr txBox="1">
            <a:spLocks noChangeArrowheads="1"/>
          </p:cNvSpPr>
          <p:nvPr/>
        </p:nvSpPr>
        <p:spPr bwMode="auto">
          <a:xfrm>
            <a:off x="457200" y="597376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#9</a:t>
            </a:r>
          </a:p>
        </p:txBody>
      </p:sp>
      <p:sp>
        <p:nvSpPr>
          <p:cNvPr id="124976" name="Text Box 48"/>
          <p:cNvSpPr txBox="1">
            <a:spLocks noChangeArrowheads="1"/>
          </p:cNvSpPr>
          <p:nvPr/>
        </p:nvSpPr>
        <p:spPr bwMode="auto">
          <a:xfrm>
            <a:off x="6324600" y="3840163"/>
            <a:ext cx="1068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accent2"/>
                </a:solidFill>
              </a:rPr>
              <a:t>vapor  =  gas</a:t>
            </a:r>
          </a:p>
        </p:txBody>
      </p:sp>
      <p:sp>
        <p:nvSpPr>
          <p:cNvPr id="124977" name="Freeform 49"/>
          <p:cNvSpPr>
            <a:spLocks/>
          </p:cNvSpPr>
          <p:nvPr/>
        </p:nvSpPr>
        <p:spPr bwMode="auto">
          <a:xfrm>
            <a:off x="6092825" y="1927225"/>
            <a:ext cx="1200150" cy="11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6" y="7"/>
              </a:cxn>
            </a:cxnLst>
            <a:rect l="0" t="0" r="r" b="b"/>
            <a:pathLst>
              <a:path w="756" h="7">
                <a:moveTo>
                  <a:pt x="0" y="0"/>
                </a:moveTo>
                <a:lnTo>
                  <a:pt x="756" y="7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78" name="Line 50"/>
          <p:cNvSpPr>
            <a:spLocks noChangeShapeType="1"/>
          </p:cNvSpPr>
          <p:nvPr/>
        </p:nvSpPr>
        <p:spPr bwMode="auto">
          <a:xfrm>
            <a:off x="5257800" y="35052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79" name="Freeform 51"/>
          <p:cNvSpPr>
            <a:spLocks/>
          </p:cNvSpPr>
          <p:nvPr/>
        </p:nvSpPr>
        <p:spPr bwMode="auto">
          <a:xfrm>
            <a:off x="5243513" y="5067300"/>
            <a:ext cx="584200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368" y="0"/>
              </a:cxn>
            </a:cxnLst>
            <a:rect l="0" t="0" r="r" b="b"/>
            <a:pathLst>
              <a:path w="368" h="7">
                <a:moveTo>
                  <a:pt x="0" y="7"/>
                </a:moveTo>
                <a:lnTo>
                  <a:pt x="368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7" grpId="0" animBg="1"/>
      <p:bldP spid="124938" grpId="0" animBg="1"/>
      <p:bldP spid="124939" grpId="0" animBg="1"/>
      <p:bldP spid="124940" grpId="0" animBg="1"/>
      <p:bldP spid="124941" grpId="0" animBg="1"/>
      <p:bldP spid="124942" grpId="0" animBg="1"/>
      <p:bldP spid="124948" grpId="0" animBg="1"/>
      <p:bldP spid="124949" grpId="0" animBg="1"/>
      <p:bldP spid="124950" grpId="0"/>
      <p:bldP spid="124951" grpId="0"/>
      <p:bldP spid="124957" grpId="0" animBg="1"/>
      <p:bldP spid="124962" grpId="0"/>
      <p:bldP spid="124967" grpId="0"/>
      <p:bldP spid="124972" grpId="0"/>
      <p:bldP spid="124976" grpId="0"/>
      <p:bldP spid="124977" grpId="0" animBg="1"/>
      <p:bldP spid="124978" grpId="0" animBg="1"/>
      <p:bldP spid="12497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43"/>
          <p:cNvPicPr>
            <a:picLocks noChangeAspect="1" noChangeArrowheads="1"/>
          </p:cNvPicPr>
          <p:nvPr/>
        </p:nvPicPr>
        <p:blipFill>
          <a:blip r:embed="rId2" cstate="print"/>
          <a:srcRect l="3955" t="7928" r="52534" b="81259"/>
          <a:stretch>
            <a:fillRect/>
          </a:stretch>
        </p:blipFill>
        <p:spPr bwMode="auto">
          <a:xfrm>
            <a:off x="838200" y="914400"/>
            <a:ext cx="3352800" cy="1143000"/>
          </a:xfrm>
          <a:prstGeom prst="rect">
            <a:avLst/>
          </a:prstGeom>
          <a:noFill/>
        </p:spPr>
      </p:pic>
      <p:pic>
        <p:nvPicPr>
          <p:cNvPr id="125955" name="Picture 3" descr="43"/>
          <p:cNvPicPr>
            <a:picLocks noChangeAspect="1" noChangeArrowheads="1"/>
          </p:cNvPicPr>
          <p:nvPr/>
        </p:nvPicPr>
        <p:blipFill>
          <a:blip r:embed="rId2" cstate="print"/>
          <a:srcRect l="3955" t="18741" r="52534" b="69725"/>
          <a:stretch>
            <a:fillRect/>
          </a:stretch>
        </p:blipFill>
        <p:spPr bwMode="auto">
          <a:xfrm>
            <a:off x="838200" y="2743200"/>
            <a:ext cx="3352800" cy="1219200"/>
          </a:xfrm>
          <a:prstGeom prst="rect">
            <a:avLst/>
          </a:prstGeom>
          <a:noFill/>
        </p:spPr>
      </p:pic>
      <p:pic>
        <p:nvPicPr>
          <p:cNvPr id="125956" name="Picture 4" descr="43"/>
          <p:cNvPicPr>
            <a:picLocks noChangeAspect="1" noChangeArrowheads="1"/>
          </p:cNvPicPr>
          <p:nvPr/>
        </p:nvPicPr>
        <p:blipFill>
          <a:blip r:embed="rId2" cstate="print"/>
          <a:srcRect l="49443" t="7928" r="7047" b="81979"/>
          <a:stretch>
            <a:fillRect/>
          </a:stretch>
        </p:blipFill>
        <p:spPr bwMode="auto">
          <a:xfrm>
            <a:off x="914400" y="4724400"/>
            <a:ext cx="3352800" cy="1066800"/>
          </a:xfrm>
          <a:prstGeom prst="rect">
            <a:avLst/>
          </a:prstGeom>
          <a:noFill/>
        </p:spPr>
      </p:pic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371600" y="2087563"/>
            <a:ext cx="272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i="1">
                <a:solidFill>
                  <a:schemeClr val="accent2"/>
                </a:solidFill>
              </a:rPr>
              <a:t>should have accelerated more quickly</a:t>
            </a:r>
          </a:p>
          <a:p>
            <a:pPr algn="ctr"/>
            <a:r>
              <a:rPr lang="en-US" sz="1200" i="1">
                <a:solidFill>
                  <a:schemeClr val="accent2"/>
                </a:solidFill>
              </a:rPr>
              <a:t>if more compact (less air resistance)</a:t>
            </a:r>
          </a:p>
        </p:txBody>
      </p:sp>
      <p:sp>
        <p:nvSpPr>
          <p:cNvPr id="125958" name="AutoShape 6"/>
          <p:cNvSpPr>
            <a:spLocks noChangeAspect="1" noChangeArrowheads="1"/>
          </p:cNvSpPr>
          <p:nvPr/>
        </p:nvSpPr>
        <p:spPr bwMode="auto">
          <a:xfrm>
            <a:off x="914400" y="17526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AutoShape 7"/>
          <p:cNvSpPr>
            <a:spLocks noChangeAspect="1" noChangeArrowheads="1"/>
          </p:cNvSpPr>
          <p:nvPr/>
        </p:nvSpPr>
        <p:spPr bwMode="auto">
          <a:xfrm>
            <a:off x="914400" y="34131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AutoShape 8"/>
          <p:cNvSpPr>
            <a:spLocks noChangeAspect="1" noChangeArrowheads="1"/>
          </p:cNvSpPr>
          <p:nvPr/>
        </p:nvSpPr>
        <p:spPr bwMode="auto">
          <a:xfrm>
            <a:off x="990600" y="51816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>
            <a:off x="2286000" y="3657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2" name="Freeform 10"/>
          <p:cNvSpPr>
            <a:spLocks/>
          </p:cNvSpPr>
          <p:nvPr/>
        </p:nvSpPr>
        <p:spPr bwMode="auto">
          <a:xfrm>
            <a:off x="2057400" y="3765550"/>
            <a:ext cx="793750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0" y="3"/>
              </a:cxn>
            </a:cxnLst>
            <a:rect l="0" t="0" r="r" b="b"/>
            <a:pathLst>
              <a:path w="500" h="3">
                <a:moveTo>
                  <a:pt x="0" y="0"/>
                </a:moveTo>
                <a:lnTo>
                  <a:pt x="500" y="3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3276600" y="3581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>
            <a:off x="4114800" y="3733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5" name="Line 13"/>
          <p:cNvSpPr>
            <a:spLocks noChangeShapeType="1"/>
          </p:cNvSpPr>
          <p:nvPr/>
        </p:nvSpPr>
        <p:spPr bwMode="auto">
          <a:xfrm>
            <a:off x="4038600" y="3886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4267200" y="3429000"/>
            <a:ext cx="2106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i="1">
                <a:solidFill>
                  <a:schemeClr val="accent2"/>
                </a:solidFill>
              </a:rPr>
              <a:t>was near the Earth's surface</a:t>
            </a: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4419600" y="3611563"/>
            <a:ext cx="514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i="1">
                <a:solidFill>
                  <a:schemeClr val="accent2"/>
                </a:solidFill>
              </a:rPr>
              <a:t>8 km</a:t>
            </a: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4648200" y="3763963"/>
            <a:ext cx="2000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i="1">
                <a:solidFill>
                  <a:schemeClr val="accent2"/>
                </a:solidFill>
              </a:rPr>
              <a:t>exploded before it hit Earth</a:t>
            </a:r>
          </a:p>
        </p:txBody>
      </p:sp>
      <p:pic>
        <p:nvPicPr>
          <p:cNvPr id="125969" name="Picture 17" descr="42"/>
          <p:cNvPicPr>
            <a:picLocks noChangeAspect="1" noChangeArrowheads="1"/>
          </p:cNvPicPr>
          <p:nvPr/>
        </p:nvPicPr>
        <p:blipFill>
          <a:blip r:embed="rId3" cstate="print"/>
          <a:srcRect l="6923" t="62712" r="48578" b="14221"/>
          <a:stretch>
            <a:fillRect/>
          </a:stretch>
        </p:blipFill>
        <p:spPr bwMode="auto">
          <a:xfrm>
            <a:off x="5173663" y="4114800"/>
            <a:ext cx="3429000" cy="2438400"/>
          </a:xfrm>
          <a:prstGeom prst="rect">
            <a:avLst/>
          </a:prstGeom>
          <a:noFill/>
        </p:spPr>
      </p:pic>
      <p:pic>
        <p:nvPicPr>
          <p:cNvPr id="125970" name="Picture 18" descr="42"/>
          <p:cNvPicPr>
            <a:picLocks noChangeAspect="1" noChangeArrowheads="1"/>
          </p:cNvPicPr>
          <p:nvPr/>
        </p:nvPicPr>
        <p:blipFill>
          <a:blip r:embed="rId3" cstate="print"/>
          <a:srcRect l="6923" t="30275" r="48578" b="47380"/>
          <a:stretch>
            <a:fillRect/>
          </a:stretch>
        </p:blipFill>
        <p:spPr bwMode="auto">
          <a:xfrm>
            <a:off x="5097463" y="652463"/>
            <a:ext cx="3429000" cy="2362200"/>
          </a:xfrm>
          <a:prstGeom prst="rect">
            <a:avLst/>
          </a:prstGeom>
          <a:noFill/>
        </p:spPr>
      </p:pic>
      <p:sp>
        <p:nvSpPr>
          <p:cNvPr id="125971" name="Oval 19"/>
          <p:cNvSpPr>
            <a:spLocks noChangeArrowheads="1"/>
          </p:cNvSpPr>
          <p:nvPr/>
        </p:nvSpPr>
        <p:spPr bwMode="auto">
          <a:xfrm>
            <a:off x="5097463" y="652463"/>
            <a:ext cx="762000" cy="2286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72" name="Oval 20"/>
          <p:cNvSpPr>
            <a:spLocks noChangeArrowheads="1"/>
          </p:cNvSpPr>
          <p:nvPr/>
        </p:nvSpPr>
        <p:spPr bwMode="auto">
          <a:xfrm>
            <a:off x="5173663" y="4191000"/>
            <a:ext cx="762000" cy="2286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80" name="Freeform 28"/>
          <p:cNvSpPr>
            <a:spLocks/>
          </p:cNvSpPr>
          <p:nvPr/>
        </p:nvSpPr>
        <p:spPr bwMode="auto">
          <a:xfrm>
            <a:off x="6188075" y="1552575"/>
            <a:ext cx="19621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6" y="0"/>
              </a:cxn>
            </a:cxnLst>
            <a:rect l="0" t="0" r="r" b="b"/>
            <a:pathLst>
              <a:path w="1236" h="1">
                <a:moveTo>
                  <a:pt x="0" y="0"/>
                </a:moveTo>
                <a:lnTo>
                  <a:pt x="1236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81" name="Text Box 29"/>
          <p:cNvSpPr txBox="1">
            <a:spLocks noChangeArrowheads="1"/>
          </p:cNvSpPr>
          <p:nvPr/>
        </p:nvSpPr>
        <p:spPr bwMode="auto">
          <a:xfrm>
            <a:off x="8526463" y="1368425"/>
            <a:ext cx="436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#11</a:t>
            </a:r>
          </a:p>
        </p:txBody>
      </p:sp>
      <p:sp>
        <p:nvSpPr>
          <p:cNvPr id="125982" name="Rectangle 30"/>
          <p:cNvSpPr>
            <a:spLocks noChangeArrowheads="1"/>
          </p:cNvSpPr>
          <p:nvPr/>
        </p:nvSpPr>
        <p:spPr bwMode="auto">
          <a:xfrm>
            <a:off x="5173663" y="1566863"/>
            <a:ext cx="3276600" cy="381000"/>
          </a:xfrm>
          <a:prstGeom prst="rect">
            <a:avLst/>
          </a:prstGeom>
          <a:solidFill>
            <a:srgbClr val="FFFF00">
              <a:alpha val="6000"/>
            </a:srgbClr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83" name="Text Box 31"/>
          <p:cNvSpPr txBox="1">
            <a:spLocks noChangeArrowheads="1"/>
          </p:cNvSpPr>
          <p:nvPr/>
        </p:nvSpPr>
        <p:spPr bwMode="auto">
          <a:xfrm>
            <a:off x="4716463" y="1643063"/>
            <a:ext cx="436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#12</a:t>
            </a:r>
          </a:p>
        </p:txBody>
      </p:sp>
      <p:grpSp>
        <p:nvGrpSpPr>
          <p:cNvPr id="125985" name="Group 33"/>
          <p:cNvGrpSpPr>
            <a:grpSpLocks/>
          </p:cNvGrpSpPr>
          <p:nvPr/>
        </p:nvGrpSpPr>
        <p:grpSpPr bwMode="auto">
          <a:xfrm>
            <a:off x="5283200" y="5181600"/>
            <a:ext cx="3167063" cy="120650"/>
            <a:chOff x="549" y="3264"/>
            <a:chExt cx="1995" cy="76"/>
          </a:xfrm>
        </p:grpSpPr>
        <p:sp>
          <p:nvSpPr>
            <p:cNvPr id="125986" name="Line 34"/>
            <p:cNvSpPr>
              <a:spLocks noChangeShapeType="1"/>
            </p:cNvSpPr>
            <p:nvPr/>
          </p:nvSpPr>
          <p:spPr bwMode="auto">
            <a:xfrm>
              <a:off x="1056" y="3264"/>
              <a:ext cx="14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987" name="Freeform 35"/>
            <p:cNvSpPr>
              <a:spLocks/>
            </p:cNvSpPr>
            <p:nvPr/>
          </p:nvSpPr>
          <p:spPr bwMode="auto">
            <a:xfrm>
              <a:off x="549" y="3339"/>
              <a:ext cx="14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2" y="0"/>
                </a:cxn>
              </a:cxnLst>
              <a:rect l="0" t="0" r="r" b="b"/>
              <a:pathLst>
                <a:path w="1422" h="1">
                  <a:moveTo>
                    <a:pt x="0" y="0"/>
                  </a:moveTo>
                  <a:lnTo>
                    <a:pt x="1422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88" name="Text Box 36"/>
          <p:cNvSpPr txBox="1">
            <a:spLocks noChangeArrowheads="1"/>
          </p:cNvSpPr>
          <p:nvPr/>
        </p:nvSpPr>
        <p:spPr bwMode="auto">
          <a:xfrm>
            <a:off x="8555038" y="5059363"/>
            <a:ext cx="436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#10</a:t>
            </a:r>
          </a:p>
        </p:txBody>
      </p:sp>
      <p:sp>
        <p:nvSpPr>
          <p:cNvPr id="125999" name="Text Box 47"/>
          <p:cNvSpPr txBox="1">
            <a:spLocks noChangeArrowheads="1"/>
          </p:cNvSpPr>
          <p:nvPr/>
        </p:nvSpPr>
        <p:spPr bwMode="auto">
          <a:xfrm>
            <a:off x="8547100" y="5745163"/>
            <a:ext cx="436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#11</a:t>
            </a:r>
          </a:p>
        </p:txBody>
      </p:sp>
      <p:grpSp>
        <p:nvGrpSpPr>
          <p:cNvPr id="126000" name="Group 48"/>
          <p:cNvGrpSpPr>
            <a:grpSpLocks/>
          </p:cNvGrpSpPr>
          <p:nvPr/>
        </p:nvGrpSpPr>
        <p:grpSpPr bwMode="auto">
          <a:xfrm>
            <a:off x="6621463" y="5815013"/>
            <a:ext cx="1828800" cy="128587"/>
            <a:chOff x="1392" y="3663"/>
            <a:chExt cx="1152" cy="81"/>
          </a:xfrm>
        </p:grpSpPr>
        <p:sp>
          <p:nvSpPr>
            <p:cNvPr id="126001" name="Line 49"/>
            <p:cNvSpPr>
              <a:spLocks noChangeShapeType="1"/>
            </p:cNvSpPr>
            <p:nvPr/>
          </p:nvSpPr>
          <p:spPr bwMode="auto">
            <a:xfrm>
              <a:off x="1392" y="3744"/>
              <a:ext cx="115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02" name="Freeform 50"/>
            <p:cNvSpPr>
              <a:spLocks/>
            </p:cNvSpPr>
            <p:nvPr/>
          </p:nvSpPr>
          <p:spPr bwMode="auto">
            <a:xfrm>
              <a:off x="1797" y="3663"/>
              <a:ext cx="53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1" y="0"/>
                </a:cxn>
              </a:cxnLst>
              <a:rect l="0" t="0" r="r" b="b"/>
              <a:pathLst>
                <a:path w="531" h="1">
                  <a:moveTo>
                    <a:pt x="0" y="0"/>
                  </a:moveTo>
                  <a:lnTo>
                    <a:pt x="53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003" name="Line 51"/>
          <p:cNvSpPr>
            <a:spLocks noChangeShapeType="1"/>
          </p:cNvSpPr>
          <p:nvPr/>
        </p:nvSpPr>
        <p:spPr bwMode="auto">
          <a:xfrm>
            <a:off x="2057400" y="12192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004" name="Line 52"/>
          <p:cNvSpPr>
            <a:spLocks noChangeShapeType="1"/>
          </p:cNvSpPr>
          <p:nvPr/>
        </p:nvSpPr>
        <p:spPr bwMode="auto">
          <a:xfrm>
            <a:off x="1219200" y="48768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005" name="Text Box 53"/>
          <p:cNvSpPr txBox="1">
            <a:spLocks noChangeArrowheads="1"/>
          </p:cNvSpPr>
          <p:nvPr/>
        </p:nvSpPr>
        <p:spPr bwMode="auto">
          <a:xfrm>
            <a:off x="1063625" y="5791200"/>
            <a:ext cx="308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i="1">
                <a:solidFill>
                  <a:schemeClr val="accent2"/>
                </a:solidFill>
              </a:rPr>
              <a:t>small pieces are vaporized, if large pieces </a:t>
            </a:r>
          </a:p>
          <a:p>
            <a:pPr algn="ctr"/>
            <a:r>
              <a:rPr lang="en-US" sz="1200" i="1">
                <a:solidFill>
                  <a:schemeClr val="accent2"/>
                </a:solidFill>
              </a:rPr>
              <a:t>are found - this theory would be weakened.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2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0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  <p:bldP spid="125958" grpId="0" animBg="1"/>
      <p:bldP spid="125959" grpId="0" animBg="1"/>
      <p:bldP spid="125960" grpId="0" animBg="1"/>
      <p:bldP spid="125961" grpId="0" animBg="1"/>
      <p:bldP spid="125962" grpId="0" animBg="1"/>
      <p:bldP spid="125963" grpId="0" animBg="1"/>
      <p:bldP spid="125964" grpId="0" animBg="1"/>
      <p:bldP spid="125965" grpId="0" animBg="1"/>
      <p:bldP spid="125966" grpId="0"/>
      <p:bldP spid="125967" grpId="0"/>
      <p:bldP spid="125968" grpId="0"/>
      <p:bldP spid="125971" grpId="0" animBg="1"/>
      <p:bldP spid="125971" grpId="1" animBg="1"/>
      <p:bldP spid="125972" grpId="0" animBg="1"/>
      <p:bldP spid="125980" grpId="0" animBg="1"/>
      <p:bldP spid="125981" grpId="0"/>
      <p:bldP spid="125982" grpId="0" animBg="1"/>
      <p:bldP spid="125983" grpId="0"/>
      <p:bldP spid="125988" grpId="0"/>
      <p:bldP spid="125999" grpId="0"/>
      <p:bldP spid="126003" grpId="0" animBg="1"/>
      <p:bldP spid="126004" grpId="0" animBg="1"/>
      <p:bldP spid="12600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3498850" y="1219200"/>
            <a:ext cx="168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 l="4944" t="21625" r="49567" b="55309"/>
          <a:stretch>
            <a:fillRect/>
          </a:stretch>
        </p:blipFill>
        <p:spPr bwMode="auto">
          <a:xfrm>
            <a:off x="609600" y="2438400"/>
            <a:ext cx="3505200" cy="2438400"/>
          </a:xfrm>
          <a:prstGeom prst="rect">
            <a:avLst/>
          </a:prstGeom>
          <a:noFill/>
        </p:spPr>
      </p:pic>
      <p:pic>
        <p:nvPicPr>
          <p:cNvPr id="128003" name="Picture 3" descr="44"/>
          <p:cNvPicPr>
            <a:picLocks noChangeAspect="1" noChangeArrowheads="1"/>
          </p:cNvPicPr>
          <p:nvPr/>
        </p:nvPicPr>
        <p:blipFill>
          <a:blip r:embed="rId2" cstate="print"/>
          <a:srcRect l="4944" t="47574" r="49567" b="13696"/>
          <a:stretch>
            <a:fillRect/>
          </a:stretch>
        </p:blipFill>
        <p:spPr bwMode="auto">
          <a:xfrm>
            <a:off x="4724400" y="914400"/>
            <a:ext cx="3505200" cy="4094163"/>
          </a:xfrm>
          <a:prstGeom prst="rect">
            <a:avLst/>
          </a:prstGeom>
          <a:noFill/>
        </p:spPr>
      </p:pic>
      <p:sp>
        <p:nvSpPr>
          <p:cNvPr id="128005" name="Freeform 5"/>
          <p:cNvSpPr>
            <a:spLocks/>
          </p:cNvSpPr>
          <p:nvPr/>
        </p:nvSpPr>
        <p:spPr bwMode="auto">
          <a:xfrm>
            <a:off x="2976563" y="3776663"/>
            <a:ext cx="966787" cy="974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6" y="0"/>
              </a:cxn>
              <a:cxn ang="0">
                <a:pos x="609" y="614"/>
              </a:cxn>
              <a:cxn ang="0">
                <a:pos x="5" y="614"/>
              </a:cxn>
              <a:cxn ang="0">
                <a:pos x="0" y="0"/>
              </a:cxn>
            </a:cxnLst>
            <a:rect l="0" t="0" r="r" b="b"/>
            <a:pathLst>
              <a:path w="609" h="614">
                <a:moveTo>
                  <a:pt x="0" y="0"/>
                </a:moveTo>
                <a:lnTo>
                  <a:pt x="606" y="0"/>
                </a:lnTo>
                <a:lnTo>
                  <a:pt x="609" y="614"/>
                </a:lnTo>
                <a:lnTo>
                  <a:pt x="5" y="614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00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>
            <a:off x="5105400" y="2057400"/>
            <a:ext cx="2514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3221038" y="4800600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#15C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4343400" y="1858963"/>
            <a:ext cx="436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#14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4419600" y="39624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#16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5791200" y="3154363"/>
            <a:ext cx="436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#18</a:t>
            </a: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5418138" y="3290888"/>
            <a:ext cx="2206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accent2"/>
                </a:solidFill>
              </a:rPr>
              <a:t>"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5799138" y="3595688"/>
            <a:ext cx="2206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accent2"/>
                </a:solidFill>
              </a:rPr>
              <a:t>"</a:t>
            </a:r>
          </a:p>
        </p:txBody>
      </p:sp>
      <p:pic>
        <p:nvPicPr>
          <p:cNvPr id="128013" name="Picture 13" descr="44"/>
          <p:cNvPicPr>
            <a:picLocks noChangeAspect="1" noChangeArrowheads="1"/>
          </p:cNvPicPr>
          <p:nvPr/>
        </p:nvPicPr>
        <p:blipFill>
          <a:blip r:embed="rId2" cstate="print"/>
          <a:srcRect l="4944" t="7928" r="49567" b="81979"/>
          <a:stretch>
            <a:fillRect/>
          </a:stretch>
        </p:blipFill>
        <p:spPr bwMode="auto">
          <a:xfrm>
            <a:off x="609600" y="990600"/>
            <a:ext cx="35052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 for Taking the ACT Test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solidFill>
                  <a:schemeClr val="accent2"/>
                </a:solidFill>
              </a:rPr>
              <a:t>Pace yourself</a:t>
            </a:r>
          </a:p>
          <a:p>
            <a:r>
              <a:rPr lang="en-US" sz="2400">
                <a:solidFill>
                  <a:schemeClr val="accent2"/>
                </a:solidFill>
              </a:rPr>
              <a:t>Read the passage carefully</a:t>
            </a:r>
          </a:p>
          <a:p>
            <a:r>
              <a:rPr lang="en-US" sz="2400">
                <a:solidFill>
                  <a:schemeClr val="accent2"/>
                </a:solidFill>
              </a:rPr>
              <a:t>Refer to passage when answering the questions</a:t>
            </a:r>
          </a:p>
          <a:p>
            <a:r>
              <a:rPr lang="en-US" sz="2400">
                <a:solidFill>
                  <a:schemeClr val="accent2"/>
                </a:solidFill>
              </a:rPr>
              <a:t>Note different viewpoints in passaged</a:t>
            </a:r>
          </a:p>
          <a:p>
            <a:endParaRPr lang="en-US" sz="2400"/>
          </a:p>
          <a:p>
            <a:r>
              <a:rPr lang="en-US" sz="2400" i="1"/>
              <a:t>Don't be intimidated by </a:t>
            </a: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vocabulary</a:t>
            </a:r>
            <a:r>
              <a:rPr lang="en-US" sz="2400"/>
              <a:t> - even if you don't know the words.  ALL the information you need will be available.</a:t>
            </a:r>
          </a:p>
          <a:p>
            <a:endParaRPr lang="en-US" sz="2400"/>
          </a:p>
          <a:p>
            <a:r>
              <a:rPr lang="en-US" sz="2400"/>
              <a:t>The test doesn't test your knowledge of the subject...only your ability to interpret data and analyze information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44"/>
          <p:cNvPicPr>
            <a:picLocks noChangeAspect="1" noChangeArrowheads="1"/>
          </p:cNvPicPr>
          <p:nvPr/>
        </p:nvPicPr>
        <p:blipFill>
          <a:blip r:embed="rId2" cstate="print"/>
          <a:srcRect l="50433" t="73524" r="4079" b="14221"/>
          <a:stretch>
            <a:fillRect/>
          </a:stretch>
        </p:blipFill>
        <p:spPr bwMode="auto">
          <a:xfrm>
            <a:off x="4953000" y="609600"/>
            <a:ext cx="3505200" cy="1295400"/>
          </a:xfrm>
          <a:prstGeom prst="rect">
            <a:avLst/>
          </a:prstGeom>
          <a:noFill/>
        </p:spPr>
      </p:pic>
      <p:pic>
        <p:nvPicPr>
          <p:cNvPr id="129027" name="Picture 3" descr="44"/>
          <p:cNvPicPr>
            <a:picLocks noChangeAspect="1" noChangeArrowheads="1"/>
          </p:cNvPicPr>
          <p:nvPr/>
        </p:nvPicPr>
        <p:blipFill>
          <a:blip r:embed="rId2" cstate="print"/>
          <a:srcRect l="50433" t="7928" r="4079" b="59634"/>
          <a:stretch>
            <a:fillRect/>
          </a:stretch>
        </p:blipFill>
        <p:spPr bwMode="auto">
          <a:xfrm>
            <a:off x="381000" y="533400"/>
            <a:ext cx="3505200" cy="3429000"/>
          </a:xfrm>
          <a:prstGeom prst="rect">
            <a:avLst/>
          </a:prstGeom>
          <a:noFill/>
        </p:spPr>
      </p:pic>
      <p:pic>
        <p:nvPicPr>
          <p:cNvPr id="129028" name="Picture 4" descr="44"/>
          <p:cNvPicPr>
            <a:picLocks noChangeAspect="1" noChangeArrowheads="1"/>
          </p:cNvPicPr>
          <p:nvPr/>
        </p:nvPicPr>
        <p:blipFill>
          <a:blip r:embed="rId2" cstate="print"/>
          <a:srcRect l="50433" t="61990" r="4079" b="27917"/>
          <a:stretch>
            <a:fillRect/>
          </a:stretch>
        </p:blipFill>
        <p:spPr bwMode="auto">
          <a:xfrm>
            <a:off x="457200" y="5562600"/>
            <a:ext cx="3505200" cy="1066800"/>
          </a:xfrm>
          <a:prstGeom prst="rect">
            <a:avLst/>
          </a:prstGeom>
          <a:noFill/>
        </p:spPr>
      </p:pic>
      <p:pic>
        <p:nvPicPr>
          <p:cNvPr id="129029" name="Picture 5" descr="44"/>
          <p:cNvPicPr>
            <a:picLocks noChangeAspect="1" noChangeArrowheads="1"/>
          </p:cNvPicPr>
          <p:nvPr/>
        </p:nvPicPr>
        <p:blipFill>
          <a:blip r:embed="rId2" cstate="print"/>
          <a:srcRect l="50433" t="49016" r="4079" b="39450"/>
          <a:stretch>
            <a:fillRect/>
          </a:stretch>
        </p:blipFill>
        <p:spPr bwMode="auto">
          <a:xfrm>
            <a:off x="457200" y="4191000"/>
            <a:ext cx="3505200" cy="1219200"/>
          </a:xfrm>
          <a:prstGeom prst="rect">
            <a:avLst/>
          </a:prstGeom>
          <a:noFill/>
        </p:spPr>
      </p:pic>
      <p:pic>
        <p:nvPicPr>
          <p:cNvPr id="129030" name="Picture 6" descr="45"/>
          <p:cNvPicPr>
            <a:picLocks noChangeAspect="1" noChangeArrowheads="1"/>
          </p:cNvPicPr>
          <p:nvPr/>
        </p:nvPicPr>
        <p:blipFill>
          <a:blip r:embed="rId3" cstate="print"/>
          <a:srcRect l="49443" t="7928" r="6056" b="81979"/>
          <a:stretch>
            <a:fillRect/>
          </a:stretch>
        </p:blipFill>
        <p:spPr bwMode="auto">
          <a:xfrm>
            <a:off x="5029200" y="5334000"/>
            <a:ext cx="3429000" cy="1066800"/>
          </a:xfrm>
          <a:prstGeom prst="rect">
            <a:avLst/>
          </a:prstGeom>
          <a:noFill/>
        </p:spPr>
      </p:pic>
      <p:pic>
        <p:nvPicPr>
          <p:cNvPr id="129031" name="Picture 7" descr="45"/>
          <p:cNvPicPr>
            <a:picLocks noChangeAspect="1" noChangeArrowheads="1"/>
          </p:cNvPicPr>
          <p:nvPr/>
        </p:nvPicPr>
        <p:blipFill>
          <a:blip r:embed="rId3" cstate="print"/>
          <a:srcRect l="3955" t="20183" r="51546" b="69003"/>
          <a:stretch>
            <a:fillRect/>
          </a:stretch>
        </p:blipFill>
        <p:spPr bwMode="auto">
          <a:xfrm>
            <a:off x="5029200" y="3657600"/>
            <a:ext cx="3429000" cy="1143000"/>
          </a:xfrm>
          <a:prstGeom prst="rect">
            <a:avLst/>
          </a:prstGeom>
          <a:noFill/>
        </p:spPr>
      </p:pic>
      <p:pic>
        <p:nvPicPr>
          <p:cNvPr id="129032" name="Picture 8" descr="45"/>
          <p:cNvPicPr>
            <a:picLocks noChangeAspect="1" noChangeArrowheads="1"/>
          </p:cNvPicPr>
          <p:nvPr/>
        </p:nvPicPr>
        <p:blipFill>
          <a:blip r:embed="rId3" cstate="print"/>
          <a:srcRect l="3955" t="7928" r="51546" b="79817"/>
          <a:stretch>
            <a:fillRect/>
          </a:stretch>
        </p:blipFill>
        <p:spPr bwMode="auto">
          <a:xfrm>
            <a:off x="5029200" y="2209800"/>
            <a:ext cx="3429000" cy="1295400"/>
          </a:xfrm>
          <a:prstGeom prst="rect">
            <a:avLst/>
          </a:prstGeom>
          <a:noFill/>
        </p:spPr>
      </p:pic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533400" y="1143000"/>
            <a:ext cx="3124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5" name="Freeform 11"/>
          <p:cNvSpPr>
            <a:spLocks/>
          </p:cNvSpPr>
          <p:nvPr/>
        </p:nvSpPr>
        <p:spPr bwMode="auto">
          <a:xfrm>
            <a:off x="533400" y="2743200"/>
            <a:ext cx="31242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68" y="0"/>
              </a:cxn>
              <a:cxn ang="0">
                <a:pos x="1968" y="96"/>
              </a:cxn>
              <a:cxn ang="0">
                <a:pos x="0" y="96"/>
              </a:cxn>
              <a:cxn ang="0">
                <a:pos x="0" y="0"/>
              </a:cxn>
            </a:cxnLst>
            <a:rect l="0" t="0" r="r" b="b"/>
            <a:pathLst>
              <a:path w="1968" h="96">
                <a:moveTo>
                  <a:pt x="0" y="0"/>
                </a:moveTo>
                <a:lnTo>
                  <a:pt x="1968" y="0"/>
                </a:lnTo>
                <a:lnTo>
                  <a:pt x="1968" y="96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00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6" name="Freeform 12"/>
          <p:cNvSpPr>
            <a:spLocks/>
          </p:cNvSpPr>
          <p:nvPr/>
        </p:nvSpPr>
        <p:spPr bwMode="auto">
          <a:xfrm>
            <a:off x="2667000" y="3124200"/>
            <a:ext cx="1009650" cy="1524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36" y="0"/>
              </a:cxn>
              <a:cxn ang="0">
                <a:pos x="636" y="96"/>
              </a:cxn>
              <a:cxn ang="0">
                <a:pos x="0" y="90"/>
              </a:cxn>
              <a:cxn ang="0">
                <a:pos x="0" y="6"/>
              </a:cxn>
            </a:cxnLst>
            <a:rect l="0" t="0" r="r" b="b"/>
            <a:pathLst>
              <a:path w="636" h="96">
                <a:moveTo>
                  <a:pt x="0" y="6"/>
                </a:moveTo>
                <a:lnTo>
                  <a:pt x="636" y="0"/>
                </a:lnTo>
                <a:lnTo>
                  <a:pt x="636" y="96"/>
                </a:lnTo>
                <a:lnTo>
                  <a:pt x="0" y="90"/>
                </a:lnTo>
                <a:lnTo>
                  <a:pt x="0" y="6"/>
                </a:lnTo>
                <a:close/>
              </a:path>
            </a:pathLst>
          </a:custGeom>
          <a:solidFill>
            <a:srgbClr val="FFFF00">
              <a:alpha val="100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3581400" y="6400800"/>
            <a:ext cx="1790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/>
              <a:t>J  </a:t>
            </a:r>
            <a:r>
              <a:rPr lang="en-US" sz="900" b="1" i="1">
                <a:solidFill>
                  <a:schemeClr val="accent2"/>
                </a:solidFill>
              </a:rPr>
              <a:t>... ants chose seeds to take</a:t>
            </a:r>
          </a:p>
        </p:txBody>
      </p:sp>
      <p:sp>
        <p:nvSpPr>
          <p:cNvPr id="129038" name="AutoShape 14"/>
          <p:cNvSpPr>
            <a:spLocks noChangeAspect="1" noChangeArrowheads="1"/>
          </p:cNvSpPr>
          <p:nvPr/>
        </p:nvSpPr>
        <p:spPr bwMode="auto">
          <a:xfrm>
            <a:off x="609600" y="48006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AutoShape 15"/>
          <p:cNvSpPr>
            <a:spLocks noChangeAspect="1" noChangeArrowheads="1"/>
          </p:cNvSpPr>
          <p:nvPr/>
        </p:nvSpPr>
        <p:spPr bwMode="auto">
          <a:xfrm>
            <a:off x="609600" y="61563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AutoShape 17"/>
          <p:cNvSpPr>
            <a:spLocks noChangeAspect="1" noChangeArrowheads="1"/>
          </p:cNvSpPr>
          <p:nvPr/>
        </p:nvSpPr>
        <p:spPr bwMode="auto">
          <a:xfrm>
            <a:off x="5165725" y="12954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AutoShape 18"/>
          <p:cNvSpPr>
            <a:spLocks noChangeAspect="1" noChangeArrowheads="1"/>
          </p:cNvSpPr>
          <p:nvPr/>
        </p:nvSpPr>
        <p:spPr bwMode="auto">
          <a:xfrm>
            <a:off x="5165725" y="26670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AutoShape 19"/>
          <p:cNvSpPr>
            <a:spLocks noChangeAspect="1" noChangeArrowheads="1"/>
          </p:cNvSpPr>
          <p:nvPr/>
        </p:nvSpPr>
        <p:spPr bwMode="auto">
          <a:xfrm>
            <a:off x="5165725" y="42672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4" name="AutoShape 20"/>
          <p:cNvSpPr>
            <a:spLocks noChangeAspect="1" noChangeArrowheads="1"/>
          </p:cNvSpPr>
          <p:nvPr/>
        </p:nvSpPr>
        <p:spPr bwMode="auto">
          <a:xfrm>
            <a:off x="5181600" y="61722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1066800" y="5486400"/>
            <a:ext cx="2368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Scientists set out 20 seeds in each dish.</a:t>
            </a:r>
          </a:p>
        </p:txBody>
      </p:sp>
      <p:sp>
        <p:nvSpPr>
          <p:cNvPr id="129046" name="Text Box 22"/>
          <p:cNvSpPr txBox="1">
            <a:spLocks noChangeArrowheads="1"/>
          </p:cNvSpPr>
          <p:nvPr/>
        </p:nvSpPr>
        <p:spPr bwMode="auto">
          <a:xfrm>
            <a:off x="2514600" y="3352800"/>
            <a:ext cx="133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statistically the same</a:t>
            </a:r>
          </a:p>
        </p:txBody>
      </p:sp>
      <p:sp>
        <p:nvSpPr>
          <p:cNvPr id="129049" name="Text Box 25"/>
          <p:cNvSpPr txBox="1">
            <a:spLocks noChangeArrowheads="1"/>
          </p:cNvSpPr>
          <p:nvPr/>
        </p:nvSpPr>
        <p:spPr bwMode="auto">
          <a:xfrm>
            <a:off x="6019800" y="1752600"/>
            <a:ext cx="1479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Not enough information</a:t>
            </a:r>
          </a:p>
        </p:txBody>
      </p:sp>
      <p:grpSp>
        <p:nvGrpSpPr>
          <p:cNvPr id="129053" name="Group 29"/>
          <p:cNvGrpSpPr>
            <a:grpSpLocks/>
          </p:cNvGrpSpPr>
          <p:nvPr/>
        </p:nvGrpSpPr>
        <p:grpSpPr bwMode="auto">
          <a:xfrm>
            <a:off x="4403725" y="838200"/>
            <a:ext cx="625475" cy="365125"/>
            <a:chOff x="2774" y="528"/>
            <a:chExt cx="394" cy="230"/>
          </a:xfrm>
        </p:grpSpPr>
        <p:sp>
          <p:nvSpPr>
            <p:cNvPr id="129047" name="Text Box 23"/>
            <p:cNvSpPr txBox="1">
              <a:spLocks noChangeArrowheads="1"/>
            </p:cNvSpPr>
            <p:nvPr/>
          </p:nvSpPr>
          <p:spPr bwMode="auto">
            <a:xfrm>
              <a:off x="2774" y="528"/>
              <a:ext cx="39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 i="1">
                  <a:solidFill>
                    <a:schemeClr val="accent2"/>
                  </a:solidFill>
                </a:rPr>
                <a:t>A =   6.8</a:t>
              </a:r>
            </a:p>
            <a:p>
              <a:r>
                <a:rPr lang="en-US" sz="900" b="1" i="1">
                  <a:solidFill>
                    <a:schemeClr val="accent2"/>
                  </a:solidFill>
                </a:rPr>
                <a:t>B = 14.9</a:t>
              </a:r>
            </a:p>
          </p:txBody>
        </p:sp>
        <p:sp>
          <p:nvSpPr>
            <p:cNvPr id="129050" name="AutoShape 26"/>
            <p:cNvSpPr>
              <a:spLocks/>
            </p:cNvSpPr>
            <p:nvPr/>
          </p:nvSpPr>
          <p:spPr bwMode="auto">
            <a:xfrm>
              <a:off x="3120" y="576"/>
              <a:ext cx="48" cy="144"/>
            </a:xfrm>
            <a:prstGeom prst="righ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52" name="Group 28"/>
          <p:cNvGrpSpPr>
            <a:grpSpLocks/>
          </p:cNvGrpSpPr>
          <p:nvPr/>
        </p:nvGrpSpPr>
        <p:grpSpPr bwMode="auto">
          <a:xfrm>
            <a:off x="4419600" y="1219200"/>
            <a:ext cx="533400" cy="365125"/>
            <a:chOff x="2784" y="768"/>
            <a:chExt cx="336" cy="230"/>
          </a:xfrm>
        </p:grpSpPr>
        <p:sp>
          <p:nvSpPr>
            <p:cNvPr id="129048" name="Text Box 24"/>
            <p:cNvSpPr txBox="1">
              <a:spLocks noChangeArrowheads="1"/>
            </p:cNvSpPr>
            <p:nvPr/>
          </p:nvSpPr>
          <p:spPr bwMode="auto">
            <a:xfrm>
              <a:off x="2784" y="768"/>
              <a:ext cx="3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 i="1">
                  <a:solidFill>
                    <a:schemeClr val="accent2"/>
                  </a:solidFill>
                </a:rPr>
                <a:t>A = 26</a:t>
              </a:r>
            </a:p>
            <a:p>
              <a:r>
                <a:rPr lang="en-US" sz="900" b="1" i="1">
                  <a:solidFill>
                    <a:schemeClr val="accent2"/>
                  </a:solidFill>
                </a:rPr>
                <a:t>B = 39</a:t>
              </a:r>
            </a:p>
          </p:txBody>
        </p:sp>
        <p:sp>
          <p:nvSpPr>
            <p:cNvPr id="129051" name="AutoShape 27"/>
            <p:cNvSpPr>
              <a:spLocks/>
            </p:cNvSpPr>
            <p:nvPr/>
          </p:nvSpPr>
          <p:spPr bwMode="auto">
            <a:xfrm>
              <a:off x="3072" y="816"/>
              <a:ext cx="48" cy="144"/>
            </a:xfrm>
            <a:prstGeom prst="righ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55" name="Freeform 31"/>
          <p:cNvSpPr>
            <a:spLocks/>
          </p:cNvSpPr>
          <p:nvPr/>
        </p:nvSpPr>
        <p:spPr bwMode="auto">
          <a:xfrm>
            <a:off x="5010150" y="1219200"/>
            <a:ext cx="247650" cy="152400"/>
          </a:xfrm>
          <a:custGeom>
            <a:avLst/>
            <a:gdLst/>
            <a:ahLst/>
            <a:cxnLst>
              <a:cxn ang="0">
                <a:pos x="156" y="0"/>
              </a:cxn>
              <a:cxn ang="0">
                <a:pos x="0" y="96"/>
              </a:cxn>
            </a:cxnLst>
            <a:rect l="0" t="0" r="r" b="b"/>
            <a:pathLst>
              <a:path w="156" h="96">
                <a:moveTo>
                  <a:pt x="156" y="0"/>
                </a:moveTo>
                <a:lnTo>
                  <a:pt x="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57" name="Freeform 33"/>
          <p:cNvSpPr>
            <a:spLocks/>
          </p:cNvSpPr>
          <p:nvPr/>
        </p:nvSpPr>
        <p:spPr bwMode="auto">
          <a:xfrm>
            <a:off x="5095875" y="1047750"/>
            <a:ext cx="180975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4" y="18"/>
              </a:cxn>
            </a:cxnLst>
            <a:rect l="0" t="0" r="r" b="b"/>
            <a:pathLst>
              <a:path w="114" h="18">
                <a:moveTo>
                  <a:pt x="0" y="0"/>
                </a:moveTo>
                <a:lnTo>
                  <a:pt x="114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60" name="Rectangle 36"/>
          <p:cNvSpPr>
            <a:spLocks noChangeArrowheads="1"/>
          </p:cNvSpPr>
          <p:nvPr/>
        </p:nvSpPr>
        <p:spPr bwMode="auto">
          <a:xfrm>
            <a:off x="3581400" y="6248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/>
              <a:t>H </a:t>
            </a:r>
            <a:r>
              <a:rPr lang="en-US" sz="900" b="1">
                <a:solidFill>
                  <a:schemeClr val="accent2"/>
                </a:solidFill>
              </a:rPr>
              <a:t>...</a:t>
            </a:r>
            <a:r>
              <a:rPr lang="en-US" sz="900" b="1" i="1">
                <a:solidFill>
                  <a:schemeClr val="accent2"/>
                </a:solidFill>
              </a:rPr>
              <a:t>  set by nature</a:t>
            </a:r>
          </a:p>
        </p:txBody>
      </p:sp>
      <p:sp>
        <p:nvSpPr>
          <p:cNvPr id="129061" name="Rectangle 37"/>
          <p:cNvSpPr>
            <a:spLocks noChangeArrowheads="1"/>
          </p:cNvSpPr>
          <p:nvPr/>
        </p:nvSpPr>
        <p:spPr bwMode="auto">
          <a:xfrm>
            <a:off x="3581400" y="59436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/>
              <a:t>F </a:t>
            </a:r>
            <a:r>
              <a:rPr lang="en-US" sz="900" b="1">
                <a:solidFill>
                  <a:schemeClr val="accent2"/>
                </a:solidFill>
              </a:rPr>
              <a:t>...</a:t>
            </a:r>
            <a:r>
              <a:rPr lang="en-US" sz="900" b="1" i="1">
                <a:solidFill>
                  <a:schemeClr val="accent2"/>
                </a:solidFill>
              </a:rPr>
              <a:t>  not set by scientist</a:t>
            </a:r>
          </a:p>
        </p:txBody>
      </p:sp>
      <p:sp>
        <p:nvSpPr>
          <p:cNvPr id="129062" name="Text Box 38"/>
          <p:cNvSpPr txBox="1">
            <a:spLocks noChangeArrowheads="1"/>
          </p:cNvSpPr>
          <p:nvPr/>
        </p:nvSpPr>
        <p:spPr bwMode="auto">
          <a:xfrm>
            <a:off x="5975350" y="1371600"/>
            <a:ext cx="577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Table 1</a:t>
            </a:r>
          </a:p>
        </p:txBody>
      </p:sp>
      <p:sp>
        <p:nvSpPr>
          <p:cNvPr id="129063" name="Text Box 39"/>
          <p:cNvSpPr txBox="1">
            <a:spLocks noChangeArrowheads="1"/>
          </p:cNvSpPr>
          <p:nvPr/>
        </p:nvSpPr>
        <p:spPr bwMode="auto">
          <a:xfrm>
            <a:off x="3733800" y="2697163"/>
            <a:ext cx="538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#15B</a:t>
            </a:r>
          </a:p>
        </p:txBody>
      </p:sp>
      <p:sp>
        <p:nvSpPr>
          <p:cNvPr id="129065" name="Freeform 41"/>
          <p:cNvSpPr>
            <a:spLocks/>
          </p:cNvSpPr>
          <p:nvPr/>
        </p:nvSpPr>
        <p:spPr bwMode="auto">
          <a:xfrm>
            <a:off x="3810000" y="3200400"/>
            <a:ext cx="1524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8"/>
              </a:cxn>
              <a:cxn ang="0">
                <a:pos x="0" y="144"/>
              </a:cxn>
            </a:cxnLst>
            <a:rect l="0" t="0" r="r" b="b"/>
            <a:pathLst>
              <a:path w="96" h="144">
                <a:moveTo>
                  <a:pt x="0" y="0"/>
                </a:moveTo>
                <a:cubicBezTo>
                  <a:pt x="48" y="12"/>
                  <a:pt x="96" y="24"/>
                  <a:pt x="96" y="48"/>
                </a:cubicBezTo>
                <a:cubicBezTo>
                  <a:pt x="96" y="72"/>
                  <a:pt x="48" y="108"/>
                  <a:pt x="0" y="14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64" name="Text Box 40"/>
          <p:cNvSpPr txBox="1">
            <a:spLocks noChangeArrowheads="1"/>
          </p:cNvSpPr>
          <p:nvPr/>
        </p:nvSpPr>
        <p:spPr bwMode="auto">
          <a:xfrm>
            <a:off x="3983038" y="3154363"/>
            <a:ext cx="436562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#13</a:t>
            </a:r>
          </a:p>
        </p:txBody>
      </p:sp>
      <p:sp>
        <p:nvSpPr>
          <p:cNvPr id="129066" name="Freeform 42"/>
          <p:cNvSpPr>
            <a:spLocks/>
          </p:cNvSpPr>
          <p:nvPr/>
        </p:nvSpPr>
        <p:spPr bwMode="auto">
          <a:xfrm>
            <a:off x="6448425" y="2543175"/>
            <a:ext cx="1095375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0" y="6"/>
              </a:cxn>
            </a:cxnLst>
            <a:rect l="0" t="0" r="r" b="b"/>
            <a:pathLst>
              <a:path w="690" h="6">
                <a:moveTo>
                  <a:pt x="0" y="0"/>
                </a:moveTo>
                <a:lnTo>
                  <a:pt x="690" y="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67" name="Text Box 43"/>
          <p:cNvSpPr txBox="1">
            <a:spLocks noChangeArrowheads="1"/>
          </p:cNvSpPr>
          <p:nvPr/>
        </p:nvSpPr>
        <p:spPr bwMode="auto">
          <a:xfrm>
            <a:off x="7613650" y="2209800"/>
            <a:ext cx="768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Not known</a:t>
            </a:r>
          </a:p>
        </p:txBody>
      </p:sp>
      <p:sp>
        <p:nvSpPr>
          <p:cNvPr id="129068" name="Freeform 44"/>
          <p:cNvSpPr>
            <a:spLocks/>
          </p:cNvSpPr>
          <p:nvPr/>
        </p:nvSpPr>
        <p:spPr bwMode="auto">
          <a:xfrm>
            <a:off x="7467600" y="2324100"/>
            <a:ext cx="200025" cy="114300"/>
          </a:xfrm>
          <a:custGeom>
            <a:avLst/>
            <a:gdLst/>
            <a:ahLst/>
            <a:cxnLst>
              <a:cxn ang="0">
                <a:pos x="126" y="0"/>
              </a:cxn>
              <a:cxn ang="0">
                <a:pos x="0" y="72"/>
              </a:cxn>
            </a:cxnLst>
            <a:rect l="0" t="0" r="r" b="b"/>
            <a:pathLst>
              <a:path w="126" h="72">
                <a:moveTo>
                  <a:pt x="126" y="0"/>
                </a:moveTo>
                <a:lnTo>
                  <a:pt x="0" y="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69" name="Text Box 45"/>
          <p:cNvSpPr txBox="1">
            <a:spLocks noChangeArrowheads="1"/>
          </p:cNvSpPr>
          <p:nvPr/>
        </p:nvSpPr>
        <p:spPr bwMode="auto">
          <a:xfrm>
            <a:off x="5791200" y="4800600"/>
            <a:ext cx="25971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Some variables are difficult to control.</a:t>
            </a:r>
          </a:p>
          <a:p>
            <a:pPr algn="ctr"/>
            <a:r>
              <a:rPr lang="en-US" sz="900" b="1" i="1">
                <a:solidFill>
                  <a:schemeClr val="accent2"/>
                </a:solidFill>
              </a:rPr>
              <a:t>You would need to fence off area and film</a:t>
            </a:r>
          </a:p>
          <a:p>
            <a:pPr algn="ctr"/>
            <a:r>
              <a:rPr lang="en-US" sz="900" b="1" i="1">
                <a:solidFill>
                  <a:schemeClr val="accent2"/>
                </a:solidFill>
              </a:rPr>
              <a:t>scene to see if anything else took the seeds.</a:t>
            </a:r>
          </a:p>
        </p:txBody>
      </p:sp>
      <p:sp>
        <p:nvSpPr>
          <p:cNvPr id="129070" name="Text Box 46"/>
          <p:cNvSpPr txBox="1">
            <a:spLocks noChangeArrowheads="1"/>
          </p:cNvSpPr>
          <p:nvPr/>
        </p:nvSpPr>
        <p:spPr bwMode="auto">
          <a:xfrm>
            <a:off x="5715000" y="6400800"/>
            <a:ext cx="260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When plants are absent; seeds are removed.</a:t>
            </a:r>
          </a:p>
        </p:txBody>
      </p:sp>
      <p:sp>
        <p:nvSpPr>
          <p:cNvPr id="129071" name="Line 47"/>
          <p:cNvSpPr>
            <a:spLocks noChangeShapeType="1"/>
          </p:cNvSpPr>
          <p:nvPr/>
        </p:nvSpPr>
        <p:spPr bwMode="auto">
          <a:xfrm>
            <a:off x="5791200" y="5638800"/>
            <a:ext cx="2362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44"/>
          <p:cNvPicPr>
            <a:picLocks noChangeAspect="1" noChangeArrowheads="1"/>
          </p:cNvPicPr>
          <p:nvPr/>
        </p:nvPicPr>
        <p:blipFill>
          <a:blip r:embed="rId2" cstate="print"/>
          <a:srcRect l="50433" t="61990" r="4079" b="27917"/>
          <a:stretch>
            <a:fillRect/>
          </a:stretch>
        </p:blipFill>
        <p:spPr bwMode="auto">
          <a:xfrm>
            <a:off x="304800" y="4953000"/>
            <a:ext cx="3505200" cy="1066800"/>
          </a:xfrm>
          <a:prstGeom prst="rect">
            <a:avLst/>
          </a:prstGeom>
          <a:noFill/>
        </p:spPr>
      </p:pic>
      <p:pic>
        <p:nvPicPr>
          <p:cNvPr id="157701" name="Picture 5" descr="44"/>
          <p:cNvPicPr>
            <a:picLocks noChangeAspect="1" noChangeArrowheads="1"/>
          </p:cNvPicPr>
          <p:nvPr/>
        </p:nvPicPr>
        <p:blipFill>
          <a:blip r:embed="rId2" cstate="print"/>
          <a:srcRect l="50433" t="49016" r="4079" b="39450"/>
          <a:stretch>
            <a:fillRect/>
          </a:stretch>
        </p:blipFill>
        <p:spPr bwMode="auto">
          <a:xfrm>
            <a:off x="4953000" y="609600"/>
            <a:ext cx="3505200" cy="1219200"/>
          </a:xfrm>
          <a:prstGeom prst="rect">
            <a:avLst/>
          </a:prstGeom>
          <a:noFill/>
        </p:spPr>
      </p:pic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3429000" y="5791200"/>
            <a:ext cx="1790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/>
              <a:t>J  </a:t>
            </a:r>
            <a:r>
              <a:rPr lang="en-US" sz="900" b="1" i="1">
                <a:solidFill>
                  <a:schemeClr val="accent2"/>
                </a:solidFill>
              </a:rPr>
              <a:t>... ants chose seeds to take</a:t>
            </a:r>
          </a:p>
        </p:txBody>
      </p:sp>
      <p:sp>
        <p:nvSpPr>
          <p:cNvPr id="157703" name="AutoShape 7"/>
          <p:cNvSpPr>
            <a:spLocks noChangeAspect="1" noChangeArrowheads="1"/>
          </p:cNvSpPr>
          <p:nvPr/>
        </p:nvSpPr>
        <p:spPr bwMode="auto">
          <a:xfrm>
            <a:off x="5105400" y="12192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4" name="AutoShape 8"/>
          <p:cNvSpPr>
            <a:spLocks noChangeAspect="1" noChangeArrowheads="1"/>
          </p:cNvSpPr>
          <p:nvPr/>
        </p:nvSpPr>
        <p:spPr bwMode="auto">
          <a:xfrm>
            <a:off x="457200" y="55467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914400" y="4876800"/>
            <a:ext cx="2368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Scientists set out 20 seeds in each dish.</a:t>
            </a:r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3429000" y="56388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/>
              <a:t>H </a:t>
            </a:r>
            <a:r>
              <a:rPr lang="en-US" sz="900" b="1">
                <a:solidFill>
                  <a:schemeClr val="accent2"/>
                </a:solidFill>
              </a:rPr>
              <a:t>...</a:t>
            </a:r>
            <a:r>
              <a:rPr lang="en-US" sz="900" b="1" i="1">
                <a:solidFill>
                  <a:schemeClr val="accent2"/>
                </a:solidFill>
              </a:rPr>
              <a:t>  set by nature</a:t>
            </a: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3429000" y="53340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/>
              <a:t>F </a:t>
            </a:r>
            <a:r>
              <a:rPr lang="en-US" sz="900" b="1">
                <a:solidFill>
                  <a:schemeClr val="accent2"/>
                </a:solidFill>
              </a:rPr>
              <a:t>...</a:t>
            </a:r>
            <a:r>
              <a:rPr lang="en-US" sz="900" b="1" i="1">
                <a:solidFill>
                  <a:schemeClr val="accent2"/>
                </a:solidFill>
              </a:rPr>
              <a:t>  not set by scientist</a:t>
            </a:r>
          </a:p>
        </p:txBody>
      </p:sp>
      <p:pic>
        <p:nvPicPr>
          <p:cNvPr id="157710" name="Picture 14" descr="44"/>
          <p:cNvPicPr>
            <a:picLocks noChangeAspect="1" noChangeArrowheads="1"/>
          </p:cNvPicPr>
          <p:nvPr/>
        </p:nvPicPr>
        <p:blipFill>
          <a:blip r:embed="rId2" cstate="print"/>
          <a:srcRect l="4944" t="47574" r="49567" b="13696"/>
          <a:stretch>
            <a:fillRect/>
          </a:stretch>
        </p:blipFill>
        <p:spPr bwMode="auto">
          <a:xfrm>
            <a:off x="5334000" y="2438400"/>
            <a:ext cx="3505200" cy="4094163"/>
          </a:xfrm>
          <a:prstGeom prst="rect">
            <a:avLst/>
          </a:prstGeom>
          <a:noFill/>
        </p:spPr>
      </p:pic>
      <p:sp>
        <p:nvSpPr>
          <p:cNvPr id="157711" name="Line 15"/>
          <p:cNvSpPr>
            <a:spLocks noChangeShapeType="1"/>
          </p:cNvSpPr>
          <p:nvPr/>
        </p:nvSpPr>
        <p:spPr bwMode="auto">
          <a:xfrm>
            <a:off x="5715000" y="3581400"/>
            <a:ext cx="2514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4953000" y="3382963"/>
            <a:ext cx="436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#14</a:t>
            </a:r>
          </a:p>
        </p:txBody>
      </p:sp>
      <p:pic>
        <p:nvPicPr>
          <p:cNvPr id="157731" name="Picture 35" descr="44"/>
          <p:cNvPicPr>
            <a:picLocks noChangeAspect="1" noChangeArrowheads="1"/>
          </p:cNvPicPr>
          <p:nvPr/>
        </p:nvPicPr>
        <p:blipFill>
          <a:blip r:embed="rId2" cstate="print"/>
          <a:srcRect l="50433" t="7928" r="4079" b="59634"/>
          <a:stretch>
            <a:fillRect/>
          </a:stretch>
        </p:blipFill>
        <p:spPr bwMode="auto">
          <a:xfrm>
            <a:off x="457200" y="533400"/>
            <a:ext cx="3505200" cy="3429000"/>
          </a:xfrm>
          <a:prstGeom prst="rect">
            <a:avLst/>
          </a:prstGeom>
          <a:noFill/>
        </p:spPr>
      </p:pic>
      <p:sp>
        <p:nvSpPr>
          <p:cNvPr id="157732" name="Line 36"/>
          <p:cNvSpPr>
            <a:spLocks noChangeShapeType="1"/>
          </p:cNvSpPr>
          <p:nvPr/>
        </p:nvSpPr>
        <p:spPr bwMode="auto">
          <a:xfrm>
            <a:off x="609600" y="1143000"/>
            <a:ext cx="3124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33" name="Freeform 37"/>
          <p:cNvSpPr>
            <a:spLocks/>
          </p:cNvSpPr>
          <p:nvPr/>
        </p:nvSpPr>
        <p:spPr bwMode="auto">
          <a:xfrm>
            <a:off x="2743200" y="3124200"/>
            <a:ext cx="1009650" cy="1524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36" y="0"/>
              </a:cxn>
              <a:cxn ang="0">
                <a:pos x="636" y="96"/>
              </a:cxn>
              <a:cxn ang="0">
                <a:pos x="0" y="90"/>
              </a:cxn>
              <a:cxn ang="0">
                <a:pos x="0" y="6"/>
              </a:cxn>
            </a:cxnLst>
            <a:rect l="0" t="0" r="r" b="b"/>
            <a:pathLst>
              <a:path w="636" h="96">
                <a:moveTo>
                  <a:pt x="0" y="6"/>
                </a:moveTo>
                <a:lnTo>
                  <a:pt x="636" y="0"/>
                </a:lnTo>
                <a:lnTo>
                  <a:pt x="636" y="96"/>
                </a:lnTo>
                <a:lnTo>
                  <a:pt x="0" y="90"/>
                </a:lnTo>
                <a:lnTo>
                  <a:pt x="0" y="6"/>
                </a:lnTo>
                <a:close/>
              </a:path>
            </a:pathLst>
          </a:custGeom>
          <a:solidFill>
            <a:srgbClr val="FFFF00">
              <a:alpha val="100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34" name="Text Box 38"/>
          <p:cNvSpPr txBox="1">
            <a:spLocks noChangeArrowheads="1"/>
          </p:cNvSpPr>
          <p:nvPr/>
        </p:nvSpPr>
        <p:spPr bwMode="auto">
          <a:xfrm>
            <a:off x="2590800" y="3352800"/>
            <a:ext cx="133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statistically the same</a:t>
            </a:r>
          </a:p>
        </p:txBody>
      </p:sp>
      <p:sp>
        <p:nvSpPr>
          <p:cNvPr id="157735" name="Freeform 39"/>
          <p:cNvSpPr>
            <a:spLocks/>
          </p:cNvSpPr>
          <p:nvPr/>
        </p:nvSpPr>
        <p:spPr bwMode="auto">
          <a:xfrm>
            <a:off x="3886200" y="3200400"/>
            <a:ext cx="1524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8"/>
              </a:cxn>
              <a:cxn ang="0">
                <a:pos x="0" y="144"/>
              </a:cxn>
            </a:cxnLst>
            <a:rect l="0" t="0" r="r" b="b"/>
            <a:pathLst>
              <a:path w="96" h="144">
                <a:moveTo>
                  <a:pt x="0" y="0"/>
                </a:moveTo>
                <a:cubicBezTo>
                  <a:pt x="48" y="12"/>
                  <a:pt x="96" y="24"/>
                  <a:pt x="96" y="48"/>
                </a:cubicBezTo>
                <a:cubicBezTo>
                  <a:pt x="96" y="72"/>
                  <a:pt x="48" y="108"/>
                  <a:pt x="0" y="14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7736" name="Text Box 40"/>
          <p:cNvSpPr txBox="1">
            <a:spLocks noChangeArrowheads="1"/>
          </p:cNvSpPr>
          <p:nvPr/>
        </p:nvSpPr>
        <p:spPr bwMode="auto">
          <a:xfrm>
            <a:off x="4059238" y="3154363"/>
            <a:ext cx="436562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#13</a:t>
            </a:r>
          </a:p>
        </p:txBody>
      </p:sp>
      <p:sp>
        <p:nvSpPr>
          <p:cNvPr id="157737" name="Text Box 41"/>
          <p:cNvSpPr txBox="1">
            <a:spLocks noChangeArrowheads="1"/>
          </p:cNvSpPr>
          <p:nvPr/>
        </p:nvSpPr>
        <p:spPr bwMode="auto">
          <a:xfrm>
            <a:off x="7550150" y="1295400"/>
            <a:ext cx="1136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statistically equal</a:t>
            </a:r>
          </a:p>
        </p:txBody>
      </p:sp>
      <p:sp>
        <p:nvSpPr>
          <p:cNvPr id="157738" name="Text Box 42"/>
          <p:cNvSpPr txBox="1">
            <a:spLocks noChangeArrowheads="1"/>
          </p:cNvSpPr>
          <p:nvPr/>
        </p:nvSpPr>
        <p:spPr bwMode="auto">
          <a:xfrm>
            <a:off x="7543800" y="1447800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increased plant survival</a:t>
            </a:r>
          </a:p>
        </p:txBody>
      </p:sp>
      <p:sp>
        <p:nvSpPr>
          <p:cNvPr id="157739" name="Text Box 43"/>
          <p:cNvSpPr txBox="1">
            <a:spLocks noChangeArrowheads="1"/>
          </p:cNvSpPr>
          <p:nvPr/>
        </p:nvSpPr>
        <p:spPr bwMode="auto">
          <a:xfrm>
            <a:off x="7543800" y="1600200"/>
            <a:ext cx="119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after 1 and 2 yeard</a:t>
            </a:r>
          </a:p>
        </p:txBody>
      </p:sp>
      <p:sp>
        <p:nvSpPr>
          <p:cNvPr id="157740" name="Freeform 44"/>
          <p:cNvSpPr>
            <a:spLocks/>
          </p:cNvSpPr>
          <p:nvPr/>
        </p:nvSpPr>
        <p:spPr bwMode="auto">
          <a:xfrm>
            <a:off x="2743200" y="2743200"/>
            <a:ext cx="1009650" cy="1524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36" y="0"/>
              </a:cxn>
              <a:cxn ang="0">
                <a:pos x="636" y="96"/>
              </a:cxn>
              <a:cxn ang="0">
                <a:pos x="0" y="90"/>
              </a:cxn>
              <a:cxn ang="0">
                <a:pos x="0" y="6"/>
              </a:cxn>
            </a:cxnLst>
            <a:rect l="0" t="0" r="r" b="b"/>
            <a:pathLst>
              <a:path w="636" h="96">
                <a:moveTo>
                  <a:pt x="0" y="6"/>
                </a:moveTo>
                <a:lnTo>
                  <a:pt x="636" y="0"/>
                </a:lnTo>
                <a:lnTo>
                  <a:pt x="636" y="96"/>
                </a:lnTo>
                <a:lnTo>
                  <a:pt x="0" y="90"/>
                </a:lnTo>
                <a:lnTo>
                  <a:pt x="0" y="6"/>
                </a:lnTo>
                <a:close/>
              </a:path>
            </a:pathLst>
          </a:custGeom>
          <a:solidFill>
            <a:srgbClr val="FFFF00">
              <a:alpha val="100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7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7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7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7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7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7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7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/>
      <p:bldP spid="157703" grpId="0" animBg="1"/>
      <p:bldP spid="157704" grpId="0" animBg="1"/>
      <p:bldP spid="157707" grpId="0"/>
      <p:bldP spid="157708" grpId="0"/>
      <p:bldP spid="157709" grpId="0"/>
      <p:bldP spid="157711" grpId="0" animBg="1"/>
      <p:bldP spid="157712" grpId="0"/>
      <p:bldP spid="157732" grpId="0" animBg="1"/>
      <p:bldP spid="157733" grpId="0" animBg="1"/>
      <p:bldP spid="157734" grpId="0"/>
      <p:bldP spid="157735" grpId="0" animBg="1"/>
      <p:bldP spid="157736" grpId="0" animBg="1"/>
      <p:bldP spid="157737" grpId="0"/>
      <p:bldP spid="157738" grpId="0"/>
      <p:bldP spid="157739" grpId="0"/>
      <p:bldP spid="15774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 l="50433" t="73524" r="4079" b="14221"/>
          <a:stretch>
            <a:fillRect/>
          </a:stretch>
        </p:blipFill>
        <p:spPr bwMode="auto">
          <a:xfrm>
            <a:off x="701675" y="3733800"/>
            <a:ext cx="3505200" cy="1295400"/>
          </a:xfrm>
          <a:prstGeom prst="rect">
            <a:avLst/>
          </a:prstGeom>
          <a:noFill/>
        </p:spPr>
      </p:pic>
      <p:pic>
        <p:nvPicPr>
          <p:cNvPr id="158723" name="Picture 3" descr="45"/>
          <p:cNvPicPr>
            <a:picLocks noChangeAspect="1" noChangeArrowheads="1"/>
          </p:cNvPicPr>
          <p:nvPr/>
        </p:nvPicPr>
        <p:blipFill>
          <a:blip r:embed="rId3" cstate="print"/>
          <a:srcRect l="3955" t="7928" r="51546" b="79817"/>
          <a:stretch>
            <a:fillRect/>
          </a:stretch>
        </p:blipFill>
        <p:spPr bwMode="auto">
          <a:xfrm>
            <a:off x="5029200" y="838200"/>
            <a:ext cx="3429000" cy="1295400"/>
          </a:xfrm>
          <a:prstGeom prst="rect">
            <a:avLst/>
          </a:prstGeom>
          <a:noFill/>
        </p:spPr>
      </p:pic>
      <p:sp>
        <p:nvSpPr>
          <p:cNvPr id="158724" name="AutoShape 4"/>
          <p:cNvSpPr>
            <a:spLocks noChangeAspect="1" noChangeArrowheads="1"/>
          </p:cNvSpPr>
          <p:nvPr/>
        </p:nvSpPr>
        <p:spPr bwMode="auto">
          <a:xfrm>
            <a:off x="914400" y="44196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5" name="AutoShape 5"/>
          <p:cNvSpPr>
            <a:spLocks noChangeAspect="1" noChangeArrowheads="1"/>
          </p:cNvSpPr>
          <p:nvPr/>
        </p:nvSpPr>
        <p:spPr bwMode="auto">
          <a:xfrm>
            <a:off x="5165725" y="12954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1768475" y="4876800"/>
            <a:ext cx="1479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Not enough information</a:t>
            </a:r>
          </a:p>
        </p:txBody>
      </p:sp>
      <p:grpSp>
        <p:nvGrpSpPr>
          <p:cNvPr id="158750" name="Group 30"/>
          <p:cNvGrpSpPr>
            <a:grpSpLocks/>
          </p:cNvGrpSpPr>
          <p:nvPr/>
        </p:nvGrpSpPr>
        <p:grpSpPr bwMode="auto">
          <a:xfrm>
            <a:off x="152400" y="4343400"/>
            <a:ext cx="838200" cy="365125"/>
            <a:chOff x="106" y="2736"/>
            <a:chExt cx="528" cy="230"/>
          </a:xfrm>
        </p:grpSpPr>
        <p:grpSp>
          <p:nvGrpSpPr>
            <p:cNvPr id="158730" name="Group 10"/>
            <p:cNvGrpSpPr>
              <a:grpSpLocks/>
            </p:cNvGrpSpPr>
            <p:nvPr/>
          </p:nvGrpSpPr>
          <p:grpSpPr bwMode="auto">
            <a:xfrm>
              <a:off x="106" y="2736"/>
              <a:ext cx="336" cy="230"/>
              <a:chOff x="2784" y="768"/>
              <a:chExt cx="336" cy="230"/>
            </a:xfrm>
          </p:grpSpPr>
          <p:sp>
            <p:nvSpPr>
              <p:cNvPr id="158731" name="Text Box 11"/>
              <p:cNvSpPr txBox="1">
                <a:spLocks noChangeArrowheads="1"/>
              </p:cNvSpPr>
              <p:nvPr/>
            </p:nvSpPr>
            <p:spPr bwMode="auto">
              <a:xfrm>
                <a:off x="2784" y="768"/>
                <a:ext cx="33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 b="1" i="1">
                    <a:solidFill>
                      <a:schemeClr val="accent2"/>
                    </a:solidFill>
                  </a:rPr>
                  <a:t>A = 26</a:t>
                </a:r>
              </a:p>
              <a:p>
                <a:r>
                  <a:rPr lang="en-US" sz="900" b="1" i="1">
                    <a:solidFill>
                      <a:schemeClr val="accent2"/>
                    </a:solidFill>
                  </a:rPr>
                  <a:t>B = 39</a:t>
                </a:r>
              </a:p>
            </p:txBody>
          </p:sp>
          <p:sp>
            <p:nvSpPr>
              <p:cNvPr id="158732" name="AutoShape 12"/>
              <p:cNvSpPr>
                <a:spLocks/>
              </p:cNvSpPr>
              <p:nvPr/>
            </p:nvSpPr>
            <p:spPr bwMode="auto">
              <a:xfrm>
                <a:off x="3072" y="816"/>
                <a:ext cx="48" cy="144"/>
              </a:xfrm>
              <a:prstGeom prst="righ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8733" name="Freeform 13"/>
            <p:cNvSpPr>
              <a:spLocks/>
            </p:cNvSpPr>
            <p:nvPr/>
          </p:nvSpPr>
          <p:spPr bwMode="auto">
            <a:xfrm>
              <a:off x="478" y="2736"/>
              <a:ext cx="156" cy="96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0" y="96"/>
                </a:cxn>
              </a:cxnLst>
              <a:rect l="0" t="0" r="r" b="b"/>
              <a:pathLst>
                <a:path w="156" h="96">
                  <a:moveTo>
                    <a:pt x="156" y="0"/>
                  </a:moveTo>
                  <a:lnTo>
                    <a:pt x="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8749" name="Group 29"/>
          <p:cNvGrpSpPr>
            <a:grpSpLocks/>
          </p:cNvGrpSpPr>
          <p:nvPr/>
        </p:nvGrpSpPr>
        <p:grpSpPr bwMode="auto">
          <a:xfrm>
            <a:off x="152400" y="3962400"/>
            <a:ext cx="873125" cy="365125"/>
            <a:chOff x="96" y="2496"/>
            <a:chExt cx="550" cy="230"/>
          </a:xfrm>
        </p:grpSpPr>
        <p:grpSp>
          <p:nvGrpSpPr>
            <p:cNvPr id="158727" name="Group 7"/>
            <p:cNvGrpSpPr>
              <a:grpSpLocks/>
            </p:cNvGrpSpPr>
            <p:nvPr/>
          </p:nvGrpSpPr>
          <p:grpSpPr bwMode="auto">
            <a:xfrm>
              <a:off x="96" y="2496"/>
              <a:ext cx="394" cy="230"/>
              <a:chOff x="2774" y="528"/>
              <a:chExt cx="394" cy="230"/>
            </a:xfrm>
          </p:grpSpPr>
          <p:sp>
            <p:nvSpPr>
              <p:cNvPr id="158728" name="Text Box 8"/>
              <p:cNvSpPr txBox="1">
                <a:spLocks noChangeArrowheads="1"/>
              </p:cNvSpPr>
              <p:nvPr/>
            </p:nvSpPr>
            <p:spPr bwMode="auto">
              <a:xfrm>
                <a:off x="2774" y="528"/>
                <a:ext cx="39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 b="1" i="1">
                    <a:solidFill>
                      <a:schemeClr val="accent2"/>
                    </a:solidFill>
                  </a:rPr>
                  <a:t>A =   6.8</a:t>
                </a:r>
              </a:p>
              <a:p>
                <a:r>
                  <a:rPr lang="en-US" sz="900" b="1" i="1">
                    <a:solidFill>
                      <a:schemeClr val="accent2"/>
                    </a:solidFill>
                  </a:rPr>
                  <a:t>B = 14.9</a:t>
                </a:r>
              </a:p>
            </p:txBody>
          </p:sp>
          <p:sp>
            <p:nvSpPr>
              <p:cNvPr id="158729" name="AutoShape 9"/>
              <p:cNvSpPr>
                <a:spLocks/>
              </p:cNvSpPr>
              <p:nvPr/>
            </p:nvSpPr>
            <p:spPr bwMode="auto">
              <a:xfrm>
                <a:off x="3120" y="576"/>
                <a:ext cx="48" cy="144"/>
              </a:xfrm>
              <a:prstGeom prst="righ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8734" name="Freeform 14"/>
            <p:cNvSpPr>
              <a:spLocks/>
            </p:cNvSpPr>
            <p:nvPr/>
          </p:nvSpPr>
          <p:spPr bwMode="auto">
            <a:xfrm>
              <a:off x="532" y="2628"/>
              <a:ext cx="114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" y="18"/>
                </a:cxn>
              </a:cxnLst>
              <a:rect l="0" t="0" r="r" b="b"/>
              <a:pathLst>
                <a:path w="114" h="18">
                  <a:moveTo>
                    <a:pt x="0" y="0"/>
                  </a:moveTo>
                  <a:lnTo>
                    <a:pt x="114" y="1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735" name="Text Box 15"/>
          <p:cNvSpPr txBox="1">
            <a:spLocks noChangeArrowheads="1"/>
          </p:cNvSpPr>
          <p:nvPr/>
        </p:nvSpPr>
        <p:spPr bwMode="auto">
          <a:xfrm>
            <a:off x="1724025" y="4495800"/>
            <a:ext cx="577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Table 1</a:t>
            </a:r>
          </a:p>
        </p:txBody>
      </p:sp>
      <p:sp>
        <p:nvSpPr>
          <p:cNvPr id="158736" name="Freeform 16"/>
          <p:cNvSpPr>
            <a:spLocks/>
          </p:cNvSpPr>
          <p:nvPr/>
        </p:nvSpPr>
        <p:spPr bwMode="auto">
          <a:xfrm>
            <a:off x="6448425" y="1171575"/>
            <a:ext cx="1095375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0" y="6"/>
              </a:cxn>
            </a:cxnLst>
            <a:rect l="0" t="0" r="r" b="b"/>
            <a:pathLst>
              <a:path w="690" h="6">
                <a:moveTo>
                  <a:pt x="0" y="0"/>
                </a:moveTo>
                <a:lnTo>
                  <a:pt x="690" y="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8751" name="Group 31"/>
          <p:cNvGrpSpPr>
            <a:grpSpLocks/>
          </p:cNvGrpSpPr>
          <p:nvPr/>
        </p:nvGrpSpPr>
        <p:grpSpPr bwMode="auto">
          <a:xfrm>
            <a:off x="7467600" y="838200"/>
            <a:ext cx="914400" cy="228600"/>
            <a:chOff x="4704" y="528"/>
            <a:chExt cx="576" cy="144"/>
          </a:xfrm>
        </p:grpSpPr>
        <p:sp>
          <p:nvSpPr>
            <p:cNvPr id="158737" name="Text Box 17"/>
            <p:cNvSpPr txBox="1">
              <a:spLocks noChangeArrowheads="1"/>
            </p:cNvSpPr>
            <p:nvPr/>
          </p:nvSpPr>
          <p:spPr bwMode="auto">
            <a:xfrm>
              <a:off x="4796" y="528"/>
              <a:ext cx="4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 i="1">
                  <a:solidFill>
                    <a:schemeClr val="accent2"/>
                  </a:solidFill>
                </a:rPr>
                <a:t>Not known</a:t>
              </a:r>
            </a:p>
          </p:txBody>
        </p:sp>
        <p:sp>
          <p:nvSpPr>
            <p:cNvPr id="158738" name="Freeform 18"/>
            <p:cNvSpPr>
              <a:spLocks/>
            </p:cNvSpPr>
            <p:nvPr/>
          </p:nvSpPr>
          <p:spPr bwMode="auto">
            <a:xfrm>
              <a:off x="4704" y="600"/>
              <a:ext cx="126" cy="72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72"/>
                </a:cxn>
              </a:cxnLst>
              <a:rect l="0" t="0" r="r" b="b"/>
              <a:pathLst>
                <a:path w="126" h="72">
                  <a:moveTo>
                    <a:pt x="126" y="0"/>
                  </a:moveTo>
                  <a:lnTo>
                    <a:pt x="0" y="7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8739" name="Picture 19" descr="44"/>
          <p:cNvPicPr>
            <a:picLocks noChangeAspect="1" noChangeArrowheads="1"/>
          </p:cNvPicPr>
          <p:nvPr/>
        </p:nvPicPr>
        <p:blipFill>
          <a:blip r:embed="rId2" cstate="print"/>
          <a:srcRect l="4944" t="21625" r="49567" b="55309"/>
          <a:stretch>
            <a:fillRect/>
          </a:stretch>
        </p:blipFill>
        <p:spPr bwMode="auto">
          <a:xfrm>
            <a:off x="457200" y="533400"/>
            <a:ext cx="3505200" cy="2438400"/>
          </a:xfrm>
          <a:prstGeom prst="rect">
            <a:avLst/>
          </a:prstGeom>
          <a:noFill/>
        </p:spPr>
      </p:pic>
      <p:sp>
        <p:nvSpPr>
          <p:cNvPr id="158740" name="Freeform 20"/>
          <p:cNvSpPr>
            <a:spLocks/>
          </p:cNvSpPr>
          <p:nvPr/>
        </p:nvSpPr>
        <p:spPr bwMode="auto">
          <a:xfrm>
            <a:off x="2824163" y="1871663"/>
            <a:ext cx="966787" cy="974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6" y="0"/>
              </a:cxn>
              <a:cxn ang="0">
                <a:pos x="609" y="614"/>
              </a:cxn>
              <a:cxn ang="0">
                <a:pos x="5" y="614"/>
              </a:cxn>
              <a:cxn ang="0">
                <a:pos x="0" y="0"/>
              </a:cxn>
            </a:cxnLst>
            <a:rect l="0" t="0" r="r" b="b"/>
            <a:pathLst>
              <a:path w="609" h="614">
                <a:moveTo>
                  <a:pt x="0" y="0"/>
                </a:moveTo>
                <a:lnTo>
                  <a:pt x="606" y="0"/>
                </a:lnTo>
                <a:lnTo>
                  <a:pt x="609" y="614"/>
                </a:lnTo>
                <a:lnTo>
                  <a:pt x="5" y="614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100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1" name="Text Box 21"/>
          <p:cNvSpPr txBox="1">
            <a:spLocks noChangeArrowheads="1"/>
          </p:cNvSpPr>
          <p:nvPr/>
        </p:nvSpPr>
        <p:spPr bwMode="auto">
          <a:xfrm>
            <a:off x="3068638" y="2895600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#15C</a:t>
            </a:r>
          </a:p>
        </p:txBody>
      </p:sp>
      <p:pic>
        <p:nvPicPr>
          <p:cNvPr id="158742" name="Picture 22" descr="44"/>
          <p:cNvPicPr>
            <a:picLocks noChangeAspect="1" noChangeArrowheads="1"/>
          </p:cNvPicPr>
          <p:nvPr/>
        </p:nvPicPr>
        <p:blipFill>
          <a:blip r:embed="rId2" cstate="print"/>
          <a:srcRect l="4944" t="47574" r="49567" b="13696"/>
          <a:stretch>
            <a:fillRect/>
          </a:stretch>
        </p:blipFill>
        <p:spPr bwMode="auto">
          <a:xfrm>
            <a:off x="5105400" y="2590800"/>
            <a:ext cx="3505200" cy="4094163"/>
          </a:xfrm>
          <a:prstGeom prst="rect">
            <a:avLst/>
          </a:prstGeom>
          <a:noFill/>
        </p:spPr>
      </p:pic>
      <p:sp>
        <p:nvSpPr>
          <p:cNvPr id="158745" name="Text Box 25"/>
          <p:cNvSpPr txBox="1">
            <a:spLocks noChangeArrowheads="1"/>
          </p:cNvSpPr>
          <p:nvPr/>
        </p:nvSpPr>
        <p:spPr bwMode="auto">
          <a:xfrm>
            <a:off x="4800600" y="56388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/>
      <p:bldP spid="158725" grpId="0" animBg="1"/>
      <p:bldP spid="158726" grpId="0"/>
      <p:bldP spid="158735" grpId="0"/>
      <p:bldP spid="158736" grpId="0" animBg="1"/>
      <p:bldP spid="158740" grpId="0" animBg="1"/>
      <p:bldP spid="158741" grpId="0"/>
      <p:bldP spid="15874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45"/>
          <p:cNvPicPr>
            <a:picLocks noChangeAspect="1" noChangeArrowheads="1"/>
          </p:cNvPicPr>
          <p:nvPr/>
        </p:nvPicPr>
        <p:blipFill>
          <a:blip r:embed="rId2" cstate="print"/>
          <a:srcRect l="49443" t="7928" r="6056" b="81979"/>
          <a:stretch>
            <a:fillRect/>
          </a:stretch>
        </p:blipFill>
        <p:spPr bwMode="auto">
          <a:xfrm>
            <a:off x="5029200" y="4876800"/>
            <a:ext cx="3429000" cy="1066800"/>
          </a:xfrm>
          <a:prstGeom prst="rect">
            <a:avLst/>
          </a:prstGeom>
          <a:noFill/>
        </p:spPr>
      </p:pic>
      <p:pic>
        <p:nvPicPr>
          <p:cNvPr id="159747" name="Picture 3" descr="45"/>
          <p:cNvPicPr>
            <a:picLocks noChangeAspect="1" noChangeArrowheads="1"/>
          </p:cNvPicPr>
          <p:nvPr/>
        </p:nvPicPr>
        <p:blipFill>
          <a:blip r:embed="rId2" cstate="print"/>
          <a:srcRect l="3955" t="20183" r="51546" b="69003"/>
          <a:stretch>
            <a:fillRect/>
          </a:stretch>
        </p:blipFill>
        <p:spPr bwMode="auto">
          <a:xfrm>
            <a:off x="533400" y="4800600"/>
            <a:ext cx="3429000" cy="1143000"/>
          </a:xfrm>
          <a:prstGeom prst="rect">
            <a:avLst/>
          </a:prstGeom>
          <a:noFill/>
        </p:spPr>
      </p:pic>
      <p:sp>
        <p:nvSpPr>
          <p:cNvPr id="159748" name="AutoShape 4"/>
          <p:cNvSpPr>
            <a:spLocks noChangeAspect="1" noChangeArrowheads="1"/>
          </p:cNvSpPr>
          <p:nvPr/>
        </p:nvSpPr>
        <p:spPr bwMode="auto">
          <a:xfrm>
            <a:off x="669925" y="54102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49" name="AutoShape 5"/>
          <p:cNvSpPr>
            <a:spLocks noChangeAspect="1" noChangeArrowheads="1"/>
          </p:cNvSpPr>
          <p:nvPr/>
        </p:nvSpPr>
        <p:spPr bwMode="auto">
          <a:xfrm>
            <a:off x="5181600" y="57150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1295400" y="5943600"/>
            <a:ext cx="25971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Some variables are difficult to control.</a:t>
            </a:r>
          </a:p>
          <a:p>
            <a:pPr algn="ctr"/>
            <a:r>
              <a:rPr lang="en-US" sz="900" b="1" i="1">
                <a:solidFill>
                  <a:schemeClr val="accent2"/>
                </a:solidFill>
              </a:rPr>
              <a:t>You would need to fence off area and film</a:t>
            </a:r>
          </a:p>
          <a:p>
            <a:pPr algn="ctr"/>
            <a:r>
              <a:rPr lang="en-US" sz="900" b="1" i="1">
                <a:solidFill>
                  <a:schemeClr val="accent2"/>
                </a:solidFill>
              </a:rPr>
              <a:t>scene to see if anything else took the seeds.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5715000" y="5943600"/>
            <a:ext cx="260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When plants are absent; seeds are removed.</a:t>
            </a:r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>
            <a:off x="5791200" y="5181600"/>
            <a:ext cx="2362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9753" name="Picture 9" descr="44"/>
          <p:cNvPicPr>
            <a:picLocks noChangeAspect="1" noChangeArrowheads="1"/>
          </p:cNvPicPr>
          <p:nvPr/>
        </p:nvPicPr>
        <p:blipFill>
          <a:blip r:embed="rId3" cstate="print"/>
          <a:srcRect l="4944" t="47574" r="49567" b="13696"/>
          <a:stretch>
            <a:fillRect/>
          </a:stretch>
        </p:blipFill>
        <p:spPr bwMode="auto">
          <a:xfrm>
            <a:off x="533400" y="533400"/>
            <a:ext cx="3505200" cy="4094163"/>
          </a:xfrm>
          <a:prstGeom prst="rect">
            <a:avLst/>
          </a:prstGeom>
          <a:noFill/>
        </p:spPr>
      </p:pic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1600200" y="2773363"/>
            <a:ext cx="436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#18</a:t>
            </a:r>
          </a:p>
        </p:txBody>
      </p:sp>
      <p:sp>
        <p:nvSpPr>
          <p:cNvPr id="159757" name="Text Box 13"/>
          <p:cNvSpPr txBox="1">
            <a:spLocks noChangeArrowheads="1"/>
          </p:cNvSpPr>
          <p:nvPr/>
        </p:nvSpPr>
        <p:spPr bwMode="auto">
          <a:xfrm>
            <a:off x="1227138" y="2909888"/>
            <a:ext cx="2206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accent2"/>
                </a:solidFill>
              </a:rPr>
              <a:t>"</a:t>
            </a:r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1608138" y="3214688"/>
            <a:ext cx="2206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accent2"/>
                </a:solidFill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/>
      <p:bldP spid="159749" grpId="0" animBg="1"/>
      <p:bldP spid="159750" grpId="0"/>
      <p:bldP spid="159751" grpId="0"/>
      <p:bldP spid="159751" grpId="1"/>
      <p:bldP spid="159752" grpId="0" animBg="1"/>
      <p:bldP spid="15975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2590800" y="1219200"/>
            <a:ext cx="363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46"/>
          <p:cNvPicPr>
            <a:picLocks noChangeAspect="1" noChangeArrowheads="1"/>
          </p:cNvPicPr>
          <p:nvPr/>
        </p:nvPicPr>
        <p:blipFill>
          <a:blip r:embed="rId2" cstate="print"/>
          <a:srcRect l="5067" t="27391" r="50433" b="35846"/>
          <a:stretch>
            <a:fillRect/>
          </a:stretch>
        </p:blipFill>
        <p:spPr bwMode="auto">
          <a:xfrm>
            <a:off x="838200" y="2057400"/>
            <a:ext cx="3429000" cy="3886200"/>
          </a:xfrm>
          <a:prstGeom prst="rect">
            <a:avLst/>
          </a:prstGeom>
          <a:noFill/>
        </p:spPr>
      </p:pic>
      <p:pic>
        <p:nvPicPr>
          <p:cNvPr id="131075" name="Picture 3" descr="46"/>
          <p:cNvPicPr>
            <a:picLocks noChangeAspect="1" noChangeArrowheads="1"/>
          </p:cNvPicPr>
          <p:nvPr/>
        </p:nvPicPr>
        <p:blipFill>
          <a:blip r:embed="rId2" cstate="print"/>
          <a:srcRect l="5067" t="7208" r="50433" b="84863"/>
          <a:stretch>
            <a:fillRect/>
          </a:stretch>
        </p:blipFill>
        <p:spPr bwMode="auto">
          <a:xfrm>
            <a:off x="762000" y="609600"/>
            <a:ext cx="3429000" cy="838200"/>
          </a:xfrm>
          <a:prstGeom prst="rect">
            <a:avLst/>
          </a:prstGeom>
          <a:noFill/>
        </p:spPr>
      </p:pic>
      <p:sp>
        <p:nvSpPr>
          <p:cNvPr id="131078" name="Freeform 6"/>
          <p:cNvSpPr>
            <a:spLocks/>
          </p:cNvSpPr>
          <p:nvPr/>
        </p:nvSpPr>
        <p:spPr bwMode="auto">
          <a:xfrm>
            <a:off x="2409825" y="2571750"/>
            <a:ext cx="11049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6" y="0"/>
              </a:cxn>
            </a:cxnLst>
            <a:rect l="0" t="0" r="r" b="b"/>
            <a:pathLst>
              <a:path w="696" h="1">
                <a:moveTo>
                  <a:pt x="0" y="0"/>
                </a:moveTo>
                <a:lnTo>
                  <a:pt x="696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671638" y="2057400"/>
            <a:ext cx="1300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chemeClr val="accent2"/>
                </a:solidFill>
              </a:rPr>
              <a:t>=  Paper Wrapping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2109788" y="2908300"/>
            <a:ext cx="1003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attractive force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1143000" y="3060700"/>
            <a:ext cx="984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adhesive force</a:t>
            </a:r>
          </a:p>
        </p:txBody>
      </p:sp>
      <p:sp>
        <p:nvSpPr>
          <p:cNvPr id="131082" name="Freeform 10"/>
          <p:cNvSpPr>
            <a:spLocks/>
          </p:cNvSpPr>
          <p:nvPr/>
        </p:nvSpPr>
        <p:spPr bwMode="auto">
          <a:xfrm>
            <a:off x="1981200" y="3276600"/>
            <a:ext cx="19050" cy="371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234"/>
              </a:cxn>
            </a:cxnLst>
            <a:rect l="0" t="0" r="r" b="b"/>
            <a:pathLst>
              <a:path w="12" h="234">
                <a:moveTo>
                  <a:pt x="0" y="0"/>
                </a:moveTo>
                <a:lnTo>
                  <a:pt x="12" y="234"/>
                </a:lnTo>
              </a:path>
            </a:pathLst>
          </a:custGeom>
          <a:noFill/>
          <a:ln w="9525">
            <a:solidFill>
              <a:srgbClr val="00008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4" name="Freeform 12"/>
          <p:cNvSpPr>
            <a:spLocks/>
          </p:cNvSpPr>
          <p:nvPr/>
        </p:nvSpPr>
        <p:spPr bwMode="auto">
          <a:xfrm>
            <a:off x="2286000" y="3124200"/>
            <a:ext cx="444500" cy="5334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40" y="144"/>
              </a:cxn>
              <a:cxn ang="0">
                <a:pos x="0" y="336"/>
              </a:cxn>
            </a:cxnLst>
            <a:rect l="0" t="0" r="r" b="b"/>
            <a:pathLst>
              <a:path w="280" h="336">
                <a:moveTo>
                  <a:pt x="240" y="0"/>
                </a:moveTo>
                <a:cubicBezTo>
                  <a:pt x="260" y="44"/>
                  <a:pt x="280" y="88"/>
                  <a:pt x="240" y="144"/>
                </a:cubicBezTo>
                <a:cubicBezTo>
                  <a:pt x="200" y="200"/>
                  <a:pt x="100" y="268"/>
                  <a:pt x="0" y="336"/>
                </a:cubicBezTo>
              </a:path>
            </a:pathLst>
          </a:custGeom>
          <a:noFill/>
          <a:ln w="9525">
            <a:solidFill>
              <a:srgbClr val="00008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1089" name="Picture 17" descr="46"/>
          <p:cNvPicPr>
            <a:picLocks noChangeAspect="1" noChangeArrowheads="1"/>
          </p:cNvPicPr>
          <p:nvPr/>
        </p:nvPicPr>
        <p:blipFill>
          <a:blip r:embed="rId2" cstate="print"/>
          <a:srcRect l="5067" t="64154" r="50433" b="13696"/>
          <a:stretch>
            <a:fillRect/>
          </a:stretch>
        </p:blipFill>
        <p:spPr bwMode="auto">
          <a:xfrm>
            <a:off x="5029200" y="630238"/>
            <a:ext cx="3429000" cy="2341562"/>
          </a:xfrm>
          <a:prstGeom prst="rect">
            <a:avLst/>
          </a:prstGeom>
          <a:noFill/>
        </p:spPr>
      </p:pic>
      <p:pic>
        <p:nvPicPr>
          <p:cNvPr id="131090" name="Picture 18" descr="46"/>
          <p:cNvPicPr>
            <a:picLocks noChangeAspect="1" noChangeArrowheads="1"/>
          </p:cNvPicPr>
          <p:nvPr/>
        </p:nvPicPr>
        <p:blipFill>
          <a:blip r:embed="rId2" cstate="print"/>
          <a:srcRect l="50557" t="7208" r="4944" b="64679"/>
          <a:stretch>
            <a:fillRect/>
          </a:stretch>
        </p:blipFill>
        <p:spPr bwMode="auto">
          <a:xfrm>
            <a:off x="5029200" y="3140075"/>
            <a:ext cx="3429000" cy="2971800"/>
          </a:xfrm>
          <a:prstGeom prst="rect">
            <a:avLst/>
          </a:prstGeom>
          <a:noFill/>
        </p:spPr>
      </p:pic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5862638" y="3200400"/>
            <a:ext cx="1355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chemeClr val="accent2"/>
                </a:solidFill>
              </a:rPr>
              <a:t>=  Plastic Wrapping</a:t>
            </a:r>
          </a:p>
        </p:txBody>
      </p:sp>
      <p:sp>
        <p:nvSpPr>
          <p:cNvPr id="131092" name="Line 20"/>
          <p:cNvSpPr>
            <a:spLocks noChangeShapeType="1"/>
          </p:cNvSpPr>
          <p:nvPr/>
        </p:nvSpPr>
        <p:spPr bwMode="auto">
          <a:xfrm>
            <a:off x="5410200" y="3825875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93" name="Text Box 21"/>
          <p:cNvSpPr txBox="1">
            <a:spLocks noChangeArrowheads="1"/>
          </p:cNvSpPr>
          <p:nvPr/>
        </p:nvSpPr>
        <p:spPr bwMode="auto">
          <a:xfrm>
            <a:off x="6019800" y="6111875"/>
            <a:ext cx="1847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In ALL cases, as width of tape </a:t>
            </a:r>
          </a:p>
          <a:p>
            <a:pPr algn="ctr"/>
            <a:r>
              <a:rPr lang="en-US" sz="900" b="1" i="1">
                <a:solidFill>
                  <a:schemeClr val="accent2"/>
                </a:solidFill>
              </a:rPr>
              <a:t>increased ... force increased.</a:t>
            </a:r>
          </a:p>
        </p:txBody>
      </p:sp>
      <p:sp>
        <p:nvSpPr>
          <p:cNvPr id="131094" name="Text Box 22"/>
          <p:cNvSpPr txBox="1">
            <a:spLocks noChangeArrowheads="1"/>
          </p:cNvSpPr>
          <p:nvPr/>
        </p:nvSpPr>
        <p:spPr bwMode="auto">
          <a:xfrm>
            <a:off x="5638800" y="6142038"/>
            <a:ext cx="436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#19</a:t>
            </a:r>
          </a:p>
        </p:txBody>
      </p:sp>
      <p:pic>
        <p:nvPicPr>
          <p:cNvPr id="131095" name="Picture 23" descr="46"/>
          <p:cNvPicPr>
            <a:picLocks noChangeAspect="1" noChangeArrowheads="1"/>
          </p:cNvPicPr>
          <p:nvPr/>
        </p:nvPicPr>
        <p:blipFill>
          <a:blip r:embed="rId2" cstate="print"/>
          <a:srcRect l="5067" t="27391" r="81088" b="70447"/>
          <a:stretch>
            <a:fillRect/>
          </a:stretch>
        </p:blipFill>
        <p:spPr bwMode="auto">
          <a:xfrm>
            <a:off x="5029200" y="457200"/>
            <a:ext cx="1066800" cy="228600"/>
          </a:xfrm>
          <a:prstGeom prst="rect">
            <a:avLst/>
          </a:prstGeom>
          <a:noFill/>
        </p:spPr>
      </p:pic>
      <p:sp>
        <p:nvSpPr>
          <p:cNvPr id="131096" name="Text Box 24"/>
          <p:cNvSpPr txBox="1">
            <a:spLocks noChangeArrowheads="1"/>
          </p:cNvSpPr>
          <p:nvPr/>
        </p:nvSpPr>
        <p:spPr bwMode="auto">
          <a:xfrm>
            <a:off x="5862638" y="457200"/>
            <a:ext cx="1300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chemeClr val="accent2"/>
                </a:solidFill>
              </a:rPr>
              <a:t>=  Paper Wrapping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46"/>
          <p:cNvPicPr>
            <a:picLocks noChangeAspect="1" noChangeArrowheads="1"/>
          </p:cNvPicPr>
          <p:nvPr/>
        </p:nvPicPr>
        <p:blipFill>
          <a:blip r:embed="rId2" cstate="print"/>
          <a:srcRect l="50557" t="51178" r="4944" b="37288"/>
          <a:stretch>
            <a:fillRect/>
          </a:stretch>
        </p:blipFill>
        <p:spPr bwMode="auto">
          <a:xfrm>
            <a:off x="533400" y="762000"/>
            <a:ext cx="3429000" cy="1219200"/>
          </a:xfrm>
          <a:prstGeom prst="rect">
            <a:avLst/>
          </a:prstGeom>
          <a:noFill/>
        </p:spPr>
      </p:pic>
      <p:pic>
        <p:nvPicPr>
          <p:cNvPr id="132099" name="Picture 3" descr="46"/>
          <p:cNvPicPr>
            <a:picLocks noChangeAspect="1" noChangeArrowheads="1"/>
          </p:cNvPicPr>
          <p:nvPr/>
        </p:nvPicPr>
        <p:blipFill>
          <a:blip r:embed="rId2" cstate="print"/>
          <a:srcRect l="50557" t="63432" r="4944" b="25755"/>
          <a:stretch>
            <a:fillRect/>
          </a:stretch>
        </p:blipFill>
        <p:spPr bwMode="auto">
          <a:xfrm>
            <a:off x="533400" y="2667000"/>
            <a:ext cx="3429000" cy="1143000"/>
          </a:xfrm>
          <a:prstGeom prst="rect">
            <a:avLst/>
          </a:prstGeom>
          <a:noFill/>
        </p:spPr>
      </p:pic>
      <p:pic>
        <p:nvPicPr>
          <p:cNvPr id="132100" name="Picture 4" descr="46"/>
          <p:cNvPicPr>
            <a:picLocks noChangeAspect="1" noChangeArrowheads="1"/>
          </p:cNvPicPr>
          <p:nvPr/>
        </p:nvPicPr>
        <p:blipFill>
          <a:blip r:embed="rId2" cstate="print"/>
          <a:srcRect l="50557" t="74966" r="4944" b="13696"/>
          <a:stretch>
            <a:fillRect/>
          </a:stretch>
        </p:blipFill>
        <p:spPr bwMode="auto">
          <a:xfrm>
            <a:off x="609600" y="4745038"/>
            <a:ext cx="3429000" cy="1198562"/>
          </a:xfrm>
          <a:prstGeom prst="rect">
            <a:avLst/>
          </a:prstGeom>
          <a:noFill/>
        </p:spPr>
      </p:pic>
      <p:pic>
        <p:nvPicPr>
          <p:cNvPr id="132101" name="Picture 5" descr="47"/>
          <p:cNvPicPr>
            <a:picLocks noChangeAspect="1" noChangeArrowheads="1"/>
          </p:cNvPicPr>
          <p:nvPr/>
        </p:nvPicPr>
        <p:blipFill>
          <a:blip r:embed="rId3" cstate="print"/>
          <a:srcRect l="3955" t="7928" r="51546" b="83421"/>
          <a:stretch>
            <a:fillRect/>
          </a:stretch>
        </p:blipFill>
        <p:spPr bwMode="auto">
          <a:xfrm>
            <a:off x="5181600" y="762000"/>
            <a:ext cx="3429000" cy="914400"/>
          </a:xfrm>
          <a:prstGeom prst="rect">
            <a:avLst/>
          </a:prstGeom>
          <a:noFill/>
        </p:spPr>
      </p:pic>
      <p:pic>
        <p:nvPicPr>
          <p:cNvPr id="132102" name="Picture 6" descr="47"/>
          <p:cNvPicPr>
            <a:picLocks noChangeAspect="1" noChangeArrowheads="1"/>
          </p:cNvPicPr>
          <p:nvPr/>
        </p:nvPicPr>
        <p:blipFill>
          <a:blip r:embed="rId3" cstate="print"/>
          <a:srcRect l="3955" t="16579" r="51546" b="69725"/>
          <a:stretch>
            <a:fillRect/>
          </a:stretch>
        </p:blipFill>
        <p:spPr bwMode="auto">
          <a:xfrm>
            <a:off x="5181600" y="2209800"/>
            <a:ext cx="3429000" cy="1447800"/>
          </a:xfrm>
          <a:prstGeom prst="rect">
            <a:avLst/>
          </a:prstGeom>
          <a:noFill/>
        </p:spPr>
      </p:pic>
      <p:pic>
        <p:nvPicPr>
          <p:cNvPr id="132103" name="Picture 7" descr="47"/>
          <p:cNvPicPr>
            <a:picLocks noChangeAspect="1" noChangeArrowheads="1"/>
          </p:cNvPicPr>
          <p:nvPr/>
        </p:nvPicPr>
        <p:blipFill>
          <a:blip r:embed="rId3" cstate="print"/>
          <a:srcRect l="49445" t="7928" r="6056" b="76213"/>
          <a:stretch>
            <a:fillRect/>
          </a:stretch>
        </p:blipFill>
        <p:spPr bwMode="auto">
          <a:xfrm>
            <a:off x="5181600" y="4495800"/>
            <a:ext cx="3429000" cy="1676400"/>
          </a:xfrm>
          <a:prstGeom prst="rect">
            <a:avLst/>
          </a:prstGeom>
          <a:noFill/>
        </p:spPr>
      </p:pic>
      <p:sp>
        <p:nvSpPr>
          <p:cNvPr id="132104" name="AutoShape 8"/>
          <p:cNvSpPr>
            <a:spLocks noChangeAspect="1" noChangeArrowheads="1"/>
          </p:cNvSpPr>
          <p:nvPr/>
        </p:nvSpPr>
        <p:spPr bwMode="auto">
          <a:xfrm>
            <a:off x="685800" y="13716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5" name="AutoShape 9"/>
          <p:cNvSpPr>
            <a:spLocks noChangeAspect="1" noChangeArrowheads="1"/>
          </p:cNvSpPr>
          <p:nvPr/>
        </p:nvSpPr>
        <p:spPr bwMode="auto">
          <a:xfrm>
            <a:off x="685800" y="33528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6" name="AutoShape 10"/>
          <p:cNvSpPr>
            <a:spLocks noChangeAspect="1" noChangeArrowheads="1"/>
          </p:cNvSpPr>
          <p:nvPr/>
        </p:nvSpPr>
        <p:spPr bwMode="auto">
          <a:xfrm>
            <a:off x="762000" y="52578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7" name="AutoShape 11"/>
          <p:cNvSpPr>
            <a:spLocks noChangeAspect="1" noChangeArrowheads="1"/>
          </p:cNvSpPr>
          <p:nvPr/>
        </p:nvSpPr>
        <p:spPr bwMode="auto">
          <a:xfrm>
            <a:off x="5334000" y="12795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8" name="AutoShape 12"/>
          <p:cNvSpPr>
            <a:spLocks noChangeAspect="1" noChangeArrowheads="1"/>
          </p:cNvSpPr>
          <p:nvPr/>
        </p:nvSpPr>
        <p:spPr bwMode="auto">
          <a:xfrm>
            <a:off x="5318125" y="54864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09" name="AutoShape 13"/>
          <p:cNvSpPr>
            <a:spLocks noChangeAspect="1" noChangeArrowheads="1"/>
          </p:cNvSpPr>
          <p:nvPr/>
        </p:nvSpPr>
        <p:spPr bwMode="auto">
          <a:xfrm>
            <a:off x="5334000" y="28956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10" name="Freeform 14"/>
          <p:cNvSpPr>
            <a:spLocks/>
          </p:cNvSpPr>
          <p:nvPr/>
        </p:nvSpPr>
        <p:spPr bwMode="auto">
          <a:xfrm>
            <a:off x="2819400" y="1104900"/>
            <a:ext cx="1009650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6" y="6"/>
              </a:cxn>
            </a:cxnLst>
            <a:rect l="0" t="0" r="r" b="b"/>
            <a:pathLst>
              <a:path w="636" h="6">
                <a:moveTo>
                  <a:pt x="0" y="0"/>
                </a:moveTo>
                <a:lnTo>
                  <a:pt x="636" y="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11" name="Freeform 15"/>
          <p:cNvSpPr>
            <a:spLocks/>
          </p:cNvSpPr>
          <p:nvPr/>
        </p:nvSpPr>
        <p:spPr bwMode="auto">
          <a:xfrm>
            <a:off x="866775" y="1238250"/>
            <a:ext cx="10477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0" y="0"/>
              </a:cxn>
            </a:cxnLst>
            <a:rect l="0" t="0" r="r" b="b"/>
            <a:pathLst>
              <a:path w="660" h="1">
                <a:moveTo>
                  <a:pt x="0" y="0"/>
                </a:moveTo>
                <a:lnTo>
                  <a:pt x="660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2432050" y="3276600"/>
            <a:ext cx="946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Graph or ratio</a:t>
            </a:r>
          </a:p>
        </p:txBody>
      </p:sp>
      <p:grpSp>
        <p:nvGrpSpPr>
          <p:cNvPr id="132116" name="Group 20"/>
          <p:cNvGrpSpPr>
            <a:grpSpLocks/>
          </p:cNvGrpSpPr>
          <p:nvPr/>
        </p:nvGrpSpPr>
        <p:grpSpPr bwMode="auto">
          <a:xfrm>
            <a:off x="1863725" y="3733800"/>
            <a:ext cx="1181100" cy="365125"/>
            <a:chOff x="1174" y="2352"/>
            <a:chExt cx="744" cy="230"/>
          </a:xfrm>
        </p:grpSpPr>
        <p:sp>
          <p:nvSpPr>
            <p:cNvPr id="132113" name="Text Box 17"/>
            <p:cNvSpPr txBox="1">
              <a:spLocks noChangeArrowheads="1"/>
            </p:cNvSpPr>
            <p:nvPr/>
          </p:nvSpPr>
          <p:spPr bwMode="auto">
            <a:xfrm>
              <a:off x="1174" y="2352"/>
              <a:ext cx="7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i="1">
                  <a:solidFill>
                    <a:schemeClr val="accent2"/>
                  </a:solidFill>
                </a:rPr>
                <a:t>  2 cm             4 cm</a:t>
              </a:r>
            </a:p>
            <a:p>
              <a:pPr algn="ctr"/>
              <a:r>
                <a:rPr lang="en-US" sz="900" b="1" i="1">
                  <a:solidFill>
                    <a:schemeClr val="accent2"/>
                  </a:solidFill>
                </a:rPr>
                <a:t>3.2 N               x N</a:t>
              </a:r>
            </a:p>
          </p:txBody>
        </p:sp>
        <p:sp>
          <p:nvSpPr>
            <p:cNvPr id="132114" name="Freeform 18"/>
            <p:cNvSpPr>
              <a:spLocks/>
            </p:cNvSpPr>
            <p:nvPr/>
          </p:nvSpPr>
          <p:spPr bwMode="auto">
            <a:xfrm>
              <a:off x="1242" y="2465"/>
              <a:ext cx="65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4" y="0"/>
                </a:cxn>
              </a:cxnLst>
              <a:rect l="0" t="0" r="r" b="b"/>
              <a:pathLst>
                <a:path w="654" h="1">
                  <a:moveTo>
                    <a:pt x="0" y="0"/>
                  </a:moveTo>
                  <a:lnTo>
                    <a:pt x="654" y="0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15" name="Text Box 19"/>
            <p:cNvSpPr txBox="1">
              <a:spLocks noChangeArrowheads="1"/>
            </p:cNvSpPr>
            <p:nvPr/>
          </p:nvSpPr>
          <p:spPr bwMode="auto">
            <a:xfrm>
              <a:off x="1488" y="2400"/>
              <a:ext cx="15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i="1">
                  <a:solidFill>
                    <a:schemeClr val="accent2"/>
                  </a:solidFill>
                </a:rPr>
                <a:t>=</a:t>
              </a:r>
            </a:p>
          </p:txBody>
        </p:sp>
      </p:grpSp>
      <p:sp>
        <p:nvSpPr>
          <p:cNvPr id="132117" name="Text Box 21"/>
          <p:cNvSpPr txBox="1">
            <a:spLocks noChangeArrowheads="1"/>
          </p:cNvSpPr>
          <p:nvPr/>
        </p:nvSpPr>
        <p:spPr bwMode="auto">
          <a:xfrm>
            <a:off x="2325688" y="4267200"/>
            <a:ext cx="1476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x = 6.4 N   or about   7 N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2601913" y="5257800"/>
            <a:ext cx="539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1.0 cm</a:t>
            </a:r>
          </a:p>
        </p:txBody>
      </p:sp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2590800" y="5410200"/>
            <a:ext cx="539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2.0 cm</a:t>
            </a:r>
          </a:p>
        </p:txBody>
      </p:sp>
      <p:sp>
        <p:nvSpPr>
          <p:cNvPr id="132122" name="Text Box 26"/>
          <p:cNvSpPr txBox="1">
            <a:spLocks noChangeArrowheads="1"/>
          </p:cNvSpPr>
          <p:nvPr/>
        </p:nvSpPr>
        <p:spPr bwMode="auto">
          <a:xfrm>
            <a:off x="2162175" y="5867400"/>
            <a:ext cx="2028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Z  =  1.5 cm is in middle of Table 1</a:t>
            </a:r>
          </a:p>
        </p:txBody>
      </p:sp>
      <p:sp>
        <p:nvSpPr>
          <p:cNvPr id="132123" name="Text Box 27"/>
          <p:cNvSpPr txBox="1">
            <a:spLocks noChangeArrowheads="1"/>
          </p:cNvSpPr>
          <p:nvPr/>
        </p:nvSpPr>
        <p:spPr bwMode="auto">
          <a:xfrm>
            <a:off x="3810000" y="53340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2124" name="Text Box 28"/>
          <p:cNvSpPr txBox="1">
            <a:spLocks noChangeArrowheads="1"/>
          </p:cNvSpPr>
          <p:nvPr/>
        </p:nvSpPr>
        <p:spPr bwMode="auto">
          <a:xfrm>
            <a:off x="5791200" y="18288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Experiment 2,  Z was only used at 1 width</a:t>
            </a:r>
          </a:p>
        </p:txBody>
      </p:sp>
      <p:sp>
        <p:nvSpPr>
          <p:cNvPr id="132125" name="Text Box 29"/>
          <p:cNvSpPr txBox="1">
            <a:spLocks noChangeArrowheads="1"/>
          </p:cNvSpPr>
          <p:nvPr/>
        </p:nvSpPr>
        <p:spPr bwMode="auto">
          <a:xfrm>
            <a:off x="5591175" y="3581400"/>
            <a:ext cx="28384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If the tape falls off the clamp before the tape falls</a:t>
            </a:r>
          </a:p>
          <a:p>
            <a:pPr algn="ctr"/>
            <a:r>
              <a:rPr lang="en-US" sz="900" b="1" i="1">
                <a:solidFill>
                  <a:schemeClr val="accent2"/>
                </a:solidFill>
              </a:rPr>
              <a:t>off from the paper or the plastic wrapping you</a:t>
            </a:r>
          </a:p>
          <a:p>
            <a:pPr algn="ctr"/>
            <a:r>
              <a:rPr lang="en-US" sz="900" b="1" i="1">
                <a:solidFill>
                  <a:schemeClr val="accent2"/>
                </a:solidFill>
              </a:rPr>
              <a:t>don't know the force it was holding with.</a:t>
            </a:r>
          </a:p>
        </p:txBody>
      </p:sp>
      <p:sp>
        <p:nvSpPr>
          <p:cNvPr id="132126" name="Text Box 30"/>
          <p:cNvSpPr txBox="1">
            <a:spLocks noChangeArrowheads="1"/>
          </p:cNvSpPr>
          <p:nvPr/>
        </p:nvSpPr>
        <p:spPr bwMode="auto">
          <a:xfrm>
            <a:off x="5600700" y="4114800"/>
            <a:ext cx="2933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e.g.  I try to bench press 50 lbs and the bar breaks </a:t>
            </a:r>
          </a:p>
          <a:p>
            <a:pPr algn="ctr"/>
            <a:r>
              <a:rPr lang="en-US" sz="900" b="1" i="1">
                <a:solidFill>
                  <a:schemeClr val="accent2"/>
                </a:solidFill>
              </a:rPr>
              <a:t>while trying to lift the weight.</a:t>
            </a:r>
          </a:p>
        </p:txBody>
      </p:sp>
      <p:sp>
        <p:nvSpPr>
          <p:cNvPr id="132127" name="Freeform 31"/>
          <p:cNvSpPr>
            <a:spLocks/>
          </p:cNvSpPr>
          <p:nvPr/>
        </p:nvSpPr>
        <p:spPr bwMode="auto">
          <a:xfrm>
            <a:off x="5775325" y="4806950"/>
            <a:ext cx="668338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1" y="2"/>
              </a:cxn>
            </a:cxnLst>
            <a:rect l="0" t="0" r="r" b="b"/>
            <a:pathLst>
              <a:path w="421" h="2">
                <a:moveTo>
                  <a:pt x="0" y="0"/>
                </a:moveTo>
                <a:lnTo>
                  <a:pt x="421" y="2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28" name="Freeform 32"/>
          <p:cNvSpPr>
            <a:spLocks/>
          </p:cNvSpPr>
          <p:nvPr/>
        </p:nvSpPr>
        <p:spPr bwMode="auto">
          <a:xfrm>
            <a:off x="5534025" y="5062538"/>
            <a:ext cx="8286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2" y="0"/>
              </a:cxn>
            </a:cxnLst>
            <a:rect l="0" t="0" r="r" b="b"/>
            <a:pathLst>
              <a:path w="522" h="1">
                <a:moveTo>
                  <a:pt x="0" y="0"/>
                </a:moveTo>
                <a:lnTo>
                  <a:pt x="522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29" name="Freeform 33"/>
          <p:cNvSpPr>
            <a:spLocks/>
          </p:cNvSpPr>
          <p:nvPr/>
        </p:nvSpPr>
        <p:spPr bwMode="auto">
          <a:xfrm>
            <a:off x="6076950" y="5191125"/>
            <a:ext cx="19907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4" y="0"/>
              </a:cxn>
            </a:cxnLst>
            <a:rect l="0" t="0" r="r" b="b"/>
            <a:pathLst>
              <a:path w="1254" h="1">
                <a:moveTo>
                  <a:pt x="0" y="0"/>
                </a:moveTo>
                <a:lnTo>
                  <a:pt x="1254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30" name="Freeform 34"/>
          <p:cNvSpPr>
            <a:spLocks/>
          </p:cNvSpPr>
          <p:nvPr/>
        </p:nvSpPr>
        <p:spPr bwMode="auto">
          <a:xfrm>
            <a:off x="8081963" y="4933950"/>
            <a:ext cx="38576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3" y="0"/>
              </a:cxn>
            </a:cxnLst>
            <a:rect l="0" t="0" r="r" b="b"/>
            <a:pathLst>
              <a:path w="243" h="1">
                <a:moveTo>
                  <a:pt x="0" y="0"/>
                </a:moveTo>
                <a:lnTo>
                  <a:pt x="243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 descr="46"/>
          <p:cNvPicPr>
            <a:picLocks noChangeAspect="1" noChangeArrowheads="1"/>
          </p:cNvPicPr>
          <p:nvPr/>
        </p:nvPicPr>
        <p:blipFill>
          <a:blip r:embed="rId2" cstate="print"/>
          <a:srcRect l="5067" t="27391" r="50433" b="49542"/>
          <a:stretch>
            <a:fillRect/>
          </a:stretch>
        </p:blipFill>
        <p:spPr bwMode="auto">
          <a:xfrm>
            <a:off x="838200" y="609600"/>
            <a:ext cx="3429000" cy="2438400"/>
          </a:xfrm>
          <a:prstGeom prst="rect">
            <a:avLst/>
          </a:prstGeom>
          <a:noFill/>
        </p:spPr>
      </p:pic>
      <p:sp>
        <p:nvSpPr>
          <p:cNvPr id="160773" name="Freeform 5"/>
          <p:cNvSpPr>
            <a:spLocks/>
          </p:cNvSpPr>
          <p:nvPr/>
        </p:nvSpPr>
        <p:spPr bwMode="auto">
          <a:xfrm>
            <a:off x="2409825" y="1123950"/>
            <a:ext cx="11049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6" y="0"/>
              </a:cxn>
            </a:cxnLst>
            <a:rect l="0" t="0" r="r" b="b"/>
            <a:pathLst>
              <a:path w="696" h="1">
                <a:moveTo>
                  <a:pt x="0" y="0"/>
                </a:moveTo>
                <a:lnTo>
                  <a:pt x="696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1671638" y="609600"/>
            <a:ext cx="1300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chemeClr val="accent2"/>
                </a:solidFill>
              </a:rPr>
              <a:t>=  Paper Wrapping</a:t>
            </a: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2109788" y="1460500"/>
            <a:ext cx="1003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attractive force</a:t>
            </a: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1143000" y="1612900"/>
            <a:ext cx="984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adhesive force</a:t>
            </a:r>
          </a:p>
        </p:txBody>
      </p:sp>
      <p:sp>
        <p:nvSpPr>
          <p:cNvPr id="160777" name="Freeform 9"/>
          <p:cNvSpPr>
            <a:spLocks/>
          </p:cNvSpPr>
          <p:nvPr/>
        </p:nvSpPr>
        <p:spPr bwMode="auto">
          <a:xfrm>
            <a:off x="1981200" y="1828800"/>
            <a:ext cx="19050" cy="371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234"/>
              </a:cxn>
            </a:cxnLst>
            <a:rect l="0" t="0" r="r" b="b"/>
            <a:pathLst>
              <a:path w="12" h="234">
                <a:moveTo>
                  <a:pt x="0" y="0"/>
                </a:moveTo>
                <a:lnTo>
                  <a:pt x="12" y="234"/>
                </a:lnTo>
              </a:path>
            </a:pathLst>
          </a:custGeom>
          <a:noFill/>
          <a:ln w="9525">
            <a:solidFill>
              <a:srgbClr val="00008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778" name="Freeform 10"/>
          <p:cNvSpPr>
            <a:spLocks/>
          </p:cNvSpPr>
          <p:nvPr/>
        </p:nvSpPr>
        <p:spPr bwMode="auto">
          <a:xfrm>
            <a:off x="2286000" y="1676400"/>
            <a:ext cx="444500" cy="5334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40" y="144"/>
              </a:cxn>
              <a:cxn ang="0">
                <a:pos x="0" y="336"/>
              </a:cxn>
            </a:cxnLst>
            <a:rect l="0" t="0" r="r" b="b"/>
            <a:pathLst>
              <a:path w="280" h="336">
                <a:moveTo>
                  <a:pt x="240" y="0"/>
                </a:moveTo>
                <a:cubicBezTo>
                  <a:pt x="260" y="44"/>
                  <a:pt x="280" y="88"/>
                  <a:pt x="240" y="144"/>
                </a:cubicBezTo>
                <a:cubicBezTo>
                  <a:pt x="200" y="200"/>
                  <a:pt x="100" y="268"/>
                  <a:pt x="0" y="336"/>
                </a:cubicBezTo>
              </a:path>
            </a:pathLst>
          </a:custGeom>
          <a:noFill/>
          <a:ln w="9525">
            <a:solidFill>
              <a:srgbClr val="00008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60779" name="Picture 11" descr="46"/>
          <p:cNvPicPr>
            <a:picLocks noChangeAspect="1" noChangeArrowheads="1"/>
          </p:cNvPicPr>
          <p:nvPr/>
        </p:nvPicPr>
        <p:blipFill>
          <a:blip r:embed="rId2" cstate="print"/>
          <a:srcRect l="5067" t="64154" r="50433" b="13696"/>
          <a:stretch>
            <a:fillRect/>
          </a:stretch>
        </p:blipFill>
        <p:spPr bwMode="auto">
          <a:xfrm>
            <a:off x="5029200" y="630238"/>
            <a:ext cx="3429000" cy="2341562"/>
          </a:xfrm>
          <a:prstGeom prst="rect">
            <a:avLst/>
          </a:prstGeom>
          <a:noFill/>
        </p:spPr>
      </p:pic>
      <p:pic>
        <p:nvPicPr>
          <p:cNvPr id="160780" name="Picture 12" descr="46"/>
          <p:cNvPicPr>
            <a:picLocks noChangeAspect="1" noChangeArrowheads="1"/>
          </p:cNvPicPr>
          <p:nvPr/>
        </p:nvPicPr>
        <p:blipFill>
          <a:blip r:embed="rId2" cstate="print"/>
          <a:srcRect l="50557" t="7208" r="4944" b="64679"/>
          <a:stretch>
            <a:fillRect/>
          </a:stretch>
        </p:blipFill>
        <p:spPr bwMode="auto">
          <a:xfrm>
            <a:off x="5029200" y="3140075"/>
            <a:ext cx="3429000" cy="2971800"/>
          </a:xfrm>
          <a:prstGeom prst="rect">
            <a:avLst/>
          </a:prstGeom>
          <a:noFill/>
        </p:spPr>
      </p:pic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5862638" y="3200400"/>
            <a:ext cx="1355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chemeClr val="accent2"/>
                </a:solidFill>
              </a:rPr>
              <a:t>=  Plastic Wrapping</a:t>
            </a:r>
          </a:p>
        </p:txBody>
      </p:sp>
      <p:sp>
        <p:nvSpPr>
          <p:cNvPr id="160782" name="Line 14"/>
          <p:cNvSpPr>
            <a:spLocks noChangeShapeType="1"/>
          </p:cNvSpPr>
          <p:nvPr/>
        </p:nvSpPr>
        <p:spPr bwMode="auto">
          <a:xfrm>
            <a:off x="5410200" y="3825875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6019800" y="6111875"/>
            <a:ext cx="1847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In ALL cases, as width of tape </a:t>
            </a:r>
          </a:p>
          <a:p>
            <a:pPr algn="ctr"/>
            <a:r>
              <a:rPr lang="en-US" sz="900" b="1" i="1">
                <a:solidFill>
                  <a:schemeClr val="accent2"/>
                </a:solidFill>
              </a:rPr>
              <a:t>increased ... force increased.</a:t>
            </a:r>
          </a:p>
        </p:txBody>
      </p:sp>
      <p:sp>
        <p:nvSpPr>
          <p:cNvPr id="160784" name="Text Box 16"/>
          <p:cNvSpPr txBox="1">
            <a:spLocks noChangeArrowheads="1"/>
          </p:cNvSpPr>
          <p:nvPr/>
        </p:nvSpPr>
        <p:spPr bwMode="auto">
          <a:xfrm>
            <a:off x="5638800" y="6142038"/>
            <a:ext cx="436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#19</a:t>
            </a:r>
          </a:p>
        </p:txBody>
      </p:sp>
      <p:pic>
        <p:nvPicPr>
          <p:cNvPr id="160785" name="Picture 17" descr="46"/>
          <p:cNvPicPr>
            <a:picLocks noChangeAspect="1" noChangeArrowheads="1"/>
          </p:cNvPicPr>
          <p:nvPr/>
        </p:nvPicPr>
        <p:blipFill>
          <a:blip r:embed="rId2" cstate="print"/>
          <a:srcRect l="50557" t="51178" r="4944" b="37288"/>
          <a:stretch>
            <a:fillRect/>
          </a:stretch>
        </p:blipFill>
        <p:spPr bwMode="auto">
          <a:xfrm>
            <a:off x="533400" y="3124200"/>
            <a:ext cx="3429000" cy="1219200"/>
          </a:xfrm>
          <a:prstGeom prst="rect">
            <a:avLst/>
          </a:prstGeom>
          <a:noFill/>
        </p:spPr>
      </p:pic>
      <p:pic>
        <p:nvPicPr>
          <p:cNvPr id="160786" name="Picture 18" descr="46"/>
          <p:cNvPicPr>
            <a:picLocks noChangeAspect="1" noChangeArrowheads="1"/>
          </p:cNvPicPr>
          <p:nvPr/>
        </p:nvPicPr>
        <p:blipFill>
          <a:blip r:embed="rId2" cstate="print"/>
          <a:srcRect l="50557" t="63432" r="4944" b="25755"/>
          <a:stretch>
            <a:fillRect/>
          </a:stretch>
        </p:blipFill>
        <p:spPr bwMode="auto">
          <a:xfrm>
            <a:off x="533400" y="4572000"/>
            <a:ext cx="3429000" cy="1143000"/>
          </a:xfrm>
          <a:prstGeom prst="rect">
            <a:avLst/>
          </a:prstGeom>
          <a:noFill/>
        </p:spPr>
      </p:pic>
      <p:sp>
        <p:nvSpPr>
          <p:cNvPr id="160787" name="AutoShape 19"/>
          <p:cNvSpPr>
            <a:spLocks noChangeAspect="1" noChangeArrowheads="1"/>
          </p:cNvSpPr>
          <p:nvPr/>
        </p:nvSpPr>
        <p:spPr bwMode="auto">
          <a:xfrm>
            <a:off x="685800" y="37338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88" name="AutoShape 20"/>
          <p:cNvSpPr>
            <a:spLocks noChangeAspect="1" noChangeArrowheads="1"/>
          </p:cNvSpPr>
          <p:nvPr/>
        </p:nvSpPr>
        <p:spPr bwMode="auto">
          <a:xfrm>
            <a:off x="685800" y="52578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0799" name="Group 31"/>
          <p:cNvGrpSpPr>
            <a:grpSpLocks/>
          </p:cNvGrpSpPr>
          <p:nvPr/>
        </p:nvGrpSpPr>
        <p:grpSpPr bwMode="auto">
          <a:xfrm>
            <a:off x="866775" y="3467100"/>
            <a:ext cx="2962275" cy="134938"/>
            <a:chOff x="546" y="2184"/>
            <a:chExt cx="1866" cy="85"/>
          </a:xfrm>
        </p:grpSpPr>
        <p:sp>
          <p:nvSpPr>
            <p:cNvPr id="160789" name="Freeform 21"/>
            <p:cNvSpPr>
              <a:spLocks/>
            </p:cNvSpPr>
            <p:nvPr/>
          </p:nvSpPr>
          <p:spPr bwMode="auto">
            <a:xfrm>
              <a:off x="1776" y="2184"/>
              <a:ext cx="63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6" y="6"/>
                </a:cxn>
              </a:cxnLst>
              <a:rect l="0" t="0" r="r" b="b"/>
              <a:pathLst>
                <a:path w="636" h="6">
                  <a:moveTo>
                    <a:pt x="0" y="0"/>
                  </a:moveTo>
                  <a:lnTo>
                    <a:pt x="636" y="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790" name="Freeform 22"/>
            <p:cNvSpPr>
              <a:spLocks/>
            </p:cNvSpPr>
            <p:nvPr/>
          </p:nvSpPr>
          <p:spPr bwMode="auto">
            <a:xfrm>
              <a:off x="546" y="2268"/>
              <a:ext cx="6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0" y="0"/>
                </a:cxn>
              </a:cxnLst>
              <a:rect l="0" t="0" r="r" b="b"/>
              <a:pathLst>
                <a:path w="660" h="1">
                  <a:moveTo>
                    <a:pt x="0" y="0"/>
                  </a:moveTo>
                  <a:lnTo>
                    <a:pt x="66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791" name="Text Box 23"/>
          <p:cNvSpPr txBox="1">
            <a:spLocks noChangeArrowheads="1"/>
          </p:cNvSpPr>
          <p:nvPr/>
        </p:nvSpPr>
        <p:spPr bwMode="auto">
          <a:xfrm>
            <a:off x="2432050" y="5181600"/>
            <a:ext cx="946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Graph or ratio</a:t>
            </a:r>
          </a:p>
        </p:txBody>
      </p:sp>
      <p:grpSp>
        <p:nvGrpSpPr>
          <p:cNvPr id="160792" name="Group 24"/>
          <p:cNvGrpSpPr>
            <a:grpSpLocks/>
          </p:cNvGrpSpPr>
          <p:nvPr/>
        </p:nvGrpSpPr>
        <p:grpSpPr bwMode="auto">
          <a:xfrm>
            <a:off x="1863725" y="5638800"/>
            <a:ext cx="1181100" cy="365125"/>
            <a:chOff x="1174" y="2352"/>
            <a:chExt cx="744" cy="230"/>
          </a:xfrm>
        </p:grpSpPr>
        <p:sp>
          <p:nvSpPr>
            <p:cNvPr id="160793" name="Text Box 25"/>
            <p:cNvSpPr txBox="1">
              <a:spLocks noChangeArrowheads="1"/>
            </p:cNvSpPr>
            <p:nvPr/>
          </p:nvSpPr>
          <p:spPr bwMode="auto">
            <a:xfrm>
              <a:off x="1174" y="2352"/>
              <a:ext cx="7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i="1">
                  <a:solidFill>
                    <a:schemeClr val="accent2"/>
                  </a:solidFill>
                </a:rPr>
                <a:t>  2 cm             4 cm</a:t>
              </a:r>
            </a:p>
            <a:p>
              <a:pPr algn="ctr"/>
              <a:r>
                <a:rPr lang="en-US" sz="900" b="1" i="1">
                  <a:solidFill>
                    <a:schemeClr val="accent2"/>
                  </a:solidFill>
                </a:rPr>
                <a:t>3.2 N               x N</a:t>
              </a:r>
            </a:p>
          </p:txBody>
        </p:sp>
        <p:sp>
          <p:nvSpPr>
            <p:cNvPr id="160794" name="Freeform 26"/>
            <p:cNvSpPr>
              <a:spLocks/>
            </p:cNvSpPr>
            <p:nvPr/>
          </p:nvSpPr>
          <p:spPr bwMode="auto">
            <a:xfrm>
              <a:off x="1242" y="2465"/>
              <a:ext cx="65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4" y="0"/>
                </a:cxn>
              </a:cxnLst>
              <a:rect l="0" t="0" r="r" b="b"/>
              <a:pathLst>
                <a:path w="654" h="1">
                  <a:moveTo>
                    <a:pt x="0" y="0"/>
                  </a:moveTo>
                  <a:lnTo>
                    <a:pt x="654" y="0"/>
                  </a:ln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795" name="Text Box 27"/>
            <p:cNvSpPr txBox="1">
              <a:spLocks noChangeArrowheads="1"/>
            </p:cNvSpPr>
            <p:nvPr/>
          </p:nvSpPr>
          <p:spPr bwMode="auto">
            <a:xfrm>
              <a:off x="1488" y="2400"/>
              <a:ext cx="15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i="1">
                  <a:solidFill>
                    <a:schemeClr val="accent2"/>
                  </a:solidFill>
                </a:rPr>
                <a:t>=</a:t>
              </a:r>
            </a:p>
          </p:txBody>
        </p:sp>
      </p:grpSp>
      <p:sp>
        <p:nvSpPr>
          <p:cNvPr id="160796" name="Text Box 28"/>
          <p:cNvSpPr txBox="1">
            <a:spLocks noChangeArrowheads="1"/>
          </p:cNvSpPr>
          <p:nvPr/>
        </p:nvSpPr>
        <p:spPr bwMode="auto">
          <a:xfrm>
            <a:off x="2325688" y="6172200"/>
            <a:ext cx="1476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x = 6.4 N   or about   7 N</a:t>
            </a:r>
          </a:p>
        </p:txBody>
      </p:sp>
      <p:pic>
        <p:nvPicPr>
          <p:cNvPr id="160797" name="Picture 29" descr="46"/>
          <p:cNvPicPr>
            <a:picLocks noChangeAspect="1" noChangeArrowheads="1"/>
          </p:cNvPicPr>
          <p:nvPr/>
        </p:nvPicPr>
        <p:blipFill>
          <a:blip r:embed="rId2" cstate="print"/>
          <a:srcRect l="5067" t="27391" r="81088" b="70447"/>
          <a:stretch>
            <a:fillRect/>
          </a:stretch>
        </p:blipFill>
        <p:spPr bwMode="auto">
          <a:xfrm>
            <a:off x="5029200" y="457200"/>
            <a:ext cx="1066800" cy="228600"/>
          </a:xfrm>
          <a:prstGeom prst="rect">
            <a:avLst/>
          </a:prstGeom>
          <a:noFill/>
        </p:spPr>
      </p:pic>
      <p:sp>
        <p:nvSpPr>
          <p:cNvPr id="160798" name="Text Box 30"/>
          <p:cNvSpPr txBox="1">
            <a:spLocks noChangeArrowheads="1"/>
          </p:cNvSpPr>
          <p:nvPr/>
        </p:nvSpPr>
        <p:spPr bwMode="auto">
          <a:xfrm>
            <a:off x="5862638" y="457200"/>
            <a:ext cx="1300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chemeClr val="accent2"/>
                </a:solidFill>
              </a:rPr>
              <a:t>=  Paper Wrapping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0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0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0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0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6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/>
      <p:bldP spid="160774" grpId="0"/>
      <p:bldP spid="160775" grpId="0"/>
      <p:bldP spid="160776" grpId="0"/>
      <p:bldP spid="160777" grpId="0" animBg="1"/>
      <p:bldP spid="160778" grpId="0" animBg="1"/>
      <p:bldP spid="160781" grpId="0"/>
      <p:bldP spid="160782" grpId="0" animBg="1"/>
      <p:bldP spid="160783" grpId="0"/>
      <p:bldP spid="160784" grpId="0"/>
      <p:bldP spid="160787" grpId="0" animBg="1"/>
      <p:bldP spid="160788" grpId="0" animBg="1"/>
      <p:bldP spid="160791" grpId="0"/>
      <p:bldP spid="160796" grpId="0"/>
      <p:bldP spid="16079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46"/>
          <p:cNvPicPr>
            <a:picLocks noChangeAspect="1" noChangeArrowheads="1"/>
          </p:cNvPicPr>
          <p:nvPr/>
        </p:nvPicPr>
        <p:blipFill>
          <a:blip r:embed="rId2" cstate="print"/>
          <a:srcRect l="50557" t="74966" r="4944" b="13696"/>
          <a:stretch>
            <a:fillRect/>
          </a:stretch>
        </p:blipFill>
        <p:spPr bwMode="auto">
          <a:xfrm>
            <a:off x="609600" y="533400"/>
            <a:ext cx="3429000" cy="1198563"/>
          </a:xfrm>
          <a:prstGeom prst="rect">
            <a:avLst/>
          </a:prstGeom>
          <a:noFill/>
        </p:spPr>
      </p:pic>
      <p:sp>
        <p:nvSpPr>
          <p:cNvPr id="161795" name="AutoShape 3"/>
          <p:cNvSpPr>
            <a:spLocks noChangeAspect="1" noChangeArrowheads="1"/>
          </p:cNvSpPr>
          <p:nvPr/>
        </p:nvSpPr>
        <p:spPr bwMode="auto">
          <a:xfrm>
            <a:off x="762000" y="1046163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2601913" y="1046163"/>
            <a:ext cx="539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1.0 cm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2590800" y="1198563"/>
            <a:ext cx="539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2.0 cm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2162175" y="1655763"/>
            <a:ext cx="2028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Z  =  1.5 cm is in middle of Table 1</a:t>
            </a: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3810000" y="11223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61808" name="Picture 16" descr="47"/>
          <p:cNvPicPr>
            <a:picLocks noChangeAspect="1" noChangeArrowheads="1"/>
          </p:cNvPicPr>
          <p:nvPr/>
        </p:nvPicPr>
        <p:blipFill>
          <a:blip r:embed="rId3" cstate="print"/>
          <a:srcRect l="3955" t="7928" r="51546" b="83421"/>
          <a:stretch>
            <a:fillRect/>
          </a:stretch>
        </p:blipFill>
        <p:spPr bwMode="auto">
          <a:xfrm>
            <a:off x="609600" y="2133600"/>
            <a:ext cx="3429000" cy="914400"/>
          </a:xfrm>
          <a:prstGeom prst="rect">
            <a:avLst/>
          </a:prstGeom>
          <a:noFill/>
        </p:spPr>
      </p:pic>
      <p:sp>
        <p:nvSpPr>
          <p:cNvPr id="161809" name="AutoShape 17"/>
          <p:cNvSpPr>
            <a:spLocks noChangeAspect="1" noChangeArrowheads="1"/>
          </p:cNvSpPr>
          <p:nvPr/>
        </p:nvSpPr>
        <p:spPr bwMode="auto">
          <a:xfrm>
            <a:off x="762000" y="26511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1219200" y="3200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Experiment 2,  Z was only used at 1 width</a:t>
            </a:r>
          </a:p>
        </p:txBody>
      </p:sp>
      <p:pic>
        <p:nvPicPr>
          <p:cNvPr id="161811" name="Picture 19" descr="47"/>
          <p:cNvPicPr>
            <a:picLocks noChangeAspect="1" noChangeArrowheads="1"/>
          </p:cNvPicPr>
          <p:nvPr/>
        </p:nvPicPr>
        <p:blipFill>
          <a:blip r:embed="rId3" cstate="print"/>
          <a:srcRect l="49445" t="7928" r="6056" b="76213"/>
          <a:stretch>
            <a:fillRect/>
          </a:stretch>
        </p:blipFill>
        <p:spPr bwMode="auto">
          <a:xfrm>
            <a:off x="609600" y="4495800"/>
            <a:ext cx="3429000" cy="1676400"/>
          </a:xfrm>
          <a:prstGeom prst="rect">
            <a:avLst/>
          </a:prstGeom>
          <a:noFill/>
        </p:spPr>
      </p:pic>
      <p:sp>
        <p:nvSpPr>
          <p:cNvPr id="161812" name="AutoShape 20"/>
          <p:cNvSpPr>
            <a:spLocks noChangeAspect="1" noChangeArrowheads="1"/>
          </p:cNvSpPr>
          <p:nvPr/>
        </p:nvSpPr>
        <p:spPr bwMode="auto">
          <a:xfrm>
            <a:off x="746125" y="54864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13" name="Freeform 21"/>
          <p:cNvSpPr>
            <a:spLocks/>
          </p:cNvSpPr>
          <p:nvPr/>
        </p:nvSpPr>
        <p:spPr bwMode="auto">
          <a:xfrm>
            <a:off x="1203325" y="4806950"/>
            <a:ext cx="668338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1" y="2"/>
              </a:cxn>
            </a:cxnLst>
            <a:rect l="0" t="0" r="r" b="b"/>
            <a:pathLst>
              <a:path w="421" h="2">
                <a:moveTo>
                  <a:pt x="0" y="0"/>
                </a:moveTo>
                <a:lnTo>
                  <a:pt x="421" y="2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1825" name="Group 33"/>
          <p:cNvGrpSpPr>
            <a:grpSpLocks/>
          </p:cNvGrpSpPr>
          <p:nvPr/>
        </p:nvGrpSpPr>
        <p:grpSpPr bwMode="auto">
          <a:xfrm>
            <a:off x="962025" y="4933950"/>
            <a:ext cx="2933700" cy="258763"/>
            <a:chOff x="606" y="3108"/>
            <a:chExt cx="1848" cy="163"/>
          </a:xfrm>
        </p:grpSpPr>
        <p:sp>
          <p:nvSpPr>
            <p:cNvPr id="161814" name="Freeform 22"/>
            <p:cNvSpPr>
              <a:spLocks/>
            </p:cNvSpPr>
            <p:nvPr/>
          </p:nvSpPr>
          <p:spPr bwMode="auto">
            <a:xfrm>
              <a:off x="606" y="3189"/>
              <a:ext cx="52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2" y="0"/>
                </a:cxn>
              </a:cxnLst>
              <a:rect l="0" t="0" r="r" b="b"/>
              <a:pathLst>
                <a:path w="522" h="1">
                  <a:moveTo>
                    <a:pt x="0" y="0"/>
                  </a:moveTo>
                  <a:lnTo>
                    <a:pt x="522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815" name="Freeform 23"/>
            <p:cNvSpPr>
              <a:spLocks/>
            </p:cNvSpPr>
            <p:nvPr/>
          </p:nvSpPr>
          <p:spPr bwMode="auto">
            <a:xfrm>
              <a:off x="948" y="3270"/>
              <a:ext cx="125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4" y="0"/>
                </a:cxn>
              </a:cxnLst>
              <a:rect l="0" t="0" r="r" b="b"/>
              <a:pathLst>
                <a:path w="1254" h="1">
                  <a:moveTo>
                    <a:pt x="0" y="0"/>
                  </a:moveTo>
                  <a:lnTo>
                    <a:pt x="1254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816" name="Freeform 24"/>
            <p:cNvSpPr>
              <a:spLocks/>
            </p:cNvSpPr>
            <p:nvPr/>
          </p:nvSpPr>
          <p:spPr bwMode="auto">
            <a:xfrm>
              <a:off x="2211" y="3108"/>
              <a:ext cx="24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3" y="0"/>
                </a:cxn>
              </a:cxnLst>
              <a:rect l="0" t="0" r="r" b="b"/>
              <a:pathLst>
                <a:path w="243" h="1">
                  <a:moveTo>
                    <a:pt x="0" y="0"/>
                  </a:moveTo>
                  <a:lnTo>
                    <a:pt x="243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1817" name="Picture 25" descr="46"/>
          <p:cNvPicPr>
            <a:picLocks noChangeAspect="1" noChangeArrowheads="1"/>
          </p:cNvPicPr>
          <p:nvPr/>
        </p:nvPicPr>
        <p:blipFill>
          <a:blip r:embed="rId2" cstate="print"/>
          <a:srcRect l="5067" t="64154" r="50433" b="13696"/>
          <a:stretch>
            <a:fillRect/>
          </a:stretch>
        </p:blipFill>
        <p:spPr bwMode="auto">
          <a:xfrm>
            <a:off x="5029200" y="630238"/>
            <a:ext cx="3429000" cy="2341562"/>
          </a:xfrm>
          <a:prstGeom prst="rect">
            <a:avLst/>
          </a:prstGeom>
          <a:noFill/>
        </p:spPr>
      </p:pic>
      <p:pic>
        <p:nvPicPr>
          <p:cNvPr id="161818" name="Picture 26" descr="46"/>
          <p:cNvPicPr>
            <a:picLocks noChangeAspect="1" noChangeArrowheads="1"/>
          </p:cNvPicPr>
          <p:nvPr/>
        </p:nvPicPr>
        <p:blipFill>
          <a:blip r:embed="rId2" cstate="print"/>
          <a:srcRect l="50557" t="7208" r="4944" b="64679"/>
          <a:stretch>
            <a:fillRect/>
          </a:stretch>
        </p:blipFill>
        <p:spPr bwMode="auto">
          <a:xfrm>
            <a:off x="5029200" y="3140075"/>
            <a:ext cx="3429000" cy="2971800"/>
          </a:xfrm>
          <a:prstGeom prst="rect">
            <a:avLst/>
          </a:prstGeom>
          <a:noFill/>
        </p:spPr>
      </p:pic>
      <p:sp>
        <p:nvSpPr>
          <p:cNvPr id="161819" name="Text Box 27"/>
          <p:cNvSpPr txBox="1">
            <a:spLocks noChangeArrowheads="1"/>
          </p:cNvSpPr>
          <p:nvPr/>
        </p:nvSpPr>
        <p:spPr bwMode="auto">
          <a:xfrm>
            <a:off x="5862638" y="3200400"/>
            <a:ext cx="1355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chemeClr val="accent2"/>
                </a:solidFill>
              </a:rPr>
              <a:t>=  Plastic Wrapping</a:t>
            </a:r>
          </a:p>
        </p:txBody>
      </p:sp>
      <p:sp>
        <p:nvSpPr>
          <p:cNvPr id="161820" name="Line 28"/>
          <p:cNvSpPr>
            <a:spLocks noChangeShapeType="1"/>
          </p:cNvSpPr>
          <p:nvPr/>
        </p:nvSpPr>
        <p:spPr bwMode="auto">
          <a:xfrm>
            <a:off x="5410200" y="3825875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61823" name="Picture 31" descr="46"/>
          <p:cNvPicPr>
            <a:picLocks noChangeAspect="1" noChangeArrowheads="1"/>
          </p:cNvPicPr>
          <p:nvPr/>
        </p:nvPicPr>
        <p:blipFill>
          <a:blip r:embed="rId2" cstate="print"/>
          <a:srcRect l="5067" t="27391" r="81088" b="70447"/>
          <a:stretch>
            <a:fillRect/>
          </a:stretch>
        </p:blipFill>
        <p:spPr bwMode="auto">
          <a:xfrm>
            <a:off x="5029200" y="457200"/>
            <a:ext cx="1066800" cy="228600"/>
          </a:xfrm>
          <a:prstGeom prst="rect">
            <a:avLst/>
          </a:prstGeom>
          <a:noFill/>
        </p:spPr>
      </p:pic>
      <p:sp>
        <p:nvSpPr>
          <p:cNvPr id="161824" name="Text Box 32"/>
          <p:cNvSpPr txBox="1">
            <a:spLocks noChangeArrowheads="1"/>
          </p:cNvSpPr>
          <p:nvPr/>
        </p:nvSpPr>
        <p:spPr bwMode="auto">
          <a:xfrm>
            <a:off x="5862638" y="457200"/>
            <a:ext cx="1300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chemeClr val="accent2"/>
                </a:solidFill>
              </a:rPr>
              <a:t>=  Paper Wrapping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9" grpId="0" animBg="1"/>
      <p:bldP spid="161810" grpId="0"/>
      <p:bldP spid="161812" grpId="0" animBg="1"/>
      <p:bldP spid="1618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47"/>
          <p:cNvPicPr>
            <a:picLocks noChangeAspect="1" noChangeArrowheads="1"/>
          </p:cNvPicPr>
          <p:nvPr/>
        </p:nvPicPr>
        <p:blipFill>
          <a:blip r:embed="rId2" cstate="print"/>
          <a:srcRect l="3955" t="16579" r="51546" b="69725"/>
          <a:stretch>
            <a:fillRect/>
          </a:stretch>
        </p:blipFill>
        <p:spPr bwMode="auto">
          <a:xfrm>
            <a:off x="5029200" y="914400"/>
            <a:ext cx="3429000" cy="1447800"/>
          </a:xfrm>
          <a:prstGeom prst="rect">
            <a:avLst/>
          </a:prstGeom>
          <a:noFill/>
        </p:spPr>
      </p:pic>
      <p:sp>
        <p:nvSpPr>
          <p:cNvPr id="162819" name="AutoShape 3"/>
          <p:cNvSpPr>
            <a:spLocks noChangeAspect="1" noChangeArrowheads="1"/>
          </p:cNvSpPr>
          <p:nvPr/>
        </p:nvSpPr>
        <p:spPr bwMode="auto">
          <a:xfrm>
            <a:off x="5181600" y="16002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5438775" y="2286000"/>
            <a:ext cx="28384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If the tape falls off the clamp before the tape falls</a:t>
            </a:r>
          </a:p>
          <a:p>
            <a:pPr algn="ctr"/>
            <a:r>
              <a:rPr lang="en-US" sz="900" b="1" i="1">
                <a:solidFill>
                  <a:schemeClr val="accent2"/>
                </a:solidFill>
              </a:rPr>
              <a:t>off from the paper or the plastic wrapping you</a:t>
            </a:r>
          </a:p>
          <a:p>
            <a:pPr algn="ctr"/>
            <a:r>
              <a:rPr lang="en-US" sz="900" b="1" i="1">
                <a:solidFill>
                  <a:schemeClr val="accent2"/>
                </a:solidFill>
              </a:rPr>
              <a:t>don't know the force it was holding with.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5448300" y="2819400"/>
            <a:ext cx="2933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e.g.  I try to bench press 50 lbs and the bar breaks </a:t>
            </a:r>
          </a:p>
          <a:p>
            <a:pPr algn="ctr"/>
            <a:r>
              <a:rPr lang="en-US" sz="900" b="1" i="1">
                <a:solidFill>
                  <a:schemeClr val="accent2"/>
                </a:solidFill>
              </a:rPr>
              <a:t>while trying to lift the weight.</a:t>
            </a:r>
          </a:p>
        </p:txBody>
      </p:sp>
      <p:pic>
        <p:nvPicPr>
          <p:cNvPr id="162822" name="Picture 6" descr="46"/>
          <p:cNvPicPr>
            <a:picLocks noChangeAspect="1" noChangeArrowheads="1"/>
          </p:cNvPicPr>
          <p:nvPr/>
        </p:nvPicPr>
        <p:blipFill>
          <a:blip r:embed="rId3" cstate="print"/>
          <a:srcRect l="5067" t="27391" r="50433" b="35846"/>
          <a:stretch>
            <a:fillRect/>
          </a:stretch>
        </p:blipFill>
        <p:spPr bwMode="auto">
          <a:xfrm>
            <a:off x="838200" y="762000"/>
            <a:ext cx="3429000" cy="3886200"/>
          </a:xfrm>
          <a:prstGeom prst="rect">
            <a:avLst/>
          </a:prstGeom>
          <a:noFill/>
        </p:spPr>
      </p:pic>
      <p:sp>
        <p:nvSpPr>
          <p:cNvPr id="162823" name="Freeform 7"/>
          <p:cNvSpPr>
            <a:spLocks/>
          </p:cNvSpPr>
          <p:nvPr/>
        </p:nvSpPr>
        <p:spPr bwMode="auto">
          <a:xfrm>
            <a:off x="2409825" y="1276350"/>
            <a:ext cx="11049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6" y="0"/>
              </a:cxn>
            </a:cxnLst>
            <a:rect l="0" t="0" r="r" b="b"/>
            <a:pathLst>
              <a:path w="696" h="1">
                <a:moveTo>
                  <a:pt x="0" y="0"/>
                </a:moveTo>
                <a:lnTo>
                  <a:pt x="696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1671638" y="762000"/>
            <a:ext cx="1300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i="1">
                <a:solidFill>
                  <a:schemeClr val="accent2"/>
                </a:solidFill>
              </a:rPr>
              <a:t>=  Paper Wrapping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2109788" y="1612900"/>
            <a:ext cx="1003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attractive force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1143000" y="1765300"/>
            <a:ext cx="984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adhesive force</a:t>
            </a:r>
          </a:p>
        </p:txBody>
      </p:sp>
      <p:sp>
        <p:nvSpPr>
          <p:cNvPr id="162827" name="Freeform 11"/>
          <p:cNvSpPr>
            <a:spLocks/>
          </p:cNvSpPr>
          <p:nvPr/>
        </p:nvSpPr>
        <p:spPr bwMode="auto">
          <a:xfrm>
            <a:off x="1981200" y="1981200"/>
            <a:ext cx="19050" cy="371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234"/>
              </a:cxn>
            </a:cxnLst>
            <a:rect l="0" t="0" r="r" b="b"/>
            <a:pathLst>
              <a:path w="12" h="234">
                <a:moveTo>
                  <a:pt x="0" y="0"/>
                </a:moveTo>
                <a:lnTo>
                  <a:pt x="12" y="234"/>
                </a:lnTo>
              </a:path>
            </a:pathLst>
          </a:custGeom>
          <a:noFill/>
          <a:ln w="9525">
            <a:solidFill>
              <a:srgbClr val="00008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28" name="Freeform 12"/>
          <p:cNvSpPr>
            <a:spLocks/>
          </p:cNvSpPr>
          <p:nvPr/>
        </p:nvSpPr>
        <p:spPr bwMode="auto">
          <a:xfrm>
            <a:off x="2286000" y="1828800"/>
            <a:ext cx="444500" cy="5334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40" y="144"/>
              </a:cxn>
              <a:cxn ang="0">
                <a:pos x="0" y="336"/>
              </a:cxn>
            </a:cxnLst>
            <a:rect l="0" t="0" r="r" b="b"/>
            <a:pathLst>
              <a:path w="280" h="336">
                <a:moveTo>
                  <a:pt x="240" y="0"/>
                </a:moveTo>
                <a:cubicBezTo>
                  <a:pt x="260" y="44"/>
                  <a:pt x="280" y="88"/>
                  <a:pt x="240" y="144"/>
                </a:cubicBezTo>
                <a:cubicBezTo>
                  <a:pt x="200" y="200"/>
                  <a:pt x="100" y="268"/>
                  <a:pt x="0" y="336"/>
                </a:cubicBezTo>
              </a:path>
            </a:pathLst>
          </a:custGeom>
          <a:noFill/>
          <a:ln w="9525">
            <a:solidFill>
              <a:srgbClr val="00008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animBg="1"/>
      <p:bldP spid="162820" grpId="0"/>
      <p:bldP spid="162821" grpId="0"/>
      <p:bldP spid="162825" grpId="0"/>
      <p:bldP spid="162826" grpId="0"/>
      <p:bldP spid="162827" grpId="0" animBg="1"/>
      <p:bldP spid="1628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590800" y="1219200"/>
            <a:ext cx="363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Warm-up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2743200" y="1219200"/>
            <a:ext cx="363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48"/>
          <p:cNvPicPr>
            <a:picLocks noChangeAspect="1" noChangeArrowheads="1"/>
          </p:cNvPicPr>
          <p:nvPr/>
        </p:nvPicPr>
        <p:blipFill>
          <a:blip r:embed="rId2" cstate="print"/>
          <a:srcRect l="5933" t="27391" r="49568" b="41612"/>
          <a:stretch>
            <a:fillRect/>
          </a:stretch>
        </p:blipFill>
        <p:spPr bwMode="auto">
          <a:xfrm>
            <a:off x="533400" y="3048000"/>
            <a:ext cx="3429000" cy="3276600"/>
          </a:xfrm>
          <a:prstGeom prst="rect">
            <a:avLst/>
          </a:prstGeom>
          <a:noFill/>
        </p:spPr>
      </p:pic>
      <p:pic>
        <p:nvPicPr>
          <p:cNvPr id="134149" name="Picture 5" descr="48"/>
          <p:cNvPicPr>
            <a:picLocks noChangeAspect="1" noChangeArrowheads="1"/>
          </p:cNvPicPr>
          <p:nvPr/>
        </p:nvPicPr>
        <p:blipFill>
          <a:blip r:embed="rId2" cstate="print"/>
          <a:srcRect l="5933" t="58388" r="49568" b="12779"/>
          <a:stretch>
            <a:fillRect/>
          </a:stretch>
        </p:blipFill>
        <p:spPr bwMode="auto">
          <a:xfrm>
            <a:off x="5181600" y="457200"/>
            <a:ext cx="3429000" cy="3048000"/>
          </a:xfrm>
          <a:prstGeom prst="rect">
            <a:avLst/>
          </a:prstGeom>
          <a:noFill/>
        </p:spPr>
      </p:pic>
      <p:pic>
        <p:nvPicPr>
          <p:cNvPr id="134150" name="Picture 6" descr="48"/>
          <p:cNvPicPr>
            <a:picLocks noChangeAspect="1" noChangeArrowheads="1"/>
          </p:cNvPicPr>
          <p:nvPr/>
        </p:nvPicPr>
        <p:blipFill>
          <a:blip r:embed="rId2" cstate="print"/>
          <a:srcRect l="5933" t="7928" r="49568" b="73329"/>
          <a:stretch>
            <a:fillRect/>
          </a:stretch>
        </p:blipFill>
        <p:spPr bwMode="auto">
          <a:xfrm>
            <a:off x="609600" y="609600"/>
            <a:ext cx="3429000" cy="1981200"/>
          </a:xfrm>
          <a:prstGeom prst="rect">
            <a:avLst/>
          </a:prstGeom>
          <a:noFill/>
        </p:spPr>
      </p:pic>
      <p:pic>
        <p:nvPicPr>
          <p:cNvPr id="134151" name="Picture 7" descr="48"/>
          <p:cNvPicPr>
            <a:picLocks noChangeAspect="1" noChangeArrowheads="1"/>
          </p:cNvPicPr>
          <p:nvPr/>
        </p:nvPicPr>
        <p:blipFill>
          <a:blip r:embed="rId2" cstate="print"/>
          <a:srcRect l="51422" t="7928" r="4079" b="81979"/>
          <a:stretch>
            <a:fillRect/>
          </a:stretch>
        </p:blipFill>
        <p:spPr bwMode="auto">
          <a:xfrm>
            <a:off x="5181600" y="3733800"/>
            <a:ext cx="3429000" cy="1066800"/>
          </a:xfrm>
          <a:prstGeom prst="rect">
            <a:avLst/>
          </a:prstGeom>
          <a:noFill/>
        </p:spPr>
      </p:pic>
      <p:pic>
        <p:nvPicPr>
          <p:cNvPr id="134152" name="Picture 8" descr="48"/>
          <p:cNvPicPr>
            <a:picLocks noChangeAspect="1" noChangeArrowheads="1"/>
          </p:cNvPicPr>
          <p:nvPr/>
        </p:nvPicPr>
        <p:blipFill>
          <a:blip r:embed="rId2" cstate="print"/>
          <a:srcRect l="51422" t="27391" r="4079" b="59634"/>
          <a:stretch>
            <a:fillRect/>
          </a:stretch>
        </p:blipFill>
        <p:spPr bwMode="auto">
          <a:xfrm>
            <a:off x="5181600" y="4953000"/>
            <a:ext cx="3429000" cy="1371600"/>
          </a:xfrm>
          <a:prstGeom prst="rect">
            <a:avLst/>
          </a:prstGeom>
          <a:noFill/>
        </p:spPr>
      </p:pic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4724400" y="19050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#27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4745038" y="2514600"/>
            <a:ext cx="436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#26</a:t>
            </a:r>
          </a:p>
        </p:txBody>
      </p:sp>
      <p:sp>
        <p:nvSpPr>
          <p:cNvPr id="134155" name="AutoShape 11"/>
          <p:cNvSpPr>
            <a:spLocks noChangeAspect="1" noChangeArrowheads="1"/>
          </p:cNvSpPr>
          <p:nvPr/>
        </p:nvSpPr>
        <p:spPr bwMode="auto">
          <a:xfrm>
            <a:off x="5318125" y="43434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AutoShape 12"/>
          <p:cNvSpPr>
            <a:spLocks noChangeAspect="1" noChangeArrowheads="1"/>
          </p:cNvSpPr>
          <p:nvPr/>
        </p:nvSpPr>
        <p:spPr bwMode="auto">
          <a:xfrm>
            <a:off x="5318125" y="57150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Freeform 13"/>
          <p:cNvSpPr>
            <a:spLocks/>
          </p:cNvSpPr>
          <p:nvPr/>
        </p:nvSpPr>
        <p:spPr bwMode="auto">
          <a:xfrm>
            <a:off x="5291138" y="2405063"/>
            <a:ext cx="3195637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13" y="3"/>
              </a:cxn>
            </a:cxnLst>
            <a:rect l="0" t="0" r="r" b="b"/>
            <a:pathLst>
              <a:path w="2013" h="3">
                <a:moveTo>
                  <a:pt x="0" y="0"/>
                </a:moveTo>
                <a:lnTo>
                  <a:pt x="2013" y="3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58" name="Freeform 14"/>
          <p:cNvSpPr>
            <a:spLocks/>
          </p:cNvSpPr>
          <p:nvPr/>
        </p:nvSpPr>
        <p:spPr bwMode="auto">
          <a:xfrm>
            <a:off x="5295900" y="2919413"/>
            <a:ext cx="3186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07" y="0"/>
              </a:cxn>
            </a:cxnLst>
            <a:rect l="0" t="0" r="r" b="b"/>
            <a:pathLst>
              <a:path w="2007" h="1">
                <a:moveTo>
                  <a:pt x="0" y="0"/>
                </a:moveTo>
                <a:lnTo>
                  <a:pt x="2007" y="0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61" name="Rectangle 17"/>
          <p:cNvSpPr>
            <a:spLocks noChangeArrowheads="1"/>
          </p:cNvSpPr>
          <p:nvPr/>
        </p:nvSpPr>
        <p:spPr bwMode="auto">
          <a:xfrm>
            <a:off x="7772400" y="838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Text Box 16"/>
          <p:cNvSpPr txBox="1">
            <a:spLocks noChangeArrowheads="1"/>
          </p:cNvSpPr>
          <p:nvPr/>
        </p:nvSpPr>
        <p:spPr bwMode="auto">
          <a:xfrm>
            <a:off x="7772400" y="7620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#25</a:t>
            </a:r>
          </a:p>
        </p:txBody>
      </p:sp>
      <p:grpSp>
        <p:nvGrpSpPr>
          <p:cNvPr id="134164" name="Group 20"/>
          <p:cNvGrpSpPr>
            <a:grpSpLocks/>
          </p:cNvGrpSpPr>
          <p:nvPr/>
        </p:nvGrpSpPr>
        <p:grpSpPr bwMode="auto">
          <a:xfrm>
            <a:off x="6902450" y="4221163"/>
            <a:ext cx="1555750" cy="274637"/>
            <a:chOff x="4176" y="2736"/>
            <a:chExt cx="980" cy="173"/>
          </a:xfrm>
        </p:grpSpPr>
        <p:sp>
          <p:nvSpPr>
            <p:cNvPr id="134162" name="Text Box 18"/>
            <p:cNvSpPr txBox="1">
              <a:spLocks noChangeArrowheads="1"/>
            </p:cNvSpPr>
            <p:nvPr/>
          </p:nvSpPr>
          <p:spPr bwMode="auto">
            <a:xfrm>
              <a:off x="4176" y="2736"/>
              <a:ext cx="9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</a:rPr>
                <a:t>T</a:t>
              </a:r>
              <a:r>
                <a:rPr lang="en-US" sz="1200" baseline="-25000">
                  <a:solidFill>
                    <a:schemeClr val="accent2"/>
                  </a:solidFill>
                </a:rPr>
                <a:t>2</a:t>
              </a:r>
              <a:r>
                <a:rPr lang="en-US" sz="1200">
                  <a:solidFill>
                    <a:schemeClr val="accent2"/>
                  </a:solidFill>
                </a:rPr>
                <a:t>           T</a:t>
              </a:r>
              <a:r>
                <a:rPr lang="en-US" sz="1200" baseline="-25000">
                  <a:solidFill>
                    <a:schemeClr val="accent2"/>
                  </a:solidFill>
                </a:rPr>
                <a:t>1</a:t>
              </a:r>
              <a:r>
                <a:rPr lang="en-US" sz="1200">
                  <a:solidFill>
                    <a:schemeClr val="accent2"/>
                  </a:solidFill>
                </a:rPr>
                <a:t>   +  heat</a:t>
              </a:r>
            </a:p>
          </p:txBody>
        </p:sp>
        <p:sp>
          <p:nvSpPr>
            <p:cNvPr id="134163" name="Line 19"/>
            <p:cNvSpPr>
              <a:spLocks noChangeShapeType="1"/>
            </p:cNvSpPr>
            <p:nvPr/>
          </p:nvSpPr>
          <p:spPr bwMode="auto">
            <a:xfrm>
              <a:off x="4368" y="2832"/>
              <a:ext cx="19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6934200" y="4495800"/>
            <a:ext cx="142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10          7     +    3</a:t>
            </a:r>
          </a:p>
          <a:p>
            <a:r>
              <a:rPr lang="en-US" sz="1200">
                <a:solidFill>
                  <a:schemeClr val="accent2"/>
                </a:solidFill>
              </a:rPr>
              <a:t>hot       cold</a:t>
            </a:r>
          </a:p>
        </p:txBody>
      </p:sp>
      <p:sp>
        <p:nvSpPr>
          <p:cNvPr id="134166" name="Rectangle 22"/>
          <p:cNvSpPr>
            <a:spLocks noChangeArrowheads="1"/>
          </p:cNvSpPr>
          <p:nvPr/>
        </p:nvSpPr>
        <p:spPr bwMode="auto">
          <a:xfrm>
            <a:off x="5334000" y="1676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7" name="Rectangle 23"/>
          <p:cNvSpPr>
            <a:spLocks noChangeArrowheads="1"/>
          </p:cNvSpPr>
          <p:nvPr/>
        </p:nvSpPr>
        <p:spPr bwMode="auto">
          <a:xfrm>
            <a:off x="5334000" y="2209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48"/>
          <p:cNvPicPr>
            <a:picLocks noChangeAspect="1" noChangeArrowheads="1"/>
          </p:cNvPicPr>
          <p:nvPr/>
        </p:nvPicPr>
        <p:blipFill>
          <a:blip r:embed="rId2" cstate="print"/>
          <a:srcRect l="51422" t="69920" r="4079" b="12779"/>
          <a:stretch>
            <a:fillRect/>
          </a:stretch>
        </p:blipFill>
        <p:spPr bwMode="auto">
          <a:xfrm>
            <a:off x="5257800" y="381000"/>
            <a:ext cx="3429000" cy="1828800"/>
          </a:xfrm>
          <a:prstGeom prst="rect">
            <a:avLst/>
          </a:prstGeom>
          <a:noFill/>
        </p:spPr>
      </p:pic>
      <p:pic>
        <p:nvPicPr>
          <p:cNvPr id="135171" name="Picture 3" descr="48"/>
          <p:cNvPicPr>
            <a:picLocks noChangeAspect="1" noChangeArrowheads="1"/>
          </p:cNvPicPr>
          <p:nvPr/>
        </p:nvPicPr>
        <p:blipFill>
          <a:blip r:embed="rId2" cstate="print"/>
          <a:srcRect l="51422" t="49016" r="4079" b="40172"/>
          <a:stretch>
            <a:fillRect/>
          </a:stretch>
        </p:blipFill>
        <p:spPr bwMode="auto">
          <a:xfrm>
            <a:off x="685800" y="4038600"/>
            <a:ext cx="3429000" cy="1143000"/>
          </a:xfrm>
          <a:prstGeom prst="rect">
            <a:avLst/>
          </a:prstGeom>
          <a:noFill/>
        </p:spPr>
      </p:pic>
      <p:pic>
        <p:nvPicPr>
          <p:cNvPr id="135172" name="Picture 4" descr="48"/>
          <p:cNvPicPr>
            <a:picLocks noChangeAspect="1" noChangeArrowheads="1"/>
          </p:cNvPicPr>
          <p:nvPr/>
        </p:nvPicPr>
        <p:blipFill>
          <a:blip r:embed="rId2" cstate="print"/>
          <a:srcRect l="5933" t="27391" r="49568" b="41612"/>
          <a:stretch>
            <a:fillRect/>
          </a:stretch>
        </p:blipFill>
        <p:spPr bwMode="auto">
          <a:xfrm>
            <a:off x="609600" y="533400"/>
            <a:ext cx="3429000" cy="3276600"/>
          </a:xfrm>
          <a:prstGeom prst="rect">
            <a:avLst/>
          </a:prstGeom>
          <a:noFill/>
        </p:spPr>
      </p:pic>
      <p:pic>
        <p:nvPicPr>
          <p:cNvPr id="135173" name="Picture 5" descr="48"/>
          <p:cNvPicPr>
            <a:picLocks noChangeAspect="1" noChangeArrowheads="1"/>
          </p:cNvPicPr>
          <p:nvPr/>
        </p:nvPicPr>
        <p:blipFill>
          <a:blip r:embed="rId2" cstate="print"/>
          <a:srcRect l="5933" t="58388" r="49568" b="12779"/>
          <a:stretch>
            <a:fillRect/>
          </a:stretch>
        </p:blipFill>
        <p:spPr bwMode="auto">
          <a:xfrm>
            <a:off x="5257800" y="2362200"/>
            <a:ext cx="3429000" cy="3048000"/>
          </a:xfrm>
          <a:prstGeom prst="rect">
            <a:avLst/>
          </a:prstGeom>
          <a:noFill/>
        </p:spPr>
      </p:pic>
      <p:pic>
        <p:nvPicPr>
          <p:cNvPr id="135174" name="Picture 6" descr="49"/>
          <p:cNvPicPr>
            <a:picLocks noChangeAspect="1" noChangeArrowheads="1"/>
          </p:cNvPicPr>
          <p:nvPr/>
        </p:nvPicPr>
        <p:blipFill>
          <a:blip r:embed="rId3" cstate="print"/>
          <a:srcRect l="3955" t="7928" r="51546" b="81979"/>
          <a:stretch>
            <a:fillRect/>
          </a:stretch>
        </p:blipFill>
        <p:spPr bwMode="auto">
          <a:xfrm>
            <a:off x="5334000" y="5562600"/>
            <a:ext cx="3429000" cy="1066800"/>
          </a:xfrm>
          <a:prstGeom prst="rect">
            <a:avLst/>
          </a:prstGeom>
          <a:noFill/>
        </p:spPr>
      </p:pic>
      <p:sp>
        <p:nvSpPr>
          <p:cNvPr id="135175" name="AutoShape 7"/>
          <p:cNvSpPr>
            <a:spLocks noChangeAspect="1" noChangeArrowheads="1"/>
          </p:cNvSpPr>
          <p:nvPr/>
        </p:nvSpPr>
        <p:spPr bwMode="auto">
          <a:xfrm>
            <a:off x="5394325" y="15843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AutoShape 8"/>
          <p:cNvSpPr>
            <a:spLocks noChangeAspect="1" noChangeArrowheads="1"/>
          </p:cNvSpPr>
          <p:nvPr/>
        </p:nvSpPr>
        <p:spPr bwMode="auto">
          <a:xfrm>
            <a:off x="5470525" y="59277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AutoShape 9"/>
          <p:cNvSpPr>
            <a:spLocks noChangeAspect="1" noChangeArrowheads="1"/>
          </p:cNvSpPr>
          <p:nvPr/>
        </p:nvSpPr>
        <p:spPr bwMode="auto">
          <a:xfrm>
            <a:off x="838200" y="50133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180" name="Group 12"/>
          <p:cNvGrpSpPr>
            <a:grpSpLocks/>
          </p:cNvGrpSpPr>
          <p:nvPr/>
        </p:nvGrpSpPr>
        <p:grpSpPr bwMode="auto">
          <a:xfrm>
            <a:off x="5572125" y="762000"/>
            <a:ext cx="2962275" cy="123825"/>
            <a:chOff x="3510" y="480"/>
            <a:chExt cx="1866" cy="78"/>
          </a:xfrm>
        </p:grpSpPr>
        <p:sp>
          <p:nvSpPr>
            <p:cNvPr id="135178" name="Freeform 10"/>
            <p:cNvSpPr>
              <a:spLocks/>
            </p:cNvSpPr>
            <p:nvPr/>
          </p:nvSpPr>
          <p:spPr bwMode="auto">
            <a:xfrm>
              <a:off x="3525" y="480"/>
              <a:ext cx="185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51" y="1"/>
                </a:cxn>
              </a:cxnLst>
              <a:rect l="0" t="0" r="r" b="b"/>
              <a:pathLst>
                <a:path w="1851" h="1">
                  <a:moveTo>
                    <a:pt x="0" y="0"/>
                  </a:moveTo>
                  <a:lnTo>
                    <a:pt x="1851" y="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179" name="Freeform 11"/>
            <p:cNvSpPr>
              <a:spLocks/>
            </p:cNvSpPr>
            <p:nvPr/>
          </p:nvSpPr>
          <p:spPr bwMode="auto">
            <a:xfrm>
              <a:off x="3510" y="555"/>
              <a:ext cx="101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7" y="3"/>
                </a:cxn>
              </a:cxnLst>
              <a:rect l="0" t="0" r="r" b="b"/>
              <a:pathLst>
                <a:path w="1017" h="3">
                  <a:moveTo>
                    <a:pt x="0" y="0"/>
                  </a:moveTo>
                  <a:lnTo>
                    <a:pt x="1017" y="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5184" name="Group 16"/>
          <p:cNvGrpSpPr>
            <a:grpSpLocks/>
          </p:cNvGrpSpPr>
          <p:nvPr/>
        </p:nvGrpSpPr>
        <p:grpSpPr bwMode="auto">
          <a:xfrm>
            <a:off x="1023938" y="4295775"/>
            <a:ext cx="2976562" cy="261938"/>
            <a:chOff x="645" y="2706"/>
            <a:chExt cx="1875" cy="165"/>
          </a:xfrm>
        </p:grpSpPr>
        <p:sp>
          <p:nvSpPr>
            <p:cNvPr id="135181" name="Freeform 13"/>
            <p:cNvSpPr>
              <a:spLocks/>
            </p:cNvSpPr>
            <p:nvPr/>
          </p:nvSpPr>
          <p:spPr bwMode="auto">
            <a:xfrm>
              <a:off x="1185" y="2706"/>
              <a:ext cx="4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" y="0"/>
                </a:cxn>
              </a:cxnLst>
              <a:rect l="0" t="0" r="r" b="b"/>
              <a:pathLst>
                <a:path w="486" h="1">
                  <a:moveTo>
                    <a:pt x="0" y="0"/>
                  </a:moveTo>
                  <a:lnTo>
                    <a:pt x="486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182" name="Freeform 14"/>
            <p:cNvSpPr>
              <a:spLocks/>
            </p:cNvSpPr>
            <p:nvPr/>
          </p:nvSpPr>
          <p:spPr bwMode="auto">
            <a:xfrm>
              <a:off x="1185" y="2787"/>
              <a:ext cx="133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35" y="6"/>
                </a:cxn>
              </a:cxnLst>
              <a:rect l="0" t="0" r="r" b="b"/>
              <a:pathLst>
                <a:path w="1335" h="6">
                  <a:moveTo>
                    <a:pt x="0" y="0"/>
                  </a:moveTo>
                  <a:lnTo>
                    <a:pt x="1335" y="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183" name="Freeform 15"/>
            <p:cNvSpPr>
              <a:spLocks/>
            </p:cNvSpPr>
            <p:nvPr/>
          </p:nvSpPr>
          <p:spPr bwMode="auto">
            <a:xfrm>
              <a:off x="645" y="2868"/>
              <a:ext cx="13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" y="3"/>
                </a:cxn>
              </a:cxnLst>
              <a:rect l="0" t="0" r="r" b="b"/>
              <a:pathLst>
                <a:path w="132" h="3">
                  <a:moveTo>
                    <a:pt x="0" y="0"/>
                  </a:moveTo>
                  <a:lnTo>
                    <a:pt x="132" y="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1028700" y="5257800"/>
            <a:ext cx="29321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Same:  block material, configuration and heat flow</a:t>
            </a:r>
          </a:p>
          <a:p>
            <a:endParaRPr lang="en-US" sz="900" b="1" i="1">
              <a:solidFill>
                <a:schemeClr val="accent2"/>
              </a:solidFill>
            </a:endParaRPr>
          </a:p>
          <a:p>
            <a:r>
              <a:rPr lang="en-US" sz="900" b="1" i="1">
                <a:solidFill>
                  <a:schemeClr val="accent2"/>
                </a:solidFill>
              </a:rPr>
              <a:t>                  1             50          20 	         </a:t>
            </a:r>
            <a:r>
              <a:rPr lang="en-US" sz="900" b="1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900" b="1" i="1">
                <a:solidFill>
                  <a:schemeClr val="accent2"/>
                </a:solidFill>
              </a:rPr>
              <a:t> T  =  30</a:t>
            </a:r>
            <a:r>
              <a:rPr lang="en-US" sz="900" b="1" i="1" baseline="30000">
                <a:solidFill>
                  <a:schemeClr val="accent2"/>
                </a:solidFill>
              </a:rPr>
              <a:t>o</a:t>
            </a:r>
            <a:r>
              <a:rPr lang="en-US" sz="900" b="1" i="1">
                <a:solidFill>
                  <a:schemeClr val="accent2"/>
                </a:solidFill>
              </a:rPr>
              <a:t>C</a:t>
            </a:r>
          </a:p>
          <a:p>
            <a:r>
              <a:rPr lang="en-US" sz="900" b="1" i="1">
                <a:solidFill>
                  <a:schemeClr val="accent2"/>
                </a:solidFill>
              </a:rPr>
              <a:t>                  2           100          70                </a:t>
            </a:r>
            <a:r>
              <a:rPr lang="en-US" sz="900" b="1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900" b="1" i="1">
                <a:solidFill>
                  <a:schemeClr val="accent2"/>
                </a:solidFill>
              </a:rPr>
              <a:t> T  =  30</a:t>
            </a:r>
            <a:r>
              <a:rPr lang="en-US" sz="900" b="1" i="1" baseline="30000">
                <a:solidFill>
                  <a:schemeClr val="accent2"/>
                </a:solidFill>
              </a:rPr>
              <a:t>o</a:t>
            </a:r>
            <a:r>
              <a:rPr lang="en-US" sz="900" b="1" i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35188" name="Line 20"/>
          <p:cNvSpPr>
            <a:spLocks noChangeShapeType="1"/>
          </p:cNvSpPr>
          <p:nvPr/>
        </p:nvSpPr>
        <p:spPr bwMode="auto">
          <a:xfrm>
            <a:off x="2362200" y="5791200"/>
            <a:ext cx="228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89" name="Line 21"/>
          <p:cNvSpPr>
            <a:spLocks noChangeShapeType="1"/>
          </p:cNvSpPr>
          <p:nvPr/>
        </p:nvSpPr>
        <p:spPr bwMode="auto">
          <a:xfrm>
            <a:off x="2362200" y="5638800"/>
            <a:ext cx="228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2311400" y="6035675"/>
            <a:ext cx="2108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Change in temperature is same:</a:t>
            </a:r>
          </a:p>
          <a:p>
            <a:r>
              <a:rPr lang="en-US" sz="900" b="1" i="1">
                <a:solidFill>
                  <a:schemeClr val="accent2"/>
                </a:solidFill>
              </a:rPr>
              <a:t>          expect same heat flow (J/sec)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 descr="48"/>
          <p:cNvPicPr>
            <a:picLocks noChangeAspect="1" noChangeArrowheads="1"/>
          </p:cNvPicPr>
          <p:nvPr/>
        </p:nvPicPr>
        <p:blipFill>
          <a:blip r:embed="rId2" cstate="print"/>
          <a:srcRect l="5933" t="27391" r="49568" b="41612"/>
          <a:stretch>
            <a:fillRect/>
          </a:stretch>
        </p:blipFill>
        <p:spPr bwMode="auto">
          <a:xfrm>
            <a:off x="533400" y="685800"/>
            <a:ext cx="3429000" cy="3276600"/>
          </a:xfrm>
          <a:prstGeom prst="rect">
            <a:avLst/>
          </a:prstGeom>
          <a:noFill/>
        </p:spPr>
      </p:pic>
      <p:pic>
        <p:nvPicPr>
          <p:cNvPr id="163845" name="Picture 5" descr="48"/>
          <p:cNvPicPr>
            <a:picLocks noChangeAspect="1" noChangeArrowheads="1"/>
          </p:cNvPicPr>
          <p:nvPr/>
        </p:nvPicPr>
        <p:blipFill>
          <a:blip r:embed="rId2" cstate="print"/>
          <a:srcRect l="51422" t="7928" r="4079" b="81979"/>
          <a:stretch>
            <a:fillRect/>
          </a:stretch>
        </p:blipFill>
        <p:spPr bwMode="auto">
          <a:xfrm>
            <a:off x="609600" y="4495800"/>
            <a:ext cx="3429000" cy="1066800"/>
          </a:xfrm>
          <a:prstGeom prst="rect">
            <a:avLst/>
          </a:prstGeom>
          <a:noFill/>
        </p:spPr>
      </p:pic>
      <p:pic>
        <p:nvPicPr>
          <p:cNvPr id="163846" name="Picture 6" descr="48"/>
          <p:cNvPicPr>
            <a:picLocks noChangeAspect="1" noChangeArrowheads="1"/>
          </p:cNvPicPr>
          <p:nvPr/>
        </p:nvPicPr>
        <p:blipFill>
          <a:blip r:embed="rId2" cstate="print"/>
          <a:srcRect l="51422" t="27391" r="4079" b="59634"/>
          <a:stretch>
            <a:fillRect/>
          </a:stretch>
        </p:blipFill>
        <p:spPr bwMode="auto">
          <a:xfrm>
            <a:off x="5181600" y="685800"/>
            <a:ext cx="3429000" cy="1371600"/>
          </a:xfrm>
          <a:prstGeom prst="rect">
            <a:avLst/>
          </a:prstGeom>
          <a:noFill/>
        </p:spPr>
      </p:pic>
      <p:sp>
        <p:nvSpPr>
          <p:cNvPr id="163847" name="AutoShape 7"/>
          <p:cNvSpPr>
            <a:spLocks noChangeAspect="1" noChangeArrowheads="1"/>
          </p:cNvSpPr>
          <p:nvPr/>
        </p:nvSpPr>
        <p:spPr bwMode="auto">
          <a:xfrm>
            <a:off x="746125" y="51054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8" name="AutoShape 8"/>
          <p:cNvSpPr>
            <a:spLocks noChangeAspect="1" noChangeArrowheads="1"/>
          </p:cNvSpPr>
          <p:nvPr/>
        </p:nvSpPr>
        <p:spPr bwMode="auto">
          <a:xfrm>
            <a:off x="5318125" y="14478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49" name="Group 9"/>
          <p:cNvGrpSpPr>
            <a:grpSpLocks/>
          </p:cNvGrpSpPr>
          <p:nvPr/>
        </p:nvGrpSpPr>
        <p:grpSpPr bwMode="auto">
          <a:xfrm>
            <a:off x="2330450" y="4983163"/>
            <a:ext cx="1555750" cy="274637"/>
            <a:chOff x="4176" y="2736"/>
            <a:chExt cx="980" cy="173"/>
          </a:xfrm>
        </p:grpSpPr>
        <p:sp>
          <p:nvSpPr>
            <p:cNvPr id="163850" name="Text Box 10"/>
            <p:cNvSpPr txBox="1">
              <a:spLocks noChangeArrowheads="1"/>
            </p:cNvSpPr>
            <p:nvPr/>
          </p:nvSpPr>
          <p:spPr bwMode="auto">
            <a:xfrm>
              <a:off x="4176" y="2736"/>
              <a:ext cx="9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</a:rPr>
                <a:t>T</a:t>
              </a:r>
              <a:r>
                <a:rPr lang="en-US" sz="1200" baseline="-25000">
                  <a:solidFill>
                    <a:schemeClr val="accent2"/>
                  </a:solidFill>
                </a:rPr>
                <a:t>2</a:t>
              </a:r>
              <a:r>
                <a:rPr lang="en-US" sz="1200">
                  <a:solidFill>
                    <a:schemeClr val="accent2"/>
                  </a:solidFill>
                </a:rPr>
                <a:t>           T</a:t>
              </a:r>
              <a:r>
                <a:rPr lang="en-US" sz="1200" baseline="-25000">
                  <a:solidFill>
                    <a:schemeClr val="accent2"/>
                  </a:solidFill>
                </a:rPr>
                <a:t>1</a:t>
              </a:r>
              <a:r>
                <a:rPr lang="en-US" sz="1200">
                  <a:solidFill>
                    <a:schemeClr val="accent2"/>
                  </a:solidFill>
                </a:rPr>
                <a:t>   +  heat</a:t>
              </a:r>
            </a:p>
          </p:txBody>
        </p:sp>
        <p:sp>
          <p:nvSpPr>
            <p:cNvPr id="163851" name="Line 11"/>
            <p:cNvSpPr>
              <a:spLocks noChangeShapeType="1"/>
            </p:cNvSpPr>
            <p:nvPr/>
          </p:nvSpPr>
          <p:spPr bwMode="auto">
            <a:xfrm>
              <a:off x="4368" y="2832"/>
              <a:ext cx="19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2362200" y="5257800"/>
            <a:ext cx="142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10          7     +    3</a:t>
            </a:r>
          </a:p>
          <a:p>
            <a:r>
              <a:rPr lang="en-US" sz="1200">
                <a:solidFill>
                  <a:schemeClr val="accent2"/>
                </a:solidFill>
              </a:rPr>
              <a:t>hot       cold</a:t>
            </a:r>
          </a:p>
        </p:txBody>
      </p:sp>
      <p:pic>
        <p:nvPicPr>
          <p:cNvPr id="163853" name="Picture 13" descr="48"/>
          <p:cNvPicPr>
            <a:picLocks noChangeAspect="1" noChangeArrowheads="1"/>
          </p:cNvPicPr>
          <p:nvPr/>
        </p:nvPicPr>
        <p:blipFill>
          <a:blip r:embed="rId2" cstate="print"/>
          <a:srcRect l="5933" t="58388" r="49568" b="12779"/>
          <a:stretch>
            <a:fillRect/>
          </a:stretch>
        </p:blipFill>
        <p:spPr bwMode="auto">
          <a:xfrm>
            <a:off x="5181600" y="3429000"/>
            <a:ext cx="3429000" cy="3048000"/>
          </a:xfrm>
          <a:prstGeom prst="rect">
            <a:avLst/>
          </a:prstGeom>
          <a:noFill/>
        </p:spPr>
      </p:pic>
      <p:sp>
        <p:nvSpPr>
          <p:cNvPr id="163854" name="Freeform 14"/>
          <p:cNvSpPr>
            <a:spLocks/>
          </p:cNvSpPr>
          <p:nvPr/>
        </p:nvSpPr>
        <p:spPr bwMode="auto">
          <a:xfrm>
            <a:off x="5291138" y="5376863"/>
            <a:ext cx="3195637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13" y="3"/>
              </a:cxn>
            </a:cxnLst>
            <a:rect l="0" t="0" r="r" b="b"/>
            <a:pathLst>
              <a:path w="2013" h="3">
                <a:moveTo>
                  <a:pt x="0" y="0"/>
                </a:moveTo>
                <a:lnTo>
                  <a:pt x="2013" y="3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55" name="Freeform 15"/>
          <p:cNvSpPr>
            <a:spLocks/>
          </p:cNvSpPr>
          <p:nvPr/>
        </p:nvSpPr>
        <p:spPr bwMode="auto">
          <a:xfrm>
            <a:off x="5295900" y="5891213"/>
            <a:ext cx="3186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07" y="0"/>
              </a:cxn>
            </a:cxnLst>
            <a:rect l="0" t="0" r="r" b="b"/>
            <a:pathLst>
              <a:path w="2007" h="1">
                <a:moveTo>
                  <a:pt x="0" y="0"/>
                </a:moveTo>
                <a:lnTo>
                  <a:pt x="2007" y="0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56" name="Rectangle 16"/>
          <p:cNvSpPr>
            <a:spLocks noChangeArrowheads="1"/>
          </p:cNvSpPr>
          <p:nvPr/>
        </p:nvSpPr>
        <p:spPr bwMode="auto">
          <a:xfrm>
            <a:off x="7772400" y="3810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7" name="Text Box 17"/>
          <p:cNvSpPr txBox="1">
            <a:spLocks noChangeArrowheads="1"/>
          </p:cNvSpPr>
          <p:nvPr/>
        </p:nvSpPr>
        <p:spPr bwMode="auto">
          <a:xfrm>
            <a:off x="7772400" y="37338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#25</a:t>
            </a:r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4745038" y="5516563"/>
            <a:ext cx="436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#26</a:t>
            </a:r>
          </a:p>
        </p:txBody>
      </p:sp>
      <p:sp>
        <p:nvSpPr>
          <p:cNvPr id="163862" name="Text Box 22"/>
          <p:cNvSpPr txBox="1">
            <a:spLocks noChangeArrowheads="1"/>
          </p:cNvSpPr>
          <p:nvPr/>
        </p:nvSpPr>
        <p:spPr bwMode="auto">
          <a:xfrm>
            <a:off x="5486400" y="2057400"/>
            <a:ext cx="20589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accent2"/>
                </a:solidFill>
              </a:rPr>
              <a:t>Heat Flow:</a:t>
            </a:r>
          </a:p>
          <a:p>
            <a:r>
              <a:rPr lang="en-US" sz="1200" i="1">
                <a:solidFill>
                  <a:schemeClr val="accent2"/>
                </a:solidFill>
              </a:rPr>
              <a:t>       WOOD              STEEL</a:t>
            </a:r>
          </a:p>
          <a:p>
            <a:r>
              <a:rPr lang="en-US" sz="1200" i="1">
                <a:solidFill>
                  <a:schemeClr val="accent2"/>
                </a:solidFill>
              </a:rPr>
              <a:t>       0.072 J/s            31 J/s</a:t>
            </a:r>
          </a:p>
        </p:txBody>
      </p:sp>
      <p:sp>
        <p:nvSpPr>
          <p:cNvPr id="163867" name="Text Box 27"/>
          <p:cNvSpPr txBox="1">
            <a:spLocks noChangeArrowheads="1"/>
          </p:cNvSpPr>
          <p:nvPr/>
        </p:nvSpPr>
        <p:spPr bwMode="auto">
          <a:xfrm>
            <a:off x="5486400" y="2773363"/>
            <a:ext cx="2754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accent2"/>
                </a:solidFill>
              </a:rPr>
              <a:t>In 10 seconds:  "lose" 0.72 J vs. 310 J</a:t>
            </a:r>
          </a:p>
        </p:txBody>
      </p:sp>
      <p:sp>
        <p:nvSpPr>
          <p:cNvPr id="163868" name="Text Box 28"/>
          <p:cNvSpPr txBox="1">
            <a:spLocks noChangeArrowheads="1"/>
          </p:cNvSpPr>
          <p:nvPr/>
        </p:nvSpPr>
        <p:spPr bwMode="auto">
          <a:xfrm>
            <a:off x="5486400" y="3078163"/>
            <a:ext cx="268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accent2"/>
                </a:solidFill>
              </a:rPr>
              <a:t>Joules ~ calories (a measure of heat)</a:t>
            </a:r>
          </a:p>
          <a:p>
            <a:r>
              <a:rPr lang="en-US" sz="1200" i="1">
                <a:solidFill>
                  <a:schemeClr val="accent2"/>
                </a:solidFill>
              </a:rPr>
              <a:t>        4.184 Joules  =  1 calorie</a:t>
            </a:r>
          </a:p>
        </p:txBody>
      </p:sp>
      <p:sp>
        <p:nvSpPr>
          <p:cNvPr id="163869" name="Freeform 29"/>
          <p:cNvSpPr>
            <a:spLocks/>
          </p:cNvSpPr>
          <p:nvPr/>
        </p:nvSpPr>
        <p:spPr bwMode="auto">
          <a:xfrm>
            <a:off x="6334125" y="1035050"/>
            <a:ext cx="1135063" cy="11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15" y="7"/>
              </a:cxn>
            </a:cxnLst>
            <a:rect l="0" t="0" r="r" b="b"/>
            <a:pathLst>
              <a:path w="715" h="7">
                <a:moveTo>
                  <a:pt x="0" y="0"/>
                </a:moveTo>
                <a:lnTo>
                  <a:pt x="715" y="7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3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3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7" grpId="0" animBg="1"/>
      <p:bldP spid="163852" grpId="0"/>
      <p:bldP spid="163854" grpId="0" animBg="1"/>
      <p:bldP spid="163855" grpId="0" animBg="1"/>
      <p:bldP spid="163857" grpId="0"/>
      <p:bldP spid="163860" grpId="0"/>
      <p:bldP spid="163862" grpId="0"/>
      <p:bldP spid="163867" grpId="0"/>
      <p:bldP spid="163868" grpId="0"/>
      <p:bldP spid="16386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48"/>
          <p:cNvPicPr>
            <a:picLocks noChangeAspect="1" noChangeArrowheads="1"/>
          </p:cNvPicPr>
          <p:nvPr/>
        </p:nvPicPr>
        <p:blipFill>
          <a:blip r:embed="rId2" cstate="print"/>
          <a:srcRect l="5933" t="58388" r="49568" b="12779"/>
          <a:stretch>
            <a:fillRect/>
          </a:stretch>
        </p:blipFill>
        <p:spPr bwMode="auto">
          <a:xfrm>
            <a:off x="5181600" y="457200"/>
            <a:ext cx="3429000" cy="3048000"/>
          </a:xfrm>
          <a:prstGeom prst="rect">
            <a:avLst/>
          </a:prstGeom>
          <a:noFill/>
        </p:spPr>
      </p:pic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4724400" y="19050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#27</a:t>
            </a:r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7772400" y="838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5334000" y="1676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5334000" y="2209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4875" name="Picture 11" descr="48"/>
          <p:cNvPicPr>
            <a:picLocks noChangeAspect="1" noChangeArrowheads="1"/>
          </p:cNvPicPr>
          <p:nvPr/>
        </p:nvPicPr>
        <p:blipFill>
          <a:blip r:embed="rId2" cstate="print"/>
          <a:srcRect l="51422" t="49016" r="4079" b="40172"/>
          <a:stretch>
            <a:fillRect/>
          </a:stretch>
        </p:blipFill>
        <p:spPr bwMode="auto">
          <a:xfrm>
            <a:off x="685800" y="762000"/>
            <a:ext cx="3429000" cy="1143000"/>
          </a:xfrm>
          <a:prstGeom prst="rect">
            <a:avLst/>
          </a:prstGeom>
          <a:noFill/>
        </p:spPr>
      </p:pic>
      <p:sp>
        <p:nvSpPr>
          <p:cNvPr id="164876" name="AutoShape 12"/>
          <p:cNvSpPr>
            <a:spLocks noChangeAspect="1" noChangeArrowheads="1"/>
          </p:cNvSpPr>
          <p:nvPr/>
        </p:nvSpPr>
        <p:spPr bwMode="auto">
          <a:xfrm>
            <a:off x="838200" y="17367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877" name="Group 13"/>
          <p:cNvGrpSpPr>
            <a:grpSpLocks/>
          </p:cNvGrpSpPr>
          <p:nvPr/>
        </p:nvGrpSpPr>
        <p:grpSpPr bwMode="auto">
          <a:xfrm>
            <a:off x="1023938" y="1019175"/>
            <a:ext cx="2976562" cy="261938"/>
            <a:chOff x="645" y="2706"/>
            <a:chExt cx="1875" cy="165"/>
          </a:xfrm>
        </p:grpSpPr>
        <p:sp>
          <p:nvSpPr>
            <p:cNvPr id="164878" name="Freeform 14"/>
            <p:cNvSpPr>
              <a:spLocks/>
            </p:cNvSpPr>
            <p:nvPr/>
          </p:nvSpPr>
          <p:spPr bwMode="auto">
            <a:xfrm>
              <a:off x="1185" y="2706"/>
              <a:ext cx="48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" y="0"/>
                </a:cxn>
              </a:cxnLst>
              <a:rect l="0" t="0" r="r" b="b"/>
              <a:pathLst>
                <a:path w="486" h="1">
                  <a:moveTo>
                    <a:pt x="0" y="0"/>
                  </a:moveTo>
                  <a:lnTo>
                    <a:pt x="486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9" name="Freeform 15"/>
            <p:cNvSpPr>
              <a:spLocks/>
            </p:cNvSpPr>
            <p:nvPr/>
          </p:nvSpPr>
          <p:spPr bwMode="auto">
            <a:xfrm>
              <a:off x="1185" y="2787"/>
              <a:ext cx="1335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35" y="6"/>
                </a:cxn>
              </a:cxnLst>
              <a:rect l="0" t="0" r="r" b="b"/>
              <a:pathLst>
                <a:path w="1335" h="6">
                  <a:moveTo>
                    <a:pt x="0" y="0"/>
                  </a:moveTo>
                  <a:lnTo>
                    <a:pt x="1335" y="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0" name="Freeform 16"/>
            <p:cNvSpPr>
              <a:spLocks/>
            </p:cNvSpPr>
            <p:nvPr/>
          </p:nvSpPr>
          <p:spPr bwMode="auto">
            <a:xfrm>
              <a:off x="645" y="2868"/>
              <a:ext cx="13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" y="3"/>
                </a:cxn>
              </a:cxnLst>
              <a:rect l="0" t="0" r="r" b="b"/>
              <a:pathLst>
                <a:path w="132" h="3">
                  <a:moveTo>
                    <a:pt x="0" y="0"/>
                  </a:moveTo>
                  <a:lnTo>
                    <a:pt x="132" y="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1028700" y="1981200"/>
            <a:ext cx="29321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Same:  block material, configuration and heat flow</a:t>
            </a:r>
          </a:p>
          <a:p>
            <a:endParaRPr lang="en-US" sz="900" b="1" i="1">
              <a:solidFill>
                <a:schemeClr val="accent2"/>
              </a:solidFill>
            </a:endParaRPr>
          </a:p>
          <a:p>
            <a:r>
              <a:rPr lang="en-US" sz="900" b="1" i="1">
                <a:solidFill>
                  <a:schemeClr val="accent2"/>
                </a:solidFill>
              </a:rPr>
              <a:t>                  1             50          20 	         </a:t>
            </a:r>
            <a:r>
              <a:rPr lang="en-US" sz="900" b="1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900" b="1" i="1">
                <a:solidFill>
                  <a:schemeClr val="accent2"/>
                </a:solidFill>
              </a:rPr>
              <a:t> T  =  30</a:t>
            </a:r>
            <a:r>
              <a:rPr lang="en-US" sz="900" b="1" i="1" baseline="30000">
                <a:solidFill>
                  <a:schemeClr val="accent2"/>
                </a:solidFill>
              </a:rPr>
              <a:t>o</a:t>
            </a:r>
            <a:r>
              <a:rPr lang="en-US" sz="900" b="1" i="1">
                <a:solidFill>
                  <a:schemeClr val="accent2"/>
                </a:solidFill>
              </a:rPr>
              <a:t>C</a:t>
            </a:r>
          </a:p>
          <a:p>
            <a:r>
              <a:rPr lang="en-US" sz="900" b="1" i="1">
                <a:solidFill>
                  <a:schemeClr val="accent2"/>
                </a:solidFill>
              </a:rPr>
              <a:t>                  2           100          70                </a:t>
            </a:r>
            <a:r>
              <a:rPr lang="en-US" sz="900" b="1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900" b="1" i="1">
                <a:solidFill>
                  <a:schemeClr val="accent2"/>
                </a:solidFill>
              </a:rPr>
              <a:t> T  =  30</a:t>
            </a:r>
            <a:r>
              <a:rPr lang="en-US" sz="900" b="1" i="1" baseline="30000">
                <a:solidFill>
                  <a:schemeClr val="accent2"/>
                </a:solidFill>
              </a:rPr>
              <a:t>o</a:t>
            </a:r>
            <a:r>
              <a:rPr lang="en-US" sz="900" b="1" i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64882" name="Line 18"/>
          <p:cNvSpPr>
            <a:spLocks noChangeShapeType="1"/>
          </p:cNvSpPr>
          <p:nvPr/>
        </p:nvSpPr>
        <p:spPr bwMode="auto">
          <a:xfrm>
            <a:off x="2362200" y="2514600"/>
            <a:ext cx="228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3" name="Line 19"/>
          <p:cNvSpPr>
            <a:spLocks noChangeShapeType="1"/>
          </p:cNvSpPr>
          <p:nvPr/>
        </p:nvSpPr>
        <p:spPr bwMode="auto">
          <a:xfrm>
            <a:off x="2362200" y="2362200"/>
            <a:ext cx="228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>
            <a:off x="2311400" y="2759075"/>
            <a:ext cx="2108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Change in temperature is same:</a:t>
            </a:r>
          </a:p>
          <a:p>
            <a:r>
              <a:rPr lang="en-US" sz="900" b="1" i="1">
                <a:solidFill>
                  <a:schemeClr val="accent2"/>
                </a:solidFill>
              </a:rPr>
              <a:t>          expect same heat flow (J/sec)</a:t>
            </a:r>
          </a:p>
        </p:txBody>
      </p:sp>
      <p:pic>
        <p:nvPicPr>
          <p:cNvPr id="164885" name="Picture 21" descr="48"/>
          <p:cNvPicPr>
            <a:picLocks noChangeAspect="1" noChangeArrowheads="1"/>
          </p:cNvPicPr>
          <p:nvPr/>
        </p:nvPicPr>
        <p:blipFill>
          <a:blip r:embed="rId2" cstate="print"/>
          <a:srcRect l="51422" t="69920" r="4079" b="12779"/>
          <a:stretch>
            <a:fillRect/>
          </a:stretch>
        </p:blipFill>
        <p:spPr bwMode="auto">
          <a:xfrm>
            <a:off x="685800" y="3581400"/>
            <a:ext cx="3429000" cy="1828800"/>
          </a:xfrm>
          <a:prstGeom prst="rect">
            <a:avLst/>
          </a:prstGeom>
          <a:noFill/>
        </p:spPr>
      </p:pic>
      <p:sp>
        <p:nvSpPr>
          <p:cNvPr id="164886" name="AutoShape 22"/>
          <p:cNvSpPr>
            <a:spLocks noChangeAspect="1" noChangeArrowheads="1"/>
          </p:cNvSpPr>
          <p:nvPr/>
        </p:nvSpPr>
        <p:spPr bwMode="auto">
          <a:xfrm>
            <a:off x="822325" y="47847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887" name="Group 23"/>
          <p:cNvGrpSpPr>
            <a:grpSpLocks/>
          </p:cNvGrpSpPr>
          <p:nvPr/>
        </p:nvGrpSpPr>
        <p:grpSpPr bwMode="auto">
          <a:xfrm>
            <a:off x="1000125" y="3962400"/>
            <a:ext cx="2962275" cy="123825"/>
            <a:chOff x="3510" y="480"/>
            <a:chExt cx="1866" cy="78"/>
          </a:xfrm>
        </p:grpSpPr>
        <p:sp>
          <p:nvSpPr>
            <p:cNvPr id="164888" name="Freeform 24"/>
            <p:cNvSpPr>
              <a:spLocks/>
            </p:cNvSpPr>
            <p:nvPr/>
          </p:nvSpPr>
          <p:spPr bwMode="auto">
            <a:xfrm>
              <a:off x="3525" y="480"/>
              <a:ext cx="185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51" y="1"/>
                </a:cxn>
              </a:cxnLst>
              <a:rect l="0" t="0" r="r" b="b"/>
              <a:pathLst>
                <a:path w="1851" h="1">
                  <a:moveTo>
                    <a:pt x="0" y="0"/>
                  </a:moveTo>
                  <a:lnTo>
                    <a:pt x="1851" y="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9" name="Freeform 25"/>
            <p:cNvSpPr>
              <a:spLocks/>
            </p:cNvSpPr>
            <p:nvPr/>
          </p:nvSpPr>
          <p:spPr bwMode="auto">
            <a:xfrm>
              <a:off x="3510" y="555"/>
              <a:ext cx="101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7" y="3"/>
                </a:cxn>
              </a:cxnLst>
              <a:rect l="0" t="0" r="r" b="b"/>
              <a:pathLst>
                <a:path w="1017" h="3">
                  <a:moveTo>
                    <a:pt x="0" y="0"/>
                  </a:moveTo>
                  <a:lnTo>
                    <a:pt x="1017" y="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4114800" y="4343400"/>
            <a:ext cx="2709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/>
              <a:t>F</a:t>
            </a:r>
            <a:r>
              <a:rPr lang="en-US" sz="900" b="1" i="1">
                <a:solidFill>
                  <a:schemeClr val="accent2"/>
                </a:solidFill>
              </a:rPr>
              <a:t>     brick   (0.5 J/s)   &gt;   glass  (0.025 J/s)</a:t>
            </a:r>
          </a:p>
          <a:p>
            <a:endParaRPr lang="en-US" sz="900" b="1" i="1">
              <a:solidFill>
                <a:schemeClr val="accent2"/>
              </a:solidFill>
            </a:endParaRPr>
          </a:p>
          <a:p>
            <a:r>
              <a:rPr lang="en-US" sz="900" b="1"/>
              <a:t>G</a:t>
            </a:r>
            <a:r>
              <a:rPr lang="en-US" sz="900" b="1" i="1">
                <a:solidFill>
                  <a:schemeClr val="accent2"/>
                </a:solidFill>
              </a:rPr>
              <a:t>     brick   (0.5 J/s)   &gt;   glass  (0.072 J/s)</a:t>
            </a:r>
          </a:p>
          <a:p>
            <a:endParaRPr lang="en-US" sz="900" b="1" i="1">
              <a:solidFill>
                <a:schemeClr val="accent2"/>
              </a:solidFill>
            </a:endParaRPr>
          </a:p>
          <a:p>
            <a:r>
              <a:rPr lang="en-US" sz="900" b="1"/>
              <a:t>H</a:t>
            </a:r>
            <a:r>
              <a:rPr lang="en-US" sz="900" b="1" i="1">
                <a:solidFill>
                  <a:schemeClr val="accent2"/>
                </a:solidFill>
              </a:rPr>
              <a:t>     </a:t>
            </a:r>
            <a:r>
              <a:rPr lang="en-US" sz="1000" b="1" i="1">
                <a:solidFill>
                  <a:srgbClr val="FF0000"/>
                </a:solidFill>
              </a:rPr>
              <a:t>steel   (31 J/s)   &lt;   aluminum  (140 J/s)</a:t>
            </a:r>
          </a:p>
          <a:p>
            <a:endParaRPr lang="en-US" sz="900" b="1" i="1">
              <a:solidFill>
                <a:schemeClr val="accent2"/>
              </a:solidFill>
            </a:endParaRPr>
          </a:p>
          <a:p>
            <a:r>
              <a:rPr lang="en-US" sz="900" b="1"/>
              <a:t>I</a:t>
            </a:r>
            <a:r>
              <a:rPr lang="en-US" sz="900" b="1" i="1">
                <a:solidFill>
                  <a:schemeClr val="accent2"/>
                </a:solidFill>
              </a:rPr>
              <a:t>      steel   (31 J/s)   &gt;   concrete  (0.54 J/s)</a:t>
            </a:r>
          </a:p>
          <a:p>
            <a:endParaRPr lang="en-US" sz="900" b="1" i="1">
              <a:solidFill>
                <a:schemeClr val="accent2"/>
              </a:solidFill>
            </a:endParaRPr>
          </a:p>
        </p:txBody>
      </p:sp>
      <p:sp>
        <p:nvSpPr>
          <p:cNvPr id="164891" name="Text Box 27"/>
          <p:cNvSpPr txBox="1">
            <a:spLocks noChangeArrowheads="1"/>
          </p:cNvSpPr>
          <p:nvPr/>
        </p:nvSpPr>
        <p:spPr bwMode="auto">
          <a:xfrm>
            <a:off x="914400" y="5638800"/>
            <a:ext cx="31686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Increase heat flow    ...     increase thermal conductivity</a:t>
            </a:r>
          </a:p>
          <a:p>
            <a:r>
              <a:rPr lang="en-US" sz="900" b="1" i="1">
                <a:solidFill>
                  <a:schemeClr val="accent2"/>
                </a:solidFill>
              </a:rPr>
              <a:t>	</a:t>
            </a:r>
          </a:p>
          <a:p>
            <a:r>
              <a:rPr lang="en-US" sz="900" b="1" i="1">
                <a:solidFill>
                  <a:schemeClr val="accent2"/>
                </a:solidFill>
              </a:rPr>
              <a:t>	Steel              31 J/s</a:t>
            </a:r>
          </a:p>
          <a:p>
            <a:r>
              <a:rPr lang="en-US" sz="900" b="1" i="1">
                <a:solidFill>
                  <a:schemeClr val="accent2"/>
                </a:solidFill>
              </a:rPr>
              <a:t>	Aluminum   140 J/s</a:t>
            </a:r>
          </a:p>
        </p:txBody>
      </p:sp>
      <p:sp>
        <p:nvSpPr>
          <p:cNvPr id="164892" name="Text Box 28"/>
          <p:cNvSpPr txBox="1">
            <a:spLocks noChangeArrowheads="1"/>
          </p:cNvSpPr>
          <p:nvPr/>
        </p:nvSpPr>
        <p:spPr bwMode="auto">
          <a:xfrm>
            <a:off x="3124200" y="6019800"/>
            <a:ext cx="2381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Aluminum has higher heat flow (Table 1)</a:t>
            </a:r>
          </a:p>
        </p:txBody>
      </p:sp>
      <p:sp>
        <p:nvSpPr>
          <p:cNvPr id="164893" name="AutoShape 29"/>
          <p:cNvSpPr>
            <a:spLocks/>
          </p:cNvSpPr>
          <p:nvPr/>
        </p:nvSpPr>
        <p:spPr bwMode="auto">
          <a:xfrm>
            <a:off x="3048000" y="6019800"/>
            <a:ext cx="76200" cy="2286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94" name="Line 30"/>
          <p:cNvSpPr>
            <a:spLocks noChangeShapeType="1"/>
          </p:cNvSpPr>
          <p:nvPr/>
        </p:nvSpPr>
        <p:spPr bwMode="auto">
          <a:xfrm flipV="1">
            <a:off x="3048000" y="2590800"/>
            <a:ext cx="2286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95" name="Line 31"/>
          <p:cNvSpPr>
            <a:spLocks noChangeShapeType="1"/>
          </p:cNvSpPr>
          <p:nvPr/>
        </p:nvSpPr>
        <p:spPr bwMode="auto">
          <a:xfrm>
            <a:off x="2819400" y="4343400"/>
            <a:ext cx="5334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96" name="Freeform 32"/>
          <p:cNvSpPr>
            <a:spLocks/>
          </p:cNvSpPr>
          <p:nvPr/>
        </p:nvSpPr>
        <p:spPr bwMode="auto">
          <a:xfrm>
            <a:off x="7924800" y="1143000"/>
            <a:ext cx="5334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0"/>
              </a:cxn>
              <a:cxn ang="0">
                <a:pos x="336" y="1392"/>
              </a:cxn>
              <a:cxn ang="0">
                <a:pos x="0" y="1392"/>
              </a:cxn>
              <a:cxn ang="0">
                <a:pos x="0" y="0"/>
              </a:cxn>
            </a:cxnLst>
            <a:rect l="0" t="0" r="r" b="b"/>
            <a:pathLst>
              <a:path w="336" h="1392">
                <a:moveTo>
                  <a:pt x="0" y="0"/>
                </a:moveTo>
                <a:lnTo>
                  <a:pt x="336" y="0"/>
                </a:lnTo>
                <a:lnTo>
                  <a:pt x="336" y="1392"/>
                </a:lnTo>
                <a:lnTo>
                  <a:pt x="0" y="1392"/>
                </a:lnTo>
                <a:lnTo>
                  <a:pt x="0" y="0"/>
                </a:lnTo>
                <a:close/>
              </a:path>
            </a:pathLst>
          </a:custGeom>
          <a:solidFill>
            <a:srgbClr val="FF9900">
              <a:alpha val="10001"/>
            </a:srgbClr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4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4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48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4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4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4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73" grpId="0" animBg="1"/>
      <p:bldP spid="164874" grpId="0" animBg="1"/>
      <p:bldP spid="164876" grpId="0" animBg="1"/>
      <p:bldP spid="164882" grpId="0" animBg="1"/>
      <p:bldP spid="164883" grpId="0" animBg="1"/>
      <p:bldP spid="164884" grpId="0"/>
      <p:bldP spid="164886" grpId="0" animBg="1"/>
      <p:bldP spid="164890" grpId="0"/>
      <p:bldP spid="164891" grpId="0"/>
      <p:bldP spid="164892" grpId="0"/>
      <p:bldP spid="164893" grpId="0" animBg="1"/>
      <p:bldP spid="164894" grpId="0" animBg="1"/>
      <p:bldP spid="164895" grpId="0" animBg="1"/>
      <p:bldP spid="16489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49"/>
          <p:cNvPicPr>
            <a:picLocks noChangeAspect="1" noChangeArrowheads="1"/>
          </p:cNvPicPr>
          <p:nvPr/>
        </p:nvPicPr>
        <p:blipFill>
          <a:blip r:embed="rId2" cstate="print"/>
          <a:srcRect l="3955" t="7928" r="51546" b="81979"/>
          <a:stretch>
            <a:fillRect/>
          </a:stretch>
        </p:blipFill>
        <p:spPr bwMode="auto">
          <a:xfrm>
            <a:off x="762000" y="4953000"/>
            <a:ext cx="3429000" cy="1066800"/>
          </a:xfrm>
          <a:prstGeom prst="rect">
            <a:avLst/>
          </a:prstGeom>
          <a:noFill/>
        </p:spPr>
      </p:pic>
      <p:sp>
        <p:nvSpPr>
          <p:cNvPr id="165891" name="AutoShape 3"/>
          <p:cNvSpPr>
            <a:spLocks noChangeAspect="1" noChangeArrowheads="1"/>
          </p:cNvSpPr>
          <p:nvPr/>
        </p:nvSpPr>
        <p:spPr bwMode="auto">
          <a:xfrm>
            <a:off x="914400" y="53340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5892" name="Picture 4" descr="48"/>
          <p:cNvPicPr>
            <a:picLocks noChangeAspect="1" noChangeArrowheads="1"/>
          </p:cNvPicPr>
          <p:nvPr/>
        </p:nvPicPr>
        <p:blipFill>
          <a:blip r:embed="rId3" cstate="print"/>
          <a:srcRect l="5934" t="58391" r="49605" b="12802"/>
          <a:stretch>
            <a:fillRect/>
          </a:stretch>
        </p:blipFill>
        <p:spPr bwMode="auto">
          <a:xfrm>
            <a:off x="5257800" y="990600"/>
            <a:ext cx="3425825" cy="3044825"/>
          </a:xfrm>
          <a:prstGeom prst="rect">
            <a:avLst/>
          </a:prstGeom>
          <a:solidFill>
            <a:srgbClr val="FFFF00">
              <a:alpha val="10001"/>
            </a:srgbClr>
          </a:solidFill>
        </p:spPr>
      </p:pic>
      <p:pic>
        <p:nvPicPr>
          <p:cNvPr id="165893" name="Picture 5" descr="48"/>
          <p:cNvPicPr>
            <a:picLocks noChangeAspect="1" noChangeArrowheads="1"/>
          </p:cNvPicPr>
          <p:nvPr/>
        </p:nvPicPr>
        <p:blipFill>
          <a:blip r:embed="rId3" cstate="print"/>
          <a:srcRect l="5933" t="27391" r="49568" b="41612"/>
          <a:stretch>
            <a:fillRect/>
          </a:stretch>
        </p:blipFill>
        <p:spPr bwMode="auto">
          <a:xfrm>
            <a:off x="609600" y="1066800"/>
            <a:ext cx="3429000" cy="3276600"/>
          </a:xfrm>
          <a:prstGeom prst="rect">
            <a:avLst/>
          </a:prstGeom>
          <a:noFill/>
        </p:spPr>
      </p:pic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2622550" y="5257800"/>
            <a:ext cx="2178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Both:  glass wool, same temperature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3124200" y="5562600"/>
            <a:ext cx="476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same</a:t>
            </a:r>
          </a:p>
        </p:txBody>
      </p:sp>
      <p:sp>
        <p:nvSpPr>
          <p:cNvPr id="165896" name="AutoShape 8"/>
          <p:cNvSpPr>
            <a:spLocks/>
          </p:cNvSpPr>
          <p:nvPr/>
        </p:nvSpPr>
        <p:spPr bwMode="auto">
          <a:xfrm>
            <a:off x="3048000" y="5562600"/>
            <a:ext cx="76200" cy="2286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1936750" y="5410200"/>
            <a:ext cx="1162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both 1 brick width</a:t>
            </a:r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3124200" y="5867400"/>
            <a:ext cx="297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Different heat flow ... due to distance between walls</a:t>
            </a:r>
          </a:p>
        </p:txBody>
      </p:sp>
      <p:grpSp>
        <p:nvGrpSpPr>
          <p:cNvPr id="165910" name="Group 22"/>
          <p:cNvGrpSpPr>
            <a:grpSpLocks/>
          </p:cNvGrpSpPr>
          <p:nvPr/>
        </p:nvGrpSpPr>
        <p:grpSpPr bwMode="auto">
          <a:xfrm>
            <a:off x="5410200" y="2209800"/>
            <a:ext cx="76200" cy="304800"/>
            <a:chOff x="3408" y="1392"/>
            <a:chExt cx="48" cy="192"/>
          </a:xfrm>
        </p:grpSpPr>
        <p:sp>
          <p:nvSpPr>
            <p:cNvPr id="165899" name="Rectangle 11"/>
            <p:cNvSpPr>
              <a:spLocks noChangeArrowheads="1"/>
            </p:cNvSpPr>
            <p:nvPr/>
          </p:nvSpPr>
          <p:spPr bwMode="auto">
            <a:xfrm>
              <a:off x="3408" y="1392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0" name="Rectangle 12"/>
            <p:cNvSpPr>
              <a:spLocks noChangeArrowheads="1"/>
            </p:cNvSpPr>
            <p:nvPr/>
          </p:nvSpPr>
          <p:spPr bwMode="auto">
            <a:xfrm>
              <a:off x="3408" y="153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5911" name="Group 23"/>
          <p:cNvGrpSpPr>
            <a:grpSpLocks/>
          </p:cNvGrpSpPr>
          <p:nvPr/>
        </p:nvGrpSpPr>
        <p:grpSpPr bwMode="auto">
          <a:xfrm>
            <a:off x="6629400" y="2209800"/>
            <a:ext cx="76200" cy="304800"/>
            <a:chOff x="4176" y="1392"/>
            <a:chExt cx="48" cy="192"/>
          </a:xfrm>
        </p:grpSpPr>
        <p:sp>
          <p:nvSpPr>
            <p:cNvPr id="165902" name="Rectangle 14"/>
            <p:cNvSpPr>
              <a:spLocks noChangeArrowheads="1"/>
            </p:cNvSpPr>
            <p:nvPr/>
          </p:nvSpPr>
          <p:spPr bwMode="auto">
            <a:xfrm>
              <a:off x="4176" y="1392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3" name="Rectangle 15"/>
            <p:cNvSpPr>
              <a:spLocks noChangeArrowheads="1"/>
            </p:cNvSpPr>
            <p:nvPr/>
          </p:nvSpPr>
          <p:spPr bwMode="auto">
            <a:xfrm>
              <a:off x="4176" y="1536"/>
              <a:ext cx="48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5904" name="Rectangle 16"/>
          <p:cNvSpPr>
            <a:spLocks noChangeArrowheads="1"/>
          </p:cNvSpPr>
          <p:nvPr/>
        </p:nvSpPr>
        <p:spPr bwMode="auto">
          <a:xfrm>
            <a:off x="990600" y="914400"/>
            <a:ext cx="1295400" cy="1752600"/>
          </a:xfrm>
          <a:prstGeom prst="rect">
            <a:avLst/>
          </a:prstGeom>
          <a:solidFill>
            <a:srgbClr val="FF0000">
              <a:alpha val="10001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05" name="Rectangle 17"/>
          <p:cNvSpPr>
            <a:spLocks noChangeArrowheads="1"/>
          </p:cNvSpPr>
          <p:nvPr/>
        </p:nvSpPr>
        <p:spPr bwMode="auto">
          <a:xfrm>
            <a:off x="990600" y="2667000"/>
            <a:ext cx="1295400" cy="1752600"/>
          </a:xfrm>
          <a:prstGeom prst="rect">
            <a:avLst/>
          </a:prstGeom>
          <a:solidFill>
            <a:srgbClr val="FF0000">
              <a:alpha val="10001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07" name="Freeform 19"/>
          <p:cNvSpPr>
            <a:spLocks/>
          </p:cNvSpPr>
          <p:nvPr/>
        </p:nvSpPr>
        <p:spPr bwMode="auto">
          <a:xfrm>
            <a:off x="5381625" y="2133600"/>
            <a:ext cx="3171825" cy="433388"/>
          </a:xfrm>
          <a:custGeom>
            <a:avLst/>
            <a:gdLst/>
            <a:ahLst/>
            <a:cxnLst>
              <a:cxn ang="0">
                <a:pos x="39" y="3"/>
              </a:cxn>
              <a:cxn ang="0">
                <a:pos x="1995" y="12"/>
              </a:cxn>
              <a:cxn ang="0">
                <a:pos x="1998" y="270"/>
              </a:cxn>
              <a:cxn ang="0">
                <a:pos x="0" y="273"/>
              </a:cxn>
              <a:cxn ang="0">
                <a:pos x="3" y="3"/>
              </a:cxn>
              <a:cxn ang="0">
                <a:pos x="165" y="0"/>
              </a:cxn>
            </a:cxnLst>
            <a:rect l="0" t="0" r="r" b="b"/>
            <a:pathLst>
              <a:path w="1998" h="273">
                <a:moveTo>
                  <a:pt x="39" y="3"/>
                </a:moveTo>
                <a:lnTo>
                  <a:pt x="1995" y="12"/>
                </a:lnTo>
                <a:lnTo>
                  <a:pt x="1998" y="270"/>
                </a:lnTo>
                <a:lnTo>
                  <a:pt x="0" y="273"/>
                </a:lnTo>
                <a:lnTo>
                  <a:pt x="3" y="3"/>
                </a:lnTo>
                <a:lnTo>
                  <a:pt x="165" y="0"/>
                </a:lnTo>
              </a:path>
            </a:pathLst>
          </a:custGeom>
          <a:solidFill>
            <a:srgbClr val="FF0000">
              <a:alpha val="100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908" name="Freeform 20"/>
          <p:cNvSpPr>
            <a:spLocks/>
          </p:cNvSpPr>
          <p:nvPr/>
        </p:nvSpPr>
        <p:spPr bwMode="auto">
          <a:xfrm>
            <a:off x="5410200" y="2286000"/>
            <a:ext cx="3124200" cy="152400"/>
          </a:xfrm>
          <a:custGeom>
            <a:avLst/>
            <a:gdLst/>
            <a:ahLst/>
            <a:cxnLst>
              <a:cxn ang="0">
                <a:pos x="39" y="3"/>
              </a:cxn>
              <a:cxn ang="0">
                <a:pos x="1995" y="12"/>
              </a:cxn>
              <a:cxn ang="0">
                <a:pos x="1998" y="270"/>
              </a:cxn>
              <a:cxn ang="0">
                <a:pos x="0" y="273"/>
              </a:cxn>
              <a:cxn ang="0">
                <a:pos x="3" y="3"/>
              </a:cxn>
              <a:cxn ang="0">
                <a:pos x="165" y="0"/>
              </a:cxn>
            </a:cxnLst>
            <a:rect l="0" t="0" r="r" b="b"/>
            <a:pathLst>
              <a:path w="1998" h="273">
                <a:moveTo>
                  <a:pt x="39" y="3"/>
                </a:moveTo>
                <a:lnTo>
                  <a:pt x="1995" y="12"/>
                </a:lnTo>
                <a:lnTo>
                  <a:pt x="1998" y="270"/>
                </a:lnTo>
                <a:lnTo>
                  <a:pt x="0" y="273"/>
                </a:lnTo>
                <a:lnTo>
                  <a:pt x="3" y="3"/>
                </a:lnTo>
                <a:lnTo>
                  <a:pt x="165" y="0"/>
                </a:lnTo>
              </a:path>
            </a:pathLst>
          </a:custGeom>
          <a:solidFill>
            <a:srgbClr val="C0C0C0">
              <a:alpha val="67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909" name="Freeform 21"/>
          <p:cNvSpPr>
            <a:spLocks/>
          </p:cNvSpPr>
          <p:nvPr/>
        </p:nvSpPr>
        <p:spPr bwMode="auto">
          <a:xfrm>
            <a:off x="1057275" y="5133975"/>
            <a:ext cx="78263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3" y="0"/>
              </a:cxn>
            </a:cxnLst>
            <a:rect l="0" t="0" r="r" b="b"/>
            <a:pathLst>
              <a:path w="493" h="1">
                <a:moveTo>
                  <a:pt x="0" y="0"/>
                </a:moveTo>
                <a:lnTo>
                  <a:pt x="493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nimBg="1"/>
      <p:bldP spid="165894" grpId="0"/>
      <p:bldP spid="165895" grpId="0"/>
      <p:bldP spid="165896" grpId="0" animBg="1"/>
      <p:bldP spid="165897" grpId="0"/>
      <p:bldP spid="165898" grpId="0"/>
      <p:bldP spid="165904" grpId="0" animBg="1"/>
      <p:bldP spid="165905" grpId="0" animBg="1"/>
      <p:bldP spid="165907" grpId="0" animBg="1"/>
      <p:bldP spid="165908" grpId="0" animBg="1"/>
      <p:bldP spid="16590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3092450" y="1219200"/>
            <a:ext cx="224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50"/>
          <p:cNvPicPr>
            <a:picLocks noChangeAspect="1" noChangeArrowheads="1"/>
          </p:cNvPicPr>
          <p:nvPr/>
        </p:nvPicPr>
        <p:blipFill>
          <a:blip r:embed="rId2" cstate="print"/>
          <a:srcRect l="5933" t="7928" r="49568" b="77655"/>
          <a:stretch>
            <a:fillRect/>
          </a:stretch>
        </p:blipFill>
        <p:spPr bwMode="auto">
          <a:xfrm>
            <a:off x="457200" y="457200"/>
            <a:ext cx="3429000" cy="1524000"/>
          </a:xfrm>
          <a:prstGeom prst="rect">
            <a:avLst/>
          </a:prstGeom>
          <a:noFill/>
        </p:spPr>
      </p:pic>
      <p:pic>
        <p:nvPicPr>
          <p:cNvPr id="137219" name="Picture 3" descr="50"/>
          <p:cNvPicPr>
            <a:picLocks noChangeAspect="1" noChangeArrowheads="1"/>
          </p:cNvPicPr>
          <p:nvPr/>
        </p:nvPicPr>
        <p:blipFill>
          <a:blip r:embed="rId2" cstate="print"/>
          <a:srcRect l="5933" t="46854" r="49568" b="13696"/>
          <a:stretch>
            <a:fillRect/>
          </a:stretch>
        </p:blipFill>
        <p:spPr bwMode="auto">
          <a:xfrm>
            <a:off x="5105400" y="2154238"/>
            <a:ext cx="3429000" cy="4170362"/>
          </a:xfrm>
          <a:prstGeom prst="rect">
            <a:avLst/>
          </a:prstGeom>
          <a:noFill/>
        </p:spPr>
      </p:pic>
      <p:pic>
        <p:nvPicPr>
          <p:cNvPr id="137220" name="Picture 4" descr="50"/>
          <p:cNvPicPr>
            <a:picLocks noChangeAspect="1" noChangeArrowheads="1"/>
          </p:cNvPicPr>
          <p:nvPr/>
        </p:nvPicPr>
        <p:blipFill>
          <a:blip r:embed="rId2" cstate="print"/>
          <a:srcRect l="5933" t="28833" r="49568" b="60355"/>
          <a:stretch>
            <a:fillRect/>
          </a:stretch>
        </p:blipFill>
        <p:spPr bwMode="auto">
          <a:xfrm>
            <a:off x="5029200" y="609600"/>
            <a:ext cx="3429000" cy="1143000"/>
          </a:xfrm>
          <a:prstGeom prst="rect">
            <a:avLst/>
          </a:prstGeom>
          <a:noFill/>
        </p:spPr>
      </p:pic>
      <p:grpSp>
        <p:nvGrpSpPr>
          <p:cNvPr id="137226" name="Group 10"/>
          <p:cNvGrpSpPr>
            <a:grpSpLocks/>
          </p:cNvGrpSpPr>
          <p:nvPr/>
        </p:nvGrpSpPr>
        <p:grpSpPr bwMode="auto">
          <a:xfrm>
            <a:off x="5181600" y="1533525"/>
            <a:ext cx="3189288" cy="142875"/>
            <a:chOff x="3264" y="966"/>
            <a:chExt cx="2009" cy="90"/>
          </a:xfrm>
        </p:grpSpPr>
        <p:sp>
          <p:nvSpPr>
            <p:cNvPr id="137221" name="Freeform 5"/>
            <p:cNvSpPr>
              <a:spLocks/>
            </p:cNvSpPr>
            <p:nvPr/>
          </p:nvSpPr>
          <p:spPr bwMode="auto">
            <a:xfrm>
              <a:off x="4262" y="966"/>
              <a:ext cx="10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1" y="0"/>
                </a:cxn>
              </a:cxnLst>
              <a:rect l="0" t="0" r="r" b="b"/>
              <a:pathLst>
                <a:path w="1011" h="1">
                  <a:moveTo>
                    <a:pt x="0" y="0"/>
                  </a:moveTo>
                  <a:lnTo>
                    <a:pt x="101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222" name="Line 6"/>
            <p:cNvSpPr>
              <a:spLocks noChangeShapeType="1"/>
            </p:cNvSpPr>
            <p:nvPr/>
          </p:nvSpPr>
          <p:spPr bwMode="auto">
            <a:xfrm>
              <a:off x="3264" y="1056"/>
              <a:ext cx="12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7227" name="Group 11"/>
          <p:cNvGrpSpPr>
            <a:grpSpLocks/>
          </p:cNvGrpSpPr>
          <p:nvPr/>
        </p:nvGrpSpPr>
        <p:grpSpPr bwMode="auto">
          <a:xfrm>
            <a:off x="6938963" y="2533650"/>
            <a:ext cx="1262062" cy="309563"/>
            <a:chOff x="4371" y="1596"/>
            <a:chExt cx="795" cy="195"/>
          </a:xfrm>
        </p:grpSpPr>
        <p:sp>
          <p:nvSpPr>
            <p:cNvPr id="137223" name="Freeform 7"/>
            <p:cNvSpPr>
              <a:spLocks/>
            </p:cNvSpPr>
            <p:nvPr/>
          </p:nvSpPr>
          <p:spPr bwMode="auto">
            <a:xfrm>
              <a:off x="4386" y="1596"/>
              <a:ext cx="26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60" y="0"/>
                </a:cxn>
              </a:cxnLst>
              <a:rect l="0" t="0" r="r" b="b"/>
              <a:pathLst>
                <a:path w="260" h="2">
                  <a:moveTo>
                    <a:pt x="0" y="2"/>
                  </a:moveTo>
                  <a:lnTo>
                    <a:pt x="26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224" name="Freeform 8"/>
            <p:cNvSpPr>
              <a:spLocks/>
            </p:cNvSpPr>
            <p:nvPr/>
          </p:nvSpPr>
          <p:spPr bwMode="auto">
            <a:xfrm>
              <a:off x="4371" y="1695"/>
              <a:ext cx="795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95" y="0"/>
                </a:cxn>
              </a:cxnLst>
              <a:rect l="0" t="0" r="r" b="b"/>
              <a:pathLst>
                <a:path w="795" h="2">
                  <a:moveTo>
                    <a:pt x="0" y="2"/>
                  </a:moveTo>
                  <a:lnTo>
                    <a:pt x="795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225" name="Freeform 9"/>
            <p:cNvSpPr>
              <a:spLocks/>
            </p:cNvSpPr>
            <p:nvPr/>
          </p:nvSpPr>
          <p:spPr bwMode="auto">
            <a:xfrm>
              <a:off x="4385" y="1790"/>
              <a:ext cx="22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20" y="0"/>
                </a:cxn>
              </a:cxnLst>
              <a:rect l="0" t="0" r="r" b="b"/>
              <a:pathLst>
                <a:path w="220" h="1">
                  <a:moveTo>
                    <a:pt x="0" y="1"/>
                  </a:moveTo>
                  <a:lnTo>
                    <a:pt x="22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5486400" y="1752600"/>
            <a:ext cx="2819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Experiment 1 shows that smaller pieces of Mg ribbon give more heat in the quickest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50"/>
          <p:cNvPicPr>
            <a:picLocks noChangeAspect="1" noChangeArrowheads="1"/>
          </p:cNvPicPr>
          <p:nvPr/>
        </p:nvPicPr>
        <p:blipFill>
          <a:blip r:embed="rId2" cstate="print"/>
          <a:srcRect l="50432" t="7928" r="4079" b="59634"/>
          <a:stretch>
            <a:fillRect/>
          </a:stretch>
        </p:blipFill>
        <p:spPr bwMode="auto">
          <a:xfrm>
            <a:off x="685800" y="533400"/>
            <a:ext cx="3505200" cy="3429000"/>
          </a:xfrm>
          <a:prstGeom prst="rect">
            <a:avLst/>
          </a:prstGeom>
          <a:noFill/>
        </p:spPr>
      </p:pic>
      <p:pic>
        <p:nvPicPr>
          <p:cNvPr id="138243" name="Picture 3" descr="50"/>
          <p:cNvPicPr>
            <a:picLocks noChangeAspect="1" noChangeArrowheads="1"/>
          </p:cNvPicPr>
          <p:nvPr/>
        </p:nvPicPr>
        <p:blipFill>
          <a:blip r:embed="rId2" cstate="print"/>
          <a:srcRect l="50432" t="53340" r="4079" b="13696"/>
          <a:stretch>
            <a:fillRect/>
          </a:stretch>
        </p:blipFill>
        <p:spPr bwMode="auto">
          <a:xfrm>
            <a:off x="5181600" y="457200"/>
            <a:ext cx="3505200" cy="3484563"/>
          </a:xfrm>
          <a:prstGeom prst="rect">
            <a:avLst/>
          </a:prstGeom>
          <a:noFill/>
        </p:spPr>
      </p:pic>
      <p:sp>
        <p:nvSpPr>
          <p:cNvPr id="138244" name="Line 4"/>
          <p:cNvSpPr>
            <a:spLocks noChangeShapeType="1"/>
          </p:cNvSpPr>
          <p:nvPr/>
        </p:nvSpPr>
        <p:spPr bwMode="auto">
          <a:xfrm>
            <a:off x="1143000" y="1524000"/>
            <a:ext cx="167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5" name="AutoShape 5"/>
          <p:cNvSpPr>
            <a:spLocks/>
          </p:cNvSpPr>
          <p:nvPr/>
        </p:nvSpPr>
        <p:spPr bwMode="auto">
          <a:xfrm>
            <a:off x="2971800" y="34290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8248" name="Group 8"/>
          <p:cNvGrpSpPr>
            <a:grpSpLocks/>
          </p:cNvGrpSpPr>
          <p:nvPr/>
        </p:nvGrpSpPr>
        <p:grpSpPr bwMode="auto">
          <a:xfrm>
            <a:off x="5372100" y="1385888"/>
            <a:ext cx="3219450" cy="139700"/>
            <a:chOff x="3384" y="873"/>
            <a:chExt cx="2028" cy="88"/>
          </a:xfrm>
        </p:grpSpPr>
        <p:sp>
          <p:nvSpPr>
            <p:cNvPr id="138246" name="Freeform 6"/>
            <p:cNvSpPr>
              <a:spLocks/>
            </p:cNvSpPr>
            <p:nvPr/>
          </p:nvSpPr>
          <p:spPr bwMode="auto">
            <a:xfrm>
              <a:off x="3384" y="960"/>
              <a:ext cx="79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2" y="1"/>
                </a:cxn>
              </a:cxnLst>
              <a:rect l="0" t="0" r="r" b="b"/>
              <a:pathLst>
                <a:path w="792" h="1">
                  <a:moveTo>
                    <a:pt x="0" y="0"/>
                  </a:moveTo>
                  <a:lnTo>
                    <a:pt x="792" y="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247" name="Freeform 7"/>
            <p:cNvSpPr>
              <a:spLocks/>
            </p:cNvSpPr>
            <p:nvPr/>
          </p:nvSpPr>
          <p:spPr bwMode="auto">
            <a:xfrm>
              <a:off x="5283" y="873"/>
              <a:ext cx="1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0"/>
                </a:cxn>
              </a:cxnLst>
              <a:rect l="0" t="0" r="r" b="b"/>
              <a:pathLst>
                <a:path w="129" h="1">
                  <a:moveTo>
                    <a:pt x="0" y="0"/>
                  </a:moveTo>
                  <a:lnTo>
                    <a:pt x="129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249" name="AutoShape 9"/>
          <p:cNvSpPr>
            <a:spLocks/>
          </p:cNvSpPr>
          <p:nvPr/>
        </p:nvSpPr>
        <p:spPr bwMode="auto">
          <a:xfrm>
            <a:off x="7467600" y="2667000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Freeform 10"/>
          <p:cNvSpPr>
            <a:spLocks/>
          </p:cNvSpPr>
          <p:nvPr/>
        </p:nvSpPr>
        <p:spPr bwMode="auto">
          <a:xfrm>
            <a:off x="6081713" y="2919413"/>
            <a:ext cx="1381125" cy="25241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70" y="0"/>
              </a:cxn>
              <a:cxn ang="0">
                <a:pos x="870" y="159"/>
              </a:cxn>
              <a:cxn ang="0">
                <a:pos x="0" y="156"/>
              </a:cxn>
              <a:cxn ang="0">
                <a:pos x="3" y="0"/>
              </a:cxn>
            </a:cxnLst>
            <a:rect l="0" t="0" r="r" b="b"/>
            <a:pathLst>
              <a:path w="870" h="159">
                <a:moveTo>
                  <a:pt x="3" y="0"/>
                </a:moveTo>
                <a:lnTo>
                  <a:pt x="870" y="0"/>
                </a:lnTo>
                <a:lnTo>
                  <a:pt x="870" y="159"/>
                </a:lnTo>
                <a:lnTo>
                  <a:pt x="0" y="156"/>
                </a:lnTo>
                <a:lnTo>
                  <a:pt x="3" y="0"/>
                </a:lnTo>
                <a:close/>
              </a:path>
            </a:pathLst>
          </a:custGeom>
          <a:solidFill>
            <a:srgbClr val="FF0000">
              <a:alpha val="100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3124200" y="35052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#34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7564438" y="2849563"/>
            <a:ext cx="436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#31</a:t>
            </a:r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5410200" y="4114800"/>
            <a:ext cx="3505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Water boils at 100</a:t>
            </a:r>
            <a:r>
              <a:rPr lang="en-US" sz="900" b="1" i="1" baseline="30000">
                <a:solidFill>
                  <a:schemeClr val="accent2"/>
                </a:solidFill>
              </a:rPr>
              <a:t>o</a:t>
            </a:r>
            <a:r>
              <a:rPr lang="en-US" sz="900" b="1" i="1">
                <a:solidFill>
                  <a:schemeClr val="accent2"/>
                </a:solidFill>
              </a:rPr>
              <a:t>C.   It won't boil any higher temperature.</a:t>
            </a:r>
          </a:p>
          <a:p>
            <a:endParaRPr lang="en-US" sz="900" b="1" i="1">
              <a:solidFill>
                <a:schemeClr val="accent2"/>
              </a:solidFill>
            </a:endParaRPr>
          </a:p>
          <a:p>
            <a:r>
              <a:rPr lang="en-US" sz="900" b="1" i="1">
                <a:solidFill>
                  <a:schemeClr val="accent2"/>
                </a:solidFill>
              </a:rPr>
              <a:t>Colligative Property:  increase solute (salt) ... </a:t>
            </a:r>
          </a:p>
          <a:p>
            <a:r>
              <a:rPr lang="en-US" sz="900" b="1" i="1">
                <a:solidFill>
                  <a:schemeClr val="accent2"/>
                </a:solidFill>
              </a:rPr>
              <a:t>                                           ... higher boiling point.</a:t>
            </a:r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1143000" y="4038600"/>
            <a:ext cx="2819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Anything over 0.5 mol is the same max temp.</a:t>
            </a:r>
          </a:p>
          <a:p>
            <a:r>
              <a:rPr lang="en-US" sz="900" b="1" i="1">
                <a:solidFill>
                  <a:schemeClr val="accent2"/>
                </a:solidFill>
              </a:rPr>
              <a:t>Therefore, 0.50 mol is least amount of material.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51"/>
          <p:cNvPicPr>
            <a:picLocks noChangeAspect="1" noChangeArrowheads="1"/>
          </p:cNvPicPr>
          <p:nvPr/>
        </p:nvPicPr>
        <p:blipFill>
          <a:blip r:embed="rId2" cstate="print"/>
          <a:srcRect l="4944" t="7928" r="50557" b="77655"/>
          <a:stretch>
            <a:fillRect/>
          </a:stretch>
        </p:blipFill>
        <p:spPr bwMode="auto">
          <a:xfrm>
            <a:off x="457200" y="838200"/>
            <a:ext cx="3429000" cy="1524000"/>
          </a:xfrm>
          <a:prstGeom prst="rect">
            <a:avLst/>
          </a:prstGeom>
          <a:noFill/>
        </p:spPr>
      </p:pic>
      <p:pic>
        <p:nvPicPr>
          <p:cNvPr id="139267" name="Picture 3" descr="51"/>
          <p:cNvPicPr>
            <a:picLocks noChangeAspect="1" noChangeArrowheads="1"/>
          </p:cNvPicPr>
          <p:nvPr/>
        </p:nvPicPr>
        <p:blipFill>
          <a:blip r:embed="rId2" cstate="print"/>
          <a:srcRect l="51422" t="7928" r="4079" b="81979"/>
          <a:stretch>
            <a:fillRect/>
          </a:stretch>
        </p:blipFill>
        <p:spPr bwMode="auto">
          <a:xfrm>
            <a:off x="4953000" y="838200"/>
            <a:ext cx="3429000" cy="1066800"/>
          </a:xfrm>
          <a:prstGeom prst="rect">
            <a:avLst/>
          </a:prstGeom>
          <a:noFill/>
        </p:spPr>
      </p:pic>
      <p:pic>
        <p:nvPicPr>
          <p:cNvPr id="139268" name="Picture 4" descr="51"/>
          <p:cNvPicPr>
            <a:picLocks noChangeAspect="1" noChangeArrowheads="1"/>
          </p:cNvPicPr>
          <p:nvPr/>
        </p:nvPicPr>
        <p:blipFill>
          <a:blip r:embed="rId2" cstate="print"/>
          <a:srcRect l="4944" t="26671" r="50557" b="60355"/>
          <a:stretch>
            <a:fillRect/>
          </a:stretch>
        </p:blipFill>
        <p:spPr bwMode="auto">
          <a:xfrm>
            <a:off x="533400" y="3048000"/>
            <a:ext cx="3429000" cy="1371600"/>
          </a:xfrm>
          <a:prstGeom prst="rect">
            <a:avLst/>
          </a:prstGeom>
          <a:noFill/>
        </p:spPr>
      </p:pic>
      <p:pic>
        <p:nvPicPr>
          <p:cNvPr id="139269" name="Picture 5" descr="51"/>
          <p:cNvPicPr>
            <a:picLocks noChangeAspect="1" noChangeArrowheads="1"/>
          </p:cNvPicPr>
          <p:nvPr/>
        </p:nvPicPr>
        <p:blipFill>
          <a:blip r:embed="rId2" cstate="print"/>
          <a:srcRect l="4944" t="43250" r="50557" b="44496"/>
          <a:stretch>
            <a:fillRect/>
          </a:stretch>
        </p:blipFill>
        <p:spPr bwMode="auto">
          <a:xfrm>
            <a:off x="533400" y="4953000"/>
            <a:ext cx="3429000" cy="1295400"/>
          </a:xfrm>
          <a:prstGeom prst="rect">
            <a:avLst/>
          </a:prstGeom>
          <a:noFill/>
        </p:spPr>
      </p:pic>
      <p:pic>
        <p:nvPicPr>
          <p:cNvPr id="139270" name="Picture 6" descr="51"/>
          <p:cNvPicPr>
            <a:picLocks noChangeAspect="1" noChangeArrowheads="1"/>
          </p:cNvPicPr>
          <p:nvPr/>
        </p:nvPicPr>
        <p:blipFill>
          <a:blip r:embed="rId2" cstate="print"/>
          <a:srcRect l="51422" t="18021" r="4079" b="63959"/>
          <a:stretch>
            <a:fillRect/>
          </a:stretch>
        </p:blipFill>
        <p:spPr bwMode="auto">
          <a:xfrm>
            <a:off x="5029200" y="2133600"/>
            <a:ext cx="3429000" cy="1905000"/>
          </a:xfrm>
          <a:prstGeom prst="rect">
            <a:avLst/>
          </a:prstGeom>
          <a:noFill/>
        </p:spPr>
      </p:pic>
      <p:pic>
        <p:nvPicPr>
          <p:cNvPr id="139271" name="Picture 7" descr="51"/>
          <p:cNvPicPr>
            <a:picLocks noChangeAspect="1" noChangeArrowheads="1"/>
          </p:cNvPicPr>
          <p:nvPr/>
        </p:nvPicPr>
        <p:blipFill>
          <a:blip r:embed="rId2" cstate="print"/>
          <a:srcRect l="51422" t="36041" r="4079" b="44496"/>
          <a:stretch>
            <a:fillRect/>
          </a:stretch>
        </p:blipFill>
        <p:spPr bwMode="auto">
          <a:xfrm>
            <a:off x="5029200" y="4343400"/>
            <a:ext cx="3429000" cy="2057400"/>
          </a:xfrm>
          <a:prstGeom prst="rect">
            <a:avLst/>
          </a:prstGeom>
          <a:noFill/>
        </p:spPr>
      </p:pic>
      <p:sp>
        <p:nvSpPr>
          <p:cNvPr id="139272" name="AutoShape 8"/>
          <p:cNvSpPr>
            <a:spLocks noChangeAspect="1" noChangeArrowheads="1"/>
          </p:cNvSpPr>
          <p:nvPr/>
        </p:nvSpPr>
        <p:spPr bwMode="auto">
          <a:xfrm>
            <a:off x="669925" y="18129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73" name="AutoShape 9"/>
          <p:cNvSpPr>
            <a:spLocks noChangeAspect="1" noChangeArrowheads="1"/>
          </p:cNvSpPr>
          <p:nvPr/>
        </p:nvSpPr>
        <p:spPr bwMode="auto">
          <a:xfrm>
            <a:off x="746125" y="38100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74" name="AutoShape 10"/>
          <p:cNvSpPr>
            <a:spLocks noChangeAspect="1" noChangeArrowheads="1"/>
          </p:cNvSpPr>
          <p:nvPr/>
        </p:nvSpPr>
        <p:spPr bwMode="auto">
          <a:xfrm>
            <a:off x="5089525" y="16764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75" name="AutoShape 11"/>
          <p:cNvSpPr>
            <a:spLocks noChangeAspect="1" noChangeArrowheads="1"/>
          </p:cNvSpPr>
          <p:nvPr/>
        </p:nvSpPr>
        <p:spPr bwMode="auto">
          <a:xfrm>
            <a:off x="746125" y="57150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76" name="AutoShape 12"/>
          <p:cNvSpPr>
            <a:spLocks noChangeAspect="1" noChangeArrowheads="1"/>
          </p:cNvSpPr>
          <p:nvPr/>
        </p:nvSpPr>
        <p:spPr bwMode="auto">
          <a:xfrm>
            <a:off x="5165725" y="29718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77" name="AutoShape 13"/>
          <p:cNvSpPr>
            <a:spLocks noChangeAspect="1" noChangeArrowheads="1"/>
          </p:cNvSpPr>
          <p:nvPr/>
        </p:nvSpPr>
        <p:spPr bwMode="auto">
          <a:xfrm>
            <a:off x="5181600" y="60039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280" name="Group 16"/>
          <p:cNvGrpSpPr>
            <a:grpSpLocks/>
          </p:cNvGrpSpPr>
          <p:nvPr/>
        </p:nvGrpSpPr>
        <p:grpSpPr bwMode="auto">
          <a:xfrm>
            <a:off x="5305425" y="2562225"/>
            <a:ext cx="2924175" cy="125413"/>
            <a:chOff x="3342" y="1614"/>
            <a:chExt cx="1842" cy="79"/>
          </a:xfrm>
        </p:grpSpPr>
        <p:sp>
          <p:nvSpPr>
            <p:cNvPr id="139278" name="Freeform 14"/>
            <p:cNvSpPr>
              <a:spLocks/>
            </p:cNvSpPr>
            <p:nvPr/>
          </p:nvSpPr>
          <p:spPr bwMode="auto">
            <a:xfrm>
              <a:off x="3348" y="1614"/>
              <a:ext cx="183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36" y="0"/>
                </a:cxn>
              </a:cxnLst>
              <a:rect l="0" t="0" r="r" b="b"/>
              <a:pathLst>
                <a:path w="1836" h="1">
                  <a:moveTo>
                    <a:pt x="0" y="0"/>
                  </a:moveTo>
                  <a:lnTo>
                    <a:pt x="1836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279" name="Freeform 15"/>
            <p:cNvSpPr>
              <a:spLocks/>
            </p:cNvSpPr>
            <p:nvPr/>
          </p:nvSpPr>
          <p:spPr bwMode="auto">
            <a:xfrm>
              <a:off x="3342" y="1692"/>
              <a:ext cx="1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</a:cxnLst>
              <a:rect l="0" t="0" r="r" b="b"/>
              <a:pathLst>
                <a:path w="150" h="1">
                  <a:moveTo>
                    <a:pt x="0" y="0"/>
                  </a:move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281" name="Line 17"/>
          <p:cNvSpPr>
            <a:spLocks noChangeShapeType="1"/>
          </p:cNvSpPr>
          <p:nvPr/>
        </p:nvSpPr>
        <p:spPr bwMode="auto">
          <a:xfrm>
            <a:off x="5867400" y="39624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82" name="Line 18"/>
          <p:cNvSpPr>
            <a:spLocks noChangeShapeType="1"/>
          </p:cNvSpPr>
          <p:nvPr/>
        </p:nvSpPr>
        <p:spPr bwMode="auto">
          <a:xfrm>
            <a:off x="5867400" y="34290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84" name="Line 20"/>
          <p:cNvSpPr>
            <a:spLocks noChangeShapeType="1"/>
          </p:cNvSpPr>
          <p:nvPr/>
        </p:nvSpPr>
        <p:spPr bwMode="auto">
          <a:xfrm>
            <a:off x="5562600" y="3124200"/>
            <a:ext cx="9906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85" name="Freeform 21"/>
          <p:cNvSpPr>
            <a:spLocks/>
          </p:cNvSpPr>
          <p:nvPr/>
        </p:nvSpPr>
        <p:spPr bwMode="auto">
          <a:xfrm>
            <a:off x="5562600" y="3638550"/>
            <a:ext cx="10191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2" y="0"/>
              </a:cxn>
            </a:cxnLst>
            <a:rect l="0" t="0" r="r" b="b"/>
            <a:pathLst>
              <a:path w="642" h="1">
                <a:moveTo>
                  <a:pt x="0" y="0"/>
                </a:moveTo>
                <a:lnTo>
                  <a:pt x="642" y="0"/>
                </a:lnTo>
              </a:path>
            </a:pathLst>
          </a:custGeom>
          <a:noFill/>
          <a:ln w="38100" cmpd="dbl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86" name="Freeform 22"/>
          <p:cNvSpPr>
            <a:spLocks/>
          </p:cNvSpPr>
          <p:nvPr/>
        </p:nvSpPr>
        <p:spPr bwMode="auto">
          <a:xfrm>
            <a:off x="5319713" y="4695825"/>
            <a:ext cx="52228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9" y="3"/>
              </a:cxn>
            </a:cxnLst>
            <a:rect l="0" t="0" r="r" b="b"/>
            <a:pathLst>
              <a:path w="329" h="3">
                <a:moveTo>
                  <a:pt x="0" y="0"/>
                </a:moveTo>
                <a:lnTo>
                  <a:pt x="329" y="3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87" name="Freeform 23"/>
          <p:cNvSpPr>
            <a:spLocks/>
          </p:cNvSpPr>
          <p:nvPr/>
        </p:nvSpPr>
        <p:spPr bwMode="auto">
          <a:xfrm>
            <a:off x="5319713" y="4819650"/>
            <a:ext cx="253682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8" y="2"/>
              </a:cxn>
            </a:cxnLst>
            <a:rect l="0" t="0" r="r" b="b"/>
            <a:pathLst>
              <a:path w="1598" h="2">
                <a:moveTo>
                  <a:pt x="0" y="0"/>
                </a:moveTo>
                <a:lnTo>
                  <a:pt x="1598" y="2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2209800" y="5883275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0.050 mol                   34</a:t>
            </a:r>
            <a:r>
              <a:rPr lang="en-US" sz="900" b="1" i="1" baseline="30000">
                <a:solidFill>
                  <a:schemeClr val="accent2"/>
                </a:solidFill>
              </a:rPr>
              <a:t>o</a:t>
            </a:r>
            <a:r>
              <a:rPr lang="en-US" sz="900" b="1" i="1">
                <a:solidFill>
                  <a:schemeClr val="accent2"/>
                </a:solidFill>
              </a:rPr>
              <a:t>C</a:t>
            </a:r>
          </a:p>
          <a:p>
            <a:r>
              <a:rPr lang="en-US" sz="1000" b="1" i="1">
                <a:solidFill>
                  <a:srgbClr val="FF0000"/>
                </a:solidFill>
              </a:rPr>
              <a:t>0.060 mol            ~ 40</a:t>
            </a:r>
            <a:r>
              <a:rPr lang="en-US" sz="1000" b="1" i="1" baseline="30000">
                <a:solidFill>
                  <a:srgbClr val="FF0000"/>
                </a:solidFill>
              </a:rPr>
              <a:t>o</a:t>
            </a:r>
            <a:r>
              <a:rPr lang="en-US" sz="1000" b="1" i="1">
                <a:solidFill>
                  <a:srgbClr val="FF0000"/>
                </a:solidFill>
              </a:rPr>
              <a:t>C</a:t>
            </a:r>
          </a:p>
          <a:p>
            <a:r>
              <a:rPr lang="en-US" sz="900" b="1" i="1">
                <a:solidFill>
                  <a:schemeClr val="accent2"/>
                </a:solidFill>
              </a:rPr>
              <a:t>0.075 mol                   50</a:t>
            </a:r>
            <a:r>
              <a:rPr lang="en-US" sz="900" b="1" i="1" baseline="30000">
                <a:solidFill>
                  <a:schemeClr val="accent2"/>
                </a:solidFill>
              </a:rPr>
              <a:t>o</a:t>
            </a:r>
            <a:r>
              <a:rPr lang="en-US" sz="900" b="1" i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39290" name="Rectangle 26"/>
          <p:cNvSpPr>
            <a:spLocks noChangeArrowheads="1"/>
          </p:cNvSpPr>
          <p:nvPr/>
        </p:nvSpPr>
        <p:spPr bwMode="auto">
          <a:xfrm>
            <a:off x="1066800" y="4419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Increased NaCl increased temperature (max)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I"/>
          <p:cNvPicPr>
            <a:picLocks noChangeAspect="1" noChangeArrowheads="1"/>
          </p:cNvPicPr>
          <p:nvPr/>
        </p:nvPicPr>
        <p:blipFill>
          <a:blip r:embed="rId2" cstate="print"/>
          <a:srcRect l="4944" t="1442" r="5067" b="92792"/>
          <a:stretch>
            <a:fillRect/>
          </a:stretch>
        </p:blipFill>
        <p:spPr bwMode="auto">
          <a:xfrm>
            <a:off x="1219200" y="838200"/>
            <a:ext cx="6934200" cy="609600"/>
          </a:xfrm>
          <a:prstGeom prst="rect">
            <a:avLst/>
          </a:prstGeom>
          <a:noFill/>
        </p:spPr>
      </p:pic>
      <p:pic>
        <p:nvPicPr>
          <p:cNvPr id="73733" name="Picture 5" descr="I"/>
          <p:cNvPicPr>
            <a:picLocks noChangeAspect="1" noChangeArrowheads="1"/>
          </p:cNvPicPr>
          <p:nvPr/>
        </p:nvPicPr>
        <p:blipFill>
          <a:blip r:embed="rId2" cstate="print"/>
          <a:srcRect l="28677" t="7208" r="27812" b="75491"/>
          <a:stretch>
            <a:fillRect/>
          </a:stretch>
        </p:blipFill>
        <p:spPr bwMode="auto">
          <a:xfrm>
            <a:off x="3124200" y="1600200"/>
            <a:ext cx="3352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9" name="Picture 9" descr="50"/>
          <p:cNvPicPr>
            <a:picLocks noChangeAspect="1" noChangeArrowheads="1"/>
          </p:cNvPicPr>
          <p:nvPr/>
        </p:nvPicPr>
        <p:blipFill>
          <a:blip r:embed="rId2" cstate="print"/>
          <a:srcRect l="50432" t="53340" r="4079" b="13696"/>
          <a:stretch>
            <a:fillRect/>
          </a:stretch>
        </p:blipFill>
        <p:spPr bwMode="auto">
          <a:xfrm>
            <a:off x="5181600" y="1190625"/>
            <a:ext cx="3505200" cy="3484563"/>
          </a:xfrm>
          <a:prstGeom prst="rect">
            <a:avLst/>
          </a:prstGeom>
          <a:noFill/>
        </p:spPr>
      </p:pic>
      <p:grpSp>
        <p:nvGrpSpPr>
          <p:cNvPr id="168970" name="Group 10"/>
          <p:cNvGrpSpPr>
            <a:grpSpLocks/>
          </p:cNvGrpSpPr>
          <p:nvPr/>
        </p:nvGrpSpPr>
        <p:grpSpPr bwMode="auto">
          <a:xfrm>
            <a:off x="5372100" y="2119313"/>
            <a:ext cx="3219450" cy="139700"/>
            <a:chOff x="3384" y="873"/>
            <a:chExt cx="2028" cy="88"/>
          </a:xfrm>
        </p:grpSpPr>
        <p:sp>
          <p:nvSpPr>
            <p:cNvPr id="168971" name="Freeform 11"/>
            <p:cNvSpPr>
              <a:spLocks/>
            </p:cNvSpPr>
            <p:nvPr/>
          </p:nvSpPr>
          <p:spPr bwMode="auto">
            <a:xfrm>
              <a:off x="3384" y="960"/>
              <a:ext cx="79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2" y="1"/>
                </a:cxn>
              </a:cxnLst>
              <a:rect l="0" t="0" r="r" b="b"/>
              <a:pathLst>
                <a:path w="792" h="1">
                  <a:moveTo>
                    <a:pt x="0" y="0"/>
                  </a:moveTo>
                  <a:lnTo>
                    <a:pt x="792" y="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972" name="Freeform 12"/>
            <p:cNvSpPr>
              <a:spLocks/>
            </p:cNvSpPr>
            <p:nvPr/>
          </p:nvSpPr>
          <p:spPr bwMode="auto">
            <a:xfrm>
              <a:off x="5283" y="873"/>
              <a:ext cx="1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0"/>
                </a:cxn>
              </a:cxnLst>
              <a:rect l="0" t="0" r="r" b="b"/>
              <a:pathLst>
                <a:path w="129" h="1">
                  <a:moveTo>
                    <a:pt x="0" y="0"/>
                  </a:moveTo>
                  <a:lnTo>
                    <a:pt x="129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973" name="AutoShape 13"/>
          <p:cNvSpPr>
            <a:spLocks/>
          </p:cNvSpPr>
          <p:nvPr/>
        </p:nvSpPr>
        <p:spPr bwMode="auto">
          <a:xfrm>
            <a:off x="7467600" y="3400425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74" name="Freeform 14"/>
          <p:cNvSpPr>
            <a:spLocks/>
          </p:cNvSpPr>
          <p:nvPr/>
        </p:nvSpPr>
        <p:spPr bwMode="auto">
          <a:xfrm>
            <a:off x="6081713" y="3652838"/>
            <a:ext cx="1381125" cy="25241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70" y="0"/>
              </a:cxn>
              <a:cxn ang="0">
                <a:pos x="870" y="159"/>
              </a:cxn>
              <a:cxn ang="0">
                <a:pos x="0" y="156"/>
              </a:cxn>
              <a:cxn ang="0">
                <a:pos x="3" y="0"/>
              </a:cxn>
            </a:cxnLst>
            <a:rect l="0" t="0" r="r" b="b"/>
            <a:pathLst>
              <a:path w="870" h="159">
                <a:moveTo>
                  <a:pt x="3" y="0"/>
                </a:moveTo>
                <a:lnTo>
                  <a:pt x="870" y="0"/>
                </a:lnTo>
                <a:lnTo>
                  <a:pt x="870" y="159"/>
                </a:lnTo>
                <a:lnTo>
                  <a:pt x="0" y="156"/>
                </a:lnTo>
                <a:lnTo>
                  <a:pt x="3" y="0"/>
                </a:lnTo>
                <a:close/>
              </a:path>
            </a:pathLst>
          </a:custGeom>
          <a:solidFill>
            <a:srgbClr val="FF0000">
              <a:alpha val="100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75" name="Text Box 15"/>
          <p:cNvSpPr txBox="1">
            <a:spLocks noChangeArrowheads="1"/>
          </p:cNvSpPr>
          <p:nvPr/>
        </p:nvSpPr>
        <p:spPr bwMode="auto">
          <a:xfrm>
            <a:off x="5410200" y="3582988"/>
            <a:ext cx="436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#32</a:t>
            </a:r>
          </a:p>
        </p:txBody>
      </p:sp>
      <p:sp>
        <p:nvSpPr>
          <p:cNvPr id="168976" name="Rectangle 16"/>
          <p:cNvSpPr>
            <a:spLocks noChangeArrowheads="1"/>
          </p:cNvSpPr>
          <p:nvPr/>
        </p:nvSpPr>
        <p:spPr bwMode="auto">
          <a:xfrm>
            <a:off x="5410200" y="4848225"/>
            <a:ext cx="3505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Water boils at 100</a:t>
            </a:r>
            <a:r>
              <a:rPr lang="en-US" sz="900" b="1" i="1" baseline="30000">
                <a:solidFill>
                  <a:schemeClr val="accent2"/>
                </a:solidFill>
              </a:rPr>
              <a:t>o</a:t>
            </a:r>
            <a:r>
              <a:rPr lang="en-US" sz="900" b="1" i="1">
                <a:solidFill>
                  <a:schemeClr val="accent2"/>
                </a:solidFill>
              </a:rPr>
              <a:t>C.   It won't boil any higher temperature.</a:t>
            </a:r>
          </a:p>
          <a:p>
            <a:endParaRPr lang="en-US" sz="900" b="1" i="1">
              <a:solidFill>
                <a:schemeClr val="accent2"/>
              </a:solidFill>
            </a:endParaRPr>
          </a:p>
          <a:p>
            <a:r>
              <a:rPr lang="en-US" sz="900" b="1" i="1">
                <a:solidFill>
                  <a:schemeClr val="accent2"/>
                </a:solidFill>
              </a:rPr>
              <a:t>Colligative Property:  increase solute (salt) ... </a:t>
            </a:r>
          </a:p>
          <a:p>
            <a:r>
              <a:rPr lang="en-US" sz="900" b="1" i="1">
                <a:solidFill>
                  <a:schemeClr val="accent2"/>
                </a:solidFill>
              </a:rPr>
              <a:t>                                           ... higher boiling point.</a:t>
            </a:r>
          </a:p>
        </p:txBody>
      </p:sp>
      <p:pic>
        <p:nvPicPr>
          <p:cNvPr id="168977" name="Picture 17" descr="51"/>
          <p:cNvPicPr>
            <a:picLocks noChangeAspect="1" noChangeArrowheads="1"/>
          </p:cNvPicPr>
          <p:nvPr/>
        </p:nvPicPr>
        <p:blipFill>
          <a:blip r:embed="rId3" cstate="print"/>
          <a:srcRect l="4944" t="7928" r="50557" b="77655"/>
          <a:stretch>
            <a:fillRect/>
          </a:stretch>
        </p:blipFill>
        <p:spPr bwMode="auto">
          <a:xfrm>
            <a:off x="457200" y="838200"/>
            <a:ext cx="3429000" cy="1524000"/>
          </a:xfrm>
          <a:prstGeom prst="rect">
            <a:avLst/>
          </a:prstGeom>
          <a:noFill/>
        </p:spPr>
      </p:pic>
      <p:pic>
        <p:nvPicPr>
          <p:cNvPr id="168978" name="Picture 18" descr="51"/>
          <p:cNvPicPr>
            <a:picLocks noChangeAspect="1" noChangeArrowheads="1"/>
          </p:cNvPicPr>
          <p:nvPr/>
        </p:nvPicPr>
        <p:blipFill>
          <a:blip r:embed="rId3" cstate="print"/>
          <a:srcRect l="4944" t="26671" r="50557" b="60355"/>
          <a:stretch>
            <a:fillRect/>
          </a:stretch>
        </p:blipFill>
        <p:spPr bwMode="auto">
          <a:xfrm>
            <a:off x="533400" y="3048000"/>
            <a:ext cx="3429000" cy="1371600"/>
          </a:xfrm>
          <a:prstGeom prst="rect">
            <a:avLst/>
          </a:prstGeom>
          <a:noFill/>
        </p:spPr>
      </p:pic>
      <p:pic>
        <p:nvPicPr>
          <p:cNvPr id="168979" name="Picture 19" descr="51"/>
          <p:cNvPicPr>
            <a:picLocks noChangeAspect="1" noChangeArrowheads="1"/>
          </p:cNvPicPr>
          <p:nvPr/>
        </p:nvPicPr>
        <p:blipFill>
          <a:blip r:embed="rId3" cstate="print"/>
          <a:srcRect l="4944" t="43250" r="50557" b="44496"/>
          <a:stretch>
            <a:fillRect/>
          </a:stretch>
        </p:blipFill>
        <p:spPr bwMode="auto">
          <a:xfrm>
            <a:off x="533400" y="4953000"/>
            <a:ext cx="3429000" cy="1295400"/>
          </a:xfrm>
          <a:prstGeom prst="rect">
            <a:avLst/>
          </a:prstGeom>
          <a:noFill/>
        </p:spPr>
      </p:pic>
      <p:sp>
        <p:nvSpPr>
          <p:cNvPr id="168980" name="AutoShape 20"/>
          <p:cNvSpPr>
            <a:spLocks noChangeAspect="1" noChangeArrowheads="1"/>
          </p:cNvSpPr>
          <p:nvPr/>
        </p:nvSpPr>
        <p:spPr bwMode="auto">
          <a:xfrm>
            <a:off x="669925" y="18129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81" name="AutoShape 21"/>
          <p:cNvSpPr>
            <a:spLocks noChangeAspect="1" noChangeArrowheads="1"/>
          </p:cNvSpPr>
          <p:nvPr/>
        </p:nvSpPr>
        <p:spPr bwMode="auto">
          <a:xfrm>
            <a:off x="746125" y="38100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82" name="AutoShape 22"/>
          <p:cNvSpPr>
            <a:spLocks noChangeAspect="1" noChangeArrowheads="1"/>
          </p:cNvSpPr>
          <p:nvPr/>
        </p:nvSpPr>
        <p:spPr bwMode="auto">
          <a:xfrm>
            <a:off x="746125" y="57150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83" name="Rectangle 23"/>
          <p:cNvSpPr>
            <a:spLocks noChangeArrowheads="1"/>
          </p:cNvSpPr>
          <p:nvPr/>
        </p:nvSpPr>
        <p:spPr bwMode="auto">
          <a:xfrm>
            <a:off x="2209800" y="5883275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0.050 mol                   34</a:t>
            </a:r>
            <a:r>
              <a:rPr lang="en-US" sz="900" b="1" i="1" baseline="30000">
                <a:solidFill>
                  <a:schemeClr val="accent2"/>
                </a:solidFill>
              </a:rPr>
              <a:t>o</a:t>
            </a:r>
            <a:r>
              <a:rPr lang="en-US" sz="900" b="1" i="1">
                <a:solidFill>
                  <a:schemeClr val="accent2"/>
                </a:solidFill>
              </a:rPr>
              <a:t>C</a:t>
            </a:r>
          </a:p>
          <a:p>
            <a:r>
              <a:rPr lang="en-US" sz="1000" b="1" i="1">
                <a:solidFill>
                  <a:srgbClr val="FF0000"/>
                </a:solidFill>
              </a:rPr>
              <a:t>0.060 mol            ~ 40</a:t>
            </a:r>
            <a:r>
              <a:rPr lang="en-US" sz="1000" b="1" i="1" baseline="30000">
                <a:solidFill>
                  <a:srgbClr val="FF0000"/>
                </a:solidFill>
              </a:rPr>
              <a:t>o</a:t>
            </a:r>
            <a:r>
              <a:rPr lang="en-US" sz="1000" b="1" i="1">
                <a:solidFill>
                  <a:srgbClr val="FF0000"/>
                </a:solidFill>
              </a:rPr>
              <a:t>C</a:t>
            </a:r>
          </a:p>
          <a:p>
            <a:r>
              <a:rPr lang="en-US" sz="900" b="1" i="1">
                <a:solidFill>
                  <a:schemeClr val="accent2"/>
                </a:solidFill>
              </a:rPr>
              <a:t>0.075 mol                   50</a:t>
            </a:r>
            <a:r>
              <a:rPr lang="en-US" sz="900" b="1" i="1" baseline="30000">
                <a:solidFill>
                  <a:schemeClr val="accent2"/>
                </a:solidFill>
              </a:rPr>
              <a:t>o</a:t>
            </a:r>
            <a:r>
              <a:rPr lang="en-US" sz="900" b="1" i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68984" name="Rectangle 24"/>
          <p:cNvSpPr>
            <a:spLocks noChangeArrowheads="1"/>
          </p:cNvSpPr>
          <p:nvPr/>
        </p:nvSpPr>
        <p:spPr bwMode="auto">
          <a:xfrm>
            <a:off x="1066800" y="4419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Increased NaCl increased temperature (max)</a:t>
            </a:r>
          </a:p>
        </p:txBody>
      </p:sp>
      <p:sp>
        <p:nvSpPr>
          <p:cNvPr id="168985" name="Text Box 25"/>
          <p:cNvSpPr txBox="1">
            <a:spLocks noChangeArrowheads="1"/>
          </p:cNvSpPr>
          <p:nvPr/>
        </p:nvSpPr>
        <p:spPr bwMode="auto">
          <a:xfrm>
            <a:off x="7543800" y="35814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8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3" grpId="0" animBg="1"/>
      <p:bldP spid="168974" grpId="0" animBg="1"/>
      <p:bldP spid="168975" grpId="0"/>
      <p:bldP spid="168976" grpId="0"/>
      <p:bldP spid="168980" grpId="0" animBg="1"/>
      <p:bldP spid="168981" grpId="0" animBg="1"/>
      <p:bldP spid="168982" grpId="0" animBg="1"/>
      <p:bldP spid="168983" grpId="0"/>
      <p:bldP spid="168984" grpId="0"/>
      <p:bldP spid="16898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51"/>
          <p:cNvPicPr>
            <a:picLocks noChangeAspect="1" noChangeArrowheads="1"/>
          </p:cNvPicPr>
          <p:nvPr/>
        </p:nvPicPr>
        <p:blipFill>
          <a:blip r:embed="rId2" cstate="print"/>
          <a:srcRect l="51422" t="7928" r="4079" b="81979"/>
          <a:stretch>
            <a:fillRect/>
          </a:stretch>
        </p:blipFill>
        <p:spPr bwMode="auto">
          <a:xfrm>
            <a:off x="533400" y="5638800"/>
            <a:ext cx="3429000" cy="1066800"/>
          </a:xfrm>
          <a:prstGeom prst="rect">
            <a:avLst/>
          </a:prstGeom>
          <a:noFill/>
        </p:spPr>
      </p:pic>
      <p:sp>
        <p:nvSpPr>
          <p:cNvPr id="169989" name="AutoShape 5"/>
          <p:cNvSpPr>
            <a:spLocks noChangeAspect="1" noChangeArrowheads="1"/>
          </p:cNvSpPr>
          <p:nvPr/>
        </p:nvSpPr>
        <p:spPr bwMode="auto">
          <a:xfrm>
            <a:off x="669925" y="64770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0002" name="Picture 18" descr="50"/>
          <p:cNvPicPr>
            <a:picLocks noChangeAspect="1" noChangeArrowheads="1"/>
          </p:cNvPicPr>
          <p:nvPr/>
        </p:nvPicPr>
        <p:blipFill>
          <a:blip r:embed="rId3" cstate="print"/>
          <a:srcRect l="5933" t="28833" r="49568" b="60355"/>
          <a:stretch>
            <a:fillRect/>
          </a:stretch>
        </p:blipFill>
        <p:spPr bwMode="auto">
          <a:xfrm>
            <a:off x="533400" y="381000"/>
            <a:ext cx="3429000" cy="1143000"/>
          </a:xfrm>
          <a:prstGeom prst="rect">
            <a:avLst/>
          </a:prstGeom>
          <a:noFill/>
        </p:spPr>
      </p:pic>
      <p:grpSp>
        <p:nvGrpSpPr>
          <p:cNvPr id="170003" name="Group 19"/>
          <p:cNvGrpSpPr>
            <a:grpSpLocks/>
          </p:cNvGrpSpPr>
          <p:nvPr/>
        </p:nvGrpSpPr>
        <p:grpSpPr bwMode="auto">
          <a:xfrm>
            <a:off x="685800" y="1304925"/>
            <a:ext cx="3189288" cy="142875"/>
            <a:chOff x="3264" y="966"/>
            <a:chExt cx="2009" cy="90"/>
          </a:xfrm>
        </p:grpSpPr>
        <p:sp>
          <p:nvSpPr>
            <p:cNvPr id="170004" name="Freeform 20"/>
            <p:cNvSpPr>
              <a:spLocks/>
            </p:cNvSpPr>
            <p:nvPr/>
          </p:nvSpPr>
          <p:spPr bwMode="auto">
            <a:xfrm>
              <a:off x="4262" y="966"/>
              <a:ext cx="10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1" y="0"/>
                </a:cxn>
              </a:cxnLst>
              <a:rect l="0" t="0" r="r" b="b"/>
              <a:pathLst>
                <a:path w="1011" h="1">
                  <a:moveTo>
                    <a:pt x="0" y="0"/>
                  </a:moveTo>
                  <a:lnTo>
                    <a:pt x="101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005" name="Line 21"/>
            <p:cNvSpPr>
              <a:spLocks noChangeShapeType="1"/>
            </p:cNvSpPr>
            <p:nvPr/>
          </p:nvSpPr>
          <p:spPr bwMode="auto">
            <a:xfrm>
              <a:off x="3264" y="1056"/>
              <a:ext cx="12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0001" name="Picture 17" descr="50"/>
          <p:cNvPicPr>
            <a:picLocks noChangeAspect="1" noChangeArrowheads="1"/>
          </p:cNvPicPr>
          <p:nvPr/>
        </p:nvPicPr>
        <p:blipFill>
          <a:blip r:embed="rId3" cstate="print"/>
          <a:srcRect l="5933" t="46854" r="49568" b="13696"/>
          <a:stretch>
            <a:fillRect/>
          </a:stretch>
        </p:blipFill>
        <p:spPr bwMode="auto">
          <a:xfrm>
            <a:off x="609600" y="1524000"/>
            <a:ext cx="3429000" cy="4170363"/>
          </a:xfrm>
          <a:prstGeom prst="rect">
            <a:avLst/>
          </a:prstGeom>
          <a:noFill/>
        </p:spPr>
      </p:pic>
      <p:grpSp>
        <p:nvGrpSpPr>
          <p:cNvPr id="170006" name="Group 22"/>
          <p:cNvGrpSpPr>
            <a:grpSpLocks/>
          </p:cNvGrpSpPr>
          <p:nvPr/>
        </p:nvGrpSpPr>
        <p:grpSpPr bwMode="auto">
          <a:xfrm>
            <a:off x="2443163" y="1903413"/>
            <a:ext cx="1262062" cy="309562"/>
            <a:chOff x="4371" y="1596"/>
            <a:chExt cx="795" cy="195"/>
          </a:xfrm>
        </p:grpSpPr>
        <p:sp>
          <p:nvSpPr>
            <p:cNvPr id="170007" name="Freeform 23"/>
            <p:cNvSpPr>
              <a:spLocks/>
            </p:cNvSpPr>
            <p:nvPr/>
          </p:nvSpPr>
          <p:spPr bwMode="auto">
            <a:xfrm>
              <a:off x="4386" y="1596"/>
              <a:ext cx="26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60" y="0"/>
                </a:cxn>
              </a:cxnLst>
              <a:rect l="0" t="0" r="r" b="b"/>
              <a:pathLst>
                <a:path w="260" h="2">
                  <a:moveTo>
                    <a:pt x="0" y="2"/>
                  </a:moveTo>
                  <a:lnTo>
                    <a:pt x="26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008" name="Freeform 24"/>
            <p:cNvSpPr>
              <a:spLocks/>
            </p:cNvSpPr>
            <p:nvPr/>
          </p:nvSpPr>
          <p:spPr bwMode="auto">
            <a:xfrm>
              <a:off x="4371" y="1695"/>
              <a:ext cx="795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95" y="0"/>
                </a:cxn>
              </a:cxnLst>
              <a:rect l="0" t="0" r="r" b="b"/>
              <a:pathLst>
                <a:path w="795" h="2">
                  <a:moveTo>
                    <a:pt x="0" y="2"/>
                  </a:moveTo>
                  <a:lnTo>
                    <a:pt x="795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009" name="Freeform 25"/>
            <p:cNvSpPr>
              <a:spLocks/>
            </p:cNvSpPr>
            <p:nvPr/>
          </p:nvSpPr>
          <p:spPr bwMode="auto">
            <a:xfrm>
              <a:off x="4385" y="1790"/>
              <a:ext cx="22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20" y="0"/>
                </a:cxn>
              </a:cxnLst>
              <a:rect l="0" t="0" r="r" b="b"/>
              <a:pathLst>
                <a:path w="220" h="1">
                  <a:moveTo>
                    <a:pt x="0" y="1"/>
                  </a:moveTo>
                  <a:lnTo>
                    <a:pt x="22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0021" name="Picture 37" descr="50"/>
          <p:cNvPicPr>
            <a:picLocks noChangeAspect="1" noChangeArrowheads="1"/>
          </p:cNvPicPr>
          <p:nvPr/>
        </p:nvPicPr>
        <p:blipFill>
          <a:blip r:embed="rId3" cstate="print"/>
          <a:srcRect l="50432" t="7928" r="4079" b="59634"/>
          <a:stretch>
            <a:fillRect/>
          </a:stretch>
        </p:blipFill>
        <p:spPr bwMode="auto">
          <a:xfrm>
            <a:off x="5105400" y="304800"/>
            <a:ext cx="3505200" cy="3429000"/>
          </a:xfrm>
          <a:prstGeom prst="rect">
            <a:avLst/>
          </a:prstGeom>
          <a:noFill/>
        </p:spPr>
      </p:pic>
      <p:sp>
        <p:nvSpPr>
          <p:cNvPr id="170022" name="Line 38"/>
          <p:cNvSpPr>
            <a:spLocks noChangeShapeType="1"/>
          </p:cNvSpPr>
          <p:nvPr/>
        </p:nvSpPr>
        <p:spPr bwMode="auto">
          <a:xfrm>
            <a:off x="5562600" y="1295400"/>
            <a:ext cx="167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0011" name="Picture 27" descr="50"/>
          <p:cNvPicPr>
            <a:picLocks noChangeAspect="1" noChangeArrowheads="1"/>
          </p:cNvPicPr>
          <p:nvPr/>
        </p:nvPicPr>
        <p:blipFill>
          <a:blip r:embed="rId3" cstate="print"/>
          <a:srcRect l="50432" t="53340" r="4079" b="13696"/>
          <a:stretch>
            <a:fillRect/>
          </a:stretch>
        </p:blipFill>
        <p:spPr bwMode="auto">
          <a:xfrm>
            <a:off x="5181600" y="3754438"/>
            <a:ext cx="3505200" cy="3484562"/>
          </a:xfrm>
          <a:prstGeom prst="rect">
            <a:avLst/>
          </a:prstGeom>
          <a:noFill/>
        </p:spPr>
      </p:pic>
      <p:grpSp>
        <p:nvGrpSpPr>
          <p:cNvPr id="170012" name="Group 28"/>
          <p:cNvGrpSpPr>
            <a:grpSpLocks/>
          </p:cNvGrpSpPr>
          <p:nvPr/>
        </p:nvGrpSpPr>
        <p:grpSpPr bwMode="auto">
          <a:xfrm>
            <a:off x="5372100" y="4683125"/>
            <a:ext cx="3219450" cy="139700"/>
            <a:chOff x="3384" y="873"/>
            <a:chExt cx="2028" cy="88"/>
          </a:xfrm>
        </p:grpSpPr>
        <p:sp>
          <p:nvSpPr>
            <p:cNvPr id="170013" name="Freeform 29"/>
            <p:cNvSpPr>
              <a:spLocks/>
            </p:cNvSpPr>
            <p:nvPr/>
          </p:nvSpPr>
          <p:spPr bwMode="auto">
            <a:xfrm>
              <a:off x="3384" y="960"/>
              <a:ext cx="79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2" y="1"/>
                </a:cxn>
              </a:cxnLst>
              <a:rect l="0" t="0" r="r" b="b"/>
              <a:pathLst>
                <a:path w="792" h="1">
                  <a:moveTo>
                    <a:pt x="0" y="0"/>
                  </a:moveTo>
                  <a:lnTo>
                    <a:pt x="792" y="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014" name="Freeform 30"/>
            <p:cNvSpPr>
              <a:spLocks/>
            </p:cNvSpPr>
            <p:nvPr/>
          </p:nvSpPr>
          <p:spPr bwMode="auto">
            <a:xfrm>
              <a:off x="5283" y="873"/>
              <a:ext cx="1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" y="0"/>
                </a:cxn>
              </a:cxnLst>
              <a:rect l="0" t="0" r="r" b="b"/>
              <a:pathLst>
                <a:path w="129" h="1">
                  <a:moveTo>
                    <a:pt x="0" y="0"/>
                  </a:moveTo>
                  <a:lnTo>
                    <a:pt x="129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0029" name="Rectangle 45"/>
          <p:cNvSpPr>
            <a:spLocks noChangeArrowheads="1"/>
          </p:cNvSpPr>
          <p:nvPr/>
        </p:nvSpPr>
        <p:spPr bwMode="auto">
          <a:xfrm>
            <a:off x="5791200" y="6781800"/>
            <a:ext cx="2743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32" name="Line 48"/>
          <p:cNvSpPr>
            <a:spLocks noChangeShapeType="1"/>
          </p:cNvSpPr>
          <p:nvPr/>
        </p:nvSpPr>
        <p:spPr bwMode="auto">
          <a:xfrm>
            <a:off x="2514600" y="59436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0035" name="Group 51"/>
          <p:cNvGrpSpPr>
            <a:grpSpLocks/>
          </p:cNvGrpSpPr>
          <p:nvPr/>
        </p:nvGrpSpPr>
        <p:grpSpPr bwMode="auto">
          <a:xfrm>
            <a:off x="836613" y="5959475"/>
            <a:ext cx="2930525" cy="123825"/>
            <a:chOff x="527" y="3754"/>
            <a:chExt cx="1846" cy="78"/>
          </a:xfrm>
        </p:grpSpPr>
        <p:sp>
          <p:nvSpPr>
            <p:cNvPr id="170033" name="Freeform 49"/>
            <p:cNvSpPr>
              <a:spLocks/>
            </p:cNvSpPr>
            <p:nvPr/>
          </p:nvSpPr>
          <p:spPr bwMode="auto">
            <a:xfrm>
              <a:off x="2075" y="3754"/>
              <a:ext cx="29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8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8" y="0"/>
                  </a:lnTo>
                </a:path>
              </a:pathLst>
            </a:custGeom>
            <a:noFill/>
            <a:ln w="38100" cmpd="dbl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034" name="Freeform 50"/>
            <p:cNvSpPr>
              <a:spLocks/>
            </p:cNvSpPr>
            <p:nvPr/>
          </p:nvSpPr>
          <p:spPr bwMode="auto">
            <a:xfrm>
              <a:off x="527" y="3831"/>
              <a:ext cx="66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0" y="0"/>
                </a:cxn>
              </a:cxnLst>
              <a:rect l="0" t="0" r="r" b="b"/>
              <a:pathLst>
                <a:path w="660" h="1">
                  <a:moveTo>
                    <a:pt x="0" y="0"/>
                  </a:moveTo>
                  <a:lnTo>
                    <a:pt x="66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 animBg="1"/>
      <p:bldP spid="170022" grpId="0" animBg="1"/>
      <p:bldP spid="17003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51"/>
          <p:cNvPicPr>
            <a:picLocks noChangeAspect="1" noChangeArrowheads="1"/>
          </p:cNvPicPr>
          <p:nvPr/>
        </p:nvPicPr>
        <p:blipFill>
          <a:blip r:embed="rId2" cstate="print"/>
          <a:srcRect l="51422" t="18021" r="4079" b="63959"/>
          <a:stretch>
            <a:fillRect/>
          </a:stretch>
        </p:blipFill>
        <p:spPr bwMode="auto">
          <a:xfrm>
            <a:off x="914400" y="4572000"/>
            <a:ext cx="3429000" cy="1905000"/>
          </a:xfrm>
          <a:prstGeom prst="rect">
            <a:avLst/>
          </a:prstGeom>
          <a:noFill/>
        </p:spPr>
      </p:pic>
      <p:pic>
        <p:nvPicPr>
          <p:cNvPr id="171011" name="Picture 3" descr="51"/>
          <p:cNvPicPr>
            <a:picLocks noChangeAspect="1" noChangeArrowheads="1"/>
          </p:cNvPicPr>
          <p:nvPr/>
        </p:nvPicPr>
        <p:blipFill>
          <a:blip r:embed="rId2" cstate="print"/>
          <a:srcRect l="51422" t="36041" r="4079" b="44496"/>
          <a:stretch>
            <a:fillRect/>
          </a:stretch>
        </p:blipFill>
        <p:spPr bwMode="auto">
          <a:xfrm>
            <a:off x="5029200" y="609600"/>
            <a:ext cx="3429000" cy="2057400"/>
          </a:xfrm>
          <a:prstGeom prst="rect">
            <a:avLst/>
          </a:prstGeom>
          <a:noFill/>
        </p:spPr>
      </p:pic>
      <p:sp>
        <p:nvSpPr>
          <p:cNvPr id="171012" name="AutoShape 4"/>
          <p:cNvSpPr>
            <a:spLocks noChangeAspect="1" noChangeArrowheads="1"/>
          </p:cNvSpPr>
          <p:nvPr/>
        </p:nvSpPr>
        <p:spPr bwMode="auto">
          <a:xfrm>
            <a:off x="1050925" y="54102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3" name="AutoShape 5"/>
          <p:cNvSpPr>
            <a:spLocks noChangeAspect="1" noChangeArrowheads="1"/>
          </p:cNvSpPr>
          <p:nvPr/>
        </p:nvSpPr>
        <p:spPr bwMode="auto">
          <a:xfrm>
            <a:off x="5181600" y="22701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1014" name="Group 6"/>
          <p:cNvGrpSpPr>
            <a:grpSpLocks/>
          </p:cNvGrpSpPr>
          <p:nvPr/>
        </p:nvGrpSpPr>
        <p:grpSpPr bwMode="auto">
          <a:xfrm>
            <a:off x="1190625" y="5000625"/>
            <a:ext cx="2924175" cy="125413"/>
            <a:chOff x="3342" y="1614"/>
            <a:chExt cx="1842" cy="79"/>
          </a:xfrm>
        </p:grpSpPr>
        <p:sp>
          <p:nvSpPr>
            <p:cNvPr id="171015" name="Freeform 7"/>
            <p:cNvSpPr>
              <a:spLocks/>
            </p:cNvSpPr>
            <p:nvPr/>
          </p:nvSpPr>
          <p:spPr bwMode="auto">
            <a:xfrm>
              <a:off x="3348" y="1614"/>
              <a:ext cx="183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36" y="0"/>
                </a:cxn>
              </a:cxnLst>
              <a:rect l="0" t="0" r="r" b="b"/>
              <a:pathLst>
                <a:path w="1836" h="1">
                  <a:moveTo>
                    <a:pt x="0" y="0"/>
                  </a:moveTo>
                  <a:lnTo>
                    <a:pt x="1836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6" name="Freeform 8"/>
            <p:cNvSpPr>
              <a:spLocks/>
            </p:cNvSpPr>
            <p:nvPr/>
          </p:nvSpPr>
          <p:spPr bwMode="auto">
            <a:xfrm>
              <a:off x="3342" y="1692"/>
              <a:ext cx="1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</a:cxnLst>
              <a:rect l="0" t="0" r="r" b="b"/>
              <a:pathLst>
                <a:path w="150" h="1">
                  <a:moveTo>
                    <a:pt x="0" y="0"/>
                  </a:moveTo>
                  <a:lnTo>
                    <a:pt x="15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31" name="Group 23"/>
          <p:cNvGrpSpPr>
            <a:grpSpLocks/>
          </p:cNvGrpSpPr>
          <p:nvPr/>
        </p:nvGrpSpPr>
        <p:grpSpPr bwMode="auto">
          <a:xfrm>
            <a:off x="1752600" y="5867400"/>
            <a:ext cx="381000" cy="533400"/>
            <a:chOff x="1104" y="3696"/>
            <a:chExt cx="240" cy="336"/>
          </a:xfrm>
        </p:grpSpPr>
        <p:sp>
          <p:nvSpPr>
            <p:cNvPr id="171017" name="Line 9"/>
            <p:cNvSpPr>
              <a:spLocks noChangeShapeType="1"/>
            </p:cNvSpPr>
            <p:nvPr/>
          </p:nvSpPr>
          <p:spPr bwMode="auto">
            <a:xfrm>
              <a:off x="1104" y="4032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8" name="Line 10"/>
            <p:cNvSpPr>
              <a:spLocks noChangeShapeType="1"/>
            </p:cNvSpPr>
            <p:nvPr/>
          </p:nvSpPr>
          <p:spPr bwMode="auto">
            <a:xfrm>
              <a:off x="1104" y="3696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1447800" y="5562600"/>
            <a:ext cx="9906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20" name="Freeform 12"/>
          <p:cNvSpPr>
            <a:spLocks/>
          </p:cNvSpPr>
          <p:nvPr/>
        </p:nvSpPr>
        <p:spPr bwMode="auto">
          <a:xfrm>
            <a:off x="1447800" y="6076950"/>
            <a:ext cx="10191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2" y="0"/>
              </a:cxn>
            </a:cxnLst>
            <a:rect l="0" t="0" r="r" b="b"/>
            <a:pathLst>
              <a:path w="642" h="1">
                <a:moveTo>
                  <a:pt x="0" y="0"/>
                </a:moveTo>
                <a:lnTo>
                  <a:pt x="642" y="0"/>
                </a:lnTo>
              </a:path>
            </a:pathLst>
          </a:custGeom>
          <a:noFill/>
          <a:ln w="38100" cmpd="dbl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1032" name="Group 24"/>
          <p:cNvGrpSpPr>
            <a:grpSpLocks/>
          </p:cNvGrpSpPr>
          <p:nvPr/>
        </p:nvGrpSpPr>
        <p:grpSpPr bwMode="auto">
          <a:xfrm>
            <a:off x="5319713" y="962025"/>
            <a:ext cx="2536825" cy="127000"/>
            <a:chOff x="3351" y="606"/>
            <a:chExt cx="1598" cy="80"/>
          </a:xfrm>
        </p:grpSpPr>
        <p:sp>
          <p:nvSpPr>
            <p:cNvPr id="171021" name="Freeform 13"/>
            <p:cNvSpPr>
              <a:spLocks/>
            </p:cNvSpPr>
            <p:nvPr/>
          </p:nvSpPr>
          <p:spPr bwMode="auto">
            <a:xfrm>
              <a:off x="3351" y="606"/>
              <a:ext cx="329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9" y="3"/>
                </a:cxn>
              </a:cxnLst>
              <a:rect l="0" t="0" r="r" b="b"/>
              <a:pathLst>
                <a:path w="329" h="3">
                  <a:moveTo>
                    <a:pt x="0" y="0"/>
                  </a:moveTo>
                  <a:lnTo>
                    <a:pt x="329" y="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2" name="Freeform 14"/>
            <p:cNvSpPr>
              <a:spLocks/>
            </p:cNvSpPr>
            <p:nvPr/>
          </p:nvSpPr>
          <p:spPr bwMode="auto">
            <a:xfrm>
              <a:off x="3351" y="684"/>
              <a:ext cx="159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8" y="2"/>
                </a:cxn>
              </a:cxnLst>
              <a:rect l="0" t="0" r="r" b="b"/>
              <a:pathLst>
                <a:path w="1598" h="2">
                  <a:moveTo>
                    <a:pt x="0" y="0"/>
                  </a:moveTo>
                  <a:lnTo>
                    <a:pt x="1598" y="2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1023" name="Picture 15" descr="50"/>
          <p:cNvPicPr>
            <a:picLocks noChangeAspect="1" noChangeArrowheads="1"/>
          </p:cNvPicPr>
          <p:nvPr/>
        </p:nvPicPr>
        <p:blipFill>
          <a:blip r:embed="rId3" cstate="print"/>
          <a:srcRect l="50432" t="7928" r="4079" b="59634"/>
          <a:stretch>
            <a:fillRect/>
          </a:stretch>
        </p:blipFill>
        <p:spPr bwMode="auto">
          <a:xfrm>
            <a:off x="685800" y="533400"/>
            <a:ext cx="3505200" cy="3429000"/>
          </a:xfrm>
          <a:prstGeom prst="rect">
            <a:avLst/>
          </a:prstGeom>
          <a:noFill/>
        </p:spPr>
      </p:pic>
      <p:sp>
        <p:nvSpPr>
          <p:cNvPr id="171024" name="Line 16"/>
          <p:cNvSpPr>
            <a:spLocks noChangeShapeType="1"/>
          </p:cNvSpPr>
          <p:nvPr/>
        </p:nvSpPr>
        <p:spPr bwMode="auto">
          <a:xfrm>
            <a:off x="1143000" y="1524000"/>
            <a:ext cx="167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25" name="AutoShape 17"/>
          <p:cNvSpPr>
            <a:spLocks/>
          </p:cNvSpPr>
          <p:nvPr/>
        </p:nvSpPr>
        <p:spPr bwMode="auto">
          <a:xfrm>
            <a:off x="2971800" y="34290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6" name="Text Box 18"/>
          <p:cNvSpPr txBox="1">
            <a:spLocks noChangeArrowheads="1"/>
          </p:cNvSpPr>
          <p:nvPr/>
        </p:nvSpPr>
        <p:spPr bwMode="auto">
          <a:xfrm>
            <a:off x="3124200" y="35052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#34</a:t>
            </a:r>
          </a:p>
        </p:txBody>
      </p:sp>
      <p:sp>
        <p:nvSpPr>
          <p:cNvPr id="171027" name="Rectangle 19"/>
          <p:cNvSpPr>
            <a:spLocks noChangeArrowheads="1"/>
          </p:cNvSpPr>
          <p:nvPr/>
        </p:nvSpPr>
        <p:spPr bwMode="auto">
          <a:xfrm>
            <a:off x="1143000" y="4038600"/>
            <a:ext cx="2819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Anything over 0.5 mol is the same max temp.</a:t>
            </a:r>
          </a:p>
          <a:p>
            <a:r>
              <a:rPr lang="en-US" sz="900" b="1" i="1">
                <a:solidFill>
                  <a:schemeClr val="accent2"/>
                </a:solidFill>
              </a:rPr>
              <a:t>Therefore, 0.50 mol is least amount of material.</a:t>
            </a:r>
          </a:p>
        </p:txBody>
      </p:sp>
      <p:sp>
        <p:nvSpPr>
          <p:cNvPr id="171029" name="Rectangle 21"/>
          <p:cNvSpPr>
            <a:spLocks noChangeArrowheads="1"/>
          </p:cNvSpPr>
          <p:nvPr/>
        </p:nvSpPr>
        <p:spPr bwMode="auto">
          <a:xfrm>
            <a:off x="5410200" y="2819400"/>
            <a:ext cx="2971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Because the magnesium hydroxide is unreactive and coats the surface of Mg - the salt must be corrosive and "eat away" the Mg(OH)</a:t>
            </a:r>
            <a:r>
              <a:rPr lang="en-US" sz="900" b="1" i="1" baseline="-25000">
                <a:solidFill>
                  <a:schemeClr val="accent2"/>
                </a:solidFill>
              </a:rPr>
              <a:t>2</a:t>
            </a:r>
            <a:r>
              <a:rPr lang="en-US" sz="900" b="1" i="1">
                <a:solidFill>
                  <a:schemeClr val="accent2"/>
                </a:solidFill>
              </a:rPr>
              <a:t> coating.  Thereby allowing the Mg to react more rapidly.</a:t>
            </a:r>
          </a:p>
        </p:txBody>
      </p:sp>
      <p:sp>
        <p:nvSpPr>
          <p:cNvPr id="171030" name="Rectangle 22"/>
          <p:cNvSpPr>
            <a:spLocks noChangeArrowheads="1"/>
          </p:cNvSpPr>
          <p:nvPr/>
        </p:nvSpPr>
        <p:spPr bwMode="auto">
          <a:xfrm>
            <a:off x="5410200" y="3629025"/>
            <a:ext cx="2971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Metals (such as magnesium) would not melt in boiling water.  Choice "A" is not reasonable.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nimBg="1"/>
      <p:bldP spid="171013" grpId="0" animBg="1"/>
      <p:bldP spid="171019" grpId="0" animBg="1"/>
      <p:bldP spid="171020" grpId="0" animBg="1"/>
      <p:bldP spid="171024" grpId="0" animBg="1"/>
      <p:bldP spid="171025" grpId="0" animBg="1"/>
      <p:bldP spid="171026" grpId="0"/>
      <p:bldP spid="171027" grpId="0"/>
      <p:bldP spid="171029" grpId="0"/>
      <p:bldP spid="17103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092450" y="1219200"/>
            <a:ext cx="280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52"/>
          <p:cNvPicPr>
            <a:picLocks noChangeAspect="1" noChangeArrowheads="1"/>
          </p:cNvPicPr>
          <p:nvPr/>
        </p:nvPicPr>
        <p:blipFill>
          <a:blip r:embed="rId2" cstate="print"/>
          <a:srcRect l="6921" t="7208" r="48579" b="74771"/>
          <a:stretch>
            <a:fillRect/>
          </a:stretch>
        </p:blipFill>
        <p:spPr bwMode="auto">
          <a:xfrm>
            <a:off x="381000" y="457200"/>
            <a:ext cx="3429000" cy="1905000"/>
          </a:xfrm>
          <a:prstGeom prst="rect">
            <a:avLst/>
          </a:prstGeom>
          <a:noFill/>
        </p:spPr>
      </p:pic>
      <p:pic>
        <p:nvPicPr>
          <p:cNvPr id="141315" name="Picture 3" descr="52"/>
          <p:cNvPicPr>
            <a:picLocks noChangeAspect="1" noChangeArrowheads="1"/>
          </p:cNvPicPr>
          <p:nvPr/>
        </p:nvPicPr>
        <p:blipFill>
          <a:blip r:embed="rId2" cstate="print"/>
          <a:srcRect l="6921" t="28833" r="48579" b="45216"/>
          <a:stretch>
            <a:fillRect/>
          </a:stretch>
        </p:blipFill>
        <p:spPr bwMode="auto">
          <a:xfrm>
            <a:off x="4953000" y="609600"/>
            <a:ext cx="3429000" cy="2743200"/>
          </a:xfrm>
          <a:prstGeom prst="rect">
            <a:avLst/>
          </a:prstGeom>
          <a:noFill/>
        </p:spPr>
      </p:pic>
      <p:pic>
        <p:nvPicPr>
          <p:cNvPr id="141316" name="Picture 4" descr="52"/>
          <p:cNvPicPr>
            <a:picLocks noChangeAspect="1" noChangeArrowheads="1"/>
          </p:cNvPicPr>
          <p:nvPr/>
        </p:nvPicPr>
        <p:blipFill>
          <a:blip r:embed="rId2" cstate="print"/>
          <a:srcRect l="6921" t="58388" r="48579" b="14417"/>
          <a:stretch>
            <a:fillRect/>
          </a:stretch>
        </p:blipFill>
        <p:spPr bwMode="auto">
          <a:xfrm>
            <a:off x="5029200" y="3602038"/>
            <a:ext cx="3429000" cy="2874962"/>
          </a:xfrm>
          <a:prstGeom prst="rect">
            <a:avLst/>
          </a:prstGeom>
          <a:noFill/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4267200" y="45720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#36</a:t>
            </a:r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>
            <a:off x="6705600" y="4495800"/>
            <a:ext cx="0" cy="1066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 flipH="1">
            <a:off x="5410200" y="4495800"/>
            <a:ext cx="1295400" cy="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7162800" y="4953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52"/>
          <p:cNvPicPr>
            <a:picLocks noChangeAspect="1" noChangeArrowheads="1"/>
          </p:cNvPicPr>
          <p:nvPr/>
        </p:nvPicPr>
        <p:blipFill>
          <a:blip r:embed="rId2" cstate="print"/>
          <a:srcRect l="52411" t="66316" r="3090" b="25034"/>
          <a:stretch>
            <a:fillRect/>
          </a:stretch>
        </p:blipFill>
        <p:spPr bwMode="auto">
          <a:xfrm>
            <a:off x="4953000" y="914400"/>
            <a:ext cx="3429000" cy="914400"/>
          </a:xfrm>
          <a:prstGeom prst="rect">
            <a:avLst/>
          </a:prstGeom>
          <a:noFill/>
        </p:spPr>
      </p:pic>
      <p:pic>
        <p:nvPicPr>
          <p:cNvPr id="142339" name="Picture 3" descr="52"/>
          <p:cNvPicPr>
            <a:picLocks noChangeAspect="1" noChangeArrowheads="1"/>
          </p:cNvPicPr>
          <p:nvPr/>
        </p:nvPicPr>
        <p:blipFill>
          <a:blip r:embed="rId2" cstate="print"/>
          <a:srcRect l="55377" t="7208" r="7045" b="71887"/>
          <a:stretch>
            <a:fillRect/>
          </a:stretch>
        </p:blipFill>
        <p:spPr bwMode="auto">
          <a:xfrm>
            <a:off x="685800" y="762000"/>
            <a:ext cx="2895600" cy="2209800"/>
          </a:xfrm>
          <a:prstGeom prst="rect">
            <a:avLst/>
          </a:prstGeom>
          <a:noFill/>
        </p:spPr>
      </p:pic>
      <p:pic>
        <p:nvPicPr>
          <p:cNvPr id="142340" name="Picture 4" descr="52"/>
          <p:cNvPicPr>
            <a:picLocks noChangeAspect="1" noChangeArrowheads="1"/>
          </p:cNvPicPr>
          <p:nvPr/>
        </p:nvPicPr>
        <p:blipFill>
          <a:blip r:embed="rId2" cstate="print"/>
          <a:srcRect l="52411" t="28833" r="3090" b="40172"/>
          <a:stretch>
            <a:fillRect/>
          </a:stretch>
        </p:blipFill>
        <p:spPr bwMode="auto">
          <a:xfrm>
            <a:off x="457200" y="3124200"/>
            <a:ext cx="3429000" cy="3276600"/>
          </a:xfrm>
          <a:prstGeom prst="rect">
            <a:avLst/>
          </a:prstGeom>
          <a:noFill/>
        </p:spPr>
      </p:pic>
      <p:pic>
        <p:nvPicPr>
          <p:cNvPr id="142341" name="Picture 5" descr="52"/>
          <p:cNvPicPr>
            <a:picLocks noChangeAspect="1" noChangeArrowheads="1"/>
          </p:cNvPicPr>
          <p:nvPr/>
        </p:nvPicPr>
        <p:blipFill>
          <a:blip r:embed="rId2" cstate="print"/>
          <a:srcRect l="52411" t="75687" r="3090" b="14417"/>
          <a:stretch>
            <a:fillRect/>
          </a:stretch>
        </p:blipFill>
        <p:spPr bwMode="auto">
          <a:xfrm>
            <a:off x="4953000" y="2306638"/>
            <a:ext cx="3429000" cy="1046162"/>
          </a:xfrm>
          <a:prstGeom prst="rect">
            <a:avLst/>
          </a:prstGeom>
          <a:noFill/>
        </p:spPr>
      </p:pic>
      <p:pic>
        <p:nvPicPr>
          <p:cNvPr id="142342" name="Picture 6" descr="53"/>
          <p:cNvPicPr>
            <a:picLocks noChangeAspect="1" noChangeArrowheads="1"/>
          </p:cNvPicPr>
          <p:nvPr/>
        </p:nvPicPr>
        <p:blipFill>
          <a:blip r:embed="rId3" cstate="print"/>
          <a:srcRect l="4944" t="7928" r="51546" b="74771"/>
          <a:stretch>
            <a:fillRect/>
          </a:stretch>
        </p:blipFill>
        <p:spPr bwMode="auto">
          <a:xfrm>
            <a:off x="5029200" y="3886200"/>
            <a:ext cx="3352800" cy="1828800"/>
          </a:xfrm>
          <a:prstGeom prst="rect">
            <a:avLst/>
          </a:prstGeom>
          <a:noFill/>
        </p:spPr>
      </p:pic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3657600" y="42672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#39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3505200" y="11430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#38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219200" y="6858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Dependent on [substrate]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1219200" y="3505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Enzyme concentration dependent         </a:t>
            </a:r>
          </a:p>
          <a:p>
            <a:r>
              <a:rPr lang="en-US" sz="900" b="1" i="1">
                <a:solidFill>
                  <a:schemeClr val="accent2"/>
                </a:solidFill>
              </a:rPr>
              <a:t>           ...   for 0 - 0.25 mg/L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3581400" y="40386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Higher rate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3581400" y="44958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Lower rate</a:t>
            </a:r>
          </a:p>
        </p:txBody>
      </p:sp>
      <p:sp>
        <p:nvSpPr>
          <p:cNvPr id="142349" name="Line 13"/>
          <p:cNvSpPr>
            <a:spLocks noChangeShapeType="1"/>
          </p:cNvSpPr>
          <p:nvPr/>
        </p:nvSpPr>
        <p:spPr bwMode="auto">
          <a:xfrm>
            <a:off x="1828800" y="9906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50" name="Line 14"/>
          <p:cNvSpPr>
            <a:spLocks noChangeShapeType="1"/>
          </p:cNvSpPr>
          <p:nvPr/>
        </p:nvSpPr>
        <p:spPr bwMode="auto">
          <a:xfrm>
            <a:off x="1981200" y="40386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2353" name="Group 17"/>
          <p:cNvGrpSpPr>
            <a:grpSpLocks/>
          </p:cNvGrpSpPr>
          <p:nvPr/>
        </p:nvGrpSpPr>
        <p:grpSpPr bwMode="auto">
          <a:xfrm>
            <a:off x="5334000" y="4191000"/>
            <a:ext cx="2895600" cy="128588"/>
            <a:chOff x="3360" y="2640"/>
            <a:chExt cx="1824" cy="81"/>
          </a:xfrm>
        </p:grpSpPr>
        <p:sp>
          <p:nvSpPr>
            <p:cNvPr id="142351" name="Line 15"/>
            <p:cNvSpPr>
              <a:spLocks noChangeShapeType="1"/>
            </p:cNvSpPr>
            <p:nvPr/>
          </p:nvSpPr>
          <p:spPr bwMode="auto">
            <a:xfrm>
              <a:off x="3360" y="2640"/>
              <a:ext cx="18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352" name="Freeform 16"/>
            <p:cNvSpPr>
              <a:spLocks/>
            </p:cNvSpPr>
            <p:nvPr/>
          </p:nvSpPr>
          <p:spPr bwMode="auto">
            <a:xfrm>
              <a:off x="3365" y="2720"/>
              <a:ext cx="43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9" y="0"/>
                </a:cxn>
              </a:cxnLst>
              <a:rect l="0" t="0" r="r" b="b"/>
              <a:pathLst>
                <a:path w="439" h="1">
                  <a:moveTo>
                    <a:pt x="0" y="0"/>
                  </a:moveTo>
                  <a:lnTo>
                    <a:pt x="439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354" name="AutoShape 18"/>
          <p:cNvSpPr>
            <a:spLocks noChangeAspect="1" noChangeArrowheads="1"/>
          </p:cNvSpPr>
          <p:nvPr/>
        </p:nvSpPr>
        <p:spPr bwMode="auto">
          <a:xfrm>
            <a:off x="5105400" y="12954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55" name="AutoShape 19"/>
          <p:cNvSpPr>
            <a:spLocks noChangeAspect="1" noChangeArrowheads="1"/>
          </p:cNvSpPr>
          <p:nvPr/>
        </p:nvSpPr>
        <p:spPr bwMode="auto">
          <a:xfrm>
            <a:off x="5105400" y="28956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56" name="AutoShape 20"/>
          <p:cNvSpPr>
            <a:spLocks noChangeAspect="1" noChangeArrowheads="1"/>
          </p:cNvSpPr>
          <p:nvPr/>
        </p:nvSpPr>
        <p:spPr bwMode="auto">
          <a:xfrm>
            <a:off x="5165725" y="53943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53"/>
          <p:cNvPicPr>
            <a:picLocks noChangeAspect="1" noChangeArrowheads="1"/>
          </p:cNvPicPr>
          <p:nvPr/>
        </p:nvPicPr>
        <p:blipFill>
          <a:blip r:embed="rId2" cstate="print"/>
          <a:srcRect l="4944" t="25229" r="51546" b="56750"/>
          <a:stretch>
            <a:fillRect/>
          </a:stretch>
        </p:blipFill>
        <p:spPr bwMode="auto">
          <a:xfrm>
            <a:off x="457200" y="609600"/>
            <a:ext cx="3352800" cy="1905000"/>
          </a:xfrm>
          <a:prstGeom prst="rect">
            <a:avLst/>
          </a:prstGeom>
          <a:noFill/>
        </p:spPr>
      </p:pic>
      <p:pic>
        <p:nvPicPr>
          <p:cNvPr id="143363" name="Picture 3" descr="53"/>
          <p:cNvPicPr>
            <a:picLocks noChangeAspect="1" noChangeArrowheads="1"/>
          </p:cNvPicPr>
          <p:nvPr/>
        </p:nvPicPr>
        <p:blipFill>
          <a:blip r:embed="rId2" cstate="print"/>
          <a:srcRect l="50433" t="7928" r="6056" b="56750"/>
          <a:stretch>
            <a:fillRect/>
          </a:stretch>
        </p:blipFill>
        <p:spPr bwMode="auto">
          <a:xfrm>
            <a:off x="533400" y="2743200"/>
            <a:ext cx="3352800" cy="3733800"/>
          </a:xfrm>
          <a:prstGeom prst="rect">
            <a:avLst/>
          </a:prstGeom>
          <a:noFill/>
        </p:spPr>
      </p:pic>
      <p:pic>
        <p:nvPicPr>
          <p:cNvPr id="143365" name="Picture 5" descr="52"/>
          <p:cNvPicPr>
            <a:picLocks noChangeAspect="1" noChangeArrowheads="1"/>
          </p:cNvPicPr>
          <p:nvPr/>
        </p:nvPicPr>
        <p:blipFill>
          <a:blip r:embed="rId3" cstate="print"/>
          <a:srcRect l="6921" t="58388" r="48579" b="14417"/>
          <a:stretch>
            <a:fillRect/>
          </a:stretch>
        </p:blipFill>
        <p:spPr bwMode="auto">
          <a:xfrm>
            <a:off x="5105400" y="3830638"/>
            <a:ext cx="3429000" cy="2874962"/>
          </a:xfrm>
          <a:prstGeom prst="rect">
            <a:avLst/>
          </a:prstGeom>
          <a:noFill/>
        </p:spPr>
      </p:pic>
      <p:grpSp>
        <p:nvGrpSpPr>
          <p:cNvPr id="143368" name="Group 8"/>
          <p:cNvGrpSpPr>
            <a:grpSpLocks/>
          </p:cNvGrpSpPr>
          <p:nvPr/>
        </p:nvGrpSpPr>
        <p:grpSpPr bwMode="auto">
          <a:xfrm>
            <a:off x="823913" y="3048000"/>
            <a:ext cx="2681287" cy="147638"/>
            <a:chOff x="519" y="1920"/>
            <a:chExt cx="1689" cy="93"/>
          </a:xfrm>
        </p:grpSpPr>
        <p:sp>
          <p:nvSpPr>
            <p:cNvPr id="143366" name="Line 6"/>
            <p:cNvSpPr>
              <a:spLocks noChangeShapeType="1"/>
            </p:cNvSpPr>
            <p:nvPr/>
          </p:nvSpPr>
          <p:spPr bwMode="auto">
            <a:xfrm>
              <a:off x="816" y="1920"/>
              <a:ext cx="13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367" name="Freeform 7"/>
            <p:cNvSpPr>
              <a:spLocks/>
            </p:cNvSpPr>
            <p:nvPr/>
          </p:nvSpPr>
          <p:spPr bwMode="auto">
            <a:xfrm>
              <a:off x="519" y="2007"/>
              <a:ext cx="1591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1" y="6"/>
                </a:cxn>
              </a:cxnLst>
              <a:rect l="0" t="0" r="r" b="b"/>
              <a:pathLst>
                <a:path w="1591" h="6">
                  <a:moveTo>
                    <a:pt x="0" y="0"/>
                  </a:moveTo>
                  <a:lnTo>
                    <a:pt x="1591" y="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369" name="Picture 9" descr="52"/>
          <p:cNvPicPr>
            <a:picLocks noChangeAspect="1" noChangeArrowheads="1"/>
          </p:cNvPicPr>
          <p:nvPr/>
        </p:nvPicPr>
        <p:blipFill>
          <a:blip r:embed="rId3" cstate="print"/>
          <a:srcRect l="52411" t="28833" r="3090" b="40172"/>
          <a:stretch>
            <a:fillRect/>
          </a:stretch>
        </p:blipFill>
        <p:spPr bwMode="auto">
          <a:xfrm>
            <a:off x="4876800" y="381000"/>
            <a:ext cx="3429000" cy="3276600"/>
          </a:xfrm>
          <a:prstGeom prst="rect">
            <a:avLst/>
          </a:prstGeom>
          <a:noFill/>
        </p:spPr>
      </p:pic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8077200" y="15240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#39</a:t>
            </a:r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5638800" y="7620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Enzyme concentration dependent         </a:t>
            </a:r>
          </a:p>
          <a:p>
            <a:r>
              <a:rPr lang="en-US" sz="900" b="1" i="1">
                <a:solidFill>
                  <a:schemeClr val="accent2"/>
                </a:solidFill>
              </a:rPr>
              <a:t>           ...   for 0 - 0.25 mg/L</a:t>
            </a:r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8001000" y="12954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Higher rate</a:t>
            </a:r>
          </a:p>
        </p:txBody>
      </p:sp>
      <p:sp>
        <p:nvSpPr>
          <p:cNvPr id="143373" name="Rectangle 13"/>
          <p:cNvSpPr>
            <a:spLocks noChangeArrowheads="1"/>
          </p:cNvSpPr>
          <p:nvPr/>
        </p:nvSpPr>
        <p:spPr bwMode="auto">
          <a:xfrm>
            <a:off x="8001000" y="17526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Lower rate</a:t>
            </a:r>
          </a:p>
        </p:txBody>
      </p:sp>
      <p:sp>
        <p:nvSpPr>
          <p:cNvPr id="143374" name="Line 14"/>
          <p:cNvSpPr>
            <a:spLocks noChangeShapeType="1"/>
          </p:cNvSpPr>
          <p:nvPr/>
        </p:nvSpPr>
        <p:spPr bwMode="auto">
          <a:xfrm>
            <a:off x="6400800" y="12954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5" name="AutoShape 15"/>
          <p:cNvSpPr>
            <a:spLocks noChangeAspect="1" noChangeArrowheads="1"/>
          </p:cNvSpPr>
          <p:nvPr/>
        </p:nvSpPr>
        <p:spPr bwMode="auto">
          <a:xfrm>
            <a:off x="533400" y="13716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76" name="AutoShape 16"/>
          <p:cNvSpPr>
            <a:spLocks noChangeAspect="1" noChangeArrowheads="1"/>
          </p:cNvSpPr>
          <p:nvPr/>
        </p:nvSpPr>
        <p:spPr bwMode="auto">
          <a:xfrm>
            <a:off x="609600" y="59436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77" name="Rectangle 17"/>
          <p:cNvSpPr>
            <a:spLocks noChangeArrowheads="1"/>
          </p:cNvSpPr>
          <p:nvPr/>
        </p:nvSpPr>
        <p:spPr bwMode="auto">
          <a:xfrm>
            <a:off x="1219200" y="2438400"/>
            <a:ext cx="213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Enzyme B  </a:t>
            </a:r>
            <a:r>
              <a:rPr lang="en-US" sz="1200" b="1" i="1">
                <a:solidFill>
                  <a:schemeClr val="accent2"/>
                </a:solidFill>
              </a:rPr>
              <a:t>&gt;</a:t>
            </a:r>
            <a:r>
              <a:rPr lang="en-US" sz="900" b="1" i="1">
                <a:solidFill>
                  <a:schemeClr val="accent2"/>
                </a:solidFill>
              </a:rPr>
              <a:t>  Enzyme A</a:t>
            </a:r>
          </a:p>
        </p:txBody>
      </p:sp>
      <p:sp>
        <p:nvSpPr>
          <p:cNvPr id="143378" name="Rectangle 18"/>
          <p:cNvSpPr>
            <a:spLocks noChangeArrowheads="1"/>
          </p:cNvSpPr>
          <p:nvPr/>
        </p:nvSpPr>
        <p:spPr bwMode="auto">
          <a:xfrm>
            <a:off x="6019800" y="6172200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(less basic)                       (more alkaline) or basic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52"/>
          <p:cNvPicPr>
            <a:picLocks noChangeAspect="1" noChangeArrowheads="1"/>
          </p:cNvPicPr>
          <p:nvPr/>
        </p:nvPicPr>
        <p:blipFill>
          <a:blip r:embed="rId2" cstate="print"/>
          <a:srcRect l="52411" t="66316" r="3090" b="25034"/>
          <a:stretch>
            <a:fillRect/>
          </a:stretch>
        </p:blipFill>
        <p:spPr bwMode="auto">
          <a:xfrm>
            <a:off x="457200" y="914400"/>
            <a:ext cx="3429000" cy="914400"/>
          </a:xfrm>
          <a:prstGeom prst="rect">
            <a:avLst/>
          </a:prstGeom>
          <a:noFill/>
        </p:spPr>
      </p:pic>
      <p:pic>
        <p:nvPicPr>
          <p:cNvPr id="173061" name="Picture 5" descr="52"/>
          <p:cNvPicPr>
            <a:picLocks noChangeAspect="1" noChangeArrowheads="1"/>
          </p:cNvPicPr>
          <p:nvPr/>
        </p:nvPicPr>
        <p:blipFill>
          <a:blip r:embed="rId2" cstate="print"/>
          <a:srcRect l="52411" t="75687" r="3090" b="14417"/>
          <a:stretch>
            <a:fillRect/>
          </a:stretch>
        </p:blipFill>
        <p:spPr bwMode="auto">
          <a:xfrm>
            <a:off x="457200" y="2306638"/>
            <a:ext cx="3429000" cy="1046162"/>
          </a:xfrm>
          <a:prstGeom prst="rect">
            <a:avLst/>
          </a:prstGeom>
          <a:noFill/>
        </p:spPr>
      </p:pic>
      <p:sp>
        <p:nvSpPr>
          <p:cNvPr id="173062" name="AutoShape 6"/>
          <p:cNvSpPr>
            <a:spLocks noChangeAspect="1" noChangeArrowheads="1"/>
          </p:cNvSpPr>
          <p:nvPr/>
        </p:nvSpPr>
        <p:spPr bwMode="auto">
          <a:xfrm>
            <a:off x="609600" y="12954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3" name="AutoShape 7"/>
          <p:cNvSpPr>
            <a:spLocks noChangeAspect="1" noChangeArrowheads="1"/>
          </p:cNvSpPr>
          <p:nvPr/>
        </p:nvSpPr>
        <p:spPr bwMode="auto">
          <a:xfrm>
            <a:off x="609600" y="28956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3064" name="Picture 8" descr="52"/>
          <p:cNvPicPr>
            <a:picLocks noChangeAspect="1" noChangeArrowheads="1"/>
          </p:cNvPicPr>
          <p:nvPr/>
        </p:nvPicPr>
        <p:blipFill>
          <a:blip r:embed="rId2" cstate="print"/>
          <a:srcRect l="6921" t="58388" r="48579" b="14417"/>
          <a:stretch>
            <a:fillRect/>
          </a:stretch>
        </p:blipFill>
        <p:spPr bwMode="auto">
          <a:xfrm>
            <a:off x="533400" y="3602038"/>
            <a:ext cx="3429000" cy="2874962"/>
          </a:xfrm>
          <a:prstGeom prst="rect">
            <a:avLst/>
          </a:prstGeom>
          <a:noFill/>
        </p:spPr>
      </p:pic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152400" y="44196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#36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2209800" y="4495800"/>
            <a:ext cx="0" cy="1066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8" name="Line 12"/>
          <p:cNvSpPr>
            <a:spLocks noChangeShapeType="1"/>
          </p:cNvSpPr>
          <p:nvPr/>
        </p:nvSpPr>
        <p:spPr bwMode="auto">
          <a:xfrm flipH="1">
            <a:off x="914400" y="4495800"/>
            <a:ext cx="1295400" cy="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2667000" y="4953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1905000" y="2895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animBg="1"/>
      <p:bldP spid="173063" grpId="0" animBg="1"/>
      <p:bldP spid="173065" grpId="0"/>
      <p:bldP spid="173067" grpId="0" animBg="1"/>
      <p:bldP spid="173068" grpId="0" animBg="1"/>
      <p:bldP spid="173069" grpId="0" animBg="1"/>
      <p:bldP spid="17307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4" name="Picture 4" descr="52"/>
          <p:cNvPicPr>
            <a:picLocks noChangeAspect="1" noChangeArrowheads="1"/>
          </p:cNvPicPr>
          <p:nvPr/>
        </p:nvPicPr>
        <p:blipFill>
          <a:blip r:embed="rId2" cstate="print"/>
          <a:srcRect l="55377" t="7208" r="7045" b="71887"/>
          <a:stretch>
            <a:fillRect/>
          </a:stretch>
        </p:blipFill>
        <p:spPr bwMode="auto">
          <a:xfrm>
            <a:off x="685800" y="762000"/>
            <a:ext cx="2895600" cy="2209800"/>
          </a:xfrm>
          <a:prstGeom prst="rect">
            <a:avLst/>
          </a:prstGeom>
          <a:noFill/>
        </p:spPr>
      </p:pic>
      <p:pic>
        <p:nvPicPr>
          <p:cNvPr id="174085" name="Picture 5" descr="52"/>
          <p:cNvPicPr>
            <a:picLocks noChangeAspect="1" noChangeArrowheads="1"/>
          </p:cNvPicPr>
          <p:nvPr/>
        </p:nvPicPr>
        <p:blipFill>
          <a:blip r:embed="rId2" cstate="print"/>
          <a:srcRect l="52411" t="28833" r="3090" b="40172"/>
          <a:stretch>
            <a:fillRect/>
          </a:stretch>
        </p:blipFill>
        <p:spPr bwMode="auto">
          <a:xfrm>
            <a:off x="457200" y="3124200"/>
            <a:ext cx="3429000" cy="3276600"/>
          </a:xfrm>
          <a:prstGeom prst="rect">
            <a:avLst/>
          </a:prstGeom>
          <a:noFill/>
        </p:spPr>
      </p:pic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3657600" y="42672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#39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3505200" y="114300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#38</a:t>
            </a: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1219200" y="6858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Dependent on [substrate]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1219200" y="35052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Enzyme concentration dependent         </a:t>
            </a:r>
          </a:p>
          <a:p>
            <a:r>
              <a:rPr lang="en-US" sz="900" b="1" i="1">
                <a:solidFill>
                  <a:schemeClr val="accent2"/>
                </a:solidFill>
              </a:rPr>
              <a:t>           ...   for 0 - 0.25 mg/L</a:t>
            </a: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3581400" y="40386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Higher rate</a:t>
            </a:r>
          </a:p>
        </p:txBody>
      </p:sp>
      <p:sp>
        <p:nvSpPr>
          <p:cNvPr id="174091" name="Rectangle 11"/>
          <p:cNvSpPr>
            <a:spLocks noChangeArrowheads="1"/>
          </p:cNvSpPr>
          <p:nvPr/>
        </p:nvSpPr>
        <p:spPr bwMode="auto">
          <a:xfrm>
            <a:off x="3581400" y="44958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Lower rate</a:t>
            </a:r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>
            <a:off x="1828800" y="9906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1981200" y="40386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4094" name="Picture 14" descr="53"/>
          <p:cNvPicPr>
            <a:picLocks noChangeAspect="1" noChangeArrowheads="1"/>
          </p:cNvPicPr>
          <p:nvPr/>
        </p:nvPicPr>
        <p:blipFill>
          <a:blip r:embed="rId3" cstate="print"/>
          <a:srcRect l="4944" t="7928" r="51546" b="74771"/>
          <a:stretch>
            <a:fillRect/>
          </a:stretch>
        </p:blipFill>
        <p:spPr bwMode="auto">
          <a:xfrm>
            <a:off x="5029200" y="990600"/>
            <a:ext cx="3352800" cy="1828800"/>
          </a:xfrm>
          <a:prstGeom prst="rect">
            <a:avLst/>
          </a:prstGeom>
          <a:noFill/>
        </p:spPr>
      </p:pic>
      <p:grpSp>
        <p:nvGrpSpPr>
          <p:cNvPr id="174095" name="Group 15"/>
          <p:cNvGrpSpPr>
            <a:grpSpLocks/>
          </p:cNvGrpSpPr>
          <p:nvPr/>
        </p:nvGrpSpPr>
        <p:grpSpPr bwMode="auto">
          <a:xfrm>
            <a:off x="5334000" y="1295400"/>
            <a:ext cx="2895600" cy="128588"/>
            <a:chOff x="3360" y="2640"/>
            <a:chExt cx="1824" cy="81"/>
          </a:xfrm>
        </p:grpSpPr>
        <p:sp>
          <p:nvSpPr>
            <p:cNvPr id="174096" name="Line 16"/>
            <p:cNvSpPr>
              <a:spLocks noChangeShapeType="1"/>
            </p:cNvSpPr>
            <p:nvPr/>
          </p:nvSpPr>
          <p:spPr bwMode="auto">
            <a:xfrm>
              <a:off x="3360" y="2640"/>
              <a:ext cx="18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097" name="Freeform 17"/>
            <p:cNvSpPr>
              <a:spLocks/>
            </p:cNvSpPr>
            <p:nvPr/>
          </p:nvSpPr>
          <p:spPr bwMode="auto">
            <a:xfrm>
              <a:off x="3365" y="2720"/>
              <a:ext cx="43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9" y="0"/>
                </a:cxn>
              </a:cxnLst>
              <a:rect l="0" t="0" r="r" b="b"/>
              <a:pathLst>
                <a:path w="439" h="1">
                  <a:moveTo>
                    <a:pt x="0" y="0"/>
                  </a:moveTo>
                  <a:lnTo>
                    <a:pt x="439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098" name="AutoShape 18"/>
          <p:cNvSpPr>
            <a:spLocks noChangeAspect="1" noChangeArrowheads="1"/>
          </p:cNvSpPr>
          <p:nvPr/>
        </p:nvSpPr>
        <p:spPr bwMode="auto">
          <a:xfrm>
            <a:off x="5165725" y="2498725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4099" name="Picture 19" descr="53"/>
          <p:cNvPicPr>
            <a:picLocks noChangeAspect="1" noChangeArrowheads="1"/>
          </p:cNvPicPr>
          <p:nvPr/>
        </p:nvPicPr>
        <p:blipFill>
          <a:blip r:embed="rId3" cstate="print"/>
          <a:srcRect l="4944" t="25229" r="51546" b="56750"/>
          <a:stretch>
            <a:fillRect/>
          </a:stretch>
        </p:blipFill>
        <p:spPr bwMode="auto">
          <a:xfrm>
            <a:off x="5029200" y="3840163"/>
            <a:ext cx="3352800" cy="1905000"/>
          </a:xfrm>
          <a:prstGeom prst="rect">
            <a:avLst/>
          </a:prstGeom>
          <a:noFill/>
        </p:spPr>
      </p:pic>
      <p:sp>
        <p:nvSpPr>
          <p:cNvPr id="174100" name="AutoShape 20"/>
          <p:cNvSpPr>
            <a:spLocks noChangeAspect="1" noChangeArrowheads="1"/>
          </p:cNvSpPr>
          <p:nvPr/>
        </p:nvSpPr>
        <p:spPr bwMode="auto">
          <a:xfrm>
            <a:off x="5105400" y="4602163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01" name="Rectangle 21"/>
          <p:cNvSpPr>
            <a:spLocks noChangeArrowheads="1"/>
          </p:cNvSpPr>
          <p:nvPr/>
        </p:nvSpPr>
        <p:spPr bwMode="auto">
          <a:xfrm>
            <a:off x="5791200" y="56689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Enzyme B  </a:t>
            </a:r>
            <a:r>
              <a:rPr lang="en-US" sz="1200" b="1" i="1">
                <a:solidFill>
                  <a:schemeClr val="accent2"/>
                </a:solidFill>
              </a:rPr>
              <a:t>&gt;</a:t>
            </a:r>
            <a:r>
              <a:rPr lang="en-US" sz="900" b="1" i="1">
                <a:solidFill>
                  <a:schemeClr val="accent2"/>
                </a:solidFill>
              </a:rPr>
              <a:t>  Enzyme A</a:t>
            </a:r>
          </a:p>
        </p:txBody>
      </p:sp>
      <p:sp>
        <p:nvSpPr>
          <p:cNvPr id="174102" name="Rectangle 22"/>
          <p:cNvSpPr>
            <a:spLocks noChangeArrowheads="1"/>
          </p:cNvSpPr>
          <p:nvPr/>
        </p:nvSpPr>
        <p:spPr bwMode="auto">
          <a:xfrm>
            <a:off x="5943600" y="2895600"/>
            <a:ext cx="1676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lock-n-key</a:t>
            </a:r>
          </a:p>
          <a:p>
            <a:endParaRPr lang="en-US" sz="900" b="1" i="1">
              <a:solidFill>
                <a:schemeClr val="accent2"/>
              </a:solidFill>
            </a:endParaRPr>
          </a:p>
          <a:p>
            <a:pPr algn="ctr"/>
            <a:r>
              <a:rPr lang="en-US" sz="900" b="1" i="1">
                <a:solidFill>
                  <a:schemeClr val="accent2"/>
                </a:solidFill>
              </a:rPr>
              <a:t>enzyme - substrate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6" grpId="0"/>
      <p:bldP spid="174088" grpId="0"/>
      <p:bldP spid="174089" grpId="0"/>
      <p:bldP spid="174090" grpId="0"/>
      <p:bldP spid="174091" grpId="0"/>
      <p:bldP spid="174092" grpId="0" animBg="1"/>
      <p:bldP spid="174093" grpId="0" animBg="1"/>
      <p:bldP spid="174098" grpId="0" animBg="1"/>
      <p:bldP spid="174100" grpId="0" animBg="1"/>
      <p:bldP spid="174101" grpId="0"/>
      <p:bldP spid="17410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8" name="Picture 4" descr="53"/>
          <p:cNvPicPr>
            <a:picLocks noChangeAspect="1" noChangeArrowheads="1"/>
          </p:cNvPicPr>
          <p:nvPr/>
        </p:nvPicPr>
        <p:blipFill>
          <a:blip r:embed="rId2" cstate="print"/>
          <a:srcRect l="50433" t="7928" r="6056" b="56750"/>
          <a:stretch>
            <a:fillRect/>
          </a:stretch>
        </p:blipFill>
        <p:spPr bwMode="auto">
          <a:xfrm>
            <a:off x="533400" y="990600"/>
            <a:ext cx="3352800" cy="3733800"/>
          </a:xfrm>
          <a:prstGeom prst="rect">
            <a:avLst/>
          </a:prstGeom>
          <a:noFill/>
        </p:spPr>
      </p:pic>
      <p:grpSp>
        <p:nvGrpSpPr>
          <p:cNvPr id="175109" name="Group 5"/>
          <p:cNvGrpSpPr>
            <a:grpSpLocks/>
          </p:cNvGrpSpPr>
          <p:nvPr/>
        </p:nvGrpSpPr>
        <p:grpSpPr bwMode="auto">
          <a:xfrm>
            <a:off x="823913" y="1295400"/>
            <a:ext cx="2681287" cy="147638"/>
            <a:chOff x="519" y="1920"/>
            <a:chExt cx="1689" cy="93"/>
          </a:xfrm>
        </p:grpSpPr>
        <p:sp>
          <p:nvSpPr>
            <p:cNvPr id="175110" name="Line 6"/>
            <p:cNvSpPr>
              <a:spLocks noChangeShapeType="1"/>
            </p:cNvSpPr>
            <p:nvPr/>
          </p:nvSpPr>
          <p:spPr bwMode="auto">
            <a:xfrm>
              <a:off x="816" y="1920"/>
              <a:ext cx="13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111" name="Freeform 7"/>
            <p:cNvSpPr>
              <a:spLocks/>
            </p:cNvSpPr>
            <p:nvPr/>
          </p:nvSpPr>
          <p:spPr bwMode="auto">
            <a:xfrm>
              <a:off x="519" y="2007"/>
              <a:ext cx="1591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1" y="6"/>
                </a:cxn>
              </a:cxnLst>
              <a:rect l="0" t="0" r="r" b="b"/>
              <a:pathLst>
                <a:path w="1591" h="6">
                  <a:moveTo>
                    <a:pt x="0" y="0"/>
                  </a:moveTo>
                  <a:lnTo>
                    <a:pt x="1591" y="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112" name="AutoShape 8"/>
          <p:cNvSpPr>
            <a:spLocks noChangeAspect="1" noChangeArrowheads="1"/>
          </p:cNvSpPr>
          <p:nvPr/>
        </p:nvSpPr>
        <p:spPr bwMode="auto">
          <a:xfrm>
            <a:off x="609600" y="4191000"/>
            <a:ext cx="92075" cy="92075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5113" name="Picture 9" descr="52"/>
          <p:cNvPicPr>
            <a:picLocks noChangeAspect="1" noChangeArrowheads="1"/>
          </p:cNvPicPr>
          <p:nvPr/>
        </p:nvPicPr>
        <p:blipFill>
          <a:blip r:embed="rId3" cstate="print"/>
          <a:srcRect l="6921" t="58388" r="48579" b="14417"/>
          <a:stretch>
            <a:fillRect/>
          </a:stretch>
        </p:blipFill>
        <p:spPr bwMode="auto">
          <a:xfrm>
            <a:off x="4876800" y="990600"/>
            <a:ext cx="3429000" cy="2874963"/>
          </a:xfrm>
          <a:prstGeom prst="rect">
            <a:avLst/>
          </a:prstGeom>
          <a:noFill/>
        </p:spPr>
      </p:pic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5791200" y="3332163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(less basic)                       (more alkaline) or basic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638800" y="4856163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>
                <a:solidFill>
                  <a:schemeClr val="accent2"/>
                </a:solidFill>
              </a:rPr>
              <a:t>(acid)                                                (base)</a:t>
            </a:r>
          </a:p>
        </p:txBody>
      </p:sp>
      <p:grpSp>
        <p:nvGrpSpPr>
          <p:cNvPr id="175124" name="Group 20"/>
          <p:cNvGrpSpPr>
            <a:grpSpLocks/>
          </p:cNvGrpSpPr>
          <p:nvPr/>
        </p:nvGrpSpPr>
        <p:grpSpPr bwMode="auto">
          <a:xfrm>
            <a:off x="5715000" y="4191000"/>
            <a:ext cx="2590800" cy="1066800"/>
            <a:chOff x="3600" y="2688"/>
            <a:chExt cx="1632" cy="672"/>
          </a:xfrm>
        </p:grpSpPr>
        <p:sp>
          <p:nvSpPr>
            <p:cNvPr id="175115" name="Freeform 11"/>
            <p:cNvSpPr>
              <a:spLocks/>
            </p:cNvSpPr>
            <p:nvPr/>
          </p:nvSpPr>
          <p:spPr bwMode="auto">
            <a:xfrm>
              <a:off x="3840" y="2880"/>
              <a:ext cx="912" cy="240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480" y="0"/>
                </a:cxn>
                <a:cxn ang="0">
                  <a:pos x="912" y="384"/>
                </a:cxn>
              </a:cxnLst>
              <a:rect l="0" t="0" r="r" b="b"/>
              <a:pathLst>
                <a:path w="912" h="384">
                  <a:moveTo>
                    <a:pt x="0" y="384"/>
                  </a:moveTo>
                  <a:cubicBezTo>
                    <a:pt x="164" y="192"/>
                    <a:pt x="328" y="0"/>
                    <a:pt x="480" y="0"/>
                  </a:cubicBezTo>
                  <a:cubicBezTo>
                    <a:pt x="632" y="0"/>
                    <a:pt x="772" y="192"/>
                    <a:pt x="912" y="3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118" name="Rectangle 14"/>
            <p:cNvSpPr>
              <a:spLocks noChangeArrowheads="1"/>
            </p:cNvSpPr>
            <p:nvPr/>
          </p:nvSpPr>
          <p:spPr bwMode="auto">
            <a:xfrm>
              <a:off x="4128" y="2688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900" b="1" i="1">
                  <a:solidFill>
                    <a:schemeClr val="accent2"/>
                  </a:solidFill>
                </a:rPr>
                <a:t>(neutral)</a:t>
              </a:r>
            </a:p>
          </p:txBody>
        </p:sp>
        <p:sp>
          <p:nvSpPr>
            <p:cNvPr id="175119" name="Rectangle 15"/>
            <p:cNvSpPr>
              <a:spLocks noChangeArrowheads="1"/>
            </p:cNvSpPr>
            <p:nvPr/>
          </p:nvSpPr>
          <p:spPr bwMode="auto">
            <a:xfrm>
              <a:off x="4224" y="2928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900" b="1" i="1">
                  <a:solidFill>
                    <a:schemeClr val="accent2"/>
                  </a:solidFill>
                </a:rPr>
                <a:t>7</a:t>
              </a:r>
            </a:p>
          </p:txBody>
        </p:sp>
        <p:sp>
          <p:nvSpPr>
            <p:cNvPr id="175120" name="Rectangle 16"/>
            <p:cNvSpPr>
              <a:spLocks noChangeArrowheads="1"/>
            </p:cNvSpPr>
            <p:nvPr/>
          </p:nvSpPr>
          <p:spPr bwMode="auto">
            <a:xfrm>
              <a:off x="3600" y="3024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900" b="1" i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75121" name="Rectangle 17"/>
            <p:cNvSpPr>
              <a:spLocks noChangeArrowheads="1"/>
            </p:cNvSpPr>
            <p:nvPr/>
          </p:nvSpPr>
          <p:spPr bwMode="auto">
            <a:xfrm>
              <a:off x="4800" y="3024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900" b="1" i="1">
                  <a:solidFill>
                    <a:schemeClr val="accent2"/>
                  </a:solidFill>
                </a:rPr>
                <a:t>14</a:t>
              </a:r>
            </a:p>
          </p:txBody>
        </p:sp>
        <p:sp>
          <p:nvSpPr>
            <p:cNvPr id="175122" name="Rectangle 18"/>
            <p:cNvSpPr>
              <a:spLocks noChangeArrowheads="1"/>
            </p:cNvSpPr>
            <p:nvPr/>
          </p:nvSpPr>
          <p:spPr bwMode="auto">
            <a:xfrm>
              <a:off x="4128" y="3216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900" b="1" i="1">
                  <a:solidFill>
                    <a:schemeClr val="accent2"/>
                  </a:solidFill>
                </a:rPr>
                <a:t>pH scale</a:t>
              </a:r>
            </a:p>
          </p:txBody>
        </p:sp>
      </p:grpSp>
      <p:pic>
        <p:nvPicPr>
          <p:cNvPr id="175123" name="Picture 19" descr="53"/>
          <p:cNvPicPr>
            <a:picLocks noChangeAspect="1" noChangeArrowheads="1"/>
          </p:cNvPicPr>
          <p:nvPr/>
        </p:nvPicPr>
        <p:blipFill>
          <a:blip r:embed="rId2" cstate="print"/>
          <a:srcRect l="45488" t="43970" r="7047" b="49738"/>
          <a:stretch>
            <a:fillRect/>
          </a:stretch>
        </p:blipFill>
        <p:spPr bwMode="auto">
          <a:xfrm>
            <a:off x="5181600" y="5867400"/>
            <a:ext cx="3657600" cy="66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2" grpId="0" animBg="1"/>
      <p:bldP spid="175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I"/>
          <p:cNvPicPr>
            <a:picLocks noChangeAspect="1" noChangeArrowheads="1"/>
          </p:cNvPicPr>
          <p:nvPr/>
        </p:nvPicPr>
        <p:blipFill>
          <a:blip r:embed="rId2" cstate="print"/>
          <a:srcRect l="4944" t="1442" r="5067" b="92792"/>
          <a:stretch>
            <a:fillRect/>
          </a:stretch>
        </p:blipFill>
        <p:spPr bwMode="auto">
          <a:xfrm>
            <a:off x="1219200" y="838200"/>
            <a:ext cx="6934200" cy="609600"/>
          </a:xfrm>
          <a:prstGeom prst="rect">
            <a:avLst/>
          </a:prstGeom>
          <a:noFill/>
        </p:spPr>
      </p:pic>
      <p:pic>
        <p:nvPicPr>
          <p:cNvPr id="120835" name="Picture 3" descr="I"/>
          <p:cNvPicPr>
            <a:picLocks noChangeAspect="1" noChangeArrowheads="1"/>
          </p:cNvPicPr>
          <p:nvPr/>
        </p:nvPicPr>
        <p:blipFill>
          <a:blip r:embed="rId2" cstate="print"/>
          <a:srcRect l="28677" t="7208" r="27812" b="75491"/>
          <a:stretch>
            <a:fillRect/>
          </a:stretch>
        </p:blipFill>
        <p:spPr bwMode="auto">
          <a:xfrm>
            <a:off x="838200" y="1752600"/>
            <a:ext cx="3352800" cy="1828800"/>
          </a:xfrm>
          <a:prstGeom prst="rect">
            <a:avLst/>
          </a:prstGeom>
          <a:noFill/>
        </p:spPr>
      </p:pic>
      <p:sp>
        <p:nvSpPr>
          <p:cNvPr id="120836" name="Oval 4"/>
          <p:cNvSpPr>
            <a:spLocks noChangeArrowheads="1"/>
          </p:cNvSpPr>
          <p:nvPr/>
        </p:nvSpPr>
        <p:spPr bwMode="auto">
          <a:xfrm>
            <a:off x="1447800" y="1981200"/>
            <a:ext cx="20574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 flipH="1">
            <a:off x="3505200" y="18288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4403725" y="1584325"/>
            <a:ext cx="3684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accent2"/>
                </a:solidFill>
              </a:rPr>
              <a:t>This gives you 52.5 seconds / question</a:t>
            </a:r>
          </a:p>
          <a:p>
            <a:r>
              <a:rPr lang="en-US" sz="1600" i="1">
                <a:solidFill>
                  <a:schemeClr val="accent2"/>
                </a:solidFill>
              </a:rPr>
              <a:t>or 7 minutes /section.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4876800" y="2295525"/>
            <a:ext cx="38481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/>
              <a:t> Don't spend too long on any question.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1400"/>
              <a:t> Make a mark on the test to revisit the</a:t>
            </a:r>
          </a:p>
          <a:p>
            <a:r>
              <a:rPr lang="en-US" sz="1400"/>
              <a:t>  difficult questions.  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1400"/>
              <a:t> Be sure to answer all questions.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1400"/>
              <a:t> Their is no penalty for guessing wrong.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1400"/>
              <a:t> </a:t>
            </a:r>
            <a:r>
              <a:rPr lang="en-US" sz="1400" u="sng"/>
              <a:t>Underline</a:t>
            </a:r>
            <a:r>
              <a:rPr lang="en-US" sz="1400"/>
              <a:t> </a:t>
            </a:r>
            <a:r>
              <a:rPr lang="en-US" sz="1400" i="1"/>
              <a:t>key ideas</a:t>
            </a:r>
            <a:r>
              <a:rPr lang="en-US" sz="1400"/>
              <a:t> when you read the</a:t>
            </a:r>
          </a:p>
          <a:p>
            <a:r>
              <a:rPr lang="en-US" sz="1400"/>
              <a:t>  passages and look at data tables.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1400"/>
              <a:t> You may find reading the question and then</a:t>
            </a:r>
          </a:p>
          <a:p>
            <a:r>
              <a:rPr lang="en-US" sz="1400"/>
              <a:t>  looking for the answer may work best for you.</a:t>
            </a:r>
          </a:p>
          <a:p>
            <a:endParaRPr lang="en-US" sz="1400"/>
          </a:p>
          <a:p>
            <a:endParaRPr lang="en-US" sz="1400"/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746125" y="4251325"/>
            <a:ext cx="3390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Bring an extra #2 pencil and a good</a:t>
            </a:r>
          </a:p>
          <a:p>
            <a:r>
              <a:rPr lang="en-US" sz="1600"/>
              <a:t>eraser.  Scantron tests will mark as</a:t>
            </a:r>
          </a:p>
          <a:p>
            <a:r>
              <a:rPr lang="en-US" sz="1600"/>
              <a:t>incorrect smudged bubbles.</a:t>
            </a:r>
          </a:p>
        </p:txBody>
      </p:sp>
      <p:grpSp>
        <p:nvGrpSpPr>
          <p:cNvPr id="120847" name="Group 15"/>
          <p:cNvGrpSpPr>
            <a:grpSpLocks/>
          </p:cNvGrpSpPr>
          <p:nvPr/>
        </p:nvGrpSpPr>
        <p:grpSpPr bwMode="auto">
          <a:xfrm>
            <a:off x="762000" y="5105400"/>
            <a:ext cx="2286000" cy="381000"/>
            <a:chOff x="720" y="3360"/>
            <a:chExt cx="1440" cy="240"/>
          </a:xfrm>
        </p:grpSpPr>
        <p:sp>
          <p:nvSpPr>
            <p:cNvPr id="120841" name="Oval 9"/>
            <p:cNvSpPr>
              <a:spLocks noChangeArrowheads="1"/>
            </p:cNvSpPr>
            <p:nvPr/>
          </p:nvSpPr>
          <p:spPr bwMode="auto">
            <a:xfrm>
              <a:off x="1056" y="336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a</a:t>
              </a:r>
            </a:p>
          </p:txBody>
        </p:sp>
        <p:sp>
          <p:nvSpPr>
            <p:cNvPr id="120842" name="Oval 10"/>
            <p:cNvSpPr>
              <a:spLocks noChangeArrowheads="1"/>
            </p:cNvSpPr>
            <p:nvPr/>
          </p:nvSpPr>
          <p:spPr bwMode="auto">
            <a:xfrm>
              <a:off x="1344" y="3360"/>
              <a:ext cx="240" cy="240"/>
            </a:xfrm>
            <a:prstGeom prst="ellipse">
              <a:avLst/>
            </a:prstGeom>
            <a:solidFill>
              <a:srgbClr val="C0C0C0">
                <a:alpha val="3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b</a:t>
              </a:r>
            </a:p>
          </p:txBody>
        </p:sp>
        <p:sp>
          <p:nvSpPr>
            <p:cNvPr id="120843" name="Oval 11"/>
            <p:cNvSpPr>
              <a:spLocks noChangeArrowheads="1"/>
            </p:cNvSpPr>
            <p:nvPr/>
          </p:nvSpPr>
          <p:spPr bwMode="auto">
            <a:xfrm>
              <a:off x="1632" y="3360"/>
              <a:ext cx="240" cy="240"/>
            </a:xfrm>
            <a:prstGeom prst="ellipse">
              <a:avLst/>
            </a:prstGeom>
            <a:solidFill>
              <a:schemeClr val="bg2">
                <a:alpha val="7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c</a:t>
              </a:r>
            </a:p>
          </p:txBody>
        </p:sp>
        <p:sp>
          <p:nvSpPr>
            <p:cNvPr id="120844" name="Oval 12"/>
            <p:cNvSpPr>
              <a:spLocks noChangeArrowheads="1"/>
            </p:cNvSpPr>
            <p:nvPr/>
          </p:nvSpPr>
          <p:spPr bwMode="auto">
            <a:xfrm>
              <a:off x="1920" y="336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d</a:t>
              </a:r>
            </a:p>
          </p:txBody>
        </p:sp>
        <p:sp>
          <p:nvSpPr>
            <p:cNvPr id="120845" name="Text Box 13"/>
            <p:cNvSpPr txBox="1">
              <a:spLocks noChangeArrowheads="1"/>
            </p:cNvSpPr>
            <p:nvPr/>
          </p:nvSpPr>
          <p:spPr bwMode="auto">
            <a:xfrm>
              <a:off x="720" y="3408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18.</a:t>
              </a:r>
            </a:p>
          </p:txBody>
        </p:sp>
        <p:sp>
          <p:nvSpPr>
            <p:cNvPr id="120846" name="Line 14"/>
            <p:cNvSpPr>
              <a:spLocks noChangeShapeType="1"/>
            </p:cNvSpPr>
            <p:nvPr/>
          </p:nvSpPr>
          <p:spPr bwMode="auto">
            <a:xfrm>
              <a:off x="1296" y="345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533400" y="4114800"/>
            <a:ext cx="3657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58" name="Group 26"/>
          <p:cNvGrpSpPr>
            <a:grpSpLocks/>
          </p:cNvGrpSpPr>
          <p:nvPr/>
        </p:nvGrpSpPr>
        <p:grpSpPr bwMode="auto">
          <a:xfrm>
            <a:off x="762000" y="5562600"/>
            <a:ext cx="2286000" cy="381000"/>
            <a:chOff x="480" y="3504"/>
            <a:chExt cx="1440" cy="240"/>
          </a:xfrm>
        </p:grpSpPr>
        <p:sp>
          <p:nvSpPr>
            <p:cNvPr id="120850" name="Oval 18"/>
            <p:cNvSpPr>
              <a:spLocks noChangeArrowheads="1"/>
            </p:cNvSpPr>
            <p:nvPr/>
          </p:nvSpPr>
          <p:spPr bwMode="auto">
            <a:xfrm>
              <a:off x="816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a</a:t>
              </a:r>
            </a:p>
          </p:txBody>
        </p:sp>
        <p:sp>
          <p:nvSpPr>
            <p:cNvPr id="120851" name="Oval 19"/>
            <p:cNvSpPr>
              <a:spLocks noChangeArrowheads="1"/>
            </p:cNvSpPr>
            <p:nvPr/>
          </p:nvSpPr>
          <p:spPr bwMode="auto">
            <a:xfrm>
              <a:off x="1104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b</a:t>
              </a:r>
            </a:p>
          </p:txBody>
        </p:sp>
        <p:sp>
          <p:nvSpPr>
            <p:cNvPr id="120852" name="Oval 20"/>
            <p:cNvSpPr>
              <a:spLocks noChangeArrowheads="1"/>
            </p:cNvSpPr>
            <p:nvPr/>
          </p:nvSpPr>
          <p:spPr bwMode="auto">
            <a:xfrm>
              <a:off x="1392" y="3504"/>
              <a:ext cx="240" cy="240"/>
            </a:xfrm>
            <a:prstGeom prst="ellipse">
              <a:avLst/>
            </a:prstGeom>
            <a:solidFill>
              <a:schemeClr val="bg2">
                <a:alpha val="7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c</a:t>
              </a:r>
            </a:p>
          </p:txBody>
        </p:sp>
        <p:sp>
          <p:nvSpPr>
            <p:cNvPr id="120853" name="Oval 21"/>
            <p:cNvSpPr>
              <a:spLocks noChangeArrowheads="1"/>
            </p:cNvSpPr>
            <p:nvPr/>
          </p:nvSpPr>
          <p:spPr bwMode="auto">
            <a:xfrm>
              <a:off x="1680" y="35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/>
                <a:t>d</a:t>
              </a:r>
            </a:p>
          </p:txBody>
        </p:sp>
        <p:sp>
          <p:nvSpPr>
            <p:cNvPr id="120854" name="Text Box 22"/>
            <p:cNvSpPr txBox="1">
              <a:spLocks noChangeArrowheads="1"/>
            </p:cNvSpPr>
            <p:nvPr/>
          </p:nvSpPr>
          <p:spPr bwMode="auto">
            <a:xfrm>
              <a:off x="480" y="3552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18.</a:t>
              </a:r>
            </a:p>
          </p:txBody>
        </p:sp>
      </p:grp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3184525" y="5192713"/>
            <a:ext cx="885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WRONG</a:t>
            </a:r>
          </a:p>
        </p:txBody>
      </p:sp>
      <p:sp>
        <p:nvSpPr>
          <p:cNvPr id="120857" name="Text Box 25"/>
          <p:cNvSpPr txBox="1">
            <a:spLocks noChangeArrowheads="1"/>
          </p:cNvSpPr>
          <p:nvPr/>
        </p:nvSpPr>
        <p:spPr bwMode="auto">
          <a:xfrm>
            <a:off x="3200400" y="5638800"/>
            <a:ext cx="765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Correct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0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0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0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0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0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08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08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08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08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08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08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08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08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08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08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08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08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08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08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08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  <p:bldP spid="120837" grpId="0" animBg="1"/>
      <p:bldP spid="120838" grpId="0"/>
      <p:bldP spid="120840" grpId="0"/>
      <p:bldP spid="120848" grpId="0" animBg="1"/>
      <p:bldP spid="120856" grpId="0"/>
      <p:bldP spid="12085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2743200" y="1219200"/>
            <a:ext cx="351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Scoring the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54"/>
          <p:cNvPicPr>
            <a:picLocks noChangeAspect="1" noChangeArrowheads="1"/>
          </p:cNvPicPr>
          <p:nvPr/>
        </p:nvPicPr>
        <p:blipFill>
          <a:blip r:embed="rId2" cstate="print"/>
          <a:srcRect l="5933" t="2884" r="49568" b="60355"/>
          <a:stretch>
            <a:fillRect/>
          </a:stretch>
        </p:blipFill>
        <p:spPr bwMode="auto">
          <a:xfrm>
            <a:off x="533400" y="685800"/>
            <a:ext cx="3429000" cy="3886200"/>
          </a:xfrm>
          <a:prstGeom prst="rect">
            <a:avLst/>
          </a:prstGeom>
          <a:noFill/>
        </p:spPr>
      </p:pic>
      <p:pic>
        <p:nvPicPr>
          <p:cNvPr id="145411" name="Picture 3" descr="54"/>
          <p:cNvPicPr>
            <a:picLocks noChangeAspect="1" noChangeArrowheads="1"/>
          </p:cNvPicPr>
          <p:nvPr/>
        </p:nvPicPr>
        <p:blipFill>
          <a:blip r:embed="rId2" cstate="print"/>
          <a:srcRect l="5933" t="39645" r="49568" b="14221"/>
          <a:stretch>
            <a:fillRect/>
          </a:stretch>
        </p:blipFill>
        <p:spPr bwMode="auto">
          <a:xfrm>
            <a:off x="4800600" y="914400"/>
            <a:ext cx="3429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54"/>
          <p:cNvPicPr>
            <a:picLocks noChangeAspect="1" noChangeArrowheads="1"/>
          </p:cNvPicPr>
          <p:nvPr/>
        </p:nvPicPr>
        <p:blipFill>
          <a:blip r:embed="rId2" cstate="print"/>
          <a:srcRect l="50432" t="2884" r="7047" b="56750"/>
          <a:stretch>
            <a:fillRect/>
          </a:stretch>
        </p:blipFill>
        <p:spPr bwMode="auto">
          <a:xfrm>
            <a:off x="685800" y="838200"/>
            <a:ext cx="3276600" cy="4267200"/>
          </a:xfrm>
          <a:prstGeom prst="rect">
            <a:avLst/>
          </a:prstGeom>
          <a:noFill/>
        </p:spPr>
      </p:pic>
      <p:pic>
        <p:nvPicPr>
          <p:cNvPr id="146435" name="Picture 3" descr="54"/>
          <p:cNvPicPr>
            <a:picLocks noChangeAspect="1" noChangeArrowheads="1"/>
          </p:cNvPicPr>
          <p:nvPr/>
        </p:nvPicPr>
        <p:blipFill>
          <a:blip r:embed="rId2" cstate="print"/>
          <a:srcRect l="50432" t="43250" r="7047" b="14221"/>
          <a:stretch>
            <a:fillRect/>
          </a:stretch>
        </p:blipFill>
        <p:spPr bwMode="auto">
          <a:xfrm>
            <a:off x="5029200" y="838200"/>
            <a:ext cx="3276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57"/>
          <p:cNvPicPr>
            <a:picLocks noChangeAspect="1" noChangeArrowheads="1"/>
          </p:cNvPicPr>
          <p:nvPr/>
        </p:nvPicPr>
        <p:blipFill>
          <a:blip r:embed="rId2" cstate="print"/>
          <a:srcRect l="12856" t="54784" r="12979" b="22871"/>
          <a:stretch>
            <a:fillRect/>
          </a:stretch>
        </p:blipFill>
        <p:spPr bwMode="auto">
          <a:xfrm>
            <a:off x="1752600" y="1600200"/>
            <a:ext cx="5715000" cy="2362200"/>
          </a:xfrm>
          <a:prstGeom prst="rect">
            <a:avLst/>
          </a:prstGeom>
          <a:noFill/>
        </p:spPr>
      </p:pic>
      <p:sp>
        <p:nvSpPr>
          <p:cNvPr id="147459" name="Line 3"/>
          <p:cNvSpPr>
            <a:spLocks noChangeShapeType="1"/>
          </p:cNvSpPr>
          <p:nvPr/>
        </p:nvSpPr>
        <p:spPr bwMode="auto">
          <a:xfrm>
            <a:off x="1752600" y="4876800"/>
            <a:ext cx="5410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60" name="Line 4"/>
          <p:cNvSpPr>
            <a:spLocks noChangeShapeType="1"/>
          </p:cNvSpPr>
          <p:nvPr/>
        </p:nvSpPr>
        <p:spPr bwMode="auto">
          <a:xfrm>
            <a:off x="1752600" y="1143000"/>
            <a:ext cx="5410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1812925" y="1279525"/>
            <a:ext cx="1989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/>
              <a:t>Test 4:  Science - Scoring Key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905000" y="4114800"/>
            <a:ext cx="3886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2895600" y="4098925"/>
            <a:ext cx="2163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/>
              <a:t>Number Correct (Raw Score) for: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1905000" y="4267200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Total Number Correct for Science Test</a:t>
            </a:r>
            <a:r>
              <a:rPr lang="en-US" sz="1000" b="1"/>
              <a:t>                                _____</a:t>
            </a:r>
          </a:p>
          <a:p>
            <a:r>
              <a:rPr lang="en-US" sz="1000" b="1"/>
              <a:t>                                                                                                </a:t>
            </a:r>
            <a:r>
              <a:rPr lang="en-US" sz="1000"/>
              <a:t>(40)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58"/>
          <p:cNvPicPr>
            <a:picLocks noChangeAspect="1" noChangeArrowheads="1"/>
          </p:cNvPicPr>
          <p:nvPr/>
        </p:nvPicPr>
        <p:blipFill>
          <a:blip r:embed="rId2" cstate="print"/>
          <a:srcRect l="5933" t="33879" r="7047" b="14221"/>
          <a:stretch>
            <a:fillRect/>
          </a:stretch>
        </p:blipFill>
        <p:spPr bwMode="auto">
          <a:xfrm>
            <a:off x="1295400" y="533400"/>
            <a:ext cx="6705600" cy="5486400"/>
          </a:xfrm>
          <a:prstGeom prst="rect">
            <a:avLst/>
          </a:prstGeom>
          <a:noFill/>
        </p:spPr>
      </p:pic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5943600" y="914400"/>
            <a:ext cx="1143000" cy="50292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5943600" y="2438400"/>
            <a:ext cx="19050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58"/>
          <p:cNvPicPr>
            <a:picLocks noChangeAspect="1" noChangeArrowheads="1"/>
          </p:cNvPicPr>
          <p:nvPr/>
        </p:nvPicPr>
        <p:blipFill>
          <a:blip r:embed="rId2" cstate="print"/>
          <a:srcRect l="5933" t="1442" r="7045" b="66121"/>
          <a:stretch>
            <a:fillRect/>
          </a:stretch>
        </p:blipFill>
        <p:spPr bwMode="auto">
          <a:xfrm>
            <a:off x="1143000" y="838200"/>
            <a:ext cx="6705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I"/>
          <p:cNvPicPr>
            <a:picLocks noChangeAspect="1" noChangeArrowheads="1"/>
          </p:cNvPicPr>
          <p:nvPr/>
        </p:nvPicPr>
        <p:blipFill>
          <a:blip r:embed="rId2" cstate="print"/>
          <a:srcRect l="50433" t="58388" r="5067" b="14941"/>
          <a:stretch>
            <a:fillRect/>
          </a:stretch>
        </p:blipFill>
        <p:spPr bwMode="auto">
          <a:xfrm>
            <a:off x="5181600" y="3657600"/>
            <a:ext cx="3429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822450" y="1219200"/>
            <a:ext cx="534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Earth and Space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1778</Words>
  <Application>Microsoft Office PowerPoint</Application>
  <PresentationFormat>On-screen Show (4:3)</PresentationFormat>
  <Paragraphs>380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9" baseType="lpstr">
      <vt:lpstr>Arial</vt:lpstr>
      <vt:lpstr>Symbol</vt:lpstr>
      <vt:lpstr>Default Design</vt:lpstr>
      <vt:lpstr>ACT Science</vt:lpstr>
      <vt:lpstr>Slide 2</vt:lpstr>
      <vt:lpstr>ACT Science Test</vt:lpstr>
      <vt:lpstr>Content Covered by the ACT Science Test</vt:lpstr>
      <vt:lpstr>Tips for Taking the ACT Test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ACT Science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Preparation</dc:title>
  <dc:subject>Science</dc:subject>
  <dc:creator>Jeff Christopherson</dc:creator>
  <cp:lastModifiedBy>UNIT55</cp:lastModifiedBy>
  <cp:revision>61</cp:revision>
  <cp:lastPrinted>1601-01-01T00:00:00Z</cp:lastPrinted>
  <dcterms:created xsi:type="dcterms:W3CDTF">1601-01-01T00:00:00Z</dcterms:created>
  <dcterms:modified xsi:type="dcterms:W3CDTF">2009-07-13T18:25:46Z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