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3" r:id="rId3"/>
  </p:sldMasterIdLst>
  <p:handoutMasterIdLst>
    <p:handoutMasterId r:id="rId41"/>
  </p:handoutMasterIdLst>
  <p:sldIdLst>
    <p:sldId id="277" r:id="rId4"/>
    <p:sldId id="278" r:id="rId5"/>
    <p:sldId id="279" r:id="rId6"/>
    <p:sldId id="280" r:id="rId7"/>
    <p:sldId id="291" r:id="rId8"/>
    <p:sldId id="371" r:id="rId9"/>
    <p:sldId id="281" r:id="rId10"/>
    <p:sldId id="283" r:id="rId11"/>
    <p:sldId id="286" r:id="rId12"/>
    <p:sldId id="294" r:id="rId13"/>
    <p:sldId id="372" r:id="rId14"/>
    <p:sldId id="300" r:id="rId15"/>
    <p:sldId id="301" r:id="rId16"/>
    <p:sldId id="373" r:id="rId17"/>
    <p:sldId id="302" r:id="rId18"/>
    <p:sldId id="303" r:id="rId19"/>
    <p:sldId id="304" r:id="rId20"/>
    <p:sldId id="305" r:id="rId21"/>
    <p:sldId id="307" r:id="rId22"/>
    <p:sldId id="309" r:id="rId23"/>
    <p:sldId id="310" r:id="rId24"/>
    <p:sldId id="311" r:id="rId25"/>
    <p:sldId id="312" r:id="rId26"/>
    <p:sldId id="375" r:id="rId27"/>
    <p:sldId id="313" r:id="rId28"/>
    <p:sldId id="314" r:id="rId29"/>
    <p:sldId id="316" r:id="rId30"/>
    <p:sldId id="377" r:id="rId31"/>
    <p:sldId id="334" r:id="rId32"/>
    <p:sldId id="353" r:id="rId33"/>
    <p:sldId id="347" r:id="rId34"/>
    <p:sldId id="348" r:id="rId35"/>
    <p:sldId id="349" r:id="rId36"/>
    <p:sldId id="351" r:id="rId37"/>
    <p:sldId id="378" r:id="rId38"/>
    <p:sldId id="332" r:id="rId39"/>
    <p:sldId id="333" r:id="rId40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008000"/>
    <a:srgbClr val="6633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335B59E-BFAD-4422-B6F9-727085DC55C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2E4120-FB26-49DF-A249-93A7D2C1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16F6-7AA7-436B-B9A3-B4FF2212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F3E5-A521-408B-87FC-0F4B3F2D1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C120-7620-4374-90E0-A48452A3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1DCC-981A-4E80-B828-5B6F4044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69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1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72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DD20-F6CD-43DA-9BC2-990611A1E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2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4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0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83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0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BF41-AD5E-4043-806E-CCE0CADA8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9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5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1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6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14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8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1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4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13D-A78A-479A-AE91-FB02D7CE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70AF-9CA2-4F4C-A7A5-34EE8432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9A6E-94F2-46F2-92B7-91691EDE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DDE6-BD2A-4B69-B1DE-9166EEB04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AA9B-BB20-43C8-8ED9-F77A2190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2BA1-2231-41F3-B966-A4199ABE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DB30FC-C327-4CA1-BDD8-5896667BE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0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2/2e/Sulfu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22" descr="baiacu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650" y="2217738"/>
            <a:ext cx="1231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50875" y="128588"/>
            <a:ext cx="6877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matter</a:t>
            </a:r>
            <a:r>
              <a:rPr lang="en-US" b="0"/>
              <a:t>: anything having mass and volume</a:t>
            </a:r>
            <a:r>
              <a:rPr lang="en-US"/>
              <a:t>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46113" y="674688"/>
            <a:ext cx="123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mass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74688" y="1276350"/>
            <a:ext cx="1411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weight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81038" y="3708400"/>
            <a:ext cx="1530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volume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230313" y="4156075"/>
            <a:ext cx="375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units: </a:t>
            </a:r>
            <a:r>
              <a:rPr lang="en-US" b="0" dirty="0">
                <a:solidFill>
                  <a:schemeClr val="tx1"/>
                </a:solidFill>
              </a:rPr>
              <a:t>L, dm</a:t>
            </a:r>
            <a:r>
              <a:rPr lang="en-US" b="0" baseline="30000" dirty="0">
                <a:solidFill>
                  <a:schemeClr val="tx1"/>
                </a:solidFill>
              </a:rPr>
              <a:t>3</a:t>
            </a:r>
            <a:r>
              <a:rPr lang="en-US" b="0" dirty="0">
                <a:solidFill>
                  <a:schemeClr val="tx1"/>
                </a:solidFill>
              </a:rPr>
              <a:t>, mL, cm</a:t>
            </a:r>
            <a:r>
              <a:rPr lang="en-US" b="0" baseline="30000" dirty="0">
                <a:solidFill>
                  <a:schemeClr val="tx1"/>
                </a:solidFill>
              </a:rPr>
              <a:t>3</a:t>
            </a:r>
            <a:r>
              <a:rPr lang="en-US" dirty="0"/>
              <a:t> 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655638" y="5091113"/>
            <a:ext cx="2655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state of matter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1736725" y="671513"/>
            <a:ext cx="548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the amount of matter in an object</a:t>
            </a:r>
            <a:r>
              <a:rPr lang="en-US"/>
              <a:t> </a:t>
            </a: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1936750" y="1270000"/>
            <a:ext cx="501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the pull of gravity on an object</a:t>
            </a:r>
            <a:r>
              <a:rPr lang="en-US"/>
              <a:t> 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112963" y="3709988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the space an object occupies</a:t>
            </a:r>
            <a:r>
              <a:rPr lang="en-US"/>
              <a:t> </a:t>
            </a:r>
          </a:p>
        </p:txBody>
      </p:sp>
      <p:sp>
        <p:nvSpPr>
          <p:cNvPr id="5131" name="Rectangle 18"/>
          <p:cNvSpPr>
            <a:spLocks noChangeArrowheads="1"/>
          </p:cNvSpPr>
          <p:nvPr/>
        </p:nvSpPr>
        <p:spPr bwMode="auto">
          <a:xfrm>
            <a:off x="3201988" y="5099050"/>
            <a:ext cx="3233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solid, liquid, or gas</a:t>
            </a:r>
            <a:r>
              <a:rPr lang="en-US"/>
              <a:t> </a:t>
            </a:r>
          </a:p>
        </p:txBody>
      </p:sp>
      <p:pic>
        <p:nvPicPr>
          <p:cNvPr id="513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775" y="1911350"/>
            <a:ext cx="26384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88" y="1873250"/>
            <a:ext cx="18256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1" descr="windowslivewriterpufferfish-229arothron-meleagris-by-nps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2009775"/>
            <a:ext cx="1803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23"/>
          <p:cNvSpPr>
            <a:spLocks noChangeArrowheads="1"/>
          </p:cNvSpPr>
          <p:nvPr/>
        </p:nvSpPr>
        <p:spPr bwMode="auto">
          <a:xfrm>
            <a:off x="1230313" y="4600575"/>
            <a:ext cx="650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conversions: </a:t>
            </a:r>
            <a:r>
              <a:rPr lang="en-US" b="0" dirty="0">
                <a:solidFill>
                  <a:schemeClr val="tx1"/>
                </a:solidFill>
              </a:rPr>
              <a:t>1 L = 1 dm</a:t>
            </a:r>
            <a:r>
              <a:rPr lang="en-US" b="0" baseline="30000" dirty="0">
                <a:solidFill>
                  <a:schemeClr val="tx1"/>
                </a:solidFill>
              </a:rPr>
              <a:t>3</a:t>
            </a:r>
            <a:r>
              <a:rPr lang="en-US" b="0" dirty="0">
                <a:solidFill>
                  <a:schemeClr val="tx1"/>
                </a:solidFill>
              </a:rPr>
              <a:t>; 1 mL = 1 cm</a:t>
            </a:r>
            <a:r>
              <a:rPr lang="en-US" b="0" baseline="30000" dirty="0">
                <a:solidFill>
                  <a:schemeClr val="tx1"/>
                </a:solidFill>
              </a:rPr>
              <a:t>3</a:t>
            </a:r>
            <a:r>
              <a:rPr lang="en-US" dirty="0"/>
              <a:t> </a:t>
            </a:r>
          </a:p>
        </p:txBody>
      </p:sp>
      <p:sp>
        <p:nvSpPr>
          <p:cNvPr id="5137" name="Rectangle 24"/>
          <p:cNvSpPr>
            <a:spLocks noChangeArrowheads="1"/>
          </p:cNvSpPr>
          <p:nvPr/>
        </p:nvSpPr>
        <p:spPr bwMode="auto">
          <a:xfrm>
            <a:off x="663575" y="5592763"/>
            <a:ext cx="6261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atom</a:t>
            </a:r>
            <a:r>
              <a:rPr lang="en-US" b="0"/>
              <a:t>:  a basic building block of matter</a:t>
            </a:r>
            <a:r>
              <a:rPr lang="en-US"/>
              <a:t> </a:t>
            </a:r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339850" y="6110288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</a:t>
            </a:r>
            <a:r>
              <a:rPr lang="en-US" b="0">
                <a:solidFill>
                  <a:schemeClr val="tx1"/>
                </a:solidFill>
              </a:rPr>
              <a:t> ~100 diff. kinds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39" name="Picture 26" descr="lego_bric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5284788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5" descr="701px-Phosg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313" y="4778375"/>
            <a:ext cx="2209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7838" y="409575"/>
            <a:ext cx="228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composition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98525" y="1089025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copper:</a:t>
            </a:r>
            <a:r>
              <a:rPr lang="en-US"/>
              <a:t>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95838" y="1087438"/>
            <a:ext cx="125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water:</a:t>
            </a:r>
            <a:r>
              <a:rPr lang="en-US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71488" y="3390900"/>
            <a:ext cx="1906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Properties</a:t>
            </a:r>
            <a:r>
              <a:rPr lang="en-US"/>
              <a:t> 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500063" y="5013325"/>
            <a:ext cx="3944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Chemistry tries to relate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the microscopic and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macroscopic worlds. 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592388" y="411163"/>
            <a:ext cx="4478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what the matter is made of</a:t>
            </a:r>
            <a:r>
              <a:rPr lang="en-US"/>
              <a:t> 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898525" y="1547813"/>
            <a:ext cx="2776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many Cu atoms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4776788" y="1535113"/>
            <a:ext cx="36845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many “threesomes” of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2 H’s and 1 O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2203450" y="3392488"/>
            <a:ext cx="343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describe the matter.</a:t>
            </a:r>
            <a:r>
              <a:rPr lang="en-US"/>
              <a:t> </a:t>
            </a: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782638" y="3983038"/>
            <a:ext cx="798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 what it looks like, smells like, how it behaves</a:t>
            </a:r>
            <a:endParaRPr lang="en-US"/>
          </a:p>
        </p:txBody>
      </p:sp>
      <p:grpSp>
        <p:nvGrpSpPr>
          <p:cNvPr id="12301" name="Group 17"/>
          <p:cNvGrpSpPr>
            <a:grpSpLocks/>
          </p:cNvGrpSpPr>
          <p:nvPr/>
        </p:nvGrpSpPr>
        <p:grpSpPr bwMode="auto">
          <a:xfrm>
            <a:off x="1181100" y="2170113"/>
            <a:ext cx="2219325" cy="1119187"/>
            <a:chOff x="744" y="1367"/>
            <a:chExt cx="1398" cy="705"/>
          </a:xfrm>
        </p:grpSpPr>
        <p:sp>
          <p:nvSpPr>
            <p:cNvPr id="12333" name="Oval 18"/>
            <p:cNvSpPr>
              <a:spLocks noChangeArrowheads="1"/>
            </p:cNvSpPr>
            <p:nvPr/>
          </p:nvSpPr>
          <p:spPr bwMode="auto">
            <a:xfrm>
              <a:off x="784" y="137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4" name="Oval 19"/>
            <p:cNvSpPr>
              <a:spLocks noChangeArrowheads="1"/>
            </p:cNvSpPr>
            <p:nvPr/>
          </p:nvSpPr>
          <p:spPr bwMode="auto">
            <a:xfrm>
              <a:off x="880" y="146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5" name="Oval 20"/>
            <p:cNvSpPr>
              <a:spLocks noChangeArrowheads="1"/>
            </p:cNvSpPr>
            <p:nvPr/>
          </p:nvSpPr>
          <p:spPr bwMode="auto">
            <a:xfrm>
              <a:off x="976" y="156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6" name="Oval 21"/>
            <p:cNvSpPr>
              <a:spLocks noChangeArrowheads="1"/>
            </p:cNvSpPr>
            <p:nvPr/>
          </p:nvSpPr>
          <p:spPr bwMode="auto">
            <a:xfrm>
              <a:off x="1072" y="165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7" name="Oval 22"/>
            <p:cNvSpPr>
              <a:spLocks noChangeArrowheads="1"/>
            </p:cNvSpPr>
            <p:nvPr/>
          </p:nvSpPr>
          <p:spPr bwMode="auto">
            <a:xfrm>
              <a:off x="1168" y="175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8" name="Oval 23"/>
            <p:cNvSpPr>
              <a:spLocks noChangeArrowheads="1"/>
            </p:cNvSpPr>
            <p:nvPr/>
          </p:nvSpPr>
          <p:spPr bwMode="auto">
            <a:xfrm>
              <a:off x="1264" y="185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9" name="Oval 24"/>
            <p:cNvSpPr>
              <a:spLocks noChangeArrowheads="1"/>
            </p:cNvSpPr>
            <p:nvPr/>
          </p:nvSpPr>
          <p:spPr bwMode="auto">
            <a:xfrm>
              <a:off x="1360" y="194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0" name="Oval 25"/>
            <p:cNvSpPr>
              <a:spLocks noChangeArrowheads="1"/>
            </p:cNvSpPr>
            <p:nvPr/>
          </p:nvSpPr>
          <p:spPr bwMode="auto">
            <a:xfrm>
              <a:off x="983" y="137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1" name="Oval 26"/>
            <p:cNvSpPr>
              <a:spLocks noChangeArrowheads="1"/>
            </p:cNvSpPr>
            <p:nvPr/>
          </p:nvSpPr>
          <p:spPr bwMode="auto">
            <a:xfrm>
              <a:off x="1079" y="146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2" name="Oval 27"/>
            <p:cNvSpPr>
              <a:spLocks noChangeArrowheads="1"/>
            </p:cNvSpPr>
            <p:nvPr/>
          </p:nvSpPr>
          <p:spPr bwMode="auto">
            <a:xfrm>
              <a:off x="1175" y="156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3" name="Oval 28"/>
            <p:cNvSpPr>
              <a:spLocks noChangeArrowheads="1"/>
            </p:cNvSpPr>
            <p:nvPr/>
          </p:nvSpPr>
          <p:spPr bwMode="auto">
            <a:xfrm>
              <a:off x="1271" y="165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4" name="Oval 29"/>
            <p:cNvSpPr>
              <a:spLocks noChangeArrowheads="1"/>
            </p:cNvSpPr>
            <p:nvPr/>
          </p:nvSpPr>
          <p:spPr bwMode="auto">
            <a:xfrm>
              <a:off x="1367" y="175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5" name="Oval 30"/>
            <p:cNvSpPr>
              <a:spLocks noChangeArrowheads="1"/>
            </p:cNvSpPr>
            <p:nvPr/>
          </p:nvSpPr>
          <p:spPr bwMode="auto">
            <a:xfrm>
              <a:off x="1463" y="185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6" name="Oval 31"/>
            <p:cNvSpPr>
              <a:spLocks noChangeArrowheads="1"/>
            </p:cNvSpPr>
            <p:nvPr/>
          </p:nvSpPr>
          <p:spPr bwMode="auto">
            <a:xfrm>
              <a:off x="1559" y="194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7" name="Oval 32"/>
            <p:cNvSpPr>
              <a:spLocks noChangeArrowheads="1"/>
            </p:cNvSpPr>
            <p:nvPr/>
          </p:nvSpPr>
          <p:spPr bwMode="auto">
            <a:xfrm>
              <a:off x="1201" y="137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8" name="Oval 33"/>
            <p:cNvSpPr>
              <a:spLocks noChangeArrowheads="1"/>
            </p:cNvSpPr>
            <p:nvPr/>
          </p:nvSpPr>
          <p:spPr bwMode="auto">
            <a:xfrm>
              <a:off x="1297" y="146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49" name="Oval 34"/>
            <p:cNvSpPr>
              <a:spLocks noChangeArrowheads="1"/>
            </p:cNvSpPr>
            <p:nvPr/>
          </p:nvSpPr>
          <p:spPr bwMode="auto">
            <a:xfrm>
              <a:off x="1393" y="156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0" name="Oval 35"/>
            <p:cNvSpPr>
              <a:spLocks noChangeArrowheads="1"/>
            </p:cNvSpPr>
            <p:nvPr/>
          </p:nvSpPr>
          <p:spPr bwMode="auto">
            <a:xfrm>
              <a:off x="1489" y="165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1" name="Oval 36"/>
            <p:cNvSpPr>
              <a:spLocks noChangeArrowheads="1"/>
            </p:cNvSpPr>
            <p:nvPr/>
          </p:nvSpPr>
          <p:spPr bwMode="auto">
            <a:xfrm>
              <a:off x="1585" y="175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2" name="Oval 37"/>
            <p:cNvSpPr>
              <a:spLocks noChangeArrowheads="1"/>
            </p:cNvSpPr>
            <p:nvPr/>
          </p:nvSpPr>
          <p:spPr bwMode="auto">
            <a:xfrm>
              <a:off x="1681" y="185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3" name="Oval 38"/>
            <p:cNvSpPr>
              <a:spLocks noChangeArrowheads="1"/>
            </p:cNvSpPr>
            <p:nvPr/>
          </p:nvSpPr>
          <p:spPr bwMode="auto">
            <a:xfrm>
              <a:off x="1777" y="194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4" name="Oval 39"/>
            <p:cNvSpPr>
              <a:spLocks noChangeArrowheads="1"/>
            </p:cNvSpPr>
            <p:nvPr/>
          </p:nvSpPr>
          <p:spPr bwMode="auto">
            <a:xfrm>
              <a:off x="1409" y="137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5" name="Oval 40"/>
            <p:cNvSpPr>
              <a:spLocks noChangeArrowheads="1"/>
            </p:cNvSpPr>
            <p:nvPr/>
          </p:nvSpPr>
          <p:spPr bwMode="auto">
            <a:xfrm>
              <a:off x="1505" y="146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6" name="Oval 41"/>
            <p:cNvSpPr>
              <a:spLocks noChangeArrowheads="1"/>
            </p:cNvSpPr>
            <p:nvPr/>
          </p:nvSpPr>
          <p:spPr bwMode="auto">
            <a:xfrm>
              <a:off x="1601" y="156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7" name="Oval 42"/>
            <p:cNvSpPr>
              <a:spLocks noChangeArrowheads="1"/>
            </p:cNvSpPr>
            <p:nvPr/>
          </p:nvSpPr>
          <p:spPr bwMode="auto">
            <a:xfrm>
              <a:off x="1697" y="165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8" name="Oval 43"/>
            <p:cNvSpPr>
              <a:spLocks noChangeArrowheads="1"/>
            </p:cNvSpPr>
            <p:nvPr/>
          </p:nvSpPr>
          <p:spPr bwMode="auto">
            <a:xfrm>
              <a:off x="1793" y="175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59" name="Oval 44"/>
            <p:cNvSpPr>
              <a:spLocks noChangeArrowheads="1"/>
            </p:cNvSpPr>
            <p:nvPr/>
          </p:nvSpPr>
          <p:spPr bwMode="auto">
            <a:xfrm>
              <a:off x="1889" y="185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60" name="Oval 45"/>
            <p:cNvSpPr>
              <a:spLocks noChangeArrowheads="1"/>
            </p:cNvSpPr>
            <p:nvPr/>
          </p:nvSpPr>
          <p:spPr bwMode="auto">
            <a:xfrm>
              <a:off x="1985" y="194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361" name="Group 46"/>
            <p:cNvGrpSpPr>
              <a:grpSpLocks/>
            </p:cNvGrpSpPr>
            <p:nvPr/>
          </p:nvGrpSpPr>
          <p:grpSpPr bwMode="auto">
            <a:xfrm flipH="1" flipV="1">
              <a:off x="744" y="1568"/>
              <a:ext cx="537" cy="504"/>
              <a:chOff x="169" y="1360"/>
              <a:chExt cx="537" cy="504"/>
            </a:xfrm>
          </p:grpSpPr>
          <p:sp>
            <p:nvSpPr>
              <p:cNvPr id="12372" name="Oval 47"/>
              <p:cNvSpPr>
                <a:spLocks noChangeArrowheads="1"/>
              </p:cNvSpPr>
              <p:nvPr/>
            </p:nvSpPr>
            <p:spPr bwMode="auto">
              <a:xfrm>
                <a:off x="169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3" name="Oval 48"/>
              <p:cNvSpPr>
                <a:spLocks noChangeArrowheads="1"/>
              </p:cNvSpPr>
              <p:nvPr/>
            </p:nvSpPr>
            <p:spPr bwMode="auto">
              <a:xfrm>
                <a:off x="265" y="1456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4" name="Oval 49"/>
              <p:cNvSpPr>
                <a:spLocks noChangeArrowheads="1"/>
              </p:cNvSpPr>
              <p:nvPr/>
            </p:nvSpPr>
            <p:spPr bwMode="auto">
              <a:xfrm>
                <a:off x="361" y="1552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5" name="Oval 50"/>
              <p:cNvSpPr>
                <a:spLocks noChangeArrowheads="1"/>
              </p:cNvSpPr>
              <p:nvPr/>
            </p:nvSpPr>
            <p:spPr bwMode="auto">
              <a:xfrm>
                <a:off x="457" y="1648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6" name="Oval 51"/>
              <p:cNvSpPr>
                <a:spLocks noChangeArrowheads="1"/>
              </p:cNvSpPr>
              <p:nvPr/>
            </p:nvSpPr>
            <p:spPr bwMode="auto">
              <a:xfrm>
                <a:off x="553" y="1744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7" name="Oval 52"/>
              <p:cNvSpPr>
                <a:spLocks noChangeArrowheads="1"/>
              </p:cNvSpPr>
              <p:nvPr/>
            </p:nvSpPr>
            <p:spPr bwMode="auto">
              <a:xfrm>
                <a:off x="368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8" name="Oval 53"/>
              <p:cNvSpPr>
                <a:spLocks noChangeArrowheads="1"/>
              </p:cNvSpPr>
              <p:nvPr/>
            </p:nvSpPr>
            <p:spPr bwMode="auto">
              <a:xfrm>
                <a:off x="464" y="1456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9" name="Oval 54"/>
              <p:cNvSpPr>
                <a:spLocks noChangeArrowheads="1"/>
              </p:cNvSpPr>
              <p:nvPr/>
            </p:nvSpPr>
            <p:spPr bwMode="auto">
              <a:xfrm>
                <a:off x="560" y="1552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80" name="Oval 55"/>
              <p:cNvSpPr>
                <a:spLocks noChangeArrowheads="1"/>
              </p:cNvSpPr>
              <p:nvPr/>
            </p:nvSpPr>
            <p:spPr bwMode="auto">
              <a:xfrm>
                <a:off x="586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362" name="Group 56"/>
            <p:cNvGrpSpPr>
              <a:grpSpLocks/>
            </p:cNvGrpSpPr>
            <p:nvPr/>
          </p:nvGrpSpPr>
          <p:grpSpPr bwMode="auto">
            <a:xfrm>
              <a:off x="1605" y="1367"/>
              <a:ext cx="537" cy="504"/>
              <a:chOff x="169" y="1360"/>
              <a:chExt cx="537" cy="504"/>
            </a:xfrm>
          </p:grpSpPr>
          <p:sp>
            <p:nvSpPr>
              <p:cNvPr id="12363" name="Oval 57"/>
              <p:cNvSpPr>
                <a:spLocks noChangeArrowheads="1"/>
              </p:cNvSpPr>
              <p:nvPr/>
            </p:nvSpPr>
            <p:spPr bwMode="auto">
              <a:xfrm>
                <a:off x="169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4" name="Oval 58"/>
              <p:cNvSpPr>
                <a:spLocks noChangeArrowheads="1"/>
              </p:cNvSpPr>
              <p:nvPr/>
            </p:nvSpPr>
            <p:spPr bwMode="auto">
              <a:xfrm>
                <a:off x="265" y="1456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5" name="Oval 59"/>
              <p:cNvSpPr>
                <a:spLocks noChangeArrowheads="1"/>
              </p:cNvSpPr>
              <p:nvPr/>
            </p:nvSpPr>
            <p:spPr bwMode="auto">
              <a:xfrm>
                <a:off x="361" y="1552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6" name="Oval 60"/>
              <p:cNvSpPr>
                <a:spLocks noChangeArrowheads="1"/>
              </p:cNvSpPr>
              <p:nvPr/>
            </p:nvSpPr>
            <p:spPr bwMode="auto">
              <a:xfrm>
                <a:off x="457" y="1648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7" name="Oval 61"/>
              <p:cNvSpPr>
                <a:spLocks noChangeArrowheads="1"/>
              </p:cNvSpPr>
              <p:nvPr/>
            </p:nvSpPr>
            <p:spPr bwMode="auto">
              <a:xfrm>
                <a:off x="553" y="1744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8" name="Oval 62"/>
              <p:cNvSpPr>
                <a:spLocks noChangeArrowheads="1"/>
              </p:cNvSpPr>
              <p:nvPr/>
            </p:nvSpPr>
            <p:spPr bwMode="auto">
              <a:xfrm>
                <a:off x="368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9" name="Oval 63"/>
              <p:cNvSpPr>
                <a:spLocks noChangeArrowheads="1"/>
              </p:cNvSpPr>
              <p:nvPr/>
            </p:nvSpPr>
            <p:spPr bwMode="auto">
              <a:xfrm flipH="1">
                <a:off x="464" y="1456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0" name="Oval 64"/>
              <p:cNvSpPr>
                <a:spLocks noChangeArrowheads="1"/>
              </p:cNvSpPr>
              <p:nvPr/>
            </p:nvSpPr>
            <p:spPr bwMode="auto">
              <a:xfrm>
                <a:off x="560" y="1552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1" name="Oval 65"/>
              <p:cNvSpPr>
                <a:spLocks noChangeArrowheads="1"/>
              </p:cNvSpPr>
              <p:nvPr/>
            </p:nvSpPr>
            <p:spPr bwMode="auto">
              <a:xfrm>
                <a:off x="586" y="1360"/>
                <a:ext cx="120" cy="120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302" name="Group 66"/>
          <p:cNvGrpSpPr>
            <a:grpSpLocks/>
          </p:cNvGrpSpPr>
          <p:nvPr/>
        </p:nvGrpSpPr>
        <p:grpSpPr bwMode="auto">
          <a:xfrm>
            <a:off x="7389813" y="2108200"/>
            <a:ext cx="623887" cy="523875"/>
            <a:chOff x="4728" y="2192"/>
            <a:chExt cx="393" cy="330"/>
          </a:xfrm>
        </p:grpSpPr>
        <p:sp>
          <p:nvSpPr>
            <p:cNvPr id="12330" name="Oval 67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1" name="Oval 68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32" name="Oval 69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3" name="Group 70"/>
          <p:cNvGrpSpPr>
            <a:grpSpLocks/>
          </p:cNvGrpSpPr>
          <p:nvPr/>
        </p:nvGrpSpPr>
        <p:grpSpPr bwMode="auto">
          <a:xfrm rot="-2311714">
            <a:off x="7000875" y="2690813"/>
            <a:ext cx="623888" cy="523875"/>
            <a:chOff x="4728" y="2192"/>
            <a:chExt cx="393" cy="330"/>
          </a:xfrm>
        </p:grpSpPr>
        <p:sp>
          <p:nvSpPr>
            <p:cNvPr id="12327" name="Oval 71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8" name="Oval 72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9" name="Oval 73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4" name="Group 74"/>
          <p:cNvGrpSpPr>
            <a:grpSpLocks/>
          </p:cNvGrpSpPr>
          <p:nvPr/>
        </p:nvGrpSpPr>
        <p:grpSpPr bwMode="auto">
          <a:xfrm rot="8135589">
            <a:off x="7694613" y="2927350"/>
            <a:ext cx="623887" cy="523875"/>
            <a:chOff x="4728" y="2192"/>
            <a:chExt cx="393" cy="330"/>
          </a:xfrm>
        </p:grpSpPr>
        <p:sp>
          <p:nvSpPr>
            <p:cNvPr id="12324" name="Oval 75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5" name="Oval 76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6" name="Oval 77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5" name="Group 78"/>
          <p:cNvGrpSpPr>
            <a:grpSpLocks/>
          </p:cNvGrpSpPr>
          <p:nvPr/>
        </p:nvGrpSpPr>
        <p:grpSpPr bwMode="auto">
          <a:xfrm rot="-7019521">
            <a:off x="6892132" y="3320256"/>
            <a:ext cx="623888" cy="523875"/>
            <a:chOff x="4728" y="2192"/>
            <a:chExt cx="393" cy="330"/>
          </a:xfrm>
        </p:grpSpPr>
        <p:sp>
          <p:nvSpPr>
            <p:cNvPr id="12321" name="Oval 79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2" name="Oval 80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3" name="Oval 81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6" name="Group 82"/>
          <p:cNvGrpSpPr>
            <a:grpSpLocks/>
          </p:cNvGrpSpPr>
          <p:nvPr/>
        </p:nvGrpSpPr>
        <p:grpSpPr bwMode="auto">
          <a:xfrm rot="4512849">
            <a:off x="8095457" y="2291556"/>
            <a:ext cx="623888" cy="523875"/>
            <a:chOff x="4728" y="2192"/>
            <a:chExt cx="393" cy="330"/>
          </a:xfrm>
        </p:grpSpPr>
        <p:sp>
          <p:nvSpPr>
            <p:cNvPr id="12318" name="Oval 83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9" name="Oval 84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Oval 85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7" name="Group 86"/>
          <p:cNvGrpSpPr>
            <a:grpSpLocks/>
          </p:cNvGrpSpPr>
          <p:nvPr/>
        </p:nvGrpSpPr>
        <p:grpSpPr bwMode="auto">
          <a:xfrm rot="2137793">
            <a:off x="5818188" y="3321050"/>
            <a:ext cx="623887" cy="523875"/>
            <a:chOff x="4728" y="2192"/>
            <a:chExt cx="393" cy="330"/>
          </a:xfrm>
        </p:grpSpPr>
        <p:sp>
          <p:nvSpPr>
            <p:cNvPr id="12315" name="Oval 87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Oval 88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7" name="Oval 89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8" name="Group 90"/>
          <p:cNvGrpSpPr>
            <a:grpSpLocks/>
          </p:cNvGrpSpPr>
          <p:nvPr/>
        </p:nvGrpSpPr>
        <p:grpSpPr bwMode="auto">
          <a:xfrm rot="-4590736">
            <a:off x="6214269" y="2626519"/>
            <a:ext cx="623887" cy="523875"/>
            <a:chOff x="4728" y="2192"/>
            <a:chExt cx="393" cy="330"/>
          </a:xfrm>
        </p:grpSpPr>
        <p:sp>
          <p:nvSpPr>
            <p:cNvPr id="12312" name="Oval 91"/>
            <p:cNvSpPr>
              <a:spLocks noChangeArrowheads="1"/>
            </p:cNvSpPr>
            <p:nvPr/>
          </p:nvSpPr>
          <p:spPr bwMode="auto">
            <a:xfrm>
              <a:off x="4827" y="2264"/>
              <a:ext cx="258" cy="25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3" name="Oval 92"/>
            <p:cNvSpPr>
              <a:spLocks noChangeArrowheads="1"/>
            </p:cNvSpPr>
            <p:nvPr/>
          </p:nvSpPr>
          <p:spPr bwMode="auto">
            <a:xfrm>
              <a:off x="4728" y="2255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Oval 93"/>
            <p:cNvSpPr>
              <a:spLocks noChangeArrowheads="1"/>
            </p:cNvSpPr>
            <p:nvPr/>
          </p:nvSpPr>
          <p:spPr bwMode="auto">
            <a:xfrm>
              <a:off x="4983" y="2192"/>
              <a:ext cx="138" cy="138"/>
            </a:xfrm>
            <a:prstGeom prst="ellipse">
              <a:avLst/>
            </a:prstGeom>
            <a:solidFill>
              <a:srgbClr val="3366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2309" name="Picture 96" descr="wwi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688" y="4787900"/>
            <a:ext cx="26765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97" descr="j0435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213" y="1397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98" descr="j0424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013" y="106363"/>
            <a:ext cx="9588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182" y="968279"/>
            <a:ext cx="92384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two or more types of atoms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strongly bonded together in an unvarying ratio. It is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this reason that all samples of a given compound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have the same composition and intensive properties.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properties of compounds can’t necessarily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predicted based on the properties of their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constituent elements.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Chemistry connects the macroscopic world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empirical observation with the microscopic (or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molecular, or atomic, or subatomic) world. This 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done by the creation, analysis, and use of models.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8990" y="294029"/>
            <a:ext cx="566687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357433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90888" y="96838"/>
            <a:ext cx="3340100" cy="5794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/>
              <a:t>States of Matter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10050" y="609600"/>
            <a:ext cx="14874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LIQUID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12850" y="609600"/>
            <a:ext cx="13684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SOLID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935788" y="609600"/>
            <a:ext cx="10525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GAS 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11163" y="1089025"/>
            <a:ext cx="3228975" cy="1973263"/>
            <a:chOff x="259" y="1244"/>
            <a:chExt cx="2034" cy="1243"/>
          </a:xfrm>
        </p:grpSpPr>
        <p:grpSp>
          <p:nvGrpSpPr>
            <p:cNvPr id="13363" name="Group 7"/>
            <p:cNvGrpSpPr>
              <a:grpSpLocks/>
            </p:cNvGrpSpPr>
            <p:nvPr/>
          </p:nvGrpSpPr>
          <p:grpSpPr bwMode="auto">
            <a:xfrm>
              <a:off x="259" y="1696"/>
              <a:ext cx="904" cy="339"/>
              <a:chOff x="1800" y="3780"/>
              <a:chExt cx="1440" cy="540"/>
            </a:xfrm>
          </p:grpSpPr>
          <p:sp>
            <p:nvSpPr>
              <p:cNvPr id="13406" name="Oval 8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Text Box 9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4" name="Group 10"/>
            <p:cNvGrpSpPr>
              <a:grpSpLocks/>
            </p:cNvGrpSpPr>
            <p:nvPr/>
          </p:nvGrpSpPr>
          <p:grpSpPr bwMode="auto">
            <a:xfrm>
              <a:off x="259" y="1922"/>
              <a:ext cx="904" cy="339"/>
              <a:chOff x="1800" y="3780"/>
              <a:chExt cx="1440" cy="540"/>
            </a:xfrm>
          </p:grpSpPr>
          <p:sp>
            <p:nvSpPr>
              <p:cNvPr id="13404" name="Oval 11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Text Box 12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5" name="Group 13"/>
            <p:cNvGrpSpPr>
              <a:grpSpLocks/>
            </p:cNvGrpSpPr>
            <p:nvPr/>
          </p:nvGrpSpPr>
          <p:grpSpPr bwMode="auto">
            <a:xfrm>
              <a:off x="259" y="1470"/>
              <a:ext cx="904" cy="339"/>
              <a:chOff x="1800" y="3780"/>
              <a:chExt cx="1440" cy="540"/>
            </a:xfrm>
          </p:grpSpPr>
          <p:sp>
            <p:nvSpPr>
              <p:cNvPr id="13402" name="Oval 14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Text Box 15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6" name="Group 16"/>
            <p:cNvGrpSpPr>
              <a:grpSpLocks/>
            </p:cNvGrpSpPr>
            <p:nvPr/>
          </p:nvGrpSpPr>
          <p:grpSpPr bwMode="auto">
            <a:xfrm>
              <a:off x="259" y="1244"/>
              <a:ext cx="904" cy="339"/>
              <a:chOff x="1800" y="3780"/>
              <a:chExt cx="1440" cy="540"/>
            </a:xfrm>
          </p:grpSpPr>
          <p:sp>
            <p:nvSpPr>
              <p:cNvPr id="13400" name="Oval 17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Text Box 18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7" name="Group 19"/>
            <p:cNvGrpSpPr>
              <a:grpSpLocks/>
            </p:cNvGrpSpPr>
            <p:nvPr/>
          </p:nvGrpSpPr>
          <p:grpSpPr bwMode="auto">
            <a:xfrm>
              <a:off x="259" y="2148"/>
              <a:ext cx="904" cy="339"/>
              <a:chOff x="1800" y="3780"/>
              <a:chExt cx="1440" cy="540"/>
            </a:xfrm>
          </p:grpSpPr>
          <p:sp>
            <p:nvSpPr>
              <p:cNvPr id="13398" name="Oval 20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Text Box 21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8" name="Group 22"/>
            <p:cNvGrpSpPr>
              <a:grpSpLocks/>
            </p:cNvGrpSpPr>
            <p:nvPr/>
          </p:nvGrpSpPr>
          <p:grpSpPr bwMode="auto">
            <a:xfrm>
              <a:off x="824" y="1696"/>
              <a:ext cx="904" cy="339"/>
              <a:chOff x="1800" y="3780"/>
              <a:chExt cx="1440" cy="540"/>
            </a:xfrm>
          </p:grpSpPr>
          <p:sp>
            <p:nvSpPr>
              <p:cNvPr id="13396" name="Oval 23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Text Box 24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69" name="Group 25"/>
            <p:cNvGrpSpPr>
              <a:grpSpLocks/>
            </p:cNvGrpSpPr>
            <p:nvPr/>
          </p:nvGrpSpPr>
          <p:grpSpPr bwMode="auto">
            <a:xfrm>
              <a:off x="824" y="1922"/>
              <a:ext cx="904" cy="339"/>
              <a:chOff x="1800" y="3780"/>
              <a:chExt cx="1440" cy="540"/>
            </a:xfrm>
          </p:grpSpPr>
          <p:sp>
            <p:nvSpPr>
              <p:cNvPr id="13394" name="Oval 26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Text Box 27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0" name="Group 28"/>
            <p:cNvGrpSpPr>
              <a:grpSpLocks/>
            </p:cNvGrpSpPr>
            <p:nvPr/>
          </p:nvGrpSpPr>
          <p:grpSpPr bwMode="auto">
            <a:xfrm>
              <a:off x="824" y="1470"/>
              <a:ext cx="904" cy="339"/>
              <a:chOff x="1800" y="3780"/>
              <a:chExt cx="1440" cy="540"/>
            </a:xfrm>
          </p:grpSpPr>
          <p:sp>
            <p:nvSpPr>
              <p:cNvPr id="13392" name="Oval 29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Text Box 30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1" name="Group 31"/>
            <p:cNvGrpSpPr>
              <a:grpSpLocks/>
            </p:cNvGrpSpPr>
            <p:nvPr/>
          </p:nvGrpSpPr>
          <p:grpSpPr bwMode="auto">
            <a:xfrm>
              <a:off x="824" y="1244"/>
              <a:ext cx="904" cy="339"/>
              <a:chOff x="1800" y="3780"/>
              <a:chExt cx="1440" cy="540"/>
            </a:xfrm>
          </p:grpSpPr>
          <p:sp>
            <p:nvSpPr>
              <p:cNvPr id="13390" name="Oval 32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Text Box 33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2" name="Group 34"/>
            <p:cNvGrpSpPr>
              <a:grpSpLocks/>
            </p:cNvGrpSpPr>
            <p:nvPr/>
          </p:nvGrpSpPr>
          <p:grpSpPr bwMode="auto">
            <a:xfrm>
              <a:off x="824" y="2148"/>
              <a:ext cx="904" cy="339"/>
              <a:chOff x="1800" y="3780"/>
              <a:chExt cx="1440" cy="540"/>
            </a:xfrm>
          </p:grpSpPr>
          <p:sp>
            <p:nvSpPr>
              <p:cNvPr id="13388" name="Oval 35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Text Box 36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3" name="Group 37"/>
            <p:cNvGrpSpPr>
              <a:grpSpLocks/>
            </p:cNvGrpSpPr>
            <p:nvPr/>
          </p:nvGrpSpPr>
          <p:grpSpPr bwMode="auto">
            <a:xfrm>
              <a:off x="1389" y="1696"/>
              <a:ext cx="904" cy="339"/>
              <a:chOff x="1800" y="3780"/>
              <a:chExt cx="1440" cy="540"/>
            </a:xfrm>
          </p:grpSpPr>
          <p:sp>
            <p:nvSpPr>
              <p:cNvPr id="13386" name="Oval 38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Text Box 39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4" name="Group 40"/>
            <p:cNvGrpSpPr>
              <a:grpSpLocks/>
            </p:cNvGrpSpPr>
            <p:nvPr/>
          </p:nvGrpSpPr>
          <p:grpSpPr bwMode="auto">
            <a:xfrm>
              <a:off x="1389" y="1922"/>
              <a:ext cx="904" cy="339"/>
              <a:chOff x="1800" y="3780"/>
              <a:chExt cx="1440" cy="540"/>
            </a:xfrm>
          </p:grpSpPr>
          <p:sp>
            <p:nvSpPr>
              <p:cNvPr id="13384" name="Oval 41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Text Box 42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5" name="Group 43"/>
            <p:cNvGrpSpPr>
              <a:grpSpLocks/>
            </p:cNvGrpSpPr>
            <p:nvPr/>
          </p:nvGrpSpPr>
          <p:grpSpPr bwMode="auto">
            <a:xfrm>
              <a:off x="1389" y="1470"/>
              <a:ext cx="904" cy="339"/>
              <a:chOff x="1800" y="3780"/>
              <a:chExt cx="1440" cy="540"/>
            </a:xfrm>
          </p:grpSpPr>
          <p:sp>
            <p:nvSpPr>
              <p:cNvPr id="13382" name="Oval 44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Text Box 45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6" name="Group 46"/>
            <p:cNvGrpSpPr>
              <a:grpSpLocks/>
            </p:cNvGrpSpPr>
            <p:nvPr/>
          </p:nvGrpSpPr>
          <p:grpSpPr bwMode="auto">
            <a:xfrm>
              <a:off x="1389" y="1244"/>
              <a:ext cx="904" cy="339"/>
              <a:chOff x="1800" y="3780"/>
              <a:chExt cx="1440" cy="540"/>
            </a:xfrm>
          </p:grpSpPr>
          <p:sp>
            <p:nvSpPr>
              <p:cNvPr id="13380" name="Oval 47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Text Box 48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77" name="Group 49"/>
            <p:cNvGrpSpPr>
              <a:grpSpLocks/>
            </p:cNvGrpSpPr>
            <p:nvPr/>
          </p:nvGrpSpPr>
          <p:grpSpPr bwMode="auto">
            <a:xfrm>
              <a:off x="1389" y="2148"/>
              <a:ext cx="904" cy="339"/>
              <a:chOff x="1800" y="3780"/>
              <a:chExt cx="1440" cy="540"/>
            </a:xfrm>
          </p:grpSpPr>
          <p:sp>
            <p:nvSpPr>
              <p:cNvPr id="13378" name="Oval 50"/>
              <p:cNvSpPr>
                <a:spLocks noChangeArrowheads="1"/>
              </p:cNvSpPr>
              <p:nvPr/>
            </p:nvSpPr>
            <p:spPr bwMode="auto">
              <a:xfrm>
                <a:off x="2250" y="3870"/>
                <a:ext cx="180" cy="18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Text Box 51"/>
              <p:cNvSpPr txBox="1">
                <a:spLocks noChangeArrowheads="1"/>
              </p:cNvSpPr>
              <p:nvPr/>
            </p:nvSpPr>
            <p:spPr bwMode="auto">
              <a:xfrm>
                <a:off x="180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000" b="0">
                    <a:solidFill>
                      <a:schemeClr val="tx1"/>
                    </a:solidFill>
                  </a:rPr>
                  <a:t>( (     ) 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319" name="Group 52"/>
          <p:cNvGrpSpPr>
            <a:grpSpLocks/>
          </p:cNvGrpSpPr>
          <p:nvPr/>
        </p:nvGrpSpPr>
        <p:grpSpPr bwMode="auto">
          <a:xfrm>
            <a:off x="4048125" y="1254125"/>
            <a:ext cx="2695575" cy="1568450"/>
            <a:chOff x="2550" y="1249"/>
            <a:chExt cx="1698" cy="988"/>
          </a:xfrm>
        </p:grpSpPr>
        <p:sp>
          <p:nvSpPr>
            <p:cNvPr id="13336" name="Oval 53"/>
            <p:cNvSpPr>
              <a:spLocks noChangeArrowheads="1"/>
            </p:cNvSpPr>
            <p:nvPr/>
          </p:nvSpPr>
          <p:spPr bwMode="auto">
            <a:xfrm>
              <a:off x="2990" y="1927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Oval 54"/>
            <p:cNvSpPr>
              <a:spLocks noChangeArrowheads="1"/>
            </p:cNvSpPr>
            <p:nvPr/>
          </p:nvSpPr>
          <p:spPr bwMode="auto">
            <a:xfrm>
              <a:off x="4135" y="1701"/>
              <a:ext cx="113" cy="1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Oval 55"/>
            <p:cNvSpPr>
              <a:spLocks noChangeArrowheads="1"/>
            </p:cNvSpPr>
            <p:nvPr/>
          </p:nvSpPr>
          <p:spPr bwMode="auto">
            <a:xfrm>
              <a:off x="3329" y="1814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Oval 56"/>
            <p:cNvSpPr>
              <a:spLocks noChangeArrowheads="1"/>
            </p:cNvSpPr>
            <p:nvPr/>
          </p:nvSpPr>
          <p:spPr bwMode="auto">
            <a:xfrm>
              <a:off x="3140" y="1701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Oval 57"/>
            <p:cNvSpPr>
              <a:spLocks noChangeArrowheads="1"/>
            </p:cNvSpPr>
            <p:nvPr/>
          </p:nvSpPr>
          <p:spPr bwMode="auto">
            <a:xfrm>
              <a:off x="3329" y="1588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Oval 58"/>
            <p:cNvSpPr>
              <a:spLocks noChangeArrowheads="1"/>
            </p:cNvSpPr>
            <p:nvPr/>
          </p:nvSpPr>
          <p:spPr bwMode="auto">
            <a:xfrm>
              <a:off x="2876" y="1701"/>
              <a:ext cx="114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Oval 59"/>
            <p:cNvSpPr>
              <a:spLocks noChangeArrowheads="1"/>
            </p:cNvSpPr>
            <p:nvPr/>
          </p:nvSpPr>
          <p:spPr bwMode="auto">
            <a:xfrm>
              <a:off x="3140" y="1475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Oval 60"/>
            <p:cNvSpPr>
              <a:spLocks noChangeArrowheads="1"/>
            </p:cNvSpPr>
            <p:nvPr/>
          </p:nvSpPr>
          <p:spPr bwMode="auto">
            <a:xfrm>
              <a:off x="2876" y="1475"/>
              <a:ext cx="114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Oval 61"/>
            <p:cNvSpPr>
              <a:spLocks noChangeArrowheads="1"/>
            </p:cNvSpPr>
            <p:nvPr/>
          </p:nvSpPr>
          <p:spPr bwMode="auto">
            <a:xfrm>
              <a:off x="3216" y="2040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Oval 62"/>
            <p:cNvSpPr>
              <a:spLocks noChangeArrowheads="1"/>
            </p:cNvSpPr>
            <p:nvPr/>
          </p:nvSpPr>
          <p:spPr bwMode="auto">
            <a:xfrm>
              <a:off x="3442" y="2040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Oval 63"/>
            <p:cNvSpPr>
              <a:spLocks noChangeArrowheads="1"/>
            </p:cNvSpPr>
            <p:nvPr/>
          </p:nvSpPr>
          <p:spPr bwMode="auto">
            <a:xfrm>
              <a:off x="2763" y="2078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Oval 64"/>
            <p:cNvSpPr>
              <a:spLocks noChangeArrowheads="1"/>
            </p:cNvSpPr>
            <p:nvPr/>
          </p:nvSpPr>
          <p:spPr bwMode="auto">
            <a:xfrm>
              <a:off x="2650" y="1814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Oval 65"/>
            <p:cNvSpPr>
              <a:spLocks noChangeArrowheads="1"/>
            </p:cNvSpPr>
            <p:nvPr/>
          </p:nvSpPr>
          <p:spPr bwMode="auto">
            <a:xfrm>
              <a:off x="2990" y="1249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Oval 66"/>
            <p:cNvSpPr>
              <a:spLocks noChangeArrowheads="1"/>
            </p:cNvSpPr>
            <p:nvPr/>
          </p:nvSpPr>
          <p:spPr bwMode="auto">
            <a:xfrm>
              <a:off x="3329" y="1362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67"/>
            <p:cNvSpPr>
              <a:spLocks/>
            </p:cNvSpPr>
            <p:nvPr/>
          </p:nvSpPr>
          <p:spPr bwMode="auto">
            <a:xfrm>
              <a:off x="2550" y="1503"/>
              <a:ext cx="138" cy="315"/>
            </a:xfrm>
            <a:custGeom>
              <a:avLst/>
              <a:gdLst>
                <a:gd name="T0" fmla="*/ 13 w 220"/>
                <a:gd name="T1" fmla="*/ 31 h 501"/>
                <a:gd name="T2" fmla="*/ 8 w 220"/>
                <a:gd name="T3" fmla="*/ 22 h 501"/>
                <a:gd name="T4" fmla="*/ 3 w 220"/>
                <a:gd name="T5" fmla="*/ 19 h 501"/>
                <a:gd name="T6" fmla="*/ 4 w 220"/>
                <a:gd name="T7" fmla="*/ 8 h 501"/>
                <a:gd name="T8" fmla="*/ 5 w 220"/>
                <a:gd name="T9" fmla="*/ 0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501"/>
                <a:gd name="T17" fmla="*/ 220 w 220"/>
                <a:gd name="T18" fmla="*/ 501 h 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501">
                  <a:moveTo>
                    <a:pt x="215" y="501"/>
                  </a:moveTo>
                  <a:cubicBezTo>
                    <a:pt x="196" y="391"/>
                    <a:pt x="220" y="444"/>
                    <a:pt x="127" y="351"/>
                  </a:cubicBezTo>
                  <a:cubicBezTo>
                    <a:pt x="106" y="330"/>
                    <a:pt x="52" y="301"/>
                    <a:pt x="52" y="301"/>
                  </a:cubicBezTo>
                  <a:cubicBezTo>
                    <a:pt x="5" y="230"/>
                    <a:pt x="0" y="188"/>
                    <a:pt x="65" y="126"/>
                  </a:cubicBezTo>
                  <a:cubicBezTo>
                    <a:pt x="86" y="60"/>
                    <a:pt x="77" y="101"/>
                    <a:pt x="77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68"/>
            <p:cNvSpPr>
              <a:spLocks/>
            </p:cNvSpPr>
            <p:nvPr/>
          </p:nvSpPr>
          <p:spPr bwMode="auto">
            <a:xfrm>
              <a:off x="3054" y="1574"/>
              <a:ext cx="40" cy="354"/>
            </a:xfrm>
            <a:custGeom>
              <a:avLst/>
              <a:gdLst>
                <a:gd name="T0" fmla="*/ 0 w 63"/>
                <a:gd name="T1" fmla="*/ 35 h 564"/>
                <a:gd name="T2" fmla="*/ 0 w 63"/>
                <a:gd name="T3" fmla="*/ 10 h 564"/>
                <a:gd name="T4" fmla="*/ 4 w 63"/>
                <a:gd name="T5" fmla="*/ 0 h 564"/>
                <a:gd name="T6" fmla="*/ 0 60000 65536"/>
                <a:gd name="T7" fmla="*/ 0 60000 65536"/>
                <a:gd name="T8" fmla="*/ 0 60000 65536"/>
                <a:gd name="T9" fmla="*/ 0 w 63"/>
                <a:gd name="T10" fmla="*/ 0 h 564"/>
                <a:gd name="T11" fmla="*/ 63 w 63"/>
                <a:gd name="T12" fmla="*/ 564 h 5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564">
                  <a:moveTo>
                    <a:pt x="0" y="564"/>
                  </a:moveTo>
                  <a:cubicBezTo>
                    <a:pt x="28" y="430"/>
                    <a:pt x="48" y="299"/>
                    <a:pt x="0" y="163"/>
                  </a:cubicBezTo>
                  <a:cubicBezTo>
                    <a:pt x="9" y="111"/>
                    <a:pt x="11" y="27"/>
                    <a:pt x="6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69"/>
            <p:cNvSpPr>
              <a:spLocks/>
            </p:cNvSpPr>
            <p:nvPr/>
          </p:nvSpPr>
          <p:spPr bwMode="auto">
            <a:xfrm>
              <a:off x="3251" y="1661"/>
              <a:ext cx="429" cy="110"/>
            </a:xfrm>
            <a:custGeom>
              <a:avLst/>
              <a:gdLst>
                <a:gd name="T0" fmla="*/ 0 w 684"/>
                <a:gd name="T1" fmla="*/ 9 h 175"/>
                <a:gd name="T2" fmla="*/ 19 w 684"/>
                <a:gd name="T3" fmla="*/ 9 h 175"/>
                <a:gd name="T4" fmla="*/ 24 w 684"/>
                <a:gd name="T5" fmla="*/ 10 h 175"/>
                <a:gd name="T6" fmla="*/ 26 w 684"/>
                <a:gd name="T7" fmla="*/ 11 h 175"/>
                <a:gd name="T8" fmla="*/ 38 w 684"/>
                <a:gd name="T9" fmla="*/ 10 h 175"/>
                <a:gd name="T10" fmla="*/ 41 w 684"/>
                <a:gd name="T11" fmla="*/ 8 h 175"/>
                <a:gd name="T12" fmla="*/ 41 w 684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4"/>
                <a:gd name="T22" fmla="*/ 0 h 175"/>
                <a:gd name="T23" fmla="*/ 684 w 684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4" h="175">
                  <a:moveTo>
                    <a:pt x="0" y="138"/>
                  </a:moveTo>
                  <a:cubicBezTo>
                    <a:pt x="121" y="107"/>
                    <a:pt x="192" y="122"/>
                    <a:pt x="313" y="138"/>
                  </a:cubicBezTo>
                  <a:cubicBezTo>
                    <a:pt x="338" y="146"/>
                    <a:pt x="364" y="155"/>
                    <a:pt x="389" y="163"/>
                  </a:cubicBezTo>
                  <a:cubicBezTo>
                    <a:pt x="401" y="167"/>
                    <a:pt x="426" y="175"/>
                    <a:pt x="426" y="175"/>
                  </a:cubicBezTo>
                  <a:cubicBezTo>
                    <a:pt x="489" y="171"/>
                    <a:pt x="552" y="170"/>
                    <a:pt x="614" y="163"/>
                  </a:cubicBezTo>
                  <a:cubicBezTo>
                    <a:pt x="628" y="161"/>
                    <a:pt x="674" y="145"/>
                    <a:pt x="677" y="125"/>
                  </a:cubicBezTo>
                  <a:cubicBezTo>
                    <a:pt x="684" y="84"/>
                    <a:pt x="677" y="42"/>
                    <a:pt x="677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70"/>
            <p:cNvSpPr>
              <a:spLocks/>
            </p:cNvSpPr>
            <p:nvPr/>
          </p:nvSpPr>
          <p:spPr bwMode="auto">
            <a:xfrm>
              <a:off x="2873" y="1889"/>
              <a:ext cx="464" cy="47"/>
            </a:xfrm>
            <a:custGeom>
              <a:avLst/>
              <a:gdLst>
                <a:gd name="T0" fmla="*/ 45 w 739"/>
                <a:gd name="T1" fmla="*/ 0 h 75"/>
                <a:gd name="T2" fmla="*/ 38 w 739"/>
                <a:gd name="T3" fmla="*/ 3 h 75"/>
                <a:gd name="T4" fmla="*/ 28 w 739"/>
                <a:gd name="T5" fmla="*/ 0 h 75"/>
                <a:gd name="T6" fmla="*/ 6 w 739"/>
                <a:gd name="T7" fmla="*/ 1 h 75"/>
                <a:gd name="T8" fmla="*/ 2 w 739"/>
                <a:gd name="T9" fmla="*/ 2 h 75"/>
                <a:gd name="T10" fmla="*/ 0 w 739"/>
                <a:gd name="T11" fmla="*/ 4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75"/>
                <a:gd name="T20" fmla="*/ 739 w 739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75">
                  <a:moveTo>
                    <a:pt x="739" y="0"/>
                  </a:moveTo>
                  <a:cubicBezTo>
                    <a:pt x="650" y="30"/>
                    <a:pt x="686" y="11"/>
                    <a:pt x="626" y="50"/>
                  </a:cubicBezTo>
                  <a:cubicBezTo>
                    <a:pt x="544" y="40"/>
                    <a:pt x="514" y="42"/>
                    <a:pt x="451" y="0"/>
                  </a:cubicBezTo>
                  <a:cubicBezTo>
                    <a:pt x="334" y="4"/>
                    <a:pt x="217" y="5"/>
                    <a:pt x="100" y="12"/>
                  </a:cubicBezTo>
                  <a:cubicBezTo>
                    <a:pt x="75" y="13"/>
                    <a:pt x="47" y="12"/>
                    <a:pt x="25" y="25"/>
                  </a:cubicBezTo>
                  <a:cubicBezTo>
                    <a:pt x="9" y="34"/>
                    <a:pt x="14" y="62"/>
                    <a:pt x="0" y="7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71"/>
            <p:cNvSpPr>
              <a:spLocks/>
            </p:cNvSpPr>
            <p:nvPr/>
          </p:nvSpPr>
          <p:spPr bwMode="auto">
            <a:xfrm>
              <a:off x="3503" y="1661"/>
              <a:ext cx="57" cy="377"/>
            </a:xfrm>
            <a:custGeom>
              <a:avLst/>
              <a:gdLst>
                <a:gd name="T0" fmla="*/ 0 w 92"/>
                <a:gd name="T1" fmla="*/ 36 h 601"/>
                <a:gd name="T2" fmla="*/ 1 w 92"/>
                <a:gd name="T3" fmla="*/ 31 h 601"/>
                <a:gd name="T4" fmla="*/ 4 w 92"/>
                <a:gd name="T5" fmla="*/ 26 h 601"/>
                <a:gd name="T6" fmla="*/ 1 w 92"/>
                <a:gd name="T7" fmla="*/ 8 h 601"/>
                <a:gd name="T8" fmla="*/ 0 w 92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601"/>
                <a:gd name="T17" fmla="*/ 92 w 92"/>
                <a:gd name="T18" fmla="*/ 601 h 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601">
                  <a:moveTo>
                    <a:pt x="0" y="601"/>
                  </a:moveTo>
                  <a:cubicBezTo>
                    <a:pt x="3" y="588"/>
                    <a:pt x="14" y="521"/>
                    <a:pt x="25" y="501"/>
                  </a:cubicBezTo>
                  <a:cubicBezTo>
                    <a:pt x="40" y="475"/>
                    <a:pt x="75" y="426"/>
                    <a:pt x="75" y="426"/>
                  </a:cubicBezTo>
                  <a:cubicBezTo>
                    <a:pt x="67" y="273"/>
                    <a:pt x="92" y="226"/>
                    <a:pt x="25" y="125"/>
                  </a:cubicBezTo>
                  <a:cubicBezTo>
                    <a:pt x="10" y="79"/>
                    <a:pt x="0" y="49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72"/>
            <p:cNvSpPr>
              <a:spLocks/>
            </p:cNvSpPr>
            <p:nvPr/>
          </p:nvSpPr>
          <p:spPr bwMode="auto">
            <a:xfrm>
              <a:off x="2866" y="2081"/>
              <a:ext cx="299" cy="156"/>
            </a:xfrm>
            <a:custGeom>
              <a:avLst/>
              <a:gdLst>
                <a:gd name="T0" fmla="*/ 0 w 476"/>
                <a:gd name="T1" fmla="*/ 4 h 249"/>
                <a:gd name="T2" fmla="*/ 3 w 476"/>
                <a:gd name="T3" fmla="*/ 1 h 249"/>
                <a:gd name="T4" fmla="*/ 4 w 476"/>
                <a:gd name="T5" fmla="*/ 4 h 249"/>
                <a:gd name="T6" fmla="*/ 12 w 476"/>
                <a:gd name="T7" fmla="*/ 13 h 249"/>
                <a:gd name="T8" fmla="*/ 24 w 476"/>
                <a:gd name="T9" fmla="*/ 10 h 249"/>
                <a:gd name="T10" fmla="*/ 26 w 476"/>
                <a:gd name="T11" fmla="*/ 12 h 249"/>
                <a:gd name="T12" fmla="*/ 29 w 476"/>
                <a:gd name="T13" fmla="*/ 14 h 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"/>
                <a:gd name="T22" fmla="*/ 0 h 249"/>
                <a:gd name="T23" fmla="*/ 476 w 476"/>
                <a:gd name="T24" fmla="*/ 249 h 2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" h="249">
                  <a:moveTo>
                    <a:pt x="0" y="70"/>
                  </a:moveTo>
                  <a:cubicBezTo>
                    <a:pt x="5" y="55"/>
                    <a:pt x="11" y="0"/>
                    <a:pt x="50" y="20"/>
                  </a:cubicBezTo>
                  <a:cubicBezTo>
                    <a:pt x="62" y="26"/>
                    <a:pt x="58" y="45"/>
                    <a:pt x="62" y="57"/>
                  </a:cubicBezTo>
                  <a:cubicBezTo>
                    <a:pt x="77" y="249"/>
                    <a:pt x="36" y="242"/>
                    <a:pt x="200" y="220"/>
                  </a:cubicBezTo>
                  <a:cubicBezTo>
                    <a:pt x="233" y="125"/>
                    <a:pt x="287" y="160"/>
                    <a:pt x="388" y="170"/>
                  </a:cubicBezTo>
                  <a:cubicBezTo>
                    <a:pt x="401" y="178"/>
                    <a:pt x="415" y="184"/>
                    <a:pt x="426" y="195"/>
                  </a:cubicBezTo>
                  <a:cubicBezTo>
                    <a:pt x="471" y="239"/>
                    <a:pt x="428" y="232"/>
                    <a:pt x="476" y="23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73"/>
            <p:cNvSpPr>
              <a:spLocks/>
            </p:cNvSpPr>
            <p:nvPr/>
          </p:nvSpPr>
          <p:spPr bwMode="auto">
            <a:xfrm>
              <a:off x="2956" y="1284"/>
              <a:ext cx="326" cy="261"/>
            </a:xfrm>
            <a:custGeom>
              <a:avLst/>
              <a:gdLst>
                <a:gd name="T0" fmla="*/ 3 w 519"/>
                <a:gd name="T1" fmla="*/ 23 h 417"/>
                <a:gd name="T2" fmla="*/ 6 w 519"/>
                <a:gd name="T3" fmla="*/ 18 h 417"/>
                <a:gd name="T4" fmla="*/ 8 w 519"/>
                <a:gd name="T5" fmla="*/ 18 h 417"/>
                <a:gd name="T6" fmla="*/ 22 w 519"/>
                <a:gd name="T7" fmla="*/ 17 h 417"/>
                <a:gd name="T8" fmla="*/ 28 w 519"/>
                <a:gd name="T9" fmla="*/ 6 h 417"/>
                <a:gd name="T10" fmla="*/ 32 w 519"/>
                <a:gd name="T11" fmla="*/ 0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"/>
                <a:gd name="T19" fmla="*/ 0 h 417"/>
                <a:gd name="T20" fmla="*/ 519 w 519"/>
                <a:gd name="T21" fmla="*/ 417 h 4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9" h="417">
                  <a:moveTo>
                    <a:pt x="44" y="375"/>
                  </a:moveTo>
                  <a:cubicBezTo>
                    <a:pt x="162" y="295"/>
                    <a:pt x="0" y="417"/>
                    <a:pt x="94" y="300"/>
                  </a:cubicBezTo>
                  <a:cubicBezTo>
                    <a:pt x="102" y="290"/>
                    <a:pt x="118" y="289"/>
                    <a:pt x="131" y="288"/>
                  </a:cubicBezTo>
                  <a:cubicBezTo>
                    <a:pt x="206" y="281"/>
                    <a:pt x="282" y="279"/>
                    <a:pt x="357" y="275"/>
                  </a:cubicBezTo>
                  <a:cubicBezTo>
                    <a:pt x="423" y="231"/>
                    <a:pt x="432" y="173"/>
                    <a:pt x="457" y="100"/>
                  </a:cubicBezTo>
                  <a:cubicBezTo>
                    <a:pt x="472" y="55"/>
                    <a:pt x="519" y="48"/>
                    <a:pt x="519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74"/>
            <p:cNvSpPr>
              <a:spLocks/>
            </p:cNvSpPr>
            <p:nvPr/>
          </p:nvSpPr>
          <p:spPr bwMode="auto">
            <a:xfrm>
              <a:off x="3439" y="1368"/>
              <a:ext cx="244" cy="135"/>
            </a:xfrm>
            <a:custGeom>
              <a:avLst/>
              <a:gdLst>
                <a:gd name="T0" fmla="*/ 1 w 389"/>
                <a:gd name="T1" fmla="*/ 3 h 216"/>
                <a:gd name="T2" fmla="*/ 1 w 389"/>
                <a:gd name="T3" fmla="*/ 1 h 216"/>
                <a:gd name="T4" fmla="*/ 9 w 389"/>
                <a:gd name="T5" fmla="*/ 3 h 216"/>
                <a:gd name="T6" fmla="*/ 13 w 389"/>
                <a:gd name="T7" fmla="*/ 13 h 216"/>
                <a:gd name="T8" fmla="*/ 21 w 389"/>
                <a:gd name="T9" fmla="*/ 12 h 216"/>
                <a:gd name="T10" fmla="*/ 23 w 389"/>
                <a:gd name="T11" fmla="*/ 11 h 216"/>
                <a:gd name="T12" fmla="*/ 24 w 389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"/>
                <a:gd name="T22" fmla="*/ 0 h 216"/>
                <a:gd name="T23" fmla="*/ 389 w 389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" h="216">
                  <a:moveTo>
                    <a:pt x="1" y="54"/>
                  </a:moveTo>
                  <a:cubicBezTo>
                    <a:pt x="5" y="41"/>
                    <a:pt x="0" y="19"/>
                    <a:pt x="13" y="16"/>
                  </a:cubicBezTo>
                  <a:cubicBezTo>
                    <a:pt x="84" y="0"/>
                    <a:pt x="106" y="23"/>
                    <a:pt x="151" y="54"/>
                  </a:cubicBezTo>
                  <a:cubicBezTo>
                    <a:pt x="162" y="136"/>
                    <a:pt x="149" y="173"/>
                    <a:pt x="214" y="216"/>
                  </a:cubicBezTo>
                  <a:cubicBezTo>
                    <a:pt x="256" y="212"/>
                    <a:pt x="298" y="213"/>
                    <a:pt x="339" y="204"/>
                  </a:cubicBezTo>
                  <a:cubicBezTo>
                    <a:pt x="354" y="201"/>
                    <a:pt x="368" y="191"/>
                    <a:pt x="377" y="179"/>
                  </a:cubicBezTo>
                  <a:cubicBezTo>
                    <a:pt x="385" y="169"/>
                    <a:pt x="389" y="141"/>
                    <a:pt x="389" y="14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75"/>
            <p:cNvSpPr>
              <a:spLocks/>
            </p:cNvSpPr>
            <p:nvPr/>
          </p:nvSpPr>
          <p:spPr bwMode="auto">
            <a:xfrm>
              <a:off x="2716" y="1295"/>
              <a:ext cx="275" cy="127"/>
            </a:xfrm>
            <a:custGeom>
              <a:avLst/>
              <a:gdLst>
                <a:gd name="T0" fmla="*/ 27 w 438"/>
                <a:gd name="T1" fmla="*/ 3 h 201"/>
                <a:gd name="T2" fmla="*/ 16 w 438"/>
                <a:gd name="T3" fmla="*/ 2 h 201"/>
                <a:gd name="T4" fmla="*/ 11 w 438"/>
                <a:gd name="T5" fmla="*/ 8 h 201"/>
                <a:gd name="T6" fmla="*/ 5 w 438"/>
                <a:gd name="T7" fmla="*/ 11 h 201"/>
                <a:gd name="T8" fmla="*/ 0 w 438"/>
                <a:gd name="T9" fmla="*/ 6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201"/>
                <a:gd name="T17" fmla="*/ 438 w 438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201">
                  <a:moveTo>
                    <a:pt x="438" y="43"/>
                  </a:moveTo>
                  <a:cubicBezTo>
                    <a:pt x="374" y="0"/>
                    <a:pt x="336" y="5"/>
                    <a:pt x="263" y="31"/>
                  </a:cubicBezTo>
                  <a:cubicBezTo>
                    <a:pt x="231" y="79"/>
                    <a:pt x="237" y="98"/>
                    <a:pt x="188" y="131"/>
                  </a:cubicBezTo>
                  <a:cubicBezTo>
                    <a:pt x="164" y="201"/>
                    <a:pt x="144" y="182"/>
                    <a:pt x="75" y="169"/>
                  </a:cubicBezTo>
                  <a:cubicBezTo>
                    <a:pt x="60" y="154"/>
                    <a:pt x="0" y="111"/>
                    <a:pt x="0" y="93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76"/>
            <p:cNvSpPr>
              <a:spLocks/>
            </p:cNvSpPr>
            <p:nvPr/>
          </p:nvSpPr>
          <p:spPr bwMode="auto">
            <a:xfrm>
              <a:off x="3251" y="1499"/>
              <a:ext cx="204" cy="61"/>
            </a:xfrm>
            <a:custGeom>
              <a:avLst/>
              <a:gdLst>
                <a:gd name="T0" fmla="*/ 0 w 326"/>
                <a:gd name="T1" fmla="*/ 4 h 96"/>
                <a:gd name="T2" fmla="*/ 2 w 326"/>
                <a:gd name="T3" fmla="*/ 1 h 96"/>
                <a:gd name="T4" fmla="*/ 12 w 326"/>
                <a:gd name="T5" fmla="*/ 6 h 96"/>
                <a:gd name="T6" fmla="*/ 19 w 326"/>
                <a:gd name="T7" fmla="*/ 5 h 96"/>
                <a:gd name="T8" fmla="*/ 19 w 326"/>
                <a:gd name="T9" fmla="*/ 3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96"/>
                <a:gd name="T17" fmla="*/ 326 w 32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96">
                  <a:moveTo>
                    <a:pt x="0" y="56"/>
                  </a:moveTo>
                  <a:cubicBezTo>
                    <a:pt x="8" y="44"/>
                    <a:pt x="11" y="23"/>
                    <a:pt x="25" y="19"/>
                  </a:cubicBezTo>
                  <a:cubicBezTo>
                    <a:pt x="101" y="0"/>
                    <a:pt x="140" y="75"/>
                    <a:pt x="201" y="94"/>
                  </a:cubicBezTo>
                  <a:cubicBezTo>
                    <a:pt x="238" y="90"/>
                    <a:pt x="278" y="96"/>
                    <a:pt x="313" y="82"/>
                  </a:cubicBezTo>
                  <a:cubicBezTo>
                    <a:pt x="325" y="77"/>
                    <a:pt x="326" y="44"/>
                    <a:pt x="326" y="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77"/>
            <p:cNvSpPr>
              <a:spLocks/>
            </p:cNvSpPr>
            <p:nvPr/>
          </p:nvSpPr>
          <p:spPr bwMode="auto">
            <a:xfrm>
              <a:off x="2984" y="1634"/>
              <a:ext cx="346" cy="66"/>
            </a:xfrm>
            <a:custGeom>
              <a:avLst/>
              <a:gdLst>
                <a:gd name="T0" fmla="*/ 33 w 551"/>
                <a:gd name="T1" fmla="*/ 2 h 104"/>
                <a:gd name="T2" fmla="*/ 24 w 551"/>
                <a:gd name="T3" fmla="*/ 4 h 104"/>
                <a:gd name="T4" fmla="*/ 17 w 551"/>
                <a:gd name="T5" fmla="*/ 1 h 104"/>
                <a:gd name="T6" fmla="*/ 0 w 551"/>
                <a:gd name="T7" fmla="*/ 4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1"/>
                <a:gd name="T13" fmla="*/ 0 h 104"/>
                <a:gd name="T14" fmla="*/ 551 w 551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1" h="104">
                  <a:moveTo>
                    <a:pt x="551" y="29"/>
                  </a:moveTo>
                  <a:cubicBezTo>
                    <a:pt x="502" y="104"/>
                    <a:pt x="482" y="78"/>
                    <a:pt x="388" y="67"/>
                  </a:cubicBezTo>
                  <a:cubicBezTo>
                    <a:pt x="302" y="10"/>
                    <a:pt x="341" y="27"/>
                    <a:pt x="275" y="4"/>
                  </a:cubicBezTo>
                  <a:cubicBezTo>
                    <a:pt x="223" y="8"/>
                    <a:pt x="54" y="0"/>
                    <a:pt x="0" y="5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78"/>
            <p:cNvSpPr>
              <a:spLocks/>
            </p:cNvSpPr>
            <p:nvPr/>
          </p:nvSpPr>
          <p:spPr bwMode="auto">
            <a:xfrm>
              <a:off x="2598" y="1802"/>
              <a:ext cx="291" cy="228"/>
            </a:xfrm>
            <a:custGeom>
              <a:avLst/>
              <a:gdLst>
                <a:gd name="T0" fmla="*/ 28 w 463"/>
                <a:gd name="T1" fmla="*/ 0 h 363"/>
                <a:gd name="T2" fmla="*/ 20 w 463"/>
                <a:gd name="T3" fmla="*/ 4 h 363"/>
                <a:gd name="T4" fmla="*/ 19 w 463"/>
                <a:gd name="T5" fmla="*/ 13 h 363"/>
                <a:gd name="T6" fmla="*/ 0 w 463"/>
                <a:gd name="T7" fmla="*/ 19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363"/>
                <a:gd name="T14" fmla="*/ 463 w 463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363">
                  <a:moveTo>
                    <a:pt x="463" y="0"/>
                  </a:moveTo>
                  <a:cubicBezTo>
                    <a:pt x="386" y="13"/>
                    <a:pt x="367" y="1"/>
                    <a:pt x="326" y="63"/>
                  </a:cubicBezTo>
                  <a:cubicBezTo>
                    <a:pt x="322" y="113"/>
                    <a:pt x="320" y="163"/>
                    <a:pt x="313" y="213"/>
                  </a:cubicBezTo>
                  <a:cubicBezTo>
                    <a:pt x="293" y="363"/>
                    <a:pt x="106" y="313"/>
                    <a:pt x="0" y="313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79"/>
            <p:cNvSpPr>
              <a:spLocks/>
            </p:cNvSpPr>
            <p:nvPr/>
          </p:nvSpPr>
          <p:spPr bwMode="auto">
            <a:xfrm>
              <a:off x="3130" y="1849"/>
              <a:ext cx="113" cy="197"/>
            </a:xfrm>
            <a:custGeom>
              <a:avLst/>
              <a:gdLst>
                <a:gd name="T0" fmla="*/ 11 w 180"/>
                <a:gd name="T1" fmla="*/ 20 h 313"/>
                <a:gd name="T2" fmla="*/ 8 w 180"/>
                <a:gd name="T3" fmla="*/ 16 h 313"/>
                <a:gd name="T4" fmla="*/ 4 w 180"/>
                <a:gd name="T5" fmla="*/ 14 h 313"/>
                <a:gd name="T6" fmla="*/ 1 w 180"/>
                <a:gd name="T7" fmla="*/ 0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313"/>
                <a:gd name="T14" fmla="*/ 180 w 180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313">
                  <a:moveTo>
                    <a:pt x="180" y="313"/>
                  </a:moveTo>
                  <a:cubicBezTo>
                    <a:pt x="166" y="273"/>
                    <a:pt x="173" y="270"/>
                    <a:pt x="130" y="251"/>
                  </a:cubicBezTo>
                  <a:cubicBezTo>
                    <a:pt x="106" y="240"/>
                    <a:pt x="55" y="226"/>
                    <a:pt x="55" y="226"/>
                  </a:cubicBezTo>
                  <a:cubicBezTo>
                    <a:pt x="0" y="143"/>
                    <a:pt x="17" y="120"/>
                    <a:pt x="17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80"/>
          <p:cNvGrpSpPr>
            <a:grpSpLocks/>
          </p:cNvGrpSpPr>
          <p:nvPr/>
        </p:nvGrpSpPr>
        <p:grpSpPr bwMode="auto">
          <a:xfrm>
            <a:off x="6564313" y="895350"/>
            <a:ext cx="1793875" cy="1973263"/>
            <a:chOff x="4135" y="1023"/>
            <a:chExt cx="1130" cy="1243"/>
          </a:xfrm>
        </p:grpSpPr>
        <p:sp>
          <p:nvSpPr>
            <p:cNvPr id="13329" name="Oval 81"/>
            <p:cNvSpPr>
              <a:spLocks noChangeArrowheads="1"/>
            </p:cNvSpPr>
            <p:nvPr/>
          </p:nvSpPr>
          <p:spPr bwMode="auto">
            <a:xfrm>
              <a:off x="4926" y="1136"/>
              <a:ext cx="113" cy="1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Oval 82"/>
            <p:cNvSpPr>
              <a:spLocks noChangeArrowheads="1"/>
            </p:cNvSpPr>
            <p:nvPr/>
          </p:nvSpPr>
          <p:spPr bwMode="auto">
            <a:xfrm>
              <a:off x="5152" y="2134"/>
              <a:ext cx="113" cy="1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Oval 83"/>
            <p:cNvSpPr>
              <a:spLocks noChangeArrowheads="1"/>
            </p:cNvSpPr>
            <p:nvPr/>
          </p:nvSpPr>
          <p:spPr bwMode="auto">
            <a:xfrm>
              <a:off x="4587" y="2153"/>
              <a:ext cx="113" cy="1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84"/>
            <p:cNvSpPr>
              <a:spLocks/>
            </p:cNvSpPr>
            <p:nvPr/>
          </p:nvSpPr>
          <p:spPr bwMode="auto">
            <a:xfrm>
              <a:off x="4193" y="1023"/>
              <a:ext cx="55" cy="645"/>
            </a:xfrm>
            <a:custGeom>
              <a:avLst/>
              <a:gdLst>
                <a:gd name="T0" fmla="*/ 0 w 89"/>
                <a:gd name="T1" fmla="*/ 63 h 1028"/>
                <a:gd name="T2" fmla="*/ 5 w 89"/>
                <a:gd name="T3" fmla="*/ 0 h 1028"/>
                <a:gd name="T4" fmla="*/ 0 60000 65536"/>
                <a:gd name="T5" fmla="*/ 0 60000 65536"/>
                <a:gd name="T6" fmla="*/ 0 w 89"/>
                <a:gd name="T7" fmla="*/ 0 h 1028"/>
                <a:gd name="T8" fmla="*/ 89 w 89"/>
                <a:gd name="T9" fmla="*/ 1028 h 10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" h="1028">
                  <a:moveTo>
                    <a:pt x="0" y="1028"/>
                  </a:moveTo>
                  <a:lnTo>
                    <a:pt x="89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85"/>
            <p:cNvSpPr>
              <a:spLocks noChangeShapeType="1"/>
            </p:cNvSpPr>
            <p:nvPr/>
          </p:nvSpPr>
          <p:spPr bwMode="auto">
            <a:xfrm flipH="1">
              <a:off x="4248" y="1249"/>
              <a:ext cx="678" cy="10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86"/>
            <p:cNvSpPr>
              <a:spLocks noChangeShapeType="1"/>
            </p:cNvSpPr>
            <p:nvPr/>
          </p:nvSpPr>
          <p:spPr bwMode="auto">
            <a:xfrm flipH="1" flipV="1">
              <a:off x="4135" y="1927"/>
              <a:ext cx="452" cy="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87"/>
            <p:cNvSpPr>
              <a:spLocks/>
            </p:cNvSpPr>
            <p:nvPr/>
          </p:nvSpPr>
          <p:spPr bwMode="auto">
            <a:xfrm>
              <a:off x="4587" y="1249"/>
              <a:ext cx="581" cy="868"/>
            </a:xfrm>
            <a:custGeom>
              <a:avLst/>
              <a:gdLst>
                <a:gd name="T0" fmla="*/ 57 w 925"/>
                <a:gd name="T1" fmla="*/ 85 h 1382"/>
                <a:gd name="T2" fmla="*/ 0 w 925"/>
                <a:gd name="T3" fmla="*/ 0 h 1382"/>
                <a:gd name="T4" fmla="*/ 0 60000 65536"/>
                <a:gd name="T5" fmla="*/ 0 60000 65536"/>
                <a:gd name="T6" fmla="*/ 0 w 925"/>
                <a:gd name="T7" fmla="*/ 0 h 1382"/>
                <a:gd name="T8" fmla="*/ 925 w 925"/>
                <a:gd name="T9" fmla="*/ 1382 h 13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5" h="1382">
                  <a:moveTo>
                    <a:pt x="925" y="138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1" name="Picture 88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792538" y="3798888"/>
            <a:ext cx="21050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9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016750" y="3806825"/>
            <a:ext cx="13430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3800475"/>
            <a:ext cx="1828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91"/>
          <p:cNvSpPr txBox="1">
            <a:spLocks noChangeArrowheads="1"/>
          </p:cNvSpPr>
          <p:nvPr/>
        </p:nvSpPr>
        <p:spPr bwMode="auto">
          <a:xfrm>
            <a:off x="1139825" y="3095625"/>
            <a:ext cx="125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vibrating</a:t>
            </a:r>
          </a:p>
        </p:txBody>
      </p:sp>
      <p:sp>
        <p:nvSpPr>
          <p:cNvPr id="13325" name="Text Box 92"/>
          <p:cNvSpPr txBox="1">
            <a:spLocks noChangeArrowheads="1"/>
          </p:cNvSpPr>
          <p:nvPr/>
        </p:nvSpPr>
        <p:spPr bwMode="auto">
          <a:xfrm>
            <a:off x="3943350" y="3024188"/>
            <a:ext cx="1919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translating;</a:t>
            </a:r>
          </a:p>
          <a:p>
            <a:r>
              <a:rPr lang="en-US" sz="2000">
                <a:solidFill>
                  <a:schemeClr val="tx1"/>
                </a:solidFill>
              </a:rPr>
              <a:t>close together</a:t>
            </a:r>
          </a:p>
        </p:txBody>
      </p:sp>
      <p:sp>
        <p:nvSpPr>
          <p:cNvPr id="13326" name="Text Box 93"/>
          <p:cNvSpPr txBox="1">
            <a:spLocks noChangeArrowheads="1"/>
          </p:cNvSpPr>
          <p:nvPr/>
        </p:nvSpPr>
        <p:spPr bwMode="auto">
          <a:xfrm>
            <a:off x="6421438" y="3024188"/>
            <a:ext cx="2509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translating quickly;</a:t>
            </a:r>
          </a:p>
          <a:p>
            <a:r>
              <a:rPr lang="en-US" sz="2000">
                <a:solidFill>
                  <a:schemeClr val="tx1"/>
                </a:solidFill>
              </a:rPr>
              <a:t>far apart</a:t>
            </a:r>
          </a:p>
        </p:txBody>
      </p:sp>
      <p:sp>
        <p:nvSpPr>
          <p:cNvPr id="13327" name="Text Box 95"/>
          <p:cNvSpPr txBox="1">
            <a:spLocks noChangeArrowheads="1"/>
          </p:cNvSpPr>
          <p:nvPr/>
        </p:nvSpPr>
        <p:spPr bwMode="auto">
          <a:xfrm>
            <a:off x="819150" y="5753100"/>
            <a:ext cx="117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vapor:</a:t>
            </a:r>
          </a:p>
        </p:txBody>
      </p:sp>
      <p:sp>
        <p:nvSpPr>
          <p:cNvPr id="13328" name="Text Box 96"/>
          <p:cNvSpPr txBox="1">
            <a:spLocks noChangeArrowheads="1"/>
          </p:cNvSpPr>
          <p:nvPr/>
        </p:nvSpPr>
        <p:spPr bwMode="auto">
          <a:xfrm>
            <a:off x="1925638" y="5753100"/>
            <a:ext cx="610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the gaseous state of a substance that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generally is found as a solid or liquid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79750" y="223838"/>
            <a:ext cx="31718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Changes in State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08275" y="792163"/>
            <a:ext cx="39036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Energy put into system: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19313" y="6143625"/>
            <a:ext cx="49339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Energy removed from system: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887538" y="2995613"/>
            <a:ext cx="1303337" cy="517525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059238" y="2995613"/>
            <a:ext cx="433387" cy="517525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4781550" y="2995613"/>
            <a:ext cx="434975" cy="517525"/>
          </a:xfrm>
          <a:prstGeom prst="line">
            <a:avLst/>
          </a:prstGeom>
          <a:noFill/>
          <a:ln w="444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649913" y="2995613"/>
            <a:ext cx="1592262" cy="517525"/>
          </a:xfrm>
          <a:prstGeom prst="line">
            <a:avLst/>
          </a:prstGeom>
          <a:noFill/>
          <a:ln w="44450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454150" y="2090738"/>
            <a:ext cx="2459038" cy="14224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360988" y="2090738"/>
            <a:ext cx="2170112" cy="14224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6083300" y="3900488"/>
            <a:ext cx="1158875" cy="517525"/>
          </a:xfrm>
          <a:prstGeom prst="line">
            <a:avLst/>
          </a:prstGeom>
          <a:noFill/>
          <a:ln w="31750">
            <a:solidFill>
              <a:srgbClr val="00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4926013" y="3900488"/>
            <a:ext cx="723900" cy="517525"/>
          </a:xfrm>
          <a:prstGeom prst="line">
            <a:avLst/>
          </a:prstGeom>
          <a:noFill/>
          <a:ln w="31750">
            <a:solidFill>
              <a:srgbClr val="0066FF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3768725" y="3900488"/>
            <a:ext cx="723900" cy="517525"/>
          </a:xfrm>
          <a:prstGeom prst="line">
            <a:avLst/>
          </a:prstGeom>
          <a:noFill/>
          <a:ln w="44450">
            <a:solidFill>
              <a:srgbClr val="00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1887538" y="3900488"/>
            <a:ext cx="1447800" cy="517525"/>
          </a:xfrm>
          <a:prstGeom prst="line">
            <a:avLst/>
          </a:prstGeom>
          <a:noFill/>
          <a:ln w="44450">
            <a:solidFill>
              <a:srgbClr val="0066FF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5649913" y="3900488"/>
            <a:ext cx="2025650" cy="1550987"/>
          </a:xfrm>
          <a:prstGeom prst="line">
            <a:avLst/>
          </a:prstGeom>
          <a:noFill/>
          <a:ln w="19050">
            <a:solidFill>
              <a:srgbClr val="00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1454150" y="3900488"/>
            <a:ext cx="2605088" cy="1550987"/>
          </a:xfrm>
          <a:prstGeom prst="line">
            <a:avLst/>
          </a:prstGeom>
          <a:noFill/>
          <a:ln w="19050">
            <a:solidFill>
              <a:srgbClr val="0066FF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322513" y="1387475"/>
            <a:ext cx="462915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322513" y="1516063"/>
            <a:ext cx="462915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322513" y="1646238"/>
            <a:ext cx="462915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 rot="10800000">
            <a:off x="2322513" y="5781675"/>
            <a:ext cx="4629150" cy="258763"/>
            <a:chOff x="3420" y="9540"/>
            <a:chExt cx="5760" cy="360"/>
          </a:xfrm>
        </p:grpSpPr>
        <p:sp>
          <p:nvSpPr>
            <p:cNvPr id="14372" name="Line 21"/>
            <p:cNvSpPr>
              <a:spLocks noChangeShapeType="1"/>
            </p:cNvSpPr>
            <p:nvPr/>
          </p:nvSpPr>
          <p:spPr bwMode="auto">
            <a:xfrm>
              <a:off x="3420" y="9540"/>
              <a:ext cx="576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22"/>
            <p:cNvSpPr>
              <a:spLocks noChangeShapeType="1"/>
            </p:cNvSpPr>
            <p:nvPr/>
          </p:nvSpPr>
          <p:spPr bwMode="auto">
            <a:xfrm>
              <a:off x="3420" y="9720"/>
              <a:ext cx="576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23"/>
            <p:cNvSpPr>
              <a:spLocks noChangeShapeType="1"/>
            </p:cNvSpPr>
            <p:nvPr/>
          </p:nvSpPr>
          <p:spPr bwMode="auto">
            <a:xfrm>
              <a:off x="3420" y="9900"/>
              <a:ext cx="576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7" name="Rectangle 24"/>
          <p:cNvSpPr>
            <a:spLocks noChangeArrowheads="1"/>
          </p:cNvSpPr>
          <p:nvPr/>
        </p:nvSpPr>
        <p:spPr bwMode="auto">
          <a:xfrm>
            <a:off x="4000500" y="3446463"/>
            <a:ext cx="14684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LIQUID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4358" name="Rectangle 25"/>
          <p:cNvSpPr>
            <a:spLocks noChangeArrowheads="1"/>
          </p:cNvSpPr>
          <p:nvPr/>
        </p:nvSpPr>
        <p:spPr bwMode="auto">
          <a:xfrm>
            <a:off x="7027863" y="3446463"/>
            <a:ext cx="933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GAS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14359" name="Rectangle 26"/>
          <p:cNvSpPr>
            <a:spLocks noChangeArrowheads="1"/>
          </p:cNvSpPr>
          <p:nvPr/>
        </p:nvSpPr>
        <p:spPr bwMode="auto">
          <a:xfrm>
            <a:off x="1054100" y="3446463"/>
            <a:ext cx="1349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SOLID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2951163" y="4318000"/>
            <a:ext cx="14525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freezing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61" name="Rectangle 28"/>
          <p:cNvSpPr>
            <a:spLocks noChangeArrowheads="1"/>
          </p:cNvSpPr>
          <p:nvPr/>
        </p:nvSpPr>
        <p:spPr bwMode="auto">
          <a:xfrm>
            <a:off x="4741863" y="4332288"/>
            <a:ext cx="2305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condensation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62" name="Rectangle 29"/>
          <p:cNvSpPr>
            <a:spLocks noChangeArrowheads="1"/>
          </p:cNvSpPr>
          <p:nvPr/>
        </p:nvSpPr>
        <p:spPr bwMode="auto">
          <a:xfrm>
            <a:off x="3959225" y="5318125"/>
            <a:ext cx="18097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deposition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3659188" y="1631950"/>
            <a:ext cx="19875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sublimation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4841875" y="2517775"/>
            <a:ext cx="12160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boiling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3055938" y="2517775"/>
            <a:ext cx="13335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melting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66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4916488"/>
            <a:ext cx="16033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4432300"/>
            <a:ext cx="1476375" cy="22066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14368" name="Picture 2" descr="http://www.alliedstudies.com/ED586/stjacksonwilliams/6th%20Grade%20Website/Clipart/Melting%20Ice.JPG"/>
          <p:cNvPicPr>
            <a:picLocks noChangeAspect="1" noChangeArrowheads="1"/>
          </p:cNvPicPr>
          <p:nvPr/>
        </p:nvPicPr>
        <p:blipFill>
          <a:blip r:embed="rId4" cstate="print"/>
          <a:srcRect r="8180"/>
          <a:stretch>
            <a:fillRect/>
          </a:stretch>
        </p:blipFill>
        <p:spPr bwMode="auto">
          <a:xfrm>
            <a:off x="239713" y="201613"/>
            <a:ext cx="16716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4" descr="http://environment.nationalgeographic.com/staticfiles/NGS/Shared/StaticFiles/Environment/Images/Natural_Disaster/Volcano/boiling-mud-979269-xl.jpg"/>
          <p:cNvPicPr>
            <a:picLocks noChangeAspect="1" noChangeArrowheads="1"/>
          </p:cNvPicPr>
          <p:nvPr/>
        </p:nvPicPr>
        <p:blipFill>
          <a:blip r:embed="rId5" cstate="print"/>
          <a:srcRect l="17143" r="16792" b="17514"/>
          <a:stretch>
            <a:fillRect/>
          </a:stretch>
        </p:blipFill>
        <p:spPr bwMode="auto">
          <a:xfrm>
            <a:off x="7213600" y="190500"/>
            <a:ext cx="17160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6" descr="http://www.frozenontime.com/img/dryice_block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725" y="1857375"/>
            <a:ext cx="1698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8" descr="http://www.freewebs.com/opengatesfarmbedandbreakfast/frozenwaterbottle2.jpg"/>
          <p:cNvPicPr>
            <a:picLocks noChangeAspect="1" noChangeArrowheads="1"/>
          </p:cNvPicPr>
          <p:nvPr/>
        </p:nvPicPr>
        <p:blipFill>
          <a:blip r:embed="rId7" cstate="print"/>
          <a:srcRect l="25436" r="25940"/>
          <a:stretch>
            <a:fillRect/>
          </a:stretch>
        </p:blipFill>
        <p:spPr bwMode="auto">
          <a:xfrm>
            <a:off x="7897813" y="2046288"/>
            <a:ext cx="10318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  <p:bldP spid="14362" grpId="0"/>
      <p:bldP spid="14363" grpId="0"/>
      <p:bldP spid="14364" grpId="0"/>
      <p:bldP spid="14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182" y="968279"/>
            <a:ext cx="92384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two or more types of atoms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strongly bonded together in an unvarying ratio. It is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this reason that all samples of a given compound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have the same composition and intensive properties.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properties of compounds can’t necessarily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predicted based on the properties of their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constituent elements.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Chemistry connects the macroscopic world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empirical observation with the microscopic (or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molecular, or atomic, or subatomic) world. This 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done by the creation, analysis, and use of models.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8990" y="294029"/>
            <a:ext cx="566687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203493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998788" y="254000"/>
            <a:ext cx="33512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Classifying Matter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0850" y="909638"/>
            <a:ext cx="3508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 </a:t>
            </a:r>
            <a:r>
              <a:rPr lang="en-US" u="sng"/>
              <a:t>(Pure) Substances</a:t>
            </a:r>
            <a:r>
              <a:rPr lang="en-US"/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33813" y="909638"/>
            <a:ext cx="4105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have a fixed composition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38563" y="1435100"/>
            <a:ext cx="35115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 and fixed properties.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15988" y="2690813"/>
            <a:ext cx="21986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ELEMENTS</a:t>
            </a:r>
            <a:r>
              <a:rPr lang="en-US"/>
              <a:t>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52950" y="2692400"/>
            <a:ext cx="26336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COMPOUNDS</a:t>
            </a:r>
            <a:r>
              <a:rPr lang="en-US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47738" y="3232150"/>
            <a:ext cx="97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600575" y="3232150"/>
            <a:ext cx="97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795463" y="3232150"/>
            <a:ext cx="23098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Fe, N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, S</a:t>
            </a:r>
            <a:r>
              <a:rPr lang="en-US" b="0" baseline="-25000">
                <a:solidFill>
                  <a:schemeClr val="tx1"/>
                </a:solidFill>
              </a:rPr>
              <a:t>8</a:t>
            </a:r>
            <a:r>
              <a:rPr lang="en-US" b="0">
                <a:solidFill>
                  <a:schemeClr val="tx1"/>
                </a:solidFill>
              </a:rPr>
              <a:t>, U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421313" y="3232150"/>
            <a:ext cx="30622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O, NaCl, HNO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444437" y="2029947"/>
            <a:ext cx="624401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 dirty="0"/>
              <a:t>--</a:t>
            </a:r>
            <a:r>
              <a:rPr lang="en-US" b="0" dirty="0">
                <a:solidFill>
                  <a:schemeClr val="tx1"/>
                </a:solidFill>
              </a:rPr>
              <a:t> they have a </a:t>
            </a:r>
            <a:r>
              <a:rPr lang="en-US" b="0" dirty="0" smtClean="0">
                <a:solidFill>
                  <a:schemeClr val="tx1"/>
                </a:solidFill>
              </a:rPr>
              <a:t>single chemical </a:t>
            </a:r>
            <a:r>
              <a:rPr lang="en-US" b="0" dirty="0">
                <a:solidFill>
                  <a:schemeClr val="tx1"/>
                </a:solidFill>
              </a:rPr>
              <a:t>formula</a:t>
            </a:r>
          </a:p>
        </p:txBody>
      </p:sp>
      <p:pic>
        <p:nvPicPr>
          <p:cNvPr id="15373" name="Picture 13" descr="Image:Sulf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978275"/>
            <a:ext cx="2978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ha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863" y="3971925"/>
            <a:ext cx="2308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97038" y="6103938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sulfur (S</a:t>
            </a:r>
            <a:r>
              <a:rPr lang="en-US" sz="2400" baseline="-25000">
                <a:solidFill>
                  <a:srgbClr val="0000FF"/>
                </a:solidFill>
              </a:rPr>
              <a:t>8</a:t>
            </a:r>
            <a:r>
              <a:rPr 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67263" y="6103938"/>
            <a:ext cx="35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sodium chloride (NaCl)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4438" y="328613"/>
            <a:ext cx="18462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Mixtures</a:t>
            </a:r>
            <a:r>
              <a:rPr lang="en-US"/>
              <a:t> 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32100" y="319088"/>
            <a:ext cx="52133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ym typeface="Wingdings" pitchFamily="2" charset="2"/>
              </a:rPr>
              <a:t>contain two or more substances</a:t>
            </a:r>
          </a:p>
          <a:p>
            <a:pPr algn="l"/>
            <a:r>
              <a:rPr lang="en-US" b="0">
                <a:sym typeface="Wingdings" pitchFamily="2" charset="2"/>
              </a:rPr>
              <a:t>mixed together.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287463" y="1431925"/>
            <a:ext cx="45418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have varying composition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624013" y="1970088"/>
            <a:ext cx="38100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and varying properties</a:t>
            </a:r>
            <a:r>
              <a:rPr lang="en-US"/>
              <a:t> 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30213" y="2822575"/>
            <a:ext cx="76485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The substances are NOT chemically bonded;</a:t>
            </a:r>
          </a:p>
          <a:p>
            <a:pPr algn="l"/>
            <a:r>
              <a:rPr lang="en-US" b="0"/>
              <a:t>    they retain their individual properties.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963" y="915988"/>
            <a:ext cx="2679700" cy="18891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3903663"/>
            <a:ext cx="3651250" cy="27400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34988" y="4422775"/>
            <a:ext cx="2049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Tea, orange</a:t>
            </a:r>
          </a:p>
          <a:p>
            <a:r>
              <a:rPr lang="en-US" sz="2400" b="0">
                <a:solidFill>
                  <a:srgbClr val="0000FF"/>
                </a:solidFill>
              </a:rPr>
              <a:t>juice, oceans,</a:t>
            </a:r>
          </a:p>
          <a:p>
            <a:r>
              <a:rPr lang="en-US" sz="2400" b="0">
                <a:solidFill>
                  <a:srgbClr val="0000FF"/>
                </a:solidFill>
              </a:rPr>
              <a:t>and air are</a:t>
            </a:r>
          </a:p>
          <a:p>
            <a:r>
              <a:rPr lang="en-US" sz="2400" b="0">
                <a:solidFill>
                  <a:srgbClr val="0000FF"/>
                </a:solidFill>
              </a:rPr>
              <a:t>mixtures.</a:t>
            </a:r>
          </a:p>
        </p:txBody>
      </p:sp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975" y="3903663"/>
            <a:ext cx="1822450" cy="2749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46363" y="214313"/>
            <a:ext cx="4022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Two Types of Mixtures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6250" y="838200"/>
            <a:ext cx="46228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homogeneous</a:t>
            </a:r>
            <a:r>
              <a:rPr lang="en-US" b="0"/>
              <a:t>: (or </a:t>
            </a:r>
            <a:r>
              <a:rPr lang="en-US" b="0" u="sng"/>
              <a:t>solution</a:t>
            </a:r>
            <a:r>
              <a:rPr lang="en-US" b="0"/>
              <a:t>)</a:t>
            </a:r>
            <a:r>
              <a:rPr lang="en-US"/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14388" y="1360488"/>
            <a:ext cx="7424737" cy="13858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sample has same composition and properties</a:t>
            </a:r>
          </a:p>
          <a:p>
            <a:pPr algn="l"/>
            <a:r>
              <a:rPr lang="en-US" b="0"/>
              <a:t>throughout; evenly mixed at the</a:t>
            </a:r>
          </a:p>
          <a:p>
            <a:pPr algn="l"/>
            <a:r>
              <a:rPr lang="en-US" b="0"/>
              <a:t>particle level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389188" y="2957513"/>
            <a:ext cx="974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8475" y="4184650"/>
            <a:ext cx="64817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alloy</a:t>
            </a:r>
            <a:r>
              <a:rPr lang="en-US" b="0"/>
              <a:t>: a homogeneous mixture of metals</a:t>
            </a:r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01650" y="4973638"/>
            <a:ext cx="974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6488113" y="2344738"/>
            <a:ext cx="1466850" cy="1897062"/>
            <a:chOff x="4087" y="1477"/>
            <a:chExt cx="924" cy="1195"/>
          </a:xfrm>
        </p:grpSpPr>
        <p:pic>
          <p:nvPicPr>
            <p:cNvPr id="17429" name="Picture 9" descr="kool_aid_man_wav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7" y="1477"/>
              <a:ext cx="87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Rectangle 10"/>
            <p:cNvSpPr>
              <a:spLocks noChangeArrowheads="1"/>
            </p:cNvSpPr>
            <p:nvPr/>
          </p:nvSpPr>
          <p:spPr bwMode="auto">
            <a:xfrm>
              <a:off x="4089" y="2345"/>
              <a:ext cx="92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Kool Aid </a:t>
              </a:r>
            </a:p>
          </p:txBody>
        </p:sp>
      </p:grpSp>
      <p:grpSp>
        <p:nvGrpSpPr>
          <p:cNvPr id="17417" name="Group 11"/>
          <p:cNvGrpSpPr>
            <a:grpSpLocks/>
          </p:cNvGrpSpPr>
          <p:nvPr/>
        </p:nvGrpSpPr>
        <p:grpSpPr bwMode="auto">
          <a:xfrm>
            <a:off x="1284288" y="4843463"/>
            <a:ext cx="2587625" cy="1833562"/>
            <a:chOff x="809" y="3051"/>
            <a:chExt cx="1630" cy="1155"/>
          </a:xfrm>
        </p:grpSpPr>
        <p:sp>
          <p:nvSpPr>
            <p:cNvPr id="17427" name="Rectangle 12"/>
            <p:cNvSpPr>
              <a:spLocks noChangeArrowheads="1"/>
            </p:cNvSpPr>
            <p:nvPr/>
          </p:nvSpPr>
          <p:spPr bwMode="auto">
            <a:xfrm>
              <a:off x="809" y="3879"/>
              <a:ext cx="163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latin typeface="Arial Narrow" pitchFamily="34" charset="0"/>
                </a:rPr>
                <a:t>bronze (Cu + Sn) </a:t>
              </a:r>
            </a:p>
          </p:txBody>
        </p:sp>
        <p:pic>
          <p:nvPicPr>
            <p:cNvPr id="17428" name="Picture 13" descr="eagle_for_index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7" y="3051"/>
              <a:ext cx="830" cy="8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7418" name="Group 14"/>
          <p:cNvGrpSpPr>
            <a:grpSpLocks/>
          </p:cNvGrpSpPr>
          <p:nvPr/>
        </p:nvGrpSpPr>
        <p:grpSpPr bwMode="auto">
          <a:xfrm>
            <a:off x="6440488" y="4860925"/>
            <a:ext cx="2392362" cy="1817688"/>
            <a:chOff x="4057" y="3062"/>
            <a:chExt cx="1507" cy="1145"/>
          </a:xfrm>
        </p:grpSpPr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4057" y="3880"/>
              <a:ext cx="150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latin typeface="Arial Narrow" pitchFamily="34" charset="0"/>
                </a:rPr>
                <a:t>brass (Cu + Zn) </a:t>
              </a:r>
            </a:p>
          </p:txBody>
        </p:sp>
        <p:pic>
          <p:nvPicPr>
            <p:cNvPr id="17426" name="Picture 16" descr="brass_wires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2" y="3062"/>
              <a:ext cx="82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9" name="Group 17"/>
          <p:cNvGrpSpPr>
            <a:grpSpLocks/>
          </p:cNvGrpSpPr>
          <p:nvPr/>
        </p:nvGrpSpPr>
        <p:grpSpPr bwMode="auto">
          <a:xfrm>
            <a:off x="3905250" y="4860925"/>
            <a:ext cx="2555875" cy="1816100"/>
            <a:chOff x="2460" y="3062"/>
            <a:chExt cx="1610" cy="1144"/>
          </a:xfrm>
        </p:grpSpPr>
        <p:sp>
          <p:nvSpPr>
            <p:cNvPr id="17423" name="Rectangle 18"/>
            <p:cNvSpPr>
              <a:spLocks noChangeArrowheads="1"/>
            </p:cNvSpPr>
            <p:nvPr/>
          </p:nvSpPr>
          <p:spPr bwMode="auto">
            <a:xfrm>
              <a:off x="2460" y="3879"/>
              <a:ext cx="161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latin typeface="Arial Narrow" pitchFamily="34" charset="0"/>
                </a:rPr>
                <a:t>pewter (Pb + Sn) </a:t>
              </a:r>
            </a:p>
          </p:txBody>
        </p:sp>
        <p:pic>
          <p:nvPicPr>
            <p:cNvPr id="17424" name="Picture 19" descr="s_pewter-tankar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3062"/>
              <a:ext cx="1254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0" name="Group 20"/>
          <p:cNvGrpSpPr>
            <a:grpSpLocks/>
          </p:cNvGrpSpPr>
          <p:nvPr/>
        </p:nvGrpSpPr>
        <p:grpSpPr bwMode="auto">
          <a:xfrm>
            <a:off x="3784600" y="2422525"/>
            <a:ext cx="1831975" cy="1819275"/>
            <a:chOff x="2384" y="1526"/>
            <a:chExt cx="1154" cy="1146"/>
          </a:xfrm>
        </p:grpSpPr>
        <p:sp>
          <p:nvSpPr>
            <p:cNvPr id="17421" name="Rectangle 21"/>
            <p:cNvSpPr>
              <a:spLocks noChangeArrowheads="1"/>
            </p:cNvSpPr>
            <p:nvPr/>
          </p:nvSpPr>
          <p:spPr bwMode="auto">
            <a:xfrm>
              <a:off x="2438" y="2345"/>
              <a:ext cx="1013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salt water </a:t>
              </a:r>
            </a:p>
          </p:txBody>
        </p:sp>
        <p:pic>
          <p:nvPicPr>
            <p:cNvPr id="17422" name="Picture 22" descr="s_glass_of_wa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4" y="1526"/>
              <a:ext cx="1154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31988" y="242888"/>
            <a:ext cx="5484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Two Types of Mixtures (cont.)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6250" y="838200"/>
            <a:ext cx="26622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heterogeneous</a:t>
            </a:r>
            <a:r>
              <a:rPr lang="en-US" b="0"/>
              <a:t>:</a:t>
            </a:r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14388" y="1450975"/>
            <a:ext cx="68199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different composition and properties in the</a:t>
            </a:r>
          </a:p>
          <a:p>
            <a:pPr algn="l"/>
            <a:r>
              <a:rPr lang="en-US" b="0"/>
              <a:t>same sample; unevenly mixed</a:t>
            </a:r>
            <a:r>
              <a:rPr lang="en-US"/>
              <a:t> 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74838" y="3057525"/>
            <a:ext cx="97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98475" y="4084638"/>
            <a:ext cx="48752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suspension</a:t>
            </a:r>
            <a:r>
              <a:rPr lang="en-US" b="0"/>
              <a:t>: settles over time</a:t>
            </a:r>
            <a:r>
              <a:rPr lang="en-US"/>
              <a:t>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36738" y="4973638"/>
            <a:ext cx="974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970338" y="2435225"/>
            <a:ext cx="2028825" cy="1682750"/>
            <a:chOff x="2438" y="1561"/>
            <a:chExt cx="1278" cy="1060"/>
          </a:xfrm>
        </p:grpSpPr>
        <p:pic>
          <p:nvPicPr>
            <p:cNvPr id="1845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1" y="1561"/>
              <a:ext cx="1060" cy="106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</p:pic>
        <p:sp>
          <p:nvSpPr>
            <p:cNvPr id="18452" name="Rectangle 10"/>
            <p:cNvSpPr>
              <a:spLocks noChangeArrowheads="1"/>
            </p:cNvSpPr>
            <p:nvPr/>
          </p:nvSpPr>
          <p:spPr bwMode="auto">
            <a:xfrm>
              <a:off x="2438" y="1578"/>
              <a:ext cx="1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tossed salad </a:t>
              </a:r>
            </a:p>
          </p:txBody>
        </p:sp>
      </p:grpSp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6429375" y="1958975"/>
            <a:ext cx="1814513" cy="2182813"/>
            <a:chOff x="4050" y="1234"/>
            <a:chExt cx="1143" cy="1375"/>
          </a:xfrm>
        </p:grpSpPr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4089" y="2282"/>
              <a:ext cx="110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raisin bran </a:t>
              </a:r>
            </a:p>
          </p:txBody>
        </p:sp>
        <p:pic>
          <p:nvPicPr>
            <p:cNvPr id="18449" name="Picture 13" descr="159002_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" y="1290"/>
              <a:ext cx="1024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Rectangle 14"/>
            <p:cNvSpPr>
              <a:spLocks noChangeArrowheads="1"/>
            </p:cNvSpPr>
            <p:nvPr/>
          </p:nvSpPr>
          <p:spPr bwMode="auto">
            <a:xfrm>
              <a:off x="4050" y="1234"/>
              <a:ext cx="238" cy="1097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42" name="Group 15"/>
          <p:cNvGrpSpPr>
            <a:grpSpLocks/>
          </p:cNvGrpSpPr>
          <p:nvPr/>
        </p:nvGrpSpPr>
        <p:grpSpPr bwMode="auto">
          <a:xfrm>
            <a:off x="4122738" y="4624388"/>
            <a:ext cx="1597025" cy="2068512"/>
            <a:chOff x="2597" y="2913"/>
            <a:chExt cx="1006" cy="1303"/>
          </a:xfrm>
        </p:grpSpPr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2808" y="3889"/>
              <a:ext cx="60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paint </a:t>
              </a:r>
            </a:p>
          </p:txBody>
        </p:sp>
        <p:pic>
          <p:nvPicPr>
            <p:cNvPr id="18447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7" y="2913"/>
              <a:ext cx="1006" cy="100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</p:pic>
      </p:grpSp>
      <p:grpSp>
        <p:nvGrpSpPr>
          <p:cNvPr id="18443" name="Group 18"/>
          <p:cNvGrpSpPr>
            <a:grpSpLocks/>
          </p:cNvGrpSpPr>
          <p:nvPr/>
        </p:nvGrpSpPr>
        <p:grpSpPr bwMode="auto">
          <a:xfrm>
            <a:off x="6184900" y="4217988"/>
            <a:ext cx="2271713" cy="2530475"/>
            <a:chOff x="3896" y="2657"/>
            <a:chExt cx="1431" cy="1594"/>
          </a:xfrm>
        </p:grpSpPr>
        <p:pic>
          <p:nvPicPr>
            <p:cNvPr id="18444" name="Picture 19" descr="upimg1%5CMusical-Snowing-Christmas-Tree_5055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9" y="2657"/>
              <a:ext cx="1068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Rectangle 20"/>
            <p:cNvSpPr>
              <a:spLocks noChangeArrowheads="1"/>
            </p:cNvSpPr>
            <p:nvPr/>
          </p:nvSpPr>
          <p:spPr bwMode="auto">
            <a:xfrm>
              <a:off x="3896" y="3924"/>
              <a:ext cx="1431" cy="327"/>
            </a:xfrm>
            <a:prstGeom prst="rect">
              <a:avLst/>
            </a:prstGeom>
            <a:solidFill>
              <a:schemeClr val="bg1"/>
            </a:solidFill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   snow globes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79742" y="1240003"/>
            <a:ext cx="1689100" cy="541337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MATTER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2594" y="257221"/>
            <a:ext cx="6305550" cy="6413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600" i="1" dirty="0">
                <a:solidFill>
                  <a:srgbClr val="7030A0"/>
                </a:solidFill>
              </a:rPr>
              <a:t>Chart for Classifying Matter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881067" y="1911350"/>
            <a:ext cx="3787775" cy="1311274"/>
            <a:chOff x="555" y="1204"/>
            <a:chExt cx="2386" cy="826"/>
          </a:xfrm>
        </p:grpSpPr>
        <p:sp>
          <p:nvSpPr>
            <p:cNvPr id="19476" name="Freeform 5"/>
            <p:cNvSpPr>
              <a:spLocks/>
            </p:cNvSpPr>
            <p:nvPr/>
          </p:nvSpPr>
          <p:spPr bwMode="auto">
            <a:xfrm>
              <a:off x="1877" y="1204"/>
              <a:ext cx="246" cy="493"/>
            </a:xfrm>
            <a:custGeom>
              <a:avLst/>
              <a:gdLst>
                <a:gd name="T0" fmla="*/ 461 w 461"/>
                <a:gd name="T1" fmla="*/ 0 h 402"/>
                <a:gd name="T2" fmla="*/ 0 w 461"/>
                <a:gd name="T3" fmla="*/ 402 h 402"/>
                <a:gd name="T4" fmla="*/ 0 60000 65536"/>
                <a:gd name="T5" fmla="*/ 0 60000 65536"/>
                <a:gd name="T6" fmla="*/ 0 w 461"/>
                <a:gd name="T7" fmla="*/ 0 h 402"/>
                <a:gd name="T8" fmla="*/ 461 w 461"/>
                <a:gd name="T9" fmla="*/ 402 h 4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1" h="402">
                  <a:moveTo>
                    <a:pt x="461" y="0"/>
                  </a:moveTo>
                  <a:lnTo>
                    <a:pt x="0" y="402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77" name="Rectangle 6"/>
            <p:cNvSpPr>
              <a:spLocks noChangeArrowheads="1"/>
            </p:cNvSpPr>
            <p:nvPr/>
          </p:nvSpPr>
          <p:spPr bwMode="auto">
            <a:xfrm>
              <a:off x="555" y="1700"/>
              <a:ext cx="2386" cy="33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dirty="0" smtClean="0">
                  <a:solidFill>
                    <a:srgbClr val="7030A0"/>
                  </a:solidFill>
                </a:rPr>
                <a:t>(PURE) </a:t>
              </a:r>
              <a:r>
                <a:rPr lang="en-US" b="0" dirty="0">
                  <a:solidFill>
                    <a:srgbClr val="7030A0"/>
                  </a:solidFill>
                </a:rPr>
                <a:t>SUBSTANCE</a:t>
              </a:r>
              <a:r>
                <a:rPr lang="en-US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4449763" y="1930401"/>
            <a:ext cx="2813051" cy="1289050"/>
            <a:chOff x="2803" y="1216"/>
            <a:chExt cx="1772" cy="812"/>
          </a:xfrm>
        </p:grpSpPr>
        <p:sp>
          <p:nvSpPr>
            <p:cNvPr id="19474" name="Freeform 8"/>
            <p:cNvSpPr>
              <a:spLocks/>
            </p:cNvSpPr>
            <p:nvPr/>
          </p:nvSpPr>
          <p:spPr bwMode="auto">
            <a:xfrm>
              <a:off x="2803" y="1216"/>
              <a:ext cx="705" cy="494"/>
            </a:xfrm>
            <a:custGeom>
              <a:avLst/>
              <a:gdLst>
                <a:gd name="T0" fmla="*/ 0 w 422"/>
                <a:gd name="T1" fmla="*/ 0 h 420"/>
                <a:gd name="T2" fmla="*/ 422 w 422"/>
                <a:gd name="T3" fmla="*/ 420 h 420"/>
                <a:gd name="T4" fmla="*/ 0 60000 65536"/>
                <a:gd name="T5" fmla="*/ 0 60000 65536"/>
                <a:gd name="T6" fmla="*/ 0 w 422"/>
                <a:gd name="T7" fmla="*/ 0 h 420"/>
                <a:gd name="T8" fmla="*/ 422 w 422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2" h="420">
                  <a:moveTo>
                    <a:pt x="0" y="0"/>
                  </a:moveTo>
                  <a:lnTo>
                    <a:pt x="422" y="420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75" name="Rectangle 9"/>
            <p:cNvSpPr>
              <a:spLocks noChangeArrowheads="1"/>
            </p:cNvSpPr>
            <p:nvPr/>
          </p:nvSpPr>
          <p:spPr bwMode="auto">
            <a:xfrm>
              <a:off x="3389" y="1701"/>
              <a:ext cx="118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7030A0"/>
                  </a:solidFill>
                </a:rPr>
                <a:t>MIXTURE</a:t>
              </a:r>
              <a:r>
                <a:rPr lang="en-US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9462" name="Group 10"/>
          <p:cNvGrpSpPr>
            <a:grpSpLocks/>
          </p:cNvGrpSpPr>
          <p:nvPr/>
        </p:nvGrpSpPr>
        <p:grpSpPr bwMode="auto">
          <a:xfrm>
            <a:off x="254000" y="3284538"/>
            <a:ext cx="2357438" cy="1981200"/>
            <a:chOff x="160" y="2069"/>
            <a:chExt cx="1485" cy="1248"/>
          </a:xfrm>
        </p:grpSpPr>
        <p:sp>
          <p:nvSpPr>
            <p:cNvPr id="19472" name="Freeform 11"/>
            <p:cNvSpPr>
              <a:spLocks/>
            </p:cNvSpPr>
            <p:nvPr/>
          </p:nvSpPr>
          <p:spPr bwMode="auto">
            <a:xfrm>
              <a:off x="750" y="2069"/>
              <a:ext cx="895" cy="839"/>
            </a:xfrm>
            <a:custGeom>
              <a:avLst/>
              <a:gdLst>
                <a:gd name="T0" fmla="*/ 104 w 1377"/>
                <a:gd name="T1" fmla="*/ 0 h 1290"/>
                <a:gd name="T2" fmla="*/ 0 w 1377"/>
                <a:gd name="T3" fmla="*/ 98 h 1290"/>
                <a:gd name="T4" fmla="*/ 0 60000 65536"/>
                <a:gd name="T5" fmla="*/ 0 60000 65536"/>
                <a:gd name="T6" fmla="*/ 0 w 1377"/>
                <a:gd name="T7" fmla="*/ 0 h 1290"/>
                <a:gd name="T8" fmla="*/ 1377 w 1377"/>
                <a:gd name="T9" fmla="*/ 1290 h 1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7" h="1290">
                  <a:moveTo>
                    <a:pt x="1377" y="0"/>
                  </a:moveTo>
                  <a:lnTo>
                    <a:pt x="0" y="1290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73" name="Rectangle 12"/>
            <p:cNvSpPr>
              <a:spLocks noChangeArrowheads="1"/>
            </p:cNvSpPr>
            <p:nvPr/>
          </p:nvSpPr>
          <p:spPr bwMode="auto">
            <a:xfrm>
              <a:off x="160" y="2990"/>
              <a:ext cx="123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7030A0"/>
                  </a:solidFill>
                </a:rPr>
                <a:t>ELEMENT</a:t>
              </a:r>
              <a:r>
                <a:rPr lang="en-US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9463" name="Group 13"/>
          <p:cNvGrpSpPr>
            <a:grpSpLocks/>
          </p:cNvGrpSpPr>
          <p:nvPr/>
        </p:nvGrpSpPr>
        <p:grpSpPr bwMode="auto">
          <a:xfrm>
            <a:off x="2667000" y="3298825"/>
            <a:ext cx="2397125" cy="1966913"/>
            <a:chOff x="1680" y="2078"/>
            <a:chExt cx="1510" cy="1239"/>
          </a:xfrm>
        </p:grpSpPr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1758" y="2078"/>
              <a:ext cx="440" cy="830"/>
            </a:xfrm>
            <a:custGeom>
              <a:avLst/>
              <a:gdLst>
                <a:gd name="T0" fmla="*/ 0 w 676"/>
                <a:gd name="T1" fmla="*/ 0 h 1277"/>
                <a:gd name="T2" fmla="*/ 51 w 676"/>
                <a:gd name="T3" fmla="*/ 96 h 1277"/>
                <a:gd name="T4" fmla="*/ 0 60000 65536"/>
                <a:gd name="T5" fmla="*/ 0 60000 65536"/>
                <a:gd name="T6" fmla="*/ 0 w 676"/>
                <a:gd name="T7" fmla="*/ 0 h 1277"/>
                <a:gd name="T8" fmla="*/ 676 w 676"/>
                <a:gd name="T9" fmla="*/ 1277 h 12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6" h="1277">
                  <a:moveTo>
                    <a:pt x="0" y="0"/>
                  </a:moveTo>
                  <a:lnTo>
                    <a:pt x="676" y="1277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680" y="2990"/>
              <a:ext cx="151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7030A0"/>
                  </a:solidFill>
                </a:rPr>
                <a:t>COMPOUND</a:t>
              </a:r>
              <a:r>
                <a:rPr lang="en-US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9464" name="Group 16"/>
          <p:cNvGrpSpPr>
            <a:grpSpLocks/>
          </p:cNvGrpSpPr>
          <p:nvPr/>
        </p:nvGrpSpPr>
        <p:grpSpPr bwMode="auto">
          <a:xfrm>
            <a:off x="2686050" y="3275013"/>
            <a:ext cx="3311525" cy="3179762"/>
            <a:chOff x="1692" y="2063"/>
            <a:chExt cx="2086" cy="2003"/>
          </a:xfrm>
        </p:grpSpPr>
        <p:sp>
          <p:nvSpPr>
            <p:cNvPr id="19468" name="Freeform 17"/>
            <p:cNvSpPr>
              <a:spLocks/>
            </p:cNvSpPr>
            <p:nvPr/>
          </p:nvSpPr>
          <p:spPr bwMode="auto">
            <a:xfrm>
              <a:off x="3000" y="2063"/>
              <a:ext cx="778" cy="1600"/>
            </a:xfrm>
            <a:custGeom>
              <a:avLst/>
              <a:gdLst>
                <a:gd name="T0" fmla="*/ 778 w 778"/>
                <a:gd name="T1" fmla="*/ 0 h 1600"/>
                <a:gd name="T2" fmla="*/ 0 w 778"/>
                <a:gd name="T3" fmla="*/ 1600 h 1600"/>
                <a:gd name="T4" fmla="*/ 0 60000 65536"/>
                <a:gd name="T5" fmla="*/ 0 60000 65536"/>
                <a:gd name="T6" fmla="*/ 0 w 778"/>
                <a:gd name="T7" fmla="*/ 0 h 1600"/>
                <a:gd name="T8" fmla="*/ 778 w 778"/>
                <a:gd name="T9" fmla="*/ 1600 h 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8" h="1600">
                  <a:moveTo>
                    <a:pt x="778" y="0"/>
                  </a:moveTo>
                  <a:lnTo>
                    <a:pt x="0" y="1600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1692" y="3739"/>
              <a:ext cx="199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7030A0"/>
                  </a:solidFill>
                </a:rPr>
                <a:t>HOMOGENEOUS</a:t>
              </a:r>
              <a:r>
                <a:rPr lang="en-US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9465" name="Group 19"/>
          <p:cNvGrpSpPr>
            <a:grpSpLocks/>
          </p:cNvGrpSpPr>
          <p:nvPr/>
        </p:nvGrpSpPr>
        <p:grpSpPr bwMode="auto">
          <a:xfrm>
            <a:off x="5329238" y="3303588"/>
            <a:ext cx="3540125" cy="2498725"/>
            <a:chOff x="3357" y="2081"/>
            <a:chExt cx="2230" cy="1574"/>
          </a:xfrm>
        </p:grpSpPr>
        <p:sp>
          <p:nvSpPr>
            <p:cNvPr id="19466" name="Freeform 20"/>
            <p:cNvSpPr>
              <a:spLocks/>
            </p:cNvSpPr>
            <p:nvPr/>
          </p:nvSpPr>
          <p:spPr bwMode="auto">
            <a:xfrm>
              <a:off x="3942" y="2081"/>
              <a:ext cx="448" cy="1216"/>
            </a:xfrm>
            <a:custGeom>
              <a:avLst/>
              <a:gdLst>
                <a:gd name="T0" fmla="*/ 0 w 448"/>
                <a:gd name="T1" fmla="*/ 0 h 1216"/>
                <a:gd name="T2" fmla="*/ 448 w 448"/>
                <a:gd name="T3" fmla="*/ 1216 h 1216"/>
                <a:gd name="T4" fmla="*/ 0 60000 65536"/>
                <a:gd name="T5" fmla="*/ 0 60000 65536"/>
                <a:gd name="T6" fmla="*/ 0 w 448"/>
                <a:gd name="T7" fmla="*/ 0 h 1216"/>
                <a:gd name="T8" fmla="*/ 448 w 448"/>
                <a:gd name="T9" fmla="*/ 1216 h 1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8" h="1216">
                  <a:moveTo>
                    <a:pt x="0" y="0"/>
                  </a:moveTo>
                  <a:lnTo>
                    <a:pt x="448" y="1216"/>
                  </a:lnTo>
                </a:path>
              </a:pathLst>
            </a:custGeom>
            <a:noFill/>
            <a:ln w="22225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467" name="Rectangle 21"/>
            <p:cNvSpPr>
              <a:spLocks noChangeArrowheads="1"/>
            </p:cNvSpPr>
            <p:nvPr/>
          </p:nvSpPr>
          <p:spPr bwMode="auto">
            <a:xfrm>
              <a:off x="3357" y="3328"/>
              <a:ext cx="223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7030A0"/>
                  </a:solidFill>
                </a:rPr>
                <a:t>HETEROGENEOUS</a:t>
              </a:r>
              <a:r>
                <a:rPr lang="en-US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3" name="Octagon 22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7170" name="Picture 2" descr="http://www.sciencelabsupplies.com/images/magictoolbox_cache_from_database/989c0dae0b8564c41c869993173ac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r="17312"/>
          <a:stretch/>
        </p:blipFill>
        <p:spPr bwMode="auto">
          <a:xfrm>
            <a:off x="7409316" y="173488"/>
            <a:ext cx="1614319" cy="47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38250" y="159404"/>
            <a:ext cx="1865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Elements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38463" y="156229"/>
            <a:ext cx="50339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ym typeface="Wingdings" pitchFamily="2" charset="2"/>
              </a:rPr>
              <a:t>contain only one type of atom.</a:t>
            </a:r>
            <a:r>
              <a:rPr lang="en-US" dirty="0">
                <a:sym typeface="Wingdings" pitchFamily="2" charset="2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746064"/>
            <a:ext cx="7712075" cy="955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(a) </a:t>
            </a:r>
            <a:r>
              <a:rPr lang="en-US" b="0" u="sng" dirty="0"/>
              <a:t>monatomic</a:t>
            </a:r>
            <a:r>
              <a:rPr lang="en-US" b="0" dirty="0"/>
              <a:t> elements consist of “</a:t>
            </a:r>
            <a:r>
              <a:rPr lang="en-US" b="0" dirty="0" err="1"/>
              <a:t>unbonded</a:t>
            </a:r>
            <a:r>
              <a:rPr lang="en-US" b="0" dirty="0"/>
              <a:t>,”</a:t>
            </a:r>
          </a:p>
          <a:p>
            <a:pPr algn="l"/>
            <a:r>
              <a:rPr lang="en-US" b="0" dirty="0"/>
              <a:t>     identical atoms</a:t>
            </a:r>
            <a:r>
              <a:rPr lang="en-US" dirty="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25638" y="2381591"/>
            <a:ext cx="97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8825" y="3048426"/>
            <a:ext cx="6882012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(b) </a:t>
            </a:r>
            <a:r>
              <a:rPr lang="en-US" b="0" u="sng" dirty="0"/>
              <a:t>polyatomic</a:t>
            </a:r>
            <a:r>
              <a:rPr lang="en-US" b="0" dirty="0"/>
              <a:t> elements </a:t>
            </a:r>
            <a:r>
              <a:rPr lang="en-US" b="0" dirty="0" smtClean="0"/>
              <a:t>consist of several</a:t>
            </a:r>
            <a:endParaRPr lang="en-US" b="0" dirty="0"/>
          </a:p>
          <a:p>
            <a:pPr algn="l"/>
            <a:r>
              <a:rPr lang="en-US" b="0" dirty="0" smtClean="0"/>
              <a:t>     identical </a:t>
            </a:r>
            <a:r>
              <a:rPr lang="en-US" b="0" dirty="0"/>
              <a:t>atoms </a:t>
            </a:r>
            <a:r>
              <a:rPr lang="en-US" b="0" dirty="0" smtClean="0"/>
              <a:t>bonded together</a:t>
            </a:r>
            <a:endParaRPr lang="en-US" b="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84275" y="4527503"/>
            <a:ext cx="35893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  <a:r>
              <a:rPr lang="en-US" b="0" u="sng"/>
              <a:t>diatomic</a:t>
            </a:r>
            <a:r>
              <a:rPr lang="en-US" b="0"/>
              <a:t> elements:</a:t>
            </a:r>
            <a:r>
              <a:rPr lang="en-US"/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87664" y="5330825"/>
            <a:ext cx="17081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others:</a:t>
            </a:r>
            <a:r>
              <a:rPr lang="en-US"/>
              <a:t> 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51138" y="2383179"/>
            <a:ext cx="25161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Fe, Al, Cu, He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702175" y="4525915"/>
            <a:ext cx="42068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Br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F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I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N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 Cl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756114" y="5330825"/>
            <a:ext cx="12223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  S</a:t>
            </a:r>
            <a:r>
              <a:rPr lang="en-US" b="0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57" name="Picture 13" descr="j023537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710" y="3256242"/>
            <a:ext cx="1397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8" name="Group 14"/>
          <p:cNvGrpSpPr>
            <a:grpSpLocks/>
          </p:cNvGrpSpPr>
          <p:nvPr/>
        </p:nvGrpSpPr>
        <p:grpSpPr bwMode="auto">
          <a:xfrm rot="-2648992">
            <a:off x="5669896" y="2096168"/>
            <a:ext cx="1157288" cy="1104900"/>
            <a:chOff x="659" y="1142"/>
            <a:chExt cx="729" cy="696"/>
          </a:xfrm>
        </p:grpSpPr>
        <p:sp>
          <p:nvSpPr>
            <p:cNvPr id="6289" name="Oval 15"/>
            <p:cNvSpPr>
              <a:spLocks noChangeArrowheads="1"/>
            </p:cNvSpPr>
            <p:nvPr/>
          </p:nvSpPr>
          <p:spPr bwMode="auto">
            <a:xfrm>
              <a:off x="659" y="133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0" name="Oval 16"/>
            <p:cNvSpPr>
              <a:spLocks noChangeArrowheads="1"/>
            </p:cNvSpPr>
            <p:nvPr/>
          </p:nvSpPr>
          <p:spPr bwMode="auto">
            <a:xfrm>
              <a:off x="755" y="143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1" name="Oval 17"/>
            <p:cNvSpPr>
              <a:spLocks noChangeArrowheads="1"/>
            </p:cNvSpPr>
            <p:nvPr/>
          </p:nvSpPr>
          <p:spPr bwMode="auto">
            <a:xfrm>
              <a:off x="851" y="152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2" name="Oval 18"/>
            <p:cNvSpPr>
              <a:spLocks noChangeArrowheads="1"/>
            </p:cNvSpPr>
            <p:nvPr/>
          </p:nvSpPr>
          <p:spPr bwMode="auto">
            <a:xfrm>
              <a:off x="947" y="162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3" name="Oval 19"/>
            <p:cNvSpPr>
              <a:spLocks noChangeArrowheads="1"/>
            </p:cNvSpPr>
            <p:nvPr/>
          </p:nvSpPr>
          <p:spPr bwMode="auto">
            <a:xfrm>
              <a:off x="1043" y="171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4" name="Oval 20"/>
            <p:cNvSpPr>
              <a:spLocks noChangeArrowheads="1"/>
            </p:cNvSpPr>
            <p:nvPr/>
          </p:nvSpPr>
          <p:spPr bwMode="auto">
            <a:xfrm>
              <a:off x="762" y="123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5" name="Oval 21"/>
            <p:cNvSpPr>
              <a:spLocks noChangeArrowheads="1"/>
            </p:cNvSpPr>
            <p:nvPr/>
          </p:nvSpPr>
          <p:spPr bwMode="auto">
            <a:xfrm>
              <a:off x="858" y="133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6" name="Oval 22"/>
            <p:cNvSpPr>
              <a:spLocks noChangeArrowheads="1"/>
            </p:cNvSpPr>
            <p:nvPr/>
          </p:nvSpPr>
          <p:spPr bwMode="auto">
            <a:xfrm>
              <a:off x="954" y="143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7" name="Oval 23"/>
            <p:cNvSpPr>
              <a:spLocks noChangeArrowheads="1"/>
            </p:cNvSpPr>
            <p:nvPr/>
          </p:nvSpPr>
          <p:spPr bwMode="auto">
            <a:xfrm>
              <a:off x="1050" y="152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8" name="Oval 24"/>
            <p:cNvSpPr>
              <a:spLocks noChangeArrowheads="1"/>
            </p:cNvSpPr>
            <p:nvPr/>
          </p:nvSpPr>
          <p:spPr bwMode="auto">
            <a:xfrm>
              <a:off x="1146" y="162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99" name="Oval 25"/>
            <p:cNvSpPr>
              <a:spLocks noChangeArrowheads="1"/>
            </p:cNvSpPr>
            <p:nvPr/>
          </p:nvSpPr>
          <p:spPr bwMode="auto">
            <a:xfrm>
              <a:off x="884" y="1142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00" name="Oval 26"/>
            <p:cNvSpPr>
              <a:spLocks noChangeArrowheads="1"/>
            </p:cNvSpPr>
            <p:nvPr/>
          </p:nvSpPr>
          <p:spPr bwMode="auto">
            <a:xfrm>
              <a:off x="980" y="1238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01" name="Oval 27"/>
            <p:cNvSpPr>
              <a:spLocks noChangeArrowheads="1"/>
            </p:cNvSpPr>
            <p:nvPr/>
          </p:nvSpPr>
          <p:spPr bwMode="auto">
            <a:xfrm>
              <a:off x="1076" y="1334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02" name="Oval 28"/>
            <p:cNvSpPr>
              <a:spLocks noChangeArrowheads="1"/>
            </p:cNvSpPr>
            <p:nvPr/>
          </p:nvSpPr>
          <p:spPr bwMode="auto">
            <a:xfrm>
              <a:off x="1172" y="1430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03" name="Oval 29"/>
            <p:cNvSpPr>
              <a:spLocks noChangeArrowheads="1"/>
            </p:cNvSpPr>
            <p:nvPr/>
          </p:nvSpPr>
          <p:spPr bwMode="auto">
            <a:xfrm>
              <a:off x="1268" y="1526"/>
              <a:ext cx="120" cy="120"/>
            </a:xfrm>
            <a:prstGeom prst="ellipse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9" name="Group 30"/>
          <p:cNvGrpSpPr>
            <a:grpSpLocks/>
          </p:cNvGrpSpPr>
          <p:nvPr/>
        </p:nvGrpSpPr>
        <p:grpSpPr bwMode="auto">
          <a:xfrm>
            <a:off x="7521575" y="1593476"/>
            <a:ext cx="1303338" cy="1292225"/>
            <a:chOff x="4588" y="825"/>
            <a:chExt cx="821" cy="814"/>
          </a:xfrm>
        </p:grpSpPr>
        <p:sp>
          <p:nvSpPr>
            <p:cNvPr id="6281" name="Oval 31"/>
            <p:cNvSpPr>
              <a:spLocks noChangeArrowheads="1"/>
            </p:cNvSpPr>
            <p:nvPr/>
          </p:nvSpPr>
          <p:spPr bwMode="auto">
            <a:xfrm>
              <a:off x="4796" y="1559"/>
              <a:ext cx="80" cy="80"/>
            </a:xfrm>
            <a:prstGeom prst="ellipse">
              <a:avLst/>
            </a:prstGeom>
            <a:solidFill>
              <a:srgbClr val="00FF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2" name="Oval 32"/>
            <p:cNvSpPr>
              <a:spLocks noChangeArrowheads="1"/>
            </p:cNvSpPr>
            <p:nvPr/>
          </p:nvSpPr>
          <p:spPr bwMode="auto">
            <a:xfrm>
              <a:off x="4872" y="1239"/>
              <a:ext cx="80" cy="80"/>
            </a:xfrm>
            <a:prstGeom prst="ellipse">
              <a:avLst/>
            </a:prstGeom>
            <a:solidFill>
              <a:srgbClr val="00FF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3" name="Oval 33"/>
            <p:cNvSpPr>
              <a:spLocks noChangeArrowheads="1"/>
            </p:cNvSpPr>
            <p:nvPr/>
          </p:nvSpPr>
          <p:spPr bwMode="auto">
            <a:xfrm>
              <a:off x="5319" y="1417"/>
              <a:ext cx="80" cy="80"/>
            </a:xfrm>
            <a:prstGeom prst="ellipse">
              <a:avLst/>
            </a:prstGeom>
            <a:solidFill>
              <a:srgbClr val="00FF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4" name="Oval 34"/>
            <p:cNvSpPr>
              <a:spLocks noChangeArrowheads="1"/>
            </p:cNvSpPr>
            <p:nvPr/>
          </p:nvSpPr>
          <p:spPr bwMode="auto">
            <a:xfrm>
              <a:off x="5329" y="1140"/>
              <a:ext cx="80" cy="80"/>
            </a:xfrm>
            <a:prstGeom prst="ellipse">
              <a:avLst/>
            </a:prstGeom>
            <a:solidFill>
              <a:srgbClr val="00FFFF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5" name="Line 35"/>
            <p:cNvSpPr>
              <a:spLocks noChangeShapeType="1"/>
            </p:cNvSpPr>
            <p:nvPr/>
          </p:nvSpPr>
          <p:spPr bwMode="auto">
            <a:xfrm flipH="1">
              <a:off x="5124" y="1470"/>
              <a:ext cx="149" cy="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6" name="Line 36"/>
            <p:cNvSpPr>
              <a:spLocks noChangeShapeType="1"/>
            </p:cNvSpPr>
            <p:nvPr/>
          </p:nvSpPr>
          <p:spPr bwMode="auto">
            <a:xfrm flipV="1">
              <a:off x="4896" y="1301"/>
              <a:ext cx="239" cy="2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7" name="Line 37"/>
            <p:cNvSpPr>
              <a:spLocks noChangeShapeType="1"/>
            </p:cNvSpPr>
            <p:nvPr/>
          </p:nvSpPr>
          <p:spPr bwMode="auto">
            <a:xfrm flipH="1" flipV="1">
              <a:off x="4588" y="1232"/>
              <a:ext cx="219" cy="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88" name="Line 38"/>
            <p:cNvSpPr>
              <a:spLocks noChangeShapeType="1"/>
            </p:cNvSpPr>
            <p:nvPr/>
          </p:nvSpPr>
          <p:spPr bwMode="auto">
            <a:xfrm flipH="1" flipV="1">
              <a:off x="5154" y="825"/>
              <a:ext cx="169" cy="26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0" name="Group 39"/>
          <p:cNvGrpSpPr>
            <a:grpSpLocks/>
          </p:cNvGrpSpPr>
          <p:nvPr/>
        </p:nvGrpSpPr>
        <p:grpSpPr bwMode="auto">
          <a:xfrm>
            <a:off x="4197564" y="5250360"/>
            <a:ext cx="3556000" cy="1382713"/>
            <a:chOff x="3240" y="3208"/>
            <a:chExt cx="2240" cy="871"/>
          </a:xfrm>
        </p:grpSpPr>
        <p:sp>
          <p:nvSpPr>
            <p:cNvPr id="6173" name="Rectangle 40"/>
            <p:cNvSpPr>
              <a:spLocks noChangeArrowheads="1"/>
            </p:cNvSpPr>
            <p:nvPr/>
          </p:nvSpPr>
          <p:spPr bwMode="auto">
            <a:xfrm>
              <a:off x="3613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41"/>
            <p:cNvSpPr>
              <a:spLocks noChangeArrowheads="1"/>
            </p:cNvSpPr>
            <p:nvPr/>
          </p:nvSpPr>
          <p:spPr bwMode="auto">
            <a:xfrm>
              <a:off x="3738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Rectangle 42"/>
            <p:cNvSpPr>
              <a:spLocks noChangeArrowheads="1"/>
            </p:cNvSpPr>
            <p:nvPr/>
          </p:nvSpPr>
          <p:spPr bwMode="auto">
            <a:xfrm>
              <a:off x="3862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Rectangle 43"/>
            <p:cNvSpPr>
              <a:spLocks noChangeArrowheads="1"/>
            </p:cNvSpPr>
            <p:nvPr/>
          </p:nvSpPr>
          <p:spPr bwMode="auto">
            <a:xfrm>
              <a:off x="3987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Rectangle 44"/>
            <p:cNvSpPr>
              <a:spLocks noChangeArrowheads="1"/>
            </p:cNvSpPr>
            <p:nvPr/>
          </p:nvSpPr>
          <p:spPr bwMode="auto">
            <a:xfrm>
              <a:off x="3365" y="3333"/>
              <a:ext cx="124" cy="746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Rectangle 45"/>
            <p:cNvSpPr>
              <a:spLocks noChangeArrowheads="1"/>
            </p:cNvSpPr>
            <p:nvPr/>
          </p:nvSpPr>
          <p:spPr bwMode="auto">
            <a:xfrm>
              <a:off x="3240" y="3208"/>
              <a:ext cx="125" cy="87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Rectangle 46"/>
            <p:cNvSpPr>
              <a:spLocks noChangeArrowheads="1"/>
            </p:cNvSpPr>
            <p:nvPr/>
          </p:nvSpPr>
          <p:spPr bwMode="auto">
            <a:xfrm>
              <a:off x="4111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Rectangle 47"/>
            <p:cNvSpPr>
              <a:spLocks noChangeArrowheads="1"/>
            </p:cNvSpPr>
            <p:nvPr/>
          </p:nvSpPr>
          <p:spPr bwMode="auto">
            <a:xfrm>
              <a:off x="4235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Rectangle 48"/>
            <p:cNvSpPr>
              <a:spLocks noChangeArrowheads="1"/>
            </p:cNvSpPr>
            <p:nvPr/>
          </p:nvSpPr>
          <p:spPr bwMode="auto">
            <a:xfrm>
              <a:off x="4609" y="3581"/>
              <a:ext cx="124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49"/>
            <p:cNvSpPr>
              <a:spLocks noChangeArrowheads="1"/>
            </p:cNvSpPr>
            <p:nvPr/>
          </p:nvSpPr>
          <p:spPr bwMode="auto">
            <a:xfrm>
              <a:off x="4733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Rectangle 50"/>
            <p:cNvSpPr>
              <a:spLocks noChangeArrowheads="1"/>
            </p:cNvSpPr>
            <p:nvPr/>
          </p:nvSpPr>
          <p:spPr bwMode="auto">
            <a:xfrm>
              <a:off x="4858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Rectangle 51"/>
            <p:cNvSpPr>
              <a:spLocks noChangeArrowheads="1"/>
            </p:cNvSpPr>
            <p:nvPr/>
          </p:nvSpPr>
          <p:spPr bwMode="auto">
            <a:xfrm>
              <a:off x="4982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52"/>
            <p:cNvSpPr>
              <a:spLocks noChangeArrowheads="1"/>
            </p:cNvSpPr>
            <p:nvPr/>
          </p:nvSpPr>
          <p:spPr bwMode="auto">
            <a:xfrm>
              <a:off x="5107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Rectangle 53"/>
            <p:cNvSpPr>
              <a:spLocks noChangeArrowheads="1"/>
            </p:cNvSpPr>
            <p:nvPr/>
          </p:nvSpPr>
          <p:spPr bwMode="auto">
            <a:xfrm>
              <a:off x="5231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Rectangle 54"/>
            <p:cNvSpPr>
              <a:spLocks noChangeArrowheads="1"/>
            </p:cNvSpPr>
            <p:nvPr/>
          </p:nvSpPr>
          <p:spPr bwMode="auto">
            <a:xfrm>
              <a:off x="5355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Rectangle 55"/>
            <p:cNvSpPr>
              <a:spLocks noChangeArrowheads="1"/>
            </p:cNvSpPr>
            <p:nvPr/>
          </p:nvSpPr>
          <p:spPr bwMode="auto">
            <a:xfrm>
              <a:off x="4485" y="3581"/>
              <a:ext cx="124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Rectangle 56"/>
            <p:cNvSpPr>
              <a:spLocks noChangeArrowheads="1"/>
            </p:cNvSpPr>
            <p:nvPr/>
          </p:nvSpPr>
          <p:spPr bwMode="auto">
            <a:xfrm>
              <a:off x="4360" y="3581"/>
              <a:ext cx="125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Rectangle 57"/>
            <p:cNvSpPr>
              <a:spLocks noChangeArrowheads="1"/>
            </p:cNvSpPr>
            <p:nvPr/>
          </p:nvSpPr>
          <p:spPr bwMode="auto">
            <a:xfrm>
              <a:off x="3365" y="3581"/>
              <a:ext cx="211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Rectangle 58"/>
            <p:cNvSpPr>
              <a:spLocks noChangeArrowheads="1"/>
            </p:cNvSpPr>
            <p:nvPr/>
          </p:nvSpPr>
          <p:spPr bwMode="auto">
            <a:xfrm>
              <a:off x="3240" y="3706"/>
              <a:ext cx="2240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Rectangle 59"/>
            <p:cNvSpPr>
              <a:spLocks noChangeArrowheads="1"/>
            </p:cNvSpPr>
            <p:nvPr/>
          </p:nvSpPr>
          <p:spPr bwMode="auto">
            <a:xfrm>
              <a:off x="3365" y="3830"/>
              <a:ext cx="211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Rectangle 60"/>
            <p:cNvSpPr>
              <a:spLocks noChangeArrowheads="1"/>
            </p:cNvSpPr>
            <p:nvPr/>
          </p:nvSpPr>
          <p:spPr bwMode="auto">
            <a:xfrm>
              <a:off x="4733" y="3457"/>
              <a:ext cx="747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Rectangle 61"/>
            <p:cNvSpPr>
              <a:spLocks noChangeArrowheads="1"/>
            </p:cNvSpPr>
            <p:nvPr/>
          </p:nvSpPr>
          <p:spPr bwMode="auto">
            <a:xfrm>
              <a:off x="3240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Rectangle 62"/>
            <p:cNvSpPr>
              <a:spLocks noChangeArrowheads="1"/>
            </p:cNvSpPr>
            <p:nvPr/>
          </p:nvSpPr>
          <p:spPr bwMode="auto">
            <a:xfrm>
              <a:off x="3240" y="3333"/>
              <a:ext cx="249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Rectangle 63"/>
            <p:cNvSpPr>
              <a:spLocks noChangeArrowheads="1"/>
            </p:cNvSpPr>
            <p:nvPr/>
          </p:nvSpPr>
          <p:spPr bwMode="auto">
            <a:xfrm>
              <a:off x="3489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Rectangle 64"/>
            <p:cNvSpPr>
              <a:spLocks noChangeArrowheads="1"/>
            </p:cNvSpPr>
            <p:nvPr/>
          </p:nvSpPr>
          <p:spPr bwMode="auto">
            <a:xfrm>
              <a:off x="3240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Rectangle 65"/>
            <p:cNvSpPr>
              <a:spLocks noChangeArrowheads="1"/>
            </p:cNvSpPr>
            <p:nvPr/>
          </p:nvSpPr>
          <p:spPr bwMode="auto">
            <a:xfrm>
              <a:off x="3240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Rectangle 66"/>
            <p:cNvSpPr>
              <a:spLocks noChangeArrowheads="1"/>
            </p:cNvSpPr>
            <p:nvPr/>
          </p:nvSpPr>
          <p:spPr bwMode="auto">
            <a:xfrm>
              <a:off x="5355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Rectangle 67"/>
            <p:cNvSpPr>
              <a:spLocks noChangeArrowheads="1"/>
            </p:cNvSpPr>
            <p:nvPr/>
          </p:nvSpPr>
          <p:spPr bwMode="auto">
            <a:xfrm>
              <a:off x="3240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Rectangle 68"/>
            <p:cNvSpPr>
              <a:spLocks noChangeArrowheads="1"/>
            </p:cNvSpPr>
            <p:nvPr/>
          </p:nvSpPr>
          <p:spPr bwMode="auto">
            <a:xfrm>
              <a:off x="3365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Rectangle 69"/>
            <p:cNvSpPr>
              <a:spLocks noChangeArrowheads="1"/>
            </p:cNvSpPr>
            <p:nvPr/>
          </p:nvSpPr>
          <p:spPr bwMode="auto">
            <a:xfrm>
              <a:off x="3365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Rectangle 70"/>
            <p:cNvSpPr>
              <a:spLocks noChangeArrowheads="1"/>
            </p:cNvSpPr>
            <p:nvPr/>
          </p:nvSpPr>
          <p:spPr bwMode="auto">
            <a:xfrm>
              <a:off x="3240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Rectangle 71"/>
            <p:cNvSpPr>
              <a:spLocks noChangeArrowheads="1"/>
            </p:cNvSpPr>
            <p:nvPr/>
          </p:nvSpPr>
          <p:spPr bwMode="auto">
            <a:xfrm>
              <a:off x="3365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Rectangle 72"/>
            <p:cNvSpPr>
              <a:spLocks noChangeArrowheads="1"/>
            </p:cNvSpPr>
            <p:nvPr/>
          </p:nvSpPr>
          <p:spPr bwMode="auto">
            <a:xfrm>
              <a:off x="3240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Rectangle 73"/>
            <p:cNvSpPr>
              <a:spLocks noChangeArrowheads="1"/>
            </p:cNvSpPr>
            <p:nvPr/>
          </p:nvSpPr>
          <p:spPr bwMode="auto">
            <a:xfrm>
              <a:off x="3365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Rectangle 74"/>
            <p:cNvSpPr>
              <a:spLocks noChangeArrowheads="1"/>
            </p:cNvSpPr>
            <p:nvPr/>
          </p:nvSpPr>
          <p:spPr bwMode="auto">
            <a:xfrm>
              <a:off x="3240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Rectangle 75"/>
            <p:cNvSpPr>
              <a:spLocks noChangeArrowheads="1"/>
            </p:cNvSpPr>
            <p:nvPr/>
          </p:nvSpPr>
          <p:spPr bwMode="auto">
            <a:xfrm>
              <a:off x="3240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76"/>
            <p:cNvSpPr>
              <a:spLocks noChangeArrowheads="1"/>
            </p:cNvSpPr>
            <p:nvPr/>
          </p:nvSpPr>
          <p:spPr bwMode="auto">
            <a:xfrm>
              <a:off x="3365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Rectangle 77"/>
            <p:cNvSpPr>
              <a:spLocks noChangeArrowheads="1"/>
            </p:cNvSpPr>
            <p:nvPr/>
          </p:nvSpPr>
          <p:spPr bwMode="auto">
            <a:xfrm>
              <a:off x="3240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Rectangle 78"/>
            <p:cNvSpPr>
              <a:spLocks noChangeArrowheads="1"/>
            </p:cNvSpPr>
            <p:nvPr/>
          </p:nvSpPr>
          <p:spPr bwMode="auto">
            <a:xfrm>
              <a:off x="3365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Rectangle 79"/>
            <p:cNvSpPr>
              <a:spLocks noChangeArrowheads="1"/>
            </p:cNvSpPr>
            <p:nvPr/>
          </p:nvSpPr>
          <p:spPr bwMode="auto">
            <a:xfrm>
              <a:off x="3240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Rectangle 80"/>
            <p:cNvSpPr>
              <a:spLocks noChangeArrowheads="1"/>
            </p:cNvSpPr>
            <p:nvPr/>
          </p:nvSpPr>
          <p:spPr bwMode="auto">
            <a:xfrm>
              <a:off x="4733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Rectangle 81"/>
            <p:cNvSpPr>
              <a:spLocks noChangeArrowheads="1"/>
            </p:cNvSpPr>
            <p:nvPr/>
          </p:nvSpPr>
          <p:spPr bwMode="auto">
            <a:xfrm>
              <a:off x="5355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Rectangle 82"/>
            <p:cNvSpPr>
              <a:spLocks noChangeArrowheads="1"/>
            </p:cNvSpPr>
            <p:nvPr/>
          </p:nvSpPr>
          <p:spPr bwMode="auto">
            <a:xfrm>
              <a:off x="4858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Rectangle 83"/>
            <p:cNvSpPr>
              <a:spLocks noChangeArrowheads="1"/>
            </p:cNvSpPr>
            <p:nvPr/>
          </p:nvSpPr>
          <p:spPr bwMode="auto">
            <a:xfrm>
              <a:off x="4982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Rectangle 84"/>
            <p:cNvSpPr>
              <a:spLocks noChangeArrowheads="1"/>
            </p:cNvSpPr>
            <p:nvPr/>
          </p:nvSpPr>
          <p:spPr bwMode="auto">
            <a:xfrm>
              <a:off x="5107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Rectangle 85"/>
            <p:cNvSpPr>
              <a:spLocks noChangeArrowheads="1"/>
            </p:cNvSpPr>
            <p:nvPr/>
          </p:nvSpPr>
          <p:spPr bwMode="auto">
            <a:xfrm>
              <a:off x="4733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Rectangle 86"/>
            <p:cNvSpPr>
              <a:spLocks noChangeArrowheads="1"/>
            </p:cNvSpPr>
            <p:nvPr/>
          </p:nvSpPr>
          <p:spPr bwMode="auto">
            <a:xfrm>
              <a:off x="4858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Rectangle 87"/>
            <p:cNvSpPr>
              <a:spLocks noChangeArrowheads="1"/>
            </p:cNvSpPr>
            <p:nvPr/>
          </p:nvSpPr>
          <p:spPr bwMode="auto">
            <a:xfrm>
              <a:off x="4733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Rectangle 88"/>
            <p:cNvSpPr>
              <a:spLocks noChangeArrowheads="1"/>
            </p:cNvSpPr>
            <p:nvPr/>
          </p:nvSpPr>
          <p:spPr bwMode="auto">
            <a:xfrm>
              <a:off x="4733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Rectangle 89"/>
            <p:cNvSpPr>
              <a:spLocks noChangeArrowheads="1"/>
            </p:cNvSpPr>
            <p:nvPr/>
          </p:nvSpPr>
          <p:spPr bwMode="auto">
            <a:xfrm>
              <a:off x="4733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Rectangle 90"/>
            <p:cNvSpPr>
              <a:spLocks noChangeArrowheads="1"/>
            </p:cNvSpPr>
            <p:nvPr/>
          </p:nvSpPr>
          <p:spPr bwMode="auto">
            <a:xfrm>
              <a:off x="4858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Rectangle 91"/>
            <p:cNvSpPr>
              <a:spLocks noChangeArrowheads="1"/>
            </p:cNvSpPr>
            <p:nvPr/>
          </p:nvSpPr>
          <p:spPr bwMode="auto">
            <a:xfrm>
              <a:off x="4858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Rectangle 92"/>
            <p:cNvSpPr>
              <a:spLocks noChangeArrowheads="1"/>
            </p:cNvSpPr>
            <p:nvPr/>
          </p:nvSpPr>
          <p:spPr bwMode="auto">
            <a:xfrm>
              <a:off x="4858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Rectangle 93"/>
            <p:cNvSpPr>
              <a:spLocks noChangeArrowheads="1"/>
            </p:cNvSpPr>
            <p:nvPr/>
          </p:nvSpPr>
          <p:spPr bwMode="auto">
            <a:xfrm>
              <a:off x="4982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Rectangle 94"/>
            <p:cNvSpPr>
              <a:spLocks noChangeArrowheads="1"/>
            </p:cNvSpPr>
            <p:nvPr/>
          </p:nvSpPr>
          <p:spPr bwMode="auto">
            <a:xfrm>
              <a:off x="4982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Rectangle 95"/>
            <p:cNvSpPr>
              <a:spLocks noChangeArrowheads="1"/>
            </p:cNvSpPr>
            <p:nvPr/>
          </p:nvSpPr>
          <p:spPr bwMode="auto">
            <a:xfrm>
              <a:off x="4982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Rectangle 96"/>
            <p:cNvSpPr>
              <a:spLocks noChangeArrowheads="1"/>
            </p:cNvSpPr>
            <p:nvPr/>
          </p:nvSpPr>
          <p:spPr bwMode="auto">
            <a:xfrm>
              <a:off x="4982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Rectangle 97"/>
            <p:cNvSpPr>
              <a:spLocks noChangeArrowheads="1"/>
            </p:cNvSpPr>
            <p:nvPr/>
          </p:nvSpPr>
          <p:spPr bwMode="auto">
            <a:xfrm>
              <a:off x="5355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Rectangle 98"/>
            <p:cNvSpPr>
              <a:spLocks noChangeArrowheads="1"/>
            </p:cNvSpPr>
            <p:nvPr/>
          </p:nvSpPr>
          <p:spPr bwMode="auto">
            <a:xfrm>
              <a:off x="5355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Rectangle 99"/>
            <p:cNvSpPr>
              <a:spLocks noChangeArrowheads="1"/>
            </p:cNvSpPr>
            <p:nvPr/>
          </p:nvSpPr>
          <p:spPr bwMode="auto">
            <a:xfrm>
              <a:off x="5355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Rectangle 100"/>
            <p:cNvSpPr>
              <a:spLocks noChangeArrowheads="1"/>
            </p:cNvSpPr>
            <p:nvPr/>
          </p:nvSpPr>
          <p:spPr bwMode="auto">
            <a:xfrm>
              <a:off x="5355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Rectangle 101"/>
            <p:cNvSpPr>
              <a:spLocks noChangeArrowheads="1"/>
            </p:cNvSpPr>
            <p:nvPr/>
          </p:nvSpPr>
          <p:spPr bwMode="auto">
            <a:xfrm>
              <a:off x="5355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Rectangle 102"/>
            <p:cNvSpPr>
              <a:spLocks noChangeArrowheads="1"/>
            </p:cNvSpPr>
            <p:nvPr/>
          </p:nvSpPr>
          <p:spPr bwMode="auto">
            <a:xfrm>
              <a:off x="5231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Rectangle 103"/>
            <p:cNvSpPr>
              <a:spLocks noChangeArrowheads="1"/>
            </p:cNvSpPr>
            <p:nvPr/>
          </p:nvSpPr>
          <p:spPr bwMode="auto">
            <a:xfrm>
              <a:off x="5231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Rectangle 104"/>
            <p:cNvSpPr>
              <a:spLocks noChangeArrowheads="1"/>
            </p:cNvSpPr>
            <p:nvPr/>
          </p:nvSpPr>
          <p:spPr bwMode="auto">
            <a:xfrm>
              <a:off x="5107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Rectangle 105"/>
            <p:cNvSpPr>
              <a:spLocks noChangeArrowheads="1"/>
            </p:cNvSpPr>
            <p:nvPr/>
          </p:nvSpPr>
          <p:spPr bwMode="auto">
            <a:xfrm>
              <a:off x="5231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Rectangle 106"/>
            <p:cNvSpPr>
              <a:spLocks noChangeArrowheads="1"/>
            </p:cNvSpPr>
            <p:nvPr/>
          </p:nvSpPr>
          <p:spPr bwMode="auto">
            <a:xfrm>
              <a:off x="5107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Rectangle 107"/>
            <p:cNvSpPr>
              <a:spLocks noChangeArrowheads="1"/>
            </p:cNvSpPr>
            <p:nvPr/>
          </p:nvSpPr>
          <p:spPr bwMode="auto">
            <a:xfrm>
              <a:off x="5231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Rectangle 108"/>
            <p:cNvSpPr>
              <a:spLocks noChangeArrowheads="1"/>
            </p:cNvSpPr>
            <p:nvPr/>
          </p:nvSpPr>
          <p:spPr bwMode="auto">
            <a:xfrm>
              <a:off x="5231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Rectangle 109"/>
            <p:cNvSpPr>
              <a:spLocks noChangeArrowheads="1"/>
            </p:cNvSpPr>
            <p:nvPr/>
          </p:nvSpPr>
          <p:spPr bwMode="auto">
            <a:xfrm>
              <a:off x="5107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Rectangle 110"/>
            <p:cNvSpPr>
              <a:spLocks noChangeArrowheads="1"/>
            </p:cNvSpPr>
            <p:nvPr/>
          </p:nvSpPr>
          <p:spPr bwMode="auto">
            <a:xfrm>
              <a:off x="5107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Rectangle 111"/>
            <p:cNvSpPr>
              <a:spLocks noChangeArrowheads="1"/>
            </p:cNvSpPr>
            <p:nvPr/>
          </p:nvSpPr>
          <p:spPr bwMode="auto">
            <a:xfrm>
              <a:off x="4609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Rectangle 112"/>
            <p:cNvSpPr>
              <a:spLocks noChangeArrowheads="1"/>
            </p:cNvSpPr>
            <p:nvPr/>
          </p:nvSpPr>
          <p:spPr bwMode="auto">
            <a:xfrm>
              <a:off x="4609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Rectangle 113"/>
            <p:cNvSpPr>
              <a:spLocks noChangeArrowheads="1"/>
            </p:cNvSpPr>
            <p:nvPr/>
          </p:nvSpPr>
          <p:spPr bwMode="auto">
            <a:xfrm>
              <a:off x="4609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Rectangle 114"/>
            <p:cNvSpPr>
              <a:spLocks noChangeArrowheads="1"/>
            </p:cNvSpPr>
            <p:nvPr/>
          </p:nvSpPr>
          <p:spPr bwMode="auto">
            <a:xfrm>
              <a:off x="4485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Rectangle 115"/>
            <p:cNvSpPr>
              <a:spLocks noChangeArrowheads="1"/>
            </p:cNvSpPr>
            <p:nvPr/>
          </p:nvSpPr>
          <p:spPr bwMode="auto">
            <a:xfrm>
              <a:off x="4485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Rectangle 116"/>
            <p:cNvSpPr>
              <a:spLocks noChangeArrowheads="1"/>
            </p:cNvSpPr>
            <p:nvPr/>
          </p:nvSpPr>
          <p:spPr bwMode="auto">
            <a:xfrm>
              <a:off x="4485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Rectangle 117"/>
            <p:cNvSpPr>
              <a:spLocks noChangeArrowheads="1"/>
            </p:cNvSpPr>
            <p:nvPr/>
          </p:nvSpPr>
          <p:spPr bwMode="auto">
            <a:xfrm>
              <a:off x="4360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Rectangle 118"/>
            <p:cNvSpPr>
              <a:spLocks noChangeArrowheads="1"/>
            </p:cNvSpPr>
            <p:nvPr/>
          </p:nvSpPr>
          <p:spPr bwMode="auto">
            <a:xfrm>
              <a:off x="4360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Rectangle 119"/>
            <p:cNvSpPr>
              <a:spLocks noChangeArrowheads="1"/>
            </p:cNvSpPr>
            <p:nvPr/>
          </p:nvSpPr>
          <p:spPr bwMode="auto">
            <a:xfrm>
              <a:off x="4360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Rectangle 120"/>
            <p:cNvSpPr>
              <a:spLocks noChangeArrowheads="1"/>
            </p:cNvSpPr>
            <p:nvPr/>
          </p:nvSpPr>
          <p:spPr bwMode="auto">
            <a:xfrm>
              <a:off x="3489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Rectangle 121"/>
            <p:cNvSpPr>
              <a:spLocks noChangeArrowheads="1"/>
            </p:cNvSpPr>
            <p:nvPr/>
          </p:nvSpPr>
          <p:spPr bwMode="auto">
            <a:xfrm>
              <a:off x="3489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Rectangle 122"/>
            <p:cNvSpPr>
              <a:spLocks noChangeArrowheads="1"/>
            </p:cNvSpPr>
            <p:nvPr/>
          </p:nvSpPr>
          <p:spPr bwMode="auto">
            <a:xfrm>
              <a:off x="3489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Rectangle 123"/>
            <p:cNvSpPr>
              <a:spLocks noChangeArrowheads="1"/>
            </p:cNvSpPr>
            <p:nvPr/>
          </p:nvSpPr>
          <p:spPr bwMode="auto">
            <a:xfrm>
              <a:off x="3489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Rectangle 124"/>
            <p:cNvSpPr>
              <a:spLocks noChangeArrowheads="1"/>
            </p:cNvSpPr>
            <p:nvPr/>
          </p:nvSpPr>
          <p:spPr bwMode="auto">
            <a:xfrm>
              <a:off x="3613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Rectangle 125"/>
            <p:cNvSpPr>
              <a:spLocks noChangeArrowheads="1"/>
            </p:cNvSpPr>
            <p:nvPr/>
          </p:nvSpPr>
          <p:spPr bwMode="auto">
            <a:xfrm>
              <a:off x="3613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Rectangle 126"/>
            <p:cNvSpPr>
              <a:spLocks noChangeArrowheads="1"/>
            </p:cNvSpPr>
            <p:nvPr/>
          </p:nvSpPr>
          <p:spPr bwMode="auto">
            <a:xfrm>
              <a:off x="3613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Rectangle 127"/>
            <p:cNvSpPr>
              <a:spLocks noChangeArrowheads="1"/>
            </p:cNvSpPr>
            <p:nvPr/>
          </p:nvSpPr>
          <p:spPr bwMode="auto">
            <a:xfrm>
              <a:off x="3613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Rectangle 128"/>
            <p:cNvSpPr>
              <a:spLocks noChangeArrowheads="1"/>
            </p:cNvSpPr>
            <p:nvPr/>
          </p:nvSpPr>
          <p:spPr bwMode="auto">
            <a:xfrm>
              <a:off x="3738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Rectangle 129"/>
            <p:cNvSpPr>
              <a:spLocks noChangeArrowheads="1"/>
            </p:cNvSpPr>
            <p:nvPr/>
          </p:nvSpPr>
          <p:spPr bwMode="auto">
            <a:xfrm>
              <a:off x="3738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Rectangle 130"/>
            <p:cNvSpPr>
              <a:spLocks noChangeArrowheads="1"/>
            </p:cNvSpPr>
            <p:nvPr/>
          </p:nvSpPr>
          <p:spPr bwMode="auto">
            <a:xfrm>
              <a:off x="3738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Rectangle 131"/>
            <p:cNvSpPr>
              <a:spLocks noChangeArrowheads="1"/>
            </p:cNvSpPr>
            <p:nvPr/>
          </p:nvSpPr>
          <p:spPr bwMode="auto">
            <a:xfrm>
              <a:off x="3738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Rectangle 132"/>
            <p:cNvSpPr>
              <a:spLocks noChangeArrowheads="1"/>
            </p:cNvSpPr>
            <p:nvPr/>
          </p:nvSpPr>
          <p:spPr bwMode="auto">
            <a:xfrm>
              <a:off x="3862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Rectangle 133"/>
            <p:cNvSpPr>
              <a:spLocks noChangeArrowheads="1"/>
            </p:cNvSpPr>
            <p:nvPr/>
          </p:nvSpPr>
          <p:spPr bwMode="auto">
            <a:xfrm>
              <a:off x="3862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Rectangle 134"/>
            <p:cNvSpPr>
              <a:spLocks noChangeArrowheads="1"/>
            </p:cNvSpPr>
            <p:nvPr/>
          </p:nvSpPr>
          <p:spPr bwMode="auto">
            <a:xfrm>
              <a:off x="3862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Rectangle 135"/>
            <p:cNvSpPr>
              <a:spLocks noChangeArrowheads="1"/>
            </p:cNvSpPr>
            <p:nvPr/>
          </p:nvSpPr>
          <p:spPr bwMode="auto">
            <a:xfrm>
              <a:off x="3862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Rectangle 136"/>
            <p:cNvSpPr>
              <a:spLocks noChangeArrowheads="1"/>
            </p:cNvSpPr>
            <p:nvPr/>
          </p:nvSpPr>
          <p:spPr bwMode="auto">
            <a:xfrm>
              <a:off x="3987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Rectangle 137"/>
            <p:cNvSpPr>
              <a:spLocks noChangeArrowheads="1"/>
            </p:cNvSpPr>
            <p:nvPr/>
          </p:nvSpPr>
          <p:spPr bwMode="auto">
            <a:xfrm>
              <a:off x="3987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Rectangle 138"/>
            <p:cNvSpPr>
              <a:spLocks noChangeArrowheads="1"/>
            </p:cNvSpPr>
            <p:nvPr/>
          </p:nvSpPr>
          <p:spPr bwMode="auto">
            <a:xfrm>
              <a:off x="3987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Rectangle 139"/>
            <p:cNvSpPr>
              <a:spLocks noChangeArrowheads="1"/>
            </p:cNvSpPr>
            <p:nvPr/>
          </p:nvSpPr>
          <p:spPr bwMode="auto">
            <a:xfrm>
              <a:off x="3987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Rectangle 140"/>
            <p:cNvSpPr>
              <a:spLocks noChangeArrowheads="1"/>
            </p:cNvSpPr>
            <p:nvPr/>
          </p:nvSpPr>
          <p:spPr bwMode="auto">
            <a:xfrm>
              <a:off x="4111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Rectangle 141"/>
            <p:cNvSpPr>
              <a:spLocks noChangeArrowheads="1"/>
            </p:cNvSpPr>
            <p:nvPr/>
          </p:nvSpPr>
          <p:spPr bwMode="auto">
            <a:xfrm>
              <a:off x="4111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Rectangle 142"/>
            <p:cNvSpPr>
              <a:spLocks noChangeArrowheads="1"/>
            </p:cNvSpPr>
            <p:nvPr/>
          </p:nvSpPr>
          <p:spPr bwMode="auto">
            <a:xfrm>
              <a:off x="4111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Rectangle 143"/>
            <p:cNvSpPr>
              <a:spLocks noChangeArrowheads="1"/>
            </p:cNvSpPr>
            <p:nvPr/>
          </p:nvSpPr>
          <p:spPr bwMode="auto">
            <a:xfrm>
              <a:off x="4111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Rectangle 144"/>
            <p:cNvSpPr>
              <a:spLocks noChangeArrowheads="1"/>
            </p:cNvSpPr>
            <p:nvPr/>
          </p:nvSpPr>
          <p:spPr bwMode="auto">
            <a:xfrm>
              <a:off x="4235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Rectangle 145"/>
            <p:cNvSpPr>
              <a:spLocks noChangeArrowheads="1"/>
            </p:cNvSpPr>
            <p:nvPr/>
          </p:nvSpPr>
          <p:spPr bwMode="auto">
            <a:xfrm>
              <a:off x="4235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Rectangle 146"/>
            <p:cNvSpPr>
              <a:spLocks noChangeArrowheads="1"/>
            </p:cNvSpPr>
            <p:nvPr/>
          </p:nvSpPr>
          <p:spPr bwMode="auto">
            <a:xfrm>
              <a:off x="4235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Rectangle 147"/>
            <p:cNvSpPr>
              <a:spLocks noChangeArrowheads="1"/>
            </p:cNvSpPr>
            <p:nvPr/>
          </p:nvSpPr>
          <p:spPr bwMode="auto">
            <a:xfrm>
              <a:off x="4235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1" name="Rectangle 148"/>
          <p:cNvSpPr>
            <a:spLocks noChangeArrowheads="1"/>
          </p:cNvSpPr>
          <p:nvPr/>
        </p:nvSpPr>
        <p:spPr bwMode="auto">
          <a:xfrm>
            <a:off x="4203914" y="5269410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Rectangle 149"/>
          <p:cNvSpPr>
            <a:spLocks noChangeArrowheads="1"/>
          </p:cNvSpPr>
          <p:nvPr/>
        </p:nvSpPr>
        <p:spPr bwMode="auto">
          <a:xfrm>
            <a:off x="6977168" y="5451974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Rectangle 150"/>
          <p:cNvSpPr>
            <a:spLocks noChangeArrowheads="1"/>
          </p:cNvSpPr>
          <p:nvPr/>
        </p:nvSpPr>
        <p:spPr bwMode="auto">
          <a:xfrm>
            <a:off x="7164602" y="5458324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Rectangle 151"/>
          <p:cNvSpPr>
            <a:spLocks noChangeArrowheads="1"/>
          </p:cNvSpPr>
          <p:nvPr/>
        </p:nvSpPr>
        <p:spPr bwMode="auto">
          <a:xfrm>
            <a:off x="7363039" y="5456736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Rectangle 152"/>
          <p:cNvSpPr>
            <a:spLocks noChangeArrowheads="1"/>
          </p:cNvSpPr>
          <p:nvPr/>
        </p:nvSpPr>
        <p:spPr bwMode="auto">
          <a:xfrm>
            <a:off x="7370977" y="5859851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153"/>
          <p:cNvSpPr>
            <a:spLocks noChangeArrowheads="1"/>
          </p:cNvSpPr>
          <p:nvPr/>
        </p:nvSpPr>
        <p:spPr bwMode="auto">
          <a:xfrm>
            <a:off x="7359864" y="6042414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Rectangle 154"/>
          <p:cNvSpPr>
            <a:spLocks noChangeArrowheads="1"/>
          </p:cNvSpPr>
          <p:nvPr/>
        </p:nvSpPr>
        <p:spPr bwMode="auto">
          <a:xfrm>
            <a:off x="7359864" y="5669351"/>
            <a:ext cx="187325" cy="22474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Rectangle 155"/>
          <p:cNvSpPr>
            <a:spLocks noChangeArrowheads="1"/>
          </p:cNvSpPr>
          <p:nvPr/>
        </p:nvSpPr>
        <p:spPr bwMode="auto">
          <a:xfrm>
            <a:off x="4764302" y="5220198"/>
            <a:ext cx="1784350" cy="6413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“7 7 7” </a:t>
            </a:r>
          </a:p>
        </p:txBody>
      </p:sp>
      <p:sp>
        <p:nvSpPr>
          <p:cNvPr id="6169" name="Rectangle 156"/>
          <p:cNvSpPr>
            <a:spLocks noChangeArrowheads="1"/>
          </p:cNvSpPr>
          <p:nvPr/>
        </p:nvSpPr>
        <p:spPr bwMode="auto">
          <a:xfrm>
            <a:off x="7161427" y="5656651"/>
            <a:ext cx="187325" cy="187325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Rectangle 157"/>
          <p:cNvSpPr>
            <a:spLocks noChangeArrowheads="1"/>
          </p:cNvSpPr>
          <p:nvPr/>
        </p:nvSpPr>
        <p:spPr bwMode="auto">
          <a:xfrm>
            <a:off x="6964577" y="5655064"/>
            <a:ext cx="187325" cy="187325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71" name="Picture 158" descr="j04375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2563" y="1619250"/>
            <a:ext cx="162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Rectangle 9"/>
          <p:cNvSpPr>
            <a:spLocks noChangeArrowheads="1"/>
          </p:cNvSpPr>
          <p:nvPr/>
        </p:nvSpPr>
        <p:spPr bwMode="auto">
          <a:xfrm rot="-5400000">
            <a:off x="-442118" y="856456"/>
            <a:ext cx="1465262" cy="276225"/>
          </a:xfrm>
          <a:prstGeom prst="rect">
            <a:avLst/>
          </a:prstGeom>
          <a:solidFill>
            <a:srgbClr val="00B050"/>
          </a:solidFill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Broken Dreams Blvd.</a:t>
            </a:r>
          </a:p>
        </p:txBody>
      </p:sp>
      <p:sp>
        <p:nvSpPr>
          <p:cNvPr id="160" name="Rectangle 9"/>
          <p:cNvSpPr>
            <a:spLocks noChangeArrowheads="1"/>
          </p:cNvSpPr>
          <p:nvPr/>
        </p:nvSpPr>
        <p:spPr bwMode="auto">
          <a:xfrm>
            <a:off x="2940356" y="1172430"/>
            <a:ext cx="4357283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        (i.e., in element form,</a:t>
            </a:r>
          </a:p>
          <a:p>
            <a:pPr algn="l"/>
            <a:r>
              <a:rPr lang="en-US" b="0" dirty="0" smtClean="0">
                <a:solidFill>
                  <a:schemeClr val="tx1"/>
                </a:solidFill>
              </a:rPr>
              <a:t>they DON’T form </a:t>
            </a:r>
            <a:r>
              <a:rPr lang="en-US" b="0" dirty="0" err="1" smtClean="0">
                <a:solidFill>
                  <a:schemeClr val="tx1"/>
                </a:solidFill>
              </a:rPr>
              <a:t>m’cules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Rectangle 9"/>
          <p:cNvSpPr>
            <a:spLocks noChangeArrowheads="1"/>
          </p:cNvSpPr>
          <p:nvPr/>
        </p:nvSpPr>
        <p:spPr bwMode="auto">
          <a:xfrm>
            <a:off x="536044" y="3957648"/>
            <a:ext cx="7436651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(i.e., in element form, they DO form </a:t>
            </a:r>
            <a:r>
              <a:rPr lang="en-US" b="0" dirty="0" err="1" smtClean="0">
                <a:solidFill>
                  <a:schemeClr val="tx1"/>
                </a:solidFill>
              </a:rPr>
              <a:t>m’cules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74625" y="174625"/>
            <a:ext cx="3598863" cy="1798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76213" y="171450"/>
            <a:ext cx="36861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Separating Mixtures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63513" y="603250"/>
            <a:ext cx="3154362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involves</a:t>
            </a:r>
          </a:p>
          <a:p>
            <a:pPr algn="l"/>
            <a:r>
              <a:rPr lang="en-US" b="0"/>
              <a:t>physical means, or</a:t>
            </a:r>
          </a:p>
          <a:p>
            <a:pPr algn="l"/>
            <a:r>
              <a:rPr lang="en-US" b="0" u="sng"/>
              <a:t>physical changes</a:t>
            </a:r>
            <a:r>
              <a:rPr lang="en-US" b="0"/>
              <a:t>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62662" y="2103438"/>
            <a:ext cx="1846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1. </a:t>
            </a:r>
            <a:r>
              <a:rPr lang="en-US" b="0" u="sng"/>
              <a:t>sorting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15050" y="4435989"/>
            <a:ext cx="20240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2. </a:t>
            </a:r>
            <a:r>
              <a:rPr lang="en-US" b="0" u="sng"/>
              <a:t>filtration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086687" y="2122488"/>
            <a:ext cx="1530350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by color,</a:t>
            </a:r>
          </a:p>
          <a:p>
            <a:pPr algn="l"/>
            <a:r>
              <a:rPr lang="en-US" b="0" dirty="0"/>
              <a:t>shape,</a:t>
            </a:r>
          </a:p>
          <a:p>
            <a:pPr algn="l"/>
            <a:r>
              <a:rPr lang="en-US" b="0" dirty="0"/>
              <a:t>texture,</a:t>
            </a:r>
          </a:p>
          <a:p>
            <a:pPr algn="l"/>
            <a:r>
              <a:rPr lang="en-US" b="0" dirty="0"/>
              <a:t>etc.</a:t>
            </a:r>
            <a:r>
              <a:rPr lang="en-US" dirty="0"/>
              <a:t> 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262900" y="4431227"/>
            <a:ext cx="1824037" cy="13858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by particle</a:t>
            </a:r>
          </a:p>
          <a:p>
            <a:pPr algn="l"/>
            <a:r>
              <a:rPr lang="en-US" b="0"/>
              <a:t>size</a:t>
            </a:r>
          </a:p>
          <a:p>
            <a:pPr algn="l"/>
            <a:r>
              <a:rPr lang="en-US"/>
              <a:t> </a:t>
            </a:r>
          </a:p>
        </p:txBody>
      </p:sp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607" y="1693863"/>
            <a:ext cx="3927475" cy="26606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grpSp>
        <p:nvGrpSpPr>
          <p:cNvPr id="20490" name="Group 9"/>
          <p:cNvGrpSpPr>
            <a:grpSpLocks/>
          </p:cNvGrpSpPr>
          <p:nvPr/>
        </p:nvGrpSpPr>
        <p:grpSpPr bwMode="auto">
          <a:xfrm>
            <a:off x="4748382" y="4135438"/>
            <a:ext cx="4179888" cy="2641600"/>
            <a:chOff x="2716" y="2515"/>
            <a:chExt cx="2633" cy="1664"/>
          </a:xfrm>
        </p:grpSpPr>
        <p:grpSp>
          <p:nvGrpSpPr>
            <p:cNvPr id="20493" name="Group 10"/>
            <p:cNvGrpSpPr>
              <a:grpSpLocks/>
            </p:cNvGrpSpPr>
            <p:nvPr/>
          </p:nvGrpSpPr>
          <p:grpSpPr bwMode="auto">
            <a:xfrm>
              <a:off x="2716" y="2515"/>
              <a:ext cx="2633" cy="1664"/>
              <a:chOff x="2725" y="2533"/>
              <a:chExt cx="2633" cy="1664"/>
            </a:xfrm>
          </p:grpSpPr>
          <p:pic>
            <p:nvPicPr>
              <p:cNvPr id="20495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5" y="2777"/>
                <a:ext cx="2058" cy="1380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</p:spPr>
          </p:pic>
          <p:sp>
            <p:nvSpPr>
              <p:cNvPr id="20496" name="Rectangle 12"/>
              <p:cNvSpPr>
                <a:spLocks noChangeArrowheads="1"/>
              </p:cNvSpPr>
              <p:nvPr/>
            </p:nvSpPr>
            <p:spPr bwMode="auto">
              <a:xfrm>
                <a:off x="4106" y="2533"/>
                <a:ext cx="1252" cy="1664"/>
              </a:xfrm>
              <a:prstGeom prst="rect">
                <a:avLst/>
              </a:prstGeom>
              <a:solidFill>
                <a:schemeClr val="bg1"/>
              </a:solidFill>
              <a:ln w="222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049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9" y="2761"/>
              <a:ext cx="904" cy="1384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</p:pic>
      </p:grp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3914775" y="176213"/>
            <a:ext cx="40862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No chemical reactions</a:t>
            </a:r>
          </a:p>
          <a:p>
            <a:pPr algn="l"/>
            <a:r>
              <a:rPr lang="en-US" b="0"/>
              <a:t>   are needed because…</a:t>
            </a: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4235450" y="1003300"/>
            <a:ext cx="4837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substances are NOT bonded.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9642" y="5317219"/>
            <a:ext cx="37625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u="sng" dirty="0" smtClean="0">
                <a:solidFill>
                  <a:schemeClr val="tx1"/>
                </a:solidFill>
              </a:rPr>
              <a:t>filtrate</a:t>
            </a:r>
            <a:r>
              <a:rPr lang="en-US" b="0" dirty="0" smtClean="0">
                <a:solidFill>
                  <a:schemeClr val="tx1"/>
                </a:solidFill>
              </a:rPr>
              <a:t>: the portion of a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mixture that passes</a:t>
            </a:r>
          </a:p>
          <a:p>
            <a:pPr algn="l"/>
            <a:r>
              <a:rPr lang="en-US" b="0" dirty="0" smtClean="0">
                <a:solidFill>
                  <a:schemeClr val="tx1"/>
                </a:solidFill>
              </a:rPr>
              <a:t>    through a filter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55700" y="284825"/>
            <a:ext cx="4873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Separating Mixtures (cont.)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33450" y="1029693"/>
            <a:ext cx="25193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3. </a:t>
            </a:r>
            <a:r>
              <a:rPr lang="en-US" b="0" u="sng"/>
              <a:t>magnetism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63600" y="2116299"/>
            <a:ext cx="33528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4. </a:t>
            </a:r>
            <a:r>
              <a:rPr lang="en-US" b="0" u="sng"/>
              <a:t>chromatography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322638" y="1029693"/>
            <a:ext cx="29956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one substance</a:t>
            </a:r>
          </a:p>
          <a:p>
            <a:pPr algn="l"/>
            <a:r>
              <a:rPr lang="en-US" b="0"/>
              <a:t>must contain iron</a:t>
            </a:r>
            <a:r>
              <a:rPr lang="en-US"/>
              <a:t>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103688" y="2114712"/>
            <a:ext cx="43418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some substances dissolve</a:t>
            </a:r>
          </a:p>
          <a:p>
            <a:pPr algn="l"/>
            <a:r>
              <a:rPr lang="en-US" b="0" dirty="0"/>
              <a:t>more easily than others</a:t>
            </a:r>
            <a:r>
              <a:rPr lang="en-US" dirty="0"/>
              <a:t> 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734" y="271464"/>
            <a:ext cx="1305691" cy="18272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1513" name="Picture 9" descr="Chromotography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158" y="4856010"/>
            <a:ext cx="2120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chemwiki.ucdavis.edu/@api/deki/files/12382/=Figure12.06.jpg?revision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6" y="3239136"/>
            <a:ext cx="4466894" cy="35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5810" y="6224424"/>
            <a:ext cx="3143809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column chromatography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355410" y="5950628"/>
            <a:ext cx="2175596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paper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chromatography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1644" y="3902904"/>
            <a:ext cx="4251485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eluent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solvent in column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chromatography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1644" y="2971632"/>
            <a:ext cx="4269117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analyte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any substance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you are investigating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84275" y="280988"/>
            <a:ext cx="4873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Separating Mixtures (cont.)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993775"/>
            <a:ext cx="19050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5. </a:t>
            </a:r>
            <a:r>
              <a:rPr lang="en-US" b="0" u="sng"/>
              <a:t>density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308225" y="1006475"/>
            <a:ext cx="25765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“sink vs. float”;</a:t>
            </a:r>
            <a:r>
              <a:rPr lang="en-US"/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359025" y="1544638"/>
            <a:ext cx="42052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perhaps use a </a:t>
            </a:r>
            <a:r>
              <a:rPr lang="en-US" b="0" u="sng"/>
              <a:t>centrifuge</a:t>
            </a:r>
            <a:r>
              <a:rPr lang="en-US"/>
              <a:t> </a:t>
            </a:r>
          </a:p>
        </p:txBody>
      </p:sp>
      <p:pic>
        <p:nvPicPr>
          <p:cNvPr id="22534" name="Picture 6" descr="centrif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74650"/>
            <a:ext cx="17081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035175" y="4789488"/>
            <a:ext cx="4818063" cy="1785937"/>
            <a:chOff x="110" y="1435"/>
            <a:chExt cx="3035" cy="1125"/>
          </a:xfrm>
        </p:grpSpPr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111" y="1673"/>
              <a:ext cx="1613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0" u="sng"/>
                <a:t>decant</a:t>
              </a:r>
              <a:r>
                <a:rPr lang="en-US" b="0"/>
                <a:t>: to pour</a:t>
              </a:r>
            </a:p>
            <a:p>
              <a:r>
                <a:rPr lang="en-US" b="0"/>
                <a:t>off the liquid</a:t>
              </a:r>
              <a:r>
                <a:rPr lang="en-US"/>
                <a:t> </a:t>
              </a:r>
            </a:p>
          </p:txBody>
        </p:sp>
        <p:pic>
          <p:nvPicPr>
            <p:cNvPr id="22540" name="Picture 9" descr="Picture%2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9" y="1518"/>
              <a:ext cx="130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10" y="1435"/>
              <a:ext cx="3035" cy="1125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536" name="Group 11"/>
          <p:cNvGrpSpPr>
            <a:grpSpLocks/>
          </p:cNvGrpSpPr>
          <p:nvPr/>
        </p:nvGrpSpPr>
        <p:grpSpPr bwMode="auto">
          <a:xfrm>
            <a:off x="776288" y="2003425"/>
            <a:ext cx="5722937" cy="2530475"/>
            <a:chOff x="489" y="1262"/>
            <a:chExt cx="3605" cy="1594"/>
          </a:xfrm>
        </p:grpSpPr>
        <p:pic>
          <p:nvPicPr>
            <p:cNvPr id="22537" name="Picture 12" descr="hematocr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4" y="1262"/>
              <a:ext cx="1720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489" y="1772"/>
              <a:ext cx="1807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blood after high-</a:t>
              </a:r>
            </a:p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speed centrifuging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354013" y="1087438"/>
            <a:ext cx="8504237" cy="5130800"/>
            <a:chOff x="214" y="1027"/>
            <a:chExt cx="5357" cy="3232"/>
          </a:xfrm>
        </p:grpSpPr>
        <p:pic>
          <p:nvPicPr>
            <p:cNvPr id="23559" name="Picture 6" descr="Simple_chem_distill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2" y="1027"/>
              <a:ext cx="2872" cy="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2436" y="3699"/>
              <a:ext cx="858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heat source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440" y="1284"/>
              <a:ext cx="92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thermometer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3763" y="1669"/>
              <a:ext cx="639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water in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(cooler) 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985" y="1386"/>
              <a:ext cx="713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water out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(warmer) </a:t>
              </a: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1175" y="2257"/>
              <a:ext cx="938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more-volatile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  substance </a:t>
              </a: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1386" y="3016"/>
              <a:ext cx="59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mixture</a:t>
              </a:r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 rot="946854">
              <a:off x="2894" y="2502"/>
              <a:ext cx="82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condenser </a:t>
              </a: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4168" y="2450"/>
              <a:ext cx="174" cy="137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 rot="-161027">
              <a:off x="4234" y="2677"/>
              <a:ext cx="430" cy="143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4215" y="2669"/>
              <a:ext cx="12" cy="1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0" name="Text Box 17"/>
            <p:cNvSpPr txBox="1">
              <a:spLocks noChangeArrowheads="1"/>
            </p:cNvSpPr>
            <p:nvPr/>
          </p:nvSpPr>
          <p:spPr bwMode="auto">
            <a:xfrm>
              <a:off x="4466" y="3106"/>
              <a:ext cx="110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more-volatile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substance, now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condensed</a:t>
              </a:r>
            </a:p>
          </p:txBody>
        </p:sp>
        <p:sp>
          <p:nvSpPr>
            <p:cNvPr id="23571" name="Text Box 18"/>
            <p:cNvSpPr txBox="1">
              <a:spLocks noChangeArrowheads="1"/>
            </p:cNvSpPr>
            <p:nvPr/>
          </p:nvSpPr>
          <p:spPr bwMode="auto">
            <a:xfrm>
              <a:off x="214" y="2832"/>
              <a:ext cx="99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(i.e., the one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with the lower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  <a:latin typeface="Arial Narrow" pitchFamily="34" charset="0"/>
                </a:rPr>
                <a:t>boiling point) </a:t>
              </a:r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H="1">
              <a:off x="978" y="2560"/>
              <a:ext cx="247" cy="29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 rot="-161027">
              <a:off x="3422" y="3371"/>
              <a:ext cx="430" cy="216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00050" y="266700"/>
            <a:ext cx="48736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Separating Mixtures (cont.)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722938" y="220422"/>
            <a:ext cx="23415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6. </a:t>
            </a:r>
            <a:r>
              <a:rPr lang="en-US" b="0" u="sng"/>
              <a:t>distillation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427425" y="665323"/>
            <a:ext cx="3902030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different boiling </a:t>
            </a:r>
            <a:r>
              <a:rPr lang="en-US" b="0" dirty="0" smtClean="0"/>
              <a:t>points</a:t>
            </a:r>
          </a:p>
          <a:p>
            <a:pPr algn="l"/>
            <a:r>
              <a:rPr lang="en-US" b="0" dirty="0" smtClean="0"/>
              <a:t>	 </a:t>
            </a:r>
            <a:r>
              <a:rPr lang="en-US" b="0" dirty="0" smtClean="0">
                <a:solidFill>
                  <a:schemeClr val="tx1"/>
                </a:solidFill>
              </a:rPr>
              <a:t>(i.e., different 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         vapor 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	 </a:t>
            </a:r>
            <a:r>
              <a:rPr lang="en-US" b="0" dirty="0" smtClean="0">
                <a:solidFill>
                  <a:schemeClr val="tx1"/>
                </a:solidFill>
              </a:rPr>
              <a:t>        pressures)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8" name="Rectangle 21"/>
          <p:cNvSpPr>
            <a:spLocks noChangeArrowheads="1"/>
          </p:cNvSpPr>
          <p:nvPr/>
        </p:nvSpPr>
        <p:spPr bwMode="auto">
          <a:xfrm>
            <a:off x="1668463" y="6064250"/>
            <a:ext cx="61436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Volatile</a:t>
            </a:r>
            <a:r>
              <a:rPr lang="en-US" b="0"/>
              <a:t> substances evaporate easily.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182" y="968279"/>
            <a:ext cx="92384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two or more types of atoms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strongly bonded together in an unvarying ratio. It is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this reason that all samples of a given compound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have the same composition and intensive properties.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properties of compounds can’t necessarily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predicted based on the properties of their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constituent elements.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Chemistry connects the macroscopic world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empirical observation with the microscopic (or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molecular, or atomic, or subatomic) world. This 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done by the creation, analysis, and use of models.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8990" y="294029"/>
            <a:ext cx="566687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68722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30525" y="400050"/>
            <a:ext cx="3570288" cy="541338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Properties of Matter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85863" y="1389063"/>
            <a:ext cx="7627937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 u="sng"/>
              <a:t>CHEMICAL</a:t>
            </a:r>
            <a:r>
              <a:rPr lang="en-US" b="0"/>
              <a:t> properties tell how a substance</a:t>
            </a:r>
          </a:p>
          <a:p>
            <a:pPr algn="l"/>
            <a:r>
              <a:rPr lang="en-US" b="0"/>
              <a:t>		 reacts with other substances.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87450" y="2446338"/>
            <a:ext cx="7637463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 dirty="0"/>
              <a:t>PHYSICAL</a:t>
            </a:r>
            <a:r>
              <a:rPr lang="en-US" b="0" dirty="0"/>
              <a:t> properties can be observed without</a:t>
            </a:r>
          </a:p>
          <a:p>
            <a:pPr algn="l"/>
            <a:r>
              <a:rPr lang="en-US" b="0" dirty="0"/>
              <a:t>		chemically changing the substance.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61938" y="4433888"/>
            <a:ext cx="7526337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EXTENSIVE</a:t>
            </a:r>
            <a:r>
              <a:rPr lang="en-US" b="0"/>
              <a:t> properties depend on the amount</a:t>
            </a:r>
          </a:p>
          <a:p>
            <a:pPr algn="l"/>
            <a:r>
              <a:rPr lang="en-US" b="0"/>
              <a:t>		   of substance present.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8763" y="5354638"/>
            <a:ext cx="74660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INTENSIVE</a:t>
            </a:r>
            <a:r>
              <a:rPr lang="en-US" b="0"/>
              <a:t> properties do NOT depend on the</a:t>
            </a:r>
          </a:p>
          <a:p>
            <a:pPr algn="l"/>
            <a:r>
              <a:rPr lang="en-US" b="0"/>
              <a:t>		  amount of substance.</a:t>
            </a:r>
            <a:r>
              <a:rPr lang="en-US"/>
              <a:t> </a:t>
            </a: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52425" y="911225"/>
            <a:ext cx="8232775" cy="5718175"/>
            <a:chOff x="222" y="574"/>
            <a:chExt cx="5186" cy="3602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 rot="5400000">
              <a:off x="4323" y="3091"/>
              <a:ext cx="1837" cy="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ONE OF THESE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511" y="2316"/>
              <a:ext cx="66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u="sng">
                  <a:solidFill>
                    <a:schemeClr val="tx1"/>
                  </a:solidFill>
                </a:rPr>
                <a:t>AND 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 rot="-5400000">
              <a:off x="-530" y="1326"/>
              <a:ext cx="1837" cy="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ONE OF THESE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 flipV="1">
              <a:off x="649" y="2250"/>
              <a:ext cx="1884" cy="20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3102" y="2514"/>
              <a:ext cx="1884" cy="20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311150"/>
            <a:ext cx="10652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93688"/>
            <a:ext cx="1069975" cy="16033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675" y="315913"/>
            <a:ext cx="1038225" cy="15843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317500"/>
            <a:ext cx="1035050" cy="15525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5713" y="333375"/>
            <a:ext cx="1130300" cy="1581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7446963" y="2266950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230188" y="727075"/>
            <a:ext cx="19446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Examples:</a:t>
            </a:r>
            <a:r>
              <a:rPr lang="en-US"/>
              <a:t> </a:t>
            </a: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811213" y="2268538"/>
            <a:ext cx="6848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electrical conductivity………………………</a:t>
            </a:r>
            <a:r>
              <a:rPr lang="en-US"/>
              <a:t> </a:t>
            </a:r>
          </a:p>
        </p:txBody>
      </p:sp>
      <p:sp>
        <p:nvSpPr>
          <p:cNvPr id="25610" name="Rectangle 5"/>
          <p:cNvSpPr>
            <a:spLocks noChangeArrowheads="1"/>
          </p:cNvSpPr>
          <p:nvPr/>
        </p:nvSpPr>
        <p:spPr bwMode="auto">
          <a:xfrm>
            <a:off x="800100" y="4408488"/>
            <a:ext cx="68849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reactivity with water………………………...</a:t>
            </a:r>
            <a:r>
              <a:rPr lang="en-US"/>
              <a:t> 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804863" y="2998788"/>
            <a:ext cx="69167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ductile</a:t>
            </a:r>
            <a:r>
              <a:rPr lang="en-US" b="0"/>
              <a:t>: can be drawn (pulled) into wire…..</a:t>
            </a:r>
            <a:r>
              <a:rPr lang="en-US"/>
              <a:t> </a:t>
            </a: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806450" y="3709988"/>
            <a:ext cx="6978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malleable</a:t>
            </a:r>
            <a:r>
              <a:rPr lang="en-US" b="0"/>
              <a:t>: can be hammered into shape…</a:t>
            </a:r>
            <a:r>
              <a:rPr lang="en-US"/>
              <a:t> </a:t>
            </a:r>
          </a:p>
        </p:txBody>
      </p:sp>
      <p:sp>
        <p:nvSpPr>
          <p:cNvPr id="25613" name="Rectangle 9"/>
          <p:cNvSpPr>
            <a:spLocks noChangeArrowheads="1"/>
          </p:cNvSpPr>
          <p:nvPr/>
        </p:nvSpPr>
        <p:spPr bwMode="auto">
          <a:xfrm>
            <a:off x="798513" y="5092700"/>
            <a:ext cx="69834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brittleness</a:t>
            </a:r>
            <a:r>
              <a:rPr lang="en-US" b="0"/>
              <a:t>…………………………………….</a:t>
            </a:r>
            <a:r>
              <a:rPr lang="en-US"/>
              <a:t> </a:t>
            </a:r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796925" y="5775325"/>
            <a:ext cx="70040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magnetism……………………………………</a:t>
            </a:r>
            <a:r>
              <a:rPr lang="en-US"/>
              <a:t> </a:t>
            </a:r>
          </a:p>
        </p:txBody>
      </p:sp>
      <p:sp>
        <p:nvSpPr>
          <p:cNvPr id="25615" name="Text Box 11"/>
          <p:cNvSpPr txBox="1">
            <a:spLocks noChangeArrowheads="1"/>
          </p:cNvSpPr>
          <p:nvPr/>
        </p:nvSpPr>
        <p:spPr bwMode="auto">
          <a:xfrm>
            <a:off x="7446963" y="44053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C,</a:t>
            </a:r>
          </a:p>
        </p:txBody>
      </p:sp>
      <p:sp>
        <p:nvSpPr>
          <p:cNvPr id="25616" name="Text Box 13"/>
          <p:cNvSpPr txBox="1">
            <a:spLocks noChangeArrowheads="1"/>
          </p:cNvSpPr>
          <p:nvPr/>
        </p:nvSpPr>
        <p:spPr bwMode="auto">
          <a:xfrm>
            <a:off x="7926388" y="2266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7897813" y="44053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18" name="Text Box 16"/>
          <p:cNvSpPr txBox="1">
            <a:spLocks noChangeArrowheads="1"/>
          </p:cNvSpPr>
          <p:nvPr/>
        </p:nvSpPr>
        <p:spPr bwMode="auto">
          <a:xfrm>
            <a:off x="7446963" y="2995613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7926388" y="29956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0" name="Text Box 18"/>
          <p:cNvSpPr txBox="1">
            <a:spLocks noChangeArrowheads="1"/>
          </p:cNvSpPr>
          <p:nvPr/>
        </p:nvSpPr>
        <p:spPr bwMode="auto">
          <a:xfrm>
            <a:off x="7504113" y="3721100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1" name="Text Box 19"/>
          <p:cNvSpPr txBox="1">
            <a:spLocks noChangeArrowheads="1"/>
          </p:cNvSpPr>
          <p:nvPr/>
        </p:nvSpPr>
        <p:spPr bwMode="auto">
          <a:xfrm>
            <a:off x="7983538" y="37211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2" name="Text Box 20"/>
          <p:cNvSpPr txBox="1">
            <a:spLocks noChangeArrowheads="1"/>
          </p:cNvSpPr>
          <p:nvPr/>
        </p:nvSpPr>
        <p:spPr bwMode="auto">
          <a:xfrm>
            <a:off x="7504113" y="508952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3" name="Text Box 21"/>
          <p:cNvSpPr txBox="1">
            <a:spLocks noChangeArrowheads="1"/>
          </p:cNvSpPr>
          <p:nvPr/>
        </p:nvSpPr>
        <p:spPr bwMode="auto">
          <a:xfrm>
            <a:off x="7983538" y="5089525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4" name="Text Box 22"/>
          <p:cNvSpPr txBox="1">
            <a:spLocks noChangeArrowheads="1"/>
          </p:cNvSpPr>
          <p:nvPr/>
        </p:nvSpPr>
        <p:spPr bwMode="auto">
          <a:xfrm>
            <a:off x="7504113" y="5770563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5" name="Text Box 23"/>
          <p:cNvSpPr txBox="1">
            <a:spLocks noChangeArrowheads="1"/>
          </p:cNvSpPr>
          <p:nvPr/>
        </p:nvSpPr>
        <p:spPr bwMode="auto">
          <a:xfrm>
            <a:off x="7983538" y="577056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3" grpId="0"/>
      <p:bldP spid="25624" grpId="0"/>
      <p:bldP spid="256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5551488" y="739775"/>
            <a:ext cx="1457325" cy="1166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6669088" y="5595938"/>
            <a:ext cx="1452562" cy="5492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662613" y="862013"/>
            <a:ext cx="1233487" cy="9556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831850" y="225425"/>
            <a:ext cx="15700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Density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270125" y="225425"/>
            <a:ext cx="6391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ym typeface="Wingdings" pitchFamily="2" charset="2"/>
              </a:rPr>
              <a:t></a:t>
            </a:r>
            <a:r>
              <a:rPr lang="en-US" b="0"/>
              <a:t>  </a:t>
            </a:r>
            <a:r>
              <a:rPr lang="en-US" b="0">
                <a:sym typeface="Wingdings" pitchFamily="2" charset="2"/>
              </a:rPr>
              <a:t>how tightly packed the particles are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765300" y="1046163"/>
            <a:ext cx="1776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Density =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5076825" y="887413"/>
          <a:ext cx="165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Equation" r:id="rId3" imgW="1650960" imgH="838080" progId="Equation.3">
                  <p:embed/>
                </p:oleObj>
              </mc:Choice>
              <mc:Fallback>
                <p:oleObj name="Equation" r:id="rId3" imgW="1650960" imgH="838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887413"/>
                        <a:ext cx="165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3508375" y="88582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5" imgW="1231560" imgH="838080" progId="Equation.3">
                  <p:embed/>
                </p:oleObj>
              </mc:Choice>
              <mc:Fallback>
                <p:oleObj name="Equation" r:id="rId5" imgW="1231560" imgH="838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88582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1068388" y="1992313"/>
            <a:ext cx="35163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** Density of water =</a:t>
            </a:r>
            <a:r>
              <a:rPr lang="en-US"/>
              <a:t> </a:t>
            </a:r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738188" y="2566988"/>
            <a:ext cx="786606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 i="1"/>
              <a:t>The density of a liquid or solid is </a:t>
            </a:r>
            <a:r>
              <a:rPr lang="en-US" b="0"/>
              <a:t>nearly</a:t>
            </a:r>
            <a:r>
              <a:rPr lang="en-US" b="0" i="1"/>
              <a:t> constant,</a:t>
            </a:r>
          </a:p>
          <a:p>
            <a:r>
              <a:rPr lang="en-US" b="0" i="1"/>
              <a:t>no matter the sample’s temperature.</a:t>
            </a:r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4467225" y="1992313"/>
            <a:ext cx="35734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1.0 g/mL = 1.0 g/cm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255588" y="3529013"/>
            <a:ext cx="860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Density of gases is highly dependent on temperature.</a:t>
            </a: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149225" y="4192588"/>
            <a:ext cx="88153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 student needs 15.0 g of ethanol, which has a density</a:t>
            </a:r>
          </a:p>
          <a:p>
            <a:pPr algn="l"/>
            <a:r>
              <a:rPr lang="en-US" b="0"/>
              <a:t>of 0.789 g/mL. What volume 	of ethanol is needed?</a:t>
            </a:r>
            <a:r>
              <a:rPr lang="en-US"/>
              <a:t> </a:t>
            </a:r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2295525" y="5487988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7" imgW="1676160" imgH="838080" progId="Equation.3">
                  <p:embed/>
                </p:oleObj>
              </mc:Choice>
              <mc:Fallback>
                <p:oleObj name="Equation" r:id="rId7" imgW="1676160" imgH="8380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487988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969963" y="5487988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9" imgW="927000" imgH="838080" progId="Equation.3">
                  <p:embed/>
                </p:oleObj>
              </mc:Choice>
              <mc:Fallback>
                <p:oleObj name="Equation" r:id="rId9" imgW="927000" imgH="8380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5487988"/>
                        <a:ext cx="92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4071938" y="5492750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11" imgW="2108160" imgH="914400" progId="Equation.3">
                  <p:embed/>
                </p:oleObj>
              </mc:Choice>
              <mc:Fallback>
                <p:oleObj name="Equation" r:id="rId11" imgW="2108160" imgH="914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492750"/>
                        <a:ext cx="2108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6238875" y="563403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=  19.0 mL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0" name="Octagon 1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63" grpId="0"/>
      <p:bldP spid="2064" grpId="0"/>
      <p:bldP spid="2065" grpId="0"/>
      <p:bldP spid="20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182" y="968279"/>
            <a:ext cx="92384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two or more types of atoms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strongly bonded together in an unvarying ratio. It is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this reason that all samples of a given compound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have the same composition and intensive properties.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properties of compounds can’t necessarily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predicted based on the properties of their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constituent elements.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Chemistry connects the macroscopic world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empirical observation with the microscopic (or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molecular, or atomic, or subatomic) world. This 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done by the creation, analysis, and use of models.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8990" y="294029"/>
            <a:ext cx="566687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154067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968" y="364549"/>
            <a:ext cx="2821605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SI </a:t>
            </a:r>
            <a:r>
              <a:rPr lang="en-US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Prefixes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to </a:t>
            </a:r>
            <a:r>
              <a:rPr lang="en-US" sz="4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Memorize</a:t>
            </a:r>
          </a:p>
        </p:txBody>
      </p:sp>
      <p:graphicFrame>
        <p:nvGraphicFramePr>
          <p:cNvPr id="63753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29593"/>
              </p:ext>
            </p:extLst>
          </p:nvPr>
        </p:nvGraphicFramePr>
        <p:xfrm>
          <a:off x="3108596" y="499897"/>
          <a:ext cx="5861978" cy="5891213"/>
        </p:xfrm>
        <a:graphic>
          <a:graphicData uri="http://schemas.openxmlformats.org/drawingml/2006/table">
            <a:tbl>
              <a:tblPr/>
              <a:tblGrid>
                <a:gridCol w="1799862"/>
                <a:gridCol w="1845047"/>
                <a:gridCol w="2217069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Prefix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giga-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mega-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kilo-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milli-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micro-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pico-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femto-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7" y="2094187"/>
            <a:ext cx="2737944" cy="27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5948" y="4952314"/>
            <a:ext cx="2521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5400" dirty="0" smtClean="0">
                <a:solidFill>
                  <a:schemeClr val="tx1"/>
                </a:solidFill>
                <a:latin typeface="Bodoni MT Poster Compressed" panose="02070706080601050204" pitchFamily="18" charset="0"/>
              </a:rPr>
              <a:t>“That’s a fact,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99491" y="5724809"/>
            <a:ext cx="12666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5400" dirty="0" smtClean="0">
                <a:solidFill>
                  <a:schemeClr val="tx1"/>
                </a:solidFill>
                <a:latin typeface="Bodoni MT Poster Compressed" panose="02070706080601050204" pitchFamily="18" charset="0"/>
              </a:rPr>
              <a:t>Jack!”</a:t>
            </a:r>
            <a:endParaRPr lang="en-US" sz="5400" dirty="0">
              <a:solidFill>
                <a:schemeClr val="tx1"/>
              </a:solidFill>
              <a:latin typeface="Bodoni MT Poster Compressed" panose="0207070608060105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xygentank"/>
          <p:cNvPicPr>
            <a:picLocks noChangeAspect="1" noChangeArrowheads="1"/>
          </p:cNvPicPr>
          <p:nvPr/>
        </p:nvPicPr>
        <p:blipFill>
          <a:blip r:embed="rId2" cstate="print"/>
          <a:srcRect l="28592"/>
          <a:stretch>
            <a:fillRect/>
          </a:stretch>
        </p:blipFill>
        <p:spPr bwMode="auto">
          <a:xfrm>
            <a:off x="217488" y="1941513"/>
            <a:ext cx="23193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95300" y="471488"/>
            <a:ext cx="85185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(c) </a:t>
            </a:r>
            <a:r>
              <a:rPr lang="en-US" b="0" u="sng"/>
              <a:t>allotropes</a:t>
            </a:r>
            <a:r>
              <a:rPr lang="en-US" b="0"/>
              <a:t>:  different forms of the same element in</a:t>
            </a:r>
          </a:p>
          <a:p>
            <a:pPr algn="l"/>
            <a:r>
              <a:rPr lang="en-US" b="0"/>
              <a:t>		     the same state of matter</a:t>
            </a:r>
            <a:r>
              <a:rPr lang="en-US"/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70075" y="1733550"/>
            <a:ext cx="55308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OXYGEN	  	          CARBON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52563" y="2701925"/>
            <a:ext cx="20066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oxygen gas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9438" y="4633913"/>
            <a:ext cx="1155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ozone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729163" y="3762375"/>
            <a:ext cx="17303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elemental</a:t>
            </a:r>
          </a:p>
          <a:p>
            <a:r>
              <a:rPr lang="en-US" b="0">
                <a:solidFill>
                  <a:srgbClr val="0066FF"/>
                </a:solidFill>
              </a:rPr>
              <a:t>carbon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037388" y="4173538"/>
            <a:ext cx="1571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graphite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802188" y="6061075"/>
            <a:ext cx="16510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diamond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916738" y="6029325"/>
            <a:ext cx="17684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buckyball</a:t>
            </a:r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2274888" y="3398838"/>
            <a:ext cx="985837" cy="882650"/>
            <a:chOff x="5220" y="8820"/>
            <a:chExt cx="600" cy="540"/>
          </a:xfrm>
        </p:grpSpPr>
        <p:sp>
          <p:nvSpPr>
            <p:cNvPr id="7191" name="Oval 12"/>
            <p:cNvSpPr>
              <a:spLocks noChangeArrowheads="1"/>
            </p:cNvSpPr>
            <p:nvPr/>
          </p:nvSpPr>
          <p:spPr bwMode="auto">
            <a:xfrm>
              <a:off x="5220" y="9000"/>
              <a:ext cx="360" cy="36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Oval 13"/>
            <p:cNvSpPr>
              <a:spLocks noChangeArrowheads="1"/>
            </p:cNvSpPr>
            <p:nvPr/>
          </p:nvSpPr>
          <p:spPr bwMode="auto">
            <a:xfrm>
              <a:off x="5460" y="882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14"/>
          <p:cNvGrpSpPr>
            <a:grpSpLocks/>
          </p:cNvGrpSpPr>
          <p:nvPr/>
        </p:nvGrpSpPr>
        <p:grpSpPr bwMode="auto">
          <a:xfrm>
            <a:off x="2127250" y="5357813"/>
            <a:ext cx="1182688" cy="981075"/>
            <a:chOff x="4860" y="10020"/>
            <a:chExt cx="720" cy="600"/>
          </a:xfrm>
        </p:grpSpPr>
        <p:sp>
          <p:nvSpPr>
            <p:cNvPr id="7188" name="Oval 15"/>
            <p:cNvSpPr>
              <a:spLocks noChangeArrowheads="1"/>
            </p:cNvSpPr>
            <p:nvPr/>
          </p:nvSpPr>
          <p:spPr bwMode="auto">
            <a:xfrm>
              <a:off x="4860" y="10020"/>
              <a:ext cx="360" cy="36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16"/>
            <p:cNvSpPr>
              <a:spLocks noChangeArrowheads="1"/>
            </p:cNvSpPr>
            <p:nvPr/>
          </p:nvSpPr>
          <p:spPr bwMode="auto">
            <a:xfrm>
              <a:off x="5040" y="1026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Oval 17"/>
            <p:cNvSpPr>
              <a:spLocks noChangeArrowheads="1"/>
            </p:cNvSpPr>
            <p:nvPr/>
          </p:nvSpPr>
          <p:spPr bwMode="auto">
            <a:xfrm>
              <a:off x="5220" y="10020"/>
              <a:ext cx="360" cy="3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819650"/>
            <a:ext cx="10890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9" descr="j04348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4897438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488" y="4938713"/>
            <a:ext cx="16827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2547938"/>
            <a:ext cx="11588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2" descr="pic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2688" y="2508250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Rectangle 23"/>
          <p:cNvSpPr>
            <a:spLocks noChangeArrowheads="1"/>
          </p:cNvSpPr>
          <p:nvPr/>
        </p:nvSpPr>
        <p:spPr bwMode="auto">
          <a:xfrm>
            <a:off x="3392488" y="2701925"/>
            <a:ext cx="9318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87" name="Rectangle 24"/>
          <p:cNvSpPr>
            <a:spLocks noChangeArrowheads="1"/>
          </p:cNvSpPr>
          <p:nvPr/>
        </p:nvSpPr>
        <p:spPr bwMode="auto">
          <a:xfrm>
            <a:off x="2905125" y="4633913"/>
            <a:ext cx="8334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6" y="203034"/>
            <a:ext cx="3169854" cy="64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3591" y="275618"/>
            <a:ext cx="55015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G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k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d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c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p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f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5268" y="275618"/>
            <a:ext cx="116410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663300"/>
                </a:solidFill>
              </a:rPr>
              <a:t>i</a:t>
            </a:r>
            <a:r>
              <a:rPr lang="en-US" sz="3200" dirty="0" err="1" smtClean="0">
                <a:solidFill>
                  <a:srgbClr val="663300"/>
                </a:solidFill>
              </a:rPr>
              <a:t>ga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ega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ilo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eci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enti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663300"/>
                </a:solidFill>
              </a:rPr>
              <a:t>i</a:t>
            </a:r>
            <a:r>
              <a:rPr lang="en-US" sz="3200" dirty="0" err="1" smtClean="0">
                <a:solidFill>
                  <a:srgbClr val="663300"/>
                </a:solidFill>
              </a:rPr>
              <a:t>lli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icro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ano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ico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emto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3080" y="275618"/>
            <a:ext cx="2723823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“Got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kilt,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Dad!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Can’t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miss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rgbClr val="663300"/>
                </a:solidFill>
              </a:rPr>
              <a:t>idsummer’s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no-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pants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Friday!”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3671" y="307150"/>
            <a:ext cx="1096775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9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6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3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–2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–3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–6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–9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–12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–15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0" name="Octagon 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80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9600" y="715963"/>
            <a:ext cx="404928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FF3300"/>
                </a:solidFill>
              </a:rPr>
              <a:t>Is a digit significant?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-361950" y="87313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Significant </a:t>
            </a:r>
            <a:r>
              <a:rPr lang="en-US" sz="3200" dirty="0" smtClean="0"/>
              <a:t>Figures:</a:t>
            </a:r>
            <a:endParaRPr lang="en-US" sz="3200" dirty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71462" y="2457450"/>
            <a:ext cx="86629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Use the </a:t>
            </a:r>
            <a:r>
              <a:rPr lang="en-US" b="0" u="sng" dirty="0" smtClean="0">
                <a:solidFill>
                  <a:srgbClr val="FF3300"/>
                </a:solidFill>
              </a:rPr>
              <a:t>box-and-dot method</a:t>
            </a:r>
            <a:r>
              <a:rPr lang="en-US" b="0" dirty="0" smtClean="0">
                <a:solidFill>
                  <a:srgbClr val="FF3300"/>
                </a:solidFill>
              </a:rPr>
              <a:t> to determine the sig figs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in a given quantity.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271462" y="1277938"/>
            <a:ext cx="86629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u="sng" dirty="0" smtClean="0">
                <a:solidFill>
                  <a:srgbClr val="FF3300"/>
                </a:solidFill>
              </a:rPr>
              <a:t>All </a:t>
            </a:r>
            <a:r>
              <a:rPr lang="en-US" b="0" u="sng" dirty="0">
                <a:solidFill>
                  <a:srgbClr val="FF3300"/>
                </a:solidFill>
              </a:rPr>
              <a:t>non-zeroes are </a:t>
            </a:r>
            <a:r>
              <a:rPr lang="en-US" b="0" u="sng" dirty="0" smtClean="0">
                <a:solidFill>
                  <a:srgbClr val="FF3300"/>
                </a:solidFill>
              </a:rPr>
              <a:t>significant</a:t>
            </a:r>
            <a:r>
              <a:rPr lang="en-US" b="0" dirty="0" smtClean="0">
                <a:solidFill>
                  <a:srgbClr val="FF3300"/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u="sng" dirty="0" smtClean="0">
                <a:solidFill>
                  <a:srgbClr val="FF3300"/>
                </a:solidFill>
              </a:rPr>
              <a:t>Zeroes might or might not be</a:t>
            </a:r>
            <a:r>
              <a:rPr lang="en-US" b="0" dirty="0" smtClean="0">
                <a:solidFill>
                  <a:srgbClr val="FF3300"/>
                </a:solidFill>
              </a:rPr>
              <a:t>.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0961" y="360045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1. Identify the  leftmost AND rightmost  non-zeroes.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0961" y="4171950"/>
            <a:ext cx="919638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2. Draw a box around these AND everything in-between.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0961" y="47244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3. Everything in the box is significant.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961" y="52959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4. Zeroes on the box’s LEFT are NOT significant.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80961" y="5867400"/>
            <a:ext cx="8662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5. If there is a decimal point ANYWHERE, the zeroes on the box’s RIGHT ARE significant. Otherwise, no.</a:t>
            </a:r>
            <a:endParaRPr lang="en-US" b="0" dirty="0">
              <a:solidFill>
                <a:srgbClr val="FF3300"/>
              </a:solidFill>
            </a:endParaRPr>
          </a:p>
        </p:txBody>
      </p:sp>
      <p:pic>
        <p:nvPicPr>
          <p:cNvPr id="7170" name="Picture 2" descr="http://scrapetv.com/News/News%20Pages/usa/images-2/george-bush-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114300"/>
            <a:ext cx="2933699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3581400"/>
            <a:ext cx="3808475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314448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519112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534150" y="3105150"/>
            <a:ext cx="1256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800" dirty="0" smtClean="0">
                <a:solidFill>
                  <a:srgbClr val="000000"/>
                </a:solidFill>
              </a:rPr>
              <a:t>?</a:t>
            </a:r>
            <a:endParaRPr lang="en-US" sz="8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25" grpId="0"/>
      <p:bldP spid="27" grpId="0"/>
      <p:bldP spid="28" grpId="0"/>
      <p:bldP spid="29" grpId="0"/>
      <p:bldP spid="30" grpId="0"/>
      <p:bldP spid="2" grpId="0" animBg="1"/>
      <p:bldP spid="3" grpId="0" animBg="1"/>
      <p:bldP spid="34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139756" y="369094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0 . 0 9 4 4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282006" y="10874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0 . 0 0 3 2 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139756" y="1143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2 </a:t>
            </a:r>
            <a:r>
              <a:rPr lang="en-US" b="0" dirty="0" smtClean="0">
                <a:solidFill>
                  <a:srgbClr val="0066FF"/>
                </a:solidFill>
              </a:rPr>
              <a:t>0 </a:t>
            </a:r>
            <a:r>
              <a:rPr lang="en-US" b="0" dirty="0">
                <a:solidFill>
                  <a:srgbClr val="0066FF"/>
                </a:solidFill>
              </a:rPr>
              <a:t>0 0</a:t>
            </a:r>
          </a:p>
        </p:txBody>
      </p:sp>
      <p:sp>
        <p:nvSpPr>
          <p:cNvPr id="9227" name="Text Box 757"/>
          <p:cNvSpPr txBox="1">
            <a:spLocks noChangeArrowheads="1"/>
          </p:cNvSpPr>
          <p:nvPr/>
        </p:nvSpPr>
        <p:spPr bwMode="auto">
          <a:xfrm>
            <a:off x="5485706" y="389732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28" name="Text Box 758"/>
          <p:cNvSpPr txBox="1">
            <a:spLocks noChangeArrowheads="1"/>
          </p:cNvSpPr>
          <p:nvPr/>
        </p:nvSpPr>
        <p:spPr bwMode="auto">
          <a:xfrm>
            <a:off x="629544" y="1136651"/>
            <a:ext cx="385762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9229" name="Text Box 759"/>
          <p:cNvSpPr txBox="1">
            <a:spLocks noChangeArrowheads="1"/>
          </p:cNvSpPr>
          <p:nvPr/>
        </p:nvSpPr>
        <p:spPr bwMode="auto">
          <a:xfrm>
            <a:off x="5485706" y="1135063"/>
            <a:ext cx="385763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6139756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0 . 0 2 5 0 </a:t>
            </a:r>
          </a:p>
        </p:txBody>
      </p:sp>
      <p:sp>
        <p:nvSpPr>
          <p:cNvPr id="9232" name="Text Box 759"/>
          <p:cNvSpPr txBox="1">
            <a:spLocks noChangeArrowheads="1"/>
          </p:cNvSpPr>
          <p:nvPr/>
        </p:nvSpPr>
        <p:spPr bwMode="auto">
          <a:xfrm>
            <a:off x="5485706" y="2598739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6139756" y="18621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1 2 4 . 0 0</a:t>
            </a:r>
          </a:p>
        </p:txBody>
      </p:sp>
      <p:sp>
        <p:nvSpPr>
          <p:cNvPr id="9234" name="Text Box 759"/>
          <p:cNvSpPr txBox="1">
            <a:spLocks noChangeArrowheads="1"/>
          </p:cNvSpPr>
          <p:nvPr/>
        </p:nvSpPr>
        <p:spPr bwMode="auto">
          <a:xfrm>
            <a:off x="5485706" y="1854201"/>
            <a:ext cx="385763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302644" y="422276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66FF"/>
                </a:solidFill>
              </a:rPr>
              <a:t>8 </a:t>
            </a:r>
            <a:r>
              <a:rPr lang="en-US" b="0" dirty="0">
                <a:solidFill>
                  <a:srgbClr val="0066FF"/>
                </a:solidFill>
              </a:rPr>
              <a:t>0 . </a:t>
            </a:r>
            <a:r>
              <a:rPr lang="en-US" b="0" dirty="0" smtClean="0">
                <a:solidFill>
                  <a:srgbClr val="0066FF"/>
                </a:solidFill>
              </a:rPr>
              <a:t>0</a:t>
            </a:r>
            <a:endParaRPr lang="en-US" b="0" dirty="0">
              <a:solidFill>
                <a:srgbClr val="0066FF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283594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0 . 0 0 3 0 4</a:t>
            </a:r>
          </a:p>
        </p:txBody>
      </p:sp>
      <p:sp>
        <p:nvSpPr>
          <p:cNvPr id="28" name="Text Box 755"/>
          <p:cNvSpPr txBox="1">
            <a:spLocks noChangeArrowheads="1"/>
          </p:cNvSpPr>
          <p:nvPr/>
        </p:nvSpPr>
        <p:spPr bwMode="auto">
          <a:xfrm>
            <a:off x="648594" y="406401"/>
            <a:ext cx="382587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29" name="Text Box 756"/>
          <p:cNvSpPr txBox="1">
            <a:spLocks noChangeArrowheads="1"/>
          </p:cNvSpPr>
          <p:nvPr/>
        </p:nvSpPr>
        <p:spPr bwMode="auto">
          <a:xfrm>
            <a:off x="631131" y="2619376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262956" y="188118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1 3 0 0 . 4 0</a:t>
            </a:r>
          </a:p>
        </p:txBody>
      </p:sp>
      <p:sp>
        <p:nvSpPr>
          <p:cNvPr id="31" name="Text Box 755"/>
          <p:cNvSpPr txBox="1">
            <a:spLocks noChangeArrowheads="1"/>
          </p:cNvSpPr>
          <p:nvPr/>
        </p:nvSpPr>
        <p:spPr bwMode="auto">
          <a:xfrm>
            <a:off x="627956" y="1865313"/>
            <a:ext cx="3857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694" y="406401"/>
            <a:ext cx="334962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5956" y="1087438"/>
            <a:ext cx="607568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02646" y="1889920"/>
            <a:ext cx="1675526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05961" y="2610645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11138" y="3937794"/>
            <a:ext cx="489426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In scientific </a:t>
            </a:r>
            <a:r>
              <a:rPr lang="en-US" b="0" dirty="0">
                <a:solidFill>
                  <a:srgbClr val="FF3300"/>
                </a:solidFill>
              </a:rPr>
              <a:t>notation</a:t>
            </a:r>
            <a:r>
              <a:rPr lang="en-US" b="0" dirty="0" smtClean="0">
                <a:solidFill>
                  <a:srgbClr val="FF3300"/>
                </a:solidFill>
              </a:rPr>
              <a:t>,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exponent has no </a:t>
            </a:r>
            <a:r>
              <a:rPr lang="en-US" b="0" dirty="0">
                <a:solidFill>
                  <a:srgbClr val="FF3300"/>
                </a:solidFill>
              </a:rPr>
              <a:t>effect </a:t>
            </a:r>
            <a:r>
              <a:rPr lang="en-US" b="0" dirty="0" smtClean="0">
                <a:solidFill>
                  <a:srgbClr val="FF3300"/>
                </a:solidFill>
              </a:rPr>
              <a:t>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the </a:t>
            </a:r>
            <a:r>
              <a:rPr lang="en-US" b="0" dirty="0">
                <a:solidFill>
                  <a:srgbClr val="FF3300"/>
                </a:solidFill>
              </a:rPr>
              <a:t>number of sig. figs.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134100" y="398938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. 4 0 x 10</a:t>
            </a:r>
            <a:r>
              <a:rPr lang="en-US" b="0" baseline="30000" dirty="0">
                <a:solidFill>
                  <a:srgbClr val="0066FF"/>
                </a:solidFill>
              </a:rPr>
              <a:t>9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134100" y="4716463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5 . 0 6 x 10</a:t>
            </a:r>
            <a:r>
              <a:rPr lang="en-US" b="0" baseline="30000" dirty="0">
                <a:solidFill>
                  <a:srgbClr val="0066FF"/>
                </a:solidFill>
              </a:rPr>
              <a:t>–3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34100" y="541972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7 . 1 2 0 x 10</a:t>
            </a:r>
            <a:r>
              <a:rPr lang="en-US" b="0" baseline="30000" dirty="0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48" name="Text Box 1010"/>
          <p:cNvSpPr txBox="1">
            <a:spLocks noChangeArrowheads="1"/>
          </p:cNvSpPr>
          <p:nvPr/>
        </p:nvSpPr>
        <p:spPr bwMode="auto">
          <a:xfrm>
            <a:off x="5494338" y="4727575"/>
            <a:ext cx="382587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49" name="Text Box 1011"/>
          <p:cNvSpPr txBox="1">
            <a:spLocks noChangeArrowheads="1"/>
          </p:cNvSpPr>
          <p:nvPr/>
        </p:nvSpPr>
        <p:spPr bwMode="auto">
          <a:xfrm>
            <a:off x="5495925" y="4024313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50" name="Text Box 1012"/>
          <p:cNvSpPr txBox="1">
            <a:spLocks noChangeArrowheads="1"/>
          </p:cNvSpPr>
          <p:nvPr/>
        </p:nvSpPr>
        <p:spPr bwMode="auto">
          <a:xfrm>
            <a:off x="5494338" y="5421313"/>
            <a:ext cx="382587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134100" y="611187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7 2 0 x 10</a:t>
            </a:r>
            <a:r>
              <a:rPr lang="en-US" b="0" baseline="30000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52" name="Text Box 1012"/>
          <p:cNvSpPr txBox="1">
            <a:spLocks noChangeArrowheads="1"/>
          </p:cNvSpPr>
          <p:nvPr/>
        </p:nvSpPr>
        <p:spPr bwMode="auto">
          <a:xfrm>
            <a:off x="5494338" y="6113463"/>
            <a:ext cx="384175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3687763" y="6088063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</a:rPr>
              <a:t>7.2 x 10</a:t>
            </a:r>
            <a:r>
              <a:rPr lang="en-US" baseline="30000" dirty="0">
                <a:solidFill>
                  <a:srgbClr val="0066FF"/>
                </a:solidFill>
              </a:rPr>
              <a:t>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3" name="Octagon 32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54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  <p:bldP spid="9232" grpId="0" animBg="1"/>
      <p:bldP spid="9234" grpId="0" animBg="1"/>
      <p:bldP spid="28" grpId="0" animBg="1"/>
      <p:bldP spid="29" grpId="0" animBg="1"/>
      <p:bldP spid="31" grpId="0" animBg="1"/>
      <p:bldP spid="4" grpId="0" animBg="1"/>
      <p:bldP spid="37" grpId="0" animBg="1"/>
      <p:bldP spid="38" grpId="0" animBg="1"/>
      <p:bldP spid="39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ChangeArrowheads="1"/>
          </p:cNvSpPr>
          <p:nvPr/>
        </p:nvSpPr>
        <p:spPr bwMode="auto">
          <a:xfrm>
            <a:off x="6458618" y="3311464"/>
            <a:ext cx="2244725" cy="6254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5472" name="Rectangle 1024"/>
          <p:cNvSpPr>
            <a:spLocks noChangeArrowheads="1"/>
          </p:cNvSpPr>
          <p:nvPr/>
        </p:nvSpPr>
        <p:spPr bwMode="auto">
          <a:xfrm>
            <a:off x="6458618" y="2549464"/>
            <a:ext cx="1828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5563"/>
            <a:ext cx="8991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FF3300"/>
                </a:solidFill>
              </a:rPr>
              <a:t>Rules:</a:t>
            </a:r>
          </a:p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FF3300"/>
                </a:solidFill>
              </a:rPr>
              <a:t>Significant Figures and Mathematical Operations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4188" y="1086504"/>
            <a:ext cx="8623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1. When multiplying or dividing, the answer must have the same number of sig. figs. as does the quantity with the fewest sig. figs.</a:t>
            </a:r>
          </a:p>
        </p:txBody>
      </p:sp>
      <p:sp>
        <p:nvSpPr>
          <p:cNvPr id="11270" name="Rectangle 1010"/>
          <p:cNvSpPr>
            <a:spLocks noChangeArrowheads="1"/>
          </p:cNvSpPr>
          <p:nvPr/>
        </p:nvSpPr>
        <p:spPr bwMode="auto">
          <a:xfrm>
            <a:off x="1377031" y="3387664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0.0251 N  x  4.62 m      3.7 s  = </a:t>
            </a:r>
          </a:p>
        </p:txBody>
      </p:sp>
      <p:sp>
        <p:nvSpPr>
          <p:cNvPr id="11271" name="Rectangle 1011"/>
          <p:cNvSpPr>
            <a:spLocks noChangeArrowheads="1"/>
          </p:cNvSpPr>
          <p:nvPr/>
        </p:nvSpPr>
        <p:spPr bwMode="auto">
          <a:xfrm>
            <a:off x="667418" y="2625664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	  </a:t>
            </a:r>
            <a:r>
              <a:rPr lang="en-US" b="0" dirty="0">
                <a:solidFill>
                  <a:srgbClr val="FF3300"/>
                </a:solidFill>
              </a:rPr>
              <a:t>		    </a:t>
            </a:r>
            <a:r>
              <a:rPr lang="en-US" b="0" baseline="-25000" dirty="0">
                <a:solidFill>
                  <a:srgbClr val="FF3300"/>
                </a:solidFill>
              </a:rPr>
              <a:t> </a:t>
            </a:r>
            <a:r>
              <a:rPr lang="en-US" b="0" dirty="0">
                <a:solidFill>
                  <a:srgbClr val="FF3300"/>
                </a:solidFill>
              </a:rPr>
              <a:t>1.52 C       3.431 s  = </a:t>
            </a:r>
          </a:p>
        </p:txBody>
      </p:sp>
      <p:grpSp>
        <p:nvGrpSpPr>
          <p:cNvPr id="11272" name="Group 1015"/>
          <p:cNvGrpSpPr>
            <a:grpSpLocks/>
          </p:cNvGrpSpPr>
          <p:nvPr/>
        </p:nvGrpSpPr>
        <p:grpSpPr bwMode="auto">
          <a:xfrm>
            <a:off x="4477418" y="3082864"/>
            <a:ext cx="762000" cy="990600"/>
            <a:chOff x="3024" y="2448"/>
            <a:chExt cx="480" cy="624"/>
          </a:xfrm>
        </p:grpSpPr>
        <p:sp>
          <p:nvSpPr>
            <p:cNvPr id="11287" name="Rectangle 1012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8" name="Rectangle 1013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9" name="Line 1014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1273" name="Group 1016"/>
          <p:cNvGrpSpPr>
            <a:grpSpLocks/>
          </p:cNvGrpSpPr>
          <p:nvPr/>
        </p:nvGrpSpPr>
        <p:grpSpPr bwMode="auto">
          <a:xfrm>
            <a:off x="4067508" y="2320864"/>
            <a:ext cx="762000" cy="990600"/>
            <a:chOff x="3024" y="2448"/>
            <a:chExt cx="480" cy="624"/>
          </a:xfrm>
        </p:grpSpPr>
        <p:sp>
          <p:nvSpPr>
            <p:cNvPr id="11284" name="Rectangle 1017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5" name="Rectangle 1018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6" name="Line 1019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05469" name="Rectangle 1021"/>
          <p:cNvSpPr>
            <a:spLocks noChangeArrowheads="1"/>
          </p:cNvSpPr>
          <p:nvPr/>
        </p:nvSpPr>
        <p:spPr bwMode="auto">
          <a:xfrm>
            <a:off x="6534818" y="2625664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0.443 C/s</a:t>
            </a:r>
          </a:p>
        </p:txBody>
      </p:sp>
      <p:sp>
        <p:nvSpPr>
          <p:cNvPr id="105470" name="Rectangle 1022"/>
          <p:cNvSpPr>
            <a:spLocks noChangeArrowheads="1"/>
          </p:cNvSpPr>
          <p:nvPr/>
        </p:nvSpPr>
        <p:spPr bwMode="auto">
          <a:xfrm>
            <a:off x="6534818" y="3387664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0.031 N</a:t>
            </a:r>
            <a:r>
              <a:rPr lang="en-US" b="0" baseline="30000">
                <a:solidFill>
                  <a:srgbClr val="000000"/>
                </a:solidFill>
              </a:rPr>
              <a:t>.</a:t>
            </a:r>
            <a:r>
              <a:rPr lang="en-US" b="0">
                <a:solidFill>
                  <a:srgbClr val="000000"/>
                </a:solidFill>
              </a:rPr>
              <a:t>m/s</a:t>
            </a:r>
          </a:p>
        </p:txBody>
      </p:sp>
      <p:sp>
        <p:nvSpPr>
          <p:cNvPr id="105475" name="Line 1027"/>
          <p:cNvSpPr>
            <a:spLocks noChangeShapeType="1"/>
          </p:cNvSpPr>
          <p:nvPr/>
        </p:nvSpPr>
        <p:spPr bwMode="auto">
          <a:xfrm>
            <a:off x="3596163" y="2435879"/>
            <a:ext cx="1096086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453188" y="5985693"/>
            <a:ext cx="1824037" cy="630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453188" y="5223693"/>
            <a:ext cx="143986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33388" y="4073306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FF3300"/>
                </a:solidFill>
              </a:rPr>
              <a:t>2. When adding or subtracting, the answer must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FF3300"/>
                </a:solidFill>
              </a:rPr>
              <a:t>	rounded to the place value of the least precise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FF3300"/>
                </a:solidFill>
              </a:rPr>
              <a:t>	quantity.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7188" y="5299893"/>
            <a:ext cx="8001000" cy="1371600"/>
            <a:chOff x="357188" y="5299893"/>
            <a:chExt cx="8001000" cy="1371600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357188" y="6061893"/>
              <a:ext cx="7620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b="0" dirty="0">
                  <a:solidFill>
                    <a:srgbClr val="FF3300"/>
                  </a:solidFill>
                </a:rPr>
                <a:t>2.11 m  +  104.056 m  +  0.1205 m  = 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33388" y="5299893"/>
              <a:ext cx="792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b="0" dirty="0" smtClean="0">
                  <a:solidFill>
                    <a:srgbClr val="FF3300"/>
                  </a:solidFill>
                </a:rPr>
                <a:t>	    </a:t>
              </a:r>
              <a:r>
                <a:rPr lang="en-US" b="0" dirty="0">
                  <a:solidFill>
                    <a:srgbClr val="FF3300"/>
                  </a:solidFill>
                </a:rPr>
                <a:t>		        2.53 s  +  117.4 s  = </a:t>
              </a:r>
            </a:p>
          </p:txBody>
        </p:sp>
      </p:grp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6529388" y="5299893"/>
            <a:ext cx="2103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119.9 s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529388" y="6061893"/>
            <a:ext cx="206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106.29 m 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3237675" y="5081431"/>
            <a:ext cx="95595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2" grpId="0" animBg="1"/>
      <p:bldP spid="105469" grpId="0"/>
      <p:bldP spid="105470" grpId="0"/>
      <p:bldP spid="105475" grpId="0" animBg="1"/>
      <p:bldP spid="26" grpId="0" animBg="1" autoUpdateAnimBg="0"/>
      <p:bldP spid="27" grpId="0" animBg="1" autoUpdateAnimBg="0"/>
      <p:bldP spid="28" grpId="0"/>
      <p:bldP spid="31" grpId="0" autoUpdateAnimBg="0"/>
      <p:bldP spid="32" grpId="0" autoUpdateAnimBg="0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04800" y="260275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FF3300"/>
                </a:solidFill>
              </a:rPr>
              <a:t>3. Because conversion factors are </a:t>
            </a:r>
            <a:r>
              <a:rPr lang="en-US" b="0" u="sng" dirty="0">
                <a:solidFill>
                  <a:srgbClr val="FF3300"/>
                </a:solidFill>
              </a:rPr>
              <a:t>exact numbers</a:t>
            </a:r>
            <a:r>
              <a:rPr lang="en-US" b="0" dirty="0">
                <a:solidFill>
                  <a:srgbClr val="FF3300"/>
                </a:solidFill>
              </a:rPr>
              <a:t>, they do NOT affect the # of sig. figs. Your answer should have the same # of sig. figs. as does the quantity you start with.</a:t>
            </a:r>
          </a:p>
        </p:txBody>
      </p:sp>
      <p:pic>
        <p:nvPicPr>
          <p:cNvPr id="5" name="Picture 2" descr="C:\Users\bergmajd\AppData\Local\Microsoft\Windows\Temporary Internet Files\Content.Outlook\XHPL7VJ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5473" y="2945556"/>
            <a:ext cx="4316115" cy="32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56.tinypic.com/16hkrr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6381"/>
          <a:stretch/>
        </p:blipFill>
        <p:spPr bwMode="auto">
          <a:xfrm>
            <a:off x="6529939" y="2410691"/>
            <a:ext cx="2614061" cy="43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8455" y="2774731"/>
            <a:ext cx="2427890" cy="3925614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8897" y="4393324"/>
            <a:ext cx="861848" cy="367862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40045" y="2304823"/>
            <a:ext cx="2920133" cy="4564944"/>
            <a:chOff x="3540045" y="2304823"/>
            <a:chExt cx="2920133" cy="4564944"/>
          </a:xfrm>
        </p:grpSpPr>
        <p:pic>
          <p:nvPicPr>
            <p:cNvPr id="4" name="Picture 2" descr="http://www.fda.gov/ucm/groups/fdagov-public/documents/image/ucm079036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45" y="2304823"/>
              <a:ext cx="2920133" cy="456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77862" y="5985641"/>
              <a:ext cx="677168" cy="289035"/>
            </a:xfrm>
            <a:prstGeom prst="rect">
              <a:avLst/>
            </a:prstGeom>
            <a:solidFill>
              <a:schemeClr val="bg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61640" y="2627586"/>
            <a:ext cx="1166649" cy="36786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182" y="968279"/>
            <a:ext cx="92384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two or more types of atoms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strongly bonded together in an unvarying ratio. It is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this reason that all samples of a given compound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have the same composition and intensive properties.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properties of compounds can’t necessarily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predicted based on the properties of their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constituent elements.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Chemistry connects the macroscopic world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empirical observation with the microscopic (or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molecular, or atomic, or subatomic) world. This 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done by the creation, analysis, and use of models.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8990" y="294029"/>
            <a:ext cx="566687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204455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40600" y="5903348"/>
            <a:ext cx="1712913" cy="4937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757830"/>
            <a:ext cx="4205288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For the rectangular solid: 	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19175" y="4251625"/>
            <a:ext cx="2322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/>
              <a:t>Find volume.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424962" y="2059288"/>
            <a:ext cx="1960563" cy="28019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74825" y="2457918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/>
              <a:t>  L = 14.2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0"/>
              <a:t> </a:t>
            </a:r>
            <a:r>
              <a:rPr lang="en-US" b="0"/>
              <a:t>W = 8.6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/>
              <a:t> H = 21.5 cm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408713" y="4279335"/>
            <a:ext cx="327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chemeClr val="tx1"/>
                </a:solidFill>
              </a:rPr>
              <a:t>	V = L </a:t>
            </a:r>
            <a:r>
              <a:rPr lang="en-US" baseline="30000" dirty="0">
                <a:solidFill>
                  <a:schemeClr val="tx1"/>
                </a:solidFill>
              </a:rPr>
              <a:t>.</a:t>
            </a:r>
            <a:r>
              <a:rPr lang="en-US" b="0" dirty="0">
                <a:solidFill>
                  <a:schemeClr val="tx1"/>
                </a:solidFill>
              </a:rPr>
              <a:t> W </a:t>
            </a:r>
            <a:r>
              <a:rPr lang="en-US" baseline="30000" dirty="0">
                <a:solidFill>
                  <a:schemeClr val="tx1"/>
                </a:solidFill>
              </a:rPr>
              <a:t>.</a:t>
            </a:r>
            <a:r>
              <a:rPr lang="en-US" b="0" dirty="0">
                <a:solidFill>
                  <a:schemeClr val="tx1"/>
                </a:solidFill>
              </a:rPr>
              <a:t> H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727800" y="4965135"/>
            <a:ext cx="5254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chemeClr val="tx1"/>
                </a:solidFill>
              </a:rPr>
              <a:t>	= (14.2 cm)(8.6 cm)(21.5 cm) 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094513" y="5925573"/>
            <a:ext cx="457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551713" y="592557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2600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456588" y="592557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err="1">
                <a:solidFill>
                  <a:schemeClr val="tx1"/>
                </a:solidFill>
              </a:rPr>
              <a:t>cm</a:t>
            </a:r>
            <a:r>
              <a:rPr lang="en-US" b="0" baseline="30000" dirty="0" err="1">
                <a:solidFill>
                  <a:schemeClr val="tx1"/>
                </a:solidFill>
              </a:rPr>
              <a:t>3</a:t>
            </a:r>
            <a:endParaRPr lang="en-US" b="0" baseline="300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2800" y="5349310"/>
            <a:ext cx="2568575" cy="663575"/>
            <a:chOff x="5632800" y="5349310"/>
            <a:chExt cx="2568575" cy="663575"/>
          </a:xfrm>
        </p:grpSpPr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5632800" y="5422335"/>
              <a:ext cx="239713" cy="504825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 flipH="1">
              <a:off x="6115400" y="5408048"/>
              <a:ext cx="619125" cy="514350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H="1">
              <a:off x="6293200" y="5349310"/>
              <a:ext cx="1908175" cy="663575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226559" y="401491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Conversion Factors 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Unit Cancellation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9" grpId="0"/>
      <p:bldP spid="33800" grpId="0"/>
      <p:bldP spid="33801" grpId="0"/>
      <p:bldP spid="33802" grpId="0"/>
      <p:bldP spid="338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70488" y="1363663"/>
            <a:ext cx="2743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5000" y="488950"/>
            <a:ext cx="27574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/>
              <a:t>Convert to mm</a:t>
            </a:r>
            <a:r>
              <a:rPr lang="en-US" b="0" baseline="30000"/>
              <a:t>3</a:t>
            </a:r>
            <a:r>
              <a:rPr lang="en-US" b="0"/>
              <a:t>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57275" y="1392238"/>
            <a:ext cx="179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2600 cm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54300" y="1087438"/>
            <a:ext cx="2057400" cy="1524000"/>
            <a:chOff x="2654300" y="1087438"/>
            <a:chExt cx="2057400" cy="1524000"/>
          </a:xfrm>
        </p:grpSpPr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2654300" y="1087438"/>
              <a:ext cx="2057400" cy="1524000"/>
              <a:chOff x="3888" y="624"/>
              <a:chExt cx="1296" cy="960"/>
            </a:xfrm>
          </p:grpSpPr>
          <p:sp>
            <p:nvSpPr>
              <p:cNvPr id="34833" name="Rectangle 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288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</a:pPr>
                <a:r>
                  <a:rPr lang="en-US" sz="7200" b="0" dirty="0">
                    <a:solidFill>
                      <a:schemeClr val="tx1"/>
                    </a:solidFill>
                    <a:latin typeface="Arial Narrow" pitchFamily="34" charset="0"/>
                  </a:rPr>
                  <a:t>(</a:t>
                </a:r>
              </a:p>
            </p:txBody>
          </p:sp>
          <p:sp>
            <p:nvSpPr>
              <p:cNvPr id="34834" name="Rectangle 7"/>
              <p:cNvSpPr>
                <a:spLocks noChangeArrowheads="1"/>
              </p:cNvSpPr>
              <p:nvPr/>
            </p:nvSpPr>
            <p:spPr bwMode="auto">
              <a:xfrm>
                <a:off x="4848" y="624"/>
                <a:ext cx="336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</a:pPr>
                <a:r>
                  <a:rPr lang="en-US" sz="7200" b="0">
                    <a:solidFill>
                      <a:schemeClr val="tx1"/>
                    </a:solidFill>
                    <a:latin typeface="Arial Narrow" pitchFamily="34" charset="0"/>
                  </a:rPr>
                  <a:t>)</a:t>
                </a:r>
              </a:p>
            </p:txBody>
          </p:sp>
          <p:sp>
            <p:nvSpPr>
              <p:cNvPr id="34835" name="Rectangle 8"/>
              <p:cNvSpPr>
                <a:spLocks noChangeArrowheads="1"/>
              </p:cNvSpPr>
              <p:nvPr/>
            </p:nvSpPr>
            <p:spPr bwMode="auto">
              <a:xfrm>
                <a:off x="4032" y="768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</a:pPr>
                <a:r>
                  <a:rPr lang="en-US" sz="3200" b="0">
                    <a:solidFill>
                      <a:schemeClr val="tx1"/>
                    </a:solidFill>
                  </a:rPr>
                  <a:t>______</a:t>
                </a:r>
              </a:p>
            </p:txBody>
          </p:sp>
        </p:grpSp>
        <p:grpSp>
          <p:nvGrpSpPr>
            <p:cNvPr id="34822" name="Group 9"/>
            <p:cNvGrpSpPr>
              <a:grpSpLocks/>
            </p:cNvGrpSpPr>
            <p:nvPr/>
          </p:nvGrpSpPr>
          <p:grpSpPr bwMode="auto">
            <a:xfrm>
              <a:off x="2882900" y="1316038"/>
              <a:ext cx="1676400" cy="990600"/>
              <a:chOff x="2868" y="3409"/>
              <a:chExt cx="1056" cy="624"/>
            </a:xfrm>
          </p:grpSpPr>
          <p:sp>
            <p:nvSpPr>
              <p:cNvPr id="34831" name="Rectangle 10"/>
              <p:cNvSpPr>
                <a:spLocks noChangeArrowheads="1"/>
              </p:cNvSpPr>
              <p:nvPr/>
            </p:nvSpPr>
            <p:spPr bwMode="auto">
              <a:xfrm>
                <a:off x="2868" y="3697"/>
                <a:ext cx="105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</a:pPr>
                <a:r>
                  <a:rPr lang="en-US" b="0">
                    <a:solidFill>
                      <a:schemeClr val="tx1"/>
                    </a:solidFill>
                  </a:rPr>
                  <a:t>  1 cm</a:t>
                </a:r>
              </a:p>
            </p:txBody>
          </p:sp>
          <p:sp>
            <p:nvSpPr>
              <p:cNvPr id="34832" name="Rectangle 11"/>
              <p:cNvSpPr>
                <a:spLocks noChangeArrowheads="1"/>
              </p:cNvSpPr>
              <p:nvPr/>
            </p:nvSpPr>
            <p:spPr bwMode="auto">
              <a:xfrm>
                <a:off x="2923" y="3409"/>
                <a:ext cx="8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10 mm</a:t>
                </a:r>
              </a:p>
            </p:txBody>
          </p:sp>
        </p:grpSp>
      </p:grp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4406900" y="1392238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735513" y="1392238"/>
            <a:ext cx="347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chemeClr val="tx1"/>
                </a:solidFill>
              </a:rPr>
              <a:t>=   2,600,000 </a:t>
            </a:r>
            <a:r>
              <a:rPr lang="en-US" b="0" dirty="0" err="1">
                <a:solidFill>
                  <a:schemeClr val="tx1"/>
                </a:solidFill>
              </a:rPr>
              <a:t>mm</a:t>
            </a:r>
            <a:r>
              <a:rPr lang="en-US" b="0" baseline="30000" dirty="0" err="1">
                <a:solidFill>
                  <a:schemeClr val="tx1"/>
                </a:solidFill>
              </a:rPr>
              <a:t>3</a:t>
            </a:r>
            <a:endParaRPr lang="en-US" b="0" baseline="30000" dirty="0">
              <a:solidFill>
                <a:schemeClr val="tx1"/>
              </a:solidFill>
            </a:endParaRPr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180013" y="2087563"/>
            <a:ext cx="2497137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4745038" y="2116138"/>
            <a:ext cx="347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=   2.6 x 10</a:t>
            </a:r>
            <a:r>
              <a:rPr lang="en-US" b="0" baseline="30000">
                <a:solidFill>
                  <a:schemeClr val="tx1"/>
                </a:solidFill>
              </a:rPr>
              <a:t>6</a:t>
            </a:r>
            <a:r>
              <a:rPr lang="en-US" b="0">
                <a:solidFill>
                  <a:schemeClr val="tx1"/>
                </a:solidFill>
              </a:rPr>
              <a:t> mm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19175" y="3138488"/>
            <a:ext cx="6532563" cy="27241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66FF"/>
                </a:solidFill>
              </a:rPr>
              <a:t>mm and cm differ by a factor of……….</a:t>
            </a:r>
          </a:p>
          <a:p>
            <a:pPr eaLnBrk="1" hangingPunct="1"/>
            <a:endParaRPr lang="en-US" sz="28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err="1" smtClean="0">
                <a:solidFill>
                  <a:srgbClr val="0066FF"/>
                </a:solidFill>
              </a:rPr>
              <a:t>mm</a:t>
            </a:r>
            <a:r>
              <a:rPr lang="en-US" sz="2800" baseline="30000" dirty="0" err="1" smtClean="0">
                <a:solidFill>
                  <a:srgbClr val="0066FF"/>
                </a:solidFill>
              </a:rPr>
              <a:t>2</a:t>
            </a:r>
            <a:r>
              <a:rPr lang="en-US" sz="2800" dirty="0" smtClean="0">
                <a:solidFill>
                  <a:srgbClr val="0066FF"/>
                </a:solidFill>
              </a:rPr>
              <a:t>  “   </a:t>
            </a:r>
            <a:r>
              <a:rPr lang="en-US" sz="2800" dirty="0" err="1" smtClean="0">
                <a:solidFill>
                  <a:srgbClr val="0066FF"/>
                </a:solidFill>
              </a:rPr>
              <a:t>cm</a:t>
            </a:r>
            <a:r>
              <a:rPr lang="en-US" sz="2800" baseline="30000" dirty="0" err="1" smtClean="0">
                <a:solidFill>
                  <a:srgbClr val="0066FF"/>
                </a:solidFill>
              </a:rPr>
              <a:t>2</a:t>
            </a:r>
            <a:r>
              <a:rPr lang="en-US" sz="2800" dirty="0" smtClean="0">
                <a:solidFill>
                  <a:srgbClr val="0066FF"/>
                </a:solidFill>
              </a:rPr>
              <a:t>   “      “   “     “      “ ……….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err="1" smtClean="0">
                <a:solidFill>
                  <a:srgbClr val="0066FF"/>
                </a:solidFill>
              </a:rPr>
              <a:t>mm</a:t>
            </a:r>
            <a:r>
              <a:rPr lang="en-US" sz="2800" baseline="30000" dirty="0" err="1" smtClean="0">
                <a:solidFill>
                  <a:srgbClr val="0066FF"/>
                </a:solidFill>
              </a:rPr>
              <a:t>3</a:t>
            </a:r>
            <a:r>
              <a:rPr lang="en-US" sz="2800" dirty="0" smtClean="0">
                <a:solidFill>
                  <a:srgbClr val="0066FF"/>
                </a:solidFill>
              </a:rPr>
              <a:t>  “   </a:t>
            </a:r>
            <a:r>
              <a:rPr lang="en-US" sz="2800" dirty="0" err="1" smtClean="0">
                <a:solidFill>
                  <a:srgbClr val="0066FF"/>
                </a:solidFill>
              </a:rPr>
              <a:t>cm</a:t>
            </a:r>
            <a:r>
              <a:rPr lang="en-US" sz="2800" baseline="30000" dirty="0" err="1" smtClean="0">
                <a:solidFill>
                  <a:srgbClr val="0066FF"/>
                </a:solidFill>
              </a:rPr>
              <a:t>3</a:t>
            </a:r>
            <a:r>
              <a:rPr lang="en-US" sz="2800" dirty="0" smtClean="0">
                <a:solidFill>
                  <a:srgbClr val="0066FF"/>
                </a:solidFill>
              </a:rPr>
              <a:t>   “      “   “     “      “ ……….</a:t>
            </a:r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6664325" y="3138488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746875" y="4167188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100</a:t>
            </a:r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6838950" y="5186363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1000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2" name="Octagon 21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3" grpId="0"/>
      <p:bldP spid="34824" grpId="0"/>
      <p:bldP spid="34825" grpId="0" animBg="1"/>
      <p:bldP spid="34826" grpId="0"/>
      <p:bldP spid="34827" grpId="0" uiExpand="1" build="p"/>
      <p:bldP spid="34828" grpId="0"/>
      <p:bldP spid="34829" grpId="0"/>
      <p:bldP spid="348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06475" y="155575"/>
            <a:ext cx="70580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molecule</a:t>
            </a:r>
            <a:r>
              <a:rPr lang="en-US" b="0"/>
              <a:t>:  a neutral group of bonded atoms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711200" y="850900"/>
          <a:ext cx="7721600" cy="5259071"/>
        </p:xfrm>
        <a:graphic>
          <a:graphicData uri="http://schemas.openxmlformats.org/drawingml/2006/table">
            <a:tbl>
              <a:tblPr/>
              <a:tblGrid>
                <a:gridCol w="2470150"/>
                <a:gridCol w="2008188"/>
                <a:gridCol w="3243262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Chemical 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oxygen atom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oxygen molecule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unbonded oxygen atoms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phosphorus atom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phosphorus molecule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unbonded phosphorus atoms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889375" y="1760538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O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3822700" y="2386013"/>
            <a:ext cx="595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O</a:t>
            </a:r>
            <a:r>
              <a:rPr lang="en-US" b="0" baseline="-250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3741738" y="3054350"/>
            <a:ext cx="757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2 O</a:t>
            </a:r>
            <a:endParaRPr lang="en-US" b="0" baseline="-25000">
              <a:solidFill>
                <a:srgbClr val="0066FF"/>
              </a:solidFill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3910013" y="37798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P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3843338" y="4476750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P</a:t>
            </a:r>
            <a:r>
              <a:rPr lang="en-US" b="0" baseline="-25000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6557963" y="1831975"/>
            <a:ext cx="377825" cy="377825"/>
          </a:xfrm>
          <a:prstGeom prst="ellipse">
            <a:avLst/>
          </a:prstGeom>
          <a:solidFill>
            <a:srgbClr val="0099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235" name="Group 43"/>
          <p:cNvGrpSpPr>
            <a:grpSpLocks/>
          </p:cNvGrpSpPr>
          <p:nvPr/>
        </p:nvGrpSpPr>
        <p:grpSpPr bwMode="auto">
          <a:xfrm rot="-988226">
            <a:off x="6353175" y="2471738"/>
            <a:ext cx="682625" cy="377825"/>
            <a:chOff x="3903" y="1791"/>
            <a:chExt cx="430" cy="238"/>
          </a:xfrm>
        </p:grpSpPr>
        <p:sp>
          <p:nvSpPr>
            <p:cNvPr id="8251" name="Oval 44"/>
            <p:cNvSpPr>
              <a:spLocks noChangeArrowheads="1"/>
            </p:cNvSpPr>
            <p:nvPr/>
          </p:nvSpPr>
          <p:spPr bwMode="auto">
            <a:xfrm>
              <a:off x="3903" y="1791"/>
              <a:ext cx="238" cy="23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52" name="Oval 45"/>
            <p:cNvSpPr>
              <a:spLocks noChangeArrowheads="1"/>
            </p:cNvSpPr>
            <p:nvPr/>
          </p:nvSpPr>
          <p:spPr bwMode="auto">
            <a:xfrm>
              <a:off x="4095" y="1791"/>
              <a:ext cx="238" cy="23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36" name="Group 46"/>
          <p:cNvGrpSpPr>
            <a:grpSpLocks/>
          </p:cNvGrpSpPr>
          <p:nvPr/>
        </p:nvGrpSpPr>
        <p:grpSpPr bwMode="auto">
          <a:xfrm>
            <a:off x="6300788" y="3168650"/>
            <a:ext cx="901700" cy="377825"/>
            <a:chOff x="3924" y="2239"/>
            <a:chExt cx="568" cy="238"/>
          </a:xfrm>
        </p:grpSpPr>
        <p:sp>
          <p:nvSpPr>
            <p:cNvPr id="8249" name="Oval 47"/>
            <p:cNvSpPr>
              <a:spLocks noChangeArrowheads="1"/>
            </p:cNvSpPr>
            <p:nvPr/>
          </p:nvSpPr>
          <p:spPr bwMode="auto">
            <a:xfrm>
              <a:off x="3924" y="2239"/>
              <a:ext cx="238" cy="23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50" name="Oval 48"/>
            <p:cNvSpPr>
              <a:spLocks noChangeArrowheads="1"/>
            </p:cNvSpPr>
            <p:nvPr/>
          </p:nvSpPr>
          <p:spPr bwMode="auto">
            <a:xfrm>
              <a:off x="4254" y="2239"/>
              <a:ext cx="238" cy="238"/>
            </a:xfrm>
            <a:prstGeom prst="ellipse">
              <a:avLst/>
            </a:prstGeom>
            <a:solidFill>
              <a:srgbClr val="0099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37" name="Rectangle 49"/>
          <p:cNvSpPr>
            <a:spLocks noChangeArrowheads="1"/>
          </p:cNvSpPr>
          <p:nvPr/>
        </p:nvSpPr>
        <p:spPr bwMode="auto">
          <a:xfrm>
            <a:off x="6618288" y="3897313"/>
            <a:ext cx="288925" cy="288925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8" name="Rectangle 50"/>
          <p:cNvSpPr>
            <a:spLocks noChangeArrowheads="1"/>
          </p:cNvSpPr>
          <p:nvPr/>
        </p:nvSpPr>
        <p:spPr bwMode="auto">
          <a:xfrm>
            <a:off x="6618288" y="5291138"/>
            <a:ext cx="288925" cy="288925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9" name="Rectangle 51"/>
          <p:cNvSpPr>
            <a:spLocks noChangeArrowheads="1"/>
          </p:cNvSpPr>
          <p:nvPr/>
        </p:nvSpPr>
        <p:spPr bwMode="auto">
          <a:xfrm>
            <a:off x="7183438" y="5218113"/>
            <a:ext cx="288925" cy="288925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40" name="Rectangle 52"/>
          <p:cNvSpPr>
            <a:spLocks noChangeArrowheads="1"/>
          </p:cNvSpPr>
          <p:nvPr/>
        </p:nvSpPr>
        <p:spPr bwMode="auto">
          <a:xfrm>
            <a:off x="6181725" y="5624513"/>
            <a:ext cx="288925" cy="288925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241" name="Group 53"/>
          <p:cNvGrpSpPr>
            <a:grpSpLocks/>
          </p:cNvGrpSpPr>
          <p:nvPr/>
        </p:nvGrpSpPr>
        <p:grpSpPr bwMode="auto">
          <a:xfrm>
            <a:off x="6440488" y="4464050"/>
            <a:ext cx="573087" cy="574675"/>
            <a:chOff x="3904" y="3064"/>
            <a:chExt cx="361" cy="362"/>
          </a:xfrm>
        </p:grpSpPr>
        <p:sp>
          <p:nvSpPr>
            <p:cNvPr id="8245" name="Rectangle 54"/>
            <p:cNvSpPr>
              <a:spLocks noChangeArrowheads="1"/>
            </p:cNvSpPr>
            <p:nvPr/>
          </p:nvSpPr>
          <p:spPr bwMode="auto">
            <a:xfrm>
              <a:off x="3904" y="3064"/>
              <a:ext cx="182" cy="182"/>
            </a:xfrm>
            <a:prstGeom prst="rect">
              <a:avLst/>
            </a:prstGeom>
            <a:solidFill>
              <a:srgbClr val="FF0000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46" name="Rectangle 55"/>
            <p:cNvSpPr>
              <a:spLocks noChangeArrowheads="1"/>
            </p:cNvSpPr>
            <p:nvPr/>
          </p:nvSpPr>
          <p:spPr bwMode="auto">
            <a:xfrm>
              <a:off x="4083" y="3064"/>
              <a:ext cx="182" cy="182"/>
            </a:xfrm>
            <a:prstGeom prst="rect">
              <a:avLst/>
            </a:prstGeom>
            <a:solidFill>
              <a:srgbClr val="FF0000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47" name="Rectangle 56"/>
            <p:cNvSpPr>
              <a:spLocks noChangeArrowheads="1"/>
            </p:cNvSpPr>
            <p:nvPr/>
          </p:nvSpPr>
          <p:spPr bwMode="auto">
            <a:xfrm>
              <a:off x="3904" y="3244"/>
              <a:ext cx="182" cy="182"/>
            </a:xfrm>
            <a:prstGeom prst="rect">
              <a:avLst/>
            </a:prstGeom>
            <a:solidFill>
              <a:srgbClr val="FF0000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48" name="Rectangle 57"/>
            <p:cNvSpPr>
              <a:spLocks noChangeArrowheads="1"/>
            </p:cNvSpPr>
            <p:nvPr/>
          </p:nvSpPr>
          <p:spPr bwMode="auto">
            <a:xfrm>
              <a:off x="4083" y="3244"/>
              <a:ext cx="182" cy="182"/>
            </a:xfrm>
            <a:prstGeom prst="rect">
              <a:avLst/>
            </a:prstGeom>
            <a:solidFill>
              <a:srgbClr val="FF0000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42" name="Rectangle 58"/>
          <p:cNvSpPr>
            <a:spLocks noChangeArrowheads="1"/>
          </p:cNvSpPr>
          <p:nvPr/>
        </p:nvSpPr>
        <p:spPr bwMode="auto">
          <a:xfrm>
            <a:off x="6951663" y="5668963"/>
            <a:ext cx="288925" cy="288925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43" name="Rectangle 59"/>
          <p:cNvSpPr>
            <a:spLocks noChangeArrowheads="1"/>
          </p:cNvSpPr>
          <p:nvPr/>
        </p:nvSpPr>
        <p:spPr bwMode="auto">
          <a:xfrm>
            <a:off x="14288" y="6227763"/>
            <a:ext cx="91471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 Narrow" pitchFamily="34" charset="0"/>
              </a:rPr>
              <a:t>Elements may consist of…</a:t>
            </a:r>
            <a:r>
              <a:rPr lang="en-US">
                <a:solidFill>
                  <a:schemeClr val="tx1"/>
                </a:solidFill>
                <a:latin typeface="Arial Narrow" pitchFamily="34" charset="0"/>
              </a:rPr>
              <a:t> either molecules </a:t>
            </a:r>
            <a:r>
              <a:rPr lang="en-US" u="sng">
                <a:solidFill>
                  <a:schemeClr val="tx1"/>
                </a:solidFill>
                <a:latin typeface="Arial Narrow" pitchFamily="34" charset="0"/>
              </a:rPr>
              <a:t>or</a:t>
            </a:r>
            <a:r>
              <a:rPr lang="en-US">
                <a:solidFill>
                  <a:schemeClr val="tx1"/>
                </a:solidFill>
                <a:latin typeface="Arial Narrow" pitchFamily="34" charset="0"/>
              </a:rPr>
              <a:t> unbonded atoms.</a:t>
            </a:r>
          </a:p>
        </p:txBody>
      </p:sp>
      <p:sp>
        <p:nvSpPr>
          <p:cNvPr id="8244" name="Text Box 60"/>
          <p:cNvSpPr txBox="1">
            <a:spLocks noChangeArrowheads="1"/>
          </p:cNvSpPr>
          <p:nvPr/>
        </p:nvSpPr>
        <p:spPr bwMode="auto">
          <a:xfrm>
            <a:off x="3762375" y="530383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4 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955675" y="500063"/>
            <a:ext cx="5526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Chemical symbols for elements</a:t>
            </a:r>
          </a:p>
          <a:p>
            <a:r>
              <a:rPr lang="en-US" i="1"/>
              <a:t>appear on the periodic table;</a:t>
            </a:r>
          </a:p>
          <a:p>
            <a:r>
              <a:rPr lang="en-US" i="1"/>
              <a:t>only the first letter</a:t>
            </a:r>
          </a:p>
          <a:p>
            <a:r>
              <a:rPr lang="en-US" i="1"/>
              <a:t>is capitalized.</a:t>
            </a:r>
          </a:p>
        </p:txBody>
      </p:sp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7947025" y="227013"/>
            <a:ext cx="941388" cy="6400800"/>
            <a:chOff x="4791" y="539"/>
            <a:chExt cx="503" cy="3417"/>
          </a:xfrm>
        </p:grpSpPr>
        <p:sp>
          <p:nvSpPr>
            <p:cNvPr id="9358" name="Rectangle 10"/>
            <p:cNvSpPr>
              <a:spLocks noChangeArrowheads="1"/>
            </p:cNvSpPr>
            <p:nvPr/>
          </p:nvSpPr>
          <p:spPr bwMode="auto">
            <a:xfrm>
              <a:off x="4791" y="556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59" name="Text Box 11"/>
            <p:cNvSpPr txBox="1">
              <a:spLocks noChangeArrowheads="1"/>
            </p:cNvSpPr>
            <p:nvPr/>
          </p:nvSpPr>
          <p:spPr bwMode="auto">
            <a:xfrm>
              <a:off x="4798" y="622"/>
              <a:ext cx="4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 </a:t>
              </a:r>
              <a:r>
                <a:rPr lang="en-US" sz="3600">
                  <a:solidFill>
                    <a:schemeClr val="tx1"/>
                  </a:solidFill>
                </a:rPr>
                <a:t>He</a:t>
              </a:r>
            </a:p>
          </p:txBody>
        </p:sp>
        <p:sp>
          <p:nvSpPr>
            <p:cNvPr id="9360" name="Text Box 12"/>
            <p:cNvSpPr txBox="1">
              <a:spLocks noChangeArrowheads="1"/>
            </p:cNvSpPr>
            <p:nvPr/>
          </p:nvSpPr>
          <p:spPr bwMode="auto">
            <a:xfrm>
              <a:off x="5081" y="539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361" name="Text Box 13"/>
            <p:cNvSpPr txBox="1">
              <a:spLocks noChangeArrowheads="1"/>
            </p:cNvSpPr>
            <p:nvPr/>
          </p:nvSpPr>
          <p:spPr bwMode="auto">
            <a:xfrm>
              <a:off x="4817" y="913"/>
              <a:ext cx="40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 4.003</a:t>
              </a:r>
            </a:p>
          </p:txBody>
        </p:sp>
        <p:sp>
          <p:nvSpPr>
            <p:cNvPr id="9362" name="Rectangle 14"/>
            <p:cNvSpPr>
              <a:spLocks noChangeArrowheads="1"/>
            </p:cNvSpPr>
            <p:nvPr/>
          </p:nvSpPr>
          <p:spPr bwMode="auto">
            <a:xfrm>
              <a:off x="4791" y="11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63" name="Text Box 15"/>
            <p:cNvSpPr txBox="1">
              <a:spLocks noChangeArrowheads="1"/>
            </p:cNvSpPr>
            <p:nvPr/>
          </p:nvSpPr>
          <p:spPr bwMode="auto">
            <a:xfrm>
              <a:off x="4834" y="1189"/>
              <a:ext cx="41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</a:rPr>
                <a:t>Ne</a:t>
              </a:r>
            </a:p>
          </p:txBody>
        </p:sp>
        <p:sp>
          <p:nvSpPr>
            <p:cNvPr id="9364" name="Text Box 16"/>
            <p:cNvSpPr txBox="1">
              <a:spLocks noChangeArrowheads="1"/>
            </p:cNvSpPr>
            <p:nvPr/>
          </p:nvSpPr>
          <p:spPr bwMode="auto">
            <a:xfrm>
              <a:off x="5022" y="1106"/>
              <a:ext cx="2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365" name="Text Box 17"/>
            <p:cNvSpPr txBox="1">
              <a:spLocks noChangeArrowheads="1"/>
            </p:cNvSpPr>
            <p:nvPr/>
          </p:nvSpPr>
          <p:spPr bwMode="auto">
            <a:xfrm>
              <a:off x="4828" y="1480"/>
              <a:ext cx="43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20.180</a:t>
              </a:r>
            </a:p>
          </p:txBody>
        </p:sp>
        <p:sp>
          <p:nvSpPr>
            <p:cNvPr id="9366" name="Rectangle 18"/>
            <p:cNvSpPr>
              <a:spLocks noChangeArrowheads="1"/>
            </p:cNvSpPr>
            <p:nvPr/>
          </p:nvSpPr>
          <p:spPr bwMode="auto">
            <a:xfrm>
              <a:off x="4791" y="1690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67" name="Text Box 19"/>
            <p:cNvSpPr txBox="1">
              <a:spLocks noChangeArrowheads="1"/>
            </p:cNvSpPr>
            <p:nvPr/>
          </p:nvSpPr>
          <p:spPr bwMode="auto">
            <a:xfrm>
              <a:off x="4855" y="1756"/>
              <a:ext cx="37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</a:rPr>
                <a:t>Ar</a:t>
              </a:r>
            </a:p>
          </p:txBody>
        </p:sp>
        <p:sp>
          <p:nvSpPr>
            <p:cNvPr id="9368" name="Text Box 20"/>
            <p:cNvSpPr txBox="1">
              <a:spLocks noChangeArrowheads="1"/>
            </p:cNvSpPr>
            <p:nvPr/>
          </p:nvSpPr>
          <p:spPr bwMode="auto">
            <a:xfrm>
              <a:off x="5022" y="1673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369" name="Text Box 21"/>
            <p:cNvSpPr txBox="1">
              <a:spLocks noChangeArrowheads="1"/>
            </p:cNvSpPr>
            <p:nvPr/>
          </p:nvSpPr>
          <p:spPr bwMode="auto">
            <a:xfrm>
              <a:off x="4828" y="2047"/>
              <a:ext cx="43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39.948</a:t>
              </a:r>
            </a:p>
          </p:txBody>
        </p:sp>
        <p:sp>
          <p:nvSpPr>
            <p:cNvPr id="9370" name="Rectangle 22"/>
            <p:cNvSpPr>
              <a:spLocks noChangeArrowheads="1"/>
            </p:cNvSpPr>
            <p:nvPr/>
          </p:nvSpPr>
          <p:spPr bwMode="auto">
            <a:xfrm>
              <a:off x="4791" y="2257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71" name="Text Box 23"/>
            <p:cNvSpPr txBox="1">
              <a:spLocks noChangeArrowheads="1"/>
            </p:cNvSpPr>
            <p:nvPr/>
          </p:nvSpPr>
          <p:spPr bwMode="auto">
            <a:xfrm>
              <a:off x="4855" y="2323"/>
              <a:ext cx="37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</a:rPr>
                <a:t>Kr</a:t>
              </a:r>
            </a:p>
          </p:txBody>
        </p:sp>
        <p:sp>
          <p:nvSpPr>
            <p:cNvPr id="9372" name="Text Box 24"/>
            <p:cNvSpPr txBox="1">
              <a:spLocks noChangeArrowheads="1"/>
            </p:cNvSpPr>
            <p:nvPr/>
          </p:nvSpPr>
          <p:spPr bwMode="auto">
            <a:xfrm>
              <a:off x="5022" y="2240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9373" name="Text Box 25"/>
            <p:cNvSpPr txBox="1">
              <a:spLocks noChangeArrowheads="1"/>
            </p:cNvSpPr>
            <p:nvPr/>
          </p:nvSpPr>
          <p:spPr bwMode="auto">
            <a:xfrm>
              <a:off x="4860" y="2614"/>
              <a:ext cx="37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83.80</a:t>
              </a:r>
            </a:p>
          </p:txBody>
        </p:sp>
        <p:sp>
          <p:nvSpPr>
            <p:cNvPr id="9374" name="Rectangle 26"/>
            <p:cNvSpPr>
              <a:spLocks noChangeArrowheads="1"/>
            </p:cNvSpPr>
            <p:nvPr/>
          </p:nvSpPr>
          <p:spPr bwMode="auto">
            <a:xfrm>
              <a:off x="4791" y="28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75" name="Text Box 27"/>
            <p:cNvSpPr txBox="1">
              <a:spLocks noChangeArrowheads="1"/>
            </p:cNvSpPr>
            <p:nvPr/>
          </p:nvSpPr>
          <p:spPr bwMode="auto">
            <a:xfrm>
              <a:off x="4842" y="2889"/>
              <a:ext cx="39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</a:rPr>
                <a:t>Xe</a:t>
              </a:r>
            </a:p>
          </p:txBody>
        </p:sp>
        <p:sp>
          <p:nvSpPr>
            <p:cNvPr id="9376" name="Text Box 28"/>
            <p:cNvSpPr txBox="1">
              <a:spLocks noChangeArrowheads="1"/>
            </p:cNvSpPr>
            <p:nvPr/>
          </p:nvSpPr>
          <p:spPr bwMode="auto">
            <a:xfrm>
              <a:off x="5022" y="2806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9377" name="Text Box 29"/>
            <p:cNvSpPr txBox="1">
              <a:spLocks noChangeArrowheads="1"/>
            </p:cNvSpPr>
            <p:nvPr/>
          </p:nvSpPr>
          <p:spPr bwMode="auto">
            <a:xfrm>
              <a:off x="4832" y="3180"/>
              <a:ext cx="42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131.29</a:t>
              </a:r>
            </a:p>
          </p:txBody>
        </p:sp>
        <p:sp>
          <p:nvSpPr>
            <p:cNvPr id="9378" name="Rectangle 30"/>
            <p:cNvSpPr>
              <a:spLocks noChangeArrowheads="1"/>
            </p:cNvSpPr>
            <p:nvPr/>
          </p:nvSpPr>
          <p:spPr bwMode="auto">
            <a:xfrm>
              <a:off x="4791" y="3389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79" name="Text Box 31"/>
            <p:cNvSpPr txBox="1">
              <a:spLocks noChangeArrowheads="1"/>
            </p:cNvSpPr>
            <p:nvPr/>
          </p:nvSpPr>
          <p:spPr bwMode="auto">
            <a:xfrm>
              <a:off x="4828" y="3455"/>
              <a:ext cx="42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</a:rPr>
                <a:t>Rn</a:t>
              </a:r>
            </a:p>
          </p:txBody>
        </p:sp>
        <p:sp>
          <p:nvSpPr>
            <p:cNvPr id="9380" name="Text Box 32"/>
            <p:cNvSpPr txBox="1">
              <a:spLocks noChangeArrowheads="1"/>
            </p:cNvSpPr>
            <p:nvPr/>
          </p:nvSpPr>
          <p:spPr bwMode="auto">
            <a:xfrm>
              <a:off x="5022" y="3372"/>
              <a:ext cx="2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86</a:t>
              </a:r>
            </a:p>
          </p:txBody>
        </p:sp>
        <p:sp>
          <p:nvSpPr>
            <p:cNvPr id="9381" name="Text Box 33"/>
            <p:cNvSpPr txBox="1">
              <a:spLocks noChangeArrowheads="1"/>
            </p:cNvSpPr>
            <p:nvPr/>
          </p:nvSpPr>
          <p:spPr bwMode="auto">
            <a:xfrm>
              <a:off x="4872" y="3746"/>
              <a:ext cx="35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(222)</a:t>
              </a:r>
            </a:p>
          </p:txBody>
        </p:sp>
      </p:grpSp>
      <p:grpSp>
        <p:nvGrpSpPr>
          <p:cNvPr id="9220" name="Group 34"/>
          <p:cNvGrpSpPr>
            <a:grpSpLocks/>
          </p:cNvGrpSpPr>
          <p:nvPr/>
        </p:nvGrpSpPr>
        <p:grpSpPr bwMode="auto">
          <a:xfrm>
            <a:off x="850900" y="2895600"/>
            <a:ext cx="5949950" cy="3709988"/>
            <a:chOff x="161" y="2449"/>
            <a:chExt cx="2550" cy="1707"/>
          </a:xfrm>
        </p:grpSpPr>
        <p:sp>
          <p:nvSpPr>
            <p:cNvPr id="9222" name="Rectangle 35"/>
            <p:cNvSpPr>
              <a:spLocks noChangeArrowheads="1"/>
            </p:cNvSpPr>
            <p:nvPr/>
          </p:nvSpPr>
          <p:spPr bwMode="auto">
            <a:xfrm>
              <a:off x="586" y="2993"/>
              <a:ext cx="142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36"/>
            <p:cNvSpPr>
              <a:spLocks noChangeArrowheads="1"/>
            </p:cNvSpPr>
            <p:nvPr/>
          </p:nvSpPr>
          <p:spPr bwMode="auto">
            <a:xfrm>
              <a:off x="728" y="2993"/>
              <a:ext cx="141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37"/>
            <p:cNvSpPr>
              <a:spLocks noChangeArrowheads="1"/>
            </p:cNvSpPr>
            <p:nvPr/>
          </p:nvSpPr>
          <p:spPr bwMode="auto">
            <a:xfrm>
              <a:off x="869" y="2993"/>
              <a:ext cx="142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38"/>
            <p:cNvSpPr>
              <a:spLocks noChangeArrowheads="1"/>
            </p:cNvSpPr>
            <p:nvPr/>
          </p:nvSpPr>
          <p:spPr bwMode="auto">
            <a:xfrm>
              <a:off x="1011" y="2993"/>
              <a:ext cx="141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39"/>
            <p:cNvSpPr>
              <a:spLocks noChangeArrowheads="1"/>
            </p:cNvSpPr>
            <p:nvPr/>
          </p:nvSpPr>
          <p:spPr bwMode="auto">
            <a:xfrm>
              <a:off x="303" y="2631"/>
              <a:ext cx="142" cy="1088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Rectangle 40"/>
            <p:cNvSpPr>
              <a:spLocks noChangeArrowheads="1"/>
            </p:cNvSpPr>
            <p:nvPr/>
          </p:nvSpPr>
          <p:spPr bwMode="auto">
            <a:xfrm>
              <a:off x="161" y="2449"/>
              <a:ext cx="142" cy="1270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Rectangle 41"/>
            <p:cNvSpPr>
              <a:spLocks noChangeArrowheads="1"/>
            </p:cNvSpPr>
            <p:nvPr/>
          </p:nvSpPr>
          <p:spPr bwMode="auto">
            <a:xfrm>
              <a:off x="1152" y="2993"/>
              <a:ext cx="142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Rectangle 42"/>
            <p:cNvSpPr>
              <a:spLocks noChangeArrowheads="1"/>
            </p:cNvSpPr>
            <p:nvPr/>
          </p:nvSpPr>
          <p:spPr bwMode="auto">
            <a:xfrm>
              <a:off x="1294" y="2993"/>
              <a:ext cx="142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Rectangle 43"/>
            <p:cNvSpPr>
              <a:spLocks noChangeArrowheads="1"/>
            </p:cNvSpPr>
            <p:nvPr/>
          </p:nvSpPr>
          <p:spPr bwMode="auto">
            <a:xfrm>
              <a:off x="1720" y="2993"/>
              <a:ext cx="141" cy="545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44"/>
            <p:cNvSpPr>
              <a:spLocks noChangeArrowheads="1"/>
            </p:cNvSpPr>
            <p:nvPr/>
          </p:nvSpPr>
          <p:spPr bwMode="auto">
            <a:xfrm>
              <a:off x="1861" y="2631"/>
              <a:ext cx="142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Rectangle 45"/>
            <p:cNvSpPr>
              <a:spLocks noChangeArrowheads="1"/>
            </p:cNvSpPr>
            <p:nvPr/>
          </p:nvSpPr>
          <p:spPr bwMode="auto">
            <a:xfrm>
              <a:off x="2003" y="2631"/>
              <a:ext cx="141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Rectangle 46"/>
            <p:cNvSpPr>
              <a:spLocks noChangeArrowheads="1"/>
            </p:cNvSpPr>
            <p:nvPr/>
          </p:nvSpPr>
          <p:spPr bwMode="auto">
            <a:xfrm>
              <a:off x="2144" y="2631"/>
              <a:ext cx="142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47"/>
            <p:cNvSpPr>
              <a:spLocks noChangeArrowheads="1"/>
            </p:cNvSpPr>
            <p:nvPr/>
          </p:nvSpPr>
          <p:spPr bwMode="auto">
            <a:xfrm>
              <a:off x="2286" y="2631"/>
              <a:ext cx="141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2427" y="2631"/>
              <a:ext cx="142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Rectangle 49"/>
            <p:cNvSpPr>
              <a:spLocks noChangeArrowheads="1"/>
            </p:cNvSpPr>
            <p:nvPr/>
          </p:nvSpPr>
          <p:spPr bwMode="auto">
            <a:xfrm>
              <a:off x="2569" y="2631"/>
              <a:ext cx="142" cy="90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50"/>
            <p:cNvSpPr>
              <a:spLocks noChangeArrowheads="1"/>
            </p:cNvSpPr>
            <p:nvPr/>
          </p:nvSpPr>
          <p:spPr bwMode="auto">
            <a:xfrm>
              <a:off x="1578" y="2993"/>
              <a:ext cx="142" cy="545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51"/>
            <p:cNvSpPr>
              <a:spLocks noChangeArrowheads="1"/>
            </p:cNvSpPr>
            <p:nvPr/>
          </p:nvSpPr>
          <p:spPr bwMode="auto">
            <a:xfrm>
              <a:off x="1436" y="2993"/>
              <a:ext cx="142" cy="545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52"/>
            <p:cNvSpPr>
              <a:spLocks noChangeArrowheads="1"/>
            </p:cNvSpPr>
            <p:nvPr/>
          </p:nvSpPr>
          <p:spPr bwMode="auto">
            <a:xfrm>
              <a:off x="303" y="2993"/>
              <a:ext cx="2408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Rectangle 53"/>
            <p:cNvSpPr>
              <a:spLocks noChangeArrowheads="1"/>
            </p:cNvSpPr>
            <p:nvPr/>
          </p:nvSpPr>
          <p:spPr bwMode="auto">
            <a:xfrm>
              <a:off x="161" y="3175"/>
              <a:ext cx="2550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Rectangle 54"/>
            <p:cNvSpPr>
              <a:spLocks noChangeArrowheads="1"/>
            </p:cNvSpPr>
            <p:nvPr/>
          </p:nvSpPr>
          <p:spPr bwMode="auto">
            <a:xfrm>
              <a:off x="303" y="3356"/>
              <a:ext cx="2408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55"/>
            <p:cNvSpPr>
              <a:spLocks noChangeArrowheads="1"/>
            </p:cNvSpPr>
            <p:nvPr/>
          </p:nvSpPr>
          <p:spPr bwMode="auto">
            <a:xfrm>
              <a:off x="1861" y="2812"/>
              <a:ext cx="850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Rectangle 56"/>
            <p:cNvSpPr>
              <a:spLocks noChangeArrowheads="1"/>
            </p:cNvSpPr>
            <p:nvPr/>
          </p:nvSpPr>
          <p:spPr bwMode="auto">
            <a:xfrm>
              <a:off x="161" y="2449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57"/>
            <p:cNvSpPr>
              <a:spLocks noChangeArrowheads="1"/>
            </p:cNvSpPr>
            <p:nvPr/>
          </p:nvSpPr>
          <p:spPr bwMode="auto">
            <a:xfrm>
              <a:off x="161" y="2631"/>
              <a:ext cx="284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Rectangle 58"/>
            <p:cNvSpPr>
              <a:spLocks noChangeArrowheads="1"/>
            </p:cNvSpPr>
            <p:nvPr/>
          </p:nvSpPr>
          <p:spPr bwMode="auto">
            <a:xfrm>
              <a:off x="445" y="2993"/>
              <a:ext cx="141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Rectangle 59"/>
            <p:cNvSpPr>
              <a:spLocks noChangeArrowheads="1"/>
            </p:cNvSpPr>
            <p:nvPr/>
          </p:nvSpPr>
          <p:spPr bwMode="auto">
            <a:xfrm>
              <a:off x="161" y="2993"/>
              <a:ext cx="142" cy="726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Rectangle 60"/>
            <p:cNvSpPr>
              <a:spLocks noChangeArrowheads="1"/>
            </p:cNvSpPr>
            <p:nvPr/>
          </p:nvSpPr>
          <p:spPr bwMode="auto">
            <a:xfrm>
              <a:off x="161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Rectangle 61"/>
            <p:cNvSpPr>
              <a:spLocks noChangeArrowheads="1"/>
            </p:cNvSpPr>
            <p:nvPr/>
          </p:nvSpPr>
          <p:spPr bwMode="auto">
            <a:xfrm>
              <a:off x="2569" y="2449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62"/>
            <p:cNvSpPr>
              <a:spLocks noChangeArrowheads="1"/>
            </p:cNvSpPr>
            <p:nvPr/>
          </p:nvSpPr>
          <p:spPr bwMode="auto">
            <a:xfrm>
              <a:off x="161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Rectangle 63"/>
            <p:cNvSpPr>
              <a:spLocks noChangeArrowheads="1"/>
            </p:cNvSpPr>
            <p:nvPr/>
          </p:nvSpPr>
          <p:spPr bwMode="auto">
            <a:xfrm>
              <a:off x="303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64"/>
            <p:cNvSpPr>
              <a:spLocks noChangeArrowheads="1"/>
            </p:cNvSpPr>
            <p:nvPr/>
          </p:nvSpPr>
          <p:spPr bwMode="auto">
            <a:xfrm>
              <a:off x="303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Rectangle 65"/>
            <p:cNvSpPr>
              <a:spLocks noChangeArrowheads="1"/>
            </p:cNvSpPr>
            <p:nvPr/>
          </p:nvSpPr>
          <p:spPr bwMode="auto">
            <a:xfrm>
              <a:off x="161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Rectangle 66"/>
            <p:cNvSpPr>
              <a:spLocks noChangeArrowheads="1"/>
            </p:cNvSpPr>
            <p:nvPr/>
          </p:nvSpPr>
          <p:spPr bwMode="auto">
            <a:xfrm>
              <a:off x="303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67"/>
            <p:cNvSpPr>
              <a:spLocks noChangeArrowheads="1"/>
            </p:cNvSpPr>
            <p:nvPr/>
          </p:nvSpPr>
          <p:spPr bwMode="auto">
            <a:xfrm>
              <a:off x="161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Rectangle 68"/>
            <p:cNvSpPr>
              <a:spLocks noChangeArrowheads="1"/>
            </p:cNvSpPr>
            <p:nvPr/>
          </p:nvSpPr>
          <p:spPr bwMode="auto">
            <a:xfrm>
              <a:off x="303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69"/>
            <p:cNvSpPr>
              <a:spLocks noChangeArrowheads="1"/>
            </p:cNvSpPr>
            <p:nvPr/>
          </p:nvSpPr>
          <p:spPr bwMode="auto">
            <a:xfrm>
              <a:off x="161" y="2449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Rectangle 70"/>
            <p:cNvSpPr>
              <a:spLocks noChangeArrowheads="1"/>
            </p:cNvSpPr>
            <p:nvPr/>
          </p:nvSpPr>
          <p:spPr bwMode="auto">
            <a:xfrm>
              <a:off x="161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71"/>
            <p:cNvSpPr>
              <a:spLocks noChangeArrowheads="1"/>
            </p:cNvSpPr>
            <p:nvPr/>
          </p:nvSpPr>
          <p:spPr bwMode="auto">
            <a:xfrm>
              <a:off x="303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Rectangle 72"/>
            <p:cNvSpPr>
              <a:spLocks noChangeArrowheads="1"/>
            </p:cNvSpPr>
            <p:nvPr/>
          </p:nvSpPr>
          <p:spPr bwMode="auto">
            <a:xfrm>
              <a:off x="161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73"/>
            <p:cNvSpPr>
              <a:spLocks noChangeArrowheads="1"/>
            </p:cNvSpPr>
            <p:nvPr/>
          </p:nvSpPr>
          <p:spPr bwMode="auto">
            <a:xfrm>
              <a:off x="303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Rectangle 74"/>
            <p:cNvSpPr>
              <a:spLocks noChangeArrowheads="1"/>
            </p:cNvSpPr>
            <p:nvPr/>
          </p:nvSpPr>
          <p:spPr bwMode="auto">
            <a:xfrm>
              <a:off x="161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Rectangle 75"/>
            <p:cNvSpPr>
              <a:spLocks noChangeArrowheads="1"/>
            </p:cNvSpPr>
            <p:nvPr/>
          </p:nvSpPr>
          <p:spPr bwMode="auto">
            <a:xfrm>
              <a:off x="1861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76"/>
            <p:cNvSpPr>
              <a:spLocks noChangeArrowheads="1"/>
            </p:cNvSpPr>
            <p:nvPr/>
          </p:nvSpPr>
          <p:spPr bwMode="auto">
            <a:xfrm>
              <a:off x="2569" y="2449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Rectangle 77"/>
            <p:cNvSpPr>
              <a:spLocks noChangeArrowheads="1"/>
            </p:cNvSpPr>
            <p:nvPr/>
          </p:nvSpPr>
          <p:spPr bwMode="auto">
            <a:xfrm>
              <a:off x="2003" y="2631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78"/>
            <p:cNvSpPr>
              <a:spLocks noChangeArrowheads="1"/>
            </p:cNvSpPr>
            <p:nvPr/>
          </p:nvSpPr>
          <p:spPr bwMode="auto">
            <a:xfrm>
              <a:off x="2144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Rectangle 79"/>
            <p:cNvSpPr>
              <a:spLocks noChangeArrowheads="1"/>
            </p:cNvSpPr>
            <p:nvPr/>
          </p:nvSpPr>
          <p:spPr bwMode="auto">
            <a:xfrm>
              <a:off x="2286" y="2631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Rectangle 80"/>
            <p:cNvSpPr>
              <a:spLocks noChangeArrowheads="1"/>
            </p:cNvSpPr>
            <p:nvPr/>
          </p:nvSpPr>
          <p:spPr bwMode="auto">
            <a:xfrm>
              <a:off x="1861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81"/>
            <p:cNvSpPr>
              <a:spLocks noChangeArrowheads="1"/>
            </p:cNvSpPr>
            <p:nvPr/>
          </p:nvSpPr>
          <p:spPr bwMode="auto">
            <a:xfrm>
              <a:off x="2003" y="2812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Rectangle 82"/>
            <p:cNvSpPr>
              <a:spLocks noChangeArrowheads="1"/>
            </p:cNvSpPr>
            <p:nvPr/>
          </p:nvSpPr>
          <p:spPr bwMode="auto">
            <a:xfrm>
              <a:off x="1861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83"/>
            <p:cNvSpPr>
              <a:spLocks noChangeArrowheads="1"/>
            </p:cNvSpPr>
            <p:nvPr/>
          </p:nvSpPr>
          <p:spPr bwMode="auto">
            <a:xfrm>
              <a:off x="1861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Rectangle 84"/>
            <p:cNvSpPr>
              <a:spLocks noChangeArrowheads="1"/>
            </p:cNvSpPr>
            <p:nvPr/>
          </p:nvSpPr>
          <p:spPr bwMode="auto">
            <a:xfrm>
              <a:off x="1861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85"/>
            <p:cNvSpPr>
              <a:spLocks noChangeArrowheads="1"/>
            </p:cNvSpPr>
            <p:nvPr/>
          </p:nvSpPr>
          <p:spPr bwMode="auto">
            <a:xfrm>
              <a:off x="2003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86"/>
            <p:cNvSpPr>
              <a:spLocks noChangeArrowheads="1"/>
            </p:cNvSpPr>
            <p:nvPr/>
          </p:nvSpPr>
          <p:spPr bwMode="auto">
            <a:xfrm>
              <a:off x="2003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87"/>
            <p:cNvSpPr>
              <a:spLocks noChangeArrowheads="1"/>
            </p:cNvSpPr>
            <p:nvPr/>
          </p:nvSpPr>
          <p:spPr bwMode="auto">
            <a:xfrm>
              <a:off x="2003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88"/>
            <p:cNvSpPr>
              <a:spLocks noChangeArrowheads="1"/>
            </p:cNvSpPr>
            <p:nvPr/>
          </p:nvSpPr>
          <p:spPr bwMode="auto">
            <a:xfrm>
              <a:off x="2144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Rectangle 89"/>
            <p:cNvSpPr>
              <a:spLocks noChangeArrowheads="1"/>
            </p:cNvSpPr>
            <p:nvPr/>
          </p:nvSpPr>
          <p:spPr bwMode="auto">
            <a:xfrm>
              <a:off x="2144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90"/>
            <p:cNvSpPr>
              <a:spLocks noChangeArrowheads="1"/>
            </p:cNvSpPr>
            <p:nvPr/>
          </p:nvSpPr>
          <p:spPr bwMode="auto">
            <a:xfrm>
              <a:off x="2144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Rectangle 91"/>
            <p:cNvSpPr>
              <a:spLocks noChangeArrowheads="1"/>
            </p:cNvSpPr>
            <p:nvPr/>
          </p:nvSpPr>
          <p:spPr bwMode="auto">
            <a:xfrm>
              <a:off x="2144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Rectangle 92"/>
            <p:cNvSpPr>
              <a:spLocks noChangeArrowheads="1"/>
            </p:cNvSpPr>
            <p:nvPr/>
          </p:nvSpPr>
          <p:spPr bwMode="auto">
            <a:xfrm>
              <a:off x="2569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Rectangle 93"/>
            <p:cNvSpPr>
              <a:spLocks noChangeArrowheads="1"/>
            </p:cNvSpPr>
            <p:nvPr/>
          </p:nvSpPr>
          <p:spPr bwMode="auto">
            <a:xfrm>
              <a:off x="2569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Rectangle 94"/>
            <p:cNvSpPr>
              <a:spLocks noChangeArrowheads="1"/>
            </p:cNvSpPr>
            <p:nvPr/>
          </p:nvSpPr>
          <p:spPr bwMode="auto">
            <a:xfrm>
              <a:off x="2569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95"/>
            <p:cNvSpPr>
              <a:spLocks noChangeArrowheads="1"/>
            </p:cNvSpPr>
            <p:nvPr/>
          </p:nvSpPr>
          <p:spPr bwMode="auto">
            <a:xfrm>
              <a:off x="2569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Rectangle 96"/>
            <p:cNvSpPr>
              <a:spLocks noChangeArrowheads="1"/>
            </p:cNvSpPr>
            <p:nvPr/>
          </p:nvSpPr>
          <p:spPr bwMode="auto">
            <a:xfrm>
              <a:off x="2569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97"/>
            <p:cNvSpPr>
              <a:spLocks noChangeArrowheads="1"/>
            </p:cNvSpPr>
            <p:nvPr/>
          </p:nvSpPr>
          <p:spPr bwMode="auto">
            <a:xfrm>
              <a:off x="2427" y="2631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Rectangle 98"/>
            <p:cNvSpPr>
              <a:spLocks noChangeArrowheads="1"/>
            </p:cNvSpPr>
            <p:nvPr/>
          </p:nvSpPr>
          <p:spPr bwMode="auto">
            <a:xfrm>
              <a:off x="2427" y="2812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Rectangle 99"/>
            <p:cNvSpPr>
              <a:spLocks noChangeArrowheads="1"/>
            </p:cNvSpPr>
            <p:nvPr/>
          </p:nvSpPr>
          <p:spPr bwMode="auto">
            <a:xfrm>
              <a:off x="2286" y="2812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Rectangle 100"/>
            <p:cNvSpPr>
              <a:spLocks noChangeArrowheads="1"/>
            </p:cNvSpPr>
            <p:nvPr/>
          </p:nvSpPr>
          <p:spPr bwMode="auto">
            <a:xfrm>
              <a:off x="2427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>
              <a:off x="2286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Rectangle 102"/>
            <p:cNvSpPr>
              <a:spLocks noChangeArrowheads="1"/>
            </p:cNvSpPr>
            <p:nvPr/>
          </p:nvSpPr>
          <p:spPr bwMode="auto">
            <a:xfrm>
              <a:off x="2427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103"/>
            <p:cNvSpPr>
              <a:spLocks noChangeArrowheads="1"/>
            </p:cNvSpPr>
            <p:nvPr/>
          </p:nvSpPr>
          <p:spPr bwMode="auto">
            <a:xfrm>
              <a:off x="2427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104"/>
            <p:cNvSpPr>
              <a:spLocks noChangeArrowheads="1"/>
            </p:cNvSpPr>
            <p:nvPr/>
          </p:nvSpPr>
          <p:spPr bwMode="auto">
            <a:xfrm>
              <a:off x="2286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Rectangle 105"/>
            <p:cNvSpPr>
              <a:spLocks noChangeArrowheads="1"/>
            </p:cNvSpPr>
            <p:nvPr/>
          </p:nvSpPr>
          <p:spPr bwMode="auto">
            <a:xfrm>
              <a:off x="2286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106"/>
            <p:cNvSpPr>
              <a:spLocks noChangeArrowheads="1"/>
            </p:cNvSpPr>
            <p:nvPr/>
          </p:nvSpPr>
          <p:spPr bwMode="auto">
            <a:xfrm>
              <a:off x="1720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Rectangle 107"/>
            <p:cNvSpPr>
              <a:spLocks noChangeArrowheads="1"/>
            </p:cNvSpPr>
            <p:nvPr/>
          </p:nvSpPr>
          <p:spPr bwMode="auto">
            <a:xfrm>
              <a:off x="1720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Rectangle 108"/>
            <p:cNvSpPr>
              <a:spLocks noChangeArrowheads="1"/>
            </p:cNvSpPr>
            <p:nvPr/>
          </p:nvSpPr>
          <p:spPr bwMode="auto">
            <a:xfrm>
              <a:off x="1720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Rectangle 109"/>
            <p:cNvSpPr>
              <a:spLocks noChangeArrowheads="1"/>
            </p:cNvSpPr>
            <p:nvPr/>
          </p:nvSpPr>
          <p:spPr bwMode="auto">
            <a:xfrm>
              <a:off x="1578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Rectangle 110"/>
            <p:cNvSpPr>
              <a:spLocks noChangeArrowheads="1"/>
            </p:cNvSpPr>
            <p:nvPr/>
          </p:nvSpPr>
          <p:spPr bwMode="auto">
            <a:xfrm>
              <a:off x="1578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Rectangle 111"/>
            <p:cNvSpPr>
              <a:spLocks noChangeArrowheads="1"/>
            </p:cNvSpPr>
            <p:nvPr/>
          </p:nvSpPr>
          <p:spPr bwMode="auto">
            <a:xfrm>
              <a:off x="1578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Rectangle 112"/>
            <p:cNvSpPr>
              <a:spLocks noChangeArrowheads="1"/>
            </p:cNvSpPr>
            <p:nvPr/>
          </p:nvSpPr>
          <p:spPr bwMode="auto">
            <a:xfrm>
              <a:off x="1436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Rectangle 113"/>
            <p:cNvSpPr>
              <a:spLocks noChangeArrowheads="1"/>
            </p:cNvSpPr>
            <p:nvPr/>
          </p:nvSpPr>
          <p:spPr bwMode="auto">
            <a:xfrm>
              <a:off x="1436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Rectangle 114"/>
            <p:cNvSpPr>
              <a:spLocks noChangeArrowheads="1"/>
            </p:cNvSpPr>
            <p:nvPr/>
          </p:nvSpPr>
          <p:spPr bwMode="auto">
            <a:xfrm>
              <a:off x="1436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Rectangle 115"/>
            <p:cNvSpPr>
              <a:spLocks noChangeArrowheads="1"/>
            </p:cNvSpPr>
            <p:nvPr/>
          </p:nvSpPr>
          <p:spPr bwMode="auto">
            <a:xfrm>
              <a:off x="445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Rectangle 116"/>
            <p:cNvSpPr>
              <a:spLocks noChangeArrowheads="1"/>
            </p:cNvSpPr>
            <p:nvPr/>
          </p:nvSpPr>
          <p:spPr bwMode="auto">
            <a:xfrm>
              <a:off x="445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Rectangle 117"/>
            <p:cNvSpPr>
              <a:spLocks noChangeArrowheads="1"/>
            </p:cNvSpPr>
            <p:nvPr/>
          </p:nvSpPr>
          <p:spPr bwMode="auto">
            <a:xfrm>
              <a:off x="445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Rectangle 118"/>
            <p:cNvSpPr>
              <a:spLocks noChangeArrowheads="1"/>
            </p:cNvSpPr>
            <p:nvPr/>
          </p:nvSpPr>
          <p:spPr bwMode="auto">
            <a:xfrm>
              <a:off x="445" y="3538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Rectangle 119"/>
            <p:cNvSpPr>
              <a:spLocks noChangeArrowheads="1"/>
            </p:cNvSpPr>
            <p:nvPr/>
          </p:nvSpPr>
          <p:spPr bwMode="auto">
            <a:xfrm>
              <a:off x="586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Rectangle 120"/>
            <p:cNvSpPr>
              <a:spLocks noChangeArrowheads="1"/>
            </p:cNvSpPr>
            <p:nvPr/>
          </p:nvSpPr>
          <p:spPr bwMode="auto">
            <a:xfrm>
              <a:off x="586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Rectangle 121"/>
            <p:cNvSpPr>
              <a:spLocks noChangeArrowheads="1"/>
            </p:cNvSpPr>
            <p:nvPr/>
          </p:nvSpPr>
          <p:spPr bwMode="auto">
            <a:xfrm>
              <a:off x="586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Rectangle 122"/>
            <p:cNvSpPr>
              <a:spLocks noChangeArrowheads="1"/>
            </p:cNvSpPr>
            <p:nvPr/>
          </p:nvSpPr>
          <p:spPr bwMode="auto">
            <a:xfrm>
              <a:off x="586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Rectangle 123"/>
            <p:cNvSpPr>
              <a:spLocks noChangeArrowheads="1"/>
            </p:cNvSpPr>
            <p:nvPr/>
          </p:nvSpPr>
          <p:spPr bwMode="auto">
            <a:xfrm>
              <a:off x="728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124"/>
            <p:cNvSpPr>
              <a:spLocks noChangeArrowheads="1"/>
            </p:cNvSpPr>
            <p:nvPr/>
          </p:nvSpPr>
          <p:spPr bwMode="auto">
            <a:xfrm>
              <a:off x="728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125"/>
            <p:cNvSpPr>
              <a:spLocks noChangeArrowheads="1"/>
            </p:cNvSpPr>
            <p:nvPr/>
          </p:nvSpPr>
          <p:spPr bwMode="auto">
            <a:xfrm>
              <a:off x="728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Rectangle 126"/>
            <p:cNvSpPr>
              <a:spLocks noChangeArrowheads="1"/>
            </p:cNvSpPr>
            <p:nvPr/>
          </p:nvSpPr>
          <p:spPr bwMode="auto">
            <a:xfrm>
              <a:off x="728" y="3538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Rectangle 127"/>
            <p:cNvSpPr>
              <a:spLocks noChangeArrowheads="1"/>
            </p:cNvSpPr>
            <p:nvPr/>
          </p:nvSpPr>
          <p:spPr bwMode="auto">
            <a:xfrm>
              <a:off x="869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Rectangle 128"/>
            <p:cNvSpPr>
              <a:spLocks noChangeArrowheads="1"/>
            </p:cNvSpPr>
            <p:nvPr/>
          </p:nvSpPr>
          <p:spPr bwMode="auto">
            <a:xfrm>
              <a:off x="869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Rectangle 129"/>
            <p:cNvSpPr>
              <a:spLocks noChangeArrowheads="1"/>
            </p:cNvSpPr>
            <p:nvPr/>
          </p:nvSpPr>
          <p:spPr bwMode="auto">
            <a:xfrm>
              <a:off x="869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130"/>
            <p:cNvSpPr>
              <a:spLocks noChangeArrowheads="1"/>
            </p:cNvSpPr>
            <p:nvPr/>
          </p:nvSpPr>
          <p:spPr bwMode="auto">
            <a:xfrm>
              <a:off x="869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Rectangle 131"/>
            <p:cNvSpPr>
              <a:spLocks noChangeArrowheads="1"/>
            </p:cNvSpPr>
            <p:nvPr/>
          </p:nvSpPr>
          <p:spPr bwMode="auto">
            <a:xfrm>
              <a:off x="1011" y="29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Rectangle 132"/>
            <p:cNvSpPr>
              <a:spLocks noChangeArrowheads="1"/>
            </p:cNvSpPr>
            <p:nvPr/>
          </p:nvSpPr>
          <p:spPr bwMode="auto">
            <a:xfrm>
              <a:off x="1011" y="31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Rectangle 133"/>
            <p:cNvSpPr>
              <a:spLocks noChangeArrowheads="1"/>
            </p:cNvSpPr>
            <p:nvPr/>
          </p:nvSpPr>
          <p:spPr bwMode="auto">
            <a:xfrm>
              <a:off x="1011" y="3356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Rectangle 134"/>
            <p:cNvSpPr>
              <a:spLocks noChangeArrowheads="1"/>
            </p:cNvSpPr>
            <p:nvPr/>
          </p:nvSpPr>
          <p:spPr bwMode="auto">
            <a:xfrm>
              <a:off x="1011" y="3538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Rectangle 135"/>
            <p:cNvSpPr>
              <a:spLocks noChangeArrowheads="1"/>
            </p:cNvSpPr>
            <p:nvPr/>
          </p:nvSpPr>
          <p:spPr bwMode="auto">
            <a:xfrm>
              <a:off x="1152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Rectangle 136"/>
            <p:cNvSpPr>
              <a:spLocks noChangeArrowheads="1"/>
            </p:cNvSpPr>
            <p:nvPr/>
          </p:nvSpPr>
          <p:spPr bwMode="auto">
            <a:xfrm>
              <a:off x="1152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Rectangle 137"/>
            <p:cNvSpPr>
              <a:spLocks noChangeArrowheads="1"/>
            </p:cNvSpPr>
            <p:nvPr/>
          </p:nvSpPr>
          <p:spPr bwMode="auto">
            <a:xfrm>
              <a:off x="1152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Rectangle 138"/>
            <p:cNvSpPr>
              <a:spLocks noChangeArrowheads="1"/>
            </p:cNvSpPr>
            <p:nvPr/>
          </p:nvSpPr>
          <p:spPr bwMode="auto">
            <a:xfrm>
              <a:off x="1152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Rectangle 139"/>
            <p:cNvSpPr>
              <a:spLocks noChangeArrowheads="1"/>
            </p:cNvSpPr>
            <p:nvPr/>
          </p:nvSpPr>
          <p:spPr bwMode="auto">
            <a:xfrm>
              <a:off x="1294" y="29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Rectangle 140"/>
            <p:cNvSpPr>
              <a:spLocks noChangeArrowheads="1"/>
            </p:cNvSpPr>
            <p:nvPr/>
          </p:nvSpPr>
          <p:spPr bwMode="auto">
            <a:xfrm>
              <a:off x="1294" y="31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Rectangle 141"/>
            <p:cNvSpPr>
              <a:spLocks noChangeArrowheads="1"/>
            </p:cNvSpPr>
            <p:nvPr/>
          </p:nvSpPr>
          <p:spPr bwMode="auto">
            <a:xfrm>
              <a:off x="1294" y="3356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Rectangle 142"/>
            <p:cNvSpPr>
              <a:spLocks noChangeArrowheads="1"/>
            </p:cNvSpPr>
            <p:nvPr/>
          </p:nvSpPr>
          <p:spPr bwMode="auto">
            <a:xfrm>
              <a:off x="1294" y="3538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Rectangle 143"/>
            <p:cNvSpPr>
              <a:spLocks noChangeArrowheads="1"/>
            </p:cNvSpPr>
            <p:nvPr/>
          </p:nvSpPr>
          <p:spPr bwMode="auto">
            <a:xfrm>
              <a:off x="513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Rectangle 144"/>
            <p:cNvSpPr>
              <a:spLocks noChangeArrowheads="1"/>
            </p:cNvSpPr>
            <p:nvPr/>
          </p:nvSpPr>
          <p:spPr bwMode="auto">
            <a:xfrm>
              <a:off x="655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Rectangle 145"/>
            <p:cNvSpPr>
              <a:spLocks noChangeArrowheads="1"/>
            </p:cNvSpPr>
            <p:nvPr/>
          </p:nvSpPr>
          <p:spPr bwMode="auto">
            <a:xfrm>
              <a:off x="655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Rectangle 146"/>
            <p:cNvSpPr>
              <a:spLocks noChangeArrowheads="1"/>
            </p:cNvSpPr>
            <p:nvPr/>
          </p:nvSpPr>
          <p:spPr bwMode="auto">
            <a:xfrm>
              <a:off x="513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Rectangle 147"/>
            <p:cNvSpPr>
              <a:spLocks noChangeArrowheads="1"/>
            </p:cNvSpPr>
            <p:nvPr/>
          </p:nvSpPr>
          <p:spPr bwMode="auto">
            <a:xfrm>
              <a:off x="2213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Rectangle 148"/>
            <p:cNvSpPr>
              <a:spLocks noChangeArrowheads="1"/>
            </p:cNvSpPr>
            <p:nvPr/>
          </p:nvSpPr>
          <p:spPr bwMode="auto">
            <a:xfrm>
              <a:off x="2213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Rectangle 149"/>
            <p:cNvSpPr>
              <a:spLocks noChangeArrowheads="1"/>
            </p:cNvSpPr>
            <p:nvPr/>
          </p:nvSpPr>
          <p:spPr bwMode="auto">
            <a:xfrm>
              <a:off x="2355" y="37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Rectangle 150"/>
            <p:cNvSpPr>
              <a:spLocks noChangeArrowheads="1"/>
            </p:cNvSpPr>
            <p:nvPr/>
          </p:nvSpPr>
          <p:spPr bwMode="auto">
            <a:xfrm>
              <a:off x="2355" y="39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Rectangle 151"/>
            <p:cNvSpPr>
              <a:spLocks noChangeArrowheads="1"/>
            </p:cNvSpPr>
            <p:nvPr/>
          </p:nvSpPr>
          <p:spPr bwMode="auto">
            <a:xfrm>
              <a:off x="2072" y="37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Rectangle 152"/>
            <p:cNvSpPr>
              <a:spLocks noChangeArrowheads="1"/>
            </p:cNvSpPr>
            <p:nvPr/>
          </p:nvSpPr>
          <p:spPr bwMode="auto">
            <a:xfrm>
              <a:off x="2072" y="39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Rectangle 153"/>
            <p:cNvSpPr>
              <a:spLocks noChangeArrowheads="1"/>
            </p:cNvSpPr>
            <p:nvPr/>
          </p:nvSpPr>
          <p:spPr bwMode="auto">
            <a:xfrm>
              <a:off x="1930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Rectangle 154"/>
            <p:cNvSpPr>
              <a:spLocks noChangeArrowheads="1"/>
            </p:cNvSpPr>
            <p:nvPr/>
          </p:nvSpPr>
          <p:spPr bwMode="auto">
            <a:xfrm>
              <a:off x="1930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Rectangle 155"/>
            <p:cNvSpPr>
              <a:spLocks noChangeArrowheads="1"/>
            </p:cNvSpPr>
            <p:nvPr/>
          </p:nvSpPr>
          <p:spPr bwMode="auto">
            <a:xfrm>
              <a:off x="1788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Rectangle 156"/>
            <p:cNvSpPr>
              <a:spLocks noChangeArrowheads="1"/>
            </p:cNvSpPr>
            <p:nvPr/>
          </p:nvSpPr>
          <p:spPr bwMode="auto">
            <a:xfrm>
              <a:off x="1788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Rectangle 157"/>
            <p:cNvSpPr>
              <a:spLocks noChangeArrowheads="1"/>
            </p:cNvSpPr>
            <p:nvPr/>
          </p:nvSpPr>
          <p:spPr bwMode="auto">
            <a:xfrm>
              <a:off x="797" y="37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158"/>
            <p:cNvSpPr>
              <a:spLocks noChangeArrowheads="1"/>
            </p:cNvSpPr>
            <p:nvPr/>
          </p:nvSpPr>
          <p:spPr bwMode="auto">
            <a:xfrm>
              <a:off x="797" y="39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Rectangle 159"/>
            <p:cNvSpPr>
              <a:spLocks noChangeArrowheads="1"/>
            </p:cNvSpPr>
            <p:nvPr/>
          </p:nvSpPr>
          <p:spPr bwMode="auto">
            <a:xfrm>
              <a:off x="938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Rectangle 160"/>
            <p:cNvSpPr>
              <a:spLocks noChangeArrowheads="1"/>
            </p:cNvSpPr>
            <p:nvPr/>
          </p:nvSpPr>
          <p:spPr bwMode="auto">
            <a:xfrm>
              <a:off x="938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Rectangle 161"/>
            <p:cNvSpPr>
              <a:spLocks noChangeArrowheads="1"/>
            </p:cNvSpPr>
            <p:nvPr/>
          </p:nvSpPr>
          <p:spPr bwMode="auto">
            <a:xfrm>
              <a:off x="1080" y="37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Rectangle 162"/>
            <p:cNvSpPr>
              <a:spLocks noChangeArrowheads="1"/>
            </p:cNvSpPr>
            <p:nvPr/>
          </p:nvSpPr>
          <p:spPr bwMode="auto">
            <a:xfrm>
              <a:off x="1080" y="39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Rectangle 163"/>
            <p:cNvSpPr>
              <a:spLocks noChangeArrowheads="1"/>
            </p:cNvSpPr>
            <p:nvPr/>
          </p:nvSpPr>
          <p:spPr bwMode="auto">
            <a:xfrm>
              <a:off x="1221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164"/>
            <p:cNvSpPr>
              <a:spLocks noChangeArrowheads="1"/>
            </p:cNvSpPr>
            <p:nvPr/>
          </p:nvSpPr>
          <p:spPr bwMode="auto">
            <a:xfrm>
              <a:off x="1221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165"/>
            <p:cNvSpPr>
              <a:spLocks noChangeArrowheads="1"/>
            </p:cNvSpPr>
            <p:nvPr/>
          </p:nvSpPr>
          <p:spPr bwMode="auto">
            <a:xfrm>
              <a:off x="1363" y="3793"/>
              <a:ext cx="141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Rectangle 166"/>
            <p:cNvSpPr>
              <a:spLocks noChangeArrowheads="1"/>
            </p:cNvSpPr>
            <p:nvPr/>
          </p:nvSpPr>
          <p:spPr bwMode="auto">
            <a:xfrm>
              <a:off x="1363" y="3975"/>
              <a:ext cx="141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Rectangle 167"/>
            <p:cNvSpPr>
              <a:spLocks noChangeArrowheads="1"/>
            </p:cNvSpPr>
            <p:nvPr/>
          </p:nvSpPr>
          <p:spPr bwMode="auto">
            <a:xfrm>
              <a:off x="1504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Rectangle 168"/>
            <p:cNvSpPr>
              <a:spLocks noChangeArrowheads="1"/>
            </p:cNvSpPr>
            <p:nvPr/>
          </p:nvSpPr>
          <p:spPr bwMode="auto">
            <a:xfrm>
              <a:off x="1504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Rectangle 169"/>
            <p:cNvSpPr>
              <a:spLocks noChangeArrowheads="1"/>
            </p:cNvSpPr>
            <p:nvPr/>
          </p:nvSpPr>
          <p:spPr bwMode="auto">
            <a:xfrm>
              <a:off x="1646" y="3793"/>
              <a:ext cx="142" cy="1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Rectangle 170"/>
            <p:cNvSpPr>
              <a:spLocks noChangeArrowheads="1"/>
            </p:cNvSpPr>
            <p:nvPr/>
          </p:nvSpPr>
          <p:spPr bwMode="auto">
            <a:xfrm>
              <a:off x="1646" y="3975"/>
              <a:ext cx="142" cy="181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445"/>
          <p:cNvSpPr>
            <a:spLocks noChangeArrowheads="1"/>
          </p:cNvSpPr>
          <p:nvPr/>
        </p:nvSpPr>
        <p:spPr bwMode="auto">
          <a:xfrm>
            <a:off x="6356350" y="2801938"/>
            <a:ext cx="552450" cy="255270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67" name="Octagon 16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6" y="995575"/>
            <a:ext cx="884569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Matter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is anything made of atoms.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Weight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is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measure of the pull of gravity on a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mass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Volume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is the amount of space a sample of matter occupies.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Elements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are samples of matter that contain only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one type of atom. Most are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monatomic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;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HOBrFINCls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are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diatomic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; P and S are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polyatomic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A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molecule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is any neutral group of bonded atoms.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Those atoms may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be of the same type,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or they may be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different types.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8873" y="294029"/>
            <a:ext cx="792710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Matter and the Elements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04495" y="4628356"/>
            <a:ext cx="4283545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Br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F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I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Cl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2040" y="5181345"/>
            <a:ext cx="12223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 S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842089" y="5258602"/>
            <a:ext cx="3556000" cy="1382713"/>
            <a:chOff x="3240" y="3208"/>
            <a:chExt cx="2240" cy="871"/>
          </a:xfrm>
        </p:grpSpPr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613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3738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3862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3987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3365" y="3333"/>
              <a:ext cx="124" cy="746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3240" y="3208"/>
              <a:ext cx="125" cy="87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4111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4235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4609" y="3581"/>
              <a:ext cx="124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4733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4858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4982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5107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5231" y="3333"/>
              <a:ext cx="124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5355" y="3333"/>
              <a:ext cx="125" cy="621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4485" y="3581"/>
              <a:ext cx="124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4360" y="3581"/>
              <a:ext cx="125" cy="3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3365" y="3581"/>
              <a:ext cx="211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3240" y="3706"/>
              <a:ext cx="2240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3365" y="3830"/>
              <a:ext cx="211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4733" y="3457"/>
              <a:ext cx="747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3240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3240" y="3333"/>
              <a:ext cx="249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3489" y="3581"/>
              <a:ext cx="124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3240" y="3581"/>
              <a:ext cx="125" cy="498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3240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5355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3240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3365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3365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3240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3365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3240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3365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3240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3240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3365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3240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3365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3240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4733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5355" y="3208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4858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4982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5107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4733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4858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4733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4733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4733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4858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4858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4858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4982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4982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4982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4982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5355" y="3333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5355" y="3457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5355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5355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5355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5231" y="3333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5231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5107" y="3457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5231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5107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5231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5231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5107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5107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4609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4609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609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485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15"/>
            <p:cNvSpPr>
              <a:spLocks noChangeArrowheads="1"/>
            </p:cNvSpPr>
            <p:nvPr/>
          </p:nvSpPr>
          <p:spPr bwMode="auto">
            <a:xfrm>
              <a:off x="4485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4485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4360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4360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4360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20"/>
            <p:cNvSpPr>
              <a:spLocks noChangeArrowheads="1"/>
            </p:cNvSpPr>
            <p:nvPr/>
          </p:nvSpPr>
          <p:spPr bwMode="auto">
            <a:xfrm>
              <a:off x="3489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121"/>
            <p:cNvSpPr>
              <a:spLocks noChangeArrowheads="1"/>
            </p:cNvSpPr>
            <p:nvPr/>
          </p:nvSpPr>
          <p:spPr bwMode="auto">
            <a:xfrm>
              <a:off x="3489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22"/>
            <p:cNvSpPr>
              <a:spLocks noChangeArrowheads="1"/>
            </p:cNvSpPr>
            <p:nvPr/>
          </p:nvSpPr>
          <p:spPr bwMode="auto">
            <a:xfrm>
              <a:off x="3489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23"/>
            <p:cNvSpPr>
              <a:spLocks noChangeArrowheads="1"/>
            </p:cNvSpPr>
            <p:nvPr/>
          </p:nvSpPr>
          <p:spPr bwMode="auto">
            <a:xfrm>
              <a:off x="3489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24"/>
            <p:cNvSpPr>
              <a:spLocks noChangeArrowheads="1"/>
            </p:cNvSpPr>
            <p:nvPr/>
          </p:nvSpPr>
          <p:spPr bwMode="auto">
            <a:xfrm>
              <a:off x="3613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25"/>
            <p:cNvSpPr>
              <a:spLocks noChangeArrowheads="1"/>
            </p:cNvSpPr>
            <p:nvPr/>
          </p:nvSpPr>
          <p:spPr bwMode="auto">
            <a:xfrm>
              <a:off x="3613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26"/>
            <p:cNvSpPr>
              <a:spLocks noChangeArrowheads="1"/>
            </p:cNvSpPr>
            <p:nvPr/>
          </p:nvSpPr>
          <p:spPr bwMode="auto">
            <a:xfrm>
              <a:off x="3613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27"/>
            <p:cNvSpPr>
              <a:spLocks noChangeArrowheads="1"/>
            </p:cNvSpPr>
            <p:nvPr/>
          </p:nvSpPr>
          <p:spPr bwMode="auto">
            <a:xfrm>
              <a:off x="3613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28"/>
            <p:cNvSpPr>
              <a:spLocks noChangeArrowheads="1"/>
            </p:cNvSpPr>
            <p:nvPr/>
          </p:nvSpPr>
          <p:spPr bwMode="auto">
            <a:xfrm>
              <a:off x="3738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29"/>
            <p:cNvSpPr>
              <a:spLocks noChangeArrowheads="1"/>
            </p:cNvSpPr>
            <p:nvPr/>
          </p:nvSpPr>
          <p:spPr bwMode="auto">
            <a:xfrm>
              <a:off x="3738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30"/>
            <p:cNvSpPr>
              <a:spLocks noChangeArrowheads="1"/>
            </p:cNvSpPr>
            <p:nvPr/>
          </p:nvSpPr>
          <p:spPr bwMode="auto">
            <a:xfrm>
              <a:off x="3738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31"/>
            <p:cNvSpPr>
              <a:spLocks noChangeArrowheads="1"/>
            </p:cNvSpPr>
            <p:nvPr/>
          </p:nvSpPr>
          <p:spPr bwMode="auto">
            <a:xfrm>
              <a:off x="3738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32"/>
            <p:cNvSpPr>
              <a:spLocks noChangeArrowheads="1"/>
            </p:cNvSpPr>
            <p:nvPr/>
          </p:nvSpPr>
          <p:spPr bwMode="auto">
            <a:xfrm>
              <a:off x="3862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33"/>
            <p:cNvSpPr>
              <a:spLocks noChangeArrowheads="1"/>
            </p:cNvSpPr>
            <p:nvPr/>
          </p:nvSpPr>
          <p:spPr bwMode="auto">
            <a:xfrm>
              <a:off x="3862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34"/>
            <p:cNvSpPr>
              <a:spLocks noChangeArrowheads="1"/>
            </p:cNvSpPr>
            <p:nvPr/>
          </p:nvSpPr>
          <p:spPr bwMode="auto">
            <a:xfrm>
              <a:off x="3862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35"/>
            <p:cNvSpPr>
              <a:spLocks noChangeArrowheads="1"/>
            </p:cNvSpPr>
            <p:nvPr/>
          </p:nvSpPr>
          <p:spPr bwMode="auto">
            <a:xfrm>
              <a:off x="3862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36"/>
            <p:cNvSpPr>
              <a:spLocks noChangeArrowheads="1"/>
            </p:cNvSpPr>
            <p:nvPr/>
          </p:nvSpPr>
          <p:spPr bwMode="auto">
            <a:xfrm>
              <a:off x="3987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37"/>
            <p:cNvSpPr>
              <a:spLocks noChangeArrowheads="1"/>
            </p:cNvSpPr>
            <p:nvPr/>
          </p:nvSpPr>
          <p:spPr bwMode="auto">
            <a:xfrm>
              <a:off x="3987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38"/>
            <p:cNvSpPr>
              <a:spLocks noChangeArrowheads="1"/>
            </p:cNvSpPr>
            <p:nvPr/>
          </p:nvSpPr>
          <p:spPr bwMode="auto">
            <a:xfrm>
              <a:off x="3987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39"/>
            <p:cNvSpPr>
              <a:spLocks noChangeArrowheads="1"/>
            </p:cNvSpPr>
            <p:nvPr/>
          </p:nvSpPr>
          <p:spPr bwMode="auto">
            <a:xfrm>
              <a:off x="3987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40"/>
            <p:cNvSpPr>
              <a:spLocks noChangeArrowheads="1"/>
            </p:cNvSpPr>
            <p:nvPr/>
          </p:nvSpPr>
          <p:spPr bwMode="auto">
            <a:xfrm>
              <a:off x="4111" y="3581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41"/>
            <p:cNvSpPr>
              <a:spLocks noChangeArrowheads="1"/>
            </p:cNvSpPr>
            <p:nvPr/>
          </p:nvSpPr>
          <p:spPr bwMode="auto">
            <a:xfrm>
              <a:off x="4111" y="3706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42"/>
            <p:cNvSpPr>
              <a:spLocks noChangeArrowheads="1"/>
            </p:cNvSpPr>
            <p:nvPr/>
          </p:nvSpPr>
          <p:spPr bwMode="auto">
            <a:xfrm>
              <a:off x="4111" y="3830"/>
              <a:ext cx="124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43"/>
            <p:cNvSpPr>
              <a:spLocks noChangeArrowheads="1"/>
            </p:cNvSpPr>
            <p:nvPr/>
          </p:nvSpPr>
          <p:spPr bwMode="auto">
            <a:xfrm>
              <a:off x="4111" y="3954"/>
              <a:ext cx="124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44"/>
            <p:cNvSpPr>
              <a:spLocks noChangeArrowheads="1"/>
            </p:cNvSpPr>
            <p:nvPr/>
          </p:nvSpPr>
          <p:spPr bwMode="auto">
            <a:xfrm>
              <a:off x="4235" y="3581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45"/>
            <p:cNvSpPr>
              <a:spLocks noChangeArrowheads="1"/>
            </p:cNvSpPr>
            <p:nvPr/>
          </p:nvSpPr>
          <p:spPr bwMode="auto">
            <a:xfrm>
              <a:off x="4235" y="3706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46"/>
            <p:cNvSpPr>
              <a:spLocks noChangeArrowheads="1"/>
            </p:cNvSpPr>
            <p:nvPr/>
          </p:nvSpPr>
          <p:spPr bwMode="auto">
            <a:xfrm>
              <a:off x="4235" y="3830"/>
              <a:ext cx="125" cy="12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47"/>
            <p:cNvSpPr>
              <a:spLocks noChangeArrowheads="1"/>
            </p:cNvSpPr>
            <p:nvPr/>
          </p:nvSpPr>
          <p:spPr bwMode="auto">
            <a:xfrm>
              <a:off x="4235" y="3954"/>
              <a:ext cx="125" cy="12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Rectangle 148"/>
          <p:cNvSpPr>
            <a:spLocks noChangeArrowheads="1"/>
          </p:cNvSpPr>
          <p:nvPr/>
        </p:nvSpPr>
        <p:spPr bwMode="auto">
          <a:xfrm>
            <a:off x="4848439" y="5277652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149"/>
          <p:cNvSpPr>
            <a:spLocks noChangeArrowheads="1"/>
          </p:cNvSpPr>
          <p:nvPr/>
        </p:nvSpPr>
        <p:spPr bwMode="auto">
          <a:xfrm>
            <a:off x="7621693" y="5460216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150"/>
          <p:cNvSpPr>
            <a:spLocks noChangeArrowheads="1"/>
          </p:cNvSpPr>
          <p:nvPr/>
        </p:nvSpPr>
        <p:spPr bwMode="auto">
          <a:xfrm>
            <a:off x="7809127" y="5466566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Rectangle 151"/>
          <p:cNvSpPr>
            <a:spLocks noChangeArrowheads="1"/>
          </p:cNvSpPr>
          <p:nvPr/>
        </p:nvSpPr>
        <p:spPr bwMode="auto">
          <a:xfrm>
            <a:off x="8007564" y="5464978"/>
            <a:ext cx="187325" cy="218966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152"/>
          <p:cNvSpPr>
            <a:spLocks noChangeArrowheads="1"/>
          </p:cNvSpPr>
          <p:nvPr/>
        </p:nvSpPr>
        <p:spPr bwMode="auto">
          <a:xfrm>
            <a:off x="8015502" y="5868093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153"/>
          <p:cNvSpPr>
            <a:spLocks noChangeArrowheads="1"/>
          </p:cNvSpPr>
          <p:nvPr/>
        </p:nvSpPr>
        <p:spPr bwMode="auto">
          <a:xfrm>
            <a:off x="8004389" y="6050656"/>
            <a:ext cx="187325" cy="18732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154"/>
          <p:cNvSpPr>
            <a:spLocks noChangeArrowheads="1"/>
          </p:cNvSpPr>
          <p:nvPr/>
        </p:nvSpPr>
        <p:spPr bwMode="auto">
          <a:xfrm>
            <a:off x="8004389" y="5677593"/>
            <a:ext cx="187325" cy="22474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156"/>
          <p:cNvSpPr>
            <a:spLocks noChangeArrowheads="1"/>
          </p:cNvSpPr>
          <p:nvPr/>
        </p:nvSpPr>
        <p:spPr bwMode="auto">
          <a:xfrm>
            <a:off x="7805952" y="5664893"/>
            <a:ext cx="187325" cy="187325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157"/>
          <p:cNvSpPr>
            <a:spLocks noChangeArrowheads="1"/>
          </p:cNvSpPr>
          <p:nvPr/>
        </p:nvSpPr>
        <p:spPr bwMode="auto">
          <a:xfrm>
            <a:off x="7609102" y="5663306"/>
            <a:ext cx="187325" cy="187325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48"/>
    </mc:Choice>
    <mc:Fallback>
      <p:transition spd="slow" advTm="539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40100" y="196850"/>
            <a:ext cx="22606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/>
              <a:t>Compounds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96938" y="749300"/>
            <a:ext cx="72104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contain two or more different types of atoms.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27100" y="1244600"/>
            <a:ext cx="60023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have properties that differ from</a:t>
            </a:r>
          </a:p>
          <a:p>
            <a:pPr algn="l"/>
            <a:r>
              <a:rPr lang="en-US" b="0"/>
              <a:t>    those of their constituent elements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27313" y="3824288"/>
            <a:ext cx="31130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 Na (sodium):</a:t>
            </a:r>
            <a:r>
              <a:rPr lang="en-US"/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309938" y="4338638"/>
            <a:ext cx="24384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Cl</a:t>
            </a:r>
            <a:r>
              <a:rPr lang="en-US" b="0" baseline="-25000"/>
              <a:t>2</a:t>
            </a:r>
            <a:r>
              <a:rPr lang="en-US" b="0"/>
              <a:t> (chlorine):</a:t>
            </a:r>
            <a:r>
              <a:rPr lang="en-US"/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602288" y="3824288"/>
            <a:ext cx="30559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explodes in water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86413" y="4338638"/>
            <a:ext cx="2581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poisonous gas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76238" y="3854450"/>
            <a:ext cx="17081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table salt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03250" y="4292600"/>
            <a:ext cx="13128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(NaCl)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51" name="Picture 11" descr="39619_8261523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800" y="497205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E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4976813"/>
            <a:ext cx="22383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wwi_ga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3" y="4976813"/>
            <a:ext cx="22415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AutoShape 14"/>
          <p:cNvSpPr>
            <a:spLocks/>
          </p:cNvSpPr>
          <p:nvPr/>
        </p:nvSpPr>
        <p:spPr bwMode="auto">
          <a:xfrm>
            <a:off x="2160588" y="3817938"/>
            <a:ext cx="217487" cy="1044575"/>
          </a:xfrm>
          <a:prstGeom prst="leftBrace">
            <a:avLst>
              <a:gd name="adj1" fmla="val 4002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55" name="Picture 15" descr="so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2287588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n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2276475"/>
            <a:ext cx="20224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...and burns with a bright fla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5838" y="2273300"/>
            <a:ext cx="20193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0350" y="5224463"/>
            <a:ext cx="4611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</a:rPr>
              <a:t>Every</a:t>
            </a:r>
            <a:r>
              <a:rPr lang="en-US" sz="2000" b="0">
                <a:solidFill>
                  <a:srgbClr val="0066FF"/>
                </a:solidFill>
              </a:rPr>
              <a:t> sample of NaCl tastes the same,</a:t>
            </a:r>
          </a:p>
          <a:p>
            <a:r>
              <a:rPr lang="en-US" sz="2000" b="0">
                <a:solidFill>
                  <a:srgbClr val="0066FF"/>
                </a:solidFill>
              </a:rPr>
              <a:t>melts at the same temp., and is</a:t>
            </a:r>
          </a:p>
          <a:p>
            <a:r>
              <a:rPr lang="en-US" sz="2000" b="0">
                <a:solidFill>
                  <a:srgbClr val="0066FF"/>
                </a:solidFill>
              </a:rPr>
              <a:t>39.3% Na and 60.7% Cl by mass.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09825" y="295275"/>
            <a:ext cx="45323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66FF"/>
                </a:solidFill>
              </a:rPr>
              <a:t>Compound Composition 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11263" y="1081088"/>
            <a:ext cx="65754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/>
              <a:t>All samples of a given compound</a:t>
            </a:r>
          </a:p>
          <a:p>
            <a:r>
              <a:rPr lang="en-US" i="1"/>
              <a:t>have the same composition by mass. </a:t>
            </a:r>
          </a:p>
        </p:txBody>
      </p:sp>
      <p:pic>
        <p:nvPicPr>
          <p:cNvPr id="11269" name="Picture 5" descr="n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2486025"/>
            <a:ext cx="3340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sodium-chloride-lab-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478088"/>
            <a:ext cx="3333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rodu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538" y="3287713"/>
            <a:ext cx="3067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7688" y="522288"/>
            <a:ext cx="7605712" cy="13858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 550. g sample of chromium(III) oxide (Cr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3</a:t>
            </a:r>
            <a:r>
              <a:rPr lang="en-US" b="0"/>
              <a:t>)</a:t>
            </a:r>
          </a:p>
          <a:p>
            <a:pPr algn="l"/>
            <a:r>
              <a:rPr lang="en-US" b="0"/>
              <a:t>has 376 g Cr. How many grams of Cr and O</a:t>
            </a:r>
          </a:p>
          <a:p>
            <a:pPr algn="l"/>
            <a:r>
              <a:rPr lang="en-US" b="0"/>
              <a:t>are in a 212 g sample of Cr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3</a:t>
            </a:r>
            <a:r>
              <a:rPr lang="en-US" b="0"/>
              <a:t>?</a:t>
            </a:r>
            <a:r>
              <a:rPr lang="en-US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3565" y="2359025"/>
            <a:ext cx="5199873" cy="914400"/>
            <a:chOff x="713565" y="2359025"/>
            <a:chExt cx="5199873" cy="914400"/>
          </a:xfrm>
        </p:grpSpPr>
        <p:sp>
          <p:nvSpPr>
            <p:cNvPr id="1029" name="Text Box 4"/>
            <p:cNvSpPr txBox="1">
              <a:spLocks noChangeArrowheads="1"/>
            </p:cNvSpPr>
            <p:nvPr/>
          </p:nvSpPr>
          <p:spPr bwMode="auto">
            <a:xfrm>
              <a:off x="4244975" y="2549525"/>
              <a:ext cx="166846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68.4% Cr</a:t>
              </a:r>
            </a:p>
          </p:txBody>
        </p:sp>
        <p:graphicFrame>
          <p:nvGraphicFramePr>
            <p:cNvPr id="327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827451"/>
                </p:ext>
              </p:extLst>
            </p:nvPr>
          </p:nvGraphicFramePr>
          <p:xfrm>
            <a:off x="1982788" y="2359025"/>
            <a:ext cx="1371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4" imgW="1371600" imgH="914400" progId="Equation.3">
                    <p:embed/>
                  </p:oleObj>
                </mc:Choice>
                <mc:Fallback>
                  <p:oleObj name="Equation" r:id="rId4" imgW="1371600" imgH="9144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2788" y="2359025"/>
                          <a:ext cx="13716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13565" y="2551113"/>
              <a:ext cx="129234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 dirty="0" smtClean="0">
                  <a:solidFill>
                    <a:schemeClr val="tx1"/>
                  </a:solidFill>
                </a:rPr>
                <a:t>% </a:t>
              </a:r>
              <a:r>
                <a:rPr lang="en-US" b="0" dirty="0">
                  <a:solidFill>
                    <a:schemeClr val="tx1"/>
                  </a:solidFill>
                </a:rPr>
                <a:t>Cr =</a:t>
              </a: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3582988" y="2808288"/>
              <a:ext cx="5381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65613" y="2922588"/>
            <a:ext cx="1568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and</a:t>
            </a:r>
          </a:p>
          <a:p>
            <a:r>
              <a:rPr lang="en-US" b="0" dirty="0">
                <a:solidFill>
                  <a:schemeClr val="tx1"/>
                </a:solidFill>
              </a:rPr>
              <a:t>31.6% O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89363" y="5154613"/>
            <a:ext cx="1641475" cy="53498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980626" y="5781675"/>
            <a:ext cx="1322387" cy="4905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25450" y="5181600"/>
            <a:ext cx="6588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Cr: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17525" y="5767388"/>
            <a:ext cx="5588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O: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92188" y="5181600"/>
            <a:ext cx="23050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212 g (0.684)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317875" y="5181600"/>
            <a:ext cx="21526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=   145 g Cr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998538" y="5767388"/>
            <a:ext cx="2305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212 g (0.316)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319463" y="5767388"/>
            <a:ext cx="2149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=     </a:t>
            </a:r>
            <a:r>
              <a:rPr lang="en-US" b="0" dirty="0">
                <a:solidFill>
                  <a:schemeClr val="tx1"/>
                </a:solidFill>
              </a:rPr>
              <a:t>67 g 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730875" y="5299075"/>
            <a:ext cx="3233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00"/>
                </a:solidFill>
              </a:rPr>
              <a:t>chromium(III) oxide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81000" y="4090988"/>
            <a:ext cx="5045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Arial Narrow" pitchFamily="34" charset="0"/>
              </a:rPr>
              <a:t>(New sample has same composition.)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3" grpId="0" animBg="1"/>
      <p:bldP spid="1034" grpId="0" animBg="1"/>
      <p:bldP spid="1035" grpId="0"/>
      <p:bldP spid="1036" grpId="0"/>
      <p:bldP spid="1037" grpId="0"/>
      <p:bldP spid="1038" grpId="0"/>
      <p:bldP spid="1039" grpId="0"/>
      <p:bldP spid="1040" grpId="0"/>
      <p:bldP spid="10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1813</Words>
  <Application>Microsoft Office PowerPoint</Application>
  <PresentationFormat>On-screen Show (4:3)</PresentationFormat>
  <Paragraphs>572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Narrow</vt:lpstr>
      <vt:lpstr>Bernard MT Condensed</vt:lpstr>
      <vt:lpstr>Bodoni MT Poster Compressed</vt:lpstr>
      <vt:lpstr>Symbol</vt:lpstr>
      <vt:lpstr>Times New Roman</vt:lpstr>
      <vt:lpstr>Wingdings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UNIT5</dc:creator>
  <cp:lastModifiedBy>Bergmann, John</cp:lastModifiedBy>
  <cp:revision>71</cp:revision>
  <cp:lastPrinted>2015-04-10T17:54:49Z</cp:lastPrinted>
  <dcterms:created xsi:type="dcterms:W3CDTF">2008-04-21T12:43:42Z</dcterms:created>
  <dcterms:modified xsi:type="dcterms:W3CDTF">2020-05-22T04:57:14Z</dcterms:modified>
</cp:coreProperties>
</file>