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</p:sldMasterIdLst>
  <p:sldIdLst>
    <p:sldId id="263" r:id="rId5"/>
    <p:sldId id="329" r:id="rId6"/>
    <p:sldId id="392" r:id="rId7"/>
    <p:sldId id="393" r:id="rId8"/>
    <p:sldId id="335" r:id="rId9"/>
    <p:sldId id="336" r:id="rId10"/>
    <p:sldId id="337" r:id="rId11"/>
    <p:sldId id="406" r:id="rId12"/>
    <p:sldId id="355" r:id="rId13"/>
    <p:sldId id="402" r:id="rId14"/>
    <p:sldId id="403" r:id="rId15"/>
    <p:sldId id="356" r:id="rId16"/>
    <p:sldId id="357" r:id="rId17"/>
    <p:sldId id="381" r:id="rId18"/>
    <p:sldId id="361" r:id="rId19"/>
    <p:sldId id="386" r:id="rId20"/>
    <p:sldId id="362" r:id="rId21"/>
    <p:sldId id="377" r:id="rId22"/>
    <p:sldId id="379" r:id="rId23"/>
    <p:sldId id="382" r:id="rId24"/>
    <p:sldId id="383" r:id="rId25"/>
    <p:sldId id="384" r:id="rId26"/>
    <p:sldId id="385" r:id="rId27"/>
    <p:sldId id="389" r:id="rId28"/>
    <p:sldId id="390" r:id="rId29"/>
    <p:sldId id="419" r:id="rId30"/>
    <p:sldId id="391" r:id="rId31"/>
    <p:sldId id="364" r:id="rId32"/>
    <p:sldId id="366" r:id="rId33"/>
    <p:sldId id="394" r:id="rId34"/>
    <p:sldId id="420" r:id="rId35"/>
    <p:sldId id="367" r:id="rId36"/>
    <p:sldId id="368" r:id="rId37"/>
    <p:sldId id="359" r:id="rId38"/>
    <p:sldId id="387" r:id="rId39"/>
    <p:sldId id="351" r:id="rId40"/>
    <p:sldId id="375" r:id="rId41"/>
    <p:sldId id="37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00"/>
    <a:srgbClr val="009900"/>
    <a:srgbClr val="FF0000"/>
    <a:srgbClr val="0000FF"/>
    <a:srgbClr val="99FF99"/>
    <a:srgbClr val="33CCCC"/>
    <a:srgbClr val="A50021"/>
    <a:srgbClr val="96969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28" autoAdjust="0"/>
    <p:restoredTop sz="94671" autoAdjust="0"/>
  </p:normalViewPr>
  <p:slideViewPr>
    <p:cSldViewPr snapToGrid="0">
      <p:cViewPr>
        <p:scale>
          <a:sx n="50" d="100"/>
          <a:sy n="50" d="100"/>
        </p:scale>
        <p:origin x="136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0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2.wmf"/><Relationship Id="rId7" Type="http://schemas.openxmlformats.org/officeDocument/2006/relationships/image" Target="../media/image3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20.wmf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4.wmf"/><Relationship Id="rId7" Type="http://schemas.openxmlformats.org/officeDocument/2006/relationships/image" Target="../media/image57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20.wmf"/><Relationship Id="rId10" Type="http://schemas.openxmlformats.org/officeDocument/2006/relationships/image" Target="../media/image60.wmf"/><Relationship Id="rId4" Type="http://schemas.openxmlformats.org/officeDocument/2006/relationships/image" Target="../media/image55.wmf"/><Relationship Id="rId9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0747-2DCB-46DC-8AB1-AD26CFDC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6F75-5B53-4492-9EB9-793845C4C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DE41-ABBF-40E8-A496-296388E5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B999-656E-4FD1-8E1A-91CBFB37A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8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D1CE-3629-4893-A134-6EE1811EDC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9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579E3-0C94-45A1-9D23-B2429F1A6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4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AA39-03CE-4B87-B55F-5D1DF47F0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1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6EC4-B810-4DBA-97BE-7276876727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9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D00CB-9158-4971-9DFB-4926EC067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8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8247-B865-46BD-821C-73C85C0FF4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3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07B85-0C55-4C3C-95E5-E0CD516C03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6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C4508-9CFD-406A-9265-AFE4C590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333F-8DDD-4B0D-83E2-8B3732E83D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8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1CBD-62A9-4F8F-8AA8-D3A98D8B8E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30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E5B4-29F3-491E-B1B3-933F5D9A1B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1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89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2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23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6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10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6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3F53-AD5D-4643-A217-933AACF41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36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8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17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14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3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6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2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4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1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4527-1B7D-40BF-9D7C-3E5BAC79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57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4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17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78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5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4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40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2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D657-A1B4-4A12-8508-E4F62AC60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130D4-F24D-4D36-B660-F7C44A5F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CBF0-9261-4929-B108-9D56B5A7C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CC19-EE6A-4EEC-A84D-76173313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99BB-0231-47F9-A4CB-16B323462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D071C9-368C-4C9C-A765-C5CC99108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A2D6BEB-01FD-42D9-A5CC-66796A503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8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hyperlink" Target="http://en.wikipedia.org/wiki/Image:Close-up_of_mole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7.wmf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4.wmf"/><Relationship Id="rId22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7.wmf"/><Relationship Id="rId3" Type="http://schemas.openxmlformats.org/officeDocument/2006/relationships/hyperlink" Target="http://images.google.com/imgres?imgurl=http://swg.stratics.com/content/lore/personas/images/chewbacca.gif&amp;imgrefurl=http://swg.stratics.com/content/lore/lore.php?Cat=102&amp;uid=123&amp;h=268&amp;w=230&amp;sz=37&amp;hl=en&amp;start=6&amp;tbnid=rgSdDY8Pd5TKkM:&amp;tbnh=113&amp;tbnw=97&amp;prev=/images?q=Chewbacca&amp;gbv=2&amp;ndsp=20&amp;svnum=10&amp;hl=en&amp;sa=N" TargetMode="External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20.wmf"/><Relationship Id="rId22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Close-up_of_mole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8085" y="1572002"/>
            <a:ext cx="42529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800" b="1" dirty="0" err="1">
                <a:solidFill>
                  <a:srgbClr val="993300"/>
                </a:solidFill>
              </a:rPr>
              <a:t>Stoichiometry</a:t>
            </a:r>
            <a:endParaRPr lang="en-US" sz="4800" b="1" dirty="0">
              <a:solidFill>
                <a:srgbClr val="9933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1110" y="787777"/>
            <a:ext cx="41830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993300"/>
                </a:solidFill>
              </a:rPr>
              <a:t>AP Chemistry</a:t>
            </a:r>
          </a:p>
        </p:txBody>
      </p:sp>
      <p:pic>
        <p:nvPicPr>
          <p:cNvPr id="7" name="Picture 2" descr="http://toolmonger.com/wp-content/uploads/2007/10/450_thermit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950" y="190015"/>
            <a:ext cx="4286250" cy="57150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7480" y="2911179"/>
            <a:ext cx="47083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In the </a:t>
            </a:r>
            <a:r>
              <a:rPr lang="en-US" b="1" dirty="0" err="1" smtClean="0">
                <a:solidFill>
                  <a:srgbClr val="993300"/>
                </a:solidFill>
                <a:latin typeface="Arial Narrow" pitchFamily="34" charset="0"/>
              </a:rPr>
              <a:t>thermite</a:t>
            </a:r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 reaction, a</a:t>
            </a:r>
          </a:p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mixture of powdered aluminum</a:t>
            </a:r>
          </a:p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and powdered iron(III) oxide</a:t>
            </a:r>
          </a:p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react to yield iron and aluminum</a:t>
            </a:r>
          </a:p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oxide. The reaction burns hot</a:t>
            </a:r>
          </a:p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enough to be useful in under-</a:t>
            </a:r>
          </a:p>
          <a:p>
            <a:pPr algn="r"/>
            <a:r>
              <a:rPr lang="en-US" b="1" dirty="0" smtClean="0">
                <a:solidFill>
                  <a:srgbClr val="993300"/>
                </a:solidFill>
                <a:latin typeface="Arial Narrow" pitchFamily="34" charset="0"/>
              </a:rPr>
              <a:t>water welding.</a:t>
            </a:r>
            <a:endParaRPr lang="en-US" b="1" dirty="0">
              <a:solidFill>
                <a:srgbClr val="993300"/>
              </a:solidFill>
              <a:latin typeface="Arial Narrow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41318" y="6081530"/>
            <a:ext cx="7628820" cy="646331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2 Al  +  Fe</a:t>
            </a:r>
            <a:r>
              <a:rPr lang="en-US" sz="36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O</a:t>
            </a:r>
            <a:r>
              <a:rPr lang="en-US" sz="3600" b="1" baseline="-250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 2 Fe  +  Al</a:t>
            </a:r>
            <a:r>
              <a:rPr lang="en-US" sz="3600" b="1" baseline="-25000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O</a:t>
            </a:r>
            <a:r>
              <a:rPr lang="en-US" sz="3600" b="1" baseline="-25000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 +  energy</a:t>
            </a:r>
            <a:endParaRPr lang="en-US" sz="3600" b="1" baseline="-25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1693863" y="285750"/>
            <a:ext cx="35242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How Big is a Mole? 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458788" y="901700"/>
            <a:ext cx="6818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…about the size of a chipmunk,</a:t>
            </a:r>
          </a:p>
          <a:p>
            <a:r>
              <a:rPr lang="en-US">
                <a:solidFill>
                  <a:srgbClr val="A50021"/>
                </a:solidFill>
              </a:rPr>
              <a:t>weighing about 5 oz. (140 g), and</a:t>
            </a:r>
          </a:p>
          <a:p>
            <a:r>
              <a:rPr lang="en-US">
                <a:solidFill>
                  <a:srgbClr val="A50021"/>
                </a:solidFill>
              </a:rPr>
              <a:t>having a length of about 7 inches (18 cm).</a:t>
            </a:r>
          </a:p>
        </p:txBody>
      </p:sp>
      <p:pic>
        <p:nvPicPr>
          <p:cNvPr id="171022" name="Picture 14" descr="240px-Close-up_of_mole">
            <a:hlinkClick r:id="rId2" tooltip="Close-up of mole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25" y="277813"/>
            <a:ext cx="19399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76288" y="2449513"/>
            <a:ext cx="5853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 Meant, “How Big is 6.02 x 10</a:t>
            </a:r>
            <a:r>
              <a:rPr lang="en-US" b="1" baseline="30000">
                <a:solidFill>
                  <a:srgbClr val="0000FF"/>
                </a:solidFill>
              </a:rPr>
              <a:t>23</a:t>
            </a:r>
            <a:r>
              <a:rPr lang="en-US" b="1">
                <a:solidFill>
                  <a:srgbClr val="0000FF"/>
                </a:solidFill>
              </a:rPr>
              <a:t>?”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7021513" y="2330450"/>
            <a:ext cx="1228725" cy="7016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A50021"/>
                </a:solidFill>
              </a:rPr>
              <a:t>BIG.</a:t>
            </a: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625475" y="3238500"/>
            <a:ext cx="58801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</a:rPr>
              <a:t>6.02 x 10</a:t>
            </a:r>
            <a:r>
              <a:rPr lang="en-US" baseline="30000">
                <a:solidFill>
                  <a:srgbClr val="A50021"/>
                </a:solidFill>
              </a:rPr>
              <a:t>23</a:t>
            </a:r>
            <a:r>
              <a:rPr lang="en-US">
                <a:solidFill>
                  <a:srgbClr val="A50021"/>
                </a:solidFill>
              </a:rPr>
              <a:t> marbles would cover the</a:t>
            </a:r>
          </a:p>
          <a:p>
            <a:pPr algn="ctr"/>
            <a:r>
              <a:rPr lang="en-US">
                <a:solidFill>
                  <a:srgbClr val="A50021"/>
                </a:solidFill>
              </a:rPr>
              <a:t>entire Earth (including the oceans)</a:t>
            </a:r>
            <a:r>
              <a:rPr lang="en-US" b="1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1539875" y="4116388"/>
            <a:ext cx="41783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…to a depth of 2 miles. </a:t>
            </a:r>
          </a:p>
        </p:txBody>
      </p:sp>
      <p:pic>
        <p:nvPicPr>
          <p:cNvPr id="1710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600" y="3176588"/>
            <a:ext cx="2178050" cy="145415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260350" y="4678363"/>
            <a:ext cx="64325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</a:rPr>
              <a:t>6.02 x 10</a:t>
            </a:r>
            <a:r>
              <a:rPr lang="en-US" baseline="30000">
                <a:solidFill>
                  <a:srgbClr val="A50021"/>
                </a:solidFill>
              </a:rPr>
              <a:t>23</a:t>
            </a:r>
            <a:r>
              <a:rPr lang="en-US">
                <a:solidFill>
                  <a:srgbClr val="A50021"/>
                </a:solidFill>
              </a:rPr>
              <a:t> $1 bills stacked face-to-face</a:t>
            </a:r>
            <a:endParaRPr lang="en-US" b="1">
              <a:solidFill>
                <a:srgbClr val="A50021"/>
              </a:solidFill>
            </a:endParaRPr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660400" y="5541963"/>
            <a:ext cx="21828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A50021"/>
                </a:solidFill>
              </a:rPr>
              <a:t>…and back </a:t>
            </a:r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2608263" y="5540375"/>
            <a:ext cx="35036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A50021"/>
                </a:solidFill>
              </a:rPr>
              <a:t>…7.5 million times. </a:t>
            </a: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65088" y="6194425"/>
            <a:ext cx="70500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</a:rPr>
              <a:t>(It takes light 9,500 years to travel that far.)</a:t>
            </a:r>
            <a:r>
              <a:rPr lang="en-US" b="1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171032" name="Picture 24" descr="j041276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3" y="5743575"/>
            <a:ext cx="1003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3" name="Picture 25" descr="j041276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3" y="5576888"/>
            <a:ext cx="1003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4" name="Picture 26" descr="j041276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3" y="5410200"/>
            <a:ext cx="1003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5" name="Picture 27" descr="j041276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3" y="5243513"/>
            <a:ext cx="10033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36" name="Line 28"/>
          <p:cNvSpPr>
            <a:spLocks noChangeShapeType="1"/>
          </p:cNvSpPr>
          <p:nvPr/>
        </p:nvSpPr>
        <p:spPr bwMode="auto">
          <a:xfrm flipV="1">
            <a:off x="6826250" y="4814888"/>
            <a:ext cx="0" cy="520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pPr algn="ctr"/>
            <a:endParaRPr lang="en-US" b="1"/>
          </a:p>
        </p:txBody>
      </p:sp>
      <p:pic>
        <p:nvPicPr>
          <p:cNvPr id="171037" name="Picture 29" descr="j0083199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2675" y="4725988"/>
            <a:ext cx="15970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8" name="Picture 30" descr="j034994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669170">
            <a:off x="7091363" y="6132513"/>
            <a:ext cx="1111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018463" y="6265863"/>
            <a:ext cx="960437" cy="446087"/>
            <a:chOff x="5006" y="3947"/>
            <a:chExt cx="605" cy="281"/>
          </a:xfrm>
        </p:grpSpPr>
        <p:sp>
          <p:nvSpPr>
            <p:cNvPr id="50199" name="Line 31"/>
            <p:cNvSpPr>
              <a:spLocks noChangeShapeType="1"/>
            </p:cNvSpPr>
            <p:nvPr/>
          </p:nvSpPr>
          <p:spPr bwMode="auto">
            <a:xfrm>
              <a:off x="5089" y="3947"/>
              <a:ext cx="5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b="1"/>
            </a:p>
          </p:txBody>
        </p:sp>
        <p:sp>
          <p:nvSpPr>
            <p:cNvPr id="50200" name="Line 32"/>
            <p:cNvSpPr>
              <a:spLocks noChangeShapeType="1"/>
            </p:cNvSpPr>
            <p:nvPr/>
          </p:nvSpPr>
          <p:spPr bwMode="auto">
            <a:xfrm>
              <a:off x="5089" y="4228"/>
              <a:ext cx="52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b="1"/>
            </a:p>
          </p:txBody>
        </p:sp>
        <p:sp>
          <p:nvSpPr>
            <p:cNvPr id="50201" name="Line 33"/>
            <p:cNvSpPr>
              <a:spLocks noChangeShapeType="1"/>
            </p:cNvSpPr>
            <p:nvPr/>
          </p:nvSpPr>
          <p:spPr bwMode="auto">
            <a:xfrm>
              <a:off x="5006" y="4018"/>
              <a:ext cx="6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b="1"/>
            </a:p>
          </p:txBody>
        </p:sp>
        <p:sp>
          <p:nvSpPr>
            <p:cNvPr id="50202" name="Line 34"/>
            <p:cNvSpPr>
              <a:spLocks noChangeShapeType="1"/>
            </p:cNvSpPr>
            <p:nvPr/>
          </p:nvSpPr>
          <p:spPr bwMode="auto">
            <a:xfrm>
              <a:off x="5080" y="4085"/>
              <a:ext cx="53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b="1"/>
            </a:p>
          </p:txBody>
        </p:sp>
        <p:sp>
          <p:nvSpPr>
            <p:cNvPr id="50203" name="Line 35"/>
            <p:cNvSpPr>
              <a:spLocks noChangeShapeType="1"/>
            </p:cNvSpPr>
            <p:nvPr/>
          </p:nvSpPr>
          <p:spPr bwMode="auto">
            <a:xfrm>
              <a:off x="5026" y="4146"/>
              <a:ext cx="58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b="1"/>
            </a:p>
          </p:txBody>
        </p:sp>
      </p:grpSp>
      <p:sp>
        <p:nvSpPr>
          <p:cNvPr id="171045" name="Rectangle 37"/>
          <p:cNvSpPr>
            <a:spLocks noChangeArrowheads="1"/>
          </p:cNvSpPr>
          <p:nvPr/>
        </p:nvSpPr>
        <p:spPr bwMode="auto">
          <a:xfrm>
            <a:off x="565150" y="5094288"/>
            <a:ext cx="58229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</a:rPr>
              <a:t>would stretch from the Sun to Pluto</a:t>
            </a:r>
            <a:r>
              <a:rPr lang="en-US" b="1">
                <a:solidFill>
                  <a:srgbClr val="A5002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8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710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710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0" grpId="0"/>
      <p:bldP spid="171023" grpId="0"/>
      <p:bldP spid="171024" grpId="0"/>
      <p:bldP spid="171025" grpId="0"/>
      <p:bldP spid="171026" grpId="0"/>
      <p:bldP spid="171028" grpId="0"/>
      <p:bldP spid="171029" grpId="0"/>
      <p:bldP spid="171030" grpId="0"/>
      <p:bldP spid="171031" grpId="0"/>
      <p:bldP spid="171036" grpId="0" animBg="1"/>
      <p:bldP spid="1710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172180" y="137426"/>
            <a:ext cx="89434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The current world population is about 7.5 billion. 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An average human is made up of about 37 trillion cells.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/>
          <a:stretch/>
        </p:blipFill>
        <p:spPr bwMode="auto">
          <a:xfrm>
            <a:off x="114869" y="3548417"/>
            <a:ext cx="6035886" cy="32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72180" y="1256543"/>
            <a:ext cx="86004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The total number of human cells on Earth is about…</a:t>
            </a:r>
          </a:p>
          <a:p>
            <a:endParaRPr lang="en-US" dirty="0">
              <a:solidFill>
                <a:srgbClr val="A50021"/>
              </a:solidFill>
            </a:endParaRPr>
          </a:p>
          <a:p>
            <a:r>
              <a:rPr lang="en-US" dirty="0" smtClean="0">
                <a:solidFill>
                  <a:srgbClr val="A50021"/>
                </a:solidFill>
              </a:rPr>
              <a:t>(7.5 x 10</a:t>
            </a:r>
            <a:r>
              <a:rPr lang="en-US" baseline="30000" dirty="0" smtClean="0">
                <a:solidFill>
                  <a:srgbClr val="A50021"/>
                </a:solidFill>
              </a:rPr>
              <a:t>9</a:t>
            </a:r>
            <a:r>
              <a:rPr lang="en-US" dirty="0" smtClean="0">
                <a:solidFill>
                  <a:srgbClr val="A50021"/>
                </a:solidFill>
              </a:rPr>
              <a:t> people) X (37 x 10</a:t>
            </a:r>
            <a:r>
              <a:rPr lang="en-US" baseline="30000" dirty="0" smtClean="0">
                <a:solidFill>
                  <a:srgbClr val="A50021"/>
                </a:solidFill>
              </a:rPr>
              <a:t>12</a:t>
            </a:r>
            <a:r>
              <a:rPr lang="en-US" dirty="0" smtClean="0">
                <a:solidFill>
                  <a:srgbClr val="A50021"/>
                </a:solidFill>
              </a:rPr>
              <a:t> cells/person)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455068" y="2811075"/>
            <a:ext cx="2957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=  2.8 x 10</a:t>
            </a:r>
            <a:r>
              <a:rPr lang="en-US" baseline="30000" dirty="0" smtClean="0">
                <a:solidFill>
                  <a:srgbClr val="A50021"/>
                </a:solidFill>
              </a:rPr>
              <a:t>23</a:t>
            </a:r>
            <a:r>
              <a:rPr lang="en-US" dirty="0" smtClean="0">
                <a:solidFill>
                  <a:srgbClr val="A50021"/>
                </a:solidFill>
              </a:rPr>
              <a:t> cells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880657" y="2811075"/>
            <a:ext cx="3724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(less than half a mole)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8272" r="11525"/>
          <a:stretch/>
        </p:blipFill>
        <p:spPr bwMode="auto">
          <a:xfrm>
            <a:off x="6247272" y="3562065"/>
            <a:ext cx="2801195" cy="32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6" name="Rectangle 34"/>
          <p:cNvSpPr>
            <a:spLocks noChangeArrowheads="1"/>
          </p:cNvSpPr>
          <p:nvPr/>
        </p:nvSpPr>
        <p:spPr bwMode="auto">
          <a:xfrm>
            <a:off x="5792788" y="5295900"/>
            <a:ext cx="2960687" cy="6064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7315200" y="2936875"/>
            <a:ext cx="1465263" cy="9556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471488" y="2290763"/>
            <a:ext cx="2078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(NH</a:t>
            </a:r>
            <a:r>
              <a:rPr lang="en-US" b="1" baseline="-25000">
                <a:solidFill>
                  <a:schemeClr val="tx1"/>
                </a:solidFill>
              </a:rPr>
              <a:t>4</a:t>
            </a:r>
            <a:r>
              <a:rPr lang="en-US" b="1">
                <a:solidFill>
                  <a:schemeClr val="tx1"/>
                </a:solidFill>
              </a:rPr>
              <a:t>)</a:t>
            </a:r>
            <a:r>
              <a:rPr lang="en-US" b="1" baseline="-25000">
                <a:solidFill>
                  <a:schemeClr val="tx1"/>
                </a:solidFill>
              </a:rPr>
              <a:t>3</a:t>
            </a:r>
            <a:r>
              <a:rPr lang="en-US" b="1">
                <a:solidFill>
                  <a:schemeClr val="tx1"/>
                </a:solidFill>
              </a:rPr>
              <a:t>PO</a:t>
            </a:r>
            <a:r>
              <a:rPr lang="en-US" b="1" baseline="-25000">
                <a:solidFill>
                  <a:schemeClr val="tx1"/>
                </a:solidFill>
              </a:rPr>
              <a:t>4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2482850" y="2881313"/>
            <a:ext cx="801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H: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3111500" y="2882900"/>
            <a:ext cx="67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12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3614738" y="2879725"/>
            <a:ext cx="1312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(1.0 g)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5014913" y="2884488"/>
            <a:ext cx="1677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12.0 g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2470150" y="2286000"/>
            <a:ext cx="63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N: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3228975" y="228758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3535363" y="228758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(14.0 g)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29" name="Rectangle 17"/>
          <p:cNvSpPr>
            <a:spLocks noChangeArrowheads="1"/>
          </p:cNvSpPr>
          <p:nvPr/>
        </p:nvSpPr>
        <p:spPr bwMode="auto">
          <a:xfrm>
            <a:off x="5016500" y="2286000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42.0 g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0" name="AutoShape 18"/>
          <p:cNvSpPr>
            <a:spLocks/>
          </p:cNvSpPr>
          <p:nvPr/>
        </p:nvSpPr>
        <p:spPr bwMode="auto">
          <a:xfrm>
            <a:off x="6799263" y="2312988"/>
            <a:ext cx="330200" cy="2217737"/>
          </a:xfrm>
          <a:prstGeom prst="rightBrace">
            <a:avLst>
              <a:gd name="adj1" fmla="val 5597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7348538" y="2901950"/>
            <a:ext cx="1471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m.m. =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149.0 g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2466975" y="3463925"/>
            <a:ext cx="617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P: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3225800" y="3465513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3532188" y="3465513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(31.0 g)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5013325" y="34639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31.0 g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6" name="Rectangle 24"/>
          <p:cNvSpPr>
            <a:spLocks noChangeArrowheads="1"/>
          </p:cNvSpPr>
          <p:nvPr/>
        </p:nvSpPr>
        <p:spPr bwMode="auto">
          <a:xfrm>
            <a:off x="1395413" y="162718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7" name="Rectangle 25"/>
          <p:cNvSpPr>
            <a:spLocks noChangeArrowheads="1"/>
          </p:cNvSpPr>
          <p:nvPr/>
        </p:nvSpPr>
        <p:spPr bwMode="auto">
          <a:xfrm>
            <a:off x="2940050" y="1627188"/>
            <a:ext cx="1101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3–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5738" name="Rectangle 26"/>
          <p:cNvSpPr>
            <a:spLocks noChangeArrowheads="1"/>
          </p:cNvSpPr>
          <p:nvPr/>
        </p:nvSpPr>
        <p:spPr bwMode="auto">
          <a:xfrm>
            <a:off x="2462213" y="4059238"/>
            <a:ext cx="65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O: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3221038" y="4060825"/>
            <a:ext cx="481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 </a:t>
            </a:r>
          </a:p>
        </p:txBody>
      </p:sp>
      <p:sp>
        <p:nvSpPr>
          <p:cNvPr id="115740" name="Rectangle 28"/>
          <p:cNvSpPr>
            <a:spLocks noChangeArrowheads="1"/>
          </p:cNvSpPr>
          <p:nvPr/>
        </p:nvSpPr>
        <p:spPr bwMode="auto">
          <a:xfrm>
            <a:off x="3527425" y="406082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(16.0 g)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5008563" y="4059238"/>
            <a:ext cx="1677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64.0 g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33" name="Rectangle 30"/>
          <p:cNvSpPr>
            <a:spLocks noChangeArrowheads="1"/>
          </p:cNvSpPr>
          <p:nvPr/>
        </p:nvSpPr>
        <p:spPr bwMode="auto">
          <a:xfrm>
            <a:off x="842963" y="579438"/>
            <a:ext cx="6916737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Find the molar mass and formula weight of</a:t>
            </a:r>
          </a:p>
          <a:p>
            <a:r>
              <a:rPr lang="en-US"/>
              <a:t>ammonium phosphate. </a:t>
            </a:r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5859463" y="5337175"/>
            <a:ext cx="282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f.w. = 149.0 amu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15748" name="Picture 36" descr="j04280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614863"/>
            <a:ext cx="33369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11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/>
      <p:bldP spid="115719" grpId="0" animBg="1"/>
      <p:bldP spid="115721" grpId="0"/>
      <p:bldP spid="115722" grpId="0"/>
      <p:bldP spid="115723" grpId="0"/>
      <p:bldP spid="115724" grpId="0"/>
      <p:bldP spid="115725" grpId="0"/>
      <p:bldP spid="115726" grpId="0"/>
      <p:bldP spid="115727" grpId="0"/>
      <p:bldP spid="115728" grpId="0"/>
      <p:bldP spid="115729" grpId="0"/>
      <p:bldP spid="115730" grpId="0" animBg="1"/>
      <p:bldP spid="115731" grpId="0"/>
      <p:bldP spid="115732" grpId="0"/>
      <p:bldP spid="115733" grpId="0"/>
      <p:bldP spid="115734" grpId="0"/>
      <p:bldP spid="115735" grpId="0"/>
      <p:bldP spid="115736" grpId="0"/>
      <p:bldP spid="115737" grpId="0"/>
      <p:bldP spid="115738" grpId="0"/>
      <p:bldP spid="115739" grpId="0"/>
      <p:bldP spid="115740" grpId="0"/>
      <p:bldP spid="115741" grpId="0"/>
      <p:bldP spid="1157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4177" y="2282820"/>
            <a:ext cx="8187246" cy="12406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503988" y="5907088"/>
            <a:ext cx="1684337" cy="5445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549275" y="2400300"/>
            <a:ext cx="7997825" cy="103028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725488" y="566738"/>
            <a:ext cx="7842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percentage composition</a:t>
            </a:r>
            <a:r>
              <a:rPr lang="en-US"/>
              <a:t>: the mass % of each</a:t>
            </a:r>
          </a:p>
          <a:p>
            <a:r>
              <a:rPr lang="en-US"/>
              <a:t> 				   element in a compound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1500" y="2389188"/>
            <a:ext cx="7997825" cy="1016000"/>
            <a:chOff x="297" y="743"/>
            <a:chExt cx="5038" cy="640"/>
          </a:xfrm>
        </p:grpSpPr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297" y="899"/>
              <a:ext cx="1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% of element =</a:t>
              </a: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2608" y="743"/>
              <a:ext cx="1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 element</a:t>
              </a: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1942" y="1056"/>
              <a:ext cx="26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molar mass of compound</a:t>
              </a: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4545" y="872"/>
              <a:ext cx="7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x 100</a:t>
              </a:r>
            </a:p>
          </p:txBody>
        </p:sp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>
              <a:off x="1993" y="1070"/>
              <a:ext cx="25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977900" y="3803650"/>
            <a:ext cx="69945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Find the percentage of oxygen, by mass, in</a:t>
            </a:r>
          </a:p>
          <a:p>
            <a:r>
              <a:rPr lang="en-US"/>
              <a:t>calcium nitrate. </a:t>
            </a: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1058863" y="4873625"/>
            <a:ext cx="1681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Ca(NO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096963" y="5945188"/>
            <a:ext cx="1279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% O = 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6054725" y="5945188"/>
            <a:ext cx="2071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 58.5% O</a:t>
            </a:r>
          </a:p>
        </p:txBody>
      </p:sp>
      <p:graphicFrame>
        <p:nvGraphicFramePr>
          <p:cNvPr id="116756" name="Object 20"/>
          <p:cNvGraphicFramePr>
            <a:graphicFrameLocks noChangeAspect="1"/>
          </p:cNvGraphicFramePr>
          <p:nvPr/>
        </p:nvGraphicFramePr>
        <p:xfrm>
          <a:off x="2327275" y="5756275"/>
          <a:ext cx="368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3682800" imgH="914400" progId="Equation.3">
                  <p:embed/>
                </p:oleObj>
              </mc:Choice>
              <mc:Fallback>
                <p:oleObj name="Equation" r:id="rId3" imgW="3682800" imgH="9144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5756275"/>
                        <a:ext cx="3683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1281113" y="1728788"/>
            <a:ext cx="165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equation: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9" name="Octagon 18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6755" grpId="0" animBg="1"/>
      <p:bldP spid="116743" grpId="0" animBg="1"/>
      <p:bldP spid="116751" grpId="0"/>
      <p:bldP spid="116752" grpId="0"/>
      <p:bldP spid="116753" grpId="0"/>
      <p:bldP spid="116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47738" y="196850"/>
            <a:ext cx="7378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Empirical Formula and Molecular Formula </a:t>
            </a:r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/>
        </p:nvGraphicFramePr>
        <p:xfrm>
          <a:off x="1025525" y="2049463"/>
          <a:ext cx="6950075" cy="4553586"/>
        </p:xfrm>
        <a:graphic>
          <a:graphicData uri="http://schemas.openxmlformats.org/drawingml/2006/table">
            <a:tbl>
              <a:tblPr/>
              <a:tblGrid>
                <a:gridCol w="2316163"/>
                <a:gridCol w="2317750"/>
                <a:gridCol w="2316162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Compound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Molecular Formula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Empirical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Formula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glucose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butane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naphthalene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sucrose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octane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77900" y="687388"/>
            <a:ext cx="3252788" cy="1243012"/>
            <a:chOff x="616" y="433"/>
            <a:chExt cx="2049" cy="783"/>
          </a:xfrm>
        </p:grpSpPr>
        <p:sp>
          <p:nvSpPr>
            <p:cNvPr id="18479" name="Rectangle 38"/>
            <p:cNvSpPr>
              <a:spLocks noChangeArrowheads="1"/>
            </p:cNvSpPr>
            <p:nvPr/>
          </p:nvSpPr>
          <p:spPr bwMode="auto">
            <a:xfrm>
              <a:off x="982" y="620"/>
              <a:ext cx="13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lowest-terms</a:t>
              </a:r>
            </a:p>
            <a:p>
              <a:pPr algn="ctr"/>
              <a:r>
                <a:rPr lang="en-US">
                  <a:solidFill>
                    <a:schemeClr val="tx1"/>
                  </a:solidFill>
                </a:rPr>
                <a:t>formula</a:t>
              </a:r>
              <a:r>
                <a:rPr lang="en-US" b="1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8480" name="AutoShape 39"/>
            <p:cNvSpPr>
              <a:spLocks/>
            </p:cNvSpPr>
            <p:nvPr/>
          </p:nvSpPr>
          <p:spPr bwMode="auto">
            <a:xfrm rot="-5400000">
              <a:off x="1540" y="-491"/>
              <a:ext cx="201" cy="2049"/>
            </a:xfrm>
            <a:prstGeom prst="leftBrace">
              <a:avLst>
                <a:gd name="adj1" fmla="val 8495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089400" y="696913"/>
            <a:ext cx="4881563" cy="1228725"/>
            <a:chOff x="2576" y="439"/>
            <a:chExt cx="3075" cy="774"/>
          </a:xfrm>
        </p:grpSpPr>
        <p:sp>
          <p:nvSpPr>
            <p:cNvPr id="18477" name="Rectangle 41"/>
            <p:cNvSpPr>
              <a:spLocks noChangeArrowheads="1"/>
            </p:cNvSpPr>
            <p:nvPr/>
          </p:nvSpPr>
          <p:spPr bwMode="auto">
            <a:xfrm>
              <a:off x="2576" y="617"/>
              <a:ext cx="3075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74638" algn="ctr"/>
              <a:r>
                <a:rPr lang="en-US">
                  <a:solidFill>
                    <a:schemeClr val="tx1"/>
                  </a:solidFill>
                </a:rPr>
                <a:t>shows the true number and</a:t>
              </a:r>
            </a:p>
            <a:p>
              <a:pPr indent="274638" algn="ctr"/>
              <a:r>
                <a:rPr lang="en-US">
                  <a:solidFill>
                    <a:schemeClr val="tx1"/>
                  </a:solidFill>
                </a:rPr>
                <a:t>type of atoms in a m’cule</a:t>
              </a:r>
              <a:r>
                <a:rPr lang="en-US" b="1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8478" name="AutoShape 42"/>
            <p:cNvSpPr>
              <a:spLocks/>
            </p:cNvSpPr>
            <p:nvPr/>
          </p:nvSpPr>
          <p:spPr bwMode="auto">
            <a:xfrm rot="-5400000">
              <a:off x="4039" y="-485"/>
              <a:ext cx="201" cy="2049"/>
            </a:xfrm>
            <a:prstGeom prst="leftBrace">
              <a:avLst>
                <a:gd name="adj1" fmla="val 8495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55" name="Rectangle 43"/>
          <p:cNvSpPr>
            <a:spLocks noChangeArrowheads="1"/>
          </p:cNvSpPr>
          <p:nvPr/>
        </p:nvSpPr>
        <p:spPr bwMode="auto">
          <a:xfrm>
            <a:off x="6338888" y="2940050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CH</a:t>
            </a:r>
            <a:r>
              <a:rPr lang="en-US" sz="2400" b="1" baseline="-25000">
                <a:solidFill>
                  <a:schemeClr val="tx1"/>
                </a:solidFill>
              </a:rPr>
              <a:t>2</a:t>
            </a:r>
            <a:r>
              <a:rPr lang="en-US" sz="2400" b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1356" name="Rectangle 44"/>
          <p:cNvSpPr>
            <a:spLocks noChangeArrowheads="1"/>
          </p:cNvSpPr>
          <p:nvPr/>
        </p:nvSpPr>
        <p:spPr bwMode="auto">
          <a:xfrm>
            <a:off x="6378575" y="3551238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</a:t>
            </a:r>
            <a:r>
              <a:rPr lang="en-US" sz="2400" b="1" baseline="-25000">
                <a:solidFill>
                  <a:schemeClr val="tx1"/>
                </a:solidFill>
              </a:rPr>
              <a:t>3</a:t>
            </a:r>
            <a:r>
              <a:rPr lang="en-US" sz="2400" b="1">
                <a:solidFill>
                  <a:schemeClr val="tx1"/>
                </a:solidFill>
              </a:rPr>
              <a:t>H</a:t>
            </a:r>
            <a:r>
              <a:rPr lang="en-US" sz="2400" b="1" baseline="-250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1357" name="Rectangle 45"/>
          <p:cNvSpPr>
            <a:spLocks noChangeArrowheads="1"/>
          </p:cNvSpPr>
          <p:nvPr/>
        </p:nvSpPr>
        <p:spPr bwMode="auto">
          <a:xfrm>
            <a:off x="6394450" y="4175125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</a:t>
            </a:r>
            <a:r>
              <a:rPr lang="en-US" sz="2400" b="1" baseline="-25000">
                <a:solidFill>
                  <a:schemeClr val="tx1"/>
                </a:solidFill>
              </a:rPr>
              <a:t>2</a:t>
            </a:r>
            <a:r>
              <a:rPr lang="en-US" sz="2400" b="1">
                <a:solidFill>
                  <a:schemeClr val="tx1"/>
                </a:solidFill>
              </a:rPr>
              <a:t>H</a:t>
            </a:r>
            <a:r>
              <a:rPr lang="en-US" sz="2400" b="1" baseline="-25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1358" name="Rectangle 46"/>
          <p:cNvSpPr>
            <a:spLocks noChangeArrowheads="1"/>
          </p:cNvSpPr>
          <p:nvPr/>
        </p:nvSpPr>
        <p:spPr bwMode="auto">
          <a:xfrm>
            <a:off x="6365875" y="4814888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</a:t>
            </a:r>
            <a:r>
              <a:rPr lang="en-US" sz="2400" b="1" baseline="-25000">
                <a:solidFill>
                  <a:schemeClr val="tx1"/>
                </a:solidFill>
              </a:rPr>
              <a:t>5</a:t>
            </a:r>
            <a:r>
              <a:rPr lang="en-US" sz="2400" b="1">
                <a:solidFill>
                  <a:schemeClr val="tx1"/>
                </a:solidFill>
              </a:rPr>
              <a:t>H</a:t>
            </a:r>
            <a:r>
              <a:rPr lang="en-US" sz="2400" b="1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1359" name="Rectangle 47"/>
          <p:cNvSpPr>
            <a:spLocks noChangeArrowheads="1"/>
          </p:cNvSpPr>
          <p:nvPr/>
        </p:nvSpPr>
        <p:spPr bwMode="auto">
          <a:xfrm>
            <a:off x="6108700" y="5437188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</a:t>
            </a:r>
            <a:r>
              <a:rPr lang="en-US" sz="2400" b="1" baseline="-25000">
                <a:solidFill>
                  <a:schemeClr val="tx1"/>
                </a:solidFill>
              </a:rPr>
              <a:t>12</a:t>
            </a:r>
            <a:r>
              <a:rPr lang="en-US" sz="2400" b="1">
                <a:solidFill>
                  <a:schemeClr val="tx1"/>
                </a:solidFill>
              </a:rPr>
              <a:t>H</a:t>
            </a:r>
            <a:r>
              <a:rPr lang="en-US" sz="2400" b="1" baseline="-25000">
                <a:solidFill>
                  <a:schemeClr val="tx1"/>
                </a:solidFill>
              </a:rPr>
              <a:t>22</a:t>
            </a:r>
            <a:r>
              <a:rPr lang="en-US" sz="2400" b="1">
                <a:solidFill>
                  <a:schemeClr val="tx1"/>
                </a:solidFill>
              </a:rPr>
              <a:t>O</a:t>
            </a:r>
            <a:r>
              <a:rPr lang="en-US" sz="2400" b="1" baseline="-250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41360" name="Rectangle 48"/>
          <p:cNvSpPr>
            <a:spLocks noChangeArrowheads="1"/>
          </p:cNvSpPr>
          <p:nvPr/>
        </p:nvSpPr>
        <p:spPr bwMode="auto">
          <a:xfrm>
            <a:off x="6408738" y="6048375"/>
            <a:ext cx="85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</a:rPr>
              <a:t>C</a:t>
            </a:r>
            <a:r>
              <a:rPr lang="en-US" sz="2400" b="1" baseline="-25000">
                <a:solidFill>
                  <a:schemeClr val="tx1"/>
                </a:solidFill>
              </a:rPr>
              <a:t>4</a:t>
            </a:r>
            <a:r>
              <a:rPr lang="en-US" sz="2400" b="1">
                <a:solidFill>
                  <a:schemeClr val="tx1"/>
                </a:solidFill>
              </a:rPr>
              <a:t>H</a:t>
            </a:r>
            <a:r>
              <a:rPr lang="en-US" sz="2400" b="1" baseline="-2500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5" grpId="0"/>
      <p:bldP spid="141356" grpId="0"/>
      <p:bldP spid="141357" grpId="0"/>
      <p:bldP spid="141358" grpId="0"/>
      <p:bldP spid="141359" grpId="0"/>
      <p:bldP spid="1413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98438" y="595313"/>
            <a:ext cx="865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u="sng"/>
              <a:t>Finding an Empirical Formula from Experimental Data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65113" y="1190625"/>
            <a:ext cx="499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1. Find # of g of each element.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284163" y="1698625"/>
            <a:ext cx="416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2. Convert each g to mol.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287338" y="2220913"/>
            <a:ext cx="8220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3. Divide each “# of mol” by the smallest “# of mol.”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288925" y="2714625"/>
            <a:ext cx="4459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4. Use ratio to find formula.</a:t>
            </a:r>
          </a:p>
        </p:txBody>
      </p:sp>
      <p:pic>
        <p:nvPicPr>
          <p:cNvPr id="120857" name="Picture 25" descr="pe0284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3017838"/>
            <a:ext cx="314166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132388" y="4649760"/>
            <a:ext cx="1260475" cy="5794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3"/>
          <p:cNvSpPr>
            <a:spLocks noChangeArrowheads="1"/>
          </p:cNvSpPr>
          <p:nvPr/>
        </p:nvSpPr>
        <p:spPr bwMode="auto">
          <a:xfrm>
            <a:off x="401808" y="393556"/>
            <a:ext cx="42846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A ruthenium/sulfur compound is 67.7% </a:t>
            </a:r>
            <a:r>
              <a:rPr lang="en-US" dirty="0" err="1"/>
              <a:t>Ru</a:t>
            </a:r>
            <a:r>
              <a:rPr lang="en-US" dirty="0"/>
              <a:t>.</a:t>
            </a:r>
          </a:p>
          <a:p>
            <a:r>
              <a:rPr lang="en-US" dirty="0"/>
              <a:t>Find its empirical formula.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840038" y="4656110"/>
            <a:ext cx="1311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RuS</a:t>
            </a:r>
            <a:r>
              <a:rPr lang="en-US" baseline="-25000">
                <a:solidFill>
                  <a:schemeClr val="tx1"/>
                </a:solidFill>
              </a:rPr>
              <a:t>1.5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5186363" y="4660872"/>
            <a:ext cx="124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Ru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S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114800" y="4895822"/>
            <a:ext cx="885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6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90302"/>
              </p:ext>
            </p:extLst>
          </p:nvPr>
        </p:nvGraphicFramePr>
        <p:xfrm>
          <a:off x="388938" y="2438372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" name="Equation" r:id="rId3" imgW="1498320" imgH="406080" progId="Equation.3">
                  <p:embed/>
                </p:oleObj>
              </mc:Choice>
              <mc:Fallback>
                <p:oleObj name="Equation" r:id="rId3" imgW="149832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2438372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64590"/>
              </p:ext>
            </p:extLst>
          </p:nvPr>
        </p:nvGraphicFramePr>
        <p:xfrm>
          <a:off x="1893888" y="2136747"/>
          <a:ext cx="198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Equation" r:id="rId5" imgW="1981080" imgH="965160" progId="Equation.3">
                  <p:embed/>
                </p:oleObj>
              </mc:Choice>
              <mc:Fallback>
                <p:oleObj name="Equation" r:id="rId5" imgW="198108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2136747"/>
                        <a:ext cx="198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769169"/>
              </p:ext>
            </p:extLst>
          </p:nvPr>
        </p:nvGraphicFramePr>
        <p:xfrm>
          <a:off x="3913188" y="2441547"/>
          <a:ext cx="2351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" name="Equation" r:id="rId7" imgW="2349360" imgH="330120" progId="Equation.3">
                  <p:embed/>
                </p:oleObj>
              </mc:Choice>
              <mc:Fallback>
                <p:oleObj name="Equation" r:id="rId7" imgW="234936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2441547"/>
                        <a:ext cx="23510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91506"/>
              </p:ext>
            </p:extLst>
          </p:nvPr>
        </p:nvGraphicFramePr>
        <p:xfrm>
          <a:off x="6450013" y="2433610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" name="Equation" r:id="rId9" imgW="1295280" imgH="330120" progId="Equation.3">
                  <p:embed/>
                </p:oleObj>
              </mc:Choice>
              <mc:Fallback>
                <p:oleObj name="Equation" r:id="rId9" imgW="1295280" imgH="3301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2433610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77006"/>
              </p:ext>
            </p:extLst>
          </p:nvPr>
        </p:nvGraphicFramePr>
        <p:xfrm>
          <a:off x="7910513" y="2419322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513" y="2419322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4" name="Line 12"/>
          <p:cNvSpPr>
            <a:spLocks noChangeShapeType="1"/>
          </p:cNvSpPr>
          <p:nvPr/>
        </p:nvSpPr>
        <p:spPr bwMode="auto">
          <a:xfrm flipV="1">
            <a:off x="1335088" y="2435197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V="1">
            <a:off x="3062288" y="2711422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6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67398"/>
              </p:ext>
            </p:extLst>
          </p:nvPr>
        </p:nvGraphicFramePr>
        <p:xfrm>
          <a:off x="644525" y="3594072"/>
          <a:ext cx="129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" name="Equation" r:id="rId13" imgW="1295280" imgH="406080" progId="Equation.3">
                  <p:embed/>
                </p:oleObj>
              </mc:Choice>
              <mc:Fallback>
                <p:oleObj name="Equation" r:id="rId13" imgW="1295280" imgH="406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594072"/>
                        <a:ext cx="1295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44416"/>
              </p:ext>
            </p:extLst>
          </p:nvPr>
        </p:nvGraphicFramePr>
        <p:xfrm>
          <a:off x="2138363" y="3292447"/>
          <a:ext cx="160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" name="Equation" r:id="rId15" imgW="1600200" imgH="965160" progId="Equation.3">
                  <p:embed/>
                </p:oleObj>
              </mc:Choice>
              <mc:Fallback>
                <p:oleObj name="Equation" r:id="rId15" imgW="1600200" imgH="965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3292447"/>
                        <a:ext cx="1600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3496"/>
              </p:ext>
            </p:extLst>
          </p:nvPr>
        </p:nvGraphicFramePr>
        <p:xfrm>
          <a:off x="3910013" y="3597247"/>
          <a:ext cx="2122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" name="Equation" r:id="rId17" imgW="2120760" imgH="330120" progId="Equation.3">
                  <p:embed/>
                </p:oleObj>
              </mc:Choice>
              <mc:Fallback>
                <p:oleObj name="Equation" r:id="rId17" imgW="2120760" imgH="3301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3597247"/>
                        <a:ext cx="2122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310873"/>
              </p:ext>
            </p:extLst>
          </p:nvPr>
        </p:nvGraphicFramePr>
        <p:xfrm>
          <a:off x="6203950" y="3589310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Equation" r:id="rId19" imgW="1295280" imgH="330120" progId="Equation.3">
                  <p:embed/>
                </p:oleObj>
              </mc:Choice>
              <mc:Fallback>
                <p:oleObj name="Equation" r:id="rId19" imgW="1295280" imgH="3301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3589310"/>
                        <a:ext cx="1295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12538"/>
              </p:ext>
            </p:extLst>
          </p:nvPr>
        </p:nvGraphicFramePr>
        <p:xfrm>
          <a:off x="7672388" y="3575022"/>
          <a:ext cx="10318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Equation" r:id="rId21" imgW="1028520" imgH="330120" progId="Equation.3">
                  <p:embed/>
                </p:oleObj>
              </mc:Choice>
              <mc:Fallback>
                <p:oleObj name="Equation" r:id="rId21" imgW="1028520" imgH="3301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75022"/>
                        <a:ext cx="10318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51" name="Line 19"/>
          <p:cNvSpPr>
            <a:spLocks noChangeShapeType="1"/>
          </p:cNvSpPr>
          <p:nvPr/>
        </p:nvSpPr>
        <p:spPr bwMode="auto">
          <a:xfrm flipV="1">
            <a:off x="1481138" y="3598835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 flipV="1">
            <a:off x="3135313" y="3873472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6" grpId="0"/>
      <p:bldP spid="146437" grpId="0"/>
      <p:bldP spid="146438" grpId="0" animBg="1"/>
      <p:bldP spid="146444" grpId="0" animBg="1"/>
      <p:bldP spid="146445" grpId="0" animBg="1"/>
      <p:bldP spid="146451" grpId="0" animBg="1"/>
      <p:bldP spid="1464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887893" y="5684026"/>
            <a:ext cx="2684463" cy="59809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90" name="Rectangle 3"/>
          <p:cNvSpPr>
            <a:spLocks noChangeArrowheads="1"/>
          </p:cNvSpPr>
          <p:nvPr/>
        </p:nvSpPr>
        <p:spPr bwMode="auto">
          <a:xfrm>
            <a:off x="260350" y="243672"/>
            <a:ext cx="86623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A </a:t>
            </a:r>
            <a:r>
              <a:rPr lang="en-US" dirty="0" smtClean="0"/>
              <a:t>sample of a compound </a:t>
            </a:r>
            <a:r>
              <a:rPr lang="en-US" dirty="0"/>
              <a:t>contains 4.63 g lead, 1.25 </a:t>
            </a:r>
            <a:r>
              <a:rPr lang="en-US" dirty="0" smtClean="0"/>
              <a:t>g</a:t>
            </a:r>
          </a:p>
          <a:p>
            <a:r>
              <a:rPr lang="en-US" dirty="0" smtClean="0"/>
              <a:t>nitrogen, and </a:t>
            </a:r>
            <a:r>
              <a:rPr lang="en-US" dirty="0"/>
              <a:t>2.87 g oxygen. Name the compound.</a:t>
            </a:r>
            <a:endParaRPr lang="en-US" b="1" dirty="0"/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683618" y="4898743"/>
            <a:ext cx="1520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PbN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647106" y="5446431"/>
            <a:ext cx="175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Pb(NO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469306" y="6042865"/>
            <a:ext cx="2159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Pb</a:t>
            </a:r>
            <a:r>
              <a:rPr lang="en-US" baseline="30000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>  4 </a:t>
            </a:r>
            <a:r>
              <a:rPr lang="en-US" dirty="0" smtClean="0">
                <a:solidFill>
                  <a:schemeClr val="tx1"/>
                </a:solidFill>
              </a:rPr>
              <a:t>NO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–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4995843" y="5706245"/>
            <a:ext cx="2500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lead(IV) nitrite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4159993" y="4895568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309563" y="1714500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" name="Equation" r:id="rId3" imgW="1485720" imgH="406080" progId="Equation.3">
                  <p:embed/>
                </p:oleObj>
              </mc:Choice>
              <mc:Fallback>
                <p:oleObj name="Equation" r:id="rId3" imgW="1485720" imgH="4060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714500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1819275" y="1412875"/>
          <a:ext cx="2044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" name="Equation" r:id="rId5" imgW="2044440" imgH="965160" progId="Equation.3">
                  <p:embed/>
                </p:oleObj>
              </mc:Choice>
              <mc:Fallback>
                <p:oleObj name="Equation" r:id="rId5" imgW="2044440" imgH="965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412875"/>
                        <a:ext cx="2044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3887788" y="1717675"/>
          <a:ext cx="2630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1" name="Equation" r:id="rId7" imgW="2628720" imgH="330120" progId="Equation.3">
                  <p:embed/>
                </p:oleObj>
              </mc:Choice>
              <mc:Fallback>
                <p:oleObj name="Equation" r:id="rId7" imgW="262872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1717675"/>
                        <a:ext cx="26304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6577013" y="170973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" name="Equation" r:id="rId9" imgW="1498320" imgH="330120" progId="Equation.3">
                  <p:embed/>
                </p:oleObj>
              </mc:Choice>
              <mc:Fallback>
                <p:oleObj name="Equation" r:id="rId9" imgW="149832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1709738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0" name="Object 14"/>
          <p:cNvGraphicFramePr>
            <a:graphicFrameLocks noChangeAspect="1"/>
          </p:cNvGraphicFramePr>
          <p:nvPr/>
        </p:nvGraphicFramePr>
        <p:xfrm>
          <a:off x="8139113" y="1695450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3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1695450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1" name="Line 15"/>
          <p:cNvSpPr>
            <a:spLocks noChangeShapeType="1"/>
          </p:cNvSpPr>
          <p:nvPr/>
        </p:nvSpPr>
        <p:spPr bwMode="auto">
          <a:xfrm flipV="1">
            <a:off x="1249363" y="171132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3119438" y="1987550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492125" y="2855913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" name="Equation" r:id="rId13" imgW="1257120" imgH="406080" progId="Equation.3">
                  <p:embed/>
                </p:oleObj>
              </mc:Choice>
              <mc:Fallback>
                <p:oleObj name="Equation" r:id="rId13" imgW="1257120" imgH="4060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855913"/>
                        <a:ext cx="12573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4" name="Object 18"/>
          <p:cNvGraphicFramePr>
            <a:graphicFrameLocks noChangeAspect="1"/>
          </p:cNvGraphicFramePr>
          <p:nvPr/>
        </p:nvGraphicFramePr>
        <p:xfrm>
          <a:off x="1954213" y="2554288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" name="Equation" r:id="rId15" imgW="1625400" imgH="965160" progId="Equation.3">
                  <p:embed/>
                </p:oleObj>
              </mc:Choice>
              <mc:Fallback>
                <p:oleObj name="Equation" r:id="rId15" imgW="1625400" imgH="9651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2554288"/>
                        <a:ext cx="1625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5" name="Object 19"/>
          <p:cNvGraphicFramePr>
            <a:graphicFrameLocks noChangeAspect="1"/>
          </p:cNvGraphicFramePr>
          <p:nvPr/>
        </p:nvGraphicFramePr>
        <p:xfrm>
          <a:off x="3636963" y="2859088"/>
          <a:ext cx="2441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" name="Equation" r:id="rId17" imgW="2438280" imgH="330120" progId="Equation.3">
                  <p:embed/>
                </p:oleObj>
              </mc:Choice>
              <mc:Fallback>
                <p:oleObj name="Equation" r:id="rId17" imgW="2438280" imgH="330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859088"/>
                        <a:ext cx="2441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6145213" y="286543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" name="Equation" r:id="rId19" imgW="1498320" imgH="330120" progId="Equation.3">
                  <p:embed/>
                </p:oleObj>
              </mc:Choice>
              <mc:Fallback>
                <p:oleObj name="Equation" r:id="rId19" imgW="1498320" imgH="3301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2865438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7805738" y="2857500"/>
          <a:ext cx="765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" name="Equation" r:id="rId21" imgW="761760" imgH="317160" progId="Equation.3">
                  <p:embed/>
                </p:oleObj>
              </mc:Choice>
              <mc:Fallback>
                <p:oleObj name="Equation" r:id="rId21" imgW="761760" imgH="317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738" y="2857500"/>
                        <a:ext cx="7651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78" name="Line 22"/>
          <p:cNvSpPr>
            <a:spLocks noChangeShapeType="1"/>
          </p:cNvSpPr>
          <p:nvPr/>
        </p:nvSpPr>
        <p:spPr bwMode="auto">
          <a:xfrm flipV="1">
            <a:off x="1309688" y="286067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 flipV="1">
            <a:off x="2963863" y="31353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1880" name="Object 24"/>
          <p:cNvGraphicFramePr>
            <a:graphicFrameLocks noChangeAspect="1"/>
          </p:cNvGraphicFramePr>
          <p:nvPr/>
        </p:nvGraphicFramePr>
        <p:xfrm>
          <a:off x="349250" y="3965575"/>
          <a:ext cx="133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Equation" r:id="rId23" imgW="1333440" imgH="406080" progId="Equation.3">
                  <p:embed/>
                </p:oleObj>
              </mc:Choice>
              <mc:Fallback>
                <p:oleObj name="Equation" r:id="rId23" imgW="1333440" imgH="4060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965575"/>
                        <a:ext cx="1333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1" name="Object 25"/>
          <p:cNvGraphicFramePr>
            <a:graphicFrameLocks noChangeAspect="1"/>
          </p:cNvGraphicFramePr>
          <p:nvPr/>
        </p:nvGraphicFramePr>
        <p:xfrm>
          <a:off x="1830388" y="3663950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" name="Equation" r:id="rId25" imgW="1663560" imgH="965160" progId="Equation.3">
                  <p:embed/>
                </p:oleObj>
              </mc:Choice>
              <mc:Fallback>
                <p:oleObj name="Equation" r:id="rId25" imgW="1663560" imgH="9651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663950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2" name="Object 26"/>
          <p:cNvGraphicFramePr>
            <a:graphicFrameLocks noChangeAspect="1"/>
          </p:cNvGraphicFramePr>
          <p:nvPr/>
        </p:nvGraphicFramePr>
        <p:xfrm>
          <a:off x="3549650" y="3968750"/>
          <a:ext cx="24907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" name="Equation" r:id="rId27" imgW="2489040" imgH="330120" progId="Equation.3">
                  <p:embed/>
                </p:oleObj>
              </mc:Choice>
              <mc:Fallback>
                <p:oleObj name="Equation" r:id="rId27" imgW="2489040" imgH="3301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3968750"/>
                        <a:ext cx="24907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3" name="Object 27"/>
          <p:cNvGraphicFramePr>
            <a:graphicFrameLocks noChangeAspect="1"/>
          </p:cNvGraphicFramePr>
          <p:nvPr/>
        </p:nvGraphicFramePr>
        <p:xfrm>
          <a:off x="6154738" y="3960813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" name="Equation" r:id="rId29" imgW="1498320" imgH="330120" progId="Equation.3">
                  <p:embed/>
                </p:oleObj>
              </mc:Choice>
              <mc:Fallback>
                <p:oleObj name="Equation" r:id="rId29" imgW="1498320" imgH="330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960813"/>
                        <a:ext cx="1498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4" name="Object 28"/>
          <p:cNvGraphicFramePr>
            <a:graphicFrameLocks noChangeAspect="1"/>
          </p:cNvGraphicFramePr>
          <p:nvPr/>
        </p:nvGraphicFramePr>
        <p:xfrm>
          <a:off x="7864475" y="3946525"/>
          <a:ext cx="7524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" name="Equation" r:id="rId31" imgW="749160" imgH="330120" progId="Equation.3">
                  <p:embed/>
                </p:oleObj>
              </mc:Choice>
              <mc:Fallback>
                <p:oleObj name="Equation" r:id="rId31" imgW="749160" imgH="33012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3946525"/>
                        <a:ext cx="7524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5" name="Line 29"/>
          <p:cNvSpPr>
            <a:spLocks noChangeShapeType="1"/>
          </p:cNvSpPr>
          <p:nvPr/>
        </p:nvSpPr>
        <p:spPr bwMode="auto">
          <a:xfrm flipV="1">
            <a:off x="1204913" y="397033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 flipV="1">
            <a:off x="2859088" y="4244975"/>
            <a:ext cx="363537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1851768" y="4924143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32" name="Octagon 31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60" grpId="0"/>
      <p:bldP spid="121861" grpId="0"/>
      <p:bldP spid="121862" grpId="0"/>
      <p:bldP spid="121863" grpId="0"/>
      <p:bldP spid="121865" grpId="0"/>
      <p:bldP spid="121871" grpId="0" animBg="1"/>
      <p:bldP spid="121872" grpId="0" animBg="1"/>
      <p:bldP spid="121878" grpId="0" animBg="1"/>
      <p:bldP spid="121879" grpId="0" animBg="1"/>
      <p:bldP spid="121885" grpId="0" animBg="1"/>
      <p:bldP spid="121886" grpId="0" animBg="1"/>
      <p:bldP spid="1218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657225" y="4424035"/>
            <a:ext cx="7596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(How many </a:t>
            </a:r>
            <a:r>
              <a:rPr lang="en-US" dirty="0" err="1">
                <a:solidFill>
                  <a:schemeClr val="tx1"/>
                </a:solidFill>
              </a:rPr>
              <a:t>empiricals</a:t>
            </a:r>
            <a:r>
              <a:rPr lang="en-US" dirty="0">
                <a:solidFill>
                  <a:schemeClr val="tx1"/>
                </a:solidFill>
              </a:rPr>
              <a:t> “fit into” the molecular?)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7975" y="336496"/>
            <a:ext cx="4659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To find molecular formula</a:t>
            </a:r>
            <a:r>
              <a:rPr lang="en-US"/>
              <a:t>…</a:t>
            </a:r>
            <a:r>
              <a:rPr lang="en-US" b="1"/>
              <a:t> 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674687" y="903233"/>
            <a:ext cx="4321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A. Find empirical formula.</a:t>
            </a:r>
            <a:r>
              <a:rPr lang="en-US" b="1"/>
              <a:t> 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692150" y="1411233"/>
            <a:ext cx="3646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B. Find molar mass of</a:t>
            </a:r>
          </a:p>
          <a:p>
            <a:r>
              <a:rPr lang="en-US"/>
              <a:t>     empirical formula.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673100" y="2322458"/>
            <a:ext cx="4271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C. Find n = </a:t>
            </a:r>
            <a:r>
              <a:rPr lang="en-US" u="sng"/>
              <a:t>mm molecular</a:t>
            </a:r>
            <a:endParaRPr lang="en-US"/>
          </a:p>
          <a:p>
            <a:pPr algn="ctr"/>
            <a:r>
              <a:rPr lang="en-US"/>
              <a:t>                   mm empirical</a:t>
            </a:r>
            <a:r>
              <a:rPr lang="en-US" b="1"/>
              <a:t> 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657225" y="3203521"/>
            <a:ext cx="4359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D. Multiply all parts of</a:t>
            </a:r>
          </a:p>
          <a:p>
            <a:r>
              <a:rPr lang="en-US"/>
              <a:t>     empirical formula by n.</a:t>
            </a:r>
            <a:r>
              <a:rPr lang="en-US" b="1"/>
              <a:t> </a:t>
            </a:r>
          </a:p>
        </p:txBody>
      </p:sp>
      <p:pic>
        <p:nvPicPr>
          <p:cNvPr id="11" name="Picture 25" descr="pe0284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26251" y="556967"/>
            <a:ext cx="314166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2"/>
          <p:cNvSpPr>
            <a:spLocks noChangeArrowheads="1"/>
          </p:cNvSpPr>
          <p:nvPr/>
        </p:nvSpPr>
        <p:spPr bwMode="auto">
          <a:xfrm>
            <a:off x="128138" y="102885"/>
            <a:ext cx="89236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A </a:t>
            </a:r>
            <a:r>
              <a:rPr lang="en-US" dirty="0" smtClean="0"/>
              <a:t>sample of a compound </a:t>
            </a:r>
            <a:r>
              <a:rPr lang="en-US" dirty="0"/>
              <a:t>has 26.33 g nitrogen, 60.20 </a:t>
            </a:r>
            <a:r>
              <a:rPr lang="en-US" dirty="0" smtClean="0"/>
              <a:t>g</a:t>
            </a:r>
          </a:p>
          <a:p>
            <a:r>
              <a:rPr lang="en-US" dirty="0" smtClean="0"/>
              <a:t>oxygen, and </a:t>
            </a:r>
            <a:r>
              <a:rPr lang="en-US" dirty="0"/>
              <a:t>molar mass 92 g. Find molecular formula.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985110" y="4724400"/>
            <a:ext cx="1044575" cy="652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036748" y="4781550"/>
            <a:ext cx="1654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mm</a:t>
            </a:r>
            <a:r>
              <a:rPr lang="en-US" baseline="-25000">
                <a:solidFill>
                  <a:schemeClr val="tx1"/>
                </a:solidFill>
              </a:rPr>
              <a:t>emp</a:t>
            </a:r>
            <a:r>
              <a:rPr lang="en-US">
                <a:solidFill>
                  <a:schemeClr val="tx1"/>
                </a:solidFill>
              </a:rPr>
              <a:t> =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589323" y="4781550"/>
            <a:ext cx="976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46 g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3659298" y="5051425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5461110" y="4783138"/>
            <a:ext cx="78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2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6273910" y="5051425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7027973" y="4781550"/>
            <a:ext cx="108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73685" y="4565650"/>
            <a:ext cx="1004888" cy="1014413"/>
            <a:chOff x="2844" y="3356"/>
            <a:chExt cx="633" cy="639"/>
          </a:xfrm>
        </p:grpSpPr>
        <p:sp>
          <p:nvSpPr>
            <p:cNvPr id="4125" name="Rectangle 11"/>
            <p:cNvSpPr>
              <a:spLocks noChangeArrowheads="1"/>
            </p:cNvSpPr>
            <p:nvPr/>
          </p:nvSpPr>
          <p:spPr bwMode="auto">
            <a:xfrm>
              <a:off x="2862" y="3356"/>
              <a:ext cx="6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92 g</a:t>
              </a:r>
              <a:r>
                <a:rPr lang="en-US" b="1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126" name="Rectangle 12"/>
            <p:cNvSpPr>
              <a:spLocks noChangeArrowheads="1"/>
            </p:cNvSpPr>
            <p:nvPr/>
          </p:nvSpPr>
          <p:spPr bwMode="auto">
            <a:xfrm>
              <a:off x="2844" y="3668"/>
              <a:ext cx="6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46 g</a:t>
              </a:r>
              <a:r>
                <a:rPr lang="en-US" b="1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127" name="Line 13"/>
            <p:cNvSpPr>
              <a:spLocks noChangeShapeType="1"/>
            </p:cNvSpPr>
            <p:nvPr/>
          </p:nvSpPr>
          <p:spPr bwMode="auto">
            <a:xfrm>
              <a:off x="2881" y="3662"/>
              <a:ext cx="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245460" y="3727451"/>
            <a:ext cx="914400" cy="528637"/>
            <a:chOff x="3841" y="2739"/>
            <a:chExt cx="576" cy="333"/>
          </a:xfrm>
        </p:grpSpPr>
        <p:sp>
          <p:nvSpPr>
            <p:cNvPr id="4123" name="Text Box 15"/>
            <p:cNvSpPr txBox="1">
              <a:spLocks noChangeArrowheads="1"/>
            </p:cNvSpPr>
            <p:nvPr/>
          </p:nvSpPr>
          <p:spPr bwMode="auto">
            <a:xfrm>
              <a:off x="3841" y="2739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chemeClr val="tx1"/>
                  </a:solidFill>
                </a:rPr>
                <a:t>NO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124" name="Line 16"/>
            <p:cNvSpPr>
              <a:spLocks noChangeShapeType="1"/>
            </p:cNvSpPr>
            <p:nvPr/>
          </p:nvSpPr>
          <p:spPr bwMode="auto">
            <a:xfrm>
              <a:off x="3879" y="3072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9281" name="Object 17"/>
          <p:cNvGraphicFramePr>
            <a:graphicFrameLocks noChangeAspect="1"/>
          </p:cNvGraphicFramePr>
          <p:nvPr/>
        </p:nvGraphicFramePr>
        <p:xfrm>
          <a:off x="466725" y="1757363"/>
          <a:ext cx="148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" name="Equation" r:id="rId3" imgW="1485720" imgH="406080" progId="Equation.3">
                  <p:embed/>
                </p:oleObj>
              </mc:Choice>
              <mc:Fallback>
                <p:oleObj name="Equation" r:id="rId3" imgW="1485720" imgH="4060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757363"/>
                        <a:ext cx="1485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2" name="Object 18"/>
          <p:cNvGraphicFramePr>
            <a:graphicFrameLocks noChangeAspect="1"/>
          </p:cNvGraphicFramePr>
          <p:nvPr/>
        </p:nvGraphicFramePr>
        <p:xfrm>
          <a:off x="2143125" y="1455738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9" name="Equation" r:id="rId5" imgW="1625400" imgH="965160" progId="Equation.3">
                  <p:embed/>
                </p:oleObj>
              </mc:Choice>
              <mc:Fallback>
                <p:oleObj name="Equation" r:id="rId5" imgW="1625400" imgH="9651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455738"/>
                        <a:ext cx="1625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ChangeAspect="1"/>
          </p:cNvGraphicFramePr>
          <p:nvPr/>
        </p:nvGraphicFramePr>
        <p:xfrm>
          <a:off x="4022724" y="1728788"/>
          <a:ext cx="2318629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0" name="Equation" r:id="rId7" imgW="977760" imgH="203040" progId="Equation.3">
                  <p:embed/>
                </p:oleObj>
              </mc:Choice>
              <mc:Fallback>
                <p:oleObj name="Equation" r:id="rId7" imgW="977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4" y="1728788"/>
                        <a:ext cx="2318629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4" name="Object 20"/>
          <p:cNvGraphicFramePr>
            <a:graphicFrameLocks noChangeAspect="1"/>
          </p:cNvGraphicFramePr>
          <p:nvPr/>
        </p:nvGraphicFramePr>
        <p:xfrm>
          <a:off x="6502400" y="17526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" name="Equation" r:id="rId9" imgW="1218960" imgH="330120" progId="Equation.3">
                  <p:embed/>
                </p:oleObj>
              </mc:Choice>
              <mc:Fallback>
                <p:oleObj name="Equation" r:id="rId9" imgW="1218960" imgH="3301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7526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5" name="Object 21"/>
          <p:cNvGraphicFramePr>
            <a:graphicFrameLocks noChangeAspect="1"/>
          </p:cNvGraphicFramePr>
          <p:nvPr/>
        </p:nvGraphicFramePr>
        <p:xfrm>
          <a:off x="7924800" y="1738313"/>
          <a:ext cx="674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" name="Equation" r:id="rId11" imgW="672840" imgH="330120" progId="Equation.3">
                  <p:embed/>
                </p:oleObj>
              </mc:Choice>
              <mc:Fallback>
                <p:oleObj name="Equation" r:id="rId11" imgW="672840" imgH="3301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38313"/>
                        <a:ext cx="6746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6" name="Line 22"/>
          <p:cNvSpPr>
            <a:spLocks noChangeShapeType="1"/>
          </p:cNvSpPr>
          <p:nvPr/>
        </p:nvSpPr>
        <p:spPr bwMode="auto">
          <a:xfrm flipV="1">
            <a:off x="1477963" y="1754188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87" name="Line 23"/>
          <p:cNvSpPr>
            <a:spLocks noChangeShapeType="1"/>
          </p:cNvSpPr>
          <p:nvPr/>
        </p:nvSpPr>
        <p:spPr bwMode="auto">
          <a:xfrm flipV="1">
            <a:off x="3077073" y="2030413"/>
            <a:ext cx="363537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495300" y="2913063"/>
          <a:ext cx="1536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" name="Equation" r:id="rId13" imgW="1536480" imgH="406080" progId="Equation.3">
                  <p:embed/>
                </p:oleObj>
              </mc:Choice>
              <mc:Fallback>
                <p:oleObj name="Equation" r:id="rId13" imgW="1536480" imgH="4060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913063"/>
                        <a:ext cx="15367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149475" y="2611438"/>
          <a:ext cx="1663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4" name="Equation" r:id="rId15" imgW="1663560" imgH="965160" progId="Equation.3">
                  <p:embed/>
                </p:oleObj>
              </mc:Choice>
              <mc:Fallback>
                <p:oleObj name="Equation" r:id="rId15" imgW="1663560" imgH="9651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2611438"/>
                        <a:ext cx="1663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3921125" y="2916238"/>
          <a:ext cx="21859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" name="Equation" r:id="rId17" imgW="2184120" imgH="330120" progId="Equation.3">
                  <p:embed/>
                </p:oleObj>
              </mc:Choice>
              <mc:Fallback>
                <p:oleObj name="Equation" r:id="rId17" imgW="2184120" imgH="3301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2916238"/>
                        <a:ext cx="21859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6284913" y="2908300"/>
          <a:ext cx="1219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" name="Equation" r:id="rId19" imgW="1218960" imgH="330120" progId="Equation.3">
                  <p:embed/>
                </p:oleObj>
              </mc:Choice>
              <mc:Fallback>
                <p:oleObj name="Equation" r:id="rId19" imgW="1218960" imgH="330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913" y="2908300"/>
                        <a:ext cx="1219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2" name="Object 28"/>
          <p:cNvGraphicFramePr>
            <a:graphicFrameLocks noChangeAspect="1"/>
          </p:cNvGraphicFramePr>
          <p:nvPr/>
        </p:nvGraphicFramePr>
        <p:xfrm>
          <a:off x="7854950" y="2894013"/>
          <a:ext cx="750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" name="Equation" r:id="rId21" imgW="749160" imgH="330120" progId="Equation.3">
                  <p:embed/>
                </p:oleObj>
              </mc:Choice>
              <mc:Fallback>
                <p:oleObj name="Equation" r:id="rId21" imgW="749160" imgH="33012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2894013"/>
                        <a:ext cx="750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93" name="Line 29"/>
          <p:cNvSpPr>
            <a:spLocks noChangeShapeType="1"/>
          </p:cNvSpPr>
          <p:nvPr/>
        </p:nvSpPr>
        <p:spPr bwMode="auto">
          <a:xfrm flipV="1">
            <a:off x="1524000" y="2917825"/>
            <a:ext cx="363538" cy="363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94" name="Line 30"/>
          <p:cNvSpPr>
            <a:spLocks noChangeShapeType="1"/>
          </p:cNvSpPr>
          <p:nvPr/>
        </p:nvSpPr>
        <p:spPr bwMode="auto">
          <a:xfrm flipV="1">
            <a:off x="3083579" y="3192463"/>
            <a:ext cx="363538" cy="363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32" name="Octagon 31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  <p:bldP spid="139268" grpId="0"/>
      <p:bldP spid="139269" grpId="0"/>
      <p:bldP spid="139270" grpId="0" animBg="1"/>
      <p:bldP spid="139271" grpId="0"/>
      <p:bldP spid="139272" grpId="0" animBg="1"/>
      <p:bldP spid="139273" grpId="0"/>
      <p:bldP spid="139286" grpId="0" animBg="1"/>
      <p:bldP spid="139287" grpId="0" animBg="1"/>
      <p:bldP spid="139293" grpId="0" animBg="1"/>
      <p:bldP spid="139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97125" y="734188"/>
            <a:ext cx="234156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In a reaction: 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685600" y="1277938"/>
            <a:ext cx="37115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atoms are rearranged 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674688" y="2441575"/>
            <a:ext cx="10334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AND 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463800" y="1976438"/>
            <a:ext cx="11334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mass 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332038" y="2543175"/>
            <a:ext cx="13731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energy 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2332038" y="3122613"/>
            <a:ext cx="13731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charge </a:t>
            </a:r>
          </a:p>
        </p:txBody>
      </p:sp>
      <p:sp>
        <p:nvSpPr>
          <p:cNvPr id="88078" name="AutoShape 14"/>
          <p:cNvSpPr>
            <a:spLocks/>
          </p:cNvSpPr>
          <p:nvPr/>
        </p:nvSpPr>
        <p:spPr bwMode="auto">
          <a:xfrm>
            <a:off x="3646488" y="2079625"/>
            <a:ext cx="242887" cy="1508125"/>
          </a:xfrm>
          <a:prstGeom prst="rightBrace">
            <a:avLst>
              <a:gd name="adj1" fmla="val 517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4017963" y="2541588"/>
            <a:ext cx="254158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are conserved </a:t>
            </a: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252413" y="3635375"/>
            <a:ext cx="54848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Balancing Chemical Equations</a:t>
            </a:r>
            <a:r>
              <a:rPr lang="en-US"/>
              <a:t> 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784600" y="4483100"/>
            <a:ext cx="73183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5400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1360488" y="4289425"/>
            <a:ext cx="2230437" cy="139858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law of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conservation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of mass</a:t>
            </a: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4541838" y="4297363"/>
            <a:ext cx="3516312" cy="13985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same # of atoms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of each type on each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side of equation</a:t>
            </a:r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493713" y="5783263"/>
            <a:ext cx="80375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Hint:  Start with most complicated substances first</a:t>
            </a:r>
          </a:p>
          <a:p>
            <a:r>
              <a:rPr lang="en-US"/>
              <a:t>	and leave simplest substances for last. </a:t>
            </a:r>
          </a:p>
        </p:txBody>
      </p:sp>
      <p:sp>
        <p:nvSpPr>
          <p:cNvPr id="10257" name="Rectangle 27"/>
          <p:cNvSpPr>
            <a:spLocks noChangeArrowheads="1"/>
          </p:cNvSpPr>
          <p:nvPr/>
        </p:nvSpPr>
        <p:spPr bwMode="auto">
          <a:xfrm>
            <a:off x="1451788" y="206375"/>
            <a:ext cx="36845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Chemical Equations</a:t>
            </a:r>
            <a:r>
              <a:rPr lang="en-US"/>
              <a:t> </a:t>
            </a:r>
          </a:p>
        </p:txBody>
      </p:sp>
      <p:pic>
        <p:nvPicPr>
          <p:cNvPr id="18" name="Picture 6" descr="http://www.musclecars.net/parts/parts-images-large/old-daube-hopken-two-pan-balance-beam-scale-portable_350422645386.jpg"/>
          <p:cNvPicPr>
            <a:picLocks noChangeAspect="1" noChangeArrowheads="1"/>
          </p:cNvPicPr>
          <p:nvPr/>
        </p:nvPicPr>
        <p:blipFill>
          <a:blip r:embed="rId2" cstate="print"/>
          <a:srcRect l="11813" t="9351" r="16499"/>
          <a:stretch>
            <a:fillRect/>
          </a:stretch>
        </p:blipFill>
        <p:spPr bwMode="auto">
          <a:xfrm>
            <a:off x="6709561" y="2280061"/>
            <a:ext cx="1942450" cy="1842161"/>
          </a:xfrm>
          <a:prstGeom prst="rect">
            <a:avLst/>
          </a:prstGeom>
          <a:noFill/>
        </p:spPr>
      </p:pic>
      <p:pic>
        <p:nvPicPr>
          <p:cNvPr id="19" name="Picture 8" descr="http://media.unboundedition.com/uploads/blog_post_media/megin_legos_jpg_versions/medium_megin_le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170" y="172359"/>
            <a:ext cx="2636322" cy="1974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88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4" grpId="0"/>
      <p:bldP spid="88075" grpId="0"/>
      <p:bldP spid="88076" grpId="0"/>
      <p:bldP spid="88077" grpId="0"/>
      <p:bldP spid="88078" grpId="0" animBg="1"/>
      <p:bldP spid="88079" grpId="0"/>
      <p:bldP spid="88080" grpId="0"/>
      <p:bldP spid="88081" grpId="0"/>
      <p:bldP spid="88084" grpId="0" animBg="1"/>
      <p:bldP spid="88085" grpId="0" animBg="1"/>
      <p:bldP spid="880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47863" y="223838"/>
            <a:ext cx="546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Hydrates and Anhydrous Salts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2113" y="882650"/>
            <a:ext cx="8242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 dirty="0"/>
              <a:t>anhydrous salt</a:t>
            </a:r>
            <a:r>
              <a:rPr lang="en-US" dirty="0"/>
              <a:t>: an ionic compound (i.e., a salt) that</a:t>
            </a:r>
          </a:p>
          <a:p>
            <a:r>
              <a:rPr lang="en-US" dirty="0"/>
              <a:t>		       attracts water molecules and forms</a:t>
            </a:r>
          </a:p>
          <a:p>
            <a:r>
              <a:rPr lang="en-US" dirty="0"/>
              <a:t>		       </a:t>
            </a:r>
            <a:r>
              <a:rPr lang="en-US" dirty="0" smtClean="0"/>
              <a:t>weak chemical </a:t>
            </a:r>
            <a:r>
              <a:rPr lang="en-US" dirty="0"/>
              <a:t>bonds with them;</a:t>
            </a:r>
          </a:p>
          <a:p>
            <a:r>
              <a:rPr lang="en-US" dirty="0"/>
              <a:t>		       symbolized by MN</a:t>
            </a:r>
            <a:r>
              <a:rPr lang="en-US" b="1" dirty="0"/>
              <a:t> 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567113" y="2746375"/>
            <a:ext cx="492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“anhydrous” = </a:t>
            </a:r>
            <a:r>
              <a:rPr lang="en-US">
                <a:solidFill>
                  <a:schemeClr val="tx1"/>
                </a:solidFill>
              </a:rPr>
              <a:t>“without water”</a:t>
            </a:r>
            <a:r>
              <a:rPr lang="en-US" b="1"/>
              <a:t> 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990600" y="3343275"/>
            <a:ext cx="354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dirty="0"/>
              <a:t>Same idea as with…</a:t>
            </a:r>
            <a:r>
              <a:rPr lang="en-US" b="1" dirty="0"/>
              <a:t> 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87350" y="4283075"/>
            <a:ext cx="814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hydrate</a:t>
            </a:r>
            <a:r>
              <a:rPr lang="en-US"/>
              <a:t>: an anhydrous salt with the water attached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233488" y="4883150"/>
            <a:ext cx="4757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-- symbolized by MN </a:t>
            </a:r>
            <a:r>
              <a:rPr lang="en-US" b="1" baseline="30000"/>
              <a:t>.</a:t>
            </a:r>
            <a:r>
              <a:rPr lang="en-US" b="1"/>
              <a:t> </a:t>
            </a:r>
            <a:r>
              <a:rPr lang="en-US"/>
              <a:t>? H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="1"/>
              <a:t> 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228725" y="5487988"/>
            <a:ext cx="194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Examples:</a:t>
            </a:r>
            <a:r>
              <a:rPr lang="en-US" b="1"/>
              <a:t> 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4267200" y="3348038"/>
            <a:ext cx="4657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desiccants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leather goods,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electronics</a:t>
            </a:r>
            <a:r>
              <a:rPr lang="en-US" dirty="0">
                <a:solidFill>
                  <a:schemeClr val="tx1"/>
                </a:solidFill>
              </a:rPr>
              <a:t>, vitamins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3165475" y="5486400"/>
            <a:ext cx="5456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CoCl</a:t>
            </a:r>
            <a:r>
              <a:rPr lang="en-US" baseline="-25000" dirty="0" err="1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baseline="3000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	    BaCl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baseline="3000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2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</a:p>
          <a:p>
            <a:r>
              <a:rPr lang="en-US" dirty="0">
                <a:solidFill>
                  <a:schemeClr val="tx1"/>
                </a:solidFill>
              </a:rPr>
              <a:t>Na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CO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baseline="3000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10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	    FeCl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baseline="3000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6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  <p:bldP spid="142341" grpId="0"/>
      <p:bldP spid="142342" grpId="0"/>
      <p:bldP spid="142343" grpId="0"/>
      <p:bldP spid="142344" grpId="0"/>
      <p:bldP spid="142345" grpId="0"/>
      <p:bldP spid="1423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mh-stormtroo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988" y="4351338"/>
            <a:ext cx="1584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AutoShape 3"/>
          <p:cNvSpPr>
            <a:spLocks noChangeArrowheads="1"/>
          </p:cNvSpPr>
          <p:nvPr/>
        </p:nvSpPr>
        <p:spPr bwMode="auto">
          <a:xfrm>
            <a:off x="6778625" y="35337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7294563" y="35845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7851775" y="36068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95350" y="2392363"/>
            <a:ext cx="1682750" cy="1898650"/>
            <a:chOff x="564" y="1507"/>
            <a:chExt cx="1060" cy="1196"/>
          </a:xfrm>
        </p:grpSpPr>
        <p:pic>
          <p:nvPicPr>
            <p:cNvPr id="22612" name="Picture 7" descr="chewbacc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" y="1507"/>
              <a:ext cx="1060" cy="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13" name="AutoShape 8"/>
            <p:cNvSpPr>
              <a:spLocks noChangeArrowheads="1"/>
            </p:cNvSpPr>
            <p:nvPr/>
          </p:nvSpPr>
          <p:spPr bwMode="auto">
            <a:xfrm>
              <a:off x="1338" y="2198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AutoShape 9"/>
            <p:cNvSpPr>
              <a:spLocks noChangeArrowheads="1"/>
            </p:cNvSpPr>
            <p:nvPr/>
          </p:nvSpPr>
          <p:spPr bwMode="auto">
            <a:xfrm>
              <a:off x="609" y="2057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AutoShape 10"/>
            <p:cNvSpPr>
              <a:spLocks noChangeArrowheads="1"/>
            </p:cNvSpPr>
            <p:nvPr/>
          </p:nvSpPr>
          <p:spPr bwMode="auto">
            <a:xfrm>
              <a:off x="689" y="1658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AutoShape 11"/>
            <p:cNvSpPr>
              <a:spLocks noChangeArrowheads="1"/>
            </p:cNvSpPr>
            <p:nvPr/>
          </p:nvSpPr>
          <p:spPr bwMode="auto">
            <a:xfrm>
              <a:off x="1113" y="1636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AutoShape 12"/>
            <p:cNvSpPr>
              <a:spLocks noChangeArrowheads="1"/>
            </p:cNvSpPr>
            <p:nvPr/>
          </p:nvSpPr>
          <p:spPr bwMode="auto">
            <a:xfrm>
              <a:off x="1292" y="1915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AutoShape 13"/>
            <p:cNvSpPr>
              <a:spLocks noChangeArrowheads="1"/>
            </p:cNvSpPr>
            <p:nvPr/>
          </p:nvSpPr>
          <p:spPr bwMode="auto">
            <a:xfrm>
              <a:off x="720" y="2404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74" name="AutoShape 14"/>
          <p:cNvSpPr>
            <a:spLocks noChangeArrowheads="1"/>
          </p:cNvSpPr>
          <p:nvPr/>
        </p:nvSpPr>
        <p:spPr bwMode="auto">
          <a:xfrm>
            <a:off x="8158163" y="31416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62013" y="4465638"/>
            <a:ext cx="1641475" cy="2090737"/>
            <a:chOff x="543" y="2813"/>
            <a:chExt cx="1034" cy="1317"/>
          </a:xfrm>
        </p:grpSpPr>
        <p:pic>
          <p:nvPicPr>
            <p:cNvPr id="22609" name="Picture 16" descr="stormtrooper2_8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" y="2813"/>
              <a:ext cx="1034" cy="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10" name="AutoShape 17"/>
            <p:cNvSpPr>
              <a:spLocks noChangeArrowheads="1"/>
            </p:cNvSpPr>
            <p:nvPr/>
          </p:nvSpPr>
          <p:spPr bwMode="auto">
            <a:xfrm>
              <a:off x="1055" y="3912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1" name="AutoShape 18"/>
            <p:cNvSpPr>
              <a:spLocks noChangeArrowheads="1"/>
            </p:cNvSpPr>
            <p:nvPr/>
          </p:nvSpPr>
          <p:spPr bwMode="auto">
            <a:xfrm>
              <a:off x="572" y="3883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300913" y="5503863"/>
            <a:ext cx="898525" cy="377825"/>
            <a:chOff x="4599" y="3467"/>
            <a:chExt cx="566" cy="238"/>
          </a:xfrm>
        </p:grpSpPr>
        <p:sp>
          <p:nvSpPr>
            <p:cNvPr id="22607" name="AutoShape 20"/>
            <p:cNvSpPr>
              <a:spLocks noChangeArrowheads="1"/>
            </p:cNvSpPr>
            <p:nvPr/>
          </p:nvSpPr>
          <p:spPr bwMode="auto">
            <a:xfrm>
              <a:off x="4947" y="3487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AutoShape 21"/>
            <p:cNvSpPr>
              <a:spLocks noChangeArrowheads="1"/>
            </p:cNvSpPr>
            <p:nvPr/>
          </p:nvSpPr>
          <p:spPr bwMode="auto">
            <a:xfrm>
              <a:off x="4599" y="3467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278438"/>
            <a:ext cx="1887538" cy="530225"/>
            <a:chOff x="1728" y="3325"/>
            <a:chExt cx="1189" cy="334"/>
          </a:xfrm>
        </p:grpSpPr>
        <p:sp>
          <p:nvSpPr>
            <p:cNvPr id="22605" name="Line 23"/>
            <p:cNvSpPr>
              <a:spLocks noChangeShapeType="1"/>
            </p:cNvSpPr>
            <p:nvPr/>
          </p:nvSpPr>
          <p:spPr bwMode="auto">
            <a:xfrm>
              <a:off x="1819" y="3650"/>
              <a:ext cx="8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Text Box 24"/>
            <p:cNvSpPr txBox="1">
              <a:spLocks noChangeArrowheads="1"/>
            </p:cNvSpPr>
            <p:nvPr/>
          </p:nvSpPr>
          <p:spPr bwMode="auto">
            <a:xfrm>
              <a:off x="1728" y="3325"/>
              <a:ext cx="118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i="1">
                  <a:solidFill>
                    <a:schemeClr val="tx1"/>
                  </a:solidFill>
                </a:rPr>
                <a:t>ENERGY</a:t>
              </a:r>
            </a:p>
          </p:txBody>
        </p:sp>
      </p:grpSp>
      <p:pic>
        <p:nvPicPr>
          <p:cNvPr id="143385" name="Picture 25" descr="chewbac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7838" y="2062163"/>
            <a:ext cx="13843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5945188" y="3132138"/>
            <a:ext cx="1058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+</a:t>
            </a:r>
          </a:p>
        </p:txBody>
      </p:sp>
      <p:sp>
        <p:nvSpPr>
          <p:cNvPr id="143387" name="Text Box 27"/>
          <p:cNvSpPr txBox="1">
            <a:spLocks noChangeArrowheads="1"/>
          </p:cNvSpPr>
          <p:nvPr/>
        </p:nvSpPr>
        <p:spPr bwMode="auto">
          <a:xfrm>
            <a:off x="6189663" y="5408613"/>
            <a:ext cx="10588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+</a:t>
            </a:r>
          </a:p>
        </p:txBody>
      </p:sp>
      <p:grpSp>
        <p:nvGrpSpPr>
          <p:cNvPr id="22542" name="Group 28"/>
          <p:cNvGrpSpPr>
            <a:grpSpLocks/>
          </p:cNvGrpSpPr>
          <p:nvPr/>
        </p:nvGrpSpPr>
        <p:grpSpPr bwMode="auto">
          <a:xfrm>
            <a:off x="754063" y="446088"/>
            <a:ext cx="7831137" cy="1722437"/>
            <a:chOff x="475" y="281"/>
            <a:chExt cx="4933" cy="1085"/>
          </a:xfrm>
        </p:grpSpPr>
        <p:sp>
          <p:nvSpPr>
            <p:cNvPr id="22585" name="Text Box 29"/>
            <p:cNvSpPr txBox="1">
              <a:spLocks noChangeArrowheads="1"/>
            </p:cNvSpPr>
            <p:nvPr/>
          </p:nvSpPr>
          <p:spPr bwMode="auto">
            <a:xfrm>
              <a:off x="808" y="503"/>
              <a:ext cx="66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MN</a:t>
              </a:r>
            </a:p>
          </p:txBody>
        </p:sp>
        <p:sp>
          <p:nvSpPr>
            <p:cNvPr id="22586" name="Text Box 30"/>
            <p:cNvSpPr txBox="1">
              <a:spLocks noChangeArrowheads="1"/>
            </p:cNvSpPr>
            <p:nvPr/>
          </p:nvSpPr>
          <p:spPr bwMode="auto">
            <a:xfrm>
              <a:off x="697" y="726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87" name="Text Box 31"/>
            <p:cNvSpPr txBox="1">
              <a:spLocks noChangeArrowheads="1"/>
            </p:cNvSpPr>
            <p:nvPr/>
          </p:nvSpPr>
          <p:spPr bwMode="auto">
            <a:xfrm>
              <a:off x="475" y="503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88" name="Text Box 32"/>
            <p:cNvSpPr txBox="1">
              <a:spLocks noChangeArrowheads="1"/>
            </p:cNvSpPr>
            <p:nvPr/>
          </p:nvSpPr>
          <p:spPr bwMode="auto">
            <a:xfrm>
              <a:off x="1031" y="726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89" name="Text Box 33"/>
            <p:cNvSpPr txBox="1">
              <a:spLocks noChangeArrowheads="1"/>
            </p:cNvSpPr>
            <p:nvPr/>
          </p:nvSpPr>
          <p:spPr bwMode="auto">
            <a:xfrm>
              <a:off x="1253" y="503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0" name="Text Box 34"/>
            <p:cNvSpPr txBox="1">
              <a:spLocks noChangeArrowheads="1"/>
            </p:cNvSpPr>
            <p:nvPr/>
          </p:nvSpPr>
          <p:spPr bwMode="auto">
            <a:xfrm>
              <a:off x="697" y="281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1" name="Text Box 35"/>
            <p:cNvSpPr txBox="1">
              <a:spLocks noChangeArrowheads="1"/>
            </p:cNvSpPr>
            <p:nvPr/>
          </p:nvSpPr>
          <p:spPr bwMode="auto">
            <a:xfrm>
              <a:off x="1031" y="281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2" name="Text Box 36"/>
            <p:cNvSpPr txBox="1">
              <a:spLocks noChangeArrowheads="1"/>
            </p:cNvSpPr>
            <p:nvPr/>
          </p:nvSpPr>
          <p:spPr bwMode="auto">
            <a:xfrm>
              <a:off x="2899" y="584"/>
              <a:ext cx="667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MN</a:t>
              </a:r>
            </a:p>
          </p:txBody>
        </p:sp>
        <p:sp>
          <p:nvSpPr>
            <p:cNvPr id="22593" name="Line 37"/>
            <p:cNvSpPr>
              <a:spLocks noChangeShapeType="1"/>
            </p:cNvSpPr>
            <p:nvPr/>
          </p:nvSpPr>
          <p:spPr bwMode="auto">
            <a:xfrm>
              <a:off x="1809" y="762"/>
              <a:ext cx="889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Text Box 38"/>
            <p:cNvSpPr txBox="1">
              <a:spLocks noChangeArrowheads="1"/>
            </p:cNvSpPr>
            <p:nvPr/>
          </p:nvSpPr>
          <p:spPr bwMode="auto">
            <a:xfrm>
              <a:off x="4185" y="392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5" name="Text Box 39"/>
            <p:cNvSpPr txBox="1">
              <a:spLocks noChangeArrowheads="1"/>
            </p:cNvSpPr>
            <p:nvPr/>
          </p:nvSpPr>
          <p:spPr bwMode="auto">
            <a:xfrm>
              <a:off x="4630" y="281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6" name="Text Box 40"/>
            <p:cNvSpPr txBox="1">
              <a:spLocks noChangeArrowheads="1"/>
            </p:cNvSpPr>
            <p:nvPr/>
          </p:nvSpPr>
          <p:spPr bwMode="auto">
            <a:xfrm>
              <a:off x="4297" y="689"/>
              <a:ext cx="666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7" name="Text Box 41"/>
            <p:cNvSpPr txBox="1">
              <a:spLocks noChangeArrowheads="1"/>
            </p:cNvSpPr>
            <p:nvPr/>
          </p:nvSpPr>
          <p:spPr bwMode="auto">
            <a:xfrm>
              <a:off x="4519" y="503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8" name="Text Box 42"/>
            <p:cNvSpPr txBox="1">
              <a:spLocks noChangeArrowheads="1"/>
            </p:cNvSpPr>
            <p:nvPr/>
          </p:nvSpPr>
          <p:spPr bwMode="auto">
            <a:xfrm>
              <a:off x="3963" y="614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599" name="Text Box 43"/>
            <p:cNvSpPr txBox="1">
              <a:spLocks noChangeArrowheads="1"/>
            </p:cNvSpPr>
            <p:nvPr/>
          </p:nvSpPr>
          <p:spPr bwMode="auto">
            <a:xfrm>
              <a:off x="4741" y="726"/>
              <a:ext cx="66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/>
                <a:t>H</a:t>
              </a:r>
              <a:r>
                <a:rPr lang="en-US" sz="2000" b="1" baseline="-25000"/>
                <a:t>2</a:t>
              </a:r>
              <a:r>
                <a:rPr lang="en-US" sz="2000" b="1"/>
                <a:t>O</a:t>
              </a:r>
            </a:p>
          </p:txBody>
        </p:sp>
        <p:sp>
          <p:nvSpPr>
            <p:cNvPr id="22600" name="Text Box 44"/>
            <p:cNvSpPr txBox="1">
              <a:spLocks noChangeArrowheads="1"/>
            </p:cNvSpPr>
            <p:nvPr/>
          </p:nvSpPr>
          <p:spPr bwMode="auto">
            <a:xfrm>
              <a:off x="1899" y="419"/>
              <a:ext cx="84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i="1"/>
                <a:t>HEAT</a:t>
              </a:r>
            </a:p>
          </p:txBody>
        </p:sp>
        <p:sp>
          <p:nvSpPr>
            <p:cNvPr id="22601" name="Text Box 45"/>
            <p:cNvSpPr txBox="1">
              <a:spLocks noChangeArrowheads="1"/>
            </p:cNvSpPr>
            <p:nvPr/>
          </p:nvSpPr>
          <p:spPr bwMode="auto">
            <a:xfrm>
              <a:off x="3518" y="584"/>
              <a:ext cx="66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+</a:t>
              </a:r>
            </a:p>
          </p:txBody>
        </p:sp>
        <p:sp>
          <p:nvSpPr>
            <p:cNvPr id="22602" name="Rectangle 46"/>
            <p:cNvSpPr>
              <a:spLocks noChangeArrowheads="1"/>
            </p:cNvSpPr>
            <p:nvPr/>
          </p:nvSpPr>
          <p:spPr bwMode="auto">
            <a:xfrm>
              <a:off x="623" y="1028"/>
              <a:ext cx="9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hydrate</a:t>
              </a:r>
              <a:r>
                <a:rPr lang="en-US" b="1"/>
                <a:t> </a:t>
              </a:r>
            </a:p>
          </p:txBody>
        </p:sp>
        <p:sp>
          <p:nvSpPr>
            <p:cNvPr id="22603" name="Rectangle 47"/>
            <p:cNvSpPr>
              <a:spLocks noChangeArrowheads="1"/>
            </p:cNvSpPr>
            <p:nvPr/>
          </p:nvSpPr>
          <p:spPr bwMode="auto">
            <a:xfrm>
              <a:off x="2415" y="1036"/>
              <a:ext cx="16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anhydrous salt</a:t>
              </a:r>
              <a:r>
                <a:rPr lang="en-US" b="1"/>
                <a:t> </a:t>
              </a:r>
            </a:p>
          </p:txBody>
        </p:sp>
        <p:sp>
          <p:nvSpPr>
            <p:cNvPr id="22604" name="Rectangle 48"/>
            <p:cNvSpPr>
              <a:spLocks noChangeArrowheads="1"/>
            </p:cNvSpPr>
            <p:nvPr/>
          </p:nvSpPr>
          <p:spPr bwMode="auto">
            <a:xfrm>
              <a:off x="4290" y="1039"/>
              <a:ext cx="7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water</a:t>
              </a:r>
              <a:r>
                <a:rPr lang="en-US" b="1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43409" name="AutoShape 49"/>
          <p:cNvSpPr>
            <a:spLocks noChangeArrowheads="1"/>
          </p:cNvSpPr>
          <p:nvPr/>
        </p:nvSpPr>
        <p:spPr bwMode="auto">
          <a:xfrm>
            <a:off x="6284913" y="268763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0" name="AutoShape 50"/>
          <p:cNvSpPr>
            <a:spLocks noChangeArrowheads="1"/>
          </p:cNvSpPr>
          <p:nvPr/>
        </p:nvSpPr>
        <p:spPr bwMode="auto">
          <a:xfrm>
            <a:off x="6567488" y="22748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1" name="AutoShape 51"/>
          <p:cNvSpPr>
            <a:spLocks noChangeArrowheads="1"/>
          </p:cNvSpPr>
          <p:nvPr/>
        </p:nvSpPr>
        <p:spPr bwMode="auto">
          <a:xfrm>
            <a:off x="7664450" y="22955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2" name="AutoShape 52"/>
          <p:cNvSpPr>
            <a:spLocks noChangeArrowheads="1"/>
          </p:cNvSpPr>
          <p:nvPr/>
        </p:nvSpPr>
        <p:spPr bwMode="auto">
          <a:xfrm>
            <a:off x="6181725" y="43434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3" name="AutoShape 53"/>
          <p:cNvSpPr>
            <a:spLocks noChangeArrowheads="1"/>
          </p:cNvSpPr>
          <p:nvPr/>
        </p:nvSpPr>
        <p:spPr bwMode="auto">
          <a:xfrm>
            <a:off x="6697663" y="43942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4" name="AutoShape 54"/>
          <p:cNvSpPr>
            <a:spLocks noChangeArrowheads="1"/>
          </p:cNvSpPr>
          <p:nvPr/>
        </p:nvSpPr>
        <p:spPr bwMode="auto">
          <a:xfrm>
            <a:off x="7254875" y="44164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5" name="AutoShape 55"/>
          <p:cNvSpPr>
            <a:spLocks noChangeArrowheads="1"/>
          </p:cNvSpPr>
          <p:nvPr/>
        </p:nvSpPr>
        <p:spPr bwMode="auto">
          <a:xfrm>
            <a:off x="6996113" y="40687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6" name="AutoShape 56"/>
          <p:cNvSpPr>
            <a:spLocks noChangeArrowheads="1"/>
          </p:cNvSpPr>
          <p:nvPr/>
        </p:nvSpPr>
        <p:spPr bwMode="auto">
          <a:xfrm>
            <a:off x="6464300" y="393065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7" name="AutoShape 57"/>
          <p:cNvSpPr>
            <a:spLocks noChangeArrowheads="1"/>
          </p:cNvSpPr>
          <p:nvPr/>
        </p:nvSpPr>
        <p:spPr bwMode="auto">
          <a:xfrm>
            <a:off x="7561263" y="39512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6800850" y="2413000"/>
            <a:ext cx="1435100" cy="1192213"/>
            <a:chOff x="4284" y="1520"/>
            <a:chExt cx="904" cy="751"/>
          </a:xfrm>
        </p:grpSpPr>
        <p:sp>
          <p:nvSpPr>
            <p:cNvPr id="22579" name="AutoShape 59"/>
            <p:cNvSpPr>
              <a:spLocks noChangeArrowheads="1"/>
            </p:cNvSpPr>
            <p:nvPr/>
          </p:nvSpPr>
          <p:spPr bwMode="auto">
            <a:xfrm>
              <a:off x="4783" y="2053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AutoShape 60"/>
            <p:cNvSpPr>
              <a:spLocks noChangeArrowheads="1"/>
            </p:cNvSpPr>
            <p:nvPr/>
          </p:nvSpPr>
          <p:spPr bwMode="auto">
            <a:xfrm>
              <a:off x="4448" y="1966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AutoShape 61"/>
            <p:cNvSpPr>
              <a:spLocks noChangeArrowheads="1"/>
            </p:cNvSpPr>
            <p:nvPr/>
          </p:nvSpPr>
          <p:spPr bwMode="auto">
            <a:xfrm>
              <a:off x="4284" y="1725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AutoShape 62"/>
            <p:cNvSpPr>
              <a:spLocks noChangeArrowheads="1"/>
            </p:cNvSpPr>
            <p:nvPr/>
          </p:nvSpPr>
          <p:spPr bwMode="auto">
            <a:xfrm>
              <a:off x="4635" y="1739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AutoShape 63"/>
            <p:cNvSpPr>
              <a:spLocks noChangeArrowheads="1"/>
            </p:cNvSpPr>
            <p:nvPr/>
          </p:nvSpPr>
          <p:spPr bwMode="auto">
            <a:xfrm>
              <a:off x="4472" y="1520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AutoShape 64"/>
            <p:cNvSpPr>
              <a:spLocks noChangeArrowheads="1"/>
            </p:cNvSpPr>
            <p:nvPr/>
          </p:nvSpPr>
          <p:spPr bwMode="auto">
            <a:xfrm>
              <a:off x="4970" y="1736"/>
              <a:ext cx="218" cy="218"/>
            </a:xfrm>
            <a:prstGeom prst="star32">
              <a:avLst>
                <a:gd name="adj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25" name="AutoShape 65"/>
          <p:cNvSpPr>
            <a:spLocks noChangeArrowheads="1"/>
          </p:cNvSpPr>
          <p:nvPr/>
        </p:nvSpPr>
        <p:spPr bwMode="auto">
          <a:xfrm>
            <a:off x="8121650" y="23653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6" name="AutoShape 66"/>
          <p:cNvSpPr>
            <a:spLocks noChangeArrowheads="1"/>
          </p:cNvSpPr>
          <p:nvPr/>
        </p:nvSpPr>
        <p:spPr bwMode="auto">
          <a:xfrm>
            <a:off x="8397875" y="274161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7" name="AutoShape 67"/>
          <p:cNvSpPr>
            <a:spLocks noChangeArrowheads="1"/>
          </p:cNvSpPr>
          <p:nvPr/>
        </p:nvSpPr>
        <p:spPr bwMode="auto">
          <a:xfrm>
            <a:off x="8326438" y="36417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8" name="AutoShape 68"/>
          <p:cNvSpPr>
            <a:spLocks noChangeArrowheads="1"/>
          </p:cNvSpPr>
          <p:nvPr/>
        </p:nvSpPr>
        <p:spPr bwMode="auto">
          <a:xfrm>
            <a:off x="8150225" y="39751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9" name="AutoShape 69"/>
          <p:cNvSpPr>
            <a:spLocks noChangeArrowheads="1"/>
          </p:cNvSpPr>
          <p:nvPr/>
        </p:nvSpPr>
        <p:spPr bwMode="auto">
          <a:xfrm>
            <a:off x="7859713" y="42084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0" name="AutoShape 70"/>
          <p:cNvSpPr>
            <a:spLocks noChangeArrowheads="1"/>
          </p:cNvSpPr>
          <p:nvPr/>
        </p:nvSpPr>
        <p:spPr bwMode="auto">
          <a:xfrm>
            <a:off x="8556625" y="223361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1" name="AutoShape 71"/>
          <p:cNvSpPr>
            <a:spLocks noChangeArrowheads="1"/>
          </p:cNvSpPr>
          <p:nvPr/>
        </p:nvSpPr>
        <p:spPr bwMode="auto">
          <a:xfrm>
            <a:off x="8208963" y="19018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2" name="AutoShape 72"/>
          <p:cNvSpPr>
            <a:spLocks noChangeArrowheads="1"/>
          </p:cNvSpPr>
          <p:nvPr/>
        </p:nvSpPr>
        <p:spPr bwMode="auto">
          <a:xfrm>
            <a:off x="8586788" y="165417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3" name="AutoShape 73"/>
          <p:cNvSpPr>
            <a:spLocks noChangeArrowheads="1"/>
          </p:cNvSpPr>
          <p:nvPr/>
        </p:nvSpPr>
        <p:spPr bwMode="auto">
          <a:xfrm>
            <a:off x="8194675" y="14366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4" name="AutoShape 74"/>
          <p:cNvSpPr>
            <a:spLocks noChangeArrowheads="1"/>
          </p:cNvSpPr>
          <p:nvPr/>
        </p:nvSpPr>
        <p:spPr bwMode="auto">
          <a:xfrm>
            <a:off x="8585200" y="1203325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5" name="AutoShape 75"/>
          <p:cNvSpPr>
            <a:spLocks noChangeArrowheads="1"/>
          </p:cNvSpPr>
          <p:nvPr/>
        </p:nvSpPr>
        <p:spPr bwMode="auto">
          <a:xfrm>
            <a:off x="6510338" y="30622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6" name="AutoShape 76"/>
          <p:cNvSpPr>
            <a:spLocks noChangeArrowheads="1"/>
          </p:cNvSpPr>
          <p:nvPr/>
        </p:nvSpPr>
        <p:spPr bwMode="auto">
          <a:xfrm>
            <a:off x="6350000" y="34544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7" name="AutoShape 77"/>
          <p:cNvSpPr>
            <a:spLocks noChangeArrowheads="1"/>
          </p:cNvSpPr>
          <p:nvPr/>
        </p:nvSpPr>
        <p:spPr bwMode="auto">
          <a:xfrm>
            <a:off x="6016625" y="37734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8" name="AutoShape 78"/>
          <p:cNvSpPr>
            <a:spLocks noChangeArrowheads="1"/>
          </p:cNvSpPr>
          <p:nvPr/>
        </p:nvSpPr>
        <p:spPr bwMode="auto">
          <a:xfrm>
            <a:off x="6103938" y="22494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9" name="AutoShape 79"/>
          <p:cNvSpPr>
            <a:spLocks noChangeArrowheads="1"/>
          </p:cNvSpPr>
          <p:nvPr/>
        </p:nvSpPr>
        <p:spPr bwMode="auto">
          <a:xfrm>
            <a:off x="5842000" y="261143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0" name="AutoShape 80"/>
          <p:cNvSpPr>
            <a:spLocks noChangeArrowheads="1"/>
          </p:cNvSpPr>
          <p:nvPr/>
        </p:nvSpPr>
        <p:spPr bwMode="auto">
          <a:xfrm>
            <a:off x="8599488" y="403383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1" name="AutoShape 81"/>
          <p:cNvSpPr>
            <a:spLocks noChangeArrowheads="1"/>
          </p:cNvSpPr>
          <p:nvPr/>
        </p:nvSpPr>
        <p:spPr bwMode="auto">
          <a:xfrm>
            <a:off x="8615363" y="314960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2" name="AutoShape 82"/>
          <p:cNvSpPr>
            <a:spLocks noChangeArrowheads="1"/>
          </p:cNvSpPr>
          <p:nvPr/>
        </p:nvSpPr>
        <p:spPr bwMode="auto">
          <a:xfrm>
            <a:off x="8339138" y="4310063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3" name="AutoShape 83"/>
          <p:cNvSpPr>
            <a:spLocks noChangeArrowheads="1"/>
          </p:cNvSpPr>
          <p:nvPr/>
        </p:nvSpPr>
        <p:spPr bwMode="auto">
          <a:xfrm>
            <a:off x="8005763" y="4629150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4" name="AutoShape 84"/>
          <p:cNvSpPr>
            <a:spLocks noChangeArrowheads="1"/>
          </p:cNvSpPr>
          <p:nvPr/>
        </p:nvSpPr>
        <p:spPr bwMode="auto">
          <a:xfrm>
            <a:off x="6407150" y="1855788"/>
            <a:ext cx="346075" cy="346075"/>
          </a:xfrm>
          <a:prstGeom prst="star32">
            <a:avLst>
              <a:gd name="adj" fmla="val 3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2692400" y="2989263"/>
            <a:ext cx="1887538" cy="530225"/>
            <a:chOff x="1696" y="1883"/>
            <a:chExt cx="1189" cy="334"/>
          </a:xfrm>
        </p:grpSpPr>
        <p:sp>
          <p:nvSpPr>
            <p:cNvPr id="22577" name="Line 86"/>
            <p:cNvSpPr>
              <a:spLocks noChangeShapeType="1"/>
            </p:cNvSpPr>
            <p:nvPr/>
          </p:nvSpPr>
          <p:spPr bwMode="auto">
            <a:xfrm>
              <a:off x="1806" y="2217"/>
              <a:ext cx="8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Text Box 87"/>
            <p:cNvSpPr txBox="1">
              <a:spLocks noChangeArrowheads="1"/>
            </p:cNvSpPr>
            <p:nvPr/>
          </p:nvSpPr>
          <p:spPr bwMode="auto">
            <a:xfrm>
              <a:off x="1696" y="1883"/>
              <a:ext cx="118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i="1">
                  <a:solidFill>
                    <a:schemeClr val="tx1"/>
                  </a:solidFill>
                </a:rPr>
                <a:t>ENERGY</a:t>
              </a:r>
            </a:p>
          </p:txBody>
        </p:sp>
      </p:grpSp>
      <p:sp>
        <p:nvSpPr>
          <p:cNvPr id="143448" name="Rectangle 88"/>
          <p:cNvSpPr>
            <a:spLocks noChangeArrowheads="1"/>
          </p:cNvSpPr>
          <p:nvPr/>
        </p:nvSpPr>
        <p:spPr bwMode="auto">
          <a:xfrm>
            <a:off x="984250" y="1666875"/>
            <a:ext cx="1423988" cy="4857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9" name="Rectangle 89"/>
          <p:cNvSpPr>
            <a:spLocks noChangeArrowheads="1"/>
          </p:cNvSpPr>
          <p:nvPr/>
        </p:nvSpPr>
        <p:spPr bwMode="auto">
          <a:xfrm>
            <a:off x="6829425" y="1666875"/>
            <a:ext cx="1168400" cy="4857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50" name="Rectangle 90"/>
          <p:cNvSpPr>
            <a:spLocks noChangeArrowheads="1"/>
          </p:cNvSpPr>
          <p:nvPr/>
        </p:nvSpPr>
        <p:spPr bwMode="auto">
          <a:xfrm>
            <a:off x="3808413" y="1666875"/>
            <a:ext cx="2487612" cy="4857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3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3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3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3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3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3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3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3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43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43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4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4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3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4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43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43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43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43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43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4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4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43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43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4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4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4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4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4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4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4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4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4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74" grpId="0" animBg="1"/>
      <p:bldP spid="143386" grpId="0"/>
      <p:bldP spid="143387" grpId="0"/>
      <p:bldP spid="143409" grpId="0" animBg="1"/>
      <p:bldP spid="143410" grpId="0" animBg="1"/>
      <p:bldP spid="143411" grpId="0" animBg="1"/>
      <p:bldP spid="143412" grpId="0" animBg="1"/>
      <p:bldP spid="143413" grpId="0" animBg="1"/>
      <p:bldP spid="143414" grpId="0" animBg="1"/>
      <p:bldP spid="143415" grpId="0" animBg="1"/>
      <p:bldP spid="143416" grpId="0" animBg="1"/>
      <p:bldP spid="143417" grpId="0" animBg="1"/>
      <p:bldP spid="143425" grpId="0" animBg="1"/>
      <p:bldP spid="143426" grpId="0" animBg="1"/>
      <p:bldP spid="143427" grpId="0" animBg="1"/>
      <p:bldP spid="143428" grpId="0" animBg="1"/>
      <p:bldP spid="143429" grpId="0" animBg="1"/>
      <p:bldP spid="143430" grpId="0" animBg="1"/>
      <p:bldP spid="143431" grpId="0" animBg="1"/>
      <p:bldP spid="143432" grpId="0" animBg="1"/>
      <p:bldP spid="143433" grpId="0" animBg="1"/>
      <p:bldP spid="143434" grpId="0" animBg="1"/>
      <p:bldP spid="143435" grpId="0" animBg="1"/>
      <p:bldP spid="143436" grpId="0" animBg="1"/>
      <p:bldP spid="143437" grpId="0" animBg="1"/>
      <p:bldP spid="143438" grpId="0" animBg="1"/>
      <p:bldP spid="143439" grpId="0" animBg="1"/>
      <p:bldP spid="143440" grpId="0" animBg="1"/>
      <p:bldP spid="143441" grpId="0" animBg="1"/>
      <p:bldP spid="143442" grpId="0" animBg="1"/>
      <p:bldP spid="143443" grpId="0" animBg="1"/>
      <p:bldP spid="143444" grpId="0" animBg="1"/>
      <p:bldP spid="143448" grpId="0" animBg="1"/>
      <p:bldP spid="143449" grpId="0" animBg="1"/>
      <p:bldP spid="1434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319213" y="1198563"/>
            <a:ext cx="3603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u="sng"/>
              <a:t>Finding the Formula</a:t>
            </a:r>
          </a:p>
          <a:p>
            <a:pPr algn="ctr"/>
            <a:r>
              <a:rPr lang="en-US" b="1" u="sng"/>
              <a:t>of a Hydrate</a:t>
            </a:r>
            <a:r>
              <a:rPr lang="en-US" b="1"/>
              <a:t> 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433388" y="3006725"/>
            <a:ext cx="6846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1. Find the # of g of MN and # of g of H</a:t>
            </a:r>
            <a:r>
              <a:rPr lang="en-US" baseline="-25000"/>
              <a:t>2</a:t>
            </a:r>
            <a:r>
              <a:rPr lang="en-US"/>
              <a:t>O.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430213" y="3705225"/>
            <a:ext cx="3389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2. Convert g to mol.</a:t>
            </a:r>
            <a:r>
              <a:rPr lang="en-US" b="1"/>
              <a:t> 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8625" y="4384675"/>
            <a:ext cx="822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3. Divide each “# of mol” by the smallest “# of mol.”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28625" y="5110163"/>
            <a:ext cx="7191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4. Use the ratio to find the hydrate’s formula.</a:t>
            </a:r>
          </a:p>
        </p:txBody>
      </p:sp>
      <p:pic>
        <p:nvPicPr>
          <p:cNvPr id="23559" name="Picture 7" descr="pe0284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91175" y="492125"/>
            <a:ext cx="2082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646863" y="1870075"/>
            <a:ext cx="1889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beaker +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salt + water</a:t>
            </a:r>
          </a:p>
        </p:txBody>
      </p:sp>
      <p:sp>
        <p:nvSpPr>
          <p:cNvPr id="5133" name="Rectangle 3"/>
          <p:cNvSpPr>
            <a:spLocks noChangeArrowheads="1"/>
          </p:cNvSpPr>
          <p:nvPr/>
        </p:nvSpPr>
        <p:spPr bwMode="auto">
          <a:xfrm>
            <a:off x="904875" y="1117600"/>
            <a:ext cx="267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beaker = 65.2 g</a:t>
            </a:r>
          </a:p>
        </p:txBody>
      </p:sp>
      <p:sp>
        <p:nvSpPr>
          <p:cNvPr id="5134" name="Rectangle 4"/>
          <p:cNvSpPr>
            <a:spLocks noChangeArrowheads="1"/>
          </p:cNvSpPr>
          <p:nvPr/>
        </p:nvSpPr>
        <p:spPr bwMode="auto">
          <a:xfrm>
            <a:off x="906463" y="1695450"/>
            <a:ext cx="3938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beaker + sample before</a:t>
            </a:r>
          </a:p>
          <a:p>
            <a:r>
              <a:rPr lang="en-US"/>
              <a:t>	heating = 187.9 g</a:t>
            </a:r>
          </a:p>
        </p:txBody>
      </p:sp>
      <p:sp>
        <p:nvSpPr>
          <p:cNvPr id="5135" name="Rectangle 5"/>
          <p:cNvSpPr>
            <a:spLocks noChangeArrowheads="1"/>
          </p:cNvSpPr>
          <p:nvPr/>
        </p:nvSpPr>
        <p:spPr bwMode="auto">
          <a:xfrm>
            <a:off x="895350" y="2598738"/>
            <a:ext cx="38623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beaker + sample after</a:t>
            </a:r>
          </a:p>
          <a:p>
            <a:r>
              <a:rPr lang="en-US"/>
              <a:t>	heating = 138.2 g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49888" y="1866900"/>
            <a:ext cx="709612" cy="798513"/>
            <a:chOff x="4516" y="2603"/>
            <a:chExt cx="521" cy="589"/>
          </a:xfrm>
        </p:grpSpPr>
        <p:sp>
          <p:nvSpPr>
            <p:cNvPr id="5156" name="Rectangle 7"/>
            <p:cNvSpPr>
              <a:spLocks noChangeArrowheads="1"/>
            </p:cNvSpPr>
            <p:nvPr/>
          </p:nvSpPr>
          <p:spPr bwMode="auto">
            <a:xfrm>
              <a:off x="4516" y="267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57" name="Group 8"/>
            <p:cNvGrpSpPr>
              <a:grpSpLocks/>
            </p:cNvGrpSpPr>
            <p:nvPr/>
          </p:nvGrpSpPr>
          <p:grpSpPr bwMode="auto">
            <a:xfrm>
              <a:off x="4569" y="2603"/>
              <a:ext cx="416" cy="536"/>
              <a:chOff x="1735" y="2332"/>
              <a:chExt cx="1082" cy="1393"/>
            </a:xfrm>
          </p:grpSpPr>
          <p:pic>
            <p:nvPicPr>
              <p:cNvPr id="5158" name="Picture 9" descr="chewbacc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35" y="2464"/>
                <a:ext cx="1082" cy="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9" name="AutoShape 10"/>
              <p:cNvSpPr>
                <a:spLocks noChangeArrowheads="1"/>
              </p:cNvSpPr>
              <p:nvPr/>
            </p:nvSpPr>
            <p:spPr bwMode="auto">
              <a:xfrm>
                <a:off x="2499" y="2512"/>
                <a:ext cx="163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AutoShape 11"/>
              <p:cNvSpPr>
                <a:spLocks noChangeArrowheads="1"/>
              </p:cNvSpPr>
              <p:nvPr/>
            </p:nvSpPr>
            <p:spPr bwMode="auto">
              <a:xfrm>
                <a:off x="1861" y="2483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AutoShape 12"/>
              <p:cNvSpPr>
                <a:spLocks noChangeArrowheads="1"/>
              </p:cNvSpPr>
              <p:nvPr/>
            </p:nvSpPr>
            <p:spPr bwMode="auto">
              <a:xfrm>
                <a:off x="2624" y="2745"/>
                <a:ext cx="164" cy="164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AutoShape 13"/>
              <p:cNvSpPr>
                <a:spLocks noChangeArrowheads="1"/>
              </p:cNvSpPr>
              <p:nvPr/>
            </p:nvSpPr>
            <p:spPr bwMode="auto">
              <a:xfrm>
                <a:off x="2067" y="2350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AutoShape 14"/>
              <p:cNvSpPr>
                <a:spLocks noChangeArrowheads="1"/>
              </p:cNvSpPr>
              <p:nvPr/>
            </p:nvSpPr>
            <p:spPr bwMode="auto">
              <a:xfrm>
                <a:off x="1783" y="2734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AutoShape 15"/>
              <p:cNvSpPr>
                <a:spLocks noChangeArrowheads="1"/>
              </p:cNvSpPr>
              <p:nvPr/>
            </p:nvSpPr>
            <p:spPr bwMode="auto">
              <a:xfrm>
                <a:off x="1802" y="298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AutoShape 16"/>
              <p:cNvSpPr>
                <a:spLocks noChangeArrowheads="1"/>
              </p:cNvSpPr>
              <p:nvPr/>
            </p:nvSpPr>
            <p:spPr bwMode="auto">
              <a:xfrm>
                <a:off x="2313" y="233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AutoShape 17"/>
              <p:cNvSpPr>
                <a:spLocks noChangeArrowheads="1"/>
              </p:cNvSpPr>
              <p:nvPr/>
            </p:nvSpPr>
            <p:spPr bwMode="auto">
              <a:xfrm>
                <a:off x="2634" y="2972"/>
                <a:ext cx="162" cy="161"/>
              </a:xfrm>
              <a:prstGeom prst="star32">
                <a:avLst>
                  <a:gd name="adj" fmla="val 37500"/>
                </a:avLst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45125" y="2757488"/>
            <a:ext cx="709613" cy="735012"/>
            <a:chOff x="3332" y="2591"/>
            <a:chExt cx="521" cy="541"/>
          </a:xfrm>
        </p:grpSpPr>
        <p:sp>
          <p:nvSpPr>
            <p:cNvPr id="5154" name="Rectangle 19"/>
            <p:cNvSpPr>
              <a:spLocks noChangeArrowheads="1"/>
            </p:cNvSpPr>
            <p:nvPr/>
          </p:nvSpPr>
          <p:spPr bwMode="auto">
            <a:xfrm>
              <a:off x="3332" y="2611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55" name="Picture 20" descr="chewbacc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1" y="2591"/>
              <a:ext cx="41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449888" y="1036638"/>
            <a:ext cx="708025" cy="795337"/>
            <a:chOff x="2266" y="2743"/>
            <a:chExt cx="521" cy="586"/>
          </a:xfrm>
        </p:grpSpPr>
        <p:sp>
          <p:nvSpPr>
            <p:cNvPr id="5152" name="Rectangle 22"/>
            <p:cNvSpPr>
              <a:spLocks noChangeArrowheads="1"/>
            </p:cNvSpPr>
            <p:nvPr/>
          </p:nvSpPr>
          <p:spPr bwMode="auto">
            <a:xfrm>
              <a:off x="2266" y="2808"/>
              <a:ext cx="521" cy="5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Rectangle 23"/>
            <p:cNvSpPr>
              <a:spLocks noChangeArrowheads="1"/>
            </p:cNvSpPr>
            <p:nvPr/>
          </p:nvSpPr>
          <p:spPr bwMode="auto">
            <a:xfrm>
              <a:off x="2312" y="2743"/>
              <a:ext cx="430" cy="5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6361113" y="2879725"/>
            <a:ext cx="2446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beaker + salt</a:t>
            </a:r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>
            <a:off x="5842000" y="6105525"/>
            <a:ext cx="2308225" cy="593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5434" name="Object 26"/>
          <p:cNvGraphicFramePr>
            <a:graphicFrameLocks noChangeAspect="1"/>
          </p:cNvGraphicFramePr>
          <p:nvPr/>
        </p:nvGraphicFramePr>
        <p:xfrm>
          <a:off x="295275" y="4441825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" name="Equation" r:id="rId5" imgW="1574640" imgH="406080" progId="Equation.3">
                  <p:embed/>
                </p:oleObj>
              </mc:Choice>
              <mc:Fallback>
                <p:oleObj name="Equation" r:id="rId5" imgW="1574640" imgH="4060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441825"/>
                        <a:ext cx="157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5" name="Object 27"/>
          <p:cNvGraphicFramePr>
            <a:graphicFrameLocks noChangeAspect="1"/>
          </p:cNvGraphicFramePr>
          <p:nvPr/>
        </p:nvGraphicFramePr>
        <p:xfrm>
          <a:off x="1925638" y="4140200"/>
          <a:ext cx="2120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" name="Equation" r:id="rId7" imgW="2120760" imgH="965160" progId="Equation.3">
                  <p:embed/>
                </p:oleObj>
              </mc:Choice>
              <mc:Fallback>
                <p:oleObj name="Equation" r:id="rId7" imgW="2120760" imgH="9651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140200"/>
                        <a:ext cx="2120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6" name="Object 28"/>
          <p:cNvGraphicFramePr>
            <a:graphicFrameLocks noChangeAspect="1"/>
          </p:cNvGraphicFramePr>
          <p:nvPr/>
        </p:nvGraphicFramePr>
        <p:xfrm>
          <a:off x="4229100" y="4445000"/>
          <a:ext cx="22367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" name="Equation" r:id="rId9" imgW="2234880" imgH="330120" progId="Equation.3">
                  <p:embed/>
                </p:oleObj>
              </mc:Choice>
              <mc:Fallback>
                <p:oleObj name="Equation" r:id="rId9" imgW="2234880" imgH="33012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445000"/>
                        <a:ext cx="22367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7" name="Object 29"/>
          <p:cNvGraphicFramePr>
            <a:graphicFrameLocks noChangeAspect="1"/>
          </p:cNvGraphicFramePr>
          <p:nvPr/>
        </p:nvGraphicFramePr>
        <p:xfrm>
          <a:off x="6596063" y="4437063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" name="Equation" r:id="rId11" imgW="1091880" imgH="330120" progId="Equation.3">
                  <p:embed/>
                </p:oleObj>
              </mc:Choice>
              <mc:Fallback>
                <p:oleObj name="Equation" r:id="rId11" imgW="1091880" imgH="33012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437063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38" name="Object 30"/>
          <p:cNvGraphicFramePr>
            <a:graphicFrameLocks noChangeAspect="1"/>
          </p:cNvGraphicFramePr>
          <p:nvPr/>
        </p:nvGraphicFramePr>
        <p:xfrm>
          <a:off x="7954963" y="4422775"/>
          <a:ext cx="6746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" name="Equation" r:id="rId13" imgW="672840" imgH="330120" progId="Equation.3">
                  <p:embed/>
                </p:oleObj>
              </mc:Choice>
              <mc:Fallback>
                <p:oleObj name="Equation" r:id="rId13" imgW="672840" imgH="33012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4422775"/>
                        <a:ext cx="6746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39" name="Line 31"/>
          <p:cNvSpPr>
            <a:spLocks noChangeShapeType="1"/>
          </p:cNvSpPr>
          <p:nvPr/>
        </p:nvSpPr>
        <p:spPr bwMode="auto">
          <a:xfrm flipV="1">
            <a:off x="1030288" y="4424363"/>
            <a:ext cx="1016000" cy="392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40" name="Line 32"/>
          <p:cNvSpPr>
            <a:spLocks noChangeShapeType="1"/>
          </p:cNvSpPr>
          <p:nvPr/>
        </p:nvSpPr>
        <p:spPr bwMode="auto">
          <a:xfrm flipV="1">
            <a:off x="2946400" y="4743450"/>
            <a:ext cx="857250" cy="32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5441" name="Object 33"/>
          <p:cNvGraphicFramePr>
            <a:graphicFrameLocks noChangeAspect="1"/>
          </p:cNvGraphicFramePr>
          <p:nvPr/>
        </p:nvGraphicFramePr>
        <p:xfrm>
          <a:off x="306388" y="5462588"/>
          <a:ext cx="168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" name="Equation" r:id="rId15" imgW="1688760" imgH="419040" progId="Equation.3">
                  <p:embed/>
                </p:oleObj>
              </mc:Choice>
              <mc:Fallback>
                <p:oleObj name="Equation" r:id="rId15" imgW="1688760" imgH="4190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462588"/>
                        <a:ext cx="1689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42" name="Object 34"/>
          <p:cNvGraphicFramePr>
            <a:graphicFrameLocks noChangeAspect="1"/>
          </p:cNvGraphicFramePr>
          <p:nvPr/>
        </p:nvGraphicFramePr>
        <p:xfrm>
          <a:off x="2033588" y="5154613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" name="Equation" r:id="rId17" imgW="1841400" imgH="990360" progId="Equation.3">
                  <p:embed/>
                </p:oleObj>
              </mc:Choice>
              <mc:Fallback>
                <p:oleObj name="Equation" r:id="rId17" imgW="1841400" imgH="9903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5154613"/>
                        <a:ext cx="1841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43" name="Object 35"/>
          <p:cNvGraphicFramePr>
            <a:graphicFrameLocks noChangeAspect="1"/>
          </p:cNvGraphicFramePr>
          <p:nvPr/>
        </p:nvGraphicFramePr>
        <p:xfrm>
          <a:off x="4117975" y="5441950"/>
          <a:ext cx="2338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9" name="Equation" r:id="rId19" imgW="2336760" imgH="419040" progId="Equation.3">
                  <p:embed/>
                </p:oleObj>
              </mc:Choice>
              <mc:Fallback>
                <p:oleObj name="Equation" r:id="rId19" imgW="2336760" imgH="4190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5441950"/>
                        <a:ext cx="2338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44" name="Object 36"/>
          <p:cNvGraphicFramePr>
            <a:graphicFrameLocks noChangeAspect="1"/>
          </p:cNvGraphicFramePr>
          <p:nvPr/>
        </p:nvGraphicFramePr>
        <p:xfrm>
          <a:off x="6564313" y="5449888"/>
          <a:ext cx="1092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0" name="Equation" r:id="rId21" imgW="1091880" imgH="330120" progId="Equation.3">
                  <p:embed/>
                </p:oleObj>
              </mc:Choice>
              <mc:Fallback>
                <p:oleObj name="Equation" r:id="rId21" imgW="1091880" imgH="3301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449888"/>
                        <a:ext cx="1092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45" name="Object 37"/>
          <p:cNvGraphicFramePr>
            <a:graphicFrameLocks noChangeAspect="1"/>
          </p:cNvGraphicFramePr>
          <p:nvPr/>
        </p:nvGraphicFramePr>
        <p:xfrm>
          <a:off x="7842250" y="5449888"/>
          <a:ext cx="750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" name="Equation" r:id="rId23" imgW="749160" imgH="330120" progId="Equation.3">
                  <p:embed/>
                </p:oleObj>
              </mc:Choice>
              <mc:Fallback>
                <p:oleObj name="Equation" r:id="rId23" imgW="749160" imgH="33012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0" y="5449888"/>
                        <a:ext cx="750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46" name="Line 38"/>
          <p:cNvSpPr>
            <a:spLocks noChangeShapeType="1"/>
          </p:cNvSpPr>
          <p:nvPr/>
        </p:nvSpPr>
        <p:spPr bwMode="auto">
          <a:xfrm flipV="1">
            <a:off x="1004888" y="5443538"/>
            <a:ext cx="944562" cy="336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47" name="Line 39"/>
          <p:cNvSpPr>
            <a:spLocks noChangeShapeType="1"/>
          </p:cNvSpPr>
          <p:nvPr/>
        </p:nvSpPr>
        <p:spPr bwMode="auto">
          <a:xfrm flipV="1">
            <a:off x="2746375" y="5748338"/>
            <a:ext cx="912813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48" name="Rectangle 40"/>
          <p:cNvSpPr>
            <a:spLocks noChangeArrowheads="1"/>
          </p:cNvSpPr>
          <p:nvPr/>
        </p:nvSpPr>
        <p:spPr bwMode="auto">
          <a:xfrm>
            <a:off x="5884863" y="6169025"/>
            <a:ext cx="2338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SrCl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 baseline="30000">
                <a:solidFill>
                  <a:schemeClr val="tx1"/>
                </a:solidFill>
              </a:rPr>
              <a:t>.</a:t>
            </a:r>
            <a:r>
              <a:rPr lang="en-US">
                <a:solidFill>
                  <a:schemeClr val="tx1"/>
                </a:solidFill>
              </a:rPr>
              <a:t> 6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5146" name="Rectangle 41"/>
          <p:cNvSpPr>
            <a:spLocks noChangeArrowheads="1"/>
          </p:cNvSpPr>
          <p:nvPr/>
        </p:nvSpPr>
        <p:spPr bwMode="auto">
          <a:xfrm>
            <a:off x="200025" y="115888"/>
            <a:ext cx="8797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                             is an anhydrous salt on which the</a:t>
            </a:r>
          </a:p>
          <a:p>
            <a:r>
              <a:rPr lang="en-US"/>
              <a:t>following data were collected. Find formula of hydrate.</a:t>
            </a:r>
            <a:r>
              <a:rPr lang="en-US" b="1"/>
              <a:t> </a:t>
            </a:r>
          </a:p>
        </p:txBody>
      </p:sp>
      <p:sp>
        <p:nvSpPr>
          <p:cNvPr id="145450" name="Rectangle 42"/>
          <p:cNvSpPr>
            <a:spLocks noChangeArrowheads="1"/>
          </p:cNvSpPr>
          <p:nvPr/>
        </p:nvSpPr>
        <p:spPr bwMode="auto">
          <a:xfrm>
            <a:off x="195263" y="115888"/>
            <a:ext cx="3055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Strontium chloride</a:t>
            </a:r>
          </a:p>
        </p:txBody>
      </p:sp>
      <p:sp>
        <p:nvSpPr>
          <p:cNvPr id="145452" name="Rectangle 44"/>
          <p:cNvSpPr>
            <a:spLocks noChangeArrowheads="1"/>
          </p:cNvSpPr>
          <p:nvPr/>
        </p:nvSpPr>
        <p:spPr bwMode="auto">
          <a:xfrm>
            <a:off x="776288" y="3552825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Sr</a:t>
            </a:r>
            <a:r>
              <a:rPr lang="en-US" baseline="30000">
                <a:solidFill>
                  <a:schemeClr val="tx1"/>
                </a:solidFill>
              </a:rPr>
              <a:t>2+</a:t>
            </a: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5453" name="Rectangle 45"/>
          <p:cNvSpPr>
            <a:spLocks noChangeArrowheads="1"/>
          </p:cNvSpPr>
          <p:nvPr/>
        </p:nvSpPr>
        <p:spPr bwMode="auto">
          <a:xfrm>
            <a:off x="1984375" y="3554413"/>
            <a:ext cx="754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Cl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5454" name="Rectangle 46"/>
          <p:cNvSpPr>
            <a:spLocks noChangeArrowheads="1"/>
          </p:cNvSpPr>
          <p:nvPr/>
        </p:nvSpPr>
        <p:spPr bwMode="auto">
          <a:xfrm>
            <a:off x="3273425" y="3581400"/>
            <a:ext cx="1109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SrCl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47" name="Octagon 46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32" grpId="0"/>
      <p:bldP spid="145433" grpId="0" animBg="1"/>
      <p:bldP spid="145439" grpId="0" animBg="1"/>
      <p:bldP spid="145440" grpId="0" animBg="1"/>
      <p:bldP spid="145446" grpId="0" animBg="1"/>
      <p:bldP spid="145447" grpId="0" animBg="1"/>
      <p:bldP spid="145448" grpId="0"/>
      <p:bldP spid="145452" grpId="0"/>
      <p:bldP spid="145453" grpId="0"/>
      <p:bldP spid="1454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9088" y="365125"/>
            <a:ext cx="611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Converting Between Various Units </a:t>
            </a:r>
          </a:p>
        </p:txBody>
      </p:sp>
      <p:sp>
        <p:nvSpPr>
          <p:cNvPr id="24580" name="Rectangle 23"/>
          <p:cNvSpPr>
            <a:spLocks noChangeArrowheads="1"/>
          </p:cNvSpPr>
          <p:nvPr/>
        </p:nvSpPr>
        <p:spPr bwMode="auto">
          <a:xfrm>
            <a:off x="2168525" y="5846763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One-Substance Island Diagram </a:t>
            </a:r>
          </a:p>
        </p:txBody>
      </p:sp>
      <p:pic>
        <p:nvPicPr>
          <p:cNvPr id="119832" name="Picture 24" descr="bd07409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5391150"/>
            <a:ext cx="18129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3" name="Picture 25" descr="j032967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2050" y="2033588"/>
            <a:ext cx="1285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4" name="Picture 26" descr="j031096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63" y="5340350"/>
            <a:ext cx="1212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35" name="Picture 27" descr="j0349165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3363" y="998538"/>
            <a:ext cx="1657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169875" y="3532099"/>
            <a:ext cx="1493825" cy="1200329"/>
            <a:chOff x="169875" y="3532099"/>
            <a:chExt cx="1493825" cy="1200329"/>
          </a:xfrm>
        </p:grpSpPr>
        <p:sp>
          <p:nvSpPr>
            <p:cNvPr id="24585" name="Rectangle 28"/>
            <p:cNvSpPr>
              <a:spLocks noChangeArrowheads="1"/>
            </p:cNvSpPr>
            <p:nvPr/>
          </p:nvSpPr>
          <p:spPr bwMode="auto">
            <a:xfrm>
              <a:off x="169875" y="3532099"/>
              <a:ext cx="127791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(For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 gases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   only</a:t>
              </a:r>
              <a:r>
                <a:rPr lang="en-US" sz="2400" dirty="0">
                  <a:solidFill>
                    <a:schemeClr val="tx1"/>
                  </a:solidFill>
                </a:rPr>
                <a:t>!) </a:t>
              </a:r>
            </a:p>
          </p:txBody>
        </p:sp>
        <p:sp>
          <p:nvSpPr>
            <p:cNvPr id="24586" name="Line 29"/>
            <p:cNvSpPr>
              <a:spLocks noChangeShapeType="1"/>
            </p:cNvSpPr>
            <p:nvPr/>
          </p:nvSpPr>
          <p:spPr bwMode="auto">
            <a:xfrm flipV="1">
              <a:off x="1155700" y="3556000"/>
              <a:ext cx="508000" cy="1778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01638" y="4679950"/>
            <a:ext cx="130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at STP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68450" y="1138238"/>
            <a:ext cx="7069138" cy="4464789"/>
            <a:chOff x="1568450" y="1138238"/>
            <a:chExt cx="7069138" cy="4464789"/>
          </a:xfrm>
        </p:grpSpPr>
        <p:sp>
          <p:nvSpPr>
            <p:cNvPr id="24588" name="Text Box 5"/>
            <p:cNvSpPr txBox="1">
              <a:spLocks noChangeArrowheads="1"/>
            </p:cNvSpPr>
            <p:nvPr/>
          </p:nvSpPr>
          <p:spPr bwMode="auto">
            <a:xfrm>
              <a:off x="5018088" y="4746626"/>
              <a:ext cx="36195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1 mol = 6.02 x 10</a:t>
              </a:r>
              <a:r>
                <a:rPr lang="en-US" sz="2000" baseline="30000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23</a:t>
              </a:r>
              <a:r>
                <a:rPr lang="en-US" sz="2000">
                  <a:solidFill>
                    <a:schemeClr val="tx1"/>
                  </a:solidFill>
                  <a:ea typeface="Times New Roman" pitchFamily="18" charset="0"/>
                  <a:cs typeface="Arial" charset="0"/>
                </a:rPr>
                <a:t> particles</a:t>
              </a:r>
            </a:p>
          </p:txBody>
        </p:sp>
        <p:sp>
          <p:nvSpPr>
            <p:cNvPr id="24590" name="Oval 7"/>
            <p:cNvSpPr>
              <a:spLocks noChangeArrowheads="1"/>
            </p:cNvSpPr>
            <p:nvPr/>
          </p:nvSpPr>
          <p:spPr bwMode="auto">
            <a:xfrm>
              <a:off x="2303856" y="1138238"/>
              <a:ext cx="1455623" cy="145032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Oval 9"/>
            <p:cNvSpPr>
              <a:spLocks noChangeArrowheads="1"/>
            </p:cNvSpPr>
            <p:nvPr/>
          </p:nvSpPr>
          <p:spPr bwMode="auto">
            <a:xfrm>
              <a:off x="2259697" y="4114800"/>
              <a:ext cx="1493595" cy="148822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0"/>
            <p:cNvSpPr>
              <a:spLocks/>
            </p:cNvSpPr>
            <p:nvPr/>
          </p:nvSpPr>
          <p:spPr bwMode="auto">
            <a:xfrm>
              <a:off x="3702063" y="3688795"/>
              <a:ext cx="2209639" cy="893838"/>
            </a:xfrm>
            <a:custGeom>
              <a:avLst/>
              <a:gdLst>
                <a:gd name="T0" fmla="*/ 0 w 1853"/>
                <a:gd name="T1" fmla="*/ 751 h 751"/>
                <a:gd name="T2" fmla="*/ 1853 w 1853"/>
                <a:gd name="T3" fmla="*/ 0 h 751"/>
                <a:gd name="T4" fmla="*/ 0 60000 65536"/>
                <a:gd name="T5" fmla="*/ 0 60000 65536"/>
                <a:gd name="T6" fmla="*/ 0 w 1853"/>
                <a:gd name="T7" fmla="*/ 0 h 751"/>
                <a:gd name="T8" fmla="*/ 1853 w 1853"/>
                <a:gd name="T9" fmla="*/ 751 h 7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1"/>
            <p:cNvSpPr>
              <a:spLocks/>
            </p:cNvSpPr>
            <p:nvPr/>
          </p:nvSpPr>
          <p:spPr bwMode="auto">
            <a:xfrm>
              <a:off x="3697456" y="2147654"/>
              <a:ext cx="2496778" cy="1020847"/>
            </a:xfrm>
            <a:custGeom>
              <a:avLst/>
              <a:gdLst>
                <a:gd name="T0" fmla="*/ 0 w 1804"/>
                <a:gd name="T1" fmla="*/ 0 h 739"/>
                <a:gd name="T2" fmla="*/ 1804 w 1804"/>
                <a:gd name="T3" fmla="*/ 739 h 739"/>
                <a:gd name="T4" fmla="*/ 0 60000 65536"/>
                <a:gd name="T5" fmla="*/ 0 60000 65536"/>
                <a:gd name="T6" fmla="*/ 0 w 1804"/>
                <a:gd name="T7" fmla="*/ 0 h 739"/>
                <a:gd name="T8" fmla="*/ 1804 w 1804"/>
                <a:gd name="T9" fmla="*/ 739 h 7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Text Box 12"/>
            <p:cNvSpPr txBox="1">
              <a:spLocks noChangeArrowheads="1"/>
            </p:cNvSpPr>
            <p:nvPr/>
          </p:nvSpPr>
          <p:spPr bwMode="auto">
            <a:xfrm>
              <a:off x="5942839" y="3269727"/>
              <a:ext cx="1279682" cy="9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MOLE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(mol)</a:t>
              </a:r>
            </a:p>
          </p:txBody>
        </p:sp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2392459" y="1577884"/>
              <a:ext cx="1279682" cy="90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 dirty="0">
                  <a:solidFill>
                    <a:schemeClr val="tx1"/>
                  </a:solidFill>
                </a:rPr>
                <a:t>Mass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(g)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392459" y="4404000"/>
              <a:ext cx="1279682" cy="103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>
                  <a:solidFill>
                    <a:schemeClr val="tx1"/>
                  </a:solidFill>
                </a:rPr>
                <a:t>Particle</a:t>
              </a:r>
            </a:p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(at. or m’c)</a:t>
              </a:r>
            </a:p>
          </p:txBody>
        </p:sp>
        <p:sp>
          <p:nvSpPr>
            <p:cNvPr id="24598" name="Text Box 15"/>
            <p:cNvSpPr txBox="1">
              <a:spLocks noChangeArrowheads="1"/>
            </p:cNvSpPr>
            <p:nvPr/>
          </p:nvSpPr>
          <p:spPr bwMode="auto">
            <a:xfrm>
              <a:off x="4205025" y="1572831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 mol = molar mass (in g)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4599" name="Freeform 16"/>
            <p:cNvSpPr>
              <a:spLocks/>
            </p:cNvSpPr>
            <p:nvPr/>
          </p:nvSpPr>
          <p:spPr bwMode="auto">
            <a:xfrm>
              <a:off x="4706266" y="1966996"/>
              <a:ext cx="659460" cy="577351"/>
            </a:xfrm>
            <a:custGeom>
              <a:avLst/>
              <a:gdLst>
                <a:gd name="T0" fmla="*/ 12 w 1114"/>
                <a:gd name="T1" fmla="*/ 0 h 976"/>
                <a:gd name="T2" fmla="*/ 0 w 1114"/>
                <a:gd name="T3" fmla="*/ 10 h 976"/>
                <a:gd name="T4" fmla="*/ 0 60000 65536"/>
                <a:gd name="T5" fmla="*/ 0 60000 65536"/>
                <a:gd name="T6" fmla="*/ 0 w 1114"/>
                <a:gd name="T7" fmla="*/ 0 h 976"/>
                <a:gd name="T8" fmla="*/ 1114 w 1114"/>
                <a:gd name="T9" fmla="*/ 976 h 9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4" h="976">
                  <a:moveTo>
                    <a:pt x="1114" y="0"/>
                  </a:moveTo>
                  <a:lnTo>
                    <a:pt x="0" y="976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17"/>
            <p:cNvSpPr>
              <a:spLocks/>
            </p:cNvSpPr>
            <p:nvPr/>
          </p:nvSpPr>
          <p:spPr bwMode="auto">
            <a:xfrm>
              <a:off x="4779680" y="4152593"/>
              <a:ext cx="689838" cy="620305"/>
            </a:xfrm>
            <a:custGeom>
              <a:avLst/>
              <a:gdLst>
                <a:gd name="T0" fmla="*/ 12 w 1164"/>
                <a:gd name="T1" fmla="*/ 11 h 1051"/>
                <a:gd name="T2" fmla="*/ 0 w 1164"/>
                <a:gd name="T3" fmla="*/ 0 h 1051"/>
                <a:gd name="T4" fmla="*/ 0 60000 65536"/>
                <a:gd name="T5" fmla="*/ 0 60000 65536"/>
                <a:gd name="T6" fmla="*/ 0 w 1164"/>
                <a:gd name="T7" fmla="*/ 0 h 1051"/>
                <a:gd name="T8" fmla="*/ 1164 w 1164"/>
                <a:gd name="T9" fmla="*/ 1051 h 10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64" h="1051">
                  <a:moveTo>
                    <a:pt x="1164" y="1051"/>
                  </a:move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Oval 19"/>
            <p:cNvSpPr>
              <a:spLocks noChangeArrowheads="1"/>
            </p:cNvSpPr>
            <p:nvPr/>
          </p:nvSpPr>
          <p:spPr bwMode="auto">
            <a:xfrm>
              <a:off x="1708949" y="2623939"/>
              <a:ext cx="1455623" cy="145032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Text Box 20"/>
            <p:cNvSpPr txBox="1">
              <a:spLocks noChangeArrowheads="1"/>
            </p:cNvSpPr>
            <p:nvPr/>
          </p:nvSpPr>
          <p:spPr bwMode="auto">
            <a:xfrm>
              <a:off x="1568450" y="2942303"/>
              <a:ext cx="1735355" cy="90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>
                  <a:solidFill>
                    <a:schemeClr val="tx1"/>
                  </a:solidFill>
                </a:rPr>
                <a:t>Volume</a:t>
              </a:r>
            </a:p>
            <a:p>
              <a:pPr algn="ctr"/>
              <a:r>
                <a:rPr lang="en-US" sz="2000" b="1">
                  <a:solidFill>
                    <a:schemeClr val="tx1"/>
                  </a:solidFill>
                </a:rPr>
                <a:t>(L or dm</a:t>
              </a:r>
              <a:r>
                <a:rPr lang="en-US" sz="2000" b="1" baseline="30000">
                  <a:solidFill>
                    <a:schemeClr val="tx1"/>
                  </a:solidFill>
                </a:rPr>
                <a:t>3</a:t>
              </a:r>
              <a:r>
                <a:rPr lang="en-US" sz="2000" b="1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4604" name="Text Box 21"/>
            <p:cNvSpPr txBox="1">
              <a:spLocks noChangeArrowheads="1"/>
            </p:cNvSpPr>
            <p:nvPr/>
          </p:nvSpPr>
          <p:spPr bwMode="auto">
            <a:xfrm>
              <a:off x="2848132" y="2937250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 mol = 22.4 L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4605" name="Text Box 22"/>
            <p:cNvSpPr txBox="1">
              <a:spLocks noChangeArrowheads="1"/>
            </p:cNvSpPr>
            <p:nvPr/>
          </p:nvSpPr>
          <p:spPr bwMode="auto">
            <a:xfrm>
              <a:off x="2848132" y="3392056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 mol = 22.4 dm</a:t>
              </a:r>
              <a:r>
                <a:rPr lang="en-US" sz="2000" baseline="30000">
                  <a:solidFill>
                    <a:schemeClr val="tx1"/>
                  </a:solidFill>
                </a:rPr>
                <a:t>3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5730944" y="2583720"/>
              <a:ext cx="1640391" cy="1414130"/>
            </a:xfrm>
            <a:prstGeom prst="triangl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3" name="Straight Connector 32"/>
            <p:cNvCxnSpPr>
              <a:stCxn id="24602" idx="6"/>
            </p:cNvCxnSpPr>
            <p:nvPr/>
          </p:nvCxnSpPr>
          <p:spPr bwMode="auto">
            <a:xfrm flipV="1">
              <a:off x="3164572" y="3338623"/>
              <a:ext cx="2927884" cy="1048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62713" y="1844675"/>
            <a:ext cx="1906587" cy="1098550"/>
            <a:chOff x="2217" y="2475"/>
            <a:chExt cx="1201" cy="692"/>
          </a:xfrm>
        </p:grpSpPr>
        <p:sp>
          <p:nvSpPr>
            <p:cNvPr id="25677" name="Rectangle 8"/>
            <p:cNvSpPr>
              <a:spLocks noChangeArrowheads="1"/>
            </p:cNvSpPr>
            <p:nvPr/>
          </p:nvSpPr>
          <p:spPr bwMode="auto">
            <a:xfrm>
              <a:off x="2217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5678" name="Rectangle 9"/>
            <p:cNvSpPr>
              <a:spLocks noChangeArrowheads="1"/>
            </p:cNvSpPr>
            <p:nvPr/>
          </p:nvSpPr>
          <p:spPr bwMode="auto">
            <a:xfrm>
              <a:off x="3178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79" name="Line 10"/>
            <p:cNvSpPr>
              <a:spLocks noChangeShapeType="1"/>
            </p:cNvSpPr>
            <p:nvPr/>
          </p:nvSpPr>
          <p:spPr bwMode="auto">
            <a:xfrm>
              <a:off x="2391" y="289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6853238" y="2484438"/>
            <a:ext cx="109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360363" y="633413"/>
            <a:ext cx="861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What mass is 6.29 x 10</a:t>
            </a:r>
            <a:r>
              <a:rPr lang="en-US" baseline="30000" dirty="0"/>
              <a:t>24</a:t>
            </a:r>
            <a:r>
              <a:rPr lang="en-US" dirty="0"/>
              <a:t> </a:t>
            </a:r>
            <a:r>
              <a:rPr lang="en-US" dirty="0" err="1"/>
              <a:t>m’cules</a:t>
            </a:r>
            <a:r>
              <a:rPr lang="en-US" dirty="0"/>
              <a:t>                             ?</a:t>
            </a:r>
            <a:r>
              <a:rPr lang="en-US" b="1" dirty="0"/>
              <a:t> </a:t>
            </a: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6248400" y="1063625"/>
            <a:ext cx="77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Al</a:t>
            </a:r>
            <a:r>
              <a:rPr lang="en-US" baseline="30000">
                <a:solidFill>
                  <a:schemeClr val="tx1"/>
                </a:solidFill>
              </a:rPr>
              <a:t>3+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7573963" y="1063625"/>
            <a:ext cx="120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 baseline="30000">
                <a:solidFill>
                  <a:schemeClr val="tx1"/>
                </a:solidFill>
              </a:rPr>
              <a:t>2–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6492875" y="1495425"/>
            <a:ext cx="175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Al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(SO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5735638" y="631825"/>
            <a:ext cx="2976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aluminum sulfate</a:t>
            </a:r>
            <a:r>
              <a:rPr lang="en-US" b="1" dirty="0"/>
              <a:t> </a:t>
            </a:r>
          </a:p>
        </p:txBody>
      </p:sp>
      <p:sp>
        <p:nvSpPr>
          <p:cNvPr id="117794" name="Rectangle 34"/>
          <p:cNvSpPr>
            <a:spLocks noChangeArrowheads="1"/>
          </p:cNvSpPr>
          <p:nvPr/>
        </p:nvSpPr>
        <p:spPr bwMode="auto">
          <a:xfrm>
            <a:off x="7027863" y="3030538"/>
            <a:ext cx="1320800" cy="5524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Rectangle 35"/>
          <p:cNvSpPr>
            <a:spLocks noChangeArrowheads="1"/>
          </p:cNvSpPr>
          <p:nvPr/>
        </p:nvSpPr>
        <p:spPr bwMode="auto">
          <a:xfrm>
            <a:off x="6569075" y="3063875"/>
            <a:ext cx="186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 3580 g</a:t>
            </a:r>
          </a:p>
        </p:txBody>
      </p:sp>
      <p:sp>
        <p:nvSpPr>
          <p:cNvPr id="117796" name="Rectangle 36"/>
          <p:cNvSpPr>
            <a:spLocks noChangeArrowheads="1"/>
          </p:cNvSpPr>
          <p:nvPr/>
        </p:nvSpPr>
        <p:spPr bwMode="auto">
          <a:xfrm>
            <a:off x="6799263" y="2019300"/>
            <a:ext cx="1455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342.3 g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265613" y="1839913"/>
            <a:ext cx="2320925" cy="1098550"/>
            <a:chOff x="3868" y="2421"/>
            <a:chExt cx="1462" cy="692"/>
          </a:xfrm>
        </p:grpSpPr>
        <p:sp>
          <p:nvSpPr>
            <p:cNvPr id="25660" name="Rectangle 38"/>
            <p:cNvSpPr>
              <a:spLocks noChangeArrowheads="1"/>
            </p:cNvSpPr>
            <p:nvPr/>
          </p:nvSpPr>
          <p:spPr bwMode="auto">
            <a:xfrm>
              <a:off x="3868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5661" name="Rectangle 39"/>
            <p:cNvSpPr>
              <a:spLocks noChangeArrowheads="1"/>
            </p:cNvSpPr>
            <p:nvPr/>
          </p:nvSpPr>
          <p:spPr bwMode="auto">
            <a:xfrm>
              <a:off x="5090" y="2421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62" name="Line 40"/>
            <p:cNvSpPr>
              <a:spLocks noChangeShapeType="1"/>
            </p:cNvSpPr>
            <p:nvPr/>
          </p:nvSpPr>
          <p:spPr bwMode="auto">
            <a:xfrm>
              <a:off x="4047" y="2839"/>
              <a:ext cx="114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01" name="Rectangle 41"/>
          <p:cNvSpPr>
            <a:spLocks noChangeArrowheads="1"/>
          </p:cNvSpPr>
          <p:nvPr/>
        </p:nvSpPr>
        <p:spPr bwMode="auto">
          <a:xfrm>
            <a:off x="4827588" y="2041525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802" name="Rectangle 42"/>
          <p:cNvSpPr>
            <a:spLocks noChangeArrowheads="1"/>
          </p:cNvSpPr>
          <p:nvPr/>
        </p:nvSpPr>
        <p:spPr bwMode="auto">
          <a:xfrm>
            <a:off x="4532313" y="2520950"/>
            <a:ext cx="194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6.02 x 10</a:t>
            </a:r>
            <a:r>
              <a:rPr lang="en-US" sz="2000" baseline="30000" dirty="0">
                <a:solidFill>
                  <a:schemeClr val="tx1"/>
                </a:solidFill>
              </a:rPr>
              <a:t>23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m’c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7803" name="Rectangle 43"/>
          <p:cNvSpPr>
            <a:spLocks noChangeArrowheads="1"/>
          </p:cNvSpPr>
          <p:nvPr/>
        </p:nvSpPr>
        <p:spPr bwMode="auto">
          <a:xfrm>
            <a:off x="2135188" y="2206625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6.29 x 10</a:t>
            </a:r>
            <a:r>
              <a:rPr lang="en-US" sz="2400" baseline="30000">
                <a:solidFill>
                  <a:schemeClr val="tx1"/>
                </a:solidFill>
              </a:rPr>
              <a:t>24</a:t>
            </a:r>
            <a:r>
              <a:rPr lang="en-US" sz="2400">
                <a:solidFill>
                  <a:schemeClr val="tx1"/>
                </a:solidFill>
              </a:rPr>
              <a:t> m’c </a:t>
            </a:r>
          </a:p>
        </p:txBody>
      </p:sp>
      <p:sp>
        <p:nvSpPr>
          <p:cNvPr id="117804" name="Line 44"/>
          <p:cNvSpPr>
            <a:spLocks noChangeShapeType="1"/>
          </p:cNvSpPr>
          <p:nvPr/>
        </p:nvSpPr>
        <p:spPr bwMode="auto">
          <a:xfrm>
            <a:off x="7386638" y="2640013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5" name="Line 45"/>
          <p:cNvSpPr>
            <a:spLocks noChangeShapeType="1"/>
          </p:cNvSpPr>
          <p:nvPr/>
        </p:nvSpPr>
        <p:spPr bwMode="auto">
          <a:xfrm>
            <a:off x="5362575" y="21669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 flipH="1">
            <a:off x="5927725" y="2606675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 flipH="1">
            <a:off x="3848100" y="23193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08" name="Rectangle 48"/>
          <p:cNvSpPr>
            <a:spLocks noChangeArrowheads="1"/>
          </p:cNvSpPr>
          <p:nvPr/>
        </p:nvSpPr>
        <p:spPr bwMode="auto">
          <a:xfrm>
            <a:off x="3729038" y="5505450"/>
            <a:ext cx="117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22.4 L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2282825" y="5205413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87.3 L</a:t>
            </a:r>
            <a:endParaRPr lang="en-US" baseline="30000" dirty="0">
              <a:solidFill>
                <a:schemeClr val="tx1"/>
              </a:solidFill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389313" y="4878388"/>
            <a:ext cx="1792287" cy="1098550"/>
            <a:chOff x="2949" y="2448"/>
            <a:chExt cx="1129" cy="692"/>
          </a:xfrm>
        </p:grpSpPr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2949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3838" y="2448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59" name="Line 53"/>
            <p:cNvSpPr>
              <a:spLocks noChangeShapeType="1"/>
            </p:cNvSpPr>
            <p:nvPr/>
          </p:nvSpPr>
          <p:spPr bwMode="auto">
            <a:xfrm>
              <a:off x="3123" y="2866"/>
              <a:ext cx="7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14" name="Rectangle 54"/>
          <p:cNvSpPr>
            <a:spLocks noChangeArrowheads="1"/>
          </p:cNvSpPr>
          <p:nvPr/>
        </p:nvSpPr>
        <p:spPr bwMode="auto">
          <a:xfrm>
            <a:off x="3751263" y="5051425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1 mol</a:t>
            </a:r>
          </a:p>
        </p:txBody>
      </p:sp>
      <p:sp>
        <p:nvSpPr>
          <p:cNvPr id="117815" name="Rectangle 55"/>
          <p:cNvSpPr>
            <a:spLocks noChangeArrowheads="1"/>
          </p:cNvSpPr>
          <p:nvPr/>
        </p:nvSpPr>
        <p:spPr bwMode="auto">
          <a:xfrm>
            <a:off x="382588" y="3875088"/>
            <a:ext cx="795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At STP, how many g is 87.3 dm</a:t>
            </a:r>
            <a:r>
              <a:rPr lang="en-US" baseline="30000" dirty="0"/>
              <a:t>3</a:t>
            </a:r>
            <a:r>
              <a:rPr lang="en-US" dirty="0"/>
              <a:t> of nitrogen gas?</a:t>
            </a:r>
          </a:p>
        </p:txBody>
      </p:sp>
      <p:sp>
        <p:nvSpPr>
          <p:cNvPr id="117816" name="Rectangle 56"/>
          <p:cNvSpPr>
            <a:spLocks noChangeArrowheads="1"/>
          </p:cNvSpPr>
          <p:nvPr/>
        </p:nvSpPr>
        <p:spPr bwMode="auto">
          <a:xfrm>
            <a:off x="6905625" y="428466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7833" name="Line 73"/>
          <p:cNvSpPr>
            <a:spLocks noChangeShapeType="1"/>
          </p:cNvSpPr>
          <p:nvPr/>
        </p:nvSpPr>
        <p:spPr bwMode="auto">
          <a:xfrm flipH="1">
            <a:off x="4518025" y="5634038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34" name="Line 74"/>
          <p:cNvSpPr>
            <a:spLocks noChangeShapeType="1"/>
          </p:cNvSpPr>
          <p:nvPr/>
        </p:nvSpPr>
        <p:spPr bwMode="auto">
          <a:xfrm flipH="1">
            <a:off x="3106738" y="5346700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5067300" y="4887913"/>
            <a:ext cx="1906588" cy="1098550"/>
            <a:chOff x="2217" y="2475"/>
            <a:chExt cx="1201" cy="692"/>
          </a:xfrm>
        </p:grpSpPr>
        <p:sp>
          <p:nvSpPr>
            <p:cNvPr id="25640" name="Rectangle 76"/>
            <p:cNvSpPr>
              <a:spLocks noChangeArrowheads="1"/>
            </p:cNvSpPr>
            <p:nvPr/>
          </p:nvSpPr>
          <p:spPr bwMode="auto">
            <a:xfrm>
              <a:off x="2217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5641" name="Rectangle 77"/>
            <p:cNvSpPr>
              <a:spLocks noChangeArrowheads="1"/>
            </p:cNvSpPr>
            <p:nvPr/>
          </p:nvSpPr>
          <p:spPr bwMode="auto">
            <a:xfrm>
              <a:off x="3178" y="2475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42" name="Line 78"/>
            <p:cNvSpPr>
              <a:spLocks noChangeShapeType="1"/>
            </p:cNvSpPr>
            <p:nvPr/>
          </p:nvSpPr>
          <p:spPr bwMode="auto">
            <a:xfrm>
              <a:off x="2391" y="2893"/>
              <a:ext cx="8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39" name="Rectangle 79"/>
          <p:cNvSpPr>
            <a:spLocks noChangeArrowheads="1"/>
          </p:cNvSpPr>
          <p:nvPr/>
        </p:nvSpPr>
        <p:spPr bwMode="auto">
          <a:xfrm>
            <a:off x="5487988" y="5511800"/>
            <a:ext cx="109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840" name="Rectangle 80"/>
          <p:cNvSpPr>
            <a:spLocks noChangeArrowheads="1"/>
          </p:cNvSpPr>
          <p:nvPr/>
        </p:nvSpPr>
        <p:spPr bwMode="auto">
          <a:xfrm>
            <a:off x="5503863" y="5060950"/>
            <a:ext cx="123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28.0 g</a:t>
            </a:r>
          </a:p>
        </p:txBody>
      </p:sp>
      <p:sp>
        <p:nvSpPr>
          <p:cNvPr id="117841" name="Line 81"/>
          <p:cNvSpPr>
            <a:spLocks noChangeShapeType="1"/>
          </p:cNvSpPr>
          <p:nvPr/>
        </p:nvSpPr>
        <p:spPr bwMode="auto">
          <a:xfrm>
            <a:off x="6005513" y="5653088"/>
            <a:ext cx="363537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2" name="Line 82"/>
          <p:cNvSpPr>
            <a:spLocks noChangeShapeType="1"/>
          </p:cNvSpPr>
          <p:nvPr/>
        </p:nvSpPr>
        <p:spPr bwMode="auto">
          <a:xfrm>
            <a:off x="4321175" y="5187950"/>
            <a:ext cx="363538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43" name="Rectangle 83"/>
          <p:cNvSpPr>
            <a:spLocks noChangeArrowheads="1"/>
          </p:cNvSpPr>
          <p:nvPr/>
        </p:nvSpPr>
        <p:spPr bwMode="auto">
          <a:xfrm>
            <a:off x="7518400" y="5214938"/>
            <a:ext cx="1174750" cy="5524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844" name="Rectangle 84"/>
          <p:cNvSpPr>
            <a:spLocks noChangeArrowheads="1"/>
          </p:cNvSpPr>
          <p:nvPr/>
        </p:nvSpPr>
        <p:spPr bwMode="auto">
          <a:xfrm>
            <a:off x="7059613" y="5248275"/>
            <a:ext cx="186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 109 g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80" name="Octagon 7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1" y="1564778"/>
            <a:ext cx="2005093" cy="154852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576742" y="2352690"/>
            <a:ext cx="1249301" cy="5341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H="1" flipV="1">
            <a:off x="560028" y="1801252"/>
            <a:ext cx="1215427" cy="54547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" y="4526109"/>
            <a:ext cx="2005093" cy="1548529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 bwMode="auto">
          <a:xfrm>
            <a:off x="435330" y="5300374"/>
            <a:ext cx="1415240" cy="13647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 flipH="1" flipV="1">
            <a:off x="584555" y="4762583"/>
            <a:ext cx="1215427" cy="54547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8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7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7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17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17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11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1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/>
      <p:bldP spid="117773" grpId="0"/>
      <p:bldP spid="117774" grpId="0"/>
      <p:bldP spid="117775" grpId="0"/>
      <p:bldP spid="117794" grpId="0" animBg="1"/>
      <p:bldP spid="117795" grpId="0"/>
      <p:bldP spid="117796" grpId="0"/>
      <p:bldP spid="117801" grpId="0"/>
      <p:bldP spid="117802" grpId="0"/>
      <p:bldP spid="117803" grpId="0"/>
      <p:bldP spid="117804" grpId="0" animBg="1"/>
      <p:bldP spid="117805" grpId="0" animBg="1"/>
      <p:bldP spid="117806" grpId="0" animBg="1"/>
      <p:bldP spid="117807" grpId="0" animBg="1"/>
      <p:bldP spid="117808" grpId="0"/>
      <p:bldP spid="117809" grpId="0"/>
      <p:bldP spid="117814" grpId="0"/>
      <p:bldP spid="117815" grpId="0"/>
      <p:bldP spid="117816" grpId="0"/>
      <p:bldP spid="117833" grpId="0" animBg="1"/>
      <p:bldP spid="117834" grpId="0" animBg="1"/>
      <p:bldP spid="117839" grpId="0"/>
      <p:bldP spid="117840" grpId="0"/>
      <p:bldP spid="117841" grpId="0" animBg="1"/>
      <p:bldP spid="117842" grpId="0" animBg="1"/>
      <p:bldP spid="117843" grpId="0" animBg="1"/>
      <p:bldP spid="1178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95" y="619623"/>
            <a:ext cx="5802885" cy="4464789"/>
            <a:chOff x="1568450" y="1138238"/>
            <a:chExt cx="5802885" cy="4464789"/>
          </a:xfrm>
        </p:grpSpPr>
        <p:sp>
          <p:nvSpPr>
            <p:cNvPr id="24588" name="Text Box 5"/>
            <p:cNvSpPr txBox="1">
              <a:spLocks noChangeArrowheads="1"/>
            </p:cNvSpPr>
            <p:nvPr/>
          </p:nvSpPr>
          <p:spPr bwMode="auto">
            <a:xfrm rot="20273105">
              <a:off x="3059636" y="4303665"/>
              <a:ext cx="36195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1 </a:t>
              </a:r>
              <a:r>
                <a:rPr lang="en-US" sz="2000" b="1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mol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 = 6.02 x 10</a:t>
              </a:r>
              <a:r>
                <a:rPr lang="en-US" sz="2000" b="1" baseline="300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23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part.</a:t>
              </a:r>
              <a:endParaRPr lang="en-US" sz="2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4590" name="Oval 7"/>
            <p:cNvSpPr>
              <a:spLocks noChangeArrowheads="1"/>
            </p:cNvSpPr>
            <p:nvPr/>
          </p:nvSpPr>
          <p:spPr bwMode="auto">
            <a:xfrm>
              <a:off x="2303856" y="1138238"/>
              <a:ext cx="1455623" cy="145032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Oval 9"/>
            <p:cNvSpPr>
              <a:spLocks noChangeArrowheads="1"/>
            </p:cNvSpPr>
            <p:nvPr/>
          </p:nvSpPr>
          <p:spPr bwMode="auto">
            <a:xfrm>
              <a:off x="2259697" y="4114800"/>
              <a:ext cx="1493595" cy="148822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0"/>
            <p:cNvSpPr>
              <a:spLocks/>
            </p:cNvSpPr>
            <p:nvPr/>
          </p:nvSpPr>
          <p:spPr bwMode="auto">
            <a:xfrm>
              <a:off x="3702063" y="3688795"/>
              <a:ext cx="2209639" cy="893838"/>
            </a:xfrm>
            <a:custGeom>
              <a:avLst/>
              <a:gdLst>
                <a:gd name="T0" fmla="*/ 0 w 1853"/>
                <a:gd name="T1" fmla="*/ 751 h 751"/>
                <a:gd name="T2" fmla="*/ 1853 w 1853"/>
                <a:gd name="T3" fmla="*/ 0 h 751"/>
                <a:gd name="T4" fmla="*/ 0 60000 65536"/>
                <a:gd name="T5" fmla="*/ 0 60000 65536"/>
                <a:gd name="T6" fmla="*/ 0 w 1853"/>
                <a:gd name="T7" fmla="*/ 0 h 751"/>
                <a:gd name="T8" fmla="*/ 1853 w 1853"/>
                <a:gd name="T9" fmla="*/ 751 h 7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53" h="751">
                  <a:moveTo>
                    <a:pt x="0" y="751"/>
                  </a:moveTo>
                  <a:lnTo>
                    <a:pt x="18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1"/>
            <p:cNvSpPr>
              <a:spLocks/>
            </p:cNvSpPr>
            <p:nvPr/>
          </p:nvSpPr>
          <p:spPr bwMode="auto">
            <a:xfrm>
              <a:off x="3697456" y="2147654"/>
              <a:ext cx="2496778" cy="1020847"/>
            </a:xfrm>
            <a:custGeom>
              <a:avLst/>
              <a:gdLst>
                <a:gd name="T0" fmla="*/ 0 w 1804"/>
                <a:gd name="T1" fmla="*/ 0 h 739"/>
                <a:gd name="T2" fmla="*/ 1804 w 1804"/>
                <a:gd name="T3" fmla="*/ 739 h 739"/>
                <a:gd name="T4" fmla="*/ 0 60000 65536"/>
                <a:gd name="T5" fmla="*/ 0 60000 65536"/>
                <a:gd name="T6" fmla="*/ 0 w 1804"/>
                <a:gd name="T7" fmla="*/ 0 h 739"/>
                <a:gd name="T8" fmla="*/ 1804 w 1804"/>
                <a:gd name="T9" fmla="*/ 739 h 7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4" h="739">
                  <a:moveTo>
                    <a:pt x="0" y="0"/>
                  </a:moveTo>
                  <a:lnTo>
                    <a:pt x="1804" y="73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Text Box 12"/>
            <p:cNvSpPr txBox="1">
              <a:spLocks noChangeArrowheads="1"/>
            </p:cNvSpPr>
            <p:nvPr/>
          </p:nvSpPr>
          <p:spPr bwMode="auto">
            <a:xfrm>
              <a:off x="5942839" y="3269727"/>
              <a:ext cx="1279682" cy="9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MOLE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(mol)</a:t>
              </a:r>
            </a:p>
          </p:txBody>
        </p:sp>
        <p:sp>
          <p:nvSpPr>
            <p:cNvPr id="24596" name="Text Box 13"/>
            <p:cNvSpPr txBox="1">
              <a:spLocks noChangeArrowheads="1"/>
            </p:cNvSpPr>
            <p:nvPr/>
          </p:nvSpPr>
          <p:spPr bwMode="auto">
            <a:xfrm>
              <a:off x="2392459" y="1577884"/>
              <a:ext cx="1279682" cy="90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</a:rPr>
                <a:t>Mass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(g)</a:t>
              </a:r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392459" y="4404000"/>
              <a:ext cx="1279682" cy="103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>
                  <a:solidFill>
                    <a:srgbClr val="000000"/>
                  </a:solidFill>
                </a:rPr>
                <a:t>Particle</a:t>
              </a:r>
            </a:p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(at. or m’c)</a:t>
              </a:r>
            </a:p>
          </p:txBody>
        </p:sp>
        <p:sp>
          <p:nvSpPr>
            <p:cNvPr id="24598" name="Text Box 15"/>
            <p:cNvSpPr txBox="1">
              <a:spLocks noChangeArrowheads="1"/>
            </p:cNvSpPr>
            <p:nvPr/>
          </p:nvSpPr>
          <p:spPr bwMode="auto">
            <a:xfrm rot="1387356">
              <a:off x="3328089" y="2190080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mol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= molar mass (in g)</a:t>
              </a:r>
            </a:p>
          </p:txBody>
        </p:sp>
        <p:sp>
          <p:nvSpPr>
            <p:cNvPr id="24602" name="Oval 19"/>
            <p:cNvSpPr>
              <a:spLocks noChangeArrowheads="1"/>
            </p:cNvSpPr>
            <p:nvPr/>
          </p:nvSpPr>
          <p:spPr bwMode="auto">
            <a:xfrm>
              <a:off x="1708949" y="2623939"/>
              <a:ext cx="1455623" cy="145032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Text Box 20"/>
            <p:cNvSpPr txBox="1">
              <a:spLocks noChangeArrowheads="1"/>
            </p:cNvSpPr>
            <p:nvPr/>
          </p:nvSpPr>
          <p:spPr bwMode="auto">
            <a:xfrm>
              <a:off x="1568450" y="2942303"/>
              <a:ext cx="1735355" cy="90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>
                  <a:solidFill>
                    <a:srgbClr val="000000"/>
                  </a:solidFill>
                </a:rPr>
                <a:t>Volume</a:t>
              </a:r>
            </a:p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(L or dm</a:t>
              </a:r>
              <a:r>
                <a:rPr lang="en-US" sz="2000" b="1" baseline="30000">
                  <a:solidFill>
                    <a:srgbClr val="000000"/>
                  </a:solidFill>
                </a:rPr>
                <a:t>3</a:t>
              </a:r>
              <a:r>
                <a:rPr lang="en-US" sz="20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24604" name="Text Box 21"/>
            <p:cNvSpPr txBox="1">
              <a:spLocks noChangeArrowheads="1"/>
            </p:cNvSpPr>
            <p:nvPr/>
          </p:nvSpPr>
          <p:spPr bwMode="auto">
            <a:xfrm>
              <a:off x="2848132" y="2896306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1 </a:t>
              </a:r>
              <a:r>
                <a:rPr lang="en-US" sz="2000" dirty="0" err="1">
                  <a:solidFill>
                    <a:srgbClr val="000000"/>
                  </a:solidFill>
                </a:rPr>
                <a:t>mol</a:t>
              </a:r>
              <a:r>
                <a:rPr lang="en-US" sz="2000" dirty="0">
                  <a:solidFill>
                    <a:srgbClr val="000000"/>
                  </a:solidFill>
                </a:rPr>
                <a:t> = 22.4 L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4605" name="Text Box 22"/>
            <p:cNvSpPr txBox="1">
              <a:spLocks noChangeArrowheads="1"/>
            </p:cNvSpPr>
            <p:nvPr/>
          </p:nvSpPr>
          <p:spPr bwMode="auto">
            <a:xfrm>
              <a:off x="2848132" y="3433000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 mol = 22.4 dm</a:t>
              </a:r>
              <a:r>
                <a:rPr lang="en-US" sz="2000" baseline="30000">
                  <a:solidFill>
                    <a:srgbClr val="000000"/>
                  </a:solidFill>
                </a:rPr>
                <a:t>3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5730944" y="2583720"/>
              <a:ext cx="1640391" cy="1414130"/>
            </a:xfrm>
            <a:prstGeom prst="triangl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cxnSp>
          <p:nvCxnSpPr>
            <p:cNvPr id="33" name="Straight Connector 32"/>
            <p:cNvCxnSpPr>
              <a:stCxn id="24602" idx="6"/>
            </p:cNvCxnSpPr>
            <p:nvPr/>
          </p:nvCxnSpPr>
          <p:spPr bwMode="auto">
            <a:xfrm flipV="1">
              <a:off x="3164572" y="3338623"/>
              <a:ext cx="2927884" cy="1048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20" y="4485295"/>
            <a:ext cx="2211157" cy="17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90575" y="366404"/>
            <a:ext cx="7699375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/>
              <a:t>When going from moles of one substance to</a:t>
            </a:r>
          </a:p>
          <a:p>
            <a:pPr algn="ctr"/>
            <a:r>
              <a:rPr lang="en-US" b="1" dirty="0"/>
              <a:t>moles of another, use the coefficients from</a:t>
            </a:r>
          </a:p>
          <a:p>
            <a:pPr algn="ctr"/>
            <a:r>
              <a:rPr lang="en-US" b="1" dirty="0"/>
              <a:t>the balanced equation.</a:t>
            </a: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790575" y="5334000"/>
            <a:ext cx="310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SUBSTANCE “A”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5383213" y="5330825"/>
            <a:ext cx="310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SUBSTANCE “B”</a:t>
            </a:r>
          </a:p>
        </p:txBody>
      </p:sp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1493400" y="5845175"/>
            <a:ext cx="1452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(known)</a:t>
            </a: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5922963" y="5842000"/>
            <a:ext cx="1849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(unknown)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897906"/>
            <a:ext cx="9073232" cy="308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189117" y="5784632"/>
            <a:ext cx="2194560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9377" y="4441900"/>
            <a:ext cx="4329113" cy="523876"/>
            <a:chOff x="182" y="273"/>
            <a:chExt cx="2727" cy="330"/>
          </a:xfrm>
        </p:grpSpPr>
        <p:sp>
          <p:nvSpPr>
            <p:cNvPr id="27687" name="Rectangle 9"/>
            <p:cNvSpPr>
              <a:spLocks noChangeArrowheads="1"/>
            </p:cNvSpPr>
            <p:nvPr/>
          </p:nvSpPr>
          <p:spPr bwMode="auto">
            <a:xfrm>
              <a:off x="182" y="273"/>
              <a:ext cx="2727" cy="33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 4 </a:t>
              </a:r>
              <a:r>
                <a:rPr lang="en-US" dirty="0" smtClean="0">
                  <a:solidFill>
                    <a:schemeClr val="tx1"/>
                  </a:solidFill>
                </a:rPr>
                <a:t>Na  +  O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2 Na</a:t>
              </a:r>
              <a:r>
                <a:rPr lang="en-US" baseline="-25000" dirty="0" smtClean="0">
                  <a:solidFill>
                    <a:schemeClr val="tx1"/>
                  </a:solidFill>
                  <a:sym typeface="Wingdings" pitchFamily="2" charset="2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O </a:t>
              </a:r>
              <a:endParaRPr lang="en-US" dirty="0">
                <a:solidFill>
                  <a:schemeClr val="tx1"/>
                </a:solidFill>
                <a:sym typeface="Wingdings" pitchFamily="2" charset="2"/>
              </a:endParaRPr>
            </a:p>
          </p:txBody>
        </p:sp>
        <p:sp>
          <p:nvSpPr>
            <p:cNvPr id="27688" name="Line 10"/>
            <p:cNvSpPr>
              <a:spLocks noChangeShapeType="1"/>
            </p:cNvSpPr>
            <p:nvPr/>
          </p:nvSpPr>
          <p:spPr bwMode="auto">
            <a:xfrm>
              <a:off x="1550" y="44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419100" y="3455343"/>
            <a:ext cx="8385629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 dirty="0"/>
              <a:t>How many moles oxygen will react with 16.8 moles </a:t>
            </a:r>
            <a:r>
              <a:rPr lang="en-US" sz="2400" dirty="0" smtClean="0"/>
              <a:t>sodium?</a:t>
            </a:r>
            <a:endParaRPr lang="en-US" sz="2400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29013" y="5368925"/>
            <a:ext cx="2100262" cy="1098550"/>
            <a:chOff x="2664" y="1240"/>
            <a:chExt cx="1323" cy="692"/>
          </a:xfrm>
        </p:grpSpPr>
        <p:sp>
          <p:nvSpPr>
            <p:cNvPr id="27684" name="Rectangle 13"/>
            <p:cNvSpPr>
              <a:spLocks noChangeArrowheads="1"/>
            </p:cNvSpPr>
            <p:nvPr/>
          </p:nvSpPr>
          <p:spPr bwMode="auto">
            <a:xfrm>
              <a:off x="2664" y="1240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7685" name="Rectangle 14"/>
            <p:cNvSpPr>
              <a:spLocks noChangeArrowheads="1"/>
            </p:cNvSpPr>
            <p:nvPr/>
          </p:nvSpPr>
          <p:spPr bwMode="auto">
            <a:xfrm>
              <a:off x="3747" y="1240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7686" name="Line 15"/>
            <p:cNvSpPr>
              <a:spLocks noChangeShapeType="1"/>
            </p:cNvSpPr>
            <p:nvPr/>
          </p:nvSpPr>
          <p:spPr bwMode="auto">
            <a:xfrm>
              <a:off x="2893" y="1658"/>
              <a:ext cx="9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20" name="Rectangle 16"/>
          <p:cNvSpPr>
            <a:spLocks noChangeArrowheads="1"/>
          </p:cNvSpPr>
          <p:nvPr/>
        </p:nvSpPr>
        <p:spPr bwMode="auto">
          <a:xfrm>
            <a:off x="3758251" y="6004361"/>
            <a:ext cx="1624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3812787" y="5510649"/>
            <a:ext cx="1576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3922" name="Rectangle 18"/>
          <p:cNvSpPr>
            <a:spLocks noChangeArrowheads="1"/>
          </p:cNvSpPr>
          <p:nvPr/>
        </p:nvSpPr>
        <p:spPr bwMode="auto">
          <a:xfrm>
            <a:off x="1454245" y="5748338"/>
            <a:ext cx="2204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16.8 </a:t>
            </a:r>
            <a:r>
              <a:rPr lang="en-US" dirty="0" err="1">
                <a:solidFill>
                  <a:schemeClr val="tx1"/>
                </a:solidFill>
              </a:rPr>
              <a:t>mol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5727700" y="5805488"/>
            <a:ext cx="2584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  4.20 mol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H="1">
            <a:off x="2474742" y="5870575"/>
            <a:ext cx="958850" cy="276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 flipH="1">
            <a:off x="4281488" y="6181725"/>
            <a:ext cx="958850" cy="276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43" name="Rectangle 39"/>
          <p:cNvSpPr>
            <a:spLocks noChangeArrowheads="1"/>
          </p:cNvSpPr>
          <p:nvPr/>
        </p:nvSpPr>
        <p:spPr bwMode="auto">
          <a:xfrm>
            <a:off x="7585075" y="5078413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5902325" y="5078413"/>
            <a:ext cx="669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7663" name="Rectangle 44"/>
          <p:cNvSpPr>
            <a:spLocks noChangeArrowheads="1"/>
          </p:cNvSpPr>
          <p:nvPr/>
        </p:nvSpPr>
        <p:spPr bwMode="auto">
          <a:xfrm>
            <a:off x="1825625" y="842963"/>
            <a:ext cx="435610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“Straight” Stoichiometry</a:t>
            </a:r>
          </a:p>
        </p:txBody>
      </p:sp>
      <p:sp>
        <p:nvSpPr>
          <p:cNvPr id="123949" name="Rectangle 45"/>
          <p:cNvSpPr>
            <a:spLocks noChangeArrowheads="1"/>
          </p:cNvSpPr>
          <p:nvPr/>
        </p:nvSpPr>
        <p:spPr bwMode="auto">
          <a:xfrm>
            <a:off x="392113" y="2062163"/>
            <a:ext cx="72326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-- the quantity of only one substance is given</a:t>
            </a:r>
          </a:p>
        </p:txBody>
      </p:sp>
      <p:sp>
        <p:nvSpPr>
          <p:cNvPr id="123950" name="Rectangle 46"/>
          <p:cNvSpPr>
            <a:spLocks noChangeArrowheads="1"/>
          </p:cNvSpPr>
          <p:nvPr/>
        </p:nvSpPr>
        <p:spPr bwMode="auto">
          <a:xfrm>
            <a:off x="2449513" y="1452563"/>
            <a:ext cx="329406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(no funny business)</a:t>
            </a:r>
          </a:p>
        </p:txBody>
      </p:sp>
      <p:sp>
        <p:nvSpPr>
          <p:cNvPr id="123951" name="Rectangle 47"/>
          <p:cNvSpPr>
            <a:spLocks noChangeArrowheads="1"/>
          </p:cNvSpPr>
          <p:nvPr/>
        </p:nvSpPr>
        <p:spPr bwMode="auto">
          <a:xfrm>
            <a:off x="392113" y="2701925"/>
            <a:ext cx="57848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-- for gases, the conditions are STP</a:t>
            </a:r>
          </a:p>
        </p:txBody>
      </p:sp>
      <p:pic>
        <p:nvPicPr>
          <p:cNvPr id="27667" name="Picture 48" descr="j0424466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196850"/>
            <a:ext cx="1974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5305425" y="4187228"/>
            <a:ext cx="3387906" cy="1187355"/>
            <a:chOff x="393985" y="2373981"/>
            <a:chExt cx="8258711" cy="2894419"/>
          </a:xfrm>
        </p:grpSpPr>
        <p:grpSp>
          <p:nvGrpSpPr>
            <p:cNvPr id="60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70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4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9" name="Straight Connector 68"/>
              <p:cNvCxnSpPr>
                <a:stCxn id="67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97" name="Straight Connector 96"/>
          <p:cNvCxnSpPr/>
          <p:nvPr/>
        </p:nvCxnSpPr>
        <p:spPr bwMode="auto">
          <a:xfrm flipV="1">
            <a:off x="6608187" y="4799395"/>
            <a:ext cx="900502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 animBg="1"/>
      <p:bldP spid="123915" grpId="0"/>
      <p:bldP spid="123920" grpId="0"/>
      <p:bldP spid="123921" grpId="0"/>
      <p:bldP spid="123922" grpId="0"/>
      <p:bldP spid="123923" grpId="0"/>
      <p:bldP spid="123924" grpId="0" animBg="1"/>
      <p:bldP spid="123925" grpId="0" animBg="1"/>
      <p:bldP spid="123943" grpId="0"/>
      <p:bldP spid="123944" grpId="0"/>
      <p:bldP spid="123949" grpId="0"/>
      <p:bldP spid="123950" grpId="0"/>
      <p:bldP spid="1239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7313" y="92075"/>
            <a:ext cx="5572125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 dirty="0"/>
              <a:t>At STP, how many molecules of oxygen</a:t>
            </a:r>
          </a:p>
          <a:p>
            <a:r>
              <a:rPr lang="en-US" sz="2400" dirty="0"/>
              <a:t>react with 632 dm</a:t>
            </a:r>
            <a:r>
              <a:rPr lang="en-US" sz="2400" baseline="30000" dirty="0"/>
              <a:t>3</a:t>
            </a:r>
            <a:r>
              <a:rPr lang="en-US" sz="2400" dirty="0"/>
              <a:t> butane (C</a:t>
            </a:r>
            <a:r>
              <a:rPr lang="en-US" sz="2400" baseline="-25000" dirty="0"/>
              <a:t>4</a:t>
            </a:r>
            <a:r>
              <a:rPr lang="en-US" sz="2400" dirty="0"/>
              <a:t>H</a:t>
            </a:r>
            <a:r>
              <a:rPr lang="en-US" sz="2400" baseline="-25000" dirty="0"/>
              <a:t>10</a:t>
            </a:r>
            <a:r>
              <a:rPr lang="en-US" sz="2400" dirty="0"/>
              <a:t>)? </a:t>
            </a:r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5454650" y="4411663"/>
            <a:ext cx="2716213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990" name="Rectangle 38"/>
          <p:cNvSpPr>
            <a:spLocks noChangeArrowheads="1"/>
          </p:cNvSpPr>
          <p:nvPr/>
        </p:nvSpPr>
        <p:spPr bwMode="auto">
          <a:xfrm>
            <a:off x="5054600" y="44465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1.10 x 10</a:t>
            </a:r>
            <a:r>
              <a:rPr lang="en-US" sz="2400" baseline="30000">
                <a:solidFill>
                  <a:schemeClr val="tx1"/>
                </a:solidFill>
              </a:rPr>
              <a:t>26</a:t>
            </a:r>
            <a:r>
              <a:rPr lang="en-US" sz="2400">
                <a:solidFill>
                  <a:schemeClr val="tx1"/>
                </a:solidFill>
              </a:rPr>
              <a:t> m’c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991" name="Line 39"/>
          <p:cNvSpPr>
            <a:spLocks noChangeShapeType="1"/>
          </p:cNvSpPr>
          <p:nvPr/>
        </p:nvSpPr>
        <p:spPr bwMode="auto">
          <a:xfrm flipH="1">
            <a:off x="941388" y="3492500"/>
            <a:ext cx="1366837" cy="209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992" name="Line 40"/>
          <p:cNvSpPr>
            <a:spLocks noChangeShapeType="1"/>
          </p:cNvSpPr>
          <p:nvPr/>
        </p:nvSpPr>
        <p:spPr bwMode="auto">
          <a:xfrm flipH="1">
            <a:off x="3190875" y="3879850"/>
            <a:ext cx="1466850" cy="204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993" name="Rectangle 41"/>
          <p:cNvSpPr>
            <a:spLocks noChangeArrowheads="1"/>
          </p:cNvSpPr>
          <p:nvPr/>
        </p:nvSpPr>
        <p:spPr bwMode="auto">
          <a:xfrm>
            <a:off x="7170738" y="3748088"/>
            <a:ext cx="1363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 flipH="1" flipV="1">
            <a:off x="3168650" y="3430588"/>
            <a:ext cx="1204913" cy="260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5995" name="Line 43"/>
          <p:cNvSpPr>
            <a:spLocks noChangeShapeType="1"/>
          </p:cNvSpPr>
          <p:nvPr/>
        </p:nvSpPr>
        <p:spPr bwMode="auto">
          <a:xfrm flipH="1" flipV="1">
            <a:off x="5375275" y="3900488"/>
            <a:ext cx="1204913" cy="260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697413" y="3133725"/>
            <a:ext cx="2217737" cy="1098550"/>
            <a:chOff x="3265" y="1407"/>
            <a:chExt cx="1397" cy="692"/>
          </a:xfrm>
        </p:grpSpPr>
        <p:sp>
          <p:nvSpPr>
            <p:cNvPr id="28731" name="Rectangle 45"/>
            <p:cNvSpPr>
              <a:spLocks noChangeArrowheads="1"/>
            </p:cNvSpPr>
            <p:nvPr/>
          </p:nvSpPr>
          <p:spPr bwMode="auto">
            <a:xfrm>
              <a:off x="3265" y="1407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8732" name="Rectangle 46"/>
            <p:cNvSpPr>
              <a:spLocks noChangeArrowheads="1"/>
            </p:cNvSpPr>
            <p:nvPr/>
          </p:nvSpPr>
          <p:spPr bwMode="auto">
            <a:xfrm>
              <a:off x="4370" y="1407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733" name="Line 47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26000" name="Rectangle 48"/>
          <p:cNvSpPr>
            <a:spLocks noChangeArrowheads="1"/>
          </p:cNvSpPr>
          <p:nvPr/>
        </p:nvSpPr>
        <p:spPr bwMode="auto">
          <a:xfrm>
            <a:off x="4921250" y="3767138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C</a:t>
            </a:r>
            <a:r>
              <a:rPr lang="en-US" sz="2400" baseline="-25000">
                <a:solidFill>
                  <a:schemeClr val="tx1"/>
                </a:solidFill>
              </a:rPr>
              <a:t>4</a:t>
            </a:r>
            <a:r>
              <a:rPr lang="en-US" sz="2400">
                <a:solidFill>
                  <a:schemeClr val="tx1"/>
                </a:solidFill>
              </a:rPr>
              <a:t>H</a:t>
            </a:r>
            <a:r>
              <a:rPr lang="en-US" sz="2400" baseline="-250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6001" name="Rectangle 49"/>
          <p:cNvSpPr>
            <a:spLocks noChangeArrowheads="1"/>
          </p:cNvSpPr>
          <p:nvPr/>
        </p:nvSpPr>
        <p:spPr bwMode="auto">
          <a:xfrm>
            <a:off x="5121275" y="3346450"/>
            <a:ext cx="153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13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206625" y="3128963"/>
            <a:ext cx="2746375" cy="1098550"/>
            <a:chOff x="1327" y="1404"/>
            <a:chExt cx="1730" cy="692"/>
          </a:xfrm>
        </p:grpSpPr>
        <p:sp>
          <p:nvSpPr>
            <p:cNvPr id="28728" name="Rectangle 51"/>
            <p:cNvSpPr>
              <a:spLocks noChangeArrowheads="1"/>
            </p:cNvSpPr>
            <p:nvPr/>
          </p:nvSpPr>
          <p:spPr bwMode="auto">
            <a:xfrm>
              <a:off x="1327" y="1404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8729" name="Rectangle 52"/>
            <p:cNvSpPr>
              <a:spLocks noChangeArrowheads="1"/>
            </p:cNvSpPr>
            <p:nvPr/>
          </p:nvSpPr>
          <p:spPr bwMode="auto">
            <a:xfrm>
              <a:off x="2765" y="1404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730" name="Line 53"/>
            <p:cNvSpPr>
              <a:spLocks noChangeShapeType="1"/>
            </p:cNvSpPr>
            <p:nvPr/>
          </p:nvSpPr>
          <p:spPr bwMode="auto">
            <a:xfrm>
              <a:off x="1557" y="1822"/>
              <a:ext cx="12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26006" name="Rectangle 54"/>
          <p:cNvSpPr>
            <a:spLocks noChangeArrowheads="1"/>
          </p:cNvSpPr>
          <p:nvPr/>
        </p:nvSpPr>
        <p:spPr bwMode="auto">
          <a:xfrm>
            <a:off x="2760663" y="33401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en-US" sz="2400" dirty="0" err="1">
                <a:solidFill>
                  <a:schemeClr val="tx1"/>
                </a:solidFill>
              </a:rPr>
              <a:t>mol</a:t>
            </a:r>
            <a:r>
              <a:rPr lang="en-US" sz="2400" dirty="0">
                <a:solidFill>
                  <a:schemeClr val="tx1"/>
                </a:solidFill>
              </a:rPr>
              <a:t> C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7504113" y="3865563"/>
            <a:ext cx="958850" cy="276225"/>
            <a:chOff x="1646" y="3190"/>
            <a:chExt cx="604" cy="174"/>
          </a:xfrm>
        </p:grpSpPr>
        <p:sp>
          <p:nvSpPr>
            <p:cNvPr id="28726" name="Line 56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727" name="Line 57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5603875" y="3443288"/>
            <a:ext cx="958850" cy="276225"/>
            <a:chOff x="1646" y="3190"/>
            <a:chExt cx="604" cy="174"/>
          </a:xfrm>
        </p:grpSpPr>
        <p:sp>
          <p:nvSpPr>
            <p:cNvPr id="28724" name="Line 59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725" name="Line 60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26013" name="Rectangle 61"/>
          <p:cNvSpPr>
            <a:spLocks noChangeArrowheads="1"/>
          </p:cNvSpPr>
          <p:nvPr/>
        </p:nvSpPr>
        <p:spPr bwMode="auto">
          <a:xfrm>
            <a:off x="241300" y="3367088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632 dm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C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6014" name="Rectangle 62"/>
          <p:cNvSpPr>
            <a:spLocks noChangeArrowheads="1"/>
          </p:cNvSpPr>
          <p:nvPr/>
        </p:nvSpPr>
        <p:spPr bwMode="auto">
          <a:xfrm>
            <a:off x="2446338" y="3746500"/>
            <a:ext cx="2262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22.4 dm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C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6015" name="Rectangle 63"/>
          <p:cNvSpPr>
            <a:spLocks noChangeArrowheads="1"/>
          </p:cNvSpPr>
          <p:nvPr/>
        </p:nvSpPr>
        <p:spPr bwMode="auto">
          <a:xfrm>
            <a:off x="1169988" y="2565400"/>
            <a:ext cx="29098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__ C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 + __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26016" name="Line 64"/>
          <p:cNvSpPr>
            <a:spLocks noChangeShapeType="1"/>
          </p:cNvSpPr>
          <p:nvPr/>
        </p:nvSpPr>
        <p:spPr bwMode="auto">
          <a:xfrm>
            <a:off x="4208463" y="2433638"/>
            <a:ext cx="56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017" name="Rectangle 65"/>
          <p:cNvSpPr>
            <a:spLocks noChangeArrowheads="1"/>
          </p:cNvSpPr>
          <p:nvPr/>
        </p:nvSpPr>
        <p:spPr bwMode="auto">
          <a:xfrm>
            <a:off x="4884738" y="2555875"/>
            <a:ext cx="30146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__ CO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 + __ H</a:t>
            </a:r>
            <a:r>
              <a:rPr lang="en-US" baseline="-2500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O </a:t>
            </a:r>
          </a:p>
        </p:txBody>
      </p:sp>
      <p:sp>
        <p:nvSpPr>
          <p:cNvPr id="126018" name="Rectangle 66"/>
          <p:cNvSpPr>
            <a:spLocks noChangeArrowheads="1"/>
          </p:cNvSpPr>
          <p:nvPr/>
        </p:nvSpPr>
        <p:spPr bwMode="auto">
          <a:xfrm>
            <a:off x="1265238" y="25288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6019" name="Rectangle 67"/>
          <p:cNvSpPr>
            <a:spLocks noChangeArrowheads="1"/>
          </p:cNvSpPr>
          <p:nvPr/>
        </p:nvSpPr>
        <p:spPr bwMode="auto">
          <a:xfrm>
            <a:off x="4994275" y="25288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6020" name="Rectangle 68"/>
          <p:cNvSpPr>
            <a:spLocks noChangeArrowheads="1"/>
          </p:cNvSpPr>
          <p:nvPr/>
        </p:nvSpPr>
        <p:spPr bwMode="auto">
          <a:xfrm>
            <a:off x="6561138" y="25288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6021" name="Rectangle 69"/>
          <p:cNvSpPr>
            <a:spLocks noChangeArrowheads="1"/>
          </p:cNvSpPr>
          <p:nvPr/>
        </p:nvSpPr>
        <p:spPr bwMode="auto">
          <a:xfrm>
            <a:off x="1265238" y="25352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6022" name="Rectangle 70"/>
          <p:cNvSpPr>
            <a:spLocks noChangeArrowheads="1"/>
          </p:cNvSpPr>
          <p:nvPr/>
        </p:nvSpPr>
        <p:spPr bwMode="auto">
          <a:xfrm>
            <a:off x="4994275" y="25352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6023" name="Rectangle 71"/>
          <p:cNvSpPr>
            <a:spLocks noChangeArrowheads="1"/>
          </p:cNvSpPr>
          <p:nvPr/>
        </p:nvSpPr>
        <p:spPr bwMode="auto">
          <a:xfrm>
            <a:off x="6462713" y="25352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6024" name="Rectangle 72"/>
          <p:cNvSpPr>
            <a:spLocks noChangeArrowheads="1"/>
          </p:cNvSpPr>
          <p:nvPr/>
        </p:nvSpPr>
        <p:spPr bwMode="auto">
          <a:xfrm>
            <a:off x="2982913" y="2535238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26025" name="Rectangle 73"/>
          <p:cNvSpPr>
            <a:spLocks noChangeArrowheads="1"/>
          </p:cNvSpPr>
          <p:nvPr/>
        </p:nvSpPr>
        <p:spPr bwMode="auto">
          <a:xfrm>
            <a:off x="6915150" y="3392488"/>
            <a:ext cx="210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Arial Narrow" pitchFamily="34" charset="0"/>
              </a:rPr>
              <a:t>6.02 x 10</a:t>
            </a:r>
            <a:r>
              <a:rPr lang="en-US" sz="2000" b="1" baseline="30000">
                <a:solidFill>
                  <a:schemeClr val="tx1"/>
                </a:solidFill>
                <a:latin typeface="Arial Narrow" pitchFamily="34" charset="0"/>
              </a:rPr>
              <a:t>23</a:t>
            </a:r>
            <a:r>
              <a:rPr lang="en-US" sz="2000" b="1">
                <a:solidFill>
                  <a:schemeClr val="tx1"/>
                </a:solidFill>
                <a:latin typeface="Arial Narrow" pitchFamily="34" charset="0"/>
              </a:rPr>
              <a:t> m’c O</a:t>
            </a:r>
            <a:r>
              <a:rPr lang="en-US" sz="2000" b="1" baseline="-25000">
                <a:solidFill>
                  <a:schemeClr val="tx1"/>
                </a:solidFill>
                <a:latin typeface="Arial Narrow" pitchFamily="34" charset="0"/>
              </a:rPr>
              <a:t>2</a:t>
            </a: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683375" y="3128963"/>
            <a:ext cx="2346325" cy="1098550"/>
            <a:chOff x="4219" y="2160"/>
            <a:chExt cx="1478" cy="692"/>
          </a:xfrm>
        </p:grpSpPr>
        <p:sp>
          <p:nvSpPr>
            <p:cNvPr id="28721" name="Rectangle 75"/>
            <p:cNvSpPr>
              <a:spLocks noChangeArrowheads="1"/>
            </p:cNvSpPr>
            <p:nvPr/>
          </p:nvSpPr>
          <p:spPr bwMode="auto">
            <a:xfrm>
              <a:off x="4219" y="2160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8722" name="Rectangle 76"/>
            <p:cNvSpPr>
              <a:spLocks noChangeArrowheads="1"/>
            </p:cNvSpPr>
            <p:nvPr/>
          </p:nvSpPr>
          <p:spPr bwMode="auto">
            <a:xfrm>
              <a:off x="5405" y="2160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723" name="Line 77"/>
            <p:cNvSpPr>
              <a:spLocks noChangeShapeType="1"/>
            </p:cNvSpPr>
            <p:nvPr/>
          </p:nvSpPr>
          <p:spPr bwMode="auto">
            <a:xfrm>
              <a:off x="4449" y="2578"/>
              <a:ext cx="105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26030" name="Picture 78" descr="j042385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3" y="1677988"/>
            <a:ext cx="9556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031" name="Picture 79" descr="j042384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1590675"/>
            <a:ext cx="9175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032" name="Rectangle 80"/>
          <p:cNvSpPr>
            <a:spLocks noChangeArrowheads="1"/>
          </p:cNvSpPr>
          <p:nvPr/>
        </p:nvSpPr>
        <p:spPr bwMode="auto">
          <a:xfrm>
            <a:off x="285750" y="5078413"/>
            <a:ext cx="830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Suppose the question had been “how many ATOMS of O…”</a:t>
            </a:r>
            <a:endParaRPr lang="en-US" sz="2400" baseline="-25000">
              <a:solidFill>
                <a:srgbClr val="0066FF"/>
              </a:solidFill>
            </a:endParaRPr>
          </a:p>
        </p:txBody>
      </p:sp>
      <p:sp>
        <p:nvSpPr>
          <p:cNvPr id="126033" name="Rectangle 81"/>
          <p:cNvSpPr>
            <a:spLocks noChangeArrowheads="1"/>
          </p:cNvSpPr>
          <p:nvPr/>
        </p:nvSpPr>
        <p:spPr bwMode="auto">
          <a:xfrm>
            <a:off x="1106488" y="5613400"/>
            <a:ext cx="265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1.10 x 10</a:t>
            </a:r>
            <a:r>
              <a:rPr lang="en-US" sz="2400" baseline="30000">
                <a:solidFill>
                  <a:schemeClr val="tx1"/>
                </a:solidFill>
              </a:rPr>
              <a:t>26</a:t>
            </a:r>
            <a:r>
              <a:rPr lang="en-US" sz="2400">
                <a:solidFill>
                  <a:schemeClr val="tx1"/>
                </a:solidFill>
              </a:rPr>
              <a:t> m’c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6034" name="Line 82"/>
          <p:cNvSpPr>
            <a:spLocks noChangeShapeType="1"/>
          </p:cNvSpPr>
          <p:nvPr/>
        </p:nvSpPr>
        <p:spPr bwMode="auto">
          <a:xfrm flipH="1" flipV="1">
            <a:off x="4386263" y="6162675"/>
            <a:ext cx="930275" cy="1889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3640138" y="5403850"/>
            <a:ext cx="2217737" cy="1098550"/>
            <a:chOff x="2959" y="3404"/>
            <a:chExt cx="1397" cy="692"/>
          </a:xfrm>
        </p:grpSpPr>
        <p:sp>
          <p:nvSpPr>
            <p:cNvPr id="28716" name="Rectangle 84"/>
            <p:cNvSpPr>
              <a:spLocks noChangeArrowheads="1"/>
            </p:cNvSpPr>
            <p:nvPr/>
          </p:nvSpPr>
          <p:spPr bwMode="auto">
            <a:xfrm>
              <a:off x="2959" y="3404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28717" name="Rectangle 85"/>
            <p:cNvSpPr>
              <a:spLocks noChangeArrowheads="1"/>
            </p:cNvSpPr>
            <p:nvPr/>
          </p:nvSpPr>
          <p:spPr bwMode="auto">
            <a:xfrm>
              <a:off x="4064" y="3404"/>
              <a:ext cx="292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8718" name="Line 86"/>
            <p:cNvSpPr>
              <a:spLocks noChangeShapeType="1"/>
            </p:cNvSpPr>
            <p:nvPr/>
          </p:nvSpPr>
          <p:spPr bwMode="auto">
            <a:xfrm>
              <a:off x="3135" y="3822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719" name="Rectangle 87"/>
            <p:cNvSpPr>
              <a:spLocks noChangeArrowheads="1"/>
            </p:cNvSpPr>
            <p:nvPr/>
          </p:nvSpPr>
          <p:spPr bwMode="auto">
            <a:xfrm>
              <a:off x="3235" y="3803"/>
              <a:ext cx="8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1 m’c O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720" name="Rectangle 88"/>
            <p:cNvSpPr>
              <a:spLocks noChangeArrowheads="1"/>
            </p:cNvSpPr>
            <p:nvPr/>
          </p:nvSpPr>
          <p:spPr bwMode="auto">
            <a:xfrm>
              <a:off x="3154" y="3538"/>
              <a:ext cx="10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2 atoms O</a:t>
              </a:r>
              <a:endParaRPr lang="en-US" sz="2400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126041" name="Line 89"/>
          <p:cNvSpPr>
            <a:spLocks noChangeShapeType="1"/>
          </p:cNvSpPr>
          <p:nvPr/>
        </p:nvSpPr>
        <p:spPr bwMode="auto">
          <a:xfrm flipH="1" flipV="1">
            <a:off x="2755900" y="5743575"/>
            <a:ext cx="1001713" cy="1889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042" name="Rectangle 90"/>
          <p:cNvSpPr>
            <a:spLocks noChangeArrowheads="1"/>
          </p:cNvSpPr>
          <p:nvPr/>
        </p:nvSpPr>
        <p:spPr bwMode="auto">
          <a:xfrm>
            <a:off x="6151563" y="5737225"/>
            <a:ext cx="2498725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6043" name="Rectangle 91"/>
          <p:cNvSpPr>
            <a:spLocks noChangeArrowheads="1"/>
          </p:cNvSpPr>
          <p:nvPr/>
        </p:nvSpPr>
        <p:spPr bwMode="auto">
          <a:xfrm>
            <a:off x="5751513" y="5772150"/>
            <a:ext cx="283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2.20 x 10</a:t>
            </a:r>
            <a:r>
              <a:rPr lang="en-US" sz="2400" baseline="30000">
                <a:solidFill>
                  <a:schemeClr val="tx1"/>
                </a:solidFill>
              </a:rPr>
              <a:t>26</a:t>
            </a:r>
            <a:r>
              <a:rPr lang="en-US" sz="2400">
                <a:solidFill>
                  <a:schemeClr val="tx1"/>
                </a:solidFill>
              </a:rPr>
              <a:t> at. 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0" name="Rectangle 39"/>
          <p:cNvSpPr>
            <a:spLocks noChangeArrowheads="1"/>
          </p:cNvSpPr>
          <p:nvPr/>
        </p:nvSpPr>
        <p:spPr bwMode="auto">
          <a:xfrm>
            <a:off x="7217981" y="1208732"/>
            <a:ext cx="1192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oxygen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31" name="Rectangle 40"/>
          <p:cNvSpPr>
            <a:spLocks noChangeArrowheads="1"/>
          </p:cNvSpPr>
          <p:nvPr/>
        </p:nvSpPr>
        <p:spPr bwMode="auto">
          <a:xfrm>
            <a:off x="5919607" y="1208732"/>
            <a:ext cx="1289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butane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5513207" y="317547"/>
            <a:ext cx="3387906" cy="1187355"/>
            <a:chOff x="393985" y="2373981"/>
            <a:chExt cx="8258711" cy="2894419"/>
          </a:xfrm>
        </p:grpSpPr>
        <p:grpSp>
          <p:nvGrpSpPr>
            <p:cNvPr id="133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43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Isosceles Triangle 147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9" name="Straight Connector 148"/>
              <p:cNvCxnSpPr>
                <a:stCxn id="147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4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36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Isosceles Triangle 140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2" name="Straight Connector 141"/>
              <p:cNvCxnSpPr>
                <a:stCxn id="140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5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50" name="Straight Connector 149"/>
          <p:cNvCxnSpPr/>
          <p:nvPr/>
        </p:nvCxnSpPr>
        <p:spPr bwMode="auto">
          <a:xfrm flipV="1">
            <a:off x="5728433" y="916173"/>
            <a:ext cx="1120419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flipV="1">
            <a:off x="6786298" y="916174"/>
            <a:ext cx="892161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7606103" y="916176"/>
            <a:ext cx="1091719" cy="47761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7547486" y="158626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2" name="Rectangle 40"/>
          <p:cNvSpPr>
            <a:spLocks noChangeArrowheads="1"/>
          </p:cNvSpPr>
          <p:nvPr/>
        </p:nvSpPr>
        <p:spPr bwMode="auto">
          <a:xfrm>
            <a:off x="5987513" y="1602880"/>
            <a:ext cx="1289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10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6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26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2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2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2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126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0" dur="1000"/>
                                        <p:tgtEl>
                                          <p:spTgt spid="12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9" grpId="0" animBg="1"/>
      <p:bldP spid="125990" grpId="0"/>
      <p:bldP spid="125991" grpId="0" animBg="1"/>
      <p:bldP spid="125992" grpId="0" animBg="1"/>
      <p:bldP spid="125993" grpId="0"/>
      <p:bldP spid="125994" grpId="0" animBg="1"/>
      <p:bldP spid="125995" grpId="0" animBg="1"/>
      <p:bldP spid="126000" grpId="0"/>
      <p:bldP spid="126001" grpId="0"/>
      <p:bldP spid="126006" grpId="0"/>
      <p:bldP spid="126013" grpId="0"/>
      <p:bldP spid="126014" grpId="0"/>
      <p:bldP spid="126015" grpId="0"/>
      <p:bldP spid="126016" grpId="0" animBg="1"/>
      <p:bldP spid="126017" grpId="0"/>
      <p:bldP spid="126018" grpId="0"/>
      <p:bldP spid="126018" grpId="1"/>
      <p:bldP spid="126019" grpId="0"/>
      <p:bldP spid="126019" grpId="1"/>
      <p:bldP spid="126020" grpId="0"/>
      <p:bldP spid="126020" grpId="1"/>
      <p:bldP spid="126021" grpId="0"/>
      <p:bldP spid="126022" grpId="0"/>
      <p:bldP spid="126023" grpId="0"/>
      <p:bldP spid="126024" grpId="0"/>
      <p:bldP spid="126025" grpId="0"/>
      <p:bldP spid="126032" grpId="0"/>
      <p:bldP spid="126034" grpId="0" animBg="1"/>
      <p:bldP spid="126041" grpId="0" animBg="1"/>
      <p:bldP spid="126042" grpId="0" animBg="1"/>
      <p:bldP spid="126043" grpId="0"/>
      <p:bldP spid="130" grpId="0"/>
      <p:bldP spid="131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7" name="Rectangle 67"/>
          <p:cNvSpPr>
            <a:spLocks noChangeArrowheads="1"/>
          </p:cNvSpPr>
          <p:nvPr/>
        </p:nvSpPr>
        <p:spPr bwMode="auto">
          <a:xfrm>
            <a:off x="180975" y="5150162"/>
            <a:ext cx="8721725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985838" y="1162034"/>
            <a:ext cx="7053262" cy="6318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140450" y="1209659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225425" y="127769"/>
            <a:ext cx="4735592" cy="95410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Solid </a:t>
            </a:r>
            <a:r>
              <a:rPr lang="en-US" dirty="0" err="1" smtClean="0">
                <a:solidFill>
                  <a:srgbClr val="FF0000"/>
                </a:solidFill>
              </a:rPr>
              <a:t>lithum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reacts 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/oxygen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to form solid </a:t>
            </a:r>
            <a:r>
              <a:rPr lang="en-US" dirty="0" smtClean="0"/>
              <a:t>lith</a:t>
            </a:r>
            <a:r>
              <a:rPr lang="en-US" dirty="0" smtClean="0">
                <a:solidFill>
                  <a:srgbClr val="FF0000"/>
                </a:solidFill>
              </a:rPr>
              <a:t>ium </a:t>
            </a:r>
            <a:r>
              <a:rPr lang="en-US" dirty="0">
                <a:solidFill>
                  <a:srgbClr val="FF0000"/>
                </a:solidFill>
              </a:rPr>
              <a:t>oxide.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3373438" y="1241409"/>
            <a:ext cx="1731962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    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(g)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157288" y="1234593"/>
            <a:ext cx="138211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Li(s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5946775" y="1244118"/>
            <a:ext cx="189346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Li</a:t>
            </a:r>
            <a:r>
              <a:rPr lang="en-US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O(s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2868613" y="1241409"/>
            <a:ext cx="3921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5164138" y="1511284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6100763" y="413061"/>
            <a:ext cx="704039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Li</a:t>
            </a:r>
            <a:r>
              <a:rPr lang="en-US" baseline="30000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7196138" y="415909"/>
            <a:ext cx="828675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30000">
                <a:solidFill>
                  <a:schemeClr val="tx1"/>
                </a:solidFill>
              </a:rPr>
              <a:t>2–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6350" y="2206609"/>
            <a:ext cx="719138" cy="719138"/>
            <a:chOff x="3960" y="5040"/>
            <a:chExt cx="600" cy="600"/>
          </a:xfrm>
        </p:grpSpPr>
        <p:sp>
          <p:nvSpPr>
            <p:cNvPr id="17460" name="Oval 21"/>
            <p:cNvSpPr>
              <a:spLocks noChangeArrowheads="1"/>
            </p:cNvSpPr>
            <p:nvPr/>
          </p:nvSpPr>
          <p:spPr bwMode="auto">
            <a:xfrm>
              <a:off x="3960" y="5040"/>
              <a:ext cx="360" cy="3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Oval 22"/>
            <p:cNvSpPr>
              <a:spLocks noChangeArrowheads="1"/>
            </p:cNvSpPr>
            <p:nvPr/>
          </p:nvSpPr>
          <p:spPr bwMode="auto">
            <a:xfrm>
              <a:off x="4200" y="5280"/>
              <a:ext cx="360" cy="3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Rectangle 23"/>
          <p:cNvSpPr>
            <a:spLocks noChangeArrowheads="1"/>
          </p:cNvSpPr>
          <p:nvPr/>
        </p:nvSpPr>
        <p:spPr bwMode="auto">
          <a:xfrm rot="530509">
            <a:off x="1535113" y="2078022"/>
            <a:ext cx="431800" cy="4318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10288" y="2035159"/>
            <a:ext cx="1295400" cy="431800"/>
            <a:chOff x="7920" y="3420"/>
            <a:chExt cx="1080" cy="360"/>
          </a:xfrm>
        </p:grpSpPr>
        <p:sp>
          <p:nvSpPr>
            <p:cNvPr id="17457" name="Oval 25"/>
            <p:cNvSpPr>
              <a:spLocks noChangeArrowheads="1"/>
            </p:cNvSpPr>
            <p:nvPr/>
          </p:nvSpPr>
          <p:spPr bwMode="auto">
            <a:xfrm>
              <a:off x="8280" y="3420"/>
              <a:ext cx="360" cy="3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26"/>
            <p:cNvSpPr>
              <a:spLocks noChangeArrowheads="1"/>
            </p:cNvSpPr>
            <p:nvPr/>
          </p:nvSpPr>
          <p:spPr bwMode="auto">
            <a:xfrm>
              <a:off x="7920" y="3420"/>
              <a:ext cx="360" cy="360"/>
            </a:xfrm>
            <a:prstGeom prst="rect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Rectangle 27"/>
            <p:cNvSpPr>
              <a:spLocks noChangeArrowheads="1"/>
            </p:cNvSpPr>
            <p:nvPr/>
          </p:nvSpPr>
          <p:spPr bwMode="auto">
            <a:xfrm>
              <a:off x="8640" y="3420"/>
              <a:ext cx="360" cy="360"/>
            </a:xfrm>
            <a:prstGeom prst="rect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9" name="Rectangle 29"/>
          <p:cNvSpPr>
            <a:spLocks noChangeArrowheads="1"/>
          </p:cNvSpPr>
          <p:nvPr/>
        </p:nvSpPr>
        <p:spPr bwMode="auto">
          <a:xfrm rot="-634081">
            <a:off x="846138" y="2376472"/>
            <a:ext cx="431800" cy="4318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 rot="-1153840">
            <a:off x="2151063" y="2447909"/>
            <a:ext cx="431800" cy="4318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 rot="915307">
            <a:off x="1512888" y="2738422"/>
            <a:ext cx="431800" cy="4318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 rot="-1233363">
            <a:off x="6869113" y="2635234"/>
            <a:ext cx="1295400" cy="431800"/>
            <a:chOff x="7920" y="3420"/>
            <a:chExt cx="1080" cy="360"/>
          </a:xfrm>
        </p:grpSpPr>
        <p:sp>
          <p:nvSpPr>
            <p:cNvPr id="17454" name="Oval 33"/>
            <p:cNvSpPr>
              <a:spLocks noChangeArrowheads="1"/>
            </p:cNvSpPr>
            <p:nvPr/>
          </p:nvSpPr>
          <p:spPr bwMode="auto">
            <a:xfrm>
              <a:off x="8280" y="3420"/>
              <a:ext cx="360" cy="36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34"/>
            <p:cNvSpPr>
              <a:spLocks noChangeArrowheads="1"/>
            </p:cNvSpPr>
            <p:nvPr/>
          </p:nvSpPr>
          <p:spPr bwMode="auto">
            <a:xfrm>
              <a:off x="7920" y="3420"/>
              <a:ext cx="360" cy="360"/>
            </a:xfrm>
            <a:prstGeom prst="rect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35"/>
            <p:cNvSpPr>
              <a:spLocks noChangeArrowheads="1"/>
            </p:cNvSpPr>
            <p:nvPr/>
          </p:nvSpPr>
          <p:spPr bwMode="auto">
            <a:xfrm>
              <a:off x="8640" y="3420"/>
              <a:ext cx="360" cy="360"/>
            </a:xfrm>
            <a:prstGeom prst="rect">
              <a:avLst/>
            </a:prstGeom>
            <a:solidFill>
              <a:srgbClr val="333333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6" name="Rectangle 36"/>
          <p:cNvSpPr>
            <a:spLocks noChangeArrowheads="1"/>
          </p:cNvSpPr>
          <p:nvPr/>
        </p:nvSpPr>
        <p:spPr bwMode="auto">
          <a:xfrm>
            <a:off x="2849563" y="2230422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+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5145088" y="2500297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0" name="Rectangle 40"/>
          <p:cNvSpPr>
            <a:spLocks noChangeArrowheads="1"/>
          </p:cNvSpPr>
          <p:nvPr/>
        </p:nvSpPr>
        <p:spPr bwMode="auto">
          <a:xfrm>
            <a:off x="1320800" y="1209659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2201" name="Rectangle 41"/>
          <p:cNvSpPr>
            <a:spLocks noChangeArrowheads="1"/>
          </p:cNvSpPr>
          <p:nvPr/>
        </p:nvSpPr>
        <p:spPr bwMode="auto">
          <a:xfrm>
            <a:off x="231775" y="3229406"/>
            <a:ext cx="8640507" cy="138499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Aqueous aluminum sulfate reacts </a:t>
            </a:r>
            <a:r>
              <a:rPr lang="en-US" baseline="30000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/aqueous </a:t>
            </a:r>
            <a:r>
              <a:rPr lang="en-US" dirty="0" smtClean="0">
                <a:solidFill>
                  <a:srgbClr val="FF0000"/>
                </a:solidFill>
              </a:rPr>
              <a:t>barium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chloride to form a white precipitate of </a:t>
            </a:r>
            <a:r>
              <a:rPr lang="en-US" dirty="0" smtClean="0">
                <a:solidFill>
                  <a:srgbClr val="FF0000"/>
                </a:solidFill>
              </a:rPr>
              <a:t>barium </a:t>
            </a:r>
            <a:r>
              <a:rPr lang="en-US" dirty="0">
                <a:solidFill>
                  <a:srgbClr val="FF0000"/>
                </a:solidFill>
              </a:rPr>
              <a:t>sulfate.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The other compound remains in solution.</a:t>
            </a:r>
          </a:p>
        </p:txBody>
      </p:sp>
      <p:sp>
        <p:nvSpPr>
          <p:cNvPr id="92202" name="Rectangle 42"/>
          <p:cNvSpPr>
            <a:spLocks noChangeArrowheads="1"/>
          </p:cNvSpPr>
          <p:nvPr/>
        </p:nvSpPr>
        <p:spPr bwMode="auto">
          <a:xfrm>
            <a:off x="458788" y="4606909"/>
            <a:ext cx="8747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Al</a:t>
            </a:r>
            <a:r>
              <a:rPr lang="en-US" baseline="30000">
                <a:solidFill>
                  <a:schemeClr val="tx1"/>
                </a:solidFill>
              </a:rPr>
              <a:t>3+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03" name="Rectangle 43"/>
          <p:cNvSpPr>
            <a:spLocks noChangeArrowheads="1"/>
          </p:cNvSpPr>
          <p:nvPr/>
        </p:nvSpPr>
        <p:spPr bwMode="auto">
          <a:xfrm>
            <a:off x="1179513" y="4606909"/>
            <a:ext cx="120015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baseline="30000" dirty="0">
                <a:solidFill>
                  <a:schemeClr val="tx1"/>
                </a:solidFill>
              </a:rPr>
              <a:t>2–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04" name="Rectangle 44"/>
          <p:cNvSpPr>
            <a:spLocks noChangeArrowheads="1"/>
          </p:cNvSpPr>
          <p:nvPr/>
        </p:nvSpPr>
        <p:spPr bwMode="auto">
          <a:xfrm>
            <a:off x="2989263" y="4603268"/>
            <a:ext cx="99578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Ba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05" name="Rectangle 45"/>
          <p:cNvSpPr>
            <a:spLocks noChangeArrowheads="1"/>
          </p:cNvSpPr>
          <p:nvPr/>
        </p:nvSpPr>
        <p:spPr bwMode="auto">
          <a:xfrm>
            <a:off x="3883025" y="4606909"/>
            <a:ext cx="757238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</a:t>
            </a:r>
            <a:r>
              <a:rPr lang="en-US" baseline="30000">
                <a:solidFill>
                  <a:schemeClr val="tx1"/>
                </a:solidFill>
              </a:rPr>
              <a:t>–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236538" y="5172059"/>
            <a:ext cx="1939925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Al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(SO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209" name="Rectangle 49"/>
          <p:cNvSpPr>
            <a:spLocks noChangeArrowheads="1"/>
          </p:cNvSpPr>
          <p:nvPr/>
        </p:nvSpPr>
        <p:spPr bwMode="auto">
          <a:xfrm>
            <a:off x="6403975" y="5197459"/>
            <a:ext cx="4794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(s)</a:t>
            </a:r>
          </a:p>
        </p:txBody>
      </p:sp>
      <p:sp>
        <p:nvSpPr>
          <p:cNvPr id="92210" name="Rectangle 50"/>
          <p:cNvSpPr>
            <a:spLocks noChangeArrowheads="1"/>
          </p:cNvSpPr>
          <p:nvPr/>
        </p:nvSpPr>
        <p:spPr bwMode="auto">
          <a:xfrm>
            <a:off x="2565400" y="5168884"/>
            <a:ext cx="3921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2211" name="Rectangle 51"/>
          <p:cNvSpPr>
            <a:spLocks noChangeArrowheads="1"/>
          </p:cNvSpPr>
          <p:nvPr/>
        </p:nvSpPr>
        <p:spPr bwMode="auto">
          <a:xfrm>
            <a:off x="2851150" y="5173647"/>
            <a:ext cx="1394934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B</a:t>
            </a:r>
            <a:r>
              <a:rPr lang="en-US" dirty="0" smtClean="0">
                <a:solidFill>
                  <a:schemeClr val="tx1"/>
                </a:solidFill>
              </a:rPr>
              <a:t>aCl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2212" name="Rectangle 52"/>
          <p:cNvSpPr>
            <a:spLocks noChangeArrowheads="1"/>
          </p:cNvSpPr>
          <p:nvPr/>
        </p:nvSpPr>
        <p:spPr bwMode="auto">
          <a:xfrm>
            <a:off x="4992688" y="5170472"/>
            <a:ext cx="1572866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BaSO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2213" name="Rectangle 53"/>
          <p:cNvSpPr>
            <a:spLocks noChangeArrowheads="1"/>
          </p:cNvSpPr>
          <p:nvPr/>
        </p:nvSpPr>
        <p:spPr bwMode="auto">
          <a:xfrm>
            <a:off x="7094538" y="5168884"/>
            <a:ext cx="1255712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AlCl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215" name="Rectangle 55"/>
          <p:cNvSpPr>
            <a:spLocks noChangeArrowheads="1"/>
          </p:cNvSpPr>
          <p:nvPr/>
        </p:nvSpPr>
        <p:spPr bwMode="auto">
          <a:xfrm>
            <a:off x="2028825" y="5224447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aq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2216" name="Rectangle 56"/>
          <p:cNvSpPr>
            <a:spLocks noChangeArrowheads="1"/>
          </p:cNvSpPr>
          <p:nvPr/>
        </p:nvSpPr>
        <p:spPr bwMode="auto">
          <a:xfrm>
            <a:off x="4110038" y="5210159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aq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2217" name="Rectangle 57"/>
          <p:cNvSpPr>
            <a:spLocks noChangeArrowheads="1"/>
          </p:cNvSpPr>
          <p:nvPr/>
        </p:nvSpPr>
        <p:spPr bwMode="auto">
          <a:xfrm>
            <a:off x="8204200" y="5194284"/>
            <a:ext cx="6350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aq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2218" name="Line 58"/>
          <p:cNvSpPr>
            <a:spLocks noChangeShapeType="1"/>
          </p:cNvSpPr>
          <p:nvPr/>
        </p:nvSpPr>
        <p:spPr bwMode="auto">
          <a:xfrm>
            <a:off x="4729163" y="5429234"/>
            <a:ext cx="276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2220" name="Rectangle 60"/>
          <p:cNvSpPr>
            <a:spLocks noChangeArrowheads="1"/>
          </p:cNvSpPr>
          <p:nvPr/>
        </p:nvSpPr>
        <p:spPr bwMode="auto">
          <a:xfrm>
            <a:off x="6759575" y="5168884"/>
            <a:ext cx="39211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2224" name="Rectangle 64"/>
          <p:cNvSpPr>
            <a:spLocks noChangeArrowheads="1"/>
          </p:cNvSpPr>
          <p:nvPr/>
        </p:nvSpPr>
        <p:spPr bwMode="auto">
          <a:xfrm>
            <a:off x="4995863" y="5160947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225" name="Rectangle 65"/>
          <p:cNvSpPr>
            <a:spLocks noChangeArrowheads="1"/>
          </p:cNvSpPr>
          <p:nvPr/>
        </p:nvSpPr>
        <p:spPr bwMode="auto">
          <a:xfrm>
            <a:off x="2833688" y="5160947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226" name="Rectangle 66"/>
          <p:cNvSpPr>
            <a:spLocks noChangeArrowheads="1"/>
          </p:cNvSpPr>
          <p:nvPr/>
        </p:nvSpPr>
        <p:spPr bwMode="auto">
          <a:xfrm>
            <a:off x="7086600" y="5160947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9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9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9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9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7" grpId="0" animBg="1"/>
      <p:bldP spid="92162" grpId="0" animBg="1"/>
      <p:bldP spid="92164" grpId="0"/>
      <p:bldP spid="92171" grpId="0"/>
      <p:bldP spid="92172" grpId="0"/>
      <p:bldP spid="92173" grpId="0"/>
      <p:bldP spid="92174" grpId="0"/>
      <p:bldP spid="92175" grpId="0" animBg="1"/>
      <p:bldP spid="92176" grpId="0"/>
      <p:bldP spid="92177" grpId="0"/>
      <p:bldP spid="92183" grpId="0" animBg="1"/>
      <p:bldP spid="92189" grpId="0" animBg="1"/>
      <p:bldP spid="92190" grpId="0" animBg="1"/>
      <p:bldP spid="92191" grpId="0" animBg="1"/>
      <p:bldP spid="92196" grpId="0"/>
      <p:bldP spid="92197" grpId="0" animBg="1"/>
      <p:bldP spid="92200" grpId="0"/>
      <p:bldP spid="92201" grpId="0"/>
      <p:bldP spid="92202" grpId="0"/>
      <p:bldP spid="92203" grpId="0"/>
      <p:bldP spid="92204" grpId="0"/>
      <p:bldP spid="92205" grpId="0"/>
      <p:bldP spid="92207" grpId="0"/>
      <p:bldP spid="92209" grpId="0"/>
      <p:bldP spid="92210" grpId="0"/>
      <p:bldP spid="92211" grpId="0"/>
      <p:bldP spid="92212" grpId="0"/>
      <p:bldP spid="92213" grpId="0"/>
      <p:bldP spid="92215" grpId="0"/>
      <p:bldP spid="92216" grpId="0"/>
      <p:bldP spid="92217" grpId="0"/>
      <p:bldP spid="92218" grpId="0" animBg="1"/>
      <p:bldP spid="92220" grpId="0"/>
      <p:bldP spid="92224" grpId="0"/>
      <p:bldP spid="92225" grpId="0"/>
      <p:bldP spid="922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85"/>
          <p:cNvSpPr>
            <a:spLocks noChangeArrowheads="1"/>
          </p:cNvSpPr>
          <p:nvPr/>
        </p:nvSpPr>
        <p:spPr bwMode="auto">
          <a:xfrm>
            <a:off x="328613" y="357099"/>
            <a:ext cx="4070345" cy="1200329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 dirty="0"/>
              <a:t>How many grams </a:t>
            </a:r>
            <a:r>
              <a:rPr lang="en-US" sz="2400" dirty="0" smtClean="0"/>
              <a:t>potassium</a:t>
            </a:r>
          </a:p>
          <a:p>
            <a:r>
              <a:rPr lang="en-US" sz="2400" dirty="0" smtClean="0"/>
              <a:t>will </a:t>
            </a:r>
            <a:r>
              <a:rPr lang="en-US" sz="2400" dirty="0"/>
              <a:t>react </a:t>
            </a:r>
            <a:r>
              <a:rPr lang="en-US" sz="2400" dirty="0" smtClean="0"/>
              <a:t>with 465 </a:t>
            </a:r>
            <a:r>
              <a:rPr lang="en-US" sz="2400" dirty="0"/>
              <a:t>grams </a:t>
            </a:r>
            <a:endParaRPr lang="en-US" sz="2400" dirty="0" smtClean="0"/>
          </a:p>
          <a:p>
            <a:r>
              <a:rPr lang="en-US" sz="2400" dirty="0" smtClean="0"/>
              <a:t>nickel(II</a:t>
            </a:r>
            <a:r>
              <a:rPr lang="en-US" sz="2400" dirty="0"/>
              <a:t>) phosphide?</a:t>
            </a:r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1716088" y="2876877"/>
            <a:ext cx="38504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1735138" y="2876877"/>
            <a:ext cx="3105150" cy="523220"/>
            <a:chOff x="1735138" y="4210377"/>
            <a:chExt cx="3105150" cy="523220"/>
          </a:xfrm>
        </p:grpSpPr>
        <p:sp>
          <p:nvSpPr>
            <p:cNvPr id="91" name="Line 8"/>
            <p:cNvSpPr>
              <a:spLocks noChangeShapeType="1"/>
            </p:cNvSpPr>
            <p:nvPr/>
          </p:nvSpPr>
          <p:spPr bwMode="auto">
            <a:xfrm>
              <a:off x="4275138" y="4479925"/>
              <a:ext cx="565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1735138" y="4210377"/>
              <a:ext cx="2372765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   </a:t>
              </a:r>
              <a:r>
                <a:rPr lang="en-US" dirty="0">
                  <a:solidFill>
                    <a:schemeClr val="tx1"/>
                  </a:solidFill>
                </a:rPr>
                <a:t>K   +   </a:t>
              </a:r>
              <a:r>
                <a:rPr lang="en-US" dirty="0" smtClean="0">
                  <a:solidFill>
                    <a:schemeClr val="tx1"/>
                  </a:solidFill>
                </a:rPr>
                <a:t>Ni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  <a:sym typeface="Wingdings" pitchFamily="2" charset="2"/>
              </a:endParaRPr>
            </a:p>
          </p:txBody>
        </p:sp>
      </p:grpSp>
      <p:sp>
        <p:nvSpPr>
          <p:cNvPr id="108" name="Rectangle 7"/>
          <p:cNvSpPr>
            <a:spLocks noChangeArrowheads="1"/>
          </p:cNvSpPr>
          <p:nvPr/>
        </p:nvSpPr>
        <p:spPr bwMode="auto">
          <a:xfrm>
            <a:off x="5259388" y="2895927"/>
            <a:ext cx="2332626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Ni  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+  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 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K</a:t>
            </a:r>
            <a:r>
              <a:rPr lang="en-US" baseline="-25000" dirty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P </a:t>
            </a: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4973638" y="2895927"/>
            <a:ext cx="38504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6364288" y="2895927"/>
            <a:ext cx="385042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12" name="Rectangle 86"/>
          <p:cNvSpPr>
            <a:spLocks noChangeArrowheads="1"/>
          </p:cNvSpPr>
          <p:nvPr/>
        </p:nvSpPr>
        <p:spPr bwMode="auto">
          <a:xfrm>
            <a:off x="5286375" y="4946650"/>
            <a:ext cx="1308100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3" name="Group 152"/>
          <p:cNvGrpSpPr>
            <a:grpSpLocks/>
          </p:cNvGrpSpPr>
          <p:nvPr/>
        </p:nvGrpSpPr>
        <p:grpSpPr bwMode="auto">
          <a:xfrm>
            <a:off x="6378575" y="3709988"/>
            <a:ext cx="1963738" cy="1098550"/>
            <a:chOff x="4223" y="3016"/>
            <a:chExt cx="1237" cy="692"/>
          </a:xfrm>
        </p:grpSpPr>
        <p:sp>
          <p:nvSpPr>
            <p:cNvPr id="114" name="Rectangle 88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15" name="Rectangle 89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16" name="Line 90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Rectangle 91"/>
          <p:cNvSpPr>
            <a:spLocks noChangeArrowheads="1"/>
          </p:cNvSpPr>
          <p:nvPr/>
        </p:nvSpPr>
        <p:spPr bwMode="auto">
          <a:xfrm>
            <a:off x="4886325" y="4981575"/>
            <a:ext cx="167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458 g K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18" name="Rectangle 94"/>
          <p:cNvSpPr>
            <a:spLocks noChangeArrowheads="1"/>
          </p:cNvSpPr>
          <p:nvPr/>
        </p:nvSpPr>
        <p:spPr bwMode="auto">
          <a:xfrm>
            <a:off x="6745288" y="4325938"/>
            <a:ext cx="1382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K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19" name="Rectangle 95"/>
          <p:cNvSpPr>
            <a:spLocks noChangeArrowheads="1"/>
          </p:cNvSpPr>
          <p:nvPr/>
        </p:nvSpPr>
        <p:spPr bwMode="auto">
          <a:xfrm>
            <a:off x="6743700" y="3941763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39.1 g K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120" name="Group 98"/>
          <p:cNvGrpSpPr>
            <a:grpSpLocks/>
          </p:cNvGrpSpPr>
          <p:nvPr/>
        </p:nvGrpSpPr>
        <p:grpSpPr bwMode="auto">
          <a:xfrm>
            <a:off x="4413250" y="3697288"/>
            <a:ext cx="2135188" cy="1098550"/>
            <a:chOff x="3291" y="1407"/>
            <a:chExt cx="1345" cy="692"/>
          </a:xfrm>
        </p:grpSpPr>
        <p:sp>
          <p:nvSpPr>
            <p:cNvPr id="121" name="Rectangle 99"/>
            <p:cNvSpPr>
              <a:spLocks noChangeArrowheads="1"/>
            </p:cNvSpPr>
            <p:nvPr/>
          </p:nvSpPr>
          <p:spPr bwMode="auto">
            <a:xfrm>
              <a:off x="3291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22" name="Rectangle 100"/>
            <p:cNvSpPr>
              <a:spLocks noChangeArrowheads="1"/>
            </p:cNvSpPr>
            <p:nvPr/>
          </p:nvSpPr>
          <p:spPr bwMode="auto">
            <a:xfrm>
              <a:off x="4396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23" name="Line 101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" name="Rectangle 102"/>
          <p:cNvSpPr>
            <a:spLocks noChangeArrowheads="1"/>
          </p:cNvSpPr>
          <p:nvPr/>
        </p:nvSpPr>
        <p:spPr bwMode="auto">
          <a:xfrm>
            <a:off x="4624388" y="4330700"/>
            <a:ext cx="173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Ni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  <a:r>
              <a:rPr lang="en-US" sz="2400">
                <a:solidFill>
                  <a:schemeClr val="tx1"/>
                </a:solidFill>
              </a:rPr>
              <a:t>P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5" name="Rectangle 103"/>
          <p:cNvSpPr>
            <a:spLocks noChangeArrowheads="1"/>
          </p:cNvSpPr>
          <p:nvPr/>
        </p:nvSpPr>
        <p:spPr bwMode="auto">
          <a:xfrm>
            <a:off x="4895850" y="3910013"/>
            <a:ext cx="148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6 mol K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126" name="Group 151"/>
          <p:cNvGrpSpPr>
            <a:grpSpLocks/>
          </p:cNvGrpSpPr>
          <p:nvPr/>
        </p:nvGrpSpPr>
        <p:grpSpPr bwMode="auto">
          <a:xfrm>
            <a:off x="2093913" y="3692525"/>
            <a:ext cx="2492375" cy="1098550"/>
            <a:chOff x="1425" y="3014"/>
            <a:chExt cx="1570" cy="692"/>
          </a:xfrm>
        </p:grpSpPr>
        <p:sp>
          <p:nvSpPr>
            <p:cNvPr id="127" name="Rectangle 105"/>
            <p:cNvSpPr>
              <a:spLocks noChangeArrowheads="1"/>
            </p:cNvSpPr>
            <p:nvPr/>
          </p:nvSpPr>
          <p:spPr bwMode="auto">
            <a:xfrm>
              <a:off x="1425" y="3014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128" name="Rectangle 106"/>
            <p:cNvSpPr>
              <a:spLocks noChangeArrowheads="1"/>
            </p:cNvSpPr>
            <p:nvPr/>
          </p:nvSpPr>
          <p:spPr bwMode="auto">
            <a:xfrm>
              <a:off x="2755" y="3014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29" name="Line 107"/>
            <p:cNvSpPr>
              <a:spLocks noChangeShapeType="1"/>
            </p:cNvSpPr>
            <p:nvPr/>
          </p:nvSpPr>
          <p:spPr bwMode="auto">
            <a:xfrm>
              <a:off x="1629" y="3432"/>
              <a:ext cx="122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Rectangle 108"/>
          <p:cNvSpPr>
            <a:spLocks noChangeArrowheads="1"/>
          </p:cNvSpPr>
          <p:nvPr/>
        </p:nvSpPr>
        <p:spPr bwMode="auto">
          <a:xfrm>
            <a:off x="2506663" y="3903663"/>
            <a:ext cx="173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</a:t>
            </a:r>
            <a:r>
              <a:rPr lang="en-US" sz="2400" dirty="0" err="1">
                <a:solidFill>
                  <a:schemeClr val="tx1"/>
                </a:solidFill>
              </a:rPr>
              <a:t>mol</a:t>
            </a:r>
            <a:r>
              <a:rPr lang="en-US" sz="2400" dirty="0">
                <a:solidFill>
                  <a:schemeClr val="tx1"/>
                </a:solidFill>
              </a:rPr>
              <a:t> Ni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09"/>
          <p:cNvSpPr>
            <a:spLocks noChangeArrowheads="1"/>
          </p:cNvSpPr>
          <p:nvPr/>
        </p:nvSpPr>
        <p:spPr bwMode="auto">
          <a:xfrm>
            <a:off x="2374900" y="4354513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238.1 g Ni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16"/>
          <p:cNvSpPr>
            <a:spLocks noChangeArrowheads="1"/>
          </p:cNvSpPr>
          <p:nvPr/>
        </p:nvSpPr>
        <p:spPr bwMode="auto">
          <a:xfrm>
            <a:off x="515938" y="3930650"/>
            <a:ext cx="186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465 g Ni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Line 153"/>
          <p:cNvSpPr>
            <a:spLocks noChangeShapeType="1"/>
          </p:cNvSpPr>
          <p:nvPr/>
        </p:nvSpPr>
        <p:spPr bwMode="auto">
          <a:xfrm flipH="1">
            <a:off x="1276350" y="4051300"/>
            <a:ext cx="828675" cy="238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54"/>
          <p:cNvSpPr>
            <a:spLocks noChangeShapeType="1"/>
          </p:cNvSpPr>
          <p:nvPr/>
        </p:nvSpPr>
        <p:spPr bwMode="auto">
          <a:xfrm flipH="1">
            <a:off x="3290888" y="4510088"/>
            <a:ext cx="958850" cy="276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Line 155"/>
          <p:cNvSpPr>
            <a:spLocks noChangeShapeType="1"/>
          </p:cNvSpPr>
          <p:nvPr/>
        </p:nvSpPr>
        <p:spPr bwMode="auto">
          <a:xfrm flipH="1" flipV="1">
            <a:off x="2889250" y="4032250"/>
            <a:ext cx="1204913" cy="260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156"/>
          <p:cNvSpPr>
            <a:spLocks noChangeShapeType="1"/>
          </p:cNvSpPr>
          <p:nvPr/>
        </p:nvSpPr>
        <p:spPr bwMode="auto">
          <a:xfrm flipH="1" flipV="1">
            <a:off x="4995863" y="4459288"/>
            <a:ext cx="1204912" cy="260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7" name="Group 157"/>
          <p:cNvGrpSpPr>
            <a:grpSpLocks/>
          </p:cNvGrpSpPr>
          <p:nvPr/>
        </p:nvGrpSpPr>
        <p:grpSpPr bwMode="auto">
          <a:xfrm>
            <a:off x="7040563" y="4467225"/>
            <a:ext cx="958850" cy="276225"/>
            <a:chOff x="1646" y="3190"/>
            <a:chExt cx="604" cy="174"/>
          </a:xfrm>
        </p:grpSpPr>
        <p:sp>
          <p:nvSpPr>
            <p:cNvPr id="138" name="Line 158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59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160"/>
          <p:cNvGrpSpPr>
            <a:grpSpLocks/>
          </p:cNvGrpSpPr>
          <p:nvPr/>
        </p:nvGrpSpPr>
        <p:grpSpPr bwMode="auto">
          <a:xfrm>
            <a:off x="5126038" y="4016375"/>
            <a:ext cx="958850" cy="276225"/>
            <a:chOff x="1646" y="3190"/>
            <a:chExt cx="604" cy="174"/>
          </a:xfrm>
        </p:grpSpPr>
        <p:sp>
          <p:nvSpPr>
            <p:cNvPr id="141" name="Line 161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62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43" name="Octagon 142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44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6" name="Rectangle 13"/>
          <p:cNvSpPr>
            <a:spLocks noChangeArrowheads="1"/>
          </p:cNvSpPr>
          <p:nvPr/>
        </p:nvSpPr>
        <p:spPr bwMode="auto">
          <a:xfrm>
            <a:off x="670411" y="1503325"/>
            <a:ext cx="79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</a:t>
            </a:r>
            <a:r>
              <a:rPr lang="en-US" baseline="30000" dirty="0" smtClean="0">
                <a:solidFill>
                  <a:schemeClr val="tx1"/>
                </a:solidFill>
              </a:rPr>
              <a:t>2+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7" name="Rectangle 14"/>
          <p:cNvSpPr>
            <a:spLocks noChangeArrowheads="1"/>
          </p:cNvSpPr>
          <p:nvPr/>
        </p:nvSpPr>
        <p:spPr bwMode="auto">
          <a:xfrm>
            <a:off x="1995975" y="1503326"/>
            <a:ext cx="788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30000" dirty="0" smtClean="0">
                <a:solidFill>
                  <a:schemeClr val="tx1"/>
                </a:solidFill>
              </a:rPr>
              <a:t>3–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8" name="Rectangle 15"/>
          <p:cNvSpPr>
            <a:spLocks noChangeArrowheads="1"/>
          </p:cNvSpPr>
          <p:nvPr/>
        </p:nvSpPr>
        <p:spPr bwMode="auto">
          <a:xfrm>
            <a:off x="3178552" y="1485058"/>
            <a:ext cx="1128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9" name="Rectangle 39"/>
          <p:cNvSpPr>
            <a:spLocks noChangeArrowheads="1"/>
          </p:cNvSpPr>
          <p:nvPr/>
        </p:nvSpPr>
        <p:spPr bwMode="auto">
          <a:xfrm>
            <a:off x="6952549" y="1766472"/>
            <a:ext cx="1675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potassium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50" name="Rectangle 40"/>
          <p:cNvSpPr>
            <a:spLocks noChangeArrowheads="1"/>
          </p:cNvSpPr>
          <p:nvPr/>
        </p:nvSpPr>
        <p:spPr bwMode="auto">
          <a:xfrm>
            <a:off x="5329238" y="1593980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nickel(II) phosphide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070294" y="523698"/>
            <a:ext cx="3387906" cy="1187355"/>
            <a:chOff x="393985" y="2373981"/>
            <a:chExt cx="8258711" cy="2894419"/>
          </a:xfrm>
        </p:grpSpPr>
        <p:grpSp>
          <p:nvGrpSpPr>
            <p:cNvPr id="152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62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Isosceles Triangle 166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8" name="Straight Connector 167"/>
              <p:cNvCxnSpPr>
                <a:stCxn id="166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3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55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Isosceles Triangle 159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1" name="Straight Connector 160"/>
              <p:cNvCxnSpPr>
                <a:stCxn id="159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4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69" name="Straight Connector 168"/>
          <p:cNvCxnSpPr/>
          <p:nvPr/>
        </p:nvCxnSpPr>
        <p:spPr bwMode="auto">
          <a:xfrm>
            <a:off x="5434929" y="737175"/>
            <a:ext cx="982388" cy="407987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6314472" y="1119689"/>
            <a:ext cx="892161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 flipV="1">
            <a:off x="7206633" y="683198"/>
            <a:ext cx="1068098" cy="442914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2" name="Rectangle 14"/>
          <p:cNvSpPr>
            <a:spLocks noChangeArrowheads="1"/>
          </p:cNvSpPr>
          <p:nvPr/>
        </p:nvSpPr>
        <p:spPr bwMode="auto">
          <a:xfrm>
            <a:off x="7440318" y="2227533"/>
            <a:ext cx="522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8" grpId="0"/>
      <p:bldP spid="109" grpId="0"/>
      <p:bldP spid="110" grpId="0"/>
      <p:bldP spid="112" grpId="0" animBg="1"/>
      <p:bldP spid="117" grpId="0"/>
      <p:bldP spid="118" grpId="0"/>
      <p:bldP spid="119" grpId="0"/>
      <p:bldP spid="124" grpId="0"/>
      <p:bldP spid="125" grpId="0"/>
      <p:bldP spid="130" grpId="0"/>
      <p:bldP spid="131" grpId="0"/>
      <p:bldP spid="132" grpId="0"/>
      <p:bldP spid="133" grpId="0" animBg="1"/>
      <p:bldP spid="134" grpId="0" animBg="1"/>
      <p:bldP spid="135" grpId="0" animBg="1"/>
      <p:bldP spid="136" grpId="0" animBg="1"/>
      <p:bldP spid="146" grpId="0"/>
      <p:bldP spid="147" grpId="0"/>
      <p:bldP spid="148" grpId="0"/>
      <p:bldP spid="149" grpId="0"/>
      <p:bldP spid="150" grpId="0"/>
      <p:bldP spid="1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-2266855" y="181473"/>
            <a:ext cx="13198926" cy="4464789"/>
            <a:chOff x="-3409855" y="581523"/>
            <a:chExt cx="13198926" cy="4464789"/>
          </a:xfrm>
        </p:grpSpPr>
        <p:grpSp>
          <p:nvGrpSpPr>
            <p:cNvPr id="12" name="Group 11"/>
            <p:cNvGrpSpPr/>
            <p:nvPr/>
          </p:nvGrpSpPr>
          <p:grpSpPr>
            <a:xfrm>
              <a:off x="-3409855" y="581523"/>
              <a:ext cx="5802885" cy="4464789"/>
              <a:chOff x="1568450" y="1138238"/>
              <a:chExt cx="5802885" cy="4464789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 rot="20273105">
                <a:off x="3059636" y="4303665"/>
                <a:ext cx="3619500" cy="4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1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mol</a:t>
                </a:r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 = 6.02 x 10</a:t>
                </a:r>
                <a:r>
                  <a:rPr lang="en-US" sz="2000" b="1" baseline="3000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23</a:t>
                </a:r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 </a:t>
                </a:r>
                <a:r>
                  <a:rPr lang="en-US" sz="2000" b="1" dirty="0" smtClean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part.</a:t>
                </a:r>
                <a:endPara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2303856" y="1138238"/>
                <a:ext cx="1455623" cy="145032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2259697" y="4114800"/>
                <a:ext cx="1493595" cy="148822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702063" y="3688795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697456" y="2147654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5942839" y="3269727"/>
                <a:ext cx="1279682" cy="909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MOLE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(mol)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2392459" y="1577884"/>
                <a:ext cx="1279682" cy="904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i="1" dirty="0">
                    <a:solidFill>
                      <a:srgbClr val="000000"/>
                    </a:solidFill>
                  </a:rPr>
                  <a:t>Mass</a:t>
                </a:r>
              </a:p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</a:rPr>
                  <a:t>(g)</a:t>
                </a: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2392459" y="4404000"/>
                <a:ext cx="1279682" cy="1034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i="1">
                    <a:solidFill>
                      <a:srgbClr val="000000"/>
                    </a:solidFill>
                  </a:rPr>
                  <a:t>Particle</a:t>
                </a:r>
              </a:p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(at. or m’c)</a:t>
                </a: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 rot="1387356">
                <a:off x="3328089" y="2190080"/>
                <a:ext cx="3427675" cy="454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1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mol</a:t>
                </a:r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= molar mass (in g)</a:t>
                </a:r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1708949" y="2623939"/>
                <a:ext cx="1455623" cy="145032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1568450" y="2942303"/>
                <a:ext cx="1735355" cy="904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i="1">
                    <a:solidFill>
                      <a:srgbClr val="000000"/>
                    </a:solidFill>
                  </a:rPr>
                  <a:t>Volume</a:t>
                </a:r>
              </a:p>
              <a:p>
                <a:pPr algn="ctr"/>
                <a:r>
                  <a:rPr lang="en-US" sz="2000" b="1">
                    <a:solidFill>
                      <a:srgbClr val="000000"/>
                    </a:solidFill>
                  </a:rPr>
                  <a:t>(L or dm</a:t>
                </a:r>
                <a:r>
                  <a:rPr lang="en-US" sz="2000" b="1" baseline="30000">
                    <a:solidFill>
                      <a:srgbClr val="000000"/>
                    </a:solidFill>
                  </a:rPr>
                  <a:t>3</a:t>
                </a:r>
                <a:r>
                  <a:rPr lang="en-US" sz="2000" b="1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2848132" y="2896306"/>
                <a:ext cx="3427675" cy="454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1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mol</a:t>
                </a:r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= 22.4 L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2848132" y="3433000"/>
                <a:ext cx="3427675" cy="454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1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mol</a:t>
                </a:r>
                <a:r>
                  <a:rPr lang="en-US" sz="2000" b="1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= 22.4 dm</a:t>
                </a:r>
                <a:r>
                  <a:rPr lang="en-US" sz="2000" b="1" baseline="30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3</a:t>
                </a:r>
                <a:endPara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 bwMode="auto">
              <a:xfrm>
                <a:off x="5730944" y="2583720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mtClean="0"/>
              </a:p>
            </p:txBody>
          </p:sp>
          <p:cxnSp>
            <p:nvCxnSpPr>
              <p:cNvPr id="27" name="Straight Connector 26"/>
              <p:cNvCxnSpPr>
                <a:stCxn id="22" idx="6"/>
              </p:cNvCxnSpPr>
              <p:nvPr/>
            </p:nvCxnSpPr>
            <p:spPr bwMode="auto">
              <a:xfrm flipV="1">
                <a:off x="3164572" y="3338623"/>
                <a:ext cx="2927884" cy="1048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 rot="1359873">
              <a:off x="4665490" y="3813498"/>
              <a:ext cx="36195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1 </a:t>
              </a:r>
              <a:r>
                <a:rPr lang="en-US" sz="2000" b="1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mol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 = 6.02 x 10</a:t>
              </a:r>
              <a:r>
                <a:rPr lang="en-US" sz="2000" b="1" baseline="300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23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itchFamily="18" charset="0"/>
                  <a:cs typeface="Arial" charset="0"/>
                </a:rPr>
                <a:t>part.</a:t>
              </a:r>
              <a:endParaRPr lang="en-US" sz="2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180328" y="2711300"/>
              <a:ext cx="1279682" cy="9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MOLE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(mol)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7679812" y="1021169"/>
              <a:ext cx="1279682" cy="90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</a:rPr>
                <a:t>Mass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(g)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7697631" y="3847285"/>
              <a:ext cx="1279682" cy="103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</a:rPr>
                <a:t>Particle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(at. or </a:t>
              </a:r>
              <a:r>
                <a:rPr lang="en-US" sz="2000" b="1" dirty="0" err="1">
                  <a:solidFill>
                    <a:srgbClr val="000000"/>
                  </a:solidFill>
                </a:rPr>
                <a:t>m’c</a:t>
              </a:r>
              <a:r>
                <a:rPr lang="en-US" sz="20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 rot="20215841">
              <a:off x="4563102" y="1616792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mol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= molar mass (in g)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8053716" y="2385588"/>
              <a:ext cx="1735355" cy="90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i="1" dirty="0">
                  <a:solidFill>
                    <a:srgbClr val="000000"/>
                  </a:solidFill>
                </a:rPr>
                <a:t>Volume</a:t>
              </a: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(L or dm</a:t>
              </a:r>
              <a:r>
                <a:rPr lang="en-US" sz="2000" b="1" baseline="30000" dirty="0">
                  <a:solidFill>
                    <a:srgbClr val="000000"/>
                  </a:solidFill>
                </a:rPr>
                <a:t>3</a:t>
              </a:r>
              <a:r>
                <a:rPr lang="en-US" sz="20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5261045" y="2303894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mol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= 22.4 L</a:t>
              </a:r>
            </a:p>
          </p:txBody>
        </p:sp>
        <p:sp>
          <p:nvSpPr>
            <p:cNvPr id="41" name="Text Box 22"/>
            <p:cNvSpPr txBox="1">
              <a:spLocks noChangeArrowheads="1"/>
            </p:cNvSpPr>
            <p:nvPr/>
          </p:nvSpPr>
          <p:spPr bwMode="auto">
            <a:xfrm>
              <a:off x="5240729" y="2858549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0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mol</a:t>
              </a:r>
              <a:r>
                <a:rPr lang="en-US" sz="20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= 22.4 dm</a:t>
              </a:r>
              <a:r>
                <a:rPr lang="en-US" sz="2000" b="1" baseline="30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3</a:t>
              </a:r>
              <a:endParaRPr lang="en-US" sz="2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 flipH="1">
              <a:off x="3969644" y="581523"/>
              <a:ext cx="5662386" cy="4464789"/>
              <a:chOff x="4503044" y="581523"/>
              <a:chExt cx="5662386" cy="4464789"/>
            </a:xfrm>
          </p:grpSpPr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5097951" y="581523"/>
                <a:ext cx="1455623" cy="145032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5053792" y="3558085"/>
                <a:ext cx="1493595" cy="148822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6496158" y="3132080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6491551" y="1590939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4503044" y="2067224"/>
                <a:ext cx="1455623" cy="1450327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 bwMode="auto">
              <a:xfrm>
                <a:off x="8525039" y="2027005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 smtClean="0"/>
              </a:p>
            </p:txBody>
          </p:sp>
          <p:cxnSp>
            <p:nvCxnSpPr>
              <p:cNvPr id="43" name="Straight Connector 42"/>
              <p:cNvCxnSpPr>
                <a:stCxn id="38" idx="6"/>
              </p:cNvCxnSpPr>
              <p:nvPr/>
            </p:nvCxnSpPr>
            <p:spPr bwMode="auto">
              <a:xfrm flipV="1">
                <a:off x="5958667" y="2781908"/>
                <a:ext cx="2927884" cy="1048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5" name="Straight Connector 44"/>
            <p:cNvCxnSpPr/>
            <p:nvPr/>
          </p:nvCxnSpPr>
          <p:spPr bwMode="auto">
            <a:xfrm flipH="1" flipV="1">
              <a:off x="2052651" y="2784174"/>
              <a:ext cx="2294706" cy="821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486166" y="2339844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COEFFS FROM</a:t>
              </a:r>
            </a:p>
            <a:p>
              <a:pPr algn="ctr"/>
              <a:endParaRPr lang="en-US" sz="2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1486166" y="2912610"/>
              <a:ext cx="3427675" cy="4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BALANCED EQ.</a:t>
              </a:r>
            </a:p>
            <a:p>
              <a:pPr algn="ctr"/>
              <a:endParaRPr lang="en-US" sz="20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" y="3906870"/>
            <a:ext cx="9073232" cy="30844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04" y="100996"/>
            <a:ext cx="341405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3" name="Picture 7" descr="h-395x298-float"/>
          <p:cNvPicPr>
            <a:picLocks noChangeAspect="1" noChangeArrowheads="1"/>
          </p:cNvPicPr>
          <p:nvPr/>
        </p:nvPicPr>
        <p:blipFill>
          <a:blip r:embed="rId2" cstate="print"/>
          <a:srcRect l="15042" r="25371"/>
          <a:stretch>
            <a:fillRect/>
          </a:stretch>
        </p:blipFill>
        <p:spPr bwMode="auto">
          <a:xfrm>
            <a:off x="6039613" y="2867550"/>
            <a:ext cx="29305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430213" y="1427163"/>
            <a:ext cx="83978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u="sng"/>
              <a:t>limiting reactant</a:t>
            </a:r>
            <a:r>
              <a:rPr lang="en-US"/>
              <a:t> (LR): the reactant that runs out first </a:t>
            </a: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16250" y="2170175"/>
            <a:ext cx="5207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/>
              <a:t>-- 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956138" y="3063238"/>
            <a:ext cx="495141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/>
              <a:t>Any reactant you don’t run out</a:t>
            </a:r>
          </a:p>
          <a:p>
            <a:r>
              <a:rPr lang="en-US" dirty="0"/>
              <a:t>of is an </a:t>
            </a:r>
            <a:r>
              <a:rPr lang="en-US" u="sng" dirty="0"/>
              <a:t>excess reactant</a:t>
            </a:r>
            <a:r>
              <a:rPr lang="en-US" dirty="0"/>
              <a:t> (ER). 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944863" y="2179234"/>
            <a:ext cx="758727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Amount of </a:t>
            </a:r>
            <a:r>
              <a:rPr lang="en-US" dirty="0" smtClean="0">
                <a:solidFill>
                  <a:schemeClr val="tx1"/>
                </a:solidFill>
              </a:rPr>
              <a:t>EVERYTHING depends on the LR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661988" y="411163"/>
            <a:ext cx="78803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/>
              <a:t>Limiting Reactants (a.k.a., Limiting Reagents)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  <p:bldP spid="126985" grpId="0"/>
      <p:bldP spid="126986" grpId="0"/>
      <p:bldP spid="1269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46238" y="280988"/>
            <a:ext cx="59388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/>
              <a:t>How to Find the Limiting Reactant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969963" y="993775"/>
            <a:ext cx="4183062" cy="2654300"/>
            <a:chOff x="611" y="626"/>
            <a:chExt cx="2635" cy="1672"/>
          </a:xfrm>
        </p:grpSpPr>
        <p:sp>
          <p:nvSpPr>
            <p:cNvPr id="31753" name="Rectangle 4"/>
            <p:cNvSpPr>
              <a:spLocks noChangeArrowheads="1"/>
            </p:cNvSpPr>
            <p:nvPr/>
          </p:nvSpPr>
          <p:spPr bwMode="auto">
            <a:xfrm>
              <a:off x="611" y="626"/>
              <a:ext cx="2635" cy="167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For the generic reaction</a:t>
              </a:r>
            </a:p>
            <a:p>
              <a:pPr algn="ctr"/>
              <a:r>
                <a:rPr lang="en-US"/>
                <a:t>     R</a:t>
              </a:r>
              <a:r>
                <a:rPr lang="en-US" baseline="-25000"/>
                <a:t>A</a:t>
              </a:r>
              <a:r>
                <a:rPr lang="en-US"/>
                <a:t> + R</a:t>
              </a:r>
              <a:r>
                <a:rPr lang="en-US" baseline="-25000"/>
                <a:t>B</a:t>
              </a:r>
              <a:r>
                <a:rPr lang="en-US"/>
                <a:t>         </a:t>
              </a:r>
              <a:r>
                <a:rPr lang="en-US">
                  <a:sym typeface="Wingdings" pitchFamily="2" charset="2"/>
                </a:rPr>
                <a:t>P,</a:t>
              </a:r>
            </a:p>
            <a:p>
              <a:pPr algn="ctr"/>
              <a:r>
                <a:rPr lang="en-US">
                  <a:sym typeface="Wingdings" pitchFamily="2" charset="2"/>
                </a:rPr>
                <a:t>assume that the amounts</a:t>
              </a:r>
            </a:p>
            <a:p>
              <a:pPr algn="ctr"/>
              <a:r>
                <a:rPr lang="en-US">
                  <a:sym typeface="Wingdings" pitchFamily="2" charset="2"/>
                </a:rPr>
                <a:t>of R</a:t>
              </a:r>
              <a:r>
                <a:rPr lang="en-US" baseline="-25000">
                  <a:sym typeface="Wingdings" pitchFamily="2" charset="2"/>
                </a:rPr>
                <a:t>A</a:t>
              </a:r>
              <a:r>
                <a:rPr lang="en-US">
                  <a:sym typeface="Wingdings" pitchFamily="2" charset="2"/>
                </a:rPr>
                <a:t> and R</a:t>
              </a:r>
              <a:r>
                <a:rPr lang="en-US" baseline="-25000">
                  <a:sym typeface="Wingdings" pitchFamily="2" charset="2"/>
                </a:rPr>
                <a:t>B</a:t>
              </a:r>
              <a:r>
                <a:rPr lang="en-US">
                  <a:sym typeface="Wingdings" pitchFamily="2" charset="2"/>
                </a:rPr>
                <a:t> are given.</a:t>
              </a:r>
            </a:p>
            <a:p>
              <a:pPr algn="ctr"/>
              <a:r>
                <a:rPr lang="en-US">
                  <a:sym typeface="Wingdings" pitchFamily="2" charset="2"/>
                </a:rPr>
                <a:t>Should you use R</a:t>
              </a:r>
              <a:r>
                <a:rPr lang="en-US" baseline="-25000">
                  <a:sym typeface="Wingdings" pitchFamily="2" charset="2"/>
                </a:rPr>
                <a:t>A</a:t>
              </a:r>
              <a:r>
                <a:rPr lang="en-US">
                  <a:sym typeface="Wingdings" pitchFamily="2" charset="2"/>
                </a:rPr>
                <a:t> or R</a:t>
              </a:r>
              <a:r>
                <a:rPr lang="en-US" baseline="-25000">
                  <a:sym typeface="Wingdings" pitchFamily="2" charset="2"/>
                </a:rPr>
                <a:t>B</a:t>
              </a:r>
            </a:p>
            <a:p>
              <a:pPr algn="ctr"/>
              <a:r>
                <a:rPr lang="en-US">
                  <a:sym typeface="Wingdings" pitchFamily="2" charset="2"/>
                </a:rPr>
                <a:t>in your calculations? </a:t>
              </a:r>
            </a:p>
          </p:txBody>
        </p:sp>
        <p:sp>
          <p:nvSpPr>
            <p:cNvPr id="31754" name="Line 5"/>
            <p:cNvSpPr>
              <a:spLocks noChangeShapeType="1"/>
            </p:cNvSpPr>
            <p:nvPr/>
          </p:nvSpPr>
          <p:spPr bwMode="auto">
            <a:xfrm>
              <a:off x="2186" y="1057"/>
              <a:ext cx="3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84188" y="3867150"/>
            <a:ext cx="651986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1. Calc. # of mol of R</a:t>
            </a:r>
            <a:r>
              <a:rPr lang="en-US" baseline="-25000">
                <a:solidFill>
                  <a:srgbClr val="009900"/>
                </a:solidFill>
              </a:rPr>
              <a:t>A</a:t>
            </a:r>
            <a:r>
              <a:rPr lang="en-US">
                <a:solidFill>
                  <a:srgbClr val="009900"/>
                </a:solidFill>
              </a:rPr>
              <a:t> and R</a:t>
            </a:r>
            <a:r>
              <a:rPr lang="en-US" baseline="-25000">
                <a:solidFill>
                  <a:srgbClr val="009900"/>
                </a:solidFill>
              </a:rPr>
              <a:t>B</a:t>
            </a:r>
            <a:r>
              <a:rPr lang="en-US">
                <a:solidFill>
                  <a:srgbClr val="009900"/>
                </a:solidFill>
              </a:rPr>
              <a:t> you have.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471488" y="4483100"/>
            <a:ext cx="6240462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2. Divide by the respective coefficients</a:t>
            </a:r>
          </a:p>
          <a:p>
            <a:r>
              <a:rPr lang="en-US">
                <a:solidFill>
                  <a:srgbClr val="009900"/>
                </a:solidFill>
              </a:rPr>
              <a:t>    in balanced equation. </a:t>
            </a: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482600" y="5424488"/>
            <a:ext cx="49958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3. Reactant having the smaller</a:t>
            </a:r>
          </a:p>
          <a:p>
            <a:r>
              <a:rPr lang="en-US">
                <a:solidFill>
                  <a:srgbClr val="009900"/>
                </a:solidFill>
              </a:rPr>
              <a:t>    result is the LR. </a:t>
            </a:r>
          </a:p>
        </p:txBody>
      </p:sp>
      <p:pic>
        <p:nvPicPr>
          <p:cNvPr id="128009" name="Picture 9" descr="j0397776[1]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5799138" y="1243013"/>
            <a:ext cx="27305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1" descr="pe02849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75450" y="4105275"/>
            <a:ext cx="21367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/>
          <p:cNvGrpSpPr/>
          <p:nvPr/>
        </p:nvGrpSpPr>
        <p:grpSpPr>
          <a:xfrm>
            <a:off x="5151438" y="4014835"/>
            <a:ext cx="3387906" cy="1187355"/>
            <a:chOff x="393985" y="2373981"/>
            <a:chExt cx="8258711" cy="2894419"/>
          </a:xfrm>
        </p:grpSpPr>
        <p:grpSp>
          <p:nvGrpSpPr>
            <p:cNvPr id="146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56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Isosceles Triangle 160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2" name="Straight Connector 161"/>
              <p:cNvCxnSpPr>
                <a:stCxn id="160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49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Isosceles Triangle 153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5" name="Straight Connector 154"/>
              <p:cNvCxnSpPr>
                <a:stCxn id="153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8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4137025" y="2613025"/>
            <a:ext cx="2098675" cy="1979613"/>
            <a:chOff x="2606" y="1646"/>
            <a:chExt cx="1322" cy="1247"/>
          </a:xfrm>
        </p:grpSpPr>
        <p:sp>
          <p:nvSpPr>
            <p:cNvPr id="32871" name="Rectangle 48"/>
            <p:cNvSpPr>
              <a:spLocks noChangeArrowheads="1"/>
            </p:cNvSpPr>
            <p:nvPr/>
          </p:nvSpPr>
          <p:spPr bwMode="auto">
            <a:xfrm>
              <a:off x="2606" y="1646"/>
              <a:ext cx="996" cy="622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2" name="AutoShape 49"/>
            <p:cNvSpPr>
              <a:spLocks noChangeArrowheads="1"/>
            </p:cNvSpPr>
            <p:nvPr/>
          </p:nvSpPr>
          <p:spPr bwMode="auto">
            <a:xfrm rot="-2416983">
              <a:off x="3653" y="2139"/>
              <a:ext cx="275" cy="754"/>
            </a:xfrm>
            <a:prstGeom prst="downArrow">
              <a:avLst>
                <a:gd name="adj1" fmla="val 50000"/>
                <a:gd name="adj2" fmla="val 68545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839788" y="277813"/>
            <a:ext cx="4924425" cy="457200"/>
            <a:chOff x="1144" y="196"/>
            <a:chExt cx="3102" cy="288"/>
          </a:xfrm>
        </p:grpSpPr>
        <p:sp>
          <p:nvSpPr>
            <p:cNvPr id="32869" name="Rectangle 8"/>
            <p:cNvSpPr>
              <a:spLocks noChangeArrowheads="1"/>
            </p:cNvSpPr>
            <p:nvPr/>
          </p:nvSpPr>
          <p:spPr bwMode="auto">
            <a:xfrm>
              <a:off x="1144" y="196"/>
              <a:ext cx="3102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sz="2400"/>
                <a:t>2  H</a:t>
              </a:r>
              <a:r>
                <a:rPr lang="en-US" sz="2400" baseline="-25000"/>
                <a:t>2</a:t>
              </a:r>
              <a:r>
                <a:rPr lang="en-US" sz="2400"/>
                <a:t>(g)   +   O</a:t>
              </a:r>
              <a:r>
                <a:rPr lang="en-US" sz="2400" baseline="-25000"/>
                <a:t>2</a:t>
              </a:r>
              <a:r>
                <a:rPr lang="en-US" sz="2400"/>
                <a:t>(g)            </a:t>
              </a:r>
              <a:r>
                <a:rPr lang="en-US" sz="2400">
                  <a:sym typeface="Wingdings" pitchFamily="2" charset="2"/>
                </a:rPr>
                <a:t>2 H</a:t>
              </a:r>
              <a:r>
                <a:rPr lang="en-US" sz="2400" baseline="-25000">
                  <a:sym typeface="Wingdings" pitchFamily="2" charset="2"/>
                </a:rPr>
                <a:t>2</a:t>
              </a:r>
              <a:r>
                <a:rPr lang="en-US" sz="2400">
                  <a:sym typeface="Wingdings" pitchFamily="2" charset="2"/>
                </a:rPr>
                <a:t>O(g) </a:t>
              </a:r>
            </a:p>
          </p:txBody>
        </p:sp>
        <p:sp>
          <p:nvSpPr>
            <p:cNvPr id="32870" name="Line 9"/>
            <p:cNvSpPr>
              <a:spLocks noChangeShapeType="1"/>
            </p:cNvSpPr>
            <p:nvPr/>
          </p:nvSpPr>
          <p:spPr bwMode="auto">
            <a:xfrm>
              <a:off x="2889" y="347"/>
              <a:ext cx="34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14363" y="741363"/>
            <a:ext cx="32131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r>
              <a:rPr lang="en-US" sz="2400"/>
              <a:t>13 g H</a:t>
            </a:r>
            <a:r>
              <a:rPr lang="en-US" sz="2400" baseline="-25000"/>
              <a:t>2</a:t>
            </a:r>
            <a:r>
              <a:rPr lang="en-US" sz="2400"/>
              <a:t>	80. g O</a:t>
            </a:r>
            <a:r>
              <a:rPr lang="en-US" sz="2400" baseline="-25000"/>
              <a:t>2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6227763" y="317500"/>
            <a:ext cx="2533650" cy="82232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/>
              <a:t>How many g 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pPr algn="ctr"/>
            <a:r>
              <a:rPr lang="en-US" sz="2400"/>
              <a:t>are formed?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6019800" y="16129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2305050" y="1577975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2401888" y="1985963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g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885825" y="1604963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13 g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>
            <a:off x="1376363" y="1790700"/>
            <a:ext cx="552450" cy="158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 flipH="1">
            <a:off x="2711450" y="2159000"/>
            <a:ext cx="611188" cy="1762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39925" y="1384300"/>
            <a:ext cx="1963738" cy="1098550"/>
            <a:chOff x="4223" y="3016"/>
            <a:chExt cx="1237" cy="692"/>
          </a:xfrm>
        </p:grpSpPr>
        <p:sp>
          <p:nvSpPr>
            <p:cNvPr id="32866" name="Rectangle 20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2867" name="Rectangle 21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2868" name="Line 22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3848100" y="1604963"/>
            <a:ext cx="2128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6.5 mol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  <a:p>
            <a:r>
              <a:rPr lang="en-US" sz="2400">
                <a:solidFill>
                  <a:schemeClr val="tx1"/>
                </a:solidFill>
              </a:rPr>
              <a:t>      (</a:t>
            </a:r>
            <a:r>
              <a:rPr lang="en-US" sz="2400" u="sng">
                <a:solidFill>
                  <a:schemeClr val="tx1"/>
                </a:solidFill>
              </a:rPr>
              <a:t>HAVE</a:t>
            </a:r>
            <a:r>
              <a:rPr lang="en-US" sz="2400">
                <a:solidFill>
                  <a:schemeClr val="tx1"/>
                </a:solidFill>
              </a:rPr>
              <a:t>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2193925" y="2593975"/>
            <a:ext cx="150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2319338" y="300196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32 g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831850" y="2620963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80 g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 flipH="1">
            <a:off x="1322388" y="2806700"/>
            <a:ext cx="552450" cy="158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12" name="Line 28"/>
          <p:cNvSpPr>
            <a:spLocks noChangeShapeType="1"/>
          </p:cNvSpPr>
          <p:nvPr/>
        </p:nvSpPr>
        <p:spPr bwMode="auto">
          <a:xfrm flipH="1">
            <a:off x="2800350" y="3160713"/>
            <a:ext cx="611188" cy="1762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885950" y="2400300"/>
            <a:ext cx="1963738" cy="1098550"/>
            <a:chOff x="4223" y="3016"/>
            <a:chExt cx="1237" cy="692"/>
          </a:xfrm>
        </p:grpSpPr>
        <p:sp>
          <p:nvSpPr>
            <p:cNvPr id="32863" name="Rectangle 30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2864" name="Rectangle 31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2865" name="Line 32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3848100" y="2720975"/>
            <a:ext cx="2128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2.5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      (</a:t>
            </a:r>
            <a:r>
              <a:rPr lang="en-US" sz="2400" u="sng">
                <a:solidFill>
                  <a:schemeClr val="tx1"/>
                </a:solidFill>
              </a:rPr>
              <a:t>HAVE</a:t>
            </a:r>
            <a:r>
              <a:rPr lang="en-US" sz="2400">
                <a:solidFill>
                  <a:schemeClr val="tx1"/>
                </a:solidFill>
              </a:rPr>
              <a:t>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638800" y="1398588"/>
            <a:ext cx="382588" cy="706437"/>
            <a:chOff x="3996" y="2535"/>
            <a:chExt cx="241" cy="445"/>
          </a:xfrm>
        </p:grpSpPr>
        <p:sp>
          <p:nvSpPr>
            <p:cNvPr id="32860" name="Rectangle 35"/>
            <p:cNvSpPr>
              <a:spLocks noChangeArrowheads="1"/>
            </p:cNvSpPr>
            <p:nvPr/>
          </p:nvSpPr>
          <p:spPr bwMode="auto">
            <a:xfrm>
              <a:off x="4023" y="2535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2861" name="Rectangle 36"/>
            <p:cNvSpPr>
              <a:spLocks noChangeArrowheads="1"/>
            </p:cNvSpPr>
            <p:nvPr/>
          </p:nvSpPr>
          <p:spPr bwMode="auto">
            <a:xfrm>
              <a:off x="3996" y="254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_</a:t>
              </a:r>
            </a:p>
          </p:txBody>
        </p:sp>
        <p:sp>
          <p:nvSpPr>
            <p:cNvPr id="32862" name="Rectangle 37"/>
            <p:cNvSpPr>
              <a:spLocks noChangeArrowheads="1"/>
            </p:cNvSpPr>
            <p:nvPr/>
          </p:nvSpPr>
          <p:spPr bwMode="auto">
            <a:xfrm>
              <a:off x="4023" y="2653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653088" y="2487613"/>
            <a:ext cx="382587" cy="706437"/>
            <a:chOff x="3996" y="2535"/>
            <a:chExt cx="241" cy="445"/>
          </a:xfrm>
        </p:grpSpPr>
        <p:sp>
          <p:nvSpPr>
            <p:cNvPr id="32857" name="Rectangle 39"/>
            <p:cNvSpPr>
              <a:spLocks noChangeArrowheads="1"/>
            </p:cNvSpPr>
            <p:nvPr/>
          </p:nvSpPr>
          <p:spPr bwMode="auto">
            <a:xfrm>
              <a:off x="4023" y="2535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2858" name="Rectangle 40"/>
            <p:cNvSpPr>
              <a:spLocks noChangeArrowheads="1"/>
            </p:cNvSpPr>
            <p:nvPr/>
          </p:nvSpPr>
          <p:spPr bwMode="auto">
            <a:xfrm>
              <a:off x="3996" y="254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_</a:t>
              </a:r>
            </a:p>
          </p:txBody>
        </p:sp>
        <p:sp>
          <p:nvSpPr>
            <p:cNvPr id="32859" name="Rectangle 41"/>
            <p:cNvSpPr>
              <a:spLocks noChangeArrowheads="1"/>
            </p:cNvSpPr>
            <p:nvPr/>
          </p:nvSpPr>
          <p:spPr bwMode="auto">
            <a:xfrm>
              <a:off x="4023" y="2653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5962650" y="27162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6302375" y="2716213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2.50</a:t>
            </a:r>
          </a:p>
        </p:txBody>
      </p:sp>
      <p:sp>
        <p:nvSpPr>
          <p:cNvPr id="118828" name="Rectangle 44"/>
          <p:cNvSpPr>
            <a:spLocks noChangeArrowheads="1"/>
          </p:cNvSpPr>
          <p:nvPr/>
        </p:nvSpPr>
        <p:spPr bwMode="auto">
          <a:xfrm>
            <a:off x="6345238" y="1598613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3.25</a:t>
            </a:r>
          </a:p>
        </p:txBody>
      </p:sp>
      <p:sp>
        <p:nvSpPr>
          <p:cNvPr id="118829" name="Rectangle 45"/>
          <p:cNvSpPr>
            <a:spLocks noChangeArrowheads="1"/>
          </p:cNvSpPr>
          <p:nvPr/>
        </p:nvSpPr>
        <p:spPr bwMode="auto">
          <a:xfrm>
            <a:off x="7199313" y="2020888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LR</a:t>
            </a: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7929563" y="2093913"/>
            <a:ext cx="901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34" name="Rectangle 50"/>
          <p:cNvSpPr>
            <a:spLocks noChangeArrowheads="1"/>
          </p:cNvSpPr>
          <p:nvPr/>
        </p:nvSpPr>
        <p:spPr bwMode="auto">
          <a:xfrm>
            <a:off x="3776663" y="3927475"/>
            <a:ext cx="928687" cy="468313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35" name="Rectangle 51"/>
          <p:cNvSpPr>
            <a:spLocks noChangeArrowheads="1"/>
          </p:cNvSpPr>
          <p:nvPr/>
        </p:nvSpPr>
        <p:spPr bwMode="auto">
          <a:xfrm>
            <a:off x="2366963" y="3944938"/>
            <a:ext cx="265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66FF"/>
                </a:solidFill>
              </a:rPr>
              <a:t>“Oh, bee- HAVE !”</a:t>
            </a:r>
          </a:p>
        </p:txBody>
      </p:sp>
      <p:pic>
        <p:nvPicPr>
          <p:cNvPr id="118836" name="Picture 52" descr="austin%20powers%20400x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84575"/>
            <a:ext cx="19145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837" name="Rectangle 53"/>
          <p:cNvSpPr>
            <a:spLocks noChangeArrowheads="1"/>
          </p:cNvSpPr>
          <p:nvPr/>
        </p:nvSpPr>
        <p:spPr bwMode="auto">
          <a:xfrm>
            <a:off x="2289175" y="4411663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66FF"/>
                </a:solidFill>
              </a:rPr>
              <a:t>(And start every</a:t>
            </a:r>
          </a:p>
          <a:p>
            <a:pPr algn="ctr"/>
            <a:r>
              <a:rPr lang="en-US" sz="2400">
                <a:solidFill>
                  <a:srgbClr val="0066FF"/>
                </a:solidFill>
              </a:rPr>
              <a:t>calc. with the LR.)</a:t>
            </a:r>
          </a:p>
        </p:txBody>
      </p:sp>
      <p:sp>
        <p:nvSpPr>
          <p:cNvPr id="118838" name="Rectangle 54"/>
          <p:cNvSpPr>
            <a:spLocks noChangeArrowheads="1"/>
          </p:cNvSpPr>
          <p:nvPr/>
        </p:nvSpPr>
        <p:spPr bwMode="auto">
          <a:xfrm>
            <a:off x="6954838" y="6043613"/>
            <a:ext cx="1595437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6542088" y="6078538"/>
            <a:ext cx="2033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90. g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2475507" y="5657850"/>
            <a:ext cx="2135188" cy="1098550"/>
            <a:chOff x="3291" y="1407"/>
            <a:chExt cx="1345" cy="692"/>
          </a:xfrm>
        </p:grpSpPr>
        <p:sp>
          <p:nvSpPr>
            <p:cNvPr id="32854" name="Rectangle 57"/>
            <p:cNvSpPr>
              <a:spLocks noChangeArrowheads="1"/>
            </p:cNvSpPr>
            <p:nvPr/>
          </p:nvSpPr>
          <p:spPr bwMode="auto">
            <a:xfrm>
              <a:off x="3291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2855" name="Rectangle 58"/>
            <p:cNvSpPr>
              <a:spLocks noChangeArrowheads="1"/>
            </p:cNvSpPr>
            <p:nvPr/>
          </p:nvSpPr>
          <p:spPr bwMode="auto">
            <a:xfrm>
              <a:off x="4396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2856" name="Line 59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44" name="Rectangle 60"/>
          <p:cNvSpPr>
            <a:spLocks noChangeArrowheads="1"/>
          </p:cNvSpPr>
          <p:nvPr/>
        </p:nvSpPr>
        <p:spPr bwMode="auto">
          <a:xfrm>
            <a:off x="2849563" y="6291263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45" name="Rectangle 61"/>
          <p:cNvSpPr>
            <a:spLocks noChangeArrowheads="1"/>
          </p:cNvSpPr>
          <p:nvPr/>
        </p:nvSpPr>
        <p:spPr bwMode="auto">
          <a:xfrm>
            <a:off x="4672013" y="6276975"/>
            <a:ext cx="161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4435761" y="5653088"/>
            <a:ext cx="2162175" cy="1098550"/>
            <a:chOff x="2410" y="3372"/>
            <a:chExt cx="1362" cy="692"/>
          </a:xfrm>
        </p:grpSpPr>
        <p:sp>
          <p:nvSpPr>
            <p:cNvPr id="32851" name="Rectangle 63"/>
            <p:cNvSpPr>
              <a:spLocks noChangeArrowheads="1"/>
            </p:cNvSpPr>
            <p:nvPr/>
          </p:nvSpPr>
          <p:spPr bwMode="auto">
            <a:xfrm>
              <a:off x="2410" y="3372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2852" name="Rectangle 64"/>
            <p:cNvSpPr>
              <a:spLocks noChangeArrowheads="1"/>
            </p:cNvSpPr>
            <p:nvPr/>
          </p:nvSpPr>
          <p:spPr bwMode="auto">
            <a:xfrm>
              <a:off x="3532" y="3372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2853" name="Line 65"/>
            <p:cNvSpPr>
              <a:spLocks noChangeShapeType="1"/>
            </p:cNvSpPr>
            <p:nvPr/>
          </p:nvSpPr>
          <p:spPr bwMode="auto">
            <a:xfrm>
              <a:off x="2614" y="3790"/>
              <a:ext cx="10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50" name="Rectangle 66"/>
          <p:cNvSpPr>
            <a:spLocks noChangeArrowheads="1"/>
          </p:cNvSpPr>
          <p:nvPr/>
        </p:nvSpPr>
        <p:spPr bwMode="auto">
          <a:xfrm>
            <a:off x="950913" y="5891213"/>
            <a:ext cx="185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2.5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8851" name="Line 67"/>
          <p:cNvSpPr>
            <a:spLocks noChangeShapeType="1"/>
          </p:cNvSpPr>
          <p:nvPr/>
        </p:nvSpPr>
        <p:spPr bwMode="auto">
          <a:xfrm flipH="1" flipV="1">
            <a:off x="3209925" y="6464300"/>
            <a:ext cx="869950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5094288" y="6399213"/>
            <a:ext cx="958850" cy="276225"/>
            <a:chOff x="1646" y="3190"/>
            <a:chExt cx="604" cy="174"/>
          </a:xfrm>
        </p:grpSpPr>
        <p:sp>
          <p:nvSpPr>
            <p:cNvPr id="32849" name="Line 69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70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3122613" y="5976938"/>
            <a:ext cx="958850" cy="276225"/>
            <a:chOff x="1646" y="3190"/>
            <a:chExt cx="604" cy="174"/>
          </a:xfrm>
        </p:grpSpPr>
        <p:sp>
          <p:nvSpPr>
            <p:cNvPr id="32847" name="Line 72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73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58" name="Rectangle 74"/>
          <p:cNvSpPr>
            <a:spLocks noChangeArrowheads="1"/>
          </p:cNvSpPr>
          <p:nvPr/>
        </p:nvSpPr>
        <p:spPr bwMode="auto">
          <a:xfrm>
            <a:off x="4668838" y="5870575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18 g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18859" name="Rectangle 75"/>
          <p:cNvSpPr>
            <a:spLocks noChangeArrowheads="1"/>
          </p:cNvSpPr>
          <p:nvPr/>
        </p:nvSpPr>
        <p:spPr bwMode="auto">
          <a:xfrm>
            <a:off x="2746375" y="5868988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18860" name="Line 76"/>
          <p:cNvSpPr>
            <a:spLocks noChangeShapeType="1"/>
          </p:cNvSpPr>
          <p:nvPr/>
        </p:nvSpPr>
        <p:spPr bwMode="auto">
          <a:xfrm flipH="1" flipV="1">
            <a:off x="1590675" y="6007100"/>
            <a:ext cx="869950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93" name="Rectangle 109"/>
          <p:cNvSpPr>
            <a:spLocks noChangeArrowheads="1"/>
          </p:cNvSpPr>
          <p:nvPr/>
        </p:nvSpPr>
        <p:spPr bwMode="auto">
          <a:xfrm>
            <a:off x="7016710" y="4806315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H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O</a:t>
            </a:r>
            <a:endParaRPr lang="en-US" sz="2400" baseline="30000">
              <a:solidFill>
                <a:schemeClr val="tx1"/>
              </a:solidFill>
            </a:endParaRPr>
          </a:p>
        </p:txBody>
      </p:sp>
      <p:sp>
        <p:nvSpPr>
          <p:cNvPr id="118894" name="Rectangle 110"/>
          <p:cNvSpPr>
            <a:spLocks noChangeArrowheads="1"/>
          </p:cNvSpPr>
          <p:nvPr/>
        </p:nvSpPr>
        <p:spPr bwMode="auto">
          <a:xfrm>
            <a:off x="6007060" y="4806315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43" name="Straight Connector 142"/>
          <p:cNvCxnSpPr/>
          <p:nvPr/>
        </p:nvCxnSpPr>
        <p:spPr bwMode="auto">
          <a:xfrm flipV="1">
            <a:off x="6446051" y="4623140"/>
            <a:ext cx="892161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flipV="1">
            <a:off x="7292950" y="4157103"/>
            <a:ext cx="1058502" cy="47246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1188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1188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8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18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18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18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11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11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1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1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1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18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18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1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7" grpId="0"/>
      <p:bldP spid="118798" grpId="0"/>
      <p:bldP spid="118799" grpId="0"/>
      <p:bldP spid="118800" grpId="0"/>
      <p:bldP spid="118801" grpId="0" animBg="1"/>
      <p:bldP spid="118802" grpId="0" animBg="1"/>
      <p:bldP spid="118807" grpId="0"/>
      <p:bldP spid="118808" grpId="0"/>
      <p:bldP spid="118809" grpId="0"/>
      <p:bldP spid="118810" grpId="0"/>
      <p:bldP spid="118811" grpId="0" animBg="1"/>
      <p:bldP spid="118812" grpId="0" animBg="1"/>
      <p:bldP spid="118817" grpId="0"/>
      <p:bldP spid="118826" grpId="0"/>
      <p:bldP spid="118827" grpId="0"/>
      <p:bldP spid="118828" grpId="0"/>
      <p:bldP spid="118829" grpId="0"/>
      <p:bldP spid="118830" grpId="0"/>
      <p:bldP spid="118834" grpId="0" animBg="1"/>
      <p:bldP spid="118835" grpId="0"/>
      <p:bldP spid="118837" grpId="0"/>
      <p:bldP spid="118838" grpId="0" animBg="1"/>
      <p:bldP spid="118839" grpId="0"/>
      <p:bldP spid="118844" grpId="0"/>
      <p:bldP spid="118845" grpId="0"/>
      <p:bldP spid="118850" grpId="0"/>
      <p:bldP spid="118851" grpId="0" animBg="1"/>
      <p:bldP spid="118858" grpId="0"/>
      <p:bldP spid="118859" grpId="0"/>
      <p:bldP spid="118860" grpId="0" animBg="1"/>
      <p:bldP spid="118893" grpId="0"/>
      <p:bldP spid="1188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560" name="Picture 104" descr="AustinPowers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4052888"/>
            <a:ext cx="1289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51313" y="2147888"/>
            <a:ext cx="2274887" cy="2732087"/>
            <a:chOff x="2615" y="1353"/>
            <a:chExt cx="1433" cy="1721"/>
          </a:xfrm>
        </p:grpSpPr>
        <p:sp>
          <p:nvSpPr>
            <p:cNvPr id="33895" name="Rectangle 3"/>
            <p:cNvSpPr>
              <a:spLocks noChangeArrowheads="1"/>
            </p:cNvSpPr>
            <p:nvPr/>
          </p:nvSpPr>
          <p:spPr bwMode="auto">
            <a:xfrm>
              <a:off x="2615" y="1353"/>
              <a:ext cx="996" cy="622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96" name="AutoShape 4"/>
            <p:cNvSpPr>
              <a:spLocks noChangeArrowheads="1"/>
            </p:cNvSpPr>
            <p:nvPr/>
          </p:nvSpPr>
          <p:spPr bwMode="auto">
            <a:xfrm rot="19529685">
              <a:off x="3773" y="1810"/>
              <a:ext cx="275" cy="1264"/>
            </a:xfrm>
            <a:prstGeom prst="downArrow">
              <a:avLst>
                <a:gd name="adj1" fmla="val 50000"/>
                <a:gd name="adj2" fmla="val 114909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7691438" y="2117725"/>
            <a:ext cx="1058862" cy="10826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3797" name="Group 6"/>
          <p:cNvGrpSpPr>
            <a:grpSpLocks/>
          </p:cNvGrpSpPr>
          <p:nvPr/>
        </p:nvGrpSpPr>
        <p:grpSpPr bwMode="auto">
          <a:xfrm>
            <a:off x="1371600" y="455614"/>
            <a:ext cx="6546851" cy="523876"/>
            <a:chOff x="864" y="917"/>
            <a:chExt cx="4124" cy="330"/>
          </a:xfrm>
        </p:grpSpPr>
        <p:sp>
          <p:nvSpPr>
            <p:cNvPr id="33893" name="Rectangle 7"/>
            <p:cNvSpPr>
              <a:spLocks noChangeArrowheads="1"/>
            </p:cNvSpPr>
            <p:nvPr/>
          </p:nvSpPr>
          <p:spPr bwMode="auto">
            <a:xfrm>
              <a:off x="864" y="917"/>
              <a:ext cx="4124" cy="33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b="1" dirty="0"/>
                <a:t>2</a:t>
              </a:r>
              <a:r>
                <a:rPr lang="en-US" dirty="0"/>
                <a:t> </a:t>
              </a:r>
              <a:r>
                <a:rPr lang="en-US" dirty="0" smtClean="0"/>
                <a:t> Fe(s</a:t>
              </a:r>
              <a:r>
                <a:rPr lang="en-US" dirty="0"/>
                <a:t>)  </a:t>
              </a:r>
              <a:r>
                <a:rPr lang="en-US"/>
                <a:t>+    </a:t>
              </a:r>
              <a:r>
                <a:rPr lang="en-US" smtClean="0"/>
                <a:t> </a:t>
              </a:r>
              <a:r>
                <a:rPr lang="en-US" b="1" smtClean="0"/>
                <a:t>3</a:t>
              </a:r>
              <a:r>
                <a:rPr lang="en-US" smtClean="0"/>
                <a:t>  </a:t>
              </a:r>
              <a:r>
                <a:rPr lang="en-US" dirty="0" smtClean="0"/>
                <a:t>Cl</a:t>
              </a:r>
              <a:r>
                <a:rPr lang="en-US" baseline="-25000" dirty="0" smtClean="0"/>
                <a:t>2</a:t>
              </a:r>
              <a:r>
                <a:rPr lang="en-US" dirty="0" smtClean="0"/>
                <a:t>(g</a:t>
              </a:r>
              <a:r>
                <a:rPr lang="en-US" dirty="0"/>
                <a:t>)           </a:t>
              </a:r>
              <a:r>
                <a:rPr lang="en-US" b="1" dirty="0">
                  <a:sym typeface="Wingdings" pitchFamily="2" charset="2"/>
                </a:rPr>
                <a:t>2</a:t>
              </a:r>
              <a:r>
                <a:rPr lang="en-US" dirty="0">
                  <a:sym typeface="Wingdings" pitchFamily="2" charset="2"/>
                </a:rPr>
                <a:t>  FeCl</a:t>
              </a:r>
              <a:r>
                <a:rPr lang="en-US" baseline="-25000" dirty="0">
                  <a:sym typeface="Wingdings" pitchFamily="2" charset="2"/>
                </a:rPr>
                <a:t>3</a:t>
              </a:r>
              <a:r>
                <a:rPr lang="en-US" dirty="0">
                  <a:sym typeface="Wingdings" pitchFamily="2" charset="2"/>
                </a:rPr>
                <a:t>(s) </a:t>
              </a:r>
            </a:p>
          </p:txBody>
        </p:sp>
        <p:sp>
          <p:nvSpPr>
            <p:cNvPr id="33894" name="Line 8"/>
            <p:cNvSpPr>
              <a:spLocks noChangeShapeType="1"/>
            </p:cNvSpPr>
            <p:nvPr/>
          </p:nvSpPr>
          <p:spPr bwMode="auto">
            <a:xfrm>
              <a:off x="3072" y="1088"/>
              <a:ext cx="49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1363663" y="1006475"/>
            <a:ext cx="38687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/>
              <a:t>223 g Fe  	   179 L Cl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96900" y="1587500"/>
            <a:ext cx="52482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/>
              <a:t>At STP, what is the limiting reactant? 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6348413" y="223361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2233613" y="2198688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Fe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130425" y="2606675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55.8 g Fe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42938" y="2225675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223 g Fe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47471" name="Line 15"/>
          <p:cNvSpPr>
            <a:spLocks noChangeShapeType="1"/>
          </p:cNvSpPr>
          <p:nvPr/>
        </p:nvSpPr>
        <p:spPr bwMode="auto">
          <a:xfrm flipH="1">
            <a:off x="1376363" y="2411413"/>
            <a:ext cx="552450" cy="158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H="1">
            <a:off x="2940050" y="2765425"/>
            <a:ext cx="611188" cy="1762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68488" y="2005013"/>
            <a:ext cx="1963737" cy="1098550"/>
            <a:chOff x="4223" y="3016"/>
            <a:chExt cx="1237" cy="692"/>
          </a:xfrm>
        </p:grpSpPr>
        <p:sp>
          <p:nvSpPr>
            <p:cNvPr id="33890" name="Rectangle 18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3891" name="Rectangle 19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3892" name="Line 20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3848100" y="2225675"/>
            <a:ext cx="2128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4.0 mol Fe</a:t>
            </a:r>
          </a:p>
          <a:p>
            <a:r>
              <a:rPr lang="en-US" sz="2400">
                <a:solidFill>
                  <a:schemeClr val="tx1"/>
                </a:solidFill>
              </a:rPr>
              <a:t>      (</a:t>
            </a:r>
            <a:r>
              <a:rPr lang="en-US" sz="2400" u="sng">
                <a:solidFill>
                  <a:schemeClr val="tx1"/>
                </a:solidFill>
              </a:rPr>
              <a:t>HAVE</a:t>
            </a:r>
            <a:r>
              <a:rPr lang="en-US" sz="2400">
                <a:solidFill>
                  <a:schemeClr val="tx1"/>
                </a:solidFill>
              </a:rPr>
              <a:t>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2193925" y="3214688"/>
            <a:ext cx="150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Cl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479" name="Rectangle 23"/>
          <p:cNvSpPr>
            <a:spLocks noChangeArrowheads="1"/>
          </p:cNvSpPr>
          <p:nvPr/>
        </p:nvSpPr>
        <p:spPr bwMode="auto">
          <a:xfrm>
            <a:off x="2133600" y="362267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22.4 L Cl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617538" y="3241675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179 L Cl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H="1">
            <a:off x="1322388" y="3427413"/>
            <a:ext cx="552450" cy="158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 flipH="1">
            <a:off x="2900363" y="3781425"/>
            <a:ext cx="611187" cy="1762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885950" y="3021013"/>
            <a:ext cx="1963738" cy="1098550"/>
            <a:chOff x="4223" y="3016"/>
            <a:chExt cx="1237" cy="692"/>
          </a:xfrm>
        </p:grpSpPr>
        <p:sp>
          <p:nvSpPr>
            <p:cNvPr id="33887" name="Rectangle 28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3888" name="Rectangle 29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3889" name="Line 30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3848100" y="3341688"/>
            <a:ext cx="2128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8.0 mol Cl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      (</a:t>
            </a:r>
            <a:r>
              <a:rPr lang="en-US" sz="2400" u="sng">
                <a:solidFill>
                  <a:schemeClr val="tx1"/>
                </a:solidFill>
              </a:rPr>
              <a:t>HAVE</a:t>
            </a:r>
            <a:r>
              <a:rPr lang="en-US" sz="2400">
                <a:solidFill>
                  <a:schemeClr val="tx1"/>
                </a:solidFill>
              </a:rPr>
              <a:t>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967413" y="2019300"/>
            <a:ext cx="382587" cy="706438"/>
            <a:chOff x="3996" y="2535"/>
            <a:chExt cx="241" cy="445"/>
          </a:xfrm>
        </p:grpSpPr>
        <p:sp>
          <p:nvSpPr>
            <p:cNvPr id="33884" name="Rectangle 33"/>
            <p:cNvSpPr>
              <a:spLocks noChangeArrowheads="1"/>
            </p:cNvSpPr>
            <p:nvPr/>
          </p:nvSpPr>
          <p:spPr bwMode="auto">
            <a:xfrm>
              <a:off x="4023" y="2535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3885" name="Rectangle 34"/>
            <p:cNvSpPr>
              <a:spLocks noChangeArrowheads="1"/>
            </p:cNvSpPr>
            <p:nvPr/>
          </p:nvSpPr>
          <p:spPr bwMode="auto">
            <a:xfrm>
              <a:off x="3996" y="254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_</a:t>
              </a:r>
            </a:p>
          </p:txBody>
        </p:sp>
        <p:sp>
          <p:nvSpPr>
            <p:cNvPr id="33886" name="Rectangle 35"/>
            <p:cNvSpPr>
              <a:spLocks noChangeArrowheads="1"/>
            </p:cNvSpPr>
            <p:nvPr/>
          </p:nvSpPr>
          <p:spPr bwMode="auto">
            <a:xfrm>
              <a:off x="4023" y="2653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967413" y="3108325"/>
            <a:ext cx="382587" cy="706438"/>
            <a:chOff x="3996" y="2535"/>
            <a:chExt cx="241" cy="445"/>
          </a:xfrm>
        </p:grpSpPr>
        <p:sp>
          <p:nvSpPr>
            <p:cNvPr id="33881" name="Rectangle 37"/>
            <p:cNvSpPr>
              <a:spLocks noChangeArrowheads="1"/>
            </p:cNvSpPr>
            <p:nvPr/>
          </p:nvSpPr>
          <p:spPr bwMode="auto">
            <a:xfrm>
              <a:off x="4023" y="2535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3882" name="Rectangle 38"/>
            <p:cNvSpPr>
              <a:spLocks noChangeArrowheads="1"/>
            </p:cNvSpPr>
            <p:nvPr/>
          </p:nvSpPr>
          <p:spPr bwMode="auto">
            <a:xfrm>
              <a:off x="3996" y="254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_</a:t>
              </a:r>
            </a:p>
          </p:txBody>
        </p:sp>
        <p:sp>
          <p:nvSpPr>
            <p:cNvPr id="33883" name="Rectangle 39"/>
            <p:cNvSpPr>
              <a:spLocks noChangeArrowheads="1"/>
            </p:cNvSpPr>
            <p:nvPr/>
          </p:nvSpPr>
          <p:spPr bwMode="auto">
            <a:xfrm>
              <a:off x="4023" y="2653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147496" name="Rectangle 40"/>
          <p:cNvSpPr>
            <a:spLocks noChangeArrowheads="1"/>
          </p:cNvSpPr>
          <p:nvPr/>
        </p:nvSpPr>
        <p:spPr bwMode="auto">
          <a:xfrm>
            <a:off x="6334125" y="33369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7497" name="Rectangle 41"/>
          <p:cNvSpPr>
            <a:spLocks noChangeArrowheads="1"/>
          </p:cNvSpPr>
          <p:nvPr/>
        </p:nvSpPr>
        <p:spPr bwMode="auto">
          <a:xfrm>
            <a:off x="6673850" y="3336925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2.66</a:t>
            </a:r>
          </a:p>
        </p:txBody>
      </p:sp>
      <p:sp>
        <p:nvSpPr>
          <p:cNvPr id="147498" name="Rectangle 42"/>
          <p:cNvSpPr>
            <a:spLocks noChangeArrowheads="1"/>
          </p:cNvSpPr>
          <p:nvPr/>
        </p:nvSpPr>
        <p:spPr bwMode="auto">
          <a:xfrm>
            <a:off x="6673850" y="2219325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2.0</a:t>
            </a:r>
          </a:p>
        </p:txBody>
      </p:sp>
      <p:sp>
        <p:nvSpPr>
          <p:cNvPr id="147499" name="Rectangle 43"/>
          <p:cNvSpPr>
            <a:spLocks noChangeArrowheads="1"/>
          </p:cNvSpPr>
          <p:nvPr/>
        </p:nvSpPr>
        <p:spPr bwMode="auto">
          <a:xfrm>
            <a:off x="7804150" y="2122488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LR</a:t>
            </a:r>
          </a:p>
        </p:txBody>
      </p:sp>
      <p:sp>
        <p:nvSpPr>
          <p:cNvPr id="147500" name="Rectangle 44"/>
          <p:cNvSpPr>
            <a:spLocks noChangeArrowheads="1"/>
          </p:cNvSpPr>
          <p:nvPr/>
        </p:nvSpPr>
        <p:spPr bwMode="auto">
          <a:xfrm>
            <a:off x="7737475" y="2689225"/>
            <a:ext cx="90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= Fe</a:t>
            </a:r>
          </a:p>
        </p:txBody>
      </p:sp>
      <p:sp>
        <p:nvSpPr>
          <p:cNvPr id="147501" name="Rectangle 45"/>
          <p:cNvSpPr>
            <a:spLocks noChangeArrowheads="1"/>
          </p:cNvSpPr>
          <p:nvPr/>
        </p:nvSpPr>
        <p:spPr bwMode="auto">
          <a:xfrm>
            <a:off x="666750" y="4257675"/>
            <a:ext cx="2887663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/>
              <a:t>What mass of FeCl</a:t>
            </a:r>
            <a:r>
              <a:rPr lang="en-US" sz="2400" baseline="-25000"/>
              <a:t>3</a:t>
            </a:r>
          </a:p>
          <a:p>
            <a:r>
              <a:rPr lang="en-US" sz="2400"/>
              <a:t>is produced?</a:t>
            </a:r>
          </a:p>
        </p:txBody>
      </p:sp>
      <p:sp>
        <p:nvSpPr>
          <p:cNvPr id="147502" name="Rectangle 46"/>
          <p:cNvSpPr>
            <a:spLocks noChangeArrowheads="1"/>
          </p:cNvSpPr>
          <p:nvPr/>
        </p:nvSpPr>
        <p:spPr bwMode="auto">
          <a:xfrm>
            <a:off x="7137596" y="5976938"/>
            <a:ext cx="1773238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7503" name="Rectangle 47"/>
          <p:cNvSpPr>
            <a:spLocks noChangeArrowheads="1"/>
          </p:cNvSpPr>
          <p:nvPr/>
        </p:nvSpPr>
        <p:spPr bwMode="auto">
          <a:xfrm>
            <a:off x="6724846" y="6011863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649 g FeCl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2206821" y="5602288"/>
            <a:ext cx="2135188" cy="1098550"/>
            <a:chOff x="3291" y="1407"/>
            <a:chExt cx="1345" cy="692"/>
          </a:xfrm>
        </p:grpSpPr>
        <p:sp>
          <p:nvSpPr>
            <p:cNvPr id="33878" name="Rectangle 49"/>
            <p:cNvSpPr>
              <a:spLocks noChangeArrowheads="1"/>
            </p:cNvSpPr>
            <p:nvPr/>
          </p:nvSpPr>
          <p:spPr bwMode="auto">
            <a:xfrm>
              <a:off x="3291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3879" name="Rectangle 50"/>
            <p:cNvSpPr>
              <a:spLocks noChangeArrowheads="1"/>
            </p:cNvSpPr>
            <p:nvPr/>
          </p:nvSpPr>
          <p:spPr bwMode="auto">
            <a:xfrm>
              <a:off x="4396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3880" name="Line 51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508" name="Rectangle 52"/>
          <p:cNvSpPr>
            <a:spLocks noChangeArrowheads="1"/>
          </p:cNvSpPr>
          <p:nvPr/>
        </p:nvSpPr>
        <p:spPr bwMode="auto">
          <a:xfrm>
            <a:off x="2646559" y="6224588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Fe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47509" name="Rectangle 53"/>
          <p:cNvSpPr>
            <a:spLocks noChangeArrowheads="1"/>
          </p:cNvSpPr>
          <p:nvPr/>
        </p:nvSpPr>
        <p:spPr bwMode="auto">
          <a:xfrm>
            <a:off x="4626171" y="6210300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FeCl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194371" y="5597525"/>
            <a:ext cx="2492375" cy="1098550"/>
            <a:chOff x="1425" y="3014"/>
            <a:chExt cx="1570" cy="692"/>
          </a:xfrm>
        </p:grpSpPr>
        <p:sp>
          <p:nvSpPr>
            <p:cNvPr id="33875" name="Rectangle 55"/>
            <p:cNvSpPr>
              <a:spLocks noChangeArrowheads="1"/>
            </p:cNvSpPr>
            <p:nvPr/>
          </p:nvSpPr>
          <p:spPr bwMode="auto">
            <a:xfrm>
              <a:off x="1425" y="3014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3876" name="Rectangle 56"/>
            <p:cNvSpPr>
              <a:spLocks noChangeArrowheads="1"/>
            </p:cNvSpPr>
            <p:nvPr/>
          </p:nvSpPr>
          <p:spPr bwMode="auto">
            <a:xfrm>
              <a:off x="2755" y="3014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3877" name="Line 57"/>
            <p:cNvSpPr>
              <a:spLocks noChangeShapeType="1"/>
            </p:cNvSpPr>
            <p:nvPr/>
          </p:nvSpPr>
          <p:spPr bwMode="auto">
            <a:xfrm>
              <a:off x="1629" y="3432"/>
              <a:ext cx="122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514" name="Rectangle 58"/>
          <p:cNvSpPr>
            <a:spLocks noChangeArrowheads="1"/>
          </p:cNvSpPr>
          <p:nvPr/>
        </p:nvSpPr>
        <p:spPr bwMode="auto">
          <a:xfrm>
            <a:off x="747909" y="6069013"/>
            <a:ext cx="185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4.0 mol Fe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47515" name="Line 59"/>
          <p:cNvSpPr>
            <a:spLocks noChangeShapeType="1"/>
          </p:cNvSpPr>
          <p:nvPr/>
        </p:nvSpPr>
        <p:spPr bwMode="auto">
          <a:xfrm flipH="1" flipV="1">
            <a:off x="3006921" y="6397625"/>
            <a:ext cx="869950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105596" y="6332538"/>
            <a:ext cx="958850" cy="276225"/>
            <a:chOff x="1646" y="3190"/>
            <a:chExt cx="604" cy="174"/>
          </a:xfrm>
        </p:grpSpPr>
        <p:sp>
          <p:nvSpPr>
            <p:cNvPr id="33873" name="Line 61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62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919609" y="5910263"/>
            <a:ext cx="958850" cy="276225"/>
            <a:chOff x="1646" y="3190"/>
            <a:chExt cx="604" cy="174"/>
          </a:xfrm>
        </p:grpSpPr>
        <p:sp>
          <p:nvSpPr>
            <p:cNvPr id="33871" name="Line 64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65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522" name="Rectangle 66"/>
          <p:cNvSpPr>
            <a:spLocks noChangeArrowheads="1"/>
          </p:cNvSpPr>
          <p:nvPr/>
        </p:nvSpPr>
        <p:spPr bwMode="auto">
          <a:xfrm>
            <a:off x="4494409" y="5803900"/>
            <a:ext cx="216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162.3 g FeCl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7523" name="Rectangle 67"/>
          <p:cNvSpPr>
            <a:spLocks noChangeArrowheads="1"/>
          </p:cNvSpPr>
          <p:nvPr/>
        </p:nvSpPr>
        <p:spPr bwMode="auto">
          <a:xfrm>
            <a:off x="2457646" y="5802313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FeCl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7524" name="Line 68"/>
          <p:cNvSpPr>
            <a:spLocks noChangeShapeType="1"/>
          </p:cNvSpPr>
          <p:nvPr/>
        </p:nvSpPr>
        <p:spPr bwMode="auto">
          <a:xfrm flipH="1" flipV="1">
            <a:off x="1387671" y="6184900"/>
            <a:ext cx="869950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557" name="Rectangle 101"/>
          <p:cNvSpPr>
            <a:spLocks noChangeArrowheads="1"/>
          </p:cNvSpPr>
          <p:nvPr/>
        </p:nvSpPr>
        <p:spPr bwMode="auto">
          <a:xfrm>
            <a:off x="7294959" y="5110146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FeCl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7558" name="Rectangle 102"/>
          <p:cNvSpPr>
            <a:spLocks noChangeArrowheads="1"/>
          </p:cNvSpPr>
          <p:nvPr/>
        </p:nvSpPr>
        <p:spPr bwMode="auto">
          <a:xfrm>
            <a:off x="6385321" y="5110146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47559" name="Rectangle 103"/>
          <p:cNvSpPr>
            <a:spLocks noChangeArrowheads="1"/>
          </p:cNvSpPr>
          <p:nvPr/>
        </p:nvSpPr>
        <p:spPr bwMode="auto">
          <a:xfrm>
            <a:off x="698500" y="5097463"/>
            <a:ext cx="269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66FF"/>
                </a:solidFill>
              </a:rPr>
              <a:t>(“Oh, bee-HAVE!”)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201671" y="6261732"/>
            <a:ext cx="498855" cy="411327"/>
            <a:chOff x="119657" y="6331229"/>
            <a:chExt cx="498855" cy="411327"/>
          </a:xfrm>
        </p:grpSpPr>
        <p:sp>
          <p:nvSpPr>
            <p:cNvPr id="144" name="Octagon 143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45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519134" y="4266859"/>
            <a:ext cx="3387906" cy="1187355"/>
            <a:chOff x="393985" y="2373981"/>
            <a:chExt cx="8258711" cy="2894419"/>
          </a:xfrm>
        </p:grpSpPr>
        <p:grpSp>
          <p:nvGrpSpPr>
            <p:cNvPr id="168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78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Isosceles Triangle 182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4" name="Straight Connector 183"/>
              <p:cNvCxnSpPr>
                <a:stCxn id="182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9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71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Isosceles Triangle 175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7" name="Straight Connector 176"/>
              <p:cNvCxnSpPr>
                <a:stCxn id="175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0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185" name="Straight Connector 184"/>
          <p:cNvCxnSpPr/>
          <p:nvPr/>
        </p:nvCxnSpPr>
        <p:spPr bwMode="auto">
          <a:xfrm flipV="1">
            <a:off x="6813747" y="4875164"/>
            <a:ext cx="892161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V="1">
            <a:off x="7660646" y="4409127"/>
            <a:ext cx="1058502" cy="47246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7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147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1474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47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4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47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47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47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4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47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4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4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14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4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4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4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4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0" dur="1000"/>
                                        <p:tgtEl>
                                          <p:spTgt spid="1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1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7" grpId="0"/>
      <p:bldP spid="147468" grpId="0"/>
      <p:bldP spid="147469" grpId="0"/>
      <p:bldP spid="147470" grpId="0"/>
      <p:bldP spid="147471" grpId="0" animBg="1"/>
      <p:bldP spid="147472" grpId="0" animBg="1"/>
      <p:bldP spid="147477" grpId="0"/>
      <p:bldP spid="147478" grpId="0"/>
      <p:bldP spid="147479" grpId="0"/>
      <p:bldP spid="147480" grpId="0"/>
      <p:bldP spid="147481" grpId="0" animBg="1"/>
      <p:bldP spid="147482" grpId="0" animBg="1"/>
      <p:bldP spid="147487" grpId="0"/>
      <p:bldP spid="147496" grpId="0"/>
      <p:bldP spid="147497" grpId="0"/>
      <p:bldP spid="147498" grpId="0"/>
      <p:bldP spid="147499" grpId="0"/>
      <p:bldP spid="147500" grpId="0"/>
      <p:bldP spid="147501" grpId="0"/>
      <p:bldP spid="147502" grpId="0" animBg="1"/>
      <p:bldP spid="147503" grpId="0"/>
      <p:bldP spid="147508" grpId="0"/>
      <p:bldP spid="147509" grpId="0"/>
      <p:bldP spid="147514" grpId="0"/>
      <p:bldP spid="147515" grpId="0" animBg="1"/>
      <p:bldP spid="147522" grpId="0"/>
      <p:bldP spid="147523" grpId="0"/>
      <p:bldP spid="147524" grpId="0" animBg="1"/>
      <p:bldP spid="147557" grpId="0"/>
      <p:bldP spid="147558" grpId="0"/>
      <p:bldP spid="1475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41476" y="4987915"/>
            <a:ext cx="5726049" cy="123236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303213" y="398463"/>
            <a:ext cx="844867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Theoretical Yield, Actual Yield, and Percent Yield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931863" y="1114425"/>
            <a:ext cx="715327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The amount of product we get if the reaction</a:t>
            </a:r>
          </a:p>
          <a:p>
            <a:r>
              <a:rPr lang="en-US" dirty="0"/>
              <a:t>is perfect is called the </a:t>
            </a:r>
            <a:r>
              <a:rPr lang="en-US" u="sng" dirty="0"/>
              <a:t>theoretical yield</a:t>
            </a:r>
            <a:r>
              <a:rPr lang="en-US" dirty="0"/>
              <a:t>.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1833563" y="2139950"/>
            <a:ext cx="44196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-- </a:t>
            </a:r>
            <a:r>
              <a:rPr lang="en-US">
                <a:solidFill>
                  <a:schemeClr val="tx1"/>
                </a:solidFill>
              </a:rPr>
              <a:t>It is found by calculation.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919163" y="2789238"/>
            <a:ext cx="7643812" cy="1800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If we ACTUALLY DO the reaction and measure</a:t>
            </a:r>
          </a:p>
          <a:p>
            <a:r>
              <a:rPr lang="en-US" dirty="0"/>
              <a:t>the </a:t>
            </a:r>
            <a:r>
              <a:rPr lang="en-US" u="sng" dirty="0"/>
              <a:t>actual yield</a:t>
            </a:r>
            <a:r>
              <a:rPr lang="en-US" dirty="0"/>
              <a:t>, we will find that this amount is</a:t>
            </a:r>
          </a:p>
          <a:p>
            <a:r>
              <a:rPr lang="en-US" dirty="0"/>
              <a:t>less than the theoretical yield</a:t>
            </a:r>
          </a:p>
          <a:p>
            <a:r>
              <a:rPr lang="en-US" dirty="0"/>
              <a:t>	(i.e., % yield can never be &gt; 100%).</a:t>
            </a:r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1835150" y="5087938"/>
            <a:ext cx="5545138" cy="1038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2001838" y="5143500"/>
          <a:ext cx="52228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5067000" imgH="914400" progId="Equation.3">
                  <p:embed/>
                </p:oleObj>
              </mc:Choice>
              <mc:Fallback>
                <p:oleObj name="Equation" r:id="rId3" imgW="5067000" imgH="914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5143500"/>
                        <a:ext cx="5222875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6843" y="4548250"/>
            <a:ext cx="3484287" cy="2215063"/>
            <a:chOff x="76843" y="4548250"/>
            <a:chExt cx="3484287" cy="2215063"/>
          </a:xfrm>
        </p:grpSpPr>
        <p:pic>
          <p:nvPicPr>
            <p:cNvPr id="14" name="Picture 6" descr="http://blog.mlive.com/benchwarmer/2009/03/large_ty-cobb-walker.jpg"/>
            <p:cNvPicPr>
              <a:picLocks noChangeAspect="1" noChangeArrowheads="1"/>
            </p:cNvPicPr>
            <p:nvPr/>
          </p:nvPicPr>
          <p:blipFill>
            <a:blip r:embed="rId5" cstate="print"/>
            <a:srcRect l="19788" r="16360"/>
            <a:stretch>
              <a:fillRect/>
            </a:stretch>
          </p:blipFill>
          <p:spPr bwMode="auto">
            <a:xfrm>
              <a:off x="140518" y="4548250"/>
              <a:ext cx="1474317" cy="1692234"/>
            </a:xfrm>
            <a:prstGeom prst="rect">
              <a:avLst/>
            </a:prstGeom>
            <a:noFill/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76843" y="6363203"/>
              <a:ext cx="3484287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Highest career BA: Ty Cobb, .366</a:t>
              </a:r>
              <a:endParaRPr lang="en-US" sz="2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0740" y="4488872"/>
            <a:ext cx="3861955" cy="2274441"/>
            <a:chOff x="5230740" y="4488872"/>
            <a:chExt cx="3861955" cy="2274441"/>
          </a:xfrm>
        </p:grpSpPr>
        <p:pic>
          <p:nvPicPr>
            <p:cNvPr id="15" name="Picture 4" descr="http://www.cavsnews.com/wp-content/uploads/2008/06/mark_pric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54843" y="4488872"/>
              <a:ext cx="1307769" cy="1743691"/>
            </a:xfrm>
            <a:prstGeom prst="rect">
              <a:avLst/>
            </a:prstGeom>
            <a:noFill/>
          </p:spPr>
        </p:pic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5230740" y="6363203"/>
              <a:ext cx="3861955" cy="4001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Highest career FT%: Mark Price, .904</a:t>
              </a:r>
              <a:endParaRPr lang="en-US" sz="2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0601" grpId="0"/>
      <p:bldP spid="110602" grpId="0"/>
      <p:bldP spid="11060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5575119" y="3470275"/>
            <a:ext cx="3387906" cy="1187355"/>
            <a:chOff x="393985" y="2373981"/>
            <a:chExt cx="8258711" cy="2894419"/>
          </a:xfrm>
        </p:grpSpPr>
        <p:grpSp>
          <p:nvGrpSpPr>
            <p:cNvPr id="147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57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Isosceles Triangle 161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3" name="Straight Connector 162"/>
              <p:cNvCxnSpPr>
                <a:stCxn id="161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50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Isosceles Triangle 154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6" name="Straight Connector 155"/>
              <p:cNvCxnSpPr>
                <a:stCxn id="154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9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69950" y="209084"/>
            <a:ext cx="733726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 dirty="0" smtClean="0"/>
              <a:t>      </a:t>
            </a:r>
            <a:r>
              <a:rPr lang="en-US" b="1" dirty="0" err="1" smtClean="0"/>
              <a:t>ZnS</a:t>
            </a:r>
            <a:r>
              <a:rPr lang="en-US" b="1" dirty="0" smtClean="0"/>
              <a:t>  </a:t>
            </a:r>
            <a:r>
              <a:rPr lang="en-US" b="1" dirty="0"/>
              <a:t>+  </a:t>
            </a:r>
            <a:r>
              <a:rPr lang="en-US" b="1" dirty="0" smtClean="0"/>
              <a:t>      O</a:t>
            </a:r>
            <a:r>
              <a:rPr lang="en-US" b="1" baseline="-25000" dirty="0" smtClean="0"/>
              <a:t>2</a:t>
            </a:r>
            <a:r>
              <a:rPr lang="en-US" b="1" dirty="0" smtClean="0"/>
              <a:t>                 </a:t>
            </a:r>
            <a:r>
              <a:rPr lang="en-US" b="1" dirty="0" err="1" smtClean="0">
                <a:sym typeface="Wingdings" pitchFamily="2" charset="2"/>
              </a:rPr>
              <a:t>ZnO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b="1" dirty="0">
                <a:sym typeface="Wingdings" pitchFamily="2" charset="2"/>
              </a:rPr>
              <a:t>+  </a:t>
            </a:r>
            <a:r>
              <a:rPr lang="en-US" b="1" dirty="0" smtClean="0">
                <a:sym typeface="Wingdings" pitchFamily="2" charset="2"/>
              </a:rPr>
              <a:t>      SO</a:t>
            </a:r>
            <a:r>
              <a:rPr lang="en-US" b="1" baseline="-25000" dirty="0" smtClean="0">
                <a:sym typeface="Wingdings" pitchFamily="2" charset="2"/>
              </a:rPr>
              <a:t>2</a:t>
            </a:r>
            <a:endParaRPr lang="en-US" b="1" baseline="-25000" dirty="0">
              <a:sym typeface="Wingdings" pitchFamily="2" charset="2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57275" y="696913"/>
            <a:ext cx="4887913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100. g		100. g		       X g</a:t>
            </a:r>
          </a:p>
          <a:p>
            <a:r>
              <a:rPr lang="en-US" sz="2400">
                <a:sym typeface="Wingdings" pitchFamily="2" charset="2"/>
              </a:rPr>
              <a:t>					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206875" y="533400"/>
            <a:ext cx="5953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1073150" y="228600"/>
            <a:ext cx="3825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2</a:t>
            </a:r>
            <a:endParaRPr lang="en-US" b="1" baseline="-25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959100" y="228600"/>
            <a:ext cx="3825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3</a:t>
            </a:r>
            <a:endParaRPr lang="en-US" b="1" baseline="-25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6950075" y="228600"/>
            <a:ext cx="38258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2</a:t>
            </a:r>
            <a:endParaRPr lang="en-US" b="1" baseline="-25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5046663" y="228600"/>
            <a:ext cx="38258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2</a:t>
            </a:r>
            <a:endParaRPr lang="en-US" b="1" baseline="-2500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4122738" y="1760538"/>
            <a:ext cx="2105025" cy="828675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6619875" y="17891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2447925" y="1768475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2387600" y="217646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97.5 g 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511175" y="1781175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100 g ZnS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flipH="1">
            <a:off x="1198563" y="1952625"/>
            <a:ext cx="552450" cy="158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 flipH="1">
            <a:off x="3084513" y="2319338"/>
            <a:ext cx="365125" cy="249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39925" y="1560513"/>
            <a:ext cx="1963738" cy="1098550"/>
            <a:chOff x="4223" y="3016"/>
            <a:chExt cx="1237" cy="692"/>
          </a:xfrm>
        </p:grpSpPr>
        <p:sp>
          <p:nvSpPr>
            <p:cNvPr id="34920" name="Rectangle 21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4921" name="Rectangle 22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4922" name="Line 23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3819525" y="1781175"/>
            <a:ext cx="2535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1.026 mol ZnS</a:t>
            </a:r>
            <a:endParaRPr lang="en-US" sz="2400" baseline="-250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      (</a:t>
            </a:r>
            <a:r>
              <a:rPr lang="en-US" sz="2400" u="sng">
                <a:solidFill>
                  <a:schemeClr val="tx1"/>
                </a:solidFill>
              </a:rPr>
              <a:t>HAVE</a:t>
            </a:r>
            <a:r>
              <a:rPr lang="en-US" sz="2400">
                <a:solidFill>
                  <a:schemeClr val="tx1"/>
                </a:solidFill>
              </a:rPr>
              <a:t>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2422525" y="261302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2462213" y="3021013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32 g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684213" y="26400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100 g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 flipH="1">
            <a:off x="1436688" y="2825750"/>
            <a:ext cx="552450" cy="158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 flipH="1">
            <a:off x="2827338" y="3165475"/>
            <a:ext cx="422275" cy="277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914525" y="2419350"/>
            <a:ext cx="1963738" cy="1098550"/>
            <a:chOff x="4223" y="3016"/>
            <a:chExt cx="1237" cy="692"/>
          </a:xfrm>
        </p:grpSpPr>
        <p:sp>
          <p:nvSpPr>
            <p:cNvPr id="34917" name="Rectangle 31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4918" name="Rectangle 32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4919" name="Line 33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3833813" y="2740025"/>
            <a:ext cx="2274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3.125 mol O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  <a:p>
            <a:r>
              <a:rPr lang="en-US" sz="2400">
                <a:solidFill>
                  <a:schemeClr val="tx1"/>
                </a:solidFill>
              </a:rPr>
              <a:t>      (</a:t>
            </a:r>
            <a:r>
              <a:rPr lang="en-US" sz="2400" u="sng">
                <a:solidFill>
                  <a:schemeClr val="tx1"/>
                </a:solidFill>
              </a:rPr>
              <a:t>HAVE</a:t>
            </a:r>
            <a:r>
              <a:rPr lang="en-US" sz="2400">
                <a:solidFill>
                  <a:schemeClr val="tx1"/>
                </a:solidFill>
              </a:rPr>
              <a:t>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296025" y="1574800"/>
            <a:ext cx="382588" cy="706438"/>
            <a:chOff x="3996" y="2535"/>
            <a:chExt cx="241" cy="445"/>
          </a:xfrm>
        </p:grpSpPr>
        <p:sp>
          <p:nvSpPr>
            <p:cNvPr id="34914" name="Rectangle 36"/>
            <p:cNvSpPr>
              <a:spLocks noChangeArrowheads="1"/>
            </p:cNvSpPr>
            <p:nvPr/>
          </p:nvSpPr>
          <p:spPr bwMode="auto">
            <a:xfrm>
              <a:off x="4023" y="2535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4915" name="Rectangle 37"/>
            <p:cNvSpPr>
              <a:spLocks noChangeArrowheads="1"/>
            </p:cNvSpPr>
            <p:nvPr/>
          </p:nvSpPr>
          <p:spPr bwMode="auto">
            <a:xfrm>
              <a:off x="3996" y="254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_</a:t>
              </a:r>
            </a:p>
          </p:txBody>
        </p:sp>
        <p:sp>
          <p:nvSpPr>
            <p:cNvPr id="34916" name="Rectangle 38"/>
            <p:cNvSpPr>
              <a:spLocks noChangeArrowheads="1"/>
            </p:cNvSpPr>
            <p:nvPr/>
          </p:nvSpPr>
          <p:spPr bwMode="auto">
            <a:xfrm>
              <a:off x="4023" y="2653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067425" y="2506663"/>
            <a:ext cx="382588" cy="706437"/>
            <a:chOff x="3996" y="2535"/>
            <a:chExt cx="241" cy="445"/>
          </a:xfrm>
        </p:grpSpPr>
        <p:sp>
          <p:nvSpPr>
            <p:cNvPr id="34911" name="Rectangle 40"/>
            <p:cNvSpPr>
              <a:spLocks noChangeArrowheads="1"/>
            </p:cNvSpPr>
            <p:nvPr/>
          </p:nvSpPr>
          <p:spPr bwMode="auto">
            <a:xfrm>
              <a:off x="4023" y="2535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34912" name="Rectangle 41"/>
            <p:cNvSpPr>
              <a:spLocks noChangeArrowheads="1"/>
            </p:cNvSpPr>
            <p:nvPr/>
          </p:nvSpPr>
          <p:spPr bwMode="auto">
            <a:xfrm>
              <a:off x="3996" y="254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_</a:t>
              </a:r>
            </a:p>
          </p:txBody>
        </p:sp>
        <p:sp>
          <p:nvSpPr>
            <p:cNvPr id="34913" name="Rectangle 42"/>
            <p:cNvSpPr>
              <a:spLocks noChangeArrowheads="1"/>
            </p:cNvSpPr>
            <p:nvPr/>
          </p:nvSpPr>
          <p:spPr bwMode="auto">
            <a:xfrm>
              <a:off x="4023" y="2653"/>
              <a:ext cx="1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135211" name="Rectangle 43"/>
          <p:cNvSpPr>
            <a:spLocks noChangeArrowheads="1"/>
          </p:cNvSpPr>
          <p:nvPr/>
        </p:nvSpPr>
        <p:spPr bwMode="auto">
          <a:xfrm>
            <a:off x="6434138" y="27352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5212" name="Rectangle 44"/>
          <p:cNvSpPr>
            <a:spLocks noChangeArrowheads="1"/>
          </p:cNvSpPr>
          <p:nvPr/>
        </p:nvSpPr>
        <p:spPr bwMode="auto">
          <a:xfrm>
            <a:off x="6702425" y="2735263"/>
            <a:ext cx="120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1.042</a:t>
            </a:r>
          </a:p>
        </p:txBody>
      </p:sp>
      <p:sp>
        <p:nvSpPr>
          <p:cNvPr id="135213" name="Rectangle 45"/>
          <p:cNvSpPr>
            <a:spLocks noChangeArrowheads="1"/>
          </p:cNvSpPr>
          <p:nvPr/>
        </p:nvSpPr>
        <p:spPr bwMode="auto">
          <a:xfrm>
            <a:off x="6945313" y="1774825"/>
            <a:ext cx="120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0.513</a:t>
            </a:r>
          </a:p>
        </p:txBody>
      </p:sp>
      <p:sp>
        <p:nvSpPr>
          <p:cNvPr id="135214" name="Rectangle 46"/>
          <p:cNvSpPr>
            <a:spLocks noChangeArrowheads="1"/>
          </p:cNvSpPr>
          <p:nvPr/>
        </p:nvSpPr>
        <p:spPr bwMode="auto">
          <a:xfrm>
            <a:off x="8194675" y="165100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LR</a:t>
            </a:r>
          </a:p>
        </p:txBody>
      </p:sp>
      <p:sp>
        <p:nvSpPr>
          <p:cNvPr id="135215" name="Rectangle 47"/>
          <p:cNvSpPr>
            <a:spLocks noChangeArrowheads="1"/>
          </p:cNvSpPr>
          <p:nvPr/>
        </p:nvSpPr>
        <p:spPr bwMode="auto">
          <a:xfrm>
            <a:off x="6791325" y="6045200"/>
            <a:ext cx="1527175" cy="530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5216" name="Rectangle 48"/>
          <p:cNvSpPr>
            <a:spLocks noChangeArrowheads="1"/>
          </p:cNvSpPr>
          <p:nvPr/>
        </p:nvSpPr>
        <p:spPr bwMode="auto">
          <a:xfrm>
            <a:off x="6713538" y="5272088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83.5 g ZnO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195513" y="4851400"/>
            <a:ext cx="2135187" cy="1098550"/>
            <a:chOff x="3291" y="1407"/>
            <a:chExt cx="1345" cy="692"/>
          </a:xfrm>
        </p:grpSpPr>
        <p:sp>
          <p:nvSpPr>
            <p:cNvPr id="34908" name="Rectangle 50"/>
            <p:cNvSpPr>
              <a:spLocks noChangeArrowheads="1"/>
            </p:cNvSpPr>
            <p:nvPr/>
          </p:nvSpPr>
          <p:spPr bwMode="auto">
            <a:xfrm>
              <a:off x="3291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4909" name="Rectangle 51"/>
            <p:cNvSpPr>
              <a:spLocks noChangeArrowheads="1"/>
            </p:cNvSpPr>
            <p:nvPr/>
          </p:nvSpPr>
          <p:spPr bwMode="auto">
            <a:xfrm>
              <a:off x="4396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4910" name="Line 52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21" name="Rectangle 53"/>
          <p:cNvSpPr>
            <a:spLocks noChangeArrowheads="1"/>
          </p:cNvSpPr>
          <p:nvPr/>
        </p:nvSpPr>
        <p:spPr bwMode="auto">
          <a:xfrm>
            <a:off x="2460625" y="5484813"/>
            <a:ext cx="161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ZnS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22" name="Rectangle 54"/>
          <p:cNvSpPr>
            <a:spLocks noChangeArrowheads="1"/>
          </p:cNvSpPr>
          <p:nvPr/>
        </p:nvSpPr>
        <p:spPr bwMode="auto">
          <a:xfrm>
            <a:off x="4614863" y="5470525"/>
            <a:ext cx="183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ZnO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183063" y="4846638"/>
            <a:ext cx="2492375" cy="1098550"/>
            <a:chOff x="1425" y="3014"/>
            <a:chExt cx="1570" cy="692"/>
          </a:xfrm>
        </p:grpSpPr>
        <p:sp>
          <p:nvSpPr>
            <p:cNvPr id="34905" name="Rectangle 56"/>
            <p:cNvSpPr>
              <a:spLocks noChangeArrowheads="1"/>
            </p:cNvSpPr>
            <p:nvPr/>
          </p:nvSpPr>
          <p:spPr bwMode="auto">
            <a:xfrm>
              <a:off x="1425" y="3014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4906" name="Rectangle 57"/>
            <p:cNvSpPr>
              <a:spLocks noChangeArrowheads="1"/>
            </p:cNvSpPr>
            <p:nvPr/>
          </p:nvSpPr>
          <p:spPr bwMode="auto">
            <a:xfrm>
              <a:off x="2755" y="3014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4907" name="Line 58"/>
            <p:cNvSpPr>
              <a:spLocks noChangeShapeType="1"/>
            </p:cNvSpPr>
            <p:nvPr/>
          </p:nvSpPr>
          <p:spPr bwMode="auto">
            <a:xfrm>
              <a:off x="1629" y="3432"/>
              <a:ext cx="122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27" name="Rectangle 59"/>
          <p:cNvSpPr>
            <a:spLocks noChangeArrowheads="1"/>
          </p:cNvSpPr>
          <p:nvPr/>
        </p:nvSpPr>
        <p:spPr bwMode="auto">
          <a:xfrm>
            <a:off x="128588" y="5084763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1.026 mol ZnS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28" name="Line 60"/>
          <p:cNvSpPr>
            <a:spLocks noChangeShapeType="1"/>
          </p:cNvSpPr>
          <p:nvPr/>
        </p:nvSpPr>
        <p:spPr bwMode="auto">
          <a:xfrm flipH="1" flipV="1">
            <a:off x="2995613" y="5657850"/>
            <a:ext cx="869950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5094288" y="5592763"/>
            <a:ext cx="958850" cy="276225"/>
            <a:chOff x="1646" y="3190"/>
            <a:chExt cx="604" cy="174"/>
          </a:xfrm>
        </p:grpSpPr>
        <p:sp>
          <p:nvSpPr>
            <p:cNvPr id="34903" name="Line 62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63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2908300" y="5170488"/>
            <a:ext cx="958850" cy="276225"/>
            <a:chOff x="1646" y="3190"/>
            <a:chExt cx="604" cy="174"/>
          </a:xfrm>
        </p:grpSpPr>
        <p:sp>
          <p:nvSpPr>
            <p:cNvPr id="34901" name="Line 65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66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35" name="Rectangle 67"/>
          <p:cNvSpPr>
            <a:spLocks noChangeArrowheads="1"/>
          </p:cNvSpPr>
          <p:nvPr/>
        </p:nvSpPr>
        <p:spPr bwMode="auto">
          <a:xfrm>
            <a:off x="4611688" y="5064125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81.4 g ZnO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36" name="Rectangle 68"/>
          <p:cNvSpPr>
            <a:spLocks noChangeArrowheads="1"/>
          </p:cNvSpPr>
          <p:nvPr/>
        </p:nvSpPr>
        <p:spPr bwMode="auto">
          <a:xfrm>
            <a:off x="2487613" y="5062538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ZnO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37" name="Line 69"/>
          <p:cNvSpPr>
            <a:spLocks noChangeShapeType="1"/>
          </p:cNvSpPr>
          <p:nvPr/>
        </p:nvSpPr>
        <p:spPr bwMode="auto">
          <a:xfrm flipH="1" flipV="1">
            <a:off x="1319213" y="5214938"/>
            <a:ext cx="869950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70" name="Rectangle 102"/>
          <p:cNvSpPr>
            <a:spLocks noChangeArrowheads="1"/>
          </p:cNvSpPr>
          <p:nvPr/>
        </p:nvSpPr>
        <p:spPr bwMode="auto">
          <a:xfrm>
            <a:off x="7580030" y="4305389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ZnO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71" name="Rectangle 103"/>
          <p:cNvSpPr>
            <a:spLocks noChangeArrowheads="1"/>
          </p:cNvSpPr>
          <p:nvPr/>
        </p:nvSpPr>
        <p:spPr bwMode="auto">
          <a:xfrm>
            <a:off x="6373530" y="4305389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ZnS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72" name="Rectangle 104"/>
          <p:cNvSpPr>
            <a:spLocks noChangeArrowheads="1"/>
          </p:cNvSpPr>
          <p:nvPr/>
        </p:nvSpPr>
        <p:spPr bwMode="auto">
          <a:xfrm>
            <a:off x="2667000" y="6084888"/>
            <a:ext cx="411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Actual g ZnO = 83.5 (0.81)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135273" name="Rectangle 105"/>
          <p:cNvSpPr>
            <a:spLocks noChangeArrowheads="1"/>
          </p:cNvSpPr>
          <p:nvPr/>
        </p:nvSpPr>
        <p:spPr bwMode="auto">
          <a:xfrm>
            <a:off x="6391275" y="6097588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 68 g ZnO</a:t>
            </a:r>
            <a:endParaRPr lang="en-US" sz="2400" baseline="-25000">
              <a:solidFill>
                <a:schemeClr val="tx1"/>
              </a:solidFill>
            </a:endParaRPr>
          </a:p>
        </p:txBody>
      </p:sp>
      <p:sp>
        <p:nvSpPr>
          <p:cNvPr id="34870" name="Rectangle 106"/>
          <p:cNvSpPr>
            <a:spLocks noChangeArrowheads="1"/>
          </p:cNvSpPr>
          <p:nvPr/>
        </p:nvSpPr>
        <p:spPr bwMode="auto">
          <a:xfrm>
            <a:off x="6145213" y="879475"/>
            <a:ext cx="28987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r>
              <a:rPr lang="en-US" sz="2400">
                <a:sym typeface="Wingdings" pitchFamily="2" charset="2"/>
              </a:rPr>
              <a:t>Assume 81% yield.</a:t>
            </a:r>
          </a:p>
        </p:txBody>
      </p:sp>
      <p:cxnSp>
        <p:nvCxnSpPr>
          <p:cNvPr id="144" name="Straight Connector 143"/>
          <p:cNvCxnSpPr/>
          <p:nvPr/>
        </p:nvCxnSpPr>
        <p:spPr bwMode="auto">
          <a:xfrm flipV="1">
            <a:off x="6881282" y="4072921"/>
            <a:ext cx="892161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 flipV="1">
            <a:off x="7728181" y="3606884"/>
            <a:ext cx="1058502" cy="47246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5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5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35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351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3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135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1352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5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35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3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13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135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5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35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0" dur="10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7" dur="1000"/>
                                        <p:tgtEl>
                                          <p:spTgt spid="13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4" dur="1000"/>
                                        <p:tgtEl>
                                          <p:spTgt spid="13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/>
      <p:bldP spid="135178" grpId="0"/>
      <p:bldP spid="135179" grpId="0"/>
      <p:bldP spid="135180" grpId="0"/>
      <p:bldP spid="135181" grpId="0" animBg="1"/>
      <p:bldP spid="135182" grpId="0"/>
      <p:bldP spid="135183" grpId="0"/>
      <p:bldP spid="135184" grpId="0"/>
      <p:bldP spid="135185" grpId="0"/>
      <p:bldP spid="135186" grpId="0" animBg="1"/>
      <p:bldP spid="135187" grpId="0" animBg="1"/>
      <p:bldP spid="135192" grpId="0"/>
      <p:bldP spid="135193" grpId="0"/>
      <p:bldP spid="135194" grpId="0"/>
      <p:bldP spid="135195" grpId="0"/>
      <p:bldP spid="135196" grpId="0" animBg="1"/>
      <p:bldP spid="135197" grpId="0" animBg="1"/>
      <p:bldP spid="135202" grpId="0"/>
      <p:bldP spid="135211" grpId="0"/>
      <p:bldP spid="135212" grpId="0"/>
      <p:bldP spid="135213" grpId="0"/>
      <p:bldP spid="135214" grpId="0"/>
      <p:bldP spid="135215" grpId="0" animBg="1"/>
      <p:bldP spid="135216" grpId="0"/>
      <p:bldP spid="135221" grpId="0"/>
      <p:bldP spid="135222" grpId="0"/>
      <p:bldP spid="135227" grpId="0"/>
      <p:bldP spid="135228" grpId="0" animBg="1"/>
      <p:bldP spid="135235" grpId="0"/>
      <p:bldP spid="135236" grpId="0"/>
      <p:bldP spid="135237" grpId="0" animBg="1"/>
      <p:bldP spid="135270" grpId="0"/>
      <p:bldP spid="135271" grpId="0"/>
      <p:bldP spid="135272" grpId="0"/>
      <p:bldP spid="1352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5900" y="287764"/>
            <a:ext cx="5732660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 dirty="0"/>
              <a:t>Automobile air bags inflate with nitrogen </a:t>
            </a:r>
            <a:endParaRPr lang="en-US" sz="2400" dirty="0" smtClean="0"/>
          </a:p>
          <a:p>
            <a:r>
              <a:rPr lang="en-US" sz="2400" dirty="0" smtClean="0"/>
              <a:t>via </a:t>
            </a:r>
            <a:r>
              <a:rPr lang="en-US" sz="2400" dirty="0"/>
              <a:t>the </a:t>
            </a:r>
            <a:r>
              <a:rPr lang="en-US" sz="2400" dirty="0" smtClean="0"/>
              <a:t>decomposition of </a:t>
            </a:r>
            <a:r>
              <a:rPr lang="en-US" sz="2400" dirty="0"/>
              <a:t>sodium </a:t>
            </a:r>
            <a:r>
              <a:rPr lang="en-US" sz="2400" dirty="0" err="1"/>
              <a:t>azide</a:t>
            </a:r>
            <a:r>
              <a:rPr lang="en-US" sz="2400" dirty="0"/>
              <a:t>: 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03212" y="1404804"/>
            <a:ext cx="5684838" cy="519112"/>
            <a:chOff x="1831" y="544"/>
            <a:chExt cx="3581" cy="327"/>
          </a:xfrm>
        </p:grpSpPr>
        <p:sp>
          <p:nvSpPr>
            <p:cNvPr id="35920" name="Rectangle 4"/>
            <p:cNvSpPr>
              <a:spLocks noChangeArrowheads="1"/>
            </p:cNvSpPr>
            <p:nvPr/>
          </p:nvSpPr>
          <p:spPr bwMode="auto">
            <a:xfrm>
              <a:off x="1831" y="544"/>
              <a:ext cx="358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dirty="0"/>
                <a:t>2 NaN</a:t>
              </a:r>
              <a:r>
                <a:rPr lang="en-US" b="1" baseline="-25000" dirty="0"/>
                <a:t>3</a:t>
              </a:r>
              <a:r>
                <a:rPr lang="en-US" b="1" dirty="0"/>
                <a:t>(s)          </a:t>
              </a:r>
              <a:r>
                <a:rPr lang="en-US" b="1" dirty="0">
                  <a:sym typeface="Wingdings" pitchFamily="2" charset="2"/>
                </a:rPr>
                <a:t>3 N</a:t>
              </a:r>
              <a:r>
                <a:rPr lang="en-US" b="1" baseline="-25000" dirty="0">
                  <a:sym typeface="Wingdings" pitchFamily="2" charset="2"/>
                </a:rPr>
                <a:t>2</a:t>
              </a:r>
              <a:r>
                <a:rPr lang="en-US" b="1" dirty="0">
                  <a:sym typeface="Wingdings" pitchFamily="2" charset="2"/>
                </a:rPr>
                <a:t>(g)  +  2 Na(s)</a:t>
              </a:r>
            </a:p>
          </p:txBody>
        </p:sp>
        <p:sp>
          <p:nvSpPr>
            <p:cNvPr id="35921" name="Line 5"/>
            <p:cNvSpPr>
              <a:spLocks noChangeShapeType="1"/>
            </p:cNvSpPr>
            <p:nvPr/>
          </p:nvSpPr>
          <p:spPr bwMode="auto">
            <a:xfrm>
              <a:off x="3017" y="712"/>
              <a:ext cx="3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58398" y="2342804"/>
            <a:ext cx="7980903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 dirty="0"/>
              <a:t>At STP and a % yield of 85</a:t>
            </a:r>
            <a:r>
              <a:rPr lang="en-US" sz="2400" dirty="0" smtClean="0"/>
              <a:t>%, what </a:t>
            </a:r>
            <a:r>
              <a:rPr lang="en-US" sz="2400" dirty="0"/>
              <a:t>mass sodium </a:t>
            </a:r>
            <a:r>
              <a:rPr lang="en-US" sz="2400" dirty="0" err="1"/>
              <a:t>azide</a:t>
            </a:r>
            <a:r>
              <a:rPr lang="en-US" sz="2400" dirty="0"/>
              <a:t> is</a:t>
            </a:r>
          </a:p>
          <a:p>
            <a:r>
              <a:rPr lang="en-US" sz="2400" dirty="0"/>
              <a:t>needed to yield 74 L nitrogen?</a:t>
            </a: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5717148" y="4565760"/>
            <a:ext cx="17153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= 87.1 </a:t>
            </a:r>
            <a:r>
              <a:rPr lang="en-US" sz="2400" dirty="0">
                <a:solidFill>
                  <a:schemeClr val="tx1"/>
                </a:solidFill>
              </a:rPr>
              <a:t>L </a:t>
            </a:r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6242" name="Rectangle 50"/>
          <p:cNvSpPr>
            <a:spLocks noChangeArrowheads="1"/>
          </p:cNvSpPr>
          <p:nvPr/>
        </p:nvSpPr>
        <p:spPr bwMode="auto">
          <a:xfrm>
            <a:off x="5586413" y="5965825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NaN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6243" name="Rectangle 51"/>
          <p:cNvSpPr>
            <a:spLocks noChangeArrowheads="1"/>
          </p:cNvSpPr>
          <p:nvPr/>
        </p:nvSpPr>
        <p:spPr bwMode="auto">
          <a:xfrm>
            <a:off x="5645150" y="55530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65 g NaN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382963" y="5337175"/>
            <a:ext cx="2135187" cy="1098550"/>
            <a:chOff x="3291" y="1407"/>
            <a:chExt cx="1345" cy="692"/>
          </a:xfrm>
        </p:grpSpPr>
        <p:sp>
          <p:nvSpPr>
            <p:cNvPr id="35882" name="Rectangle 53"/>
            <p:cNvSpPr>
              <a:spLocks noChangeArrowheads="1"/>
            </p:cNvSpPr>
            <p:nvPr/>
          </p:nvSpPr>
          <p:spPr bwMode="auto">
            <a:xfrm>
              <a:off x="3291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5883" name="Rectangle 54"/>
            <p:cNvSpPr>
              <a:spLocks noChangeArrowheads="1"/>
            </p:cNvSpPr>
            <p:nvPr/>
          </p:nvSpPr>
          <p:spPr bwMode="auto">
            <a:xfrm>
              <a:off x="4396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5884" name="Line 55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48" name="Rectangle 56"/>
          <p:cNvSpPr>
            <a:spLocks noChangeArrowheads="1"/>
          </p:cNvSpPr>
          <p:nvPr/>
        </p:nvSpPr>
        <p:spPr bwMode="auto">
          <a:xfrm>
            <a:off x="3822700" y="59705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3 mol N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249" name="Rectangle 57"/>
          <p:cNvSpPr>
            <a:spLocks noChangeArrowheads="1"/>
          </p:cNvSpPr>
          <p:nvPr/>
        </p:nvSpPr>
        <p:spPr bwMode="auto">
          <a:xfrm>
            <a:off x="3636963" y="554990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 mol NaN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6250" name="Rectangle 58"/>
          <p:cNvSpPr>
            <a:spLocks noChangeArrowheads="1"/>
          </p:cNvSpPr>
          <p:nvPr/>
        </p:nvSpPr>
        <p:spPr bwMode="auto">
          <a:xfrm>
            <a:off x="1819275" y="554355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1 mol N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251" name="Rectangle 59"/>
          <p:cNvSpPr>
            <a:spLocks noChangeArrowheads="1"/>
          </p:cNvSpPr>
          <p:nvPr/>
        </p:nvSpPr>
        <p:spPr bwMode="auto">
          <a:xfrm>
            <a:off x="1830388" y="5980113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22.4 L N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252" name="Rectangle 60"/>
          <p:cNvSpPr>
            <a:spLocks noChangeArrowheads="1"/>
          </p:cNvSpPr>
          <p:nvPr/>
        </p:nvSpPr>
        <p:spPr bwMode="auto">
          <a:xfrm>
            <a:off x="266700" y="5570538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87.1 L N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253" name="Line 61"/>
          <p:cNvSpPr>
            <a:spLocks noChangeShapeType="1"/>
          </p:cNvSpPr>
          <p:nvPr/>
        </p:nvSpPr>
        <p:spPr bwMode="auto">
          <a:xfrm flipH="1">
            <a:off x="1050925" y="5691188"/>
            <a:ext cx="552450" cy="207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4" name="Line 62"/>
          <p:cNvSpPr>
            <a:spLocks noChangeShapeType="1"/>
          </p:cNvSpPr>
          <p:nvPr/>
        </p:nvSpPr>
        <p:spPr bwMode="auto">
          <a:xfrm flipH="1">
            <a:off x="2551113" y="6092825"/>
            <a:ext cx="654050" cy="2190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5" name="Line 63"/>
          <p:cNvSpPr>
            <a:spLocks noChangeShapeType="1"/>
          </p:cNvSpPr>
          <p:nvPr/>
        </p:nvSpPr>
        <p:spPr bwMode="auto">
          <a:xfrm flipH="1" flipV="1">
            <a:off x="2262188" y="5686425"/>
            <a:ext cx="827087" cy="203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56" name="Line 64"/>
          <p:cNvSpPr>
            <a:spLocks noChangeShapeType="1"/>
          </p:cNvSpPr>
          <p:nvPr/>
        </p:nvSpPr>
        <p:spPr bwMode="auto">
          <a:xfrm flipH="1" flipV="1">
            <a:off x="4152900" y="6143625"/>
            <a:ext cx="885825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124575" y="6092825"/>
            <a:ext cx="958850" cy="276225"/>
            <a:chOff x="1646" y="3190"/>
            <a:chExt cx="604" cy="174"/>
          </a:xfrm>
        </p:grpSpPr>
        <p:sp>
          <p:nvSpPr>
            <p:cNvPr id="35880" name="Line 66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67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4152900" y="5656263"/>
            <a:ext cx="958850" cy="276225"/>
            <a:chOff x="1646" y="3190"/>
            <a:chExt cx="604" cy="174"/>
          </a:xfrm>
        </p:grpSpPr>
        <p:sp>
          <p:nvSpPr>
            <p:cNvPr id="35878" name="Line 69"/>
            <p:cNvSpPr>
              <a:spLocks noChangeShapeType="1"/>
            </p:cNvSpPr>
            <p:nvPr/>
          </p:nvSpPr>
          <p:spPr bwMode="auto">
            <a:xfrm flipH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70"/>
            <p:cNvSpPr>
              <a:spLocks noChangeShapeType="1"/>
            </p:cNvSpPr>
            <p:nvPr/>
          </p:nvSpPr>
          <p:spPr bwMode="auto">
            <a:xfrm flipH="1" flipV="1">
              <a:off x="1646" y="3190"/>
              <a:ext cx="604" cy="1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1568450" y="5349875"/>
            <a:ext cx="1963738" cy="1098550"/>
            <a:chOff x="4223" y="3016"/>
            <a:chExt cx="1237" cy="692"/>
          </a:xfrm>
        </p:grpSpPr>
        <p:sp>
          <p:nvSpPr>
            <p:cNvPr id="35875" name="Rectangle 72"/>
            <p:cNvSpPr>
              <a:spLocks noChangeArrowheads="1"/>
            </p:cNvSpPr>
            <p:nvPr/>
          </p:nvSpPr>
          <p:spPr bwMode="auto">
            <a:xfrm>
              <a:off x="4223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5876" name="Rectangle 73"/>
            <p:cNvSpPr>
              <a:spLocks noChangeArrowheads="1"/>
            </p:cNvSpPr>
            <p:nvPr/>
          </p:nvSpPr>
          <p:spPr bwMode="auto">
            <a:xfrm>
              <a:off x="5220" y="3016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5877" name="Line 74"/>
            <p:cNvSpPr>
              <a:spLocks noChangeShapeType="1"/>
            </p:cNvSpPr>
            <p:nvPr/>
          </p:nvSpPr>
          <p:spPr bwMode="auto">
            <a:xfrm>
              <a:off x="4427" y="3434"/>
              <a:ext cx="87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67" name="Rectangle 75"/>
          <p:cNvSpPr>
            <a:spLocks noChangeArrowheads="1"/>
          </p:cNvSpPr>
          <p:nvPr/>
        </p:nvSpPr>
        <p:spPr bwMode="auto">
          <a:xfrm>
            <a:off x="7832725" y="5664200"/>
            <a:ext cx="974725" cy="8937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6268" name="Rectangle 76"/>
          <p:cNvSpPr>
            <a:spLocks noChangeArrowheads="1"/>
          </p:cNvSpPr>
          <p:nvPr/>
        </p:nvSpPr>
        <p:spPr bwMode="auto">
          <a:xfrm>
            <a:off x="7478713" y="5683250"/>
            <a:ext cx="1328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=  170 g</a:t>
            </a:r>
          </a:p>
          <a:p>
            <a:r>
              <a:rPr lang="en-US" sz="2400">
                <a:solidFill>
                  <a:schemeClr val="tx1"/>
                </a:solidFill>
              </a:rPr>
              <a:t>     NaN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5357813" y="5337175"/>
            <a:ext cx="2135187" cy="1098550"/>
            <a:chOff x="3291" y="1407"/>
            <a:chExt cx="1345" cy="692"/>
          </a:xfrm>
        </p:grpSpPr>
        <p:sp>
          <p:nvSpPr>
            <p:cNvPr id="35872" name="Rectangle 78"/>
            <p:cNvSpPr>
              <a:spLocks noChangeArrowheads="1"/>
            </p:cNvSpPr>
            <p:nvPr/>
          </p:nvSpPr>
          <p:spPr bwMode="auto">
            <a:xfrm>
              <a:off x="3291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(</a:t>
              </a:r>
            </a:p>
          </p:txBody>
        </p:sp>
        <p:sp>
          <p:nvSpPr>
            <p:cNvPr id="35873" name="Rectangle 79"/>
            <p:cNvSpPr>
              <a:spLocks noChangeArrowheads="1"/>
            </p:cNvSpPr>
            <p:nvPr/>
          </p:nvSpPr>
          <p:spPr bwMode="auto">
            <a:xfrm>
              <a:off x="4396" y="1407"/>
              <a:ext cx="24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6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5874" name="Line 80"/>
            <p:cNvSpPr>
              <a:spLocks noChangeShapeType="1"/>
            </p:cNvSpPr>
            <p:nvPr/>
          </p:nvSpPr>
          <p:spPr bwMode="auto">
            <a:xfrm>
              <a:off x="3495" y="1825"/>
              <a:ext cx="102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871" name="Picture 136" descr="c_airbags_lrg"/>
          <p:cNvPicPr>
            <a:picLocks noChangeAspect="1" noChangeArrowheads="1"/>
          </p:cNvPicPr>
          <p:nvPr/>
        </p:nvPicPr>
        <p:blipFill rotWithShape="1">
          <a:blip r:embed="rId2" cstate="print"/>
          <a:srcRect l="11953"/>
          <a:stretch/>
        </p:blipFill>
        <p:spPr bwMode="auto">
          <a:xfrm>
            <a:off x="6076950" y="218053"/>
            <a:ext cx="285140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" name="Group 130"/>
          <p:cNvGrpSpPr/>
          <p:nvPr/>
        </p:nvGrpSpPr>
        <p:grpSpPr>
          <a:xfrm>
            <a:off x="574130" y="3286340"/>
            <a:ext cx="2292101" cy="908463"/>
            <a:chOff x="1603004" y="3227864"/>
            <a:chExt cx="2292101" cy="908463"/>
          </a:xfrm>
        </p:grpSpPr>
        <p:sp>
          <p:nvSpPr>
            <p:cNvPr id="136199" name="Rectangle 7"/>
            <p:cNvSpPr>
              <a:spLocks noChangeArrowheads="1"/>
            </p:cNvSpPr>
            <p:nvPr/>
          </p:nvSpPr>
          <p:spPr bwMode="auto">
            <a:xfrm>
              <a:off x="1603004" y="3445427"/>
              <a:ext cx="1287532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%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yld</a:t>
              </a:r>
              <a:r>
                <a:rPr lang="en-US" sz="2400" dirty="0" smtClean="0">
                  <a:solidFill>
                    <a:schemeClr val="tx1"/>
                  </a:solidFill>
                </a:rPr>
                <a:t> =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58"/>
            <p:cNvSpPr>
              <a:spLocks noChangeArrowheads="1"/>
            </p:cNvSpPr>
            <p:nvPr/>
          </p:nvSpPr>
          <p:spPr bwMode="auto">
            <a:xfrm>
              <a:off x="2733675" y="3227864"/>
              <a:ext cx="107830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actual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4" name="Line 74"/>
            <p:cNvSpPr>
              <a:spLocks noChangeShapeType="1"/>
            </p:cNvSpPr>
            <p:nvPr/>
          </p:nvSpPr>
          <p:spPr bwMode="auto">
            <a:xfrm>
              <a:off x="2806701" y="3697764"/>
              <a:ext cx="86277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58"/>
            <p:cNvSpPr>
              <a:spLocks noChangeArrowheads="1"/>
            </p:cNvSpPr>
            <p:nvPr/>
          </p:nvSpPr>
          <p:spPr bwMode="auto">
            <a:xfrm>
              <a:off x="2816800" y="3679127"/>
              <a:ext cx="107830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chemeClr val="tx1"/>
                  </a:solidFill>
                </a:rPr>
                <a:t>theo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82364" y="4338549"/>
            <a:ext cx="2422737" cy="912928"/>
            <a:chOff x="664844" y="4308518"/>
            <a:chExt cx="2422737" cy="912928"/>
          </a:xfrm>
        </p:grpSpPr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664844" y="4526081"/>
              <a:ext cx="1133644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0.85 =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58"/>
            <p:cNvSpPr>
              <a:spLocks noChangeArrowheads="1"/>
            </p:cNvSpPr>
            <p:nvPr/>
          </p:nvSpPr>
          <p:spPr bwMode="auto">
            <a:xfrm>
              <a:off x="1759890" y="4308518"/>
              <a:ext cx="11851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74 L N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9" name="Line 74"/>
            <p:cNvSpPr>
              <a:spLocks noChangeShapeType="1"/>
            </p:cNvSpPr>
            <p:nvPr/>
          </p:nvSpPr>
          <p:spPr bwMode="auto">
            <a:xfrm>
              <a:off x="1726040" y="4778418"/>
              <a:ext cx="12665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58"/>
            <p:cNvSpPr>
              <a:spLocks noChangeArrowheads="1"/>
            </p:cNvSpPr>
            <p:nvPr/>
          </p:nvSpPr>
          <p:spPr bwMode="auto">
            <a:xfrm>
              <a:off x="1629264" y="4759781"/>
              <a:ext cx="1458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chemeClr val="tx1"/>
                  </a:solidFill>
                </a:rPr>
                <a:t>theo</a:t>
              </a:r>
              <a:r>
                <a:rPr lang="en-US" sz="2400" dirty="0" smtClean="0">
                  <a:solidFill>
                    <a:schemeClr val="tx1"/>
                  </a:solidFill>
                </a:rPr>
                <a:t> L N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120" name="Octagon 11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121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210175" y="2951556"/>
            <a:ext cx="3387906" cy="1187355"/>
            <a:chOff x="393985" y="2373981"/>
            <a:chExt cx="8258711" cy="2894419"/>
          </a:xfrm>
        </p:grpSpPr>
        <p:grpSp>
          <p:nvGrpSpPr>
            <p:cNvPr id="126" name="Group 52"/>
            <p:cNvGrpSpPr/>
            <p:nvPr/>
          </p:nvGrpSpPr>
          <p:grpSpPr>
            <a:xfrm flipH="1">
              <a:off x="4982366" y="2374345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42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Isosceles Triangle 146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8" name="Straight Connector 147"/>
              <p:cNvCxnSpPr>
                <a:stCxn id="146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3" name="Group 51"/>
            <p:cNvGrpSpPr/>
            <p:nvPr/>
          </p:nvGrpSpPr>
          <p:grpSpPr>
            <a:xfrm>
              <a:off x="393985" y="2373981"/>
              <a:ext cx="3670330" cy="2894055"/>
              <a:chOff x="794550" y="-3774956"/>
              <a:chExt cx="5662386" cy="4464789"/>
            </a:xfrm>
            <a:noFill/>
          </p:grpSpPr>
          <p:sp>
            <p:nvSpPr>
              <p:cNvPr id="135" name="Oval 7"/>
              <p:cNvSpPr>
                <a:spLocks noChangeArrowheads="1"/>
              </p:cNvSpPr>
              <p:nvPr/>
            </p:nvSpPr>
            <p:spPr bwMode="auto">
              <a:xfrm>
                <a:off x="1389457" y="-3774956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Oval 9"/>
              <p:cNvSpPr>
                <a:spLocks noChangeArrowheads="1"/>
              </p:cNvSpPr>
              <p:nvPr/>
            </p:nvSpPr>
            <p:spPr bwMode="auto">
              <a:xfrm>
                <a:off x="1345298" y="-798394"/>
                <a:ext cx="1493595" cy="14882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"/>
              <p:cNvSpPr>
                <a:spLocks/>
              </p:cNvSpPr>
              <p:nvPr/>
            </p:nvSpPr>
            <p:spPr bwMode="auto">
              <a:xfrm>
                <a:off x="2787664" y="-1224399"/>
                <a:ext cx="2209639" cy="893838"/>
              </a:xfrm>
              <a:custGeom>
                <a:avLst/>
                <a:gdLst>
                  <a:gd name="T0" fmla="*/ 0 w 1853"/>
                  <a:gd name="T1" fmla="*/ 751 h 751"/>
                  <a:gd name="T2" fmla="*/ 1853 w 1853"/>
                  <a:gd name="T3" fmla="*/ 0 h 751"/>
                  <a:gd name="T4" fmla="*/ 0 60000 65536"/>
                  <a:gd name="T5" fmla="*/ 0 60000 65536"/>
                  <a:gd name="T6" fmla="*/ 0 w 1853"/>
                  <a:gd name="T7" fmla="*/ 0 h 751"/>
                  <a:gd name="T8" fmla="*/ 1853 w 1853"/>
                  <a:gd name="T9" fmla="*/ 751 h 7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3" h="751">
                    <a:moveTo>
                      <a:pt x="0" y="751"/>
                    </a:moveTo>
                    <a:lnTo>
                      <a:pt x="1853" y="0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"/>
              <p:cNvSpPr>
                <a:spLocks/>
              </p:cNvSpPr>
              <p:nvPr/>
            </p:nvSpPr>
            <p:spPr bwMode="auto">
              <a:xfrm>
                <a:off x="2783057" y="-2765540"/>
                <a:ext cx="2496778" cy="1020847"/>
              </a:xfrm>
              <a:custGeom>
                <a:avLst/>
                <a:gdLst>
                  <a:gd name="T0" fmla="*/ 0 w 1804"/>
                  <a:gd name="T1" fmla="*/ 0 h 739"/>
                  <a:gd name="T2" fmla="*/ 1804 w 1804"/>
                  <a:gd name="T3" fmla="*/ 739 h 739"/>
                  <a:gd name="T4" fmla="*/ 0 60000 65536"/>
                  <a:gd name="T5" fmla="*/ 0 60000 65536"/>
                  <a:gd name="T6" fmla="*/ 0 w 1804"/>
                  <a:gd name="T7" fmla="*/ 0 h 739"/>
                  <a:gd name="T8" fmla="*/ 1804 w 1804"/>
                  <a:gd name="T9" fmla="*/ 739 h 7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4" h="739">
                    <a:moveTo>
                      <a:pt x="0" y="0"/>
                    </a:moveTo>
                    <a:lnTo>
                      <a:pt x="1804" y="739"/>
                    </a:lnTo>
                  </a:path>
                </a:pathLst>
              </a:custGeom>
              <a:grpFill/>
              <a:ln w="2540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19"/>
              <p:cNvSpPr>
                <a:spLocks noChangeArrowheads="1"/>
              </p:cNvSpPr>
              <p:nvPr/>
            </p:nvSpPr>
            <p:spPr bwMode="auto">
              <a:xfrm>
                <a:off x="794550" y="-2289255"/>
                <a:ext cx="1455623" cy="1450327"/>
              </a:xfrm>
              <a:prstGeom prst="ellipse">
                <a:avLst/>
              </a:prstGeom>
              <a:grp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Isosceles Triangle 139"/>
              <p:cNvSpPr/>
              <p:nvPr/>
            </p:nvSpPr>
            <p:spPr bwMode="auto">
              <a:xfrm>
                <a:off x="4816545" y="-2329474"/>
                <a:ext cx="1640391" cy="1414130"/>
              </a:xfrm>
              <a:prstGeom prst="triangl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1" name="Straight Connector 140"/>
              <p:cNvCxnSpPr>
                <a:stCxn id="139" idx="6"/>
              </p:cNvCxnSpPr>
              <p:nvPr/>
            </p:nvCxnSpPr>
            <p:spPr bwMode="auto">
              <a:xfrm flipV="1">
                <a:off x="2250173" y="-1574571"/>
                <a:ext cx="2927884" cy="10480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4" name="Line 3"/>
            <p:cNvSpPr>
              <a:spLocks noChangeShapeType="1"/>
            </p:cNvSpPr>
            <p:nvPr/>
          </p:nvSpPr>
          <p:spPr bwMode="auto">
            <a:xfrm>
              <a:off x="3850989" y="3816726"/>
              <a:ext cx="1362456" cy="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9" name="Rectangle 102"/>
          <p:cNvSpPr>
            <a:spLocks noChangeArrowheads="1"/>
          </p:cNvSpPr>
          <p:nvPr/>
        </p:nvSpPr>
        <p:spPr bwMode="auto">
          <a:xfrm>
            <a:off x="7234136" y="3920020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NaN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50" name="Rectangle 103"/>
          <p:cNvSpPr>
            <a:spLocks noChangeArrowheads="1"/>
          </p:cNvSpPr>
          <p:nvPr/>
        </p:nvSpPr>
        <p:spPr bwMode="auto">
          <a:xfrm>
            <a:off x="5913336" y="3958120"/>
            <a:ext cx="760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 flipV="1">
            <a:off x="5427036" y="3549276"/>
            <a:ext cx="1100922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7340749" y="3083238"/>
            <a:ext cx="1058502" cy="47246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6508908" y="3549277"/>
            <a:ext cx="831841" cy="1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4" name="Group 153"/>
          <p:cNvGrpSpPr/>
          <p:nvPr/>
        </p:nvGrpSpPr>
        <p:grpSpPr>
          <a:xfrm>
            <a:off x="2819054" y="4338549"/>
            <a:ext cx="3222837" cy="912928"/>
            <a:chOff x="188594" y="4308518"/>
            <a:chExt cx="3222837" cy="912928"/>
          </a:xfrm>
        </p:grpSpPr>
        <p:sp>
          <p:nvSpPr>
            <p:cNvPr id="155" name="Rectangle 7"/>
            <p:cNvSpPr>
              <a:spLocks noChangeArrowheads="1"/>
            </p:cNvSpPr>
            <p:nvPr/>
          </p:nvSpPr>
          <p:spPr bwMode="auto">
            <a:xfrm>
              <a:off x="188594" y="4526081"/>
              <a:ext cx="1604927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theo</a:t>
              </a:r>
              <a:r>
                <a:rPr lang="en-US" sz="2400" dirty="0" smtClean="0">
                  <a:solidFill>
                    <a:schemeClr val="tx1"/>
                  </a:solidFill>
                </a:rPr>
                <a:t> =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58"/>
            <p:cNvSpPr>
              <a:spLocks noChangeArrowheads="1"/>
            </p:cNvSpPr>
            <p:nvPr/>
          </p:nvSpPr>
          <p:spPr bwMode="auto">
            <a:xfrm>
              <a:off x="1759890" y="4308518"/>
              <a:ext cx="11851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74 L N</a:t>
              </a:r>
              <a:r>
                <a:rPr lang="en-US" sz="2400" baseline="-25000" dirty="0" smtClean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7" name="Line 74"/>
            <p:cNvSpPr>
              <a:spLocks noChangeShapeType="1"/>
            </p:cNvSpPr>
            <p:nvPr/>
          </p:nvSpPr>
          <p:spPr bwMode="auto">
            <a:xfrm>
              <a:off x="1726040" y="4778418"/>
              <a:ext cx="12665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1953114" y="4759781"/>
              <a:ext cx="1458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0.85</a:t>
              </a:r>
              <a:endParaRPr lang="en-US" sz="2400" baseline="-25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6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6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6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6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36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6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6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36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36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36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36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36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7" grpId="0"/>
      <p:bldP spid="136242" grpId="0"/>
      <p:bldP spid="136243" grpId="0"/>
      <p:bldP spid="136248" grpId="0"/>
      <p:bldP spid="136249" grpId="0"/>
      <p:bldP spid="136250" grpId="0"/>
      <p:bldP spid="136251" grpId="0"/>
      <p:bldP spid="136252" grpId="0"/>
      <p:bldP spid="136253" grpId="0" animBg="1"/>
      <p:bldP spid="136254" grpId="0" animBg="1"/>
      <p:bldP spid="136255" grpId="0" animBg="1"/>
      <p:bldP spid="136256" grpId="0" animBg="1"/>
      <p:bldP spid="136267" grpId="0" animBg="1"/>
      <p:bldP spid="136268" grpId="0"/>
      <p:bldP spid="149" grpId="0"/>
      <p:bldP spid="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773113" y="3091190"/>
            <a:ext cx="7607300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660400" y="646113"/>
            <a:ext cx="5030788" cy="1373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Methane gas (CH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  <a:r>
              <a:rPr lang="en-US">
                <a:solidFill>
                  <a:srgbClr val="FF0000"/>
                </a:solidFill>
              </a:rPr>
              <a:t>) reacts with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oxygen to form carbon dioxide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gas and water vapor. 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901700" y="3089275"/>
            <a:ext cx="1576388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CH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422525" y="3119438"/>
            <a:ext cx="392113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806700" y="3089275"/>
            <a:ext cx="1335088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4854575" y="3090863"/>
            <a:ext cx="1595438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CO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(g)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6726238" y="3089275"/>
            <a:ext cx="1595437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  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O(g)</a:t>
            </a:r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4205288" y="3338513"/>
            <a:ext cx="581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6354763" y="3119438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2822575" y="3068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6740525" y="3068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47" name="Rectangle 33"/>
          <p:cNvSpPr>
            <a:spLocks noChangeArrowheads="1"/>
          </p:cNvSpPr>
          <p:nvPr/>
        </p:nvSpPr>
        <p:spPr bwMode="auto">
          <a:xfrm>
            <a:off x="3339150" y="2417763"/>
            <a:ext cx="5627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Furnaces burn primarily methane.</a:t>
            </a:r>
            <a:endParaRPr lang="en-US" sz="2400" b="1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1241425" y="5197475"/>
            <a:ext cx="6980238" cy="519113"/>
            <a:chOff x="773" y="3049"/>
            <a:chExt cx="4397" cy="327"/>
          </a:xfrm>
        </p:grpSpPr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773" y="3049"/>
              <a:ext cx="439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/>
                <a:t>   CaSi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dirty="0"/>
                <a:t>+ </a:t>
              </a:r>
              <a:r>
                <a:rPr lang="en-US" dirty="0" smtClean="0"/>
                <a:t>   SbI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            Si </a:t>
              </a:r>
              <a:r>
                <a:rPr lang="en-US" dirty="0"/>
                <a:t>+ </a:t>
              </a:r>
              <a:r>
                <a:rPr lang="en-US" dirty="0" smtClean="0"/>
                <a:t>   </a:t>
              </a:r>
              <a:r>
                <a:rPr lang="en-US" dirty="0" err="1" smtClean="0"/>
                <a:t>Sb</a:t>
              </a:r>
              <a:r>
                <a:rPr lang="en-US" dirty="0" smtClean="0">
                  <a:sym typeface="Wingdings" pitchFamily="2" charset="2"/>
                </a:rPr>
                <a:t> </a:t>
              </a:r>
              <a:r>
                <a:rPr lang="en-US" dirty="0">
                  <a:sym typeface="Wingdings" pitchFamily="2" charset="2"/>
                </a:rPr>
                <a:t>+ </a:t>
              </a:r>
              <a:r>
                <a:rPr lang="en-US" dirty="0" smtClean="0">
                  <a:sym typeface="Wingdings" pitchFamily="2" charset="2"/>
                </a:rPr>
                <a:t>   CaI</a:t>
              </a:r>
              <a:r>
                <a:rPr lang="en-US" baseline="-25000" dirty="0" smtClean="0">
                  <a:sym typeface="Wingdings" pitchFamily="2" charset="2"/>
                </a:rPr>
                <a:t>2</a:t>
              </a:r>
              <a:r>
                <a:rPr lang="en-US" dirty="0" smtClean="0">
                  <a:sym typeface="Wingdings" pitchFamily="2" charset="2"/>
                </a:rPr>
                <a:t> </a:t>
              </a:r>
              <a:endParaRPr lang="en-US" dirty="0">
                <a:sym typeface="Wingdings" pitchFamily="2" charset="2"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2572" y="3199"/>
              <a:ext cx="36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1303338" y="5883281"/>
            <a:ext cx="6775453" cy="523875"/>
            <a:chOff x="812" y="3571"/>
            <a:chExt cx="4268" cy="33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812" y="3571"/>
              <a:ext cx="4268" cy="33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/>
                <a:t>   Al </a:t>
              </a:r>
              <a:r>
                <a:rPr lang="en-US" dirty="0"/>
                <a:t>+ </a:t>
              </a:r>
              <a:r>
                <a:rPr lang="en-US" dirty="0" smtClean="0"/>
                <a:t>   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OH             Al(CH</a:t>
              </a:r>
              <a:r>
                <a:rPr lang="en-US" baseline="-25000" dirty="0" smtClean="0">
                  <a:sym typeface="Wingdings" pitchFamily="2" charset="2"/>
                </a:rPr>
                <a:t>3</a:t>
              </a:r>
              <a:r>
                <a:rPr lang="en-US" dirty="0" smtClean="0">
                  <a:sym typeface="Wingdings" pitchFamily="2" charset="2"/>
                </a:rPr>
                <a:t>O)</a:t>
              </a:r>
              <a:r>
                <a:rPr lang="en-US" baseline="-25000" dirty="0" smtClean="0">
                  <a:sym typeface="Wingdings" pitchFamily="2" charset="2"/>
                </a:rPr>
                <a:t>3</a:t>
              </a:r>
              <a:r>
                <a:rPr lang="en-US" dirty="0" smtClean="0">
                  <a:sym typeface="Wingdings" pitchFamily="2" charset="2"/>
                </a:rPr>
                <a:t> </a:t>
              </a:r>
              <a:r>
                <a:rPr lang="en-US" dirty="0">
                  <a:sym typeface="Wingdings" pitchFamily="2" charset="2"/>
                </a:rPr>
                <a:t>+ </a:t>
              </a:r>
              <a:r>
                <a:rPr lang="en-US" dirty="0" smtClean="0">
                  <a:sym typeface="Wingdings" pitchFamily="2" charset="2"/>
                </a:rPr>
                <a:t>   H</a:t>
              </a:r>
              <a:r>
                <a:rPr lang="en-US" baseline="-25000" dirty="0" smtClean="0">
                  <a:sym typeface="Wingdings" pitchFamily="2" charset="2"/>
                </a:rPr>
                <a:t>2</a:t>
              </a:r>
              <a:r>
                <a:rPr lang="en-US" dirty="0" smtClean="0">
                  <a:sym typeface="Wingdings" pitchFamily="2" charset="2"/>
                </a:rPr>
                <a:t> </a:t>
              </a:r>
              <a:endParaRPr lang="en-US" dirty="0">
                <a:sym typeface="Wingdings" pitchFamily="2" charset="2"/>
              </a:endParaRP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2572" y="3730"/>
              <a:ext cx="36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584200" y="4457700"/>
            <a:ext cx="7881938" cy="519113"/>
            <a:chOff x="359" y="2466"/>
            <a:chExt cx="4965" cy="327"/>
          </a:xfrm>
        </p:grpSpPr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359" y="2466"/>
              <a:ext cx="4965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/>
                <a:t>   CaC</a:t>
              </a:r>
              <a:r>
                <a:rPr lang="en-US" baseline="-25000" dirty="0" smtClean="0"/>
                <a:t>2</a:t>
              </a:r>
              <a:r>
                <a:rPr lang="en-US" dirty="0" smtClean="0"/>
                <a:t>(s</a:t>
              </a:r>
              <a:r>
                <a:rPr lang="en-US" dirty="0"/>
                <a:t>) + </a:t>
              </a:r>
              <a:r>
                <a:rPr lang="en-US" dirty="0" smtClean="0"/>
                <a:t>   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O(l</a:t>
              </a:r>
              <a:r>
                <a:rPr lang="en-US" dirty="0"/>
                <a:t>)          </a:t>
              </a:r>
              <a:r>
                <a:rPr lang="en-US" dirty="0" smtClean="0"/>
                <a:t>   C</a:t>
              </a:r>
              <a:r>
                <a:rPr lang="en-US" baseline="-25000" dirty="0" smtClean="0">
                  <a:sym typeface="Wingdings" pitchFamily="2" charset="2"/>
                </a:rPr>
                <a:t>2</a:t>
              </a:r>
              <a:r>
                <a:rPr lang="en-US" dirty="0" smtClean="0">
                  <a:sym typeface="Wingdings" pitchFamily="2" charset="2"/>
                </a:rPr>
                <a:t>H</a:t>
              </a:r>
              <a:r>
                <a:rPr lang="en-US" baseline="-25000" dirty="0" smtClean="0">
                  <a:sym typeface="Wingdings" pitchFamily="2" charset="2"/>
                </a:rPr>
                <a:t>2</a:t>
              </a:r>
              <a:r>
                <a:rPr lang="en-US" dirty="0" smtClean="0">
                  <a:sym typeface="Wingdings" pitchFamily="2" charset="2"/>
                </a:rPr>
                <a:t>(g</a:t>
              </a:r>
              <a:r>
                <a:rPr lang="en-US" dirty="0">
                  <a:sym typeface="Wingdings" pitchFamily="2" charset="2"/>
                </a:rPr>
                <a:t>) + </a:t>
              </a:r>
              <a:r>
                <a:rPr lang="en-US" dirty="0" smtClean="0">
                  <a:sym typeface="Wingdings" pitchFamily="2" charset="2"/>
                </a:rPr>
                <a:t>   </a:t>
              </a:r>
              <a:r>
                <a:rPr lang="en-US" dirty="0" err="1" smtClean="0">
                  <a:sym typeface="Wingdings" pitchFamily="2" charset="2"/>
                </a:rPr>
                <a:t>CaO</a:t>
              </a:r>
              <a:r>
                <a:rPr lang="en-US" dirty="0" smtClean="0">
                  <a:sym typeface="Wingdings" pitchFamily="2" charset="2"/>
                </a:rPr>
                <a:t>(s</a:t>
              </a:r>
              <a:r>
                <a:rPr lang="en-US" dirty="0">
                  <a:sym typeface="Wingdings" pitchFamily="2" charset="2"/>
                </a:rPr>
                <a:t>) </a:t>
              </a: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2583" y="2648"/>
              <a:ext cx="36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1247775" y="52022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2854325" y="52022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ectangle 42"/>
          <p:cNvSpPr>
            <a:spLocks noChangeArrowheads="1"/>
          </p:cNvSpPr>
          <p:nvPr/>
        </p:nvSpPr>
        <p:spPr bwMode="auto">
          <a:xfrm>
            <a:off x="5799138" y="52022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0" name="Rectangle 43"/>
          <p:cNvSpPr>
            <a:spLocks noChangeArrowheads="1"/>
          </p:cNvSpPr>
          <p:nvPr/>
        </p:nvSpPr>
        <p:spPr bwMode="auto">
          <a:xfrm>
            <a:off x="4784725" y="52022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1" name="Rectangle 44"/>
          <p:cNvSpPr>
            <a:spLocks noChangeArrowheads="1"/>
          </p:cNvSpPr>
          <p:nvPr/>
        </p:nvSpPr>
        <p:spPr bwMode="auto">
          <a:xfrm>
            <a:off x="6932613" y="52022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7062788" y="58864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3" name="Rectangle 46"/>
          <p:cNvSpPr>
            <a:spLocks noChangeArrowheads="1"/>
          </p:cNvSpPr>
          <p:nvPr/>
        </p:nvSpPr>
        <p:spPr bwMode="auto">
          <a:xfrm>
            <a:off x="4770438" y="58864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303463" y="58864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5" name="Rectangle 48"/>
          <p:cNvSpPr>
            <a:spLocks noChangeArrowheads="1"/>
          </p:cNvSpPr>
          <p:nvPr/>
        </p:nvSpPr>
        <p:spPr bwMode="auto">
          <a:xfrm>
            <a:off x="1287463" y="58864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auto">
          <a:xfrm>
            <a:off x="2303463" y="58801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41" name="Picture 4" descr="http://www.prompthvac.com/images/bryant-furn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25" y="197469"/>
            <a:ext cx="1853052" cy="2260723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215319" y="6234436"/>
            <a:ext cx="498855" cy="411327"/>
            <a:chOff x="119657" y="6331229"/>
            <a:chExt cx="498855" cy="411327"/>
          </a:xfrm>
        </p:grpSpPr>
        <p:sp>
          <p:nvSpPr>
            <p:cNvPr id="42" name="Octagon 41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/>
      <p:bldP spid="93193" grpId="0"/>
      <p:bldP spid="93194" grpId="0"/>
      <p:bldP spid="93195" grpId="0"/>
      <p:bldP spid="93196" grpId="0"/>
      <p:bldP spid="93197" grpId="0"/>
      <p:bldP spid="93199" grpId="0" animBg="1"/>
      <p:bldP spid="93200" grpId="0"/>
      <p:bldP spid="93201" grpId="0"/>
      <p:bldP spid="93203" grpId="0"/>
      <p:bldP spid="49" grpId="0"/>
      <p:bldP spid="51" grpId="0"/>
      <p:bldP spid="59" grpId="0"/>
      <p:bldP spid="70" grpId="0"/>
      <p:bldP spid="71" grpId="0"/>
      <p:bldP spid="72" grpId="0"/>
      <p:bldP spid="73" grpId="0"/>
      <p:bldP spid="74" grpId="0"/>
      <p:bldP spid="75" grpId="0"/>
      <p:bldP spid="77" grpId="0"/>
      <p:bldP spid="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003300" y="3254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1003300" y="341313"/>
            <a:ext cx="7423150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(g) + </a:t>
            </a:r>
            <a:r>
              <a:rPr lang="en-US" dirty="0" smtClean="0"/>
              <a:t>  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(g)          </a:t>
            </a:r>
            <a:r>
              <a:rPr lang="en-US" dirty="0" smtClean="0"/>
              <a:t>   </a:t>
            </a:r>
            <a:r>
              <a:rPr lang="en-US" dirty="0"/>
              <a:t>CO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(g) + </a:t>
            </a: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O(l) 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>
            <a:off x="4330700" y="606425"/>
            <a:ext cx="581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932113" y="3254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5037138" y="3254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837363" y="3254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5048250" y="3206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1841500" y="1108075"/>
            <a:ext cx="5795963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 + </a:t>
            </a:r>
            <a:r>
              <a:rPr lang="en-US" dirty="0" smtClean="0"/>
              <a:t>  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         </a:t>
            </a:r>
            <a:r>
              <a:rPr lang="en-US" dirty="0" smtClean="0"/>
              <a:t>   </a:t>
            </a:r>
            <a:r>
              <a:rPr lang="en-US" dirty="0"/>
              <a:t>CO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+ </a:t>
            </a: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>
                <a:sym typeface="Wingdings" pitchFamily="2" charset="2"/>
              </a:rPr>
              <a:t>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 </a:t>
            </a: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4340225" y="1373188"/>
            <a:ext cx="581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3327400" y="1092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5018088" y="10922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6389688" y="109220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801688" y="2654300"/>
            <a:ext cx="7493000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Complete combustion of a </a:t>
            </a:r>
            <a:r>
              <a:rPr lang="en-US" u="sng" dirty="0"/>
              <a:t>hydrocarbon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or of a compound </a:t>
            </a:r>
            <a:r>
              <a:rPr lang="en-US" dirty="0" smtClean="0"/>
              <a:t>containing </a:t>
            </a:r>
            <a:r>
              <a:rPr lang="en-US" dirty="0"/>
              <a:t>C, H, and O</a:t>
            </a:r>
          </a:p>
          <a:p>
            <a:pPr algn="ctr"/>
            <a:r>
              <a:rPr lang="en-US" dirty="0"/>
              <a:t>(e.g., methanol, CH</a:t>
            </a:r>
            <a:r>
              <a:rPr lang="en-US" baseline="-25000" dirty="0"/>
              <a:t>3</a:t>
            </a:r>
            <a:r>
              <a:rPr lang="en-US" dirty="0"/>
              <a:t>OH) yields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O. </a:t>
            </a:r>
          </a:p>
        </p:txBody>
      </p:sp>
      <p:sp>
        <p:nvSpPr>
          <p:cNvPr id="94272" name="Rectangle 64"/>
          <p:cNvSpPr>
            <a:spLocks noChangeArrowheads="1"/>
          </p:cNvSpPr>
          <p:nvPr/>
        </p:nvSpPr>
        <p:spPr bwMode="auto">
          <a:xfrm>
            <a:off x="1729675" y="1831509"/>
            <a:ext cx="6160661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   </a:t>
            </a: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smtClean="0"/>
              <a:t>+    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         </a:t>
            </a:r>
            <a:r>
              <a:rPr lang="en-US" dirty="0" smtClean="0"/>
              <a:t>  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   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4321175" y="2098675"/>
            <a:ext cx="581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76" name="Rectangle 68"/>
          <p:cNvSpPr>
            <a:spLocks noChangeArrowheads="1"/>
          </p:cNvSpPr>
          <p:nvPr/>
        </p:nvSpPr>
        <p:spPr bwMode="auto">
          <a:xfrm>
            <a:off x="3262188" y="1833563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4277" name="Rectangle 69"/>
          <p:cNvSpPr>
            <a:spLocks noChangeArrowheads="1"/>
          </p:cNvSpPr>
          <p:nvPr/>
        </p:nvSpPr>
        <p:spPr bwMode="auto">
          <a:xfrm>
            <a:off x="5084763" y="18176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4278" name="Rectangle 70"/>
          <p:cNvSpPr>
            <a:spLocks noChangeArrowheads="1"/>
          </p:cNvSpPr>
          <p:nvPr/>
        </p:nvSpPr>
        <p:spPr bwMode="auto">
          <a:xfrm>
            <a:off x="6560825" y="18295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1672711" y="18272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4280" name="Rectangle 72"/>
          <p:cNvSpPr>
            <a:spLocks noChangeArrowheads="1"/>
          </p:cNvSpPr>
          <p:nvPr/>
        </p:nvSpPr>
        <p:spPr bwMode="auto">
          <a:xfrm>
            <a:off x="5075238" y="18113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4281" name="Rectangle 73"/>
          <p:cNvSpPr>
            <a:spLocks noChangeArrowheads="1"/>
          </p:cNvSpPr>
          <p:nvPr/>
        </p:nvSpPr>
        <p:spPr bwMode="auto">
          <a:xfrm>
            <a:off x="6390963" y="1823213"/>
            <a:ext cx="581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345" name="Rectangle 74"/>
          <p:cNvSpPr>
            <a:spLocks noChangeArrowheads="1"/>
          </p:cNvSpPr>
          <p:nvPr/>
        </p:nvSpPr>
        <p:spPr bwMode="auto">
          <a:xfrm>
            <a:off x="388938" y="4273550"/>
            <a:ext cx="47355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/>
              <a:t>Another pattern of reactivity: </a:t>
            </a:r>
          </a:p>
        </p:txBody>
      </p:sp>
      <p:sp>
        <p:nvSpPr>
          <p:cNvPr id="13346" name="Rectangle 78"/>
          <p:cNvSpPr>
            <a:spLocks noChangeArrowheads="1"/>
          </p:cNvSpPr>
          <p:nvPr/>
        </p:nvSpPr>
        <p:spPr bwMode="auto">
          <a:xfrm>
            <a:off x="447675" y="5884863"/>
            <a:ext cx="974725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/>
              <a:t>e.g.,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289050" y="4802188"/>
            <a:ext cx="7439025" cy="946150"/>
            <a:chOff x="812" y="3025"/>
            <a:chExt cx="4686" cy="596"/>
          </a:xfrm>
        </p:grpSpPr>
        <p:sp>
          <p:nvSpPr>
            <p:cNvPr id="13343" name="Line 76"/>
            <p:cNvSpPr>
              <a:spLocks noChangeShapeType="1"/>
            </p:cNvSpPr>
            <p:nvPr/>
          </p:nvSpPr>
          <p:spPr bwMode="auto">
            <a:xfrm>
              <a:off x="2587" y="3329"/>
              <a:ext cx="4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4" name="Rectangle 79"/>
            <p:cNvSpPr>
              <a:spLocks noChangeArrowheads="1"/>
            </p:cNvSpPr>
            <p:nvPr/>
          </p:nvSpPr>
          <p:spPr bwMode="auto">
            <a:xfrm>
              <a:off x="812" y="3025"/>
              <a:ext cx="727" cy="5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alkali</a:t>
              </a:r>
            </a:p>
            <a:p>
              <a:pPr algn="ctr"/>
              <a:r>
                <a:rPr lang="en-US"/>
                <a:t>metal </a:t>
              </a:r>
            </a:p>
          </p:txBody>
        </p:sp>
        <p:sp>
          <p:nvSpPr>
            <p:cNvPr id="3" name="Rectangle 80"/>
            <p:cNvSpPr>
              <a:spLocks noChangeArrowheads="1"/>
            </p:cNvSpPr>
            <p:nvPr/>
          </p:nvSpPr>
          <p:spPr bwMode="auto">
            <a:xfrm>
              <a:off x="3058" y="3025"/>
              <a:ext cx="1152" cy="5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metal</a:t>
              </a:r>
            </a:p>
            <a:p>
              <a:pPr algn="ctr"/>
              <a:r>
                <a:rPr lang="en-US"/>
                <a:t>hydroxide </a:t>
              </a:r>
            </a:p>
          </p:txBody>
        </p:sp>
        <p:sp>
          <p:nvSpPr>
            <p:cNvPr id="4" name="Rectangle 81"/>
            <p:cNvSpPr>
              <a:spLocks noChangeArrowheads="1"/>
            </p:cNvSpPr>
            <p:nvPr/>
          </p:nvSpPr>
          <p:spPr bwMode="auto">
            <a:xfrm>
              <a:off x="4445" y="3025"/>
              <a:ext cx="1053" cy="5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hydrogen</a:t>
              </a:r>
            </a:p>
            <a:p>
              <a:pPr algn="ctr"/>
              <a:r>
                <a:rPr lang="en-US"/>
                <a:t>gas </a:t>
              </a:r>
            </a:p>
          </p:txBody>
        </p:sp>
        <p:sp>
          <p:nvSpPr>
            <p:cNvPr id="13347" name="Rectangle 82"/>
            <p:cNvSpPr>
              <a:spLocks noChangeArrowheads="1"/>
            </p:cNvSpPr>
            <p:nvPr/>
          </p:nvSpPr>
          <p:spPr bwMode="auto">
            <a:xfrm>
              <a:off x="1859" y="3159"/>
              <a:ext cx="72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water </a:t>
              </a:r>
            </a:p>
          </p:txBody>
        </p:sp>
        <p:sp>
          <p:nvSpPr>
            <p:cNvPr id="5" name="Rectangle 83"/>
            <p:cNvSpPr>
              <a:spLocks noChangeArrowheads="1"/>
            </p:cNvSpPr>
            <p:nvPr/>
          </p:nvSpPr>
          <p:spPr bwMode="auto">
            <a:xfrm>
              <a:off x="1583" y="3159"/>
              <a:ext cx="309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+ </a:t>
              </a:r>
            </a:p>
          </p:txBody>
        </p:sp>
        <p:sp>
          <p:nvSpPr>
            <p:cNvPr id="13349" name="Rectangle 84"/>
            <p:cNvSpPr>
              <a:spLocks noChangeArrowheads="1"/>
            </p:cNvSpPr>
            <p:nvPr/>
          </p:nvSpPr>
          <p:spPr bwMode="auto">
            <a:xfrm>
              <a:off x="4142" y="3159"/>
              <a:ext cx="309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lg"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/>
                <a:t>+ </a:t>
              </a:r>
            </a:p>
          </p:txBody>
        </p:sp>
      </p:grpSp>
      <p:sp>
        <p:nvSpPr>
          <p:cNvPr id="13348" name="Rectangle 86"/>
          <p:cNvSpPr>
            <a:spLocks noChangeArrowheads="1"/>
          </p:cNvSpPr>
          <p:nvPr/>
        </p:nvSpPr>
        <p:spPr bwMode="auto">
          <a:xfrm>
            <a:off x="1398588" y="5884863"/>
            <a:ext cx="74279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 Rb(s)  +  2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O(l)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  2 RbOH(aq)  +  H</a:t>
            </a:r>
            <a:r>
              <a:rPr lang="en-US" baseline="-2500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(g)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20" grpId="0"/>
      <p:bldP spid="94221" grpId="0"/>
      <p:bldP spid="94222" grpId="0"/>
      <p:bldP spid="94224" grpId="0"/>
      <p:bldP spid="94224" grpId="1"/>
      <p:bldP spid="94227" grpId="0"/>
      <p:bldP spid="94228" grpId="0" animBg="1"/>
      <p:bldP spid="94232" grpId="0"/>
      <p:bldP spid="94233" grpId="0"/>
      <p:bldP spid="94234" grpId="0"/>
      <p:bldP spid="94248" grpId="0"/>
      <p:bldP spid="94272" grpId="0"/>
      <p:bldP spid="94273" grpId="0" animBg="1"/>
      <p:bldP spid="94276" grpId="0"/>
      <p:bldP spid="94277" grpId="0"/>
      <p:bldP spid="94277" grpId="1"/>
      <p:bldP spid="94278" grpId="0"/>
      <p:bldP spid="94278" grpId="1"/>
      <p:bldP spid="94279" grpId="0"/>
      <p:bldP spid="94280" grpId="0"/>
      <p:bldP spid="94281" grpId="0"/>
      <p:bldP spid="13345" grpId="0"/>
      <p:bldP spid="13346" grpId="0"/>
      <p:bldP spid="13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1004888" y="539750"/>
            <a:ext cx="6992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/>
              <a:t>Two (of the several) Types of Reactions</a:t>
            </a:r>
            <a:r>
              <a:rPr lang="en-US"/>
              <a:t> 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34950" y="1682750"/>
            <a:ext cx="86201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combination (synthesis)</a:t>
            </a:r>
            <a:r>
              <a:rPr lang="en-US"/>
              <a:t>: simpler substances combine</a:t>
            </a:r>
          </a:p>
          <a:p>
            <a:r>
              <a:rPr lang="en-US"/>
              <a:t>			   to form more complex substances</a:t>
            </a:r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828675" y="4700588"/>
            <a:ext cx="7437438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sodium  +  chlorine gas          </a:t>
            </a:r>
            <a:r>
              <a:rPr lang="en-US">
                <a:sym typeface="Wingdings" pitchFamily="2" charset="2"/>
              </a:rPr>
              <a:t>sodium chloride </a:t>
            </a:r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4794250" y="4976813"/>
            <a:ext cx="5794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174625" y="3543300"/>
            <a:ext cx="9123363" cy="523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 + B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chemeClr val="tx1"/>
                </a:solidFill>
              </a:rPr>
              <a:t> AB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        AB + C  </a:t>
            </a:r>
            <a:r>
              <a:rPr lang="en-US">
                <a:solidFill>
                  <a:schemeClr val="tx1"/>
                </a:solidFill>
              </a:rPr>
              <a:t>ABC      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A + B + C  </a:t>
            </a:r>
            <a:r>
              <a:rPr lang="en-US">
                <a:solidFill>
                  <a:schemeClr val="tx1"/>
                </a:solidFill>
              </a:rPr>
              <a:t>ABC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24050" y="5395913"/>
            <a:ext cx="4511675" cy="542925"/>
            <a:chOff x="1924050" y="5395913"/>
            <a:chExt cx="4511099" cy="542270"/>
          </a:xfrm>
        </p:grpSpPr>
        <p:sp>
          <p:nvSpPr>
            <p:cNvPr id="14345" name="Rectangle 29"/>
            <p:cNvSpPr>
              <a:spLocks noChangeArrowheads="1"/>
            </p:cNvSpPr>
            <p:nvPr/>
          </p:nvSpPr>
          <p:spPr bwMode="auto">
            <a:xfrm>
              <a:off x="2241891" y="5408147"/>
              <a:ext cx="64472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Na</a:t>
              </a:r>
            </a:p>
          </p:txBody>
        </p:sp>
        <p:sp>
          <p:nvSpPr>
            <p:cNvPr id="14346" name="Rectangle 30"/>
            <p:cNvSpPr>
              <a:spLocks noChangeArrowheads="1"/>
            </p:cNvSpPr>
            <p:nvPr/>
          </p:nvSpPr>
          <p:spPr bwMode="auto">
            <a:xfrm>
              <a:off x="3483606" y="5414963"/>
              <a:ext cx="657551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Cl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347" name="Rectangle 31"/>
            <p:cNvSpPr>
              <a:spLocks noChangeArrowheads="1"/>
            </p:cNvSpPr>
            <p:nvPr/>
          </p:nvSpPr>
          <p:spPr bwMode="auto">
            <a:xfrm>
              <a:off x="2947988" y="5395913"/>
              <a:ext cx="392112" cy="5191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348" name="Line 32"/>
            <p:cNvSpPr>
              <a:spLocks noChangeShapeType="1"/>
            </p:cNvSpPr>
            <p:nvPr/>
          </p:nvSpPr>
          <p:spPr bwMode="auto">
            <a:xfrm>
              <a:off x="4422775" y="5680075"/>
              <a:ext cx="4937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49" name="Rectangle 33"/>
            <p:cNvSpPr>
              <a:spLocks noChangeArrowheads="1"/>
            </p:cNvSpPr>
            <p:nvPr/>
          </p:nvSpPr>
          <p:spPr bwMode="auto">
            <a:xfrm>
              <a:off x="5450584" y="5410200"/>
              <a:ext cx="984565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NaCl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350" name="Rectangle 40"/>
            <p:cNvSpPr>
              <a:spLocks noChangeArrowheads="1"/>
            </p:cNvSpPr>
            <p:nvPr/>
          </p:nvSpPr>
          <p:spPr bwMode="auto">
            <a:xfrm>
              <a:off x="1924050" y="5410200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/>
          </p:nvSpPr>
          <p:spPr bwMode="auto">
            <a:xfrm>
              <a:off x="5089525" y="5410200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598488" y="2760663"/>
            <a:ext cx="1430337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-- form: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3" grpId="0"/>
      <p:bldP spid="95247" grpId="0"/>
      <p:bldP spid="95248" grpId="0" animBg="1"/>
      <p:bldP spid="14355" grpId="0"/>
      <p:bldP spid="952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44500" y="401638"/>
            <a:ext cx="77104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decomposition</a:t>
            </a:r>
            <a:r>
              <a:rPr lang="en-US"/>
              <a:t>: complex substances are broken</a:t>
            </a:r>
          </a:p>
          <a:p>
            <a:r>
              <a:rPr lang="en-US"/>
              <a:t>		       down into simpler ones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7850" y="3097213"/>
            <a:ext cx="7891463" cy="519112"/>
            <a:chOff x="364" y="1114"/>
            <a:chExt cx="4971" cy="327"/>
          </a:xfrm>
        </p:grpSpPr>
        <p:sp>
          <p:nvSpPr>
            <p:cNvPr id="15389" name="Rectangle 8"/>
            <p:cNvSpPr>
              <a:spLocks noChangeArrowheads="1"/>
            </p:cNvSpPr>
            <p:nvPr/>
          </p:nvSpPr>
          <p:spPr bwMode="auto">
            <a:xfrm>
              <a:off x="364" y="1114"/>
              <a:ext cx="4971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lithium chlorate           lithium chloride  +  </a:t>
              </a:r>
              <a:r>
                <a:rPr lang="en-US">
                  <a:sym typeface="Wingdings" pitchFamily="2" charset="2"/>
                </a:rPr>
                <a:t>oxygen </a:t>
              </a:r>
            </a:p>
          </p:txBody>
        </p:sp>
        <p:sp>
          <p:nvSpPr>
            <p:cNvPr id="15390" name="Line 9"/>
            <p:cNvSpPr>
              <a:spLocks noChangeShapeType="1"/>
            </p:cNvSpPr>
            <p:nvPr/>
          </p:nvSpPr>
          <p:spPr bwMode="auto">
            <a:xfrm>
              <a:off x="2092" y="1282"/>
              <a:ext cx="3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6025" y="5106988"/>
            <a:ext cx="6821488" cy="519112"/>
            <a:chOff x="361" y="2335"/>
            <a:chExt cx="4297" cy="327"/>
          </a:xfrm>
        </p:grpSpPr>
        <p:sp>
          <p:nvSpPr>
            <p:cNvPr id="15387" name="Rectangle 10"/>
            <p:cNvSpPr>
              <a:spLocks noChangeArrowheads="1"/>
            </p:cNvSpPr>
            <p:nvPr/>
          </p:nvSpPr>
          <p:spPr bwMode="auto">
            <a:xfrm>
              <a:off x="361" y="2335"/>
              <a:ext cx="4297" cy="32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water           hydrogen gas  +  </a:t>
              </a:r>
              <a:r>
                <a:rPr lang="en-US">
                  <a:sym typeface="Wingdings" pitchFamily="2" charset="2"/>
                </a:rPr>
                <a:t>oxygen gas </a:t>
              </a:r>
            </a:p>
          </p:txBody>
        </p:sp>
        <p:sp>
          <p:nvSpPr>
            <p:cNvPr id="15388" name="Line 11"/>
            <p:cNvSpPr>
              <a:spLocks noChangeShapeType="1"/>
            </p:cNvSpPr>
            <p:nvPr/>
          </p:nvSpPr>
          <p:spPr bwMode="auto">
            <a:xfrm>
              <a:off x="1135" y="2503"/>
              <a:ext cx="36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139825" y="3735388"/>
            <a:ext cx="4989513" cy="522287"/>
            <a:chOff x="1139825" y="3735388"/>
            <a:chExt cx="4989513" cy="522287"/>
          </a:xfrm>
        </p:grpSpPr>
        <p:sp>
          <p:nvSpPr>
            <p:cNvPr id="15383" name="Rectangle 14"/>
            <p:cNvSpPr>
              <a:spLocks noChangeArrowheads="1"/>
            </p:cNvSpPr>
            <p:nvPr/>
          </p:nvSpPr>
          <p:spPr bwMode="auto">
            <a:xfrm>
              <a:off x="1139825" y="3736975"/>
              <a:ext cx="701675" cy="5191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Li</a:t>
              </a:r>
              <a:r>
                <a:rPr lang="en-US" baseline="30000">
                  <a:solidFill>
                    <a:schemeClr val="tx1"/>
                  </a:solidFill>
                </a:rPr>
                <a:t>+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1860550" y="3736975"/>
              <a:ext cx="1165225" cy="5191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ClO</a:t>
              </a:r>
              <a:r>
                <a:rPr lang="en-US" baseline="-25000">
                  <a:solidFill>
                    <a:schemeClr val="tx1"/>
                  </a:solidFill>
                </a:rPr>
                <a:t>3</a:t>
              </a:r>
              <a:r>
                <a:rPr lang="en-US" baseline="30000">
                  <a:solidFill>
                    <a:schemeClr val="tx1"/>
                  </a:solidFill>
                </a:rPr>
                <a:t>–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385" name="Rectangle 16"/>
            <p:cNvSpPr>
              <a:spLocks noChangeArrowheads="1"/>
            </p:cNvSpPr>
            <p:nvPr/>
          </p:nvSpPr>
          <p:spPr bwMode="auto">
            <a:xfrm>
              <a:off x="4481513" y="3735388"/>
              <a:ext cx="701675" cy="5191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Li</a:t>
              </a:r>
              <a:r>
                <a:rPr lang="en-US" baseline="30000">
                  <a:solidFill>
                    <a:schemeClr val="tx1"/>
                  </a:solidFill>
                </a:rPr>
                <a:t>+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386" name="Rectangle 17"/>
            <p:cNvSpPr>
              <a:spLocks noChangeArrowheads="1"/>
            </p:cNvSpPr>
            <p:nvPr/>
          </p:nvSpPr>
          <p:spPr bwMode="auto">
            <a:xfrm>
              <a:off x="5375275" y="3738563"/>
              <a:ext cx="754063" cy="5191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Cl</a:t>
              </a:r>
              <a:r>
                <a:rPr lang="en-US" baseline="30000">
                  <a:solidFill>
                    <a:schemeClr val="tx1"/>
                  </a:solidFill>
                </a:rPr>
                <a:t>–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677988" y="4394200"/>
            <a:ext cx="5162550" cy="542925"/>
            <a:chOff x="1677384" y="4393870"/>
            <a:chExt cx="5163080" cy="543969"/>
          </a:xfrm>
        </p:grpSpPr>
        <p:sp>
          <p:nvSpPr>
            <p:cNvPr id="15376" name="Line 21"/>
            <p:cNvSpPr>
              <a:spLocks noChangeShapeType="1"/>
            </p:cNvSpPr>
            <p:nvPr/>
          </p:nvSpPr>
          <p:spPr bwMode="auto">
            <a:xfrm>
              <a:off x="3411538" y="4652963"/>
              <a:ext cx="7254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77" name="Rectangle 18"/>
            <p:cNvSpPr>
              <a:spLocks noChangeArrowheads="1"/>
            </p:cNvSpPr>
            <p:nvPr/>
          </p:nvSpPr>
          <p:spPr bwMode="auto">
            <a:xfrm>
              <a:off x="1769255" y="4414619"/>
              <a:ext cx="151515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LiClO</a:t>
              </a:r>
              <a:r>
                <a:rPr lang="en-US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378" name="Rectangle 20"/>
            <p:cNvSpPr>
              <a:spLocks noChangeArrowheads="1"/>
            </p:cNvSpPr>
            <p:nvPr/>
          </p:nvSpPr>
          <p:spPr bwMode="auto">
            <a:xfrm>
              <a:off x="4592477" y="4414619"/>
              <a:ext cx="805028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LiCl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15379" name="Rectangle 22"/>
            <p:cNvSpPr>
              <a:spLocks noChangeArrowheads="1"/>
            </p:cNvSpPr>
            <p:nvPr/>
          </p:nvSpPr>
          <p:spPr bwMode="auto">
            <a:xfrm>
              <a:off x="5437516" y="4411444"/>
              <a:ext cx="14029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+      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80" name="Rectangle 25"/>
            <p:cNvSpPr>
              <a:spLocks noChangeArrowheads="1"/>
            </p:cNvSpPr>
            <p:nvPr/>
          </p:nvSpPr>
          <p:spPr bwMode="auto">
            <a:xfrm>
              <a:off x="1677384" y="4393870"/>
              <a:ext cx="385082" cy="524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81" name="Rectangle 26"/>
            <p:cNvSpPr>
              <a:spLocks noChangeArrowheads="1"/>
            </p:cNvSpPr>
            <p:nvPr/>
          </p:nvSpPr>
          <p:spPr bwMode="auto">
            <a:xfrm>
              <a:off x="4190181" y="4409638"/>
              <a:ext cx="385082" cy="524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82" name="Rectangle 27"/>
            <p:cNvSpPr>
              <a:spLocks noChangeArrowheads="1"/>
            </p:cNvSpPr>
            <p:nvPr/>
          </p:nvSpPr>
          <p:spPr bwMode="auto">
            <a:xfrm>
              <a:off x="5895976" y="4406681"/>
              <a:ext cx="385082" cy="524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076450" y="5946775"/>
            <a:ext cx="4494213" cy="555625"/>
            <a:chOff x="2077059" y="5946775"/>
            <a:chExt cx="4494119" cy="554970"/>
          </a:xfrm>
        </p:grpSpPr>
        <p:sp>
          <p:nvSpPr>
            <p:cNvPr id="15370" name="Rectangle 28"/>
            <p:cNvSpPr>
              <a:spLocks noChangeArrowheads="1"/>
            </p:cNvSpPr>
            <p:nvPr/>
          </p:nvSpPr>
          <p:spPr bwMode="auto">
            <a:xfrm>
              <a:off x="2077059" y="5978525"/>
              <a:ext cx="1154483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H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O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15371" name="Rectangle 29"/>
            <p:cNvSpPr>
              <a:spLocks noChangeArrowheads="1"/>
            </p:cNvSpPr>
            <p:nvPr/>
          </p:nvSpPr>
          <p:spPr bwMode="auto">
            <a:xfrm>
              <a:off x="2085975" y="5946775"/>
              <a:ext cx="38258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72" name="Rectangle 30"/>
            <p:cNvSpPr>
              <a:spLocks noChangeArrowheads="1"/>
            </p:cNvSpPr>
            <p:nvPr/>
          </p:nvSpPr>
          <p:spPr bwMode="auto">
            <a:xfrm>
              <a:off x="4462352" y="5978525"/>
              <a:ext cx="974947" cy="52322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    H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73" name="Line 31"/>
            <p:cNvSpPr>
              <a:spLocks noChangeShapeType="1"/>
            </p:cNvSpPr>
            <p:nvPr/>
          </p:nvSpPr>
          <p:spPr bwMode="auto">
            <a:xfrm>
              <a:off x="3492500" y="6248400"/>
              <a:ext cx="725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74" name="Rectangle 32"/>
            <p:cNvSpPr>
              <a:spLocks noChangeArrowheads="1"/>
            </p:cNvSpPr>
            <p:nvPr/>
          </p:nvSpPr>
          <p:spPr bwMode="auto">
            <a:xfrm>
              <a:off x="5565775" y="5975350"/>
              <a:ext cx="10054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+  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75" name="Rectangle 33"/>
            <p:cNvSpPr>
              <a:spLocks noChangeArrowheads="1"/>
            </p:cNvSpPr>
            <p:nvPr/>
          </p:nvSpPr>
          <p:spPr bwMode="auto">
            <a:xfrm>
              <a:off x="4510088" y="5946775"/>
              <a:ext cx="3825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96300" name="Rectangle 44"/>
          <p:cNvSpPr>
            <a:spLocks noChangeArrowheads="1"/>
          </p:cNvSpPr>
          <p:nvPr/>
        </p:nvSpPr>
        <p:spPr bwMode="auto">
          <a:xfrm>
            <a:off x="714375" y="1482725"/>
            <a:ext cx="1430338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-- form: 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61925" y="2219325"/>
            <a:ext cx="8826500" cy="5222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AB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chemeClr val="tx1"/>
                </a:solidFill>
              </a:rPr>
              <a:t> A + B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        ABC  </a:t>
            </a:r>
            <a:r>
              <a:rPr lang="en-US">
                <a:solidFill>
                  <a:schemeClr val="tx1"/>
                </a:solidFill>
              </a:rPr>
              <a:t>AB + C      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ABC  </a:t>
            </a:r>
            <a:r>
              <a:rPr lang="en-US">
                <a:solidFill>
                  <a:schemeClr val="tx1"/>
                </a:solidFill>
              </a:rPr>
              <a:t>A + B + C</a:t>
            </a:r>
            <a:endParaRPr lang="en-US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00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9772" y="654375"/>
            <a:ext cx="8987781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1. When we say ‘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complete combustion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,’ we mean 	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two things: one, oxygen gas (O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) is a reactant, and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two, the other thing(s) is/are entirely consumed (i.e.,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that O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 is the excess reactant...more on this later).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2. The complete combustion of either a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hydrocarbon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 or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or a compound containing only C, H, and O yields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the products carbon dioxide (CO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) and water (H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O).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3. Alkali metals (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Alk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) react with water (H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O) to yield the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metal hydroxide (</a:t>
            </a:r>
            <a:r>
              <a:rPr lang="en-US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AlkOH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) and hydrogen gas (H</a:t>
            </a:r>
            <a:r>
              <a:rPr lang="en-US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2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).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4.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Synthesis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 reactions begin with simple substances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and yield more complex substances; </a:t>
            </a:r>
            <a:r>
              <a:rPr lang="en-US" u="sng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decomposition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	</a:t>
            </a: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</a:rPr>
              <a:t>reactions break complex ones into simpler ones.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0884" y="102957"/>
            <a:ext cx="7632281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</a:rPr>
              <a:t>SUMMARY: </a:t>
            </a:r>
            <a:r>
              <a:rPr lang="en-US" b="1" u="sng" dirty="0" smtClean="0">
                <a:solidFill>
                  <a:srgbClr val="FFFF00"/>
                </a:solidFill>
                <a:latin typeface="Arial" pitchFamily="34" charset="0"/>
              </a:rPr>
              <a:t>Some Simple Reaction Patterns</a:t>
            </a:r>
          </a:p>
        </p:txBody>
      </p:sp>
    </p:spTree>
    <p:extLst>
      <p:ext uri="{BB962C8B-B14F-4D97-AF65-F5344CB8AC3E}">
        <p14:creationId xmlns:p14="http://schemas.microsoft.com/office/powerpoint/2010/main" val="59759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488950" y="358775"/>
            <a:ext cx="77517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r>
              <a:rPr lang="en-US" u="sng" dirty="0"/>
              <a:t>formula weight</a:t>
            </a:r>
            <a:r>
              <a:rPr lang="en-US" dirty="0"/>
              <a:t>: the mass of all of the atoms in</a:t>
            </a:r>
          </a:p>
          <a:p>
            <a:r>
              <a:rPr lang="en-US" dirty="0"/>
              <a:t>		       a chemical formula (unit is </a:t>
            </a:r>
            <a:r>
              <a:rPr lang="en-US" dirty="0" err="1"/>
              <a:t>amu</a:t>
            </a:r>
            <a:r>
              <a:rPr lang="en-US" dirty="0"/>
              <a:t>)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723900" y="1482725"/>
            <a:ext cx="7361238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-- If the substance is a molecular substance</a:t>
            </a:r>
          </a:p>
          <a:p>
            <a:r>
              <a:rPr lang="en-US"/>
              <a:t>   (e.g.,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8</a:t>
            </a:r>
            <a:r>
              <a:rPr lang="en-US"/>
              <a:t>), then the term </a:t>
            </a:r>
            <a:r>
              <a:rPr lang="en-US" u="sng"/>
              <a:t>molecular weight</a:t>
            </a:r>
            <a:endParaRPr lang="en-US"/>
          </a:p>
          <a:p>
            <a:r>
              <a:rPr lang="en-US"/>
              <a:t>   is also used.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407988" y="3502025"/>
            <a:ext cx="5773737" cy="137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u="sng"/>
              <a:t>molar mass</a:t>
            </a:r>
            <a:r>
              <a:rPr lang="en-US"/>
              <a:t>: the mass of one</a:t>
            </a:r>
          </a:p>
          <a:p>
            <a:r>
              <a:rPr lang="en-US"/>
              <a:t>		  mole of a substance</a:t>
            </a:r>
          </a:p>
          <a:p>
            <a:r>
              <a:rPr lang="en-US"/>
              <a:t>		  (unit is usually grams) 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23850" y="5595938"/>
            <a:ext cx="4302125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-- recall that 1 mole of any</a:t>
            </a:r>
          </a:p>
          <a:p>
            <a:r>
              <a:rPr lang="en-US"/>
              <a:t>		    substance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5111750" y="5597525"/>
            <a:ext cx="33448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u="sng">
                <a:solidFill>
                  <a:schemeClr val="tx1"/>
                </a:solidFill>
              </a:rPr>
              <a:t>6.02 x 10</a:t>
            </a:r>
            <a:r>
              <a:rPr lang="en-US" u="sng" baseline="30000">
                <a:solidFill>
                  <a:schemeClr val="tx1"/>
                </a:solidFill>
              </a:rPr>
              <a:t>23</a:t>
            </a:r>
            <a:r>
              <a:rPr lang="en-US"/>
              <a:t> particles</a:t>
            </a:r>
          </a:p>
          <a:p>
            <a:pPr algn="ctr"/>
            <a:r>
              <a:rPr lang="en-US"/>
              <a:t>of that substance 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4605338" y="5605463"/>
            <a:ext cx="392112" cy="5191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=</a:t>
            </a:r>
          </a:p>
        </p:txBody>
      </p:sp>
      <p:pic>
        <p:nvPicPr>
          <p:cNvPr id="114701" name="Picture 13" descr="240px-Close-up_of_mole">
            <a:hlinkClick r:id="rId2" tooltip="Close-up of mole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025" y="3121025"/>
            <a:ext cx="271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5103813" y="5578475"/>
            <a:ext cx="1887537" cy="48736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6" grpId="0"/>
      <p:bldP spid="114697" grpId="0"/>
      <p:bldP spid="114698" grpId="0"/>
      <p:bldP spid="114699" grpId="0"/>
      <p:bldP spid="114700" grpId="0"/>
      <p:bldP spid="11470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4467</TotalTime>
  <Words>2397</Words>
  <Application>Microsoft Office PowerPoint</Application>
  <PresentationFormat>On-screen Show (4:3)</PresentationFormat>
  <Paragraphs>725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Times New Roman</vt:lpstr>
      <vt:lpstr>Wingdings</vt:lpstr>
      <vt:lpstr>Default Design</vt:lpstr>
      <vt:lpstr>1_Default Design</vt:lpstr>
      <vt:lpstr>4_Default Design</vt:lpstr>
      <vt:lpstr>5_Default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Bergmann, John</dc:creator>
  <cp:lastModifiedBy>Bergmann, John</cp:lastModifiedBy>
  <cp:revision>177</cp:revision>
  <dcterms:created xsi:type="dcterms:W3CDTF">2007-10-19T23:57:29Z</dcterms:created>
  <dcterms:modified xsi:type="dcterms:W3CDTF">2020-05-22T04:59:33Z</dcterms:modified>
</cp:coreProperties>
</file>