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tags/tag16.xml" ContentType="application/vnd.openxmlformats-officedocument.presentationml.tags+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theme/themeOverride6.xml" ContentType="application/vnd.openxmlformats-officedocument.themeOverr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Layouts/slideLayout43.xml" ContentType="application/vnd.openxmlformats-officedocument.presentationml.slideLayout+xml"/>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theme/themeOverride14.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theme/themeOverride11.xml" ContentType="application/vnd.openxmlformats-officedocument.themeOverride+xml"/>
  <Override PartName="/ppt/slides/slide130.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theme/themeOverride5.xml" ContentType="application/vnd.openxmlformats-officedocument.themeOverr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notesSlides/notesSlide23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theme/themeOverride13.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tags/tag17.xml" ContentType="application/vnd.openxmlformats-officedocument.presentationml.tags+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theme/themeOverride7.xml" ContentType="application/vnd.openxmlformats-officedocument.themeOverr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tags/tag14.xml" ContentType="application/vnd.openxmlformats-officedocument.presentationml.tags+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theme/themeOverride15.xml" ContentType="application/vnd.openxmlformats-officedocument.themeOverr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theme/themeOverride9.xml" ContentType="application/vnd.openxmlformats-officedocument.themeOverr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notesSlides/notesSlide59.xml" ContentType="application/vnd.openxmlformats-officedocument.presentationml.notesSlide+xml"/>
  <Override PartName="/ppt/tags/tag7.xml" ContentType="application/vnd.openxmlformats-officedocument.presentationml.tags+xml"/>
  <Override PartName="/ppt/notesSlides/notesSlide115.xml" ContentType="application/vnd.openxmlformats-officedocument.presentationml.notesSlide+xml"/>
  <Override PartName="/ppt/theme/themeOverride8.xml" ContentType="application/vnd.openxmlformats-officedocument.themeOverr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Layouts/slideLayout45.xml" ContentType="application/vnd.openxmlformats-officedocument.presentationml.slideLayout+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theme/themeOverride16.xml" ContentType="application/vnd.openxmlformats-officedocument.themeOverr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2" r:id="rId2"/>
    <p:sldMasterId id="2147483654" r:id="rId3"/>
    <p:sldMasterId id="2147483658" r:id="rId4"/>
  </p:sldMasterIdLst>
  <p:notesMasterIdLst>
    <p:notesMasterId r:id="rId241"/>
  </p:notesMasterIdLst>
  <p:sldIdLst>
    <p:sldId id="256" r:id="rId5"/>
    <p:sldId id="410" r:id="rId6"/>
    <p:sldId id="629" r:id="rId7"/>
    <p:sldId id="506" r:id="rId8"/>
    <p:sldId id="381" r:id="rId9"/>
    <p:sldId id="373" r:id="rId10"/>
    <p:sldId id="446" r:id="rId11"/>
    <p:sldId id="447" r:id="rId12"/>
    <p:sldId id="448" r:id="rId13"/>
    <p:sldId id="421" r:id="rId14"/>
    <p:sldId id="494" r:id="rId15"/>
    <p:sldId id="395" r:id="rId16"/>
    <p:sldId id="445" r:id="rId17"/>
    <p:sldId id="630" r:id="rId18"/>
    <p:sldId id="261" r:id="rId19"/>
    <p:sldId id="741" r:id="rId20"/>
    <p:sldId id="745" r:id="rId21"/>
    <p:sldId id="507" r:id="rId22"/>
    <p:sldId id="434" r:id="rId23"/>
    <p:sldId id="435" r:id="rId24"/>
    <p:sldId id="319" r:id="rId25"/>
    <p:sldId id="686" r:id="rId26"/>
    <p:sldId id="321" r:id="rId27"/>
    <p:sldId id="417" r:id="rId28"/>
    <p:sldId id="418" r:id="rId29"/>
    <p:sldId id="322" r:id="rId30"/>
    <p:sldId id="593" r:id="rId31"/>
    <p:sldId id="343" r:id="rId32"/>
    <p:sldId id="344" r:id="rId33"/>
    <p:sldId id="454" r:id="rId34"/>
    <p:sldId id="455" r:id="rId35"/>
    <p:sldId id="487" r:id="rId36"/>
    <p:sldId id="396" r:id="rId37"/>
    <p:sldId id="290" r:id="rId38"/>
    <p:sldId id="341" r:id="rId39"/>
    <p:sldId id="265" r:id="rId40"/>
    <p:sldId id="776" r:id="rId41"/>
    <p:sldId id="777" r:id="rId42"/>
    <p:sldId id="778" r:id="rId43"/>
    <p:sldId id="367" r:id="rId44"/>
    <p:sldId id="784" r:id="rId45"/>
    <p:sldId id="264" r:id="rId46"/>
    <p:sldId id="722" r:id="rId47"/>
    <p:sldId id="724" r:id="rId48"/>
    <p:sldId id="782" r:id="rId49"/>
    <p:sldId id="779" r:id="rId50"/>
    <p:sldId id="783" r:id="rId51"/>
    <p:sldId id="723" r:id="rId52"/>
    <p:sldId id="398" r:id="rId53"/>
    <p:sldId id="508" r:id="rId54"/>
    <p:sldId id="436" r:id="rId55"/>
    <p:sldId id="437" r:id="rId56"/>
    <p:sldId id="438" r:id="rId57"/>
    <p:sldId id="439" r:id="rId58"/>
    <p:sldId id="262" r:id="rId59"/>
    <p:sldId id="742" r:id="rId60"/>
    <p:sldId id="263" r:id="rId61"/>
    <p:sldId id="596" r:id="rId62"/>
    <p:sldId id="599" r:id="rId63"/>
    <p:sldId id="598" r:id="rId64"/>
    <p:sldId id="414" r:id="rId65"/>
    <p:sldId id="415" r:id="rId66"/>
    <p:sldId id="416" r:id="rId67"/>
    <p:sldId id="726" r:id="rId68"/>
    <p:sldId id="725" r:id="rId69"/>
    <p:sldId id="330" r:id="rId70"/>
    <p:sldId id="345" r:id="rId71"/>
    <p:sldId id="346" r:id="rId72"/>
    <p:sldId id="347" r:id="rId73"/>
    <p:sldId id="497" r:id="rId74"/>
    <p:sldId id="399" r:id="rId75"/>
    <p:sldId id="389" r:id="rId76"/>
    <p:sldId id="348" r:id="rId77"/>
    <p:sldId id="586" r:id="rId78"/>
    <p:sldId id="587" r:id="rId79"/>
    <p:sldId id="588" r:id="rId80"/>
    <p:sldId id="491" r:id="rId81"/>
    <p:sldId id="721" r:id="rId82"/>
    <p:sldId id="403" r:id="rId83"/>
    <p:sldId id="732" r:id="rId84"/>
    <p:sldId id="355" r:id="rId85"/>
    <p:sldId id="744" r:id="rId86"/>
    <p:sldId id="769" r:id="rId87"/>
    <p:sldId id="356" r:id="rId88"/>
    <p:sldId id="402" r:id="rId89"/>
    <p:sldId id="266" r:id="rId90"/>
    <p:sldId id="385" r:id="rId91"/>
    <p:sldId id="326" r:id="rId92"/>
    <p:sldId id="327" r:id="rId93"/>
    <p:sldId id="349" r:id="rId94"/>
    <p:sldId id="350" r:id="rId95"/>
    <p:sldId id="661" r:id="rId96"/>
    <p:sldId id="466" r:id="rId97"/>
    <p:sldId id="467" r:id="rId98"/>
    <p:sldId id="468" r:id="rId99"/>
    <p:sldId id="469" r:id="rId100"/>
    <p:sldId id="470" r:id="rId101"/>
    <p:sldId id="601" r:id="rId102"/>
    <p:sldId id="602" r:id="rId103"/>
    <p:sldId id="603" r:id="rId104"/>
    <p:sldId id="498" r:id="rId105"/>
    <p:sldId id="734" r:id="rId106"/>
    <p:sldId id="733" r:id="rId107"/>
    <p:sldId id="753" r:id="rId108"/>
    <p:sldId id="503" r:id="rId109"/>
    <p:sldId id="750" r:id="rId110"/>
    <p:sldId id="751" r:id="rId111"/>
    <p:sldId id="752" r:id="rId112"/>
    <p:sldId id="328" r:id="rId113"/>
    <p:sldId id="450" r:id="rId114"/>
    <p:sldId id="277" r:id="rId115"/>
    <p:sldId id="451" r:id="rId116"/>
    <p:sldId id="452" r:id="rId117"/>
    <p:sldId id="453" r:id="rId118"/>
    <p:sldId id="589" r:id="rId119"/>
    <p:sldId id="590" r:id="rId120"/>
    <p:sldId id="591" r:id="rId121"/>
    <p:sldId id="592" r:id="rId122"/>
    <p:sldId id="651" r:id="rId123"/>
    <p:sldId id="652" r:id="rId124"/>
    <p:sldId id="675" r:id="rId125"/>
    <p:sldId id="674" r:id="rId126"/>
    <p:sldId id="655" r:id="rId127"/>
    <p:sldId id="716" r:id="rId128"/>
    <p:sldId id="656" r:id="rId129"/>
    <p:sldId id="657" r:id="rId130"/>
    <p:sldId id="658" r:id="rId131"/>
    <p:sldId id="659" r:id="rId132"/>
    <p:sldId id="660" r:id="rId133"/>
    <p:sldId id="730" r:id="rId134"/>
    <p:sldId id="496" r:id="rId135"/>
    <p:sldId id="697" r:id="rId136"/>
    <p:sldId id="738" r:id="rId137"/>
    <p:sldId id="739" r:id="rId138"/>
    <p:sldId id="698" r:id="rId139"/>
    <p:sldId id="606" r:id="rId140"/>
    <p:sldId id="700" r:id="rId141"/>
    <p:sldId id="772" r:id="rId142"/>
    <p:sldId id="701" r:id="rId143"/>
    <p:sldId id="765" r:id="rId144"/>
    <p:sldId id="764" r:id="rId145"/>
    <p:sldId id="699" r:id="rId146"/>
    <p:sldId id="397" r:id="rId147"/>
    <p:sldId id="607" r:id="rId148"/>
    <p:sldId id="702" r:id="rId149"/>
    <p:sldId id="474" r:id="rId150"/>
    <p:sldId id="639" r:id="rId151"/>
    <p:sldId id="640" r:id="rId152"/>
    <p:sldId id="641" r:id="rId153"/>
    <p:sldId id="642" r:id="rId154"/>
    <p:sldId id="703" r:id="rId155"/>
    <p:sldId id="705" r:id="rId156"/>
    <p:sldId id="608" r:id="rId157"/>
    <p:sldId id="706" r:id="rId158"/>
    <p:sldId id="707" r:id="rId159"/>
    <p:sldId id="708" r:id="rId160"/>
    <p:sldId id="709" r:id="rId161"/>
    <p:sldId id="710" r:id="rId162"/>
    <p:sldId id="711" r:id="rId163"/>
    <p:sldId id="712" r:id="rId164"/>
    <p:sldId id="713" r:id="rId165"/>
    <p:sldId id="714" r:id="rId166"/>
    <p:sldId id="746" r:id="rId167"/>
    <p:sldId id="609" r:id="rId168"/>
    <p:sldId id="610" r:id="rId169"/>
    <p:sldId id="611" r:id="rId170"/>
    <p:sldId id="495" r:id="rId171"/>
    <p:sldId id="493" r:id="rId172"/>
    <p:sldId id="500" r:id="rId173"/>
    <p:sldId id="522" r:id="rId174"/>
    <p:sldId id="525" r:id="rId175"/>
    <p:sldId id="526" r:id="rId176"/>
    <p:sldId id="527" r:id="rId177"/>
    <p:sldId id="528" r:id="rId178"/>
    <p:sldId id="523" r:id="rId179"/>
    <p:sldId id="524" r:id="rId180"/>
    <p:sldId id="531" r:id="rId181"/>
    <p:sldId id="532" r:id="rId182"/>
    <p:sldId id="533" r:id="rId183"/>
    <p:sldId id="534" r:id="rId184"/>
    <p:sldId id="529" r:id="rId185"/>
    <p:sldId id="530" r:id="rId186"/>
    <p:sldId id="535" r:id="rId187"/>
    <p:sldId id="536" r:id="rId188"/>
    <p:sldId id="537" r:id="rId189"/>
    <p:sldId id="538" r:id="rId190"/>
    <p:sldId id="539" r:id="rId191"/>
    <p:sldId id="540" r:id="rId192"/>
    <p:sldId id="541" r:id="rId193"/>
    <p:sldId id="542" r:id="rId194"/>
    <p:sldId id="501" r:id="rId195"/>
    <p:sldId id="617" r:id="rId196"/>
    <p:sldId id="618" r:id="rId197"/>
    <p:sldId id="619" r:id="rId198"/>
    <p:sldId id="621" r:id="rId199"/>
    <p:sldId id="622" r:id="rId200"/>
    <p:sldId id="623" r:id="rId201"/>
    <p:sldId id="624" r:id="rId202"/>
    <p:sldId id="625" r:id="rId203"/>
    <p:sldId id="626" r:id="rId204"/>
    <p:sldId id="627" r:id="rId205"/>
    <p:sldId id="628" r:id="rId206"/>
    <p:sldId id="775" r:id="rId207"/>
    <p:sldId id="581" r:id="rId208"/>
    <p:sldId id="582" r:id="rId209"/>
    <p:sldId id="583" r:id="rId210"/>
    <p:sldId id="584" r:id="rId211"/>
    <p:sldId id="585" r:id="rId212"/>
    <p:sldId id="667" r:id="rId213"/>
    <p:sldId id="773" r:id="rId214"/>
    <p:sldId id="668" r:id="rId215"/>
    <p:sldId id="735" r:id="rId216"/>
    <p:sldId id="774" r:id="rId217"/>
    <p:sldId id="400" r:id="rId218"/>
    <p:sldId id="457" r:id="rId219"/>
    <p:sldId id="458" r:id="rId220"/>
    <p:sldId id="342" r:id="rId221"/>
    <p:sldId id="353" r:id="rId222"/>
    <p:sldId id="459" r:id="rId223"/>
    <p:sldId id="460" r:id="rId224"/>
    <p:sldId id="401" r:id="rId225"/>
    <p:sldId id="335" r:id="rId226"/>
    <p:sldId id="336" r:id="rId227"/>
    <p:sldId id="361" r:id="rId228"/>
    <p:sldId id="502" r:id="rId229"/>
    <p:sldId id="780" r:id="rId230"/>
    <p:sldId id="408" r:id="rId231"/>
    <p:sldId id="391" r:id="rId232"/>
    <p:sldId id="372" r:id="rId233"/>
    <p:sldId id="411" r:id="rId234"/>
    <p:sldId id="383" r:id="rId235"/>
    <p:sldId id="386" r:id="rId236"/>
    <p:sldId id="384" r:id="rId237"/>
    <p:sldId id="488" r:id="rId238"/>
    <p:sldId id="615" r:id="rId239"/>
    <p:sldId id="614" r:id="rId240"/>
  </p:sldIdLst>
  <p:sldSz cx="9144000" cy="6858000" type="screen4x3"/>
  <p:notesSz cx="6858000" cy="9144000"/>
  <p:custShowLst>
    <p:custShow name="Greenhouse Effect" id="0">
      <p:sldLst/>
    </p:custShow>
    <p:custShow name="Ozone" id="1">
      <p:sldLst/>
    </p:custShow>
    <p:custShow name="Kinetic Molecular Theory" id="2">
      <p:sldLst/>
    </p:custShow>
    <p:custShow name="Boyle's Law" id="3">
      <p:sldLst>
        <p:sld r:id="rId16"/>
        <p:sld r:id="rId19"/>
        <p:sld r:id="rId25"/>
        <p:sld r:id="rId27"/>
        <p:sld r:id="rId30"/>
      </p:sldLst>
    </p:custShow>
    <p:custShow name="Breathing" id="4">
      <p:sldLst>
        <p:sld r:id="rId37"/>
        <p:sld r:id="rId38"/>
        <p:sld r:id="rId39"/>
        <p:sld r:id="rId40"/>
        <p:sld r:id="rId44"/>
        <p:sld r:id="rId46"/>
        <p:sld r:id="rId32"/>
        <p:sld r:id="rId33"/>
      </p:sldLst>
    </p:custShow>
    <p:custShow name="Graham's Law of Diffusion" id="5">
      <p:sldLst>
        <p:sld r:id="rId147"/>
      </p:sldLst>
    </p:custShow>
    <p:custShow name="Charles's Law" id="6">
      <p:sldLst>
        <p:sld r:id="rId53"/>
        <p:sld r:id="rId59"/>
        <p:sld r:id="rId61"/>
        <p:sld r:id="rId70"/>
        <p:sld r:id="rId71"/>
        <p:sld r:id="rId72"/>
        <p:sld r:id="rId73"/>
      </p:sldLst>
    </p:custShow>
    <p:custShow name="Combined Gas Law" id="7">
      <p:sldLst>
        <p:sld r:id="rId75"/>
        <p:sld r:id="rId76"/>
        <p:sld r:id="rId77"/>
      </p:sldLst>
    </p:custShow>
    <p:custShow name="Bernoulli's Principle" id="8">
      <p:sldLst>
        <p:sld r:id="rId218"/>
        <p:sld r:id="rId221"/>
        <p:sld r:id="rId222"/>
      </p:sldLst>
    </p:custShow>
    <p:custShow name="Space Shuttle" id="9">
      <p:sldLst>
        <p:sld r:id="rId225"/>
        <p:sld r:id="rId226"/>
        <p:sld r:id="rId227"/>
        <p:sld r:id="rId228"/>
      </p:sldLst>
    </p:custShow>
    <p:custShow name="Dalton's Partial Pressures" id="10">
      <p:sldLst>
        <p:sld r:id="rId89"/>
        <p:sld r:id="rId90"/>
        <p:sld r:id="rId91"/>
        <p:sld r:id="rId92"/>
        <p:sld r:id="rId93"/>
        <p:sld r:id="rId94"/>
        <p:sld r:id="rId95"/>
      </p:sldLst>
    </p:custShow>
    <p:custShow name="Ideal vs. Real Gases" id="11">
      <p:sldLst>
        <p:sld r:id="rId83"/>
        <p:sld r:id="rId85"/>
        <p:sld r:id="rId88"/>
        <p:sld r:id="rId9"/>
        <p:sld r:id="rId10"/>
        <p:sld r:id="rId115"/>
        <p:sld r:id="rId113"/>
      </p:sldLst>
    </p:custShow>
    <p:custShow name="Air Pressure" id="12">
      <p:sldLst/>
    </p:custShow>
    <p:custShow name="Barometer" id="13">
      <p:sldLst/>
    </p:custShow>
    <p:custShow name="Diffusion" id="14">
      <p:sldLst/>
    </p:custShow>
    <p:custShow name="Manometer" id="15">
      <p:sldLst/>
    </p:custShow>
    <p:custShow name="Vapor Pressure" id="16">
      <p:sldLst/>
    </p:custShow>
    <p:custShow name="Self Cooling Can" id="17">
      <p:sldLst>
        <p:sld r:id="rId231"/>
        <p:sld r:id="rId232"/>
        <p:sld r:id="rId233"/>
      </p:sldLst>
    </p:custShow>
    <p:custShow name="Liquid Nitrogen Tank" id="18">
      <p:sldLst>
        <p:sld r:id="rId234"/>
        <p:sld r:id="rId235"/>
        <p:sld r:id="rId236"/>
        <p:sld r:id="rId237"/>
      </p:sldLst>
    </p:custShow>
  </p:custShowLst>
  <p:defaultTextStyle>
    <a:defPPr>
      <a:defRPr lang="en-US"/>
    </a:defPPr>
    <a:lvl1pPr algn="ctr" rtl="0" fontAlgn="base">
      <a:spcBef>
        <a:spcPct val="0"/>
      </a:spcBef>
      <a:spcAft>
        <a:spcPct val="0"/>
      </a:spcAft>
      <a:defRPr sz="1200" kern="1200">
        <a:solidFill>
          <a:schemeClr val="tx1"/>
        </a:solidFill>
        <a:latin typeface="Arial" charset="0"/>
        <a:ea typeface="+mn-ea"/>
        <a:cs typeface="+mn-cs"/>
      </a:defRPr>
    </a:lvl1pPr>
    <a:lvl2pPr marL="457200" algn="ctr" rtl="0" fontAlgn="base">
      <a:spcBef>
        <a:spcPct val="0"/>
      </a:spcBef>
      <a:spcAft>
        <a:spcPct val="0"/>
      </a:spcAft>
      <a:defRPr sz="1200" kern="1200">
        <a:solidFill>
          <a:schemeClr val="tx1"/>
        </a:solidFill>
        <a:latin typeface="Arial" charset="0"/>
        <a:ea typeface="+mn-ea"/>
        <a:cs typeface="+mn-cs"/>
      </a:defRPr>
    </a:lvl2pPr>
    <a:lvl3pPr marL="914400" algn="ctr" rtl="0" fontAlgn="base">
      <a:spcBef>
        <a:spcPct val="0"/>
      </a:spcBef>
      <a:spcAft>
        <a:spcPct val="0"/>
      </a:spcAft>
      <a:defRPr sz="1200" kern="1200">
        <a:solidFill>
          <a:schemeClr val="tx1"/>
        </a:solidFill>
        <a:latin typeface="Arial" charset="0"/>
        <a:ea typeface="+mn-ea"/>
        <a:cs typeface="+mn-cs"/>
      </a:defRPr>
    </a:lvl3pPr>
    <a:lvl4pPr marL="1371600" algn="ctr" rtl="0" fontAlgn="base">
      <a:spcBef>
        <a:spcPct val="0"/>
      </a:spcBef>
      <a:spcAft>
        <a:spcPct val="0"/>
      </a:spcAft>
      <a:defRPr sz="1200" kern="1200">
        <a:solidFill>
          <a:schemeClr val="tx1"/>
        </a:solidFill>
        <a:latin typeface="Arial" charset="0"/>
        <a:ea typeface="+mn-ea"/>
        <a:cs typeface="+mn-cs"/>
      </a:defRPr>
    </a:lvl4pPr>
    <a:lvl5pPr marL="1828800" algn="ct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66FF"/>
    <a:srgbClr val="FFFFCC"/>
    <a:srgbClr val="969696"/>
    <a:srgbClr val="B2B2B2"/>
    <a:srgbClr val="9DD3D7"/>
    <a:srgbClr val="DEF1F2"/>
    <a:srgbClr val="EFDECD"/>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7231" autoAdjust="0"/>
    <p:restoredTop sz="68886" autoAdjust="0"/>
  </p:normalViewPr>
  <p:slideViewPr>
    <p:cSldViewPr snapToGrid="0">
      <p:cViewPr varScale="1">
        <p:scale>
          <a:sx n="74" d="100"/>
          <a:sy n="74" d="100"/>
        </p:scale>
        <p:origin x="-1434" y="-10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5208"/>
    </p:cViewPr>
  </p:sorterViewPr>
  <p:gridSpacing cx="39327138" cy="3932713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slide" Target="slides/slide229.xml"/><Relationship Id="rId238" Type="http://schemas.openxmlformats.org/officeDocument/2006/relationships/slide" Target="slides/slide234.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244"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tableStyles" Target="tableStyles.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presProps" Target="pres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s>
</file>

<file path=ppt/_rels/viewProps.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slide" Target="slides/slide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107.wmf"/><Relationship Id="rId1" Type="http://schemas.openxmlformats.org/officeDocument/2006/relationships/image" Target="../media/image10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4" Type="http://schemas.openxmlformats.org/officeDocument/2006/relationships/image" Target="../media/image1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107.wmf"/><Relationship Id="rId1" Type="http://schemas.openxmlformats.org/officeDocument/2006/relationships/image" Target="../media/image10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4" Type="http://schemas.openxmlformats.org/officeDocument/2006/relationships/image" Target="../media/image136.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5" Type="http://schemas.openxmlformats.org/officeDocument/2006/relationships/image" Target="../media/image141.wmf"/><Relationship Id="rId4" Type="http://schemas.openxmlformats.org/officeDocument/2006/relationships/image" Target="../media/image1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43.wmf"/><Relationship Id="rId7" Type="http://schemas.openxmlformats.org/officeDocument/2006/relationships/image" Target="../media/image147.wmf"/><Relationship Id="rId2" Type="http://schemas.openxmlformats.org/officeDocument/2006/relationships/image" Target="../media/image137.wmf"/><Relationship Id="rId1" Type="http://schemas.openxmlformats.org/officeDocument/2006/relationships/image" Target="../media/image142.wmf"/><Relationship Id="rId6" Type="http://schemas.openxmlformats.org/officeDocument/2006/relationships/image" Target="../media/image146.wmf"/><Relationship Id="rId5" Type="http://schemas.openxmlformats.org/officeDocument/2006/relationships/image" Target="../media/image145.wmf"/><Relationship Id="rId4" Type="http://schemas.openxmlformats.org/officeDocument/2006/relationships/image" Target="../media/image144.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Times New Roman" pitchFamily="18" charset="0"/>
              </a:defRPr>
            </a:lvl1pPr>
          </a:lstStyle>
          <a:p>
            <a:pPr>
              <a:defRPr/>
            </a:pPr>
            <a:endParaRPr lang="en-US"/>
          </a:p>
        </p:txBody>
      </p:sp>
      <p:sp>
        <p:nvSpPr>
          <p:cNvPr id="430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Times New Roman" pitchFamily="18" charset="0"/>
              </a:defRPr>
            </a:lvl1pPr>
          </a:lstStyle>
          <a:p>
            <a:pPr>
              <a:defRPr/>
            </a:pPr>
            <a:endParaRPr lang="en-US"/>
          </a:p>
        </p:txBody>
      </p:sp>
      <p:sp>
        <p:nvSpPr>
          <p:cNvPr id="24781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30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latin typeface="Times New Roman" pitchFamily="18" charset="0"/>
              </a:defRPr>
            </a:lvl1pPr>
          </a:lstStyle>
          <a:p>
            <a:pPr>
              <a:defRPr/>
            </a:pPr>
            <a:endParaRPr lang="en-US"/>
          </a:p>
        </p:txBody>
      </p:sp>
      <p:sp>
        <p:nvSpPr>
          <p:cNvPr id="430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Times New Roman" pitchFamily="18" charset="0"/>
              </a:defRPr>
            </a:lvl1pPr>
          </a:lstStyle>
          <a:p>
            <a:pPr>
              <a:defRPr/>
            </a:pPr>
            <a:fld id="{DEE862BB-C4EA-4532-9705-C5D7B6BA6CC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3" Type="http://schemas.openxmlformats.org/officeDocument/2006/relationships/hyperlink" Target="http://www.backflip.com/perl/go.pl?url=18424642" TargetMode="External"/><Relationship Id="rId2" Type="http://schemas.openxmlformats.org/officeDocument/2006/relationships/slide" Target="../slides/slide235.xml"/><Relationship Id="rId1" Type="http://schemas.openxmlformats.org/officeDocument/2006/relationships/notesMaster" Target="../notesMasters/notesMaster1.xml"/><Relationship Id="rId5" Type="http://schemas.openxmlformats.org/officeDocument/2006/relationships/hyperlink" Target="http://www.backflip.com/members/ANNENBERG/14004380/page=1/sort=0" TargetMode="External"/><Relationship Id="rId4" Type="http://schemas.openxmlformats.org/officeDocument/2006/relationships/hyperlink" Target="window.status=%22http:/www.learner.org/vod/vod_window.html?pid=809%22;%20return%20true" TargetMode="Externa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50CFA60D-AF45-441E-955B-774A8A967A64}" type="slidenum">
              <a:rPr lang="en-US" smtClean="0"/>
              <a:pPr/>
              <a:t>1</a:t>
            </a:fld>
            <a:endParaRPr lang="en-US" smtClean="0"/>
          </a:p>
        </p:txBody>
      </p:sp>
      <p:sp>
        <p:nvSpPr>
          <p:cNvPr id="248835" name="Rectangle 2"/>
          <p:cNvSpPr>
            <a:spLocks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7178D2E9-1B8C-44D2-97E9-C913A54D9F7C}" type="slidenum">
              <a:rPr lang="en-US" smtClean="0"/>
              <a:pPr/>
              <a:t>10</a:t>
            </a:fld>
            <a:endParaRPr lang="en-US" smtClean="0"/>
          </a:p>
        </p:txBody>
      </p:sp>
      <p:sp>
        <p:nvSpPr>
          <p:cNvPr id="258051" name="Rectangle 2"/>
          <p:cNvSpPr>
            <a:spLocks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95F58A40-E352-4832-8764-3EECA9DC7D5E}" type="slidenum">
              <a:rPr lang="en-US" smtClean="0"/>
              <a:pPr/>
              <a:t>100</a:t>
            </a:fld>
            <a:endParaRPr lang="en-US" smtClean="0"/>
          </a:p>
        </p:txBody>
      </p:sp>
      <p:sp>
        <p:nvSpPr>
          <p:cNvPr id="350211" name="Rectangle 2"/>
          <p:cNvSpPr>
            <a:spLocks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7E03C2C3-4C81-4682-840E-7E971E5D8442}" type="slidenum">
              <a:rPr lang="en-US" smtClean="0"/>
              <a:pPr/>
              <a:t>101</a:t>
            </a:fld>
            <a:endParaRPr lang="en-US" smtClean="0"/>
          </a:p>
        </p:txBody>
      </p:sp>
      <p:sp>
        <p:nvSpPr>
          <p:cNvPr id="351235" name="Rectangle 2"/>
          <p:cNvSpPr>
            <a:spLocks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A8CA1A6D-D146-4CCC-8291-0BF1E38FCFD9}" type="slidenum">
              <a:rPr lang="en-US" smtClean="0"/>
              <a:pPr/>
              <a:t>102</a:t>
            </a:fld>
            <a:endParaRPr lang="en-US" smtClean="0"/>
          </a:p>
        </p:txBody>
      </p:sp>
      <p:sp>
        <p:nvSpPr>
          <p:cNvPr id="352259" name="Rectangle 2"/>
          <p:cNvSpPr>
            <a:spLocks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40193AFD-DA5C-4831-B1C6-9826D6F0A1A9}" type="slidenum">
              <a:rPr lang="en-US" smtClean="0"/>
              <a:pPr/>
              <a:t>103</a:t>
            </a:fld>
            <a:endParaRPr lang="en-US" smtClean="0"/>
          </a:p>
        </p:txBody>
      </p:sp>
      <p:sp>
        <p:nvSpPr>
          <p:cNvPr id="353283" name="Rectangle 2"/>
          <p:cNvSpPr>
            <a:spLocks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01E3B9C5-0628-4BEB-BE8B-8914276A764D}" type="slidenum">
              <a:rPr lang="en-US" smtClean="0"/>
              <a:pPr/>
              <a:t>104</a:t>
            </a:fld>
            <a:endParaRPr lang="en-US" smtClean="0"/>
          </a:p>
        </p:txBody>
      </p:sp>
      <p:sp>
        <p:nvSpPr>
          <p:cNvPr id="354307" name="Rectangle 2"/>
          <p:cNvSpPr>
            <a:spLocks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47EEAB60-BA15-4FED-BB9D-88094229E78F}" type="slidenum">
              <a:rPr lang="en-US" smtClean="0"/>
              <a:pPr/>
              <a:t>105</a:t>
            </a:fld>
            <a:endParaRPr lang="en-US" smtClean="0"/>
          </a:p>
        </p:txBody>
      </p:sp>
      <p:sp>
        <p:nvSpPr>
          <p:cNvPr id="355331" name="Rectangle 2"/>
          <p:cNvSpPr>
            <a:spLocks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80E88E28-444A-4399-82F3-30B7C2079432}" type="slidenum">
              <a:rPr lang="en-US" smtClean="0"/>
              <a:pPr/>
              <a:t>106</a:t>
            </a:fld>
            <a:endParaRPr lang="en-US" smtClean="0"/>
          </a:p>
        </p:txBody>
      </p:sp>
      <p:sp>
        <p:nvSpPr>
          <p:cNvPr id="356355" name="Rectangle 2"/>
          <p:cNvSpPr>
            <a:spLocks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DE34DAF5-8F38-4FDC-9006-FB1575B8D08B}" type="slidenum">
              <a:rPr lang="en-US" smtClean="0"/>
              <a:pPr/>
              <a:t>107</a:t>
            </a:fld>
            <a:endParaRPr lang="en-US" smtClean="0"/>
          </a:p>
        </p:txBody>
      </p:sp>
      <p:sp>
        <p:nvSpPr>
          <p:cNvPr id="357379" name="Rectangle 2"/>
          <p:cNvSpPr>
            <a:spLocks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9FBF95B8-E64E-4817-B15C-701FD495649F}" type="slidenum">
              <a:rPr lang="en-US" smtClean="0"/>
              <a:pPr/>
              <a:t>108</a:t>
            </a:fld>
            <a:endParaRPr lang="en-US" smtClean="0"/>
          </a:p>
        </p:txBody>
      </p:sp>
      <p:sp>
        <p:nvSpPr>
          <p:cNvPr id="358403" name="Rectangle 2"/>
          <p:cNvSpPr>
            <a:spLocks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273DF84-AE8F-4238-8C2D-FA71A88DDA59}" type="slidenum">
              <a:rPr lang="en-US" smtClean="0"/>
              <a:pPr/>
              <a:t>109</a:t>
            </a:fld>
            <a:endParaRPr lang="en-US" smtClean="0"/>
          </a:p>
        </p:txBody>
      </p:sp>
      <p:sp>
        <p:nvSpPr>
          <p:cNvPr id="359427" name="Rectangle 2"/>
          <p:cNvSpPr>
            <a:spLocks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DE489174-39B7-43A0-B9A6-1148E540F718}" type="slidenum">
              <a:rPr lang="en-US" smtClean="0"/>
              <a:pPr/>
              <a:t>11</a:t>
            </a:fld>
            <a:endParaRPr lang="en-US" smtClean="0"/>
          </a:p>
        </p:txBody>
      </p:sp>
      <p:sp>
        <p:nvSpPr>
          <p:cNvPr id="259075" name="Rectangle 2"/>
          <p:cNvSpPr>
            <a:spLocks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975F1A84-7F67-4465-9311-0A7D8C07442E}" type="slidenum">
              <a:rPr lang="en-US" smtClean="0"/>
              <a:pPr/>
              <a:t>110</a:t>
            </a:fld>
            <a:endParaRPr lang="en-US" smtClean="0"/>
          </a:p>
        </p:txBody>
      </p:sp>
      <p:sp>
        <p:nvSpPr>
          <p:cNvPr id="360451" name="Rectangle 2"/>
          <p:cNvSpPr>
            <a:spLocks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1CEBFCAE-0A28-4527-BA3A-660BB6ECF21A}" type="slidenum">
              <a:rPr lang="en-US" smtClean="0"/>
              <a:pPr/>
              <a:t>111</a:t>
            </a:fld>
            <a:endParaRPr lang="en-US" smtClean="0"/>
          </a:p>
        </p:txBody>
      </p:sp>
      <p:sp>
        <p:nvSpPr>
          <p:cNvPr id="361475" name="Rectangle 2"/>
          <p:cNvSpPr>
            <a:spLocks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r>
              <a:rPr lang="en-US" smtClean="0"/>
              <a:t>Any set of relationships between a single quantity (such</a:t>
            </a:r>
            <a:r>
              <a:rPr lang="en-US" sz="1400" smtClean="0"/>
              <a:t> </a:t>
            </a:r>
            <a:r>
              <a:rPr lang="en-US" smtClean="0"/>
              <a:t>as</a:t>
            </a:r>
            <a:r>
              <a:rPr lang="en-US" i="1" smtClean="0"/>
              <a:t> V</a:t>
            </a:r>
            <a:r>
              <a:rPr lang="en-US" smtClean="0"/>
              <a:t>) and several other variables (</a:t>
            </a:r>
            <a:r>
              <a:rPr lang="en-US" i="1" smtClean="0"/>
              <a:t>P, T, n</a:t>
            </a:r>
            <a:r>
              <a:rPr lang="en-US" smtClean="0"/>
              <a:t>) can be combined into a single expression that describes all the relationships simultaneously.</a:t>
            </a:r>
          </a:p>
          <a:p>
            <a:pPr eaLnBrk="1" hangingPunct="1"/>
            <a:endParaRPr lang="en-US" sz="500" smtClean="0"/>
          </a:p>
          <a:p>
            <a:pPr eaLnBrk="1" hangingPunct="1"/>
            <a:r>
              <a:rPr lang="en-US" smtClean="0"/>
              <a:t>The following three expressions</a:t>
            </a:r>
          </a:p>
          <a:p>
            <a:pPr eaLnBrk="1" hangingPunct="1"/>
            <a:r>
              <a:rPr lang="en-US" smtClean="0"/>
              <a:t>       	</a:t>
            </a:r>
            <a:r>
              <a:rPr lang="en-US" i="1" smtClean="0"/>
              <a:t>V</a:t>
            </a:r>
            <a:r>
              <a:rPr lang="en-US" smtClean="0"/>
              <a:t> </a:t>
            </a:r>
            <a:r>
              <a:rPr lang="en-US" smtClean="0">
                <a:sym typeface="Symbol" pitchFamily="18" charset="2"/>
              </a:rPr>
              <a:t> 1/</a:t>
            </a:r>
            <a:r>
              <a:rPr lang="en-US" i="1" smtClean="0">
                <a:sym typeface="Symbol" pitchFamily="18" charset="2"/>
              </a:rPr>
              <a:t>P</a:t>
            </a:r>
            <a:r>
              <a:rPr lang="en-US" smtClean="0">
                <a:sym typeface="Symbol" pitchFamily="18" charset="2"/>
              </a:rPr>
              <a:t> (at constant </a:t>
            </a:r>
            <a:r>
              <a:rPr lang="en-US" i="1" smtClean="0">
                <a:sym typeface="Symbol" pitchFamily="18" charset="2"/>
              </a:rPr>
              <a:t>n, T</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 at constant </a:t>
            </a:r>
            <a:r>
              <a:rPr lang="en-US" i="1" smtClean="0">
                <a:sym typeface="Symbol" pitchFamily="18" charset="2"/>
              </a:rPr>
              <a:t>n, P</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a:t>
            </a:r>
            <a:r>
              <a:rPr lang="en-US" i="1" smtClean="0">
                <a:sym typeface="Symbol" pitchFamily="18" charset="2"/>
              </a:rPr>
              <a:t> n </a:t>
            </a:r>
            <a:r>
              <a:rPr lang="en-US" smtClean="0">
                <a:sym typeface="Symbol" pitchFamily="18" charset="2"/>
              </a:rPr>
              <a:t>(at constant </a:t>
            </a:r>
            <a:r>
              <a:rPr lang="en-US" i="1" smtClean="0">
                <a:sym typeface="Symbol" pitchFamily="18" charset="2"/>
              </a:rPr>
              <a:t>T, P</a:t>
            </a:r>
            <a:r>
              <a:rPr lang="en-US" smtClean="0">
                <a:sym typeface="Symbol" pitchFamily="18" charset="2"/>
              </a:rPr>
              <a:t>)</a:t>
            </a:r>
          </a:p>
          <a:p>
            <a:pPr eaLnBrk="1" hangingPunct="1"/>
            <a:r>
              <a:rPr lang="en-US" smtClean="0">
                <a:sym typeface="Symbol" pitchFamily="18" charset="2"/>
              </a:rPr>
              <a:t>     can be combined to give</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nT </a:t>
            </a:r>
            <a:r>
              <a:rPr lang="en-US" smtClean="0">
                <a:sym typeface="Symbol" pitchFamily="18" charset="2"/>
              </a:rPr>
              <a:t>    or  </a:t>
            </a:r>
            <a:r>
              <a:rPr lang="en-US" i="1" smtClean="0">
                <a:sym typeface="Symbol" pitchFamily="18" charset="2"/>
              </a:rPr>
              <a:t> V</a:t>
            </a:r>
            <a:r>
              <a:rPr lang="en-US" smtClean="0">
                <a:sym typeface="Symbol" pitchFamily="18" charset="2"/>
              </a:rPr>
              <a:t> = constant (</a:t>
            </a:r>
            <a:r>
              <a:rPr lang="en-US" i="1" smtClean="0">
                <a:sym typeface="Symbol" pitchFamily="18" charset="2"/>
              </a:rPr>
              <a:t>nT/P</a:t>
            </a:r>
            <a:r>
              <a:rPr lang="en-US" smtClean="0">
                <a:sym typeface="Symbol" pitchFamily="18" charset="2"/>
              </a:rPr>
              <a:t>)</a:t>
            </a:r>
          </a:p>
          <a:p>
            <a:pPr eaLnBrk="1" hangingPunct="1"/>
            <a:endParaRPr lang="en-US" sz="500" smtClean="0">
              <a:sym typeface="Symbol" pitchFamily="18" charset="2"/>
            </a:endParaRPr>
          </a:p>
          <a:p>
            <a:pPr eaLnBrk="1" hangingPunct="1"/>
            <a:r>
              <a:rPr lang="en-US" smtClean="0">
                <a:sym typeface="Symbol" pitchFamily="18" charset="2"/>
              </a:rPr>
              <a:t>•   The proportionality constant is called the </a:t>
            </a:r>
            <a:r>
              <a:rPr lang="en-US" b="1" smtClean="0">
                <a:sym typeface="Symbol" pitchFamily="18" charset="2"/>
              </a:rPr>
              <a:t>gas constant, </a:t>
            </a:r>
            <a:r>
              <a:rPr lang="en-US" smtClean="0">
                <a:sym typeface="Symbol" pitchFamily="18" charset="2"/>
              </a:rPr>
              <a:t>represented by the letter </a:t>
            </a:r>
            <a:r>
              <a:rPr lang="en-US" i="1" smtClean="0">
                <a:sym typeface="Symbol" pitchFamily="18" charset="2"/>
              </a:rPr>
              <a:t>R.</a:t>
            </a:r>
          </a:p>
          <a:p>
            <a:pPr eaLnBrk="1" hangingPunct="1"/>
            <a:endParaRPr lang="en-US" sz="500" i="1" smtClean="0">
              <a:sym typeface="Symbol" pitchFamily="18" charset="2"/>
            </a:endParaRPr>
          </a:p>
          <a:p>
            <a:pPr eaLnBrk="1" hangingPunct="1"/>
            <a:r>
              <a:rPr lang="en-US" smtClean="0">
                <a:sym typeface="Symbol" pitchFamily="18" charset="2"/>
              </a:rPr>
              <a:t>• </a:t>
            </a:r>
            <a:r>
              <a:rPr lang="en-US" i="1" smtClean="0">
                <a:sym typeface="Symbol" pitchFamily="18" charset="2"/>
              </a:rPr>
              <a:t>  </a:t>
            </a:r>
            <a:r>
              <a:rPr lang="en-US" smtClean="0">
                <a:sym typeface="Symbol" pitchFamily="18" charset="2"/>
              </a:rPr>
              <a:t>Inserting </a:t>
            </a:r>
            <a:r>
              <a:rPr lang="en-US" i="1" smtClean="0">
                <a:sym typeface="Symbol" pitchFamily="18" charset="2"/>
              </a:rPr>
              <a:t>R</a:t>
            </a:r>
            <a:r>
              <a:rPr lang="en-US" smtClean="0">
                <a:sym typeface="Symbol" pitchFamily="18" charset="2"/>
              </a:rPr>
              <a:t> into an equation gives </a:t>
            </a:r>
            <a:r>
              <a:rPr lang="en-US" i="1" smtClean="0">
                <a:sym typeface="Symbol" pitchFamily="18" charset="2"/>
              </a:rPr>
              <a:t>  </a:t>
            </a:r>
            <a:r>
              <a:rPr lang="en-US" sz="1000" i="1" smtClean="0">
                <a:sym typeface="Symbol" pitchFamily="18" charset="2"/>
              </a:rPr>
              <a:t>V = </a:t>
            </a:r>
            <a:r>
              <a:rPr lang="en-US" sz="1000" i="1" u="sng" smtClean="0">
                <a:sym typeface="Symbol" pitchFamily="18" charset="2"/>
              </a:rPr>
              <a:t>RnT </a:t>
            </a:r>
            <a:r>
              <a:rPr lang="en-US" sz="1000" i="1" smtClean="0">
                <a:sym typeface="Symbol" pitchFamily="18" charset="2"/>
              </a:rPr>
              <a:t> =  </a:t>
            </a:r>
            <a:r>
              <a:rPr lang="en-US" sz="1000" i="1" u="sng" smtClean="0">
                <a:sym typeface="Symbol" pitchFamily="18" charset="2"/>
              </a:rPr>
              <a:t>nRT </a:t>
            </a:r>
          </a:p>
          <a:p>
            <a:pPr eaLnBrk="1" hangingPunct="1"/>
            <a:r>
              <a:rPr lang="en-US" sz="1000" i="1" smtClean="0">
                <a:sym typeface="Symbol" pitchFamily="18" charset="2"/>
              </a:rPr>
              <a:t>                                                               P           P</a:t>
            </a:r>
            <a:r>
              <a:rPr lang="en-US" i="1" smtClean="0">
                <a:sym typeface="Symbol" pitchFamily="18" charset="2"/>
              </a:rPr>
              <a:t>  </a:t>
            </a:r>
          </a:p>
          <a:p>
            <a:pPr eaLnBrk="1" hangingPunct="1"/>
            <a:r>
              <a:rPr lang="en-US" smtClean="0">
                <a:sym typeface="Symbol" pitchFamily="18" charset="2"/>
              </a:rPr>
              <a:t>Multiplying both sides by</a:t>
            </a:r>
            <a:r>
              <a:rPr lang="en-US" i="1" smtClean="0">
                <a:sym typeface="Symbol" pitchFamily="18" charset="2"/>
              </a:rPr>
              <a:t> P </a:t>
            </a:r>
            <a:r>
              <a:rPr lang="en-US" smtClean="0">
                <a:sym typeface="Symbol" pitchFamily="18" charset="2"/>
              </a:rPr>
              <a:t>gives the following equation, which is known as the </a:t>
            </a:r>
            <a:r>
              <a:rPr lang="en-US" b="1" i="1" smtClean="0">
                <a:sym typeface="Symbol" pitchFamily="18" charset="2"/>
              </a:rPr>
              <a:t>ideal gas law:</a:t>
            </a:r>
          </a:p>
          <a:p>
            <a:pPr eaLnBrk="1" hangingPunct="1"/>
            <a:r>
              <a:rPr lang="en-US" b="1" smtClean="0">
                <a:sym typeface="Symbol" pitchFamily="18" charset="2"/>
              </a:rPr>
              <a:t>                                </a:t>
            </a:r>
            <a:r>
              <a:rPr lang="en-US" i="1" smtClean="0">
                <a:sym typeface="Symbol" pitchFamily="18" charset="2"/>
              </a:rPr>
              <a:t>PV  =  nRT</a:t>
            </a:r>
          </a:p>
          <a:p>
            <a:pPr eaLnBrk="1" hangingPunct="1"/>
            <a:endParaRPr lang="en-US" sz="600" i="1" smtClean="0">
              <a:sym typeface="Symbol" pitchFamily="18" charset="2"/>
            </a:endParaRPr>
          </a:p>
          <a:p>
            <a:pPr eaLnBrk="1" hangingPunct="1"/>
            <a:r>
              <a:rPr lang="en-US" smtClean="0">
                <a:sym typeface="Symbol" pitchFamily="18" charset="2"/>
              </a:rPr>
              <a:t>•</a:t>
            </a:r>
            <a:r>
              <a:rPr lang="en-US" i="1" smtClean="0">
                <a:sym typeface="Symbol" pitchFamily="18" charset="2"/>
              </a:rPr>
              <a:t>   </a:t>
            </a:r>
            <a:r>
              <a:rPr lang="en-US" smtClean="0">
                <a:sym typeface="Symbol" pitchFamily="18" charset="2"/>
              </a:rPr>
              <a:t>An ideal gas is defined as a hypothetical gaseous substance whose behavior is independent of attractive and repulsive forces and can be completely described by the ideal gas law.</a:t>
            </a:r>
          </a:p>
          <a:p>
            <a:pPr eaLnBrk="1" hangingPunct="1"/>
            <a:r>
              <a:rPr lang="en-US" smtClean="0">
                <a:sym typeface="Symbol" pitchFamily="18" charset="2"/>
              </a:rPr>
              <a:t>•   The form of the gas constant depends on the units used for the other quantities in the expression — if </a:t>
            </a:r>
            <a:r>
              <a:rPr lang="en-US" i="1" smtClean="0">
                <a:sym typeface="Symbol" pitchFamily="18" charset="2"/>
              </a:rPr>
              <a:t>V</a:t>
            </a:r>
            <a:r>
              <a:rPr lang="en-US" smtClean="0">
                <a:sym typeface="Symbol" pitchFamily="18" charset="2"/>
              </a:rPr>
              <a:t> is expressed in liters (L), </a:t>
            </a:r>
            <a:r>
              <a:rPr lang="en-US" i="1" smtClean="0">
                <a:sym typeface="Symbol" pitchFamily="18" charset="2"/>
              </a:rPr>
              <a:t>P</a:t>
            </a:r>
            <a:r>
              <a:rPr lang="en-US" smtClean="0">
                <a:sym typeface="Symbol" pitchFamily="18" charset="2"/>
              </a:rPr>
              <a:t> in atmospheres (atm), </a:t>
            </a:r>
            <a:r>
              <a:rPr lang="en-US" i="1" smtClean="0">
                <a:sym typeface="Symbol" pitchFamily="18" charset="2"/>
              </a:rPr>
              <a:t>T</a:t>
            </a:r>
            <a:r>
              <a:rPr lang="en-US" b="1" smtClean="0">
                <a:sym typeface="Symbol" pitchFamily="18" charset="2"/>
              </a:rPr>
              <a:t> </a:t>
            </a:r>
            <a:r>
              <a:rPr lang="en-US" smtClean="0">
                <a:sym typeface="Symbol" pitchFamily="18" charset="2"/>
              </a:rPr>
              <a:t>in kelvins (K), and</a:t>
            </a:r>
            <a:r>
              <a:rPr lang="en-US" i="1" smtClean="0">
                <a:sym typeface="Symbol" pitchFamily="18" charset="2"/>
              </a:rPr>
              <a:t> n </a:t>
            </a:r>
            <a:r>
              <a:rPr lang="en-US" smtClean="0">
                <a:sym typeface="Symbol" pitchFamily="18" charset="2"/>
              </a:rPr>
              <a:t>in moles (mol), then</a:t>
            </a:r>
          </a:p>
          <a:p>
            <a:pPr eaLnBrk="1" hangingPunct="1"/>
            <a:r>
              <a:rPr lang="en-US" smtClean="0">
                <a:sym typeface="Symbol" pitchFamily="18" charset="2"/>
              </a:rPr>
              <a:t>                   </a:t>
            </a:r>
            <a:r>
              <a:rPr lang="en-US" i="1" smtClean="0">
                <a:sym typeface="Symbol" pitchFamily="18" charset="2"/>
              </a:rPr>
              <a:t>R</a:t>
            </a:r>
            <a:r>
              <a:rPr lang="en-US" smtClean="0">
                <a:sym typeface="Symbol" pitchFamily="18" charset="2"/>
              </a:rPr>
              <a:t> = 0.082057 (L•atm)/(K•mol).</a:t>
            </a:r>
          </a:p>
          <a:p>
            <a:pPr eaLnBrk="1" hangingPunct="1"/>
            <a:r>
              <a:rPr lang="en-US" smtClean="0">
                <a:sym typeface="Symbol" pitchFamily="18" charset="2"/>
              </a:rPr>
              <a:t>•  </a:t>
            </a:r>
            <a:r>
              <a:rPr lang="en-US" i="1" smtClean="0">
                <a:sym typeface="Symbol" pitchFamily="18" charset="2"/>
              </a:rPr>
              <a:t> R</a:t>
            </a:r>
            <a:r>
              <a:rPr lang="en-US" smtClean="0">
                <a:sym typeface="Symbol" pitchFamily="18" charset="2"/>
              </a:rPr>
              <a:t> can also have units of J/(K•mol) or cal/(K•mol).</a:t>
            </a:r>
          </a:p>
          <a:p>
            <a:pPr eaLnBrk="1" hangingPunct="1"/>
            <a:r>
              <a:rPr lang="en-US" smtClean="0">
                <a:sym typeface="Symbol" pitchFamily="18" charset="2"/>
              </a:rPr>
              <a:t>A particular set of conditions were chosen to use as a reference; 0ºC (273.15 K) and 1 atm pressure are referred to as </a:t>
            </a:r>
            <a:r>
              <a:rPr lang="en-US" b="1" i="1" smtClean="0">
                <a:sym typeface="Symbol" pitchFamily="18" charset="2"/>
              </a:rPr>
              <a:t>standard</a:t>
            </a:r>
            <a:r>
              <a:rPr lang="en-US" b="1" smtClean="0">
                <a:sym typeface="Symbol" pitchFamily="18" charset="2"/>
              </a:rPr>
              <a:t> </a:t>
            </a:r>
            <a:r>
              <a:rPr lang="en-US" b="1" i="1" smtClean="0">
                <a:sym typeface="Symbol" pitchFamily="18" charset="2"/>
              </a:rPr>
              <a:t>temperature and pressure</a:t>
            </a:r>
            <a:r>
              <a:rPr lang="en-US" b="1" smtClean="0">
                <a:sym typeface="Symbol" pitchFamily="18" charset="2"/>
              </a:rPr>
              <a:t> (STP).</a:t>
            </a:r>
          </a:p>
          <a:p>
            <a:pPr eaLnBrk="1" hangingPunct="1"/>
            <a:endParaRPr lang="en-US" sz="600" b="1" smtClean="0">
              <a:sym typeface="Symbol" pitchFamily="18" charset="2"/>
            </a:endParaRPr>
          </a:p>
          <a:p>
            <a:pPr eaLnBrk="1" hangingPunct="1"/>
            <a:r>
              <a:rPr lang="en-US" smtClean="0">
                <a:sym typeface="Symbol" pitchFamily="18" charset="2"/>
              </a:rPr>
              <a:t>The volume of 1 mol of an ideal gas under standard conditions can be calculated using the variant of the ideal gas law:</a:t>
            </a:r>
          </a:p>
          <a:p>
            <a:pPr eaLnBrk="1" hangingPunct="1"/>
            <a:r>
              <a:rPr lang="en-US" smtClean="0">
                <a:sym typeface="Symbol" pitchFamily="18" charset="2"/>
              </a:rPr>
              <a:t>    </a:t>
            </a:r>
            <a:r>
              <a:rPr lang="en-US" sz="900" b="1" i="1" smtClean="0">
                <a:sym typeface="Symbol" pitchFamily="18" charset="2"/>
              </a:rPr>
              <a:t>V = nRT</a:t>
            </a:r>
            <a:r>
              <a:rPr lang="en-US" sz="900" b="1" smtClean="0">
                <a:sym typeface="Symbol" pitchFamily="18" charset="2"/>
              </a:rPr>
              <a:t> =  </a:t>
            </a:r>
            <a:r>
              <a:rPr lang="en-US" sz="900" b="1" u="sng" smtClean="0">
                <a:sym typeface="Symbol" pitchFamily="18" charset="2"/>
              </a:rPr>
              <a:t>(1 mol) [0.082057 (L•atm)/(K•mol)] (273.15 K) </a:t>
            </a:r>
            <a:r>
              <a:rPr lang="en-US" sz="900" b="1" smtClean="0">
                <a:sym typeface="Symbol" pitchFamily="18" charset="2"/>
              </a:rPr>
              <a:t> = 22.41 L</a:t>
            </a:r>
            <a:endParaRPr lang="en-US" sz="900" b="1" u="sng" smtClean="0">
              <a:sym typeface="Symbol" pitchFamily="18" charset="2"/>
            </a:endParaRPr>
          </a:p>
          <a:p>
            <a:pPr eaLnBrk="1" hangingPunct="1"/>
            <a:r>
              <a:rPr lang="en-US" sz="900" b="1" smtClean="0">
                <a:sym typeface="Symbol" pitchFamily="18" charset="2"/>
              </a:rPr>
              <a:t>            </a:t>
            </a:r>
            <a:r>
              <a:rPr lang="en-US" sz="900" i="1" smtClean="0">
                <a:sym typeface="Symbol" pitchFamily="18" charset="2"/>
              </a:rPr>
              <a:t> </a:t>
            </a:r>
            <a:r>
              <a:rPr lang="en-US" sz="900" b="1" i="1" smtClean="0">
                <a:sym typeface="Symbol" pitchFamily="18" charset="2"/>
              </a:rPr>
              <a:t>P </a:t>
            </a:r>
            <a:r>
              <a:rPr lang="en-US" sz="900" b="1" smtClean="0">
                <a:sym typeface="Symbol" pitchFamily="18" charset="2"/>
              </a:rPr>
              <a:t>                                    1 atm</a:t>
            </a:r>
          </a:p>
          <a:p>
            <a:pPr eaLnBrk="1" hangingPunct="1"/>
            <a:endParaRPr lang="en-US" sz="600" b="1" smtClean="0">
              <a:sym typeface="Symbol" pitchFamily="18" charset="2"/>
            </a:endParaRPr>
          </a:p>
          <a:p>
            <a:pPr eaLnBrk="1" hangingPunct="1"/>
            <a:r>
              <a:rPr lang="en-US" b="1" smtClean="0">
                <a:sym typeface="Symbol" pitchFamily="18" charset="2"/>
              </a:rPr>
              <a:t>•   </a:t>
            </a:r>
            <a:r>
              <a:rPr lang="en-US" smtClean="0">
                <a:sym typeface="Symbol" pitchFamily="18" charset="2"/>
              </a:rPr>
              <a:t>The volume of 1 mol of an ideal gas at 0ºC and 1 atm pressure is 22.41 L, called the </a:t>
            </a:r>
            <a:r>
              <a:rPr lang="en-US" b="1" i="1" smtClean="0">
                <a:sym typeface="Symbol" pitchFamily="18" charset="2"/>
              </a:rPr>
              <a:t>standard molar volume</a:t>
            </a:r>
            <a:r>
              <a:rPr lang="en-US" smtClean="0">
                <a:sym typeface="Symbol" pitchFamily="18" charset="2"/>
              </a:rPr>
              <a:t> of an ideal gas.</a:t>
            </a:r>
          </a:p>
          <a:p>
            <a:pPr eaLnBrk="1" hangingPunct="1"/>
            <a:r>
              <a:rPr lang="en-US" smtClean="0">
                <a:sym typeface="Symbol" pitchFamily="18" charset="2"/>
              </a:rPr>
              <a:t>•   The relationships described as Boyle’s, Charles’s, and Avogadro’s laws are simply special cases of the ideal gas law in which two of the four parameters (</a:t>
            </a:r>
            <a:r>
              <a:rPr lang="en-US" i="1" smtClean="0">
                <a:sym typeface="Symbol" pitchFamily="18" charset="2"/>
              </a:rPr>
              <a:t>P</a:t>
            </a:r>
            <a:r>
              <a:rPr lang="en-US" smtClean="0">
                <a:sym typeface="Symbol" pitchFamily="18" charset="2"/>
              </a:rPr>
              <a:t>, </a:t>
            </a:r>
            <a:r>
              <a:rPr lang="en-US" i="1" smtClean="0">
                <a:sym typeface="Symbol" pitchFamily="18" charset="2"/>
              </a:rPr>
              <a:t>V</a:t>
            </a:r>
            <a:r>
              <a:rPr lang="en-US" smtClean="0">
                <a:sym typeface="Symbol" pitchFamily="18" charset="2"/>
              </a:rPr>
              <a:t>, </a:t>
            </a:r>
            <a:r>
              <a:rPr lang="en-US" i="1" smtClean="0">
                <a:sym typeface="Symbol" pitchFamily="18" charset="2"/>
              </a:rPr>
              <a:t>T</a:t>
            </a:r>
            <a:r>
              <a:rPr lang="en-US" smtClean="0">
                <a:sym typeface="Symbol" pitchFamily="18" charset="2"/>
              </a:rPr>
              <a:t>, </a:t>
            </a:r>
            <a:r>
              <a:rPr lang="en-US" i="1" smtClean="0">
                <a:sym typeface="Symbol" pitchFamily="18" charset="2"/>
              </a:rPr>
              <a:t>n</a:t>
            </a:r>
            <a:r>
              <a:rPr lang="en-US" smtClean="0">
                <a:sym typeface="Symbol" pitchFamily="18" charset="2"/>
              </a:rPr>
              <a:t>) are held fixed.</a:t>
            </a:r>
          </a:p>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CD480F75-9AEC-4C4E-BC6F-34F4237AC3E4}" type="slidenum">
              <a:rPr lang="en-US" smtClean="0"/>
              <a:pPr/>
              <a:t>112</a:t>
            </a:fld>
            <a:endParaRPr lang="en-US" smtClean="0"/>
          </a:p>
        </p:txBody>
      </p:sp>
      <p:sp>
        <p:nvSpPr>
          <p:cNvPr id="362499" name="Rectangle 2"/>
          <p:cNvSpPr>
            <a:spLocks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A7892817-36AB-44F4-BC0F-82E031746DA2}" type="slidenum">
              <a:rPr lang="en-US" smtClean="0"/>
              <a:pPr/>
              <a:t>113</a:t>
            </a:fld>
            <a:endParaRPr lang="en-US" smtClean="0"/>
          </a:p>
        </p:txBody>
      </p:sp>
      <p:sp>
        <p:nvSpPr>
          <p:cNvPr id="363523" name="Rectangle 2"/>
          <p:cNvSpPr>
            <a:spLocks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4A5B2172-22EF-4F19-8122-5D6490881429}" type="slidenum">
              <a:rPr lang="en-US" smtClean="0"/>
              <a:pPr/>
              <a:t>114</a:t>
            </a:fld>
            <a:endParaRPr lang="en-US" smtClean="0"/>
          </a:p>
        </p:txBody>
      </p:sp>
      <p:sp>
        <p:nvSpPr>
          <p:cNvPr id="364547" name="Rectangle 2"/>
          <p:cNvSpPr>
            <a:spLocks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57118F7B-B5D7-43F6-86A6-E6319796C5D1}" type="slidenum">
              <a:rPr lang="en-US" smtClean="0"/>
              <a:pPr/>
              <a:t>115</a:t>
            </a:fld>
            <a:endParaRPr lang="en-US" smtClean="0"/>
          </a:p>
        </p:txBody>
      </p:sp>
      <p:sp>
        <p:nvSpPr>
          <p:cNvPr id="365571" name="Rectangle 2"/>
          <p:cNvSpPr>
            <a:spLocks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0835E3AB-9F9F-418F-B08F-656B44416D58}" type="slidenum">
              <a:rPr lang="en-US" smtClean="0"/>
              <a:pPr/>
              <a:t>116</a:t>
            </a:fld>
            <a:endParaRPr lang="en-US" smtClean="0"/>
          </a:p>
        </p:txBody>
      </p:sp>
      <p:sp>
        <p:nvSpPr>
          <p:cNvPr id="366595" name="Rectangle 2"/>
          <p:cNvSpPr>
            <a:spLocks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5AA5B501-D64A-4252-ACDC-D80B30CEA6D7}" type="slidenum">
              <a:rPr lang="en-US" smtClean="0"/>
              <a:pPr/>
              <a:t>117</a:t>
            </a:fld>
            <a:endParaRPr lang="en-US" smtClean="0"/>
          </a:p>
        </p:txBody>
      </p:sp>
      <p:sp>
        <p:nvSpPr>
          <p:cNvPr id="367619" name="Rectangle 2"/>
          <p:cNvSpPr>
            <a:spLocks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F15B02E5-A1FF-4852-AF35-656D0C5E5932}" type="slidenum">
              <a:rPr lang="en-US" smtClean="0"/>
              <a:pPr/>
              <a:t>118</a:t>
            </a:fld>
            <a:endParaRPr lang="en-US" smtClean="0"/>
          </a:p>
        </p:txBody>
      </p:sp>
      <p:sp>
        <p:nvSpPr>
          <p:cNvPr id="368643" name="Rectangle 2"/>
          <p:cNvSpPr>
            <a:spLocks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E81614E7-FD69-461A-A1EF-2E863C8AD380}" type="slidenum">
              <a:rPr lang="en-US" smtClean="0"/>
              <a:pPr/>
              <a:t>119</a:t>
            </a:fld>
            <a:endParaRPr lang="en-US" smtClean="0"/>
          </a:p>
        </p:txBody>
      </p:sp>
      <p:sp>
        <p:nvSpPr>
          <p:cNvPr id="369667" name="Rectangle 2"/>
          <p:cNvSpPr>
            <a:spLocks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72248346-737D-443D-8801-2C7C6FAD55B7}" type="slidenum">
              <a:rPr lang="en-US" smtClean="0"/>
              <a:pPr/>
              <a:t>12</a:t>
            </a:fld>
            <a:endParaRPr lang="en-US" smtClean="0"/>
          </a:p>
        </p:txBody>
      </p:sp>
      <p:sp>
        <p:nvSpPr>
          <p:cNvPr id="260099" name="Rectangle 2"/>
          <p:cNvSpPr>
            <a:spLocks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39D94384-4E8C-458E-B16D-45DD1BED9D85}" type="slidenum">
              <a:rPr lang="en-US" smtClean="0"/>
              <a:pPr/>
              <a:t>120</a:t>
            </a:fld>
            <a:endParaRPr lang="en-US" smtClean="0"/>
          </a:p>
        </p:txBody>
      </p:sp>
      <p:sp>
        <p:nvSpPr>
          <p:cNvPr id="370691" name="Rectangle 2"/>
          <p:cNvSpPr>
            <a:spLocks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C7014C20-131A-46A7-B51F-A7C91D6373C2}" type="slidenum">
              <a:rPr lang="en-US" smtClean="0"/>
              <a:pPr/>
              <a:t>121</a:t>
            </a:fld>
            <a:endParaRPr lang="en-US" smtClean="0"/>
          </a:p>
        </p:txBody>
      </p:sp>
      <p:sp>
        <p:nvSpPr>
          <p:cNvPr id="371715" name="Rectangle 2"/>
          <p:cNvSpPr>
            <a:spLocks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D8906862-0829-4882-A171-4FC2F4A16C94}" type="slidenum">
              <a:rPr lang="en-US" smtClean="0"/>
              <a:pPr/>
              <a:t>122</a:t>
            </a:fld>
            <a:endParaRPr lang="en-US" smtClean="0"/>
          </a:p>
        </p:txBody>
      </p:sp>
      <p:sp>
        <p:nvSpPr>
          <p:cNvPr id="372739" name="Rectangle 2"/>
          <p:cNvSpPr>
            <a:spLocks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054CC464-D196-4D30-93A6-2E943E3049A5}" type="slidenum">
              <a:rPr lang="en-US" smtClean="0"/>
              <a:pPr/>
              <a:t>123</a:t>
            </a:fld>
            <a:endParaRPr lang="en-US" smtClean="0"/>
          </a:p>
        </p:txBody>
      </p:sp>
      <p:sp>
        <p:nvSpPr>
          <p:cNvPr id="373763" name="Rectangle 2"/>
          <p:cNvSpPr>
            <a:spLocks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lnSpc>
                <a:spcPct val="90000"/>
              </a:lnSpc>
            </a:pPr>
            <a:r>
              <a:rPr lang="en-US" sz="1000" smtClean="0"/>
              <a:t>The ideal gas law can be used to calculate molar masses of gases from experimentally measured gas densities.</a:t>
            </a:r>
          </a:p>
          <a:p>
            <a:pPr eaLnBrk="1" hangingPunct="1">
              <a:lnSpc>
                <a:spcPct val="90000"/>
              </a:lnSpc>
            </a:pPr>
            <a:endParaRPr lang="en-US" sz="500" smtClean="0"/>
          </a:p>
          <a:p>
            <a:pPr eaLnBrk="1" hangingPunct="1">
              <a:lnSpc>
                <a:spcPct val="90000"/>
              </a:lnSpc>
            </a:pPr>
            <a:r>
              <a:rPr lang="en-US" sz="1000" smtClean="0"/>
              <a:t>Rearrange the ideal gas law to obtain</a:t>
            </a:r>
          </a:p>
          <a:p>
            <a:pPr eaLnBrk="1" hangingPunct="1">
              <a:lnSpc>
                <a:spcPct val="90000"/>
              </a:lnSpc>
            </a:pPr>
            <a:r>
              <a:rPr lang="en-US" sz="1000" smtClean="0"/>
              <a:t>                          </a:t>
            </a:r>
            <a:r>
              <a:rPr lang="en-US" sz="1000" u="sng" smtClean="0"/>
              <a:t> </a:t>
            </a:r>
            <a:r>
              <a:rPr lang="en-US" sz="800" b="1" i="1" u="sng" smtClean="0"/>
              <a:t>n</a:t>
            </a:r>
            <a:r>
              <a:rPr lang="en-US" sz="800" b="1" i="1" smtClean="0"/>
              <a:t>  =   </a:t>
            </a:r>
            <a:r>
              <a:rPr lang="en-US" sz="800" b="1" i="1" u="sng" smtClean="0"/>
              <a:t>P</a:t>
            </a:r>
          </a:p>
          <a:p>
            <a:pPr eaLnBrk="1" hangingPunct="1">
              <a:lnSpc>
                <a:spcPct val="90000"/>
              </a:lnSpc>
            </a:pPr>
            <a:r>
              <a:rPr lang="en-US" sz="800" b="1" i="1" smtClean="0"/>
              <a:t>                          V      RT </a:t>
            </a:r>
          </a:p>
          <a:p>
            <a:pPr eaLnBrk="1" hangingPunct="1">
              <a:lnSpc>
                <a:spcPct val="90000"/>
              </a:lnSpc>
            </a:pPr>
            <a:endParaRPr lang="en-US" sz="500" b="1" i="1" smtClean="0"/>
          </a:p>
          <a:p>
            <a:pPr eaLnBrk="1" hangingPunct="1">
              <a:lnSpc>
                <a:spcPct val="90000"/>
              </a:lnSpc>
            </a:pPr>
            <a:r>
              <a:rPr lang="en-US" sz="1000" smtClean="0"/>
              <a:t>The left side has the units of moles per unit volume, mol/L.</a:t>
            </a:r>
          </a:p>
          <a:p>
            <a:pPr eaLnBrk="1" hangingPunct="1">
              <a:lnSpc>
                <a:spcPct val="90000"/>
              </a:lnSpc>
            </a:pPr>
            <a:endParaRPr lang="en-US" sz="500" smtClean="0"/>
          </a:p>
          <a:p>
            <a:pPr eaLnBrk="1" hangingPunct="1">
              <a:lnSpc>
                <a:spcPct val="90000"/>
              </a:lnSpc>
            </a:pPr>
            <a:r>
              <a:rPr lang="en-US" sz="1000" smtClean="0"/>
              <a:t>The number of moles of a substance equals its mass (in grams) divided by its molar mass (</a:t>
            </a:r>
            <a:r>
              <a:rPr lang="en-US" sz="1000" i="1" smtClean="0"/>
              <a:t>M</a:t>
            </a:r>
            <a:r>
              <a:rPr lang="en-US" sz="1000" smtClean="0"/>
              <a:t>, in grams per mole):</a:t>
            </a:r>
          </a:p>
          <a:p>
            <a:pPr eaLnBrk="1" hangingPunct="1">
              <a:lnSpc>
                <a:spcPct val="90000"/>
              </a:lnSpc>
            </a:pPr>
            <a:r>
              <a:rPr lang="en-US" sz="1000" smtClean="0"/>
              <a:t>                        </a:t>
            </a:r>
            <a:r>
              <a:rPr lang="en-US" sz="800" b="1" i="1" smtClean="0"/>
              <a:t>n (in moles) =     </a:t>
            </a:r>
            <a:r>
              <a:rPr lang="en-US" sz="800" b="1" i="1" u="sng" smtClean="0"/>
              <a:t>m (in grams)</a:t>
            </a:r>
          </a:p>
          <a:p>
            <a:pPr eaLnBrk="1" hangingPunct="1">
              <a:lnSpc>
                <a:spcPct val="90000"/>
              </a:lnSpc>
            </a:pPr>
            <a:r>
              <a:rPr lang="en-US" sz="800" b="1" i="1" smtClean="0"/>
              <a:t>                                                   M (in grams/mole)</a:t>
            </a:r>
          </a:p>
          <a:p>
            <a:pPr eaLnBrk="1" hangingPunct="1">
              <a:lnSpc>
                <a:spcPct val="90000"/>
              </a:lnSpc>
            </a:pPr>
            <a:endParaRPr lang="en-US" sz="500" b="1" i="1" smtClean="0"/>
          </a:p>
          <a:p>
            <a:pPr eaLnBrk="1" hangingPunct="1">
              <a:lnSpc>
                <a:spcPct val="90000"/>
              </a:lnSpc>
            </a:pPr>
            <a:r>
              <a:rPr lang="en-US" sz="1000" smtClean="0"/>
              <a:t>Substituting this expression for</a:t>
            </a:r>
            <a:r>
              <a:rPr lang="en-US" sz="1000" i="1" smtClean="0"/>
              <a:t> n </a:t>
            </a:r>
            <a:r>
              <a:rPr lang="en-US" sz="1000" smtClean="0"/>
              <a:t>in the preceding equation gives</a:t>
            </a:r>
          </a:p>
          <a:p>
            <a:pPr eaLnBrk="1" hangingPunct="1">
              <a:lnSpc>
                <a:spcPct val="90000"/>
              </a:lnSpc>
            </a:pPr>
            <a:r>
              <a:rPr lang="en-US" sz="1000" smtClean="0"/>
              <a:t>                                  </a:t>
            </a:r>
            <a:r>
              <a:rPr lang="en-US" sz="800" b="1" i="1" u="sng" smtClean="0"/>
              <a:t>m</a:t>
            </a:r>
            <a:r>
              <a:rPr lang="en-US" sz="800" b="1" i="1" smtClean="0"/>
              <a:t>  =   </a:t>
            </a:r>
            <a:r>
              <a:rPr lang="en-US" sz="800" b="1" i="1" u="sng" smtClean="0"/>
              <a:t>P</a:t>
            </a:r>
          </a:p>
          <a:p>
            <a:pPr eaLnBrk="1" hangingPunct="1">
              <a:lnSpc>
                <a:spcPct val="90000"/>
              </a:lnSpc>
            </a:pPr>
            <a:r>
              <a:rPr lang="en-US" sz="800" b="1" i="1" smtClean="0"/>
              <a:t>                                 MV     RT</a:t>
            </a:r>
          </a:p>
          <a:p>
            <a:pPr eaLnBrk="1" hangingPunct="1">
              <a:lnSpc>
                <a:spcPct val="90000"/>
              </a:lnSpc>
            </a:pPr>
            <a:r>
              <a:rPr lang="en-US" sz="900" smtClean="0"/>
              <a:t>Because </a:t>
            </a:r>
            <a:r>
              <a:rPr lang="en-US" sz="900" i="1" smtClean="0"/>
              <a:t>m/V </a:t>
            </a:r>
            <a:r>
              <a:rPr lang="en-US" sz="900" smtClean="0"/>
              <a:t>is the density </a:t>
            </a:r>
            <a:r>
              <a:rPr lang="en-US" sz="900" i="1" smtClean="0"/>
              <a:t>d </a:t>
            </a:r>
            <a:r>
              <a:rPr lang="en-US" sz="900" smtClean="0"/>
              <a:t>of a substance, </a:t>
            </a:r>
            <a:r>
              <a:rPr lang="en-US" sz="900" i="1" smtClean="0"/>
              <a:t>m/V </a:t>
            </a:r>
            <a:r>
              <a:rPr lang="en-US" sz="900" smtClean="0"/>
              <a:t>can be replaced by </a:t>
            </a:r>
            <a:r>
              <a:rPr lang="en-US" sz="900" i="1" smtClean="0"/>
              <a:t>d </a:t>
            </a:r>
            <a:r>
              <a:rPr lang="en-US" sz="900" smtClean="0"/>
              <a:t>and the equation rearranged to give</a:t>
            </a:r>
          </a:p>
          <a:p>
            <a:pPr eaLnBrk="1" hangingPunct="1">
              <a:lnSpc>
                <a:spcPct val="90000"/>
              </a:lnSpc>
            </a:pPr>
            <a:r>
              <a:rPr lang="en-US" sz="900" smtClean="0"/>
              <a:t>                                 </a:t>
            </a:r>
            <a:r>
              <a:rPr lang="en-US" sz="700" b="1" i="1" smtClean="0"/>
              <a:t>d  =  </a:t>
            </a:r>
            <a:r>
              <a:rPr lang="en-US" sz="700" b="1" i="1" u="sng" smtClean="0"/>
              <a:t>PM</a:t>
            </a:r>
          </a:p>
          <a:p>
            <a:pPr eaLnBrk="1" hangingPunct="1">
              <a:lnSpc>
                <a:spcPct val="90000"/>
              </a:lnSpc>
            </a:pPr>
            <a:r>
              <a:rPr lang="en-US" sz="700" b="1" i="1" smtClean="0"/>
              <a:t>                                          RT</a:t>
            </a:r>
          </a:p>
          <a:p>
            <a:pPr eaLnBrk="1" hangingPunct="1">
              <a:lnSpc>
                <a:spcPct val="90000"/>
              </a:lnSpc>
            </a:pPr>
            <a:endParaRPr lang="en-US" sz="500" b="1" i="1" smtClean="0"/>
          </a:p>
          <a:p>
            <a:pPr eaLnBrk="1" hangingPunct="1">
              <a:lnSpc>
                <a:spcPct val="90000"/>
              </a:lnSpc>
            </a:pPr>
            <a:r>
              <a:rPr lang="en-US" sz="900" smtClean="0"/>
              <a:t>The distance between molecules in gases is large compared to the size of the molecules, so their densities are much lower than the densities of liquids and solids.</a:t>
            </a:r>
          </a:p>
          <a:p>
            <a:pPr eaLnBrk="1" hangingPunct="1">
              <a:lnSpc>
                <a:spcPct val="90000"/>
              </a:lnSpc>
            </a:pPr>
            <a:endParaRPr lang="en-US" sz="500" smtClean="0"/>
          </a:p>
          <a:p>
            <a:pPr eaLnBrk="1" hangingPunct="1">
              <a:lnSpc>
                <a:spcPct val="90000"/>
              </a:lnSpc>
            </a:pPr>
            <a:r>
              <a:rPr lang="en-US" sz="900" smtClean="0"/>
              <a:t>Gas density is usually measured in grams per liter (g/L) rather than grams per milliliter (g/mL).</a:t>
            </a:r>
          </a:p>
          <a:p>
            <a:pPr eaLnBrk="1" hangingPunct="1">
              <a:lnSpc>
                <a:spcPct val="90000"/>
              </a:lnSpc>
            </a:pPr>
            <a:endParaRPr lang="en-US" sz="90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DB9D5F0-E01A-4FA9-912A-01076696CBB9}" type="slidenum">
              <a:rPr lang="en-US" smtClean="0"/>
              <a:pPr/>
              <a:t>124</a:t>
            </a:fld>
            <a:endParaRPr lang="en-US" smtClean="0"/>
          </a:p>
        </p:txBody>
      </p:sp>
      <p:sp>
        <p:nvSpPr>
          <p:cNvPr id="374787" name="Rectangle 2"/>
          <p:cNvSpPr>
            <a:spLocks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EC76BFE9-8FF6-4175-BA65-0B1822814E8C}" type="slidenum">
              <a:rPr lang="en-US" smtClean="0"/>
              <a:pPr/>
              <a:t>125</a:t>
            </a:fld>
            <a:endParaRPr lang="en-US" smtClean="0"/>
          </a:p>
        </p:txBody>
      </p:sp>
      <p:sp>
        <p:nvSpPr>
          <p:cNvPr id="375811" name="Rectangle 2"/>
          <p:cNvSpPr>
            <a:spLocks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102C21B0-4B70-4B9E-A30E-8827D10C5285}" type="slidenum">
              <a:rPr lang="en-US" smtClean="0"/>
              <a:pPr/>
              <a:t>126</a:t>
            </a:fld>
            <a:endParaRPr lang="en-US" smtClean="0"/>
          </a:p>
        </p:txBody>
      </p:sp>
      <p:sp>
        <p:nvSpPr>
          <p:cNvPr id="376835" name="Rectangle 2"/>
          <p:cNvSpPr>
            <a:spLocks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83DCE9EE-3434-46E4-BC12-C20831422DD2}" type="slidenum">
              <a:rPr lang="en-US" smtClean="0"/>
              <a:pPr/>
              <a:t>127</a:t>
            </a:fld>
            <a:endParaRPr lang="en-US" smtClean="0"/>
          </a:p>
        </p:txBody>
      </p:sp>
      <p:sp>
        <p:nvSpPr>
          <p:cNvPr id="377859" name="Rectangle 2"/>
          <p:cNvSpPr>
            <a:spLocks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6301DDCF-CD15-45E7-A681-0E89E5123799}" type="slidenum">
              <a:rPr lang="en-US" smtClean="0"/>
              <a:pPr/>
              <a:t>128</a:t>
            </a:fld>
            <a:endParaRPr lang="en-US" smtClean="0"/>
          </a:p>
        </p:txBody>
      </p:sp>
      <p:sp>
        <p:nvSpPr>
          <p:cNvPr id="378883" name="Rectangle 2"/>
          <p:cNvSpPr>
            <a:spLocks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670527E-359B-4FC8-8E56-9ABC98621AF7}" type="slidenum">
              <a:rPr lang="en-US" smtClean="0"/>
              <a:pPr/>
              <a:t>129</a:t>
            </a:fld>
            <a:endParaRPr lang="en-US" smtClean="0"/>
          </a:p>
        </p:txBody>
      </p:sp>
      <p:sp>
        <p:nvSpPr>
          <p:cNvPr id="379907" name="Rectangle 2"/>
          <p:cNvSpPr>
            <a:spLocks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DA78FF8-4063-4C5F-97E7-1EBBAAB309AC}" type="slidenum">
              <a:rPr lang="en-US" smtClean="0"/>
              <a:pPr/>
              <a:t>13</a:t>
            </a:fld>
            <a:endParaRPr lang="en-US" smtClean="0"/>
          </a:p>
        </p:txBody>
      </p:sp>
      <p:sp>
        <p:nvSpPr>
          <p:cNvPr id="261123" name="Rectangle 2"/>
          <p:cNvSpPr>
            <a:spLocks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4B229F61-25CC-43CC-BD1B-8759B3DC6187}" type="slidenum">
              <a:rPr lang="en-US" smtClean="0"/>
              <a:pPr/>
              <a:t>130</a:t>
            </a:fld>
            <a:endParaRPr lang="en-US" smtClean="0"/>
          </a:p>
        </p:txBody>
      </p:sp>
      <p:sp>
        <p:nvSpPr>
          <p:cNvPr id="380931" name="Rectangle 2"/>
          <p:cNvSpPr>
            <a:spLocks noChangeArrowheads="1" noTextEdit="1"/>
          </p:cNvSpPr>
          <p:nvPr>
            <p:ph type="sldImg"/>
          </p:nvPr>
        </p:nvSpPr>
        <p:spPr>
          <a:xfrm>
            <a:off x="1150938" y="692150"/>
            <a:ext cx="4556125" cy="3416300"/>
          </a:xfrm>
          <a:ln/>
        </p:spPr>
      </p:sp>
      <p:sp>
        <p:nvSpPr>
          <p:cNvPr id="380932" name="Rectangle 3"/>
          <p:cNvSpPr>
            <a:spLocks noGrp="1" noChangeArrowheads="1"/>
          </p:cNvSpPr>
          <p:nvPr>
            <p:ph type="body" idx="1"/>
          </p:nvPr>
        </p:nvSpPr>
        <p:spPr>
          <a:noFill/>
          <a:ln/>
        </p:spPr>
        <p:txBody>
          <a:bodyPr/>
          <a:lstStyle/>
          <a:p>
            <a:pPr eaLnBrk="1" hangingPunct="1"/>
            <a:r>
              <a:rPr lang="en-US" sz="1400" smtClean="0"/>
              <a:t>The ideal gas law can be used to calculate molar masses of gases from experimentally measured gas densities.</a:t>
            </a:r>
          </a:p>
          <a:p>
            <a:pPr eaLnBrk="1" hangingPunct="1"/>
            <a:endParaRPr lang="en-US" sz="700" smtClean="0"/>
          </a:p>
          <a:p>
            <a:pPr eaLnBrk="1" hangingPunct="1"/>
            <a:r>
              <a:rPr lang="en-US" sz="1400" smtClean="0"/>
              <a:t>Rearrange the ideal gas law to obtain</a:t>
            </a:r>
          </a:p>
          <a:p>
            <a:pPr eaLnBrk="1" hangingPunct="1"/>
            <a:r>
              <a:rPr lang="en-US" sz="1400" smtClean="0"/>
              <a:t>                          </a:t>
            </a:r>
            <a:r>
              <a:rPr lang="en-US" sz="1400" u="sng" smtClean="0"/>
              <a:t> </a:t>
            </a:r>
            <a:r>
              <a:rPr lang="en-US" sz="1000" b="1" i="1" u="sng" smtClean="0"/>
              <a:t>n</a:t>
            </a:r>
            <a:r>
              <a:rPr lang="en-US" sz="1000" b="1" i="1" smtClean="0"/>
              <a:t>  =   </a:t>
            </a:r>
            <a:r>
              <a:rPr lang="en-US" sz="1000" b="1" i="1" u="sng" smtClean="0"/>
              <a:t>P</a:t>
            </a:r>
          </a:p>
          <a:p>
            <a:pPr eaLnBrk="1" hangingPunct="1"/>
            <a:r>
              <a:rPr lang="en-US" sz="1000" b="1" i="1" smtClean="0"/>
              <a:t>                          V      RT </a:t>
            </a:r>
          </a:p>
          <a:p>
            <a:pPr eaLnBrk="1" hangingPunct="1"/>
            <a:endParaRPr lang="en-US" sz="700" b="1" i="1" smtClean="0"/>
          </a:p>
          <a:p>
            <a:pPr eaLnBrk="1" hangingPunct="1"/>
            <a:r>
              <a:rPr lang="en-US" sz="1400" smtClean="0"/>
              <a:t>The left side has the units of moles per unit volume, mol/L.</a:t>
            </a:r>
          </a:p>
          <a:p>
            <a:pPr eaLnBrk="1" hangingPunct="1"/>
            <a:endParaRPr lang="en-US" sz="700" smtClean="0"/>
          </a:p>
          <a:p>
            <a:pPr eaLnBrk="1" hangingPunct="1"/>
            <a:r>
              <a:rPr lang="en-US" sz="1400" smtClean="0"/>
              <a:t>The number of moles of a substance equals its mass (in grams) divided by its molar mass (</a:t>
            </a:r>
            <a:r>
              <a:rPr lang="en-US" sz="1400" i="1" smtClean="0"/>
              <a:t>M</a:t>
            </a:r>
            <a:r>
              <a:rPr lang="en-US" sz="1400" smtClean="0"/>
              <a:t>, in grams per mole):</a:t>
            </a:r>
          </a:p>
          <a:p>
            <a:pPr eaLnBrk="1" hangingPunct="1"/>
            <a:r>
              <a:rPr lang="en-US" sz="1400" smtClean="0"/>
              <a:t>                        </a:t>
            </a:r>
            <a:r>
              <a:rPr lang="en-US" sz="1000" b="1" i="1" smtClean="0"/>
              <a:t>n (in moles) =     </a:t>
            </a:r>
            <a:r>
              <a:rPr lang="en-US" sz="1000" b="1" i="1" u="sng" smtClean="0"/>
              <a:t>m (in grams)</a:t>
            </a:r>
          </a:p>
          <a:p>
            <a:pPr eaLnBrk="1" hangingPunct="1"/>
            <a:r>
              <a:rPr lang="en-US" sz="1000" b="1" i="1" smtClean="0"/>
              <a:t>                                                   M (in grams/mole)</a:t>
            </a:r>
          </a:p>
          <a:p>
            <a:pPr eaLnBrk="1" hangingPunct="1"/>
            <a:endParaRPr lang="en-US" sz="700" b="1" i="1" smtClean="0"/>
          </a:p>
          <a:p>
            <a:pPr eaLnBrk="1" hangingPunct="1"/>
            <a:r>
              <a:rPr lang="en-US" sz="1400" smtClean="0"/>
              <a:t>Substituting this expression for</a:t>
            </a:r>
            <a:r>
              <a:rPr lang="en-US" sz="1400" i="1" smtClean="0"/>
              <a:t> n </a:t>
            </a:r>
            <a:r>
              <a:rPr lang="en-US" sz="1400" smtClean="0"/>
              <a:t>in the preceding equation gives</a:t>
            </a:r>
          </a:p>
          <a:p>
            <a:pPr eaLnBrk="1" hangingPunct="1"/>
            <a:r>
              <a:rPr lang="en-US" sz="1400" smtClean="0"/>
              <a:t>                                  </a:t>
            </a:r>
            <a:r>
              <a:rPr lang="en-US" sz="1000" b="1" i="1" u="sng" smtClean="0"/>
              <a:t>m</a:t>
            </a:r>
            <a:r>
              <a:rPr lang="en-US" sz="1000" b="1" i="1" smtClean="0"/>
              <a:t>  =   </a:t>
            </a:r>
            <a:r>
              <a:rPr lang="en-US" sz="1000" b="1" i="1" u="sng" smtClean="0"/>
              <a:t>P</a:t>
            </a:r>
          </a:p>
          <a:p>
            <a:pPr eaLnBrk="1" hangingPunct="1"/>
            <a:r>
              <a:rPr lang="en-US" sz="1000" b="1" i="1" smtClean="0"/>
              <a:t>                                 MV     RT</a:t>
            </a:r>
          </a:p>
          <a:p>
            <a:pPr eaLnBrk="1" hangingPunct="1"/>
            <a:r>
              <a:rPr lang="en-US" smtClean="0"/>
              <a:t>Because </a:t>
            </a:r>
            <a:r>
              <a:rPr lang="en-US" i="1" smtClean="0"/>
              <a:t>m/V </a:t>
            </a:r>
            <a:r>
              <a:rPr lang="en-US" smtClean="0"/>
              <a:t>is the density </a:t>
            </a:r>
            <a:r>
              <a:rPr lang="en-US" i="1" smtClean="0"/>
              <a:t>d </a:t>
            </a:r>
            <a:r>
              <a:rPr lang="en-US" smtClean="0"/>
              <a:t>of a substance, </a:t>
            </a:r>
            <a:r>
              <a:rPr lang="en-US" i="1" smtClean="0"/>
              <a:t>m/V </a:t>
            </a:r>
            <a:r>
              <a:rPr lang="en-US" smtClean="0"/>
              <a:t>can be replaced by </a:t>
            </a:r>
            <a:r>
              <a:rPr lang="en-US" i="1" smtClean="0"/>
              <a:t>d </a:t>
            </a:r>
            <a:r>
              <a:rPr lang="en-US" smtClean="0"/>
              <a:t>and the equation rearranged to give</a:t>
            </a:r>
          </a:p>
          <a:p>
            <a:pPr eaLnBrk="1" hangingPunct="1"/>
            <a:r>
              <a:rPr lang="en-US" smtClean="0"/>
              <a:t>                                 </a:t>
            </a:r>
            <a:r>
              <a:rPr lang="en-US" sz="900" b="1" i="1" smtClean="0"/>
              <a:t>d  =  </a:t>
            </a:r>
            <a:r>
              <a:rPr lang="en-US" sz="900" b="1" i="1" u="sng" smtClean="0"/>
              <a:t>PM</a:t>
            </a:r>
          </a:p>
          <a:p>
            <a:pPr eaLnBrk="1" hangingPunct="1"/>
            <a:r>
              <a:rPr lang="en-US" sz="900" b="1" i="1" smtClean="0"/>
              <a:t>                                          RT</a:t>
            </a:r>
          </a:p>
          <a:p>
            <a:pPr eaLnBrk="1" hangingPunct="1"/>
            <a:endParaRPr lang="en-US" sz="600" b="1" i="1" smtClean="0"/>
          </a:p>
          <a:p>
            <a:pPr eaLnBrk="1" hangingPunct="1"/>
            <a:r>
              <a:rPr lang="en-US" smtClean="0"/>
              <a:t>The distance between molecules in gases is large compared to the size of the molecules, so their densities are much lower than the densities of liquids and solids.</a:t>
            </a:r>
          </a:p>
          <a:p>
            <a:pPr eaLnBrk="1" hangingPunct="1"/>
            <a:endParaRPr lang="en-US" sz="600" smtClean="0"/>
          </a:p>
          <a:p>
            <a:pPr eaLnBrk="1" hangingPunct="1"/>
            <a:r>
              <a:rPr lang="en-US" smtClean="0"/>
              <a:t>Gas density is usually measured in grams per liter (g/L) rather than grams per milliliter (g/mL).</a:t>
            </a:r>
          </a:p>
          <a:p>
            <a:pPr eaLnBrk="1" hangingPunct="1"/>
            <a:endParaRPr lang="en-US" smtClean="0"/>
          </a:p>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B2C2E617-3EAC-4894-BEEA-9FBEE786B38F}" type="slidenum">
              <a:rPr lang="en-US" smtClean="0"/>
              <a:pPr/>
              <a:t>131</a:t>
            </a:fld>
            <a:endParaRPr lang="en-US" smtClean="0"/>
          </a:p>
        </p:txBody>
      </p:sp>
      <p:sp>
        <p:nvSpPr>
          <p:cNvPr id="381955" name="Rectangle 2"/>
          <p:cNvSpPr>
            <a:spLocks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8220423-39D5-4317-8C8D-A15F8B1FA13D}" type="slidenum">
              <a:rPr lang="en-US" smtClean="0"/>
              <a:pPr/>
              <a:t>132</a:t>
            </a:fld>
            <a:endParaRPr lang="en-US" smtClean="0"/>
          </a:p>
        </p:txBody>
      </p:sp>
      <p:sp>
        <p:nvSpPr>
          <p:cNvPr id="382979" name="Rectangle 2"/>
          <p:cNvSpPr>
            <a:spLocks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8AAA4125-763A-4A06-AAEF-5D195A09C6F8}" type="slidenum">
              <a:rPr lang="en-US" smtClean="0"/>
              <a:pPr/>
              <a:t>133</a:t>
            </a:fld>
            <a:endParaRPr lang="en-US" smtClean="0"/>
          </a:p>
        </p:txBody>
      </p:sp>
      <p:sp>
        <p:nvSpPr>
          <p:cNvPr id="384003" name="Rectangle 2"/>
          <p:cNvSpPr>
            <a:spLocks noChangeArrowheads="1" noTextEdit="1"/>
          </p:cNvSpPr>
          <p:nvPr>
            <p:ph type="sldImg"/>
          </p:nvPr>
        </p:nvSpPr>
        <p:spPr>
          <a:ln/>
        </p:spPr>
      </p:sp>
      <p:sp>
        <p:nvSpPr>
          <p:cNvPr id="38400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FCCC16A1-912C-466D-83D3-8EA5DD8A0EB4}" type="slidenum">
              <a:rPr lang="en-US" smtClean="0"/>
              <a:pPr/>
              <a:t>134</a:t>
            </a:fld>
            <a:endParaRPr lang="en-US" smtClean="0"/>
          </a:p>
        </p:txBody>
      </p:sp>
      <p:sp>
        <p:nvSpPr>
          <p:cNvPr id="385027" name="Rectangle 2"/>
          <p:cNvSpPr>
            <a:spLocks noChangeArrowheads="1" noTextEdit="1"/>
          </p:cNvSpPr>
          <p:nvPr>
            <p:ph type="sldImg"/>
          </p:nvPr>
        </p:nvSpPr>
        <p:spPr>
          <a:ln/>
        </p:spPr>
      </p:sp>
      <p:sp>
        <p:nvSpPr>
          <p:cNvPr id="38502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A982D9AB-CCB4-4B42-9B22-6C94A2A8FEE0}" type="slidenum">
              <a:rPr lang="en-US" smtClean="0"/>
              <a:pPr/>
              <a:t>135</a:t>
            </a:fld>
            <a:endParaRPr lang="en-US" smtClean="0"/>
          </a:p>
        </p:txBody>
      </p:sp>
      <p:sp>
        <p:nvSpPr>
          <p:cNvPr id="386051" name="Rectangle 2"/>
          <p:cNvSpPr>
            <a:spLocks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r>
              <a:rPr lang="en-US" b="1" smtClean="0"/>
              <a:t>Diffusion </a:t>
            </a:r>
            <a:r>
              <a:rPr lang="en-US" smtClean="0"/>
              <a:t>is the gradual mixing of gases due to the motion of their component particles even in the absence of mechanical agitation such as stirring.</a:t>
            </a:r>
          </a:p>
          <a:p>
            <a:pPr lvl="1" eaLnBrk="1" hangingPunct="1"/>
            <a:r>
              <a:rPr lang="en-US" smtClean="0"/>
              <a:t>Result is a gas mixture with uniform composition</a:t>
            </a:r>
          </a:p>
          <a:p>
            <a:pPr eaLnBrk="1" hangingPunct="1"/>
            <a:endParaRPr lang="en-US" sz="600" smtClean="0"/>
          </a:p>
          <a:p>
            <a:pPr eaLnBrk="1" hangingPunct="1"/>
            <a:r>
              <a:rPr lang="en-US" smtClean="0"/>
              <a:t>The rate of diffusion of a gaseous substance is inversely proportional to the square root of its molar mass (rate </a:t>
            </a:r>
            <a:r>
              <a:rPr lang="en-US" smtClean="0">
                <a:sym typeface="Symbol" pitchFamily="18" charset="2"/>
              </a:rPr>
              <a:t> 1/ </a:t>
            </a:r>
            <a:r>
              <a:rPr lang="en-US" i="1" smtClean="0">
                <a:sym typeface="MS Reference 2" pitchFamily="2" charset="2"/>
              </a:rPr>
              <a:t>M) </a:t>
            </a:r>
            <a:r>
              <a:rPr lang="en-US" smtClean="0">
                <a:sym typeface="MS Reference 2" pitchFamily="2" charset="2"/>
              </a:rPr>
              <a:t>and is referred to as</a:t>
            </a:r>
            <a:r>
              <a:rPr lang="en-US" i="1" smtClean="0">
                <a:sym typeface="MS Reference 2" pitchFamily="2" charset="2"/>
              </a:rPr>
              <a:t> </a:t>
            </a:r>
            <a:r>
              <a:rPr lang="en-US" b="1" i="1" smtClean="0">
                <a:sym typeface="MS Reference 2" pitchFamily="2" charset="2"/>
              </a:rPr>
              <a:t>Graham’s law.</a:t>
            </a:r>
          </a:p>
          <a:p>
            <a:pPr eaLnBrk="1" hangingPunct="1"/>
            <a:endParaRPr lang="en-US" sz="600" b="1" i="1" smtClean="0">
              <a:sym typeface="MS Reference 2" pitchFamily="2" charset="2"/>
            </a:endParaRPr>
          </a:p>
          <a:p>
            <a:pPr eaLnBrk="1" hangingPunct="1"/>
            <a:r>
              <a:rPr lang="en-US" b="1" i="1" smtClean="0">
                <a:sym typeface="MS Reference 2" pitchFamily="2" charset="2"/>
              </a:rPr>
              <a:t>•   </a:t>
            </a:r>
            <a:r>
              <a:rPr lang="en-US" smtClean="0">
                <a:sym typeface="MS Reference 2" pitchFamily="2" charset="2"/>
              </a:rPr>
              <a:t>The ratio of the diffusion rates of two gases is the square root of the inverse ratio of their molar masses.</a:t>
            </a:r>
          </a:p>
          <a:p>
            <a:pPr lvl="1" eaLnBrk="1" hangingPunct="1"/>
            <a:r>
              <a:rPr lang="en-US" smtClean="0">
                <a:sym typeface="MS Reference 2" pitchFamily="2" charset="2"/>
              </a:rPr>
              <a:t>If </a:t>
            </a:r>
            <a:r>
              <a:rPr lang="en-US" i="1" smtClean="0">
                <a:sym typeface="MS Reference 2" pitchFamily="2" charset="2"/>
              </a:rPr>
              <a:t>r </a:t>
            </a:r>
            <a:r>
              <a:rPr lang="en-US" smtClean="0">
                <a:sym typeface="MS Reference 2" pitchFamily="2" charset="2"/>
              </a:rPr>
              <a:t>is the diffusion rate and </a:t>
            </a:r>
            <a:r>
              <a:rPr lang="en-US" i="1" smtClean="0">
                <a:sym typeface="MS Reference 2" pitchFamily="2" charset="2"/>
              </a:rPr>
              <a:t>M</a:t>
            </a:r>
            <a:r>
              <a:rPr lang="en-US" smtClean="0">
                <a:sym typeface="MS Reference 2" pitchFamily="2" charset="2"/>
              </a:rPr>
              <a:t> is the molar mass, then   </a:t>
            </a:r>
          </a:p>
          <a:p>
            <a:pPr eaLnBrk="1" hangingPunct="1"/>
            <a:r>
              <a:rPr lang="en-US" b="1" smtClean="0">
                <a:sym typeface="MS Reference 2" pitchFamily="2" charset="2"/>
              </a:rPr>
              <a:t>                       </a:t>
            </a:r>
            <a:r>
              <a:rPr lang="en-US" i="1" smtClean="0">
                <a:sym typeface="MS Reference 2" pitchFamily="2" charset="2"/>
              </a:rPr>
              <a:t>r</a:t>
            </a:r>
            <a:r>
              <a:rPr lang="en-US" baseline="-25000" smtClean="0">
                <a:sym typeface="MS Reference 2" pitchFamily="2" charset="2"/>
              </a:rPr>
              <a:t>1</a:t>
            </a:r>
            <a:r>
              <a:rPr lang="en-US" smtClean="0">
                <a:sym typeface="MS Reference 2" pitchFamily="2" charset="2"/>
              </a:rPr>
              <a:t>/</a:t>
            </a:r>
            <a:r>
              <a:rPr lang="en-US" i="1" smtClean="0">
                <a:sym typeface="MS Reference 2" pitchFamily="2" charset="2"/>
              </a:rPr>
              <a:t>r</a:t>
            </a:r>
            <a:r>
              <a:rPr lang="en-US" baseline="-25000" smtClean="0">
                <a:sym typeface="MS Reference 2" pitchFamily="2" charset="2"/>
              </a:rPr>
              <a:t>2   </a:t>
            </a:r>
            <a:r>
              <a:rPr lang="en-US" smtClean="0">
                <a:sym typeface="MS Reference 2" pitchFamily="2" charset="2"/>
              </a:rPr>
              <a:t>=  </a:t>
            </a:r>
            <a:r>
              <a:rPr lang="en-US" smtClean="0">
                <a:sym typeface="Symbol" pitchFamily="18" charset="2"/>
              </a:rPr>
              <a:t></a:t>
            </a:r>
            <a:r>
              <a:rPr lang="en-US" smtClean="0">
                <a:sym typeface="MS Reference 2" pitchFamily="2" charset="2"/>
              </a:rPr>
              <a:t> </a:t>
            </a:r>
            <a:r>
              <a:rPr lang="en-US" i="1" smtClean="0">
                <a:sym typeface="MS Reference 2" pitchFamily="2" charset="2"/>
              </a:rPr>
              <a:t>M</a:t>
            </a:r>
            <a:r>
              <a:rPr lang="en-US" baseline="-25000" smtClean="0">
                <a:sym typeface="MS Reference 2" pitchFamily="2" charset="2"/>
              </a:rPr>
              <a:t>2</a:t>
            </a:r>
            <a:r>
              <a:rPr lang="en-US" smtClean="0">
                <a:sym typeface="MS Reference 2" pitchFamily="2" charset="2"/>
              </a:rPr>
              <a:t>/</a:t>
            </a:r>
            <a:r>
              <a:rPr lang="en-US" i="1" smtClean="0">
                <a:sym typeface="MS Reference 2" pitchFamily="2" charset="2"/>
              </a:rPr>
              <a:t>M</a:t>
            </a:r>
            <a:r>
              <a:rPr lang="en-US" baseline="-25000" smtClean="0">
                <a:sym typeface="MS Reference 2" pitchFamily="2" charset="2"/>
              </a:rPr>
              <a:t>1</a:t>
            </a:r>
          </a:p>
          <a:p>
            <a:pPr eaLnBrk="1" hangingPunct="1"/>
            <a:endParaRPr lang="en-US" sz="600" i="1" baseline="-25000" smtClean="0">
              <a:sym typeface="MS Reference 2" pitchFamily="2" charset="2"/>
            </a:endParaRPr>
          </a:p>
          <a:p>
            <a:pPr eaLnBrk="1" hangingPunct="1"/>
            <a:r>
              <a:rPr lang="en-US" b="1" smtClean="0"/>
              <a:t>•   </a:t>
            </a:r>
            <a:r>
              <a:rPr lang="en-US" smtClean="0"/>
              <a:t>If </a:t>
            </a:r>
            <a:r>
              <a:rPr lang="en-US" i="1" smtClean="0"/>
              <a:t>M</a:t>
            </a:r>
            <a:r>
              <a:rPr lang="en-US" baseline="-25000" smtClean="0"/>
              <a:t>1 </a:t>
            </a:r>
            <a:r>
              <a:rPr lang="en-US" smtClean="0">
                <a:sym typeface="Symbol" pitchFamily="18" charset="2"/>
              </a:rPr>
              <a:t> </a:t>
            </a:r>
            <a:r>
              <a:rPr lang="en-US" i="1" smtClean="0">
                <a:sym typeface="Symbol" pitchFamily="18" charset="2"/>
              </a:rPr>
              <a:t>M</a:t>
            </a:r>
            <a:r>
              <a:rPr lang="en-US" baseline="-25000" smtClean="0">
                <a:sym typeface="Symbol" pitchFamily="18" charset="2"/>
              </a:rPr>
              <a:t>2</a:t>
            </a:r>
            <a:r>
              <a:rPr lang="en-US" smtClean="0">
                <a:sym typeface="Symbol" pitchFamily="18" charset="2"/>
              </a:rPr>
              <a:t>, then gas #1 will diffuse more rapidly than gas #2.</a:t>
            </a:r>
            <a:r>
              <a:rPr lang="en-US" b="1" smtClean="0"/>
              <a:t> </a:t>
            </a:r>
          </a:p>
          <a:p>
            <a:pPr eaLnBrk="1" hangingPunct="1"/>
            <a:endParaRPr lang="en-US" b="1" smtClean="0"/>
          </a:p>
          <a:p>
            <a:pPr eaLnBrk="1" hangingPunct="1"/>
            <a:r>
              <a:rPr lang="en-US" b="1" smtClean="0"/>
              <a:t>Effusion </a:t>
            </a:r>
            <a:r>
              <a:rPr lang="en-US" smtClean="0"/>
              <a:t>is the escape of a gas through a small (usually microscopic) opening into an evacuated space. </a:t>
            </a:r>
          </a:p>
          <a:p>
            <a:pPr eaLnBrk="1" hangingPunct="1"/>
            <a:r>
              <a:rPr lang="en-US" smtClean="0"/>
              <a:t>•  Rates of effusion of gases are inversely proportional to the square root of their molar masses.</a:t>
            </a:r>
          </a:p>
          <a:p>
            <a:pPr eaLnBrk="1" hangingPunct="1"/>
            <a:r>
              <a:rPr lang="en-US" smtClean="0"/>
              <a:t>•  Heavy molecules effuse through a porous material more slowly than light molecules.</a:t>
            </a:r>
            <a:r>
              <a:rPr lang="en-US" sz="1400" smtClean="0"/>
              <a:t>  </a:t>
            </a:r>
          </a:p>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B1BBDE55-37AC-4A13-B744-DD1EA731C3FD}" type="slidenum">
              <a:rPr lang="en-US" smtClean="0"/>
              <a:pPr/>
              <a:t>136</a:t>
            </a:fld>
            <a:endParaRPr lang="en-US" smtClean="0"/>
          </a:p>
        </p:txBody>
      </p:sp>
      <p:sp>
        <p:nvSpPr>
          <p:cNvPr id="387075" name="Rectangle 2"/>
          <p:cNvSpPr>
            <a:spLocks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E6EBBA6D-1690-4554-8A3F-1A5F4398594A}" type="slidenum">
              <a:rPr lang="en-US" smtClean="0"/>
              <a:pPr/>
              <a:t>137</a:t>
            </a:fld>
            <a:endParaRPr lang="en-US" smtClean="0"/>
          </a:p>
        </p:txBody>
      </p:sp>
      <p:sp>
        <p:nvSpPr>
          <p:cNvPr id="388099" name="Rectangle 2"/>
          <p:cNvSpPr>
            <a:spLocks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6D935D2E-F011-498F-AEC2-23F230C5422E}" type="slidenum">
              <a:rPr lang="en-US" smtClean="0"/>
              <a:pPr/>
              <a:t>138</a:t>
            </a:fld>
            <a:endParaRPr lang="en-US" smtClean="0"/>
          </a:p>
        </p:txBody>
      </p:sp>
      <p:sp>
        <p:nvSpPr>
          <p:cNvPr id="389123" name="Rectangle 2"/>
          <p:cNvSpPr>
            <a:spLocks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r>
              <a:rPr lang="en-US" smtClean="0"/>
              <a:t>http://www.challengers101.com/images/Pressure27.jpg</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437DA185-0717-4271-9538-1FADC73C27E2}" type="slidenum">
              <a:rPr lang="en-US" smtClean="0"/>
              <a:pPr/>
              <a:t>139</a:t>
            </a:fld>
            <a:endParaRPr lang="en-US" smtClean="0"/>
          </a:p>
        </p:txBody>
      </p:sp>
      <p:sp>
        <p:nvSpPr>
          <p:cNvPr id="390147" name="Rectangle 2"/>
          <p:cNvSpPr>
            <a:spLocks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6165C91D-AC7A-421F-9A66-73557BD8B8B3}" type="slidenum">
              <a:rPr lang="en-US" smtClean="0"/>
              <a:pPr/>
              <a:t>14</a:t>
            </a:fld>
            <a:endParaRPr lang="en-US" smtClean="0"/>
          </a:p>
        </p:txBody>
      </p:sp>
      <p:sp>
        <p:nvSpPr>
          <p:cNvPr id="262147" name="Rectangle 2"/>
          <p:cNvSpPr>
            <a:spLocks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C877A37D-350C-42A7-BAFE-93D36EE901D7}" type="slidenum">
              <a:rPr lang="en-US" smtClean="0"/>
              <a:pPr/>
              <a:t>140</a:t>
            </a:fld>
            <a:endParaRPr lang="en-US" smtClean="0"/>
          </a:p>
        </p:txBody>
      </p:sp>
      <p:sp>
        <p:nvSpPr>
          <p:cNvPr id="391171" name="Rectangle 2"/>
          <p:cNvSpPr>
            <a:spLocks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53001FCF-FBDC-4B46-9A84-7B450ACDD893}" type="slidenum">
              <a:rPr lang="en-US" smtClean="0"/>
              <a:pPr/>
              <a:t>141</a:t>
            </a:fld>
            <a:endParaRPr lang="en-US" smtClean="0"/>
          </a:p>
        </p:txBody>
      </p:sp>
      <p:sp>
        <p:nvSpPr>
          <p:cNvPr id="392195" name="Rectangle 2"/>
          <p:cNvSpPr>
            <a:spLocks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r>
              <a:rPr lang="en-US" smtClean="0"/>
              <a:t>NOAA Satellite and Information Service</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37530D74-7B88-448B-B610-248032E65E0C}" type="slidenum">
              <a:rPr lang="en-US" smtClean="0"/>
              <a:pPr/>
              <a:t>142</a:t>
            </a:fld>
            <a:endParaRPr lang="en-US" smtClean="0"/>
          </a:p>
        </p:txBody>
      </p:sp>
      <p:sp>
        <p:nvSpPr>
          <p:cNvPr id="393219" name="Rectangle 2"/>
          <p:cNvSpPr>
            <a:spLocks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r>
              <a:rPr lang="en-US" smtClean="0"/>
              <a:t>http://images.google.com/imgres?imgurl=http://www.indiana.edu/~phys215/lecture/lecnotes/lecgraphics/diffusion2.gif&amp;imgrefurl=http://www.indiana.edu/~phys215/lecture/lecnotes/diff.html&amp;h=480&amp;w=640&amp;sz=622&amp;hl=en&amp;start=1&amp;tbnid=-d6cgg2umyDy0M:&amp;tbnh=103&amp;tbnw=137&amp;prev=/images%3Fq%3Ddiffusion%26gbv%3D2%26hl%3Den</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BA3DA57F-D54C-4759-99AD-C17400C9BCBF}" type="slidenum">
              <a:rPr lang="en-US" smtClean="0"/>
              <a:pPr/>
              <a:t>143</a:t>
            </a:fld>
            <a:endParaRPr lang="en-US" smtClean="0"/>
          </a:p>
        </p:txBody>
      </p:sp>
      <p:sp>
        <p:nvSpPr>
          <p:cNvPr id="394243" name="Rectangle 2"/>
          <p:cNvSpPr>
            <a:spLocks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B248177B-9818-415C-B0DD-F4494DFD83ED}" type="slidenum">
              <a:rPr lang="en-US" smtClean="0"/>
              <a:pPr/>
              <a:t>144</a:t>
            </a:fld>
            <a:endParaRPr lang="en-US" smtClean="0"/>
          </a:p>
        </p:txBody>
      </p:sp>
      <p:sp>
        <p:nvSpPr>
          <p:cNvPr id="395267" name="Rectangle 2"/>
          <p:cNvSpPr>
            <a:spLocks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r>
              <a:rPr lang="en-US" smtClean="0"/>
              <a:t>Graham’s law states that the ratio of the rates of diffusion or effusion of two gases is the square root of the inverse ratio of their molar masses.</a:t>
            </a:r>
          </a:p>
          <a:p>
            <a:pPr lvl="1" eaLnBrk="1" hangingPunct="1"/>
            <a:r>
              <a:rPr lang="en-US" smtClean="0"/>
              <a:t>    – Relationship is based on the postulate that all gases at the same temperature have the same average kinetic energy</a:t>
            </a:r>
          </a:p>
          <a:p>
            <a:pPr lvl="1" eaLnBrk="1" hangingPunct="1"/>
            <a:endParaRPr lang="en-US" sz="600" smtClean="0"/>
          </a:p>
          <a:p>
            <a:pPr eaLnBrk="1" hangingPunct="1"/>
            <a:r>
              <a:rPr lang="en-US" smtClean="0"/>
              <a:t>•   The expression for the average kinetic energy of two gases with different molar masses is</a:t>
            </a:r>
          </a:p>
          <a:p>
            <a:pPr eaLnBrk="1" hangingPunct="1"/>
            <a:r>
              <a:rPr lang="en-US" smtClean="0"/>
              <a:t>                 </a:t>
            </a:r>
            <a:r>
              <a:rPr lang="en-US" i="1" smtClean="0"/>
              <a:t>KE</a:t>
            </a:r>
            <a:r>
              <a:rPr lang="en-US" smtClean="0"/>
              <a:t> = </a:t>
            </a:r>
            <a:r>
              <a:rPr lang="en-US" smtClean="0">
                <a:latin typeface="Batang" pitchFamily="18" charset="-127"/>
                <a:ea typeface="Batang" pitchFamily="18" charset="-127"/>
                <a:sym typeface="MS Reference 2" pitchFamily="2" charset="2"/>
              </a:rPr>
              <a:t>½</a:t>
            </a:r>
            <a:r>
              <a:rPr lang="en-US" i="1" smtClean="0">
                <a:sym typeface="MS Reference 2" pitchFamily="2" charset="2"/>
              </a:rPr>
              <a:t>M</a:t>
            </a:r>
            <a:r>
              <a:rPr lang="en-US" baseline="-25000" smtClean="0">
                <a:sym typeface="MS Reference 2" pitchFamily="2" charset="2"/>
              </a:rPr>
              <a:t>1</a:t>
            </a:r>
            <a:r>
              <a:rPr lang="en-US" i="1" smtClean="0">
                <a:sym typeface="Symbol" pitchFamily="18" charset="2"/>
              </a:rPr>
              <a:t></a:t>
            </a:r>
            <a:r>
              <a:rPr lang="en-US" baseline="30000" smtClean="0">
                <a:sym typeface="Symbol" pitchFamily="18" charset="2"/>
              </a:rPr>
              <a:t>2</a:t>
            </a:r>
            <a:r>
              <a:rPr lang="en-US" baseline="-25000" smtClean="0">
                <a:sym typeface="Symbol" pitchFamily="18" charset="2"/>
              </a:rPr>
              <a:t>rms1</a:t>
            </a:r>
            <a:r>
              <a:rPr lang="en-US" smtClean="0">
                <a:sym typeface="Symbol" pitchFamily="18" charset="2"/>
              </a:rPr>
              <a:t> =  </a:t>
            </a:r>
            <a:r>
              <a:rPr lang="en-US" smtClean="0">
                <a:latin typeface="Batang" pitchFamily="18" charset="-127"/>
                <a:ea typeface="Batang" pitchFamily="18" charset="-127"/>
                <a:sym typeface="MS Reference 2" pitchFamily="2" charset="2"/>
              </a:rPr>
              <a:t>½</a:t>
            </a:r>
            <a:r>
              <a:rPr lang="en-US" i="1" smtClean="0">
                <a:sym typeface="MS Reference 2" pitchFamily="2" charset="2"/>
              </a:rPr>
              <a:t>M</a:t>
            </a:r>
            <a:r>
              <a:rPr lang="en-US" baseline="-25000" smtClean="0">
                <a:sym typeface="MS Reference 2" pitchFamily="2" charset="2"/>
              </a:rPr>
              <a:t>2</a:t>
            </a:r>
            <a:r>
              <a:rPr lang="en-US" i="1" smtClean="0">
                <a:sym typeface="Symbol" pitchFamily="18" charset="2"/>
              </a:rPr>
              <a:t></a:t>
            </a:r>
            <a:r>
              <a:rPr lang="en-US" baseline="30000" smtClean="0">
                <a:sym typeface="Symbol" pitchFamily="18" charset="2"/>
              </a:rPr>
              <a:t>2</a:t>
            </a:r>
            <a:r>
              <a:rPr lang="en-US" baseline="-25000" smtClean="0">
                <a:sym typeface="Symbol" pitchFamily="18" charset="2"/>
              </a:rPr>
              <a:t>rms2</a:t>
            </a:r>
            <a:r>
              <a:rPr lang="en-US" smtClean="0">
                <a:sym typeface="Symbol" pitchFamily="18" charset="2"/>
              </a:rPr>
              <a:t>.</a:t>
            </a:r>
          </a:p>
          <a:p>
            <a:pPr eaLnBrk="1" hangingPunct="1"/>
            <a:r>
              <a:rPr lang="en-US" baseline="-25000" smtClean="0">
                <a:sym typeface="Symbol" pitchFamily="18" charset="2"/>
              </a:rPr>
              <a:t>       </a:t>
            </a:r>
            <a:r>
              <a:rPr lang="en-US" smtClean="0">
                <a:sym typeface="Symbol" pitchFamily="18" charset="2"/>
              </a:rPr>
              <a:t>Multiplying both sides by 2 and rearranging gives</a:t>
            </a:r>
          </a:p>
          <a:p>
            <a:pPr eaLnBrk="1" hangingPunct="1"/>
            <a:r>
              <a:rPr lang="en-US" smtClean="0">
                <a:sym typeface="Symbol" pitchFamily="18" charset="2"/>
              </a:rPr>
              <a:t>                            </a:t>
            </a:r>
            <a:r>
              <a:rPr lang="en-US" i="1" u="sng" smtClean="0">
                <a:sym typeface="Symbol" pitchFamily="18" charset="2"/>
              </a:rPr>
              <a:t></a:t>
            </a:r>
            <a:r>
              <a:rPr lang="en-US" u="sng" baseline="30000" smtClean="0">
                <a:sym typeface="Symbol" pitchFamily="18" charset="2"/>
              </a:rPr>
              <a:t>2</a:t>
            </a:r>
            <a:r>
              <a:rPr lang="en-US" u="sng" baseline="-25000" smtClean="0">
                <a:sym typeface="Symbol" pitchFamily="18" charset="2"/>
              </a:rPr>
              <a:t>rms2</a:t>
            </a:r>
            <a:r>
              <a:rPr lang="en-US" baseline="-25000" smtClean="0">
                <a:sym typeface="Symbol" pitchFamily="18" charset="2"/>
              </a:rPr>
              <a:t>   </a:t>
            </a:r>
            <a:r>
              <a:rPr lang="en-US" smtClean="0">
                <a:sym typeface="Symbol" pitchFamily="18" charset="2"/>
              </a:rPr>
              <a:t>=  </a:t>
            </a:r>
            <a:r>
              <a:rPr lang="en-US" i="1" u="sng" smtClean="0">
                <a:sym typeface="Symbol" pitchFamily="18" charset="2"/>
              </a:rPr>
              <a:t>M</a:t>
            </a:r>
            <a:r>
              <a:rPr lang="en-US" u="sng" baseline="-25000" smtClean="0">
                <a:sym typeface="Symbol" pitchFamily="18" charset="2"/>
              </a:rPr>
              <a:t>1</a:t>
            </a:r>
            <a:r>
              <a:rPr lang="en-US" smtClean="0">
                <a:sym typeface="Symbol" pitchFamily="18" charset="2"/>
              </a:rPr>
              <a:t>.</a:t>
            </a:r>
          </a:p>
          <a:p>
            <a:pPr eaLnBrk="1" hangingPunct="1"/>
            <a:r>
              <a:rPr lang="en-US" baseline="-25000" smtClean="0">
                <a:sym typeface="Symbol" pitchFamily="18" charset="2"/>
              </a:rPr>
              <a:t>                                     </a:t>
            </a:r>
            <a:r>
              <a:rPr lang="en-US" i="1" smtClean="0">
                <a:sym typeface="Symbol" pitchFamily="18" charset="2"/>
              </a:rPr>
              <a:t></a:t>
            </a:r>
            <a:r>
              <a:rPr lang="en-US" baseline="30000" smtClean="0">
                <a:sym typeface="Symbol" pitchFamily="18" charset="2"/>
              </a:rPr>
              <a:t>2</a:t>
            </a:r>
            <a:r>
              <a:rPr lang="en-US" baseline="-25000" smtClean="0">
                <a:sym typeface="Symbol" pitchFamily="18" charset="2"/>
              </a:rPr>
              <a:t>rms1         </a:t>
            </a:r>
            <a:r>
              <a:rPr lang="en-US" i="1" smtClean="0">
                <a:sym typeface="Symbol" pitchFamily="18" charset="2"/>
              </a:rPr>
              <a:t>M</a:t>
            </a:r>
            <a:r>
              <a:rPr lang="en-US" baseline="-25000" smtClean="0">
                <a:sym typeface="Symbol" pitchFamily="18" charset="2"/>
              </a:rPr>
              <a:t>2</a:t>
            </a:r>
          </a:p>
          <a:p>
            <a:pPr eaLnBrk="1" hangingPunct="1"/>
            <a:r>
              <a:rPr lang="en-US" baseline="-25000" smtClean="0">
                <a:sym typeface="Symbol" pitchFamily="18" charset="2"/>
              </a:rPr>
              <a:t>       </a:t>
            </a:r>
            <a:r>
              <a:rPr lang="en-US" smtClean="0">
                <a:sym typeface="Symbol" pitchFamily="18" charset="2"/>
              </a:rPr>
              <a:t>Taking the square root of both sides gives</a:t>
            </a:r>
          </a:p>
          <a:p>
            <a:pPr eaLnBrk="1" hangingPunct="1"/>
            <a:r>
              <a:rPr lang="en-US" smtClean="0">
                <a:sym typeface="Symbol" pitchFamily="18" charset="2"/>
              </a:rPr>
              <a:t>              </a:t>
            </a:r>
            <a:r>
              <a:rPr lang="en-US" i="1" smtClean="0">
                <a:sym typeface="Symbol" pitchFamily="18" charset="2"/>
              </a:rPr>
              <a:t></a:t>
            </a:r>
            <a:r>
              <a:rPr lang="en-US" baseline="-25000" smtClean="0">
                <a:sym typeface="Symbol" pitchFamily="18" charset="2"/>
              </a:rPr>
              <a:t>rms2</a:t>
            </a:r>
            <a:r>
              <a:rPr lang="en-US" smtClean="0">
                <a:sym typeface="Symbol" pitchFamily="18" charset="2"/>
              </a:rPr>
              <a:t>/</a:t>
            </a:r>
            <a:r>
              <a:rPr lang="en-US" i="1" smtClean="0">
                <a:sym typeface="Symbol" pitchFamily="18" charset="2"/>
              </a:rPr>
              <a:t></a:t>
            </a:r>
            <a:r>
              <a:rPr lang="en-US" baseline="-25000" smtClean="0">
                <a:sym typeface="Symbol" pitchFamily="18" charset="2"/>
              </a:rPr>
              <a:t>rms1  </a:t>
            </a:r>
            <a:r>
              <a:rPr lang="en-US" smtClean="0">
                <a:sym typeface="Symbol" pitchFamily="18" charset="2"/>
              </a:rPr>
              <a:t>=  </a:t>
            </a:r>
            <a:r>
              <a:rPr lang="en-US" smtClean="0">
                <a:sym typeface="MS Reference 2" pitchFamily="2" charset="2"/>
              </a:rPr>
              <a:t> M</a:t>
            </a:r>
            <a:r>
              <a:rPr lang="en-US" baseline="-25000" smtClean="0">
                <a:sym typeface="MS Reference 2" pitchFamily="2" charset="2"/>
              </a:rPr>
              <a:t>1</a:t>
            </a:r>
            <a:r>
              <a:rPr lang="en-US" smtClean="0">
                <a:sym typeface="MS Reference 2" pitchFamily="2" charset="2"/>
              </a:rPr>
              <a:t>/M</a:t>
            </a:r>
            <a:r>
              <a:rPr lang="en-US" baseline="-25000" smtClean="0">
                <a:sym typeface="MS Reference 2" pitchFamily="2" charset="2"/>
              </a:rPr>
              <a:t>2 </a:t>
            </a:r>
            <a:r>
              <a:rPr lang="en-US" smtClean="0">
                <a:sym typeface="MS Reference 2" pitchFamily="2" charset="2"/>
              </a:rPr>
              <a:t>.</a:t>
            </a:r>
          </a:p>
          <a:p>
            <a:pPr eaLnBrk="1" hangingPunct="1"/>
            <a:r>
              <a:rPr lang="en-US" smtClean="0">
                <a:sym typeface="MS Reference 2" pitchFamily="2" charset="2"/>
              </a:rPr>
              <a:t>•   Thus the rate at which a molecule diffuses or effuses is directly related to the speed at which it moves.</a:t>
            </a:r>
          </a:p>
          <a:p>
            <a:pPr eaLnBrk="1" hangingPunct="1"/>
            <a:r>
              <a:rPr lang="en-US" smtClean="0"/>
              <a:t>Gaseous molecules have a speed of hundreds of meters per second (hundreds of miles per hour).</a:t>
            </a:r>
            <a:endParaRPr lang="en-US" sz="600" smtClean="0"/>
          </a:p>
          <a:p>
            <a:pPr eaLnBrk="1" hangingPunct="1"/>
            <a:r>
              <a:rPr lang="en-US" smtClean="0"/>
              <a:t>•   The effect of molar mass on these speeds is dramatic.</a:t>
            </a:r>
            <a:endParaRPr lang="en-US" sz="600" smtClean="0"/>
          </a:p>
          <a:p>
            <a:pPr eaLnBrk="1" hangingPunct="1"/>
            <a:r>
              <a:rPr lang="en-US" smtClean="0"/>
              <a:t>•   Molecules with lower masses have a wider distribution of speeds. </a:t>
            </a:r>
            <a:endParaRPr lang="en-US" sz="600" smtClean="0"/>
          </a:p>
          <a:p>
            <a:pPr eaLnBrk="1" hangingPunct="1"/>
            <a:r>
              <a:rPr lang="en-US" smtClean="0"/>
              <a:t>•   Postulates of the kinetic molecular theory lead to the following equation, which directly relates molar mass, temperature, and rms speed:</a:t>
            </a:r>
          </a:p>
          <a:p>
            <a:pPr eaLnBrk="1" hangingPunct="1"/>
            <a:r>
              <a:rPr lang="en-US" smtClean="0"/>
              <a:t>                    </a:t>
            </a:r>
            <a:r>
              <a:rPr lang="en-US" i="1" smtClean="0">
                <a:sym typeface="Symbol" pitchFamily="18" charset="2"/>
              </a:rPr>
              <a:t></a:t>
            </a:r>
            <a:r>
              <a:rPr lang="en-US" baseline="-25000" smtClean="0">
                <a:sym typeface="Symbol" pitchFamily="18" charset="2"/>
              </a:rPr>
              <a:t>rms  </a:t>
            </a:r>
            <a:r>
              <a:rPr lang="en-US" smtClean="0">
                <a:sym typeface="Symbol" pitchFamily="18" charset="2"/>
              </a:rPr>
              <a:t>=  </a:t>
            </a:r>
            <a:r>
              <a:rPr lang="en-US" smtClean="0">
                <a:sym typeface="MS Reference 2" pitchFamily="2" charset="2"/>
              </a:rPr>
              <a:t> 3</a:t>
            </a:r>
            <a:r>
              <a:rPr lang="en-US" i="1" smtClean="0">
                <a:sym typeface="MS Reference 2" pitchFamily="2" charset="2"/>
              </a:rPr>
              <a:t>RT/M</a:t>
            </a:r>
          </a:p>
          <a:p>
            <a:pPr eaLnBrk="1" hangingPunct="1"/>
            <a:endParaRPr lang="en-US" sz="500" i="1" smtClean="0">
              <a:sym typeface="MS Reference 2" pitchFamily="2" charset="2"/>
            </a:endParaRPr>
          </a:p>
          <a:p>
            <a:pPr eaLnBrk="1" hangingPunct="1"/>
            <a:r>
              <a:rPr lang="en-US" i="1" smtClean="0">
                <a:sym typeface="MS Reference 2" pitchFamily="2" charset="2"/>
              </a:rPr>
              <a:t>   </a:t>
            </a:r>
            <a:r>
              <a:rPr lang="en-US" smtClean="0">
                <a:sym typeface="MS Reference 2" pitchFamily="2" charset="2"/>
              </a:rPr>
              <a:t> </a:t>
            </a:r>
            <a:r>
              <a:rPr lang="en-US" i="1" smtClean="0">
                <a:sym typeface="Symbol" pitchFamily="18" charset="2"/>
              </a:rPr>
              <a:t></a:t>
            </a:r>
            <a:r>
              <a:rPr lang="en-US" baseline="-25000" smtClean="0">
                <a:sym typeface="Symbol" pitchFamily="18" charset="2"/>
              </a:rPr>
              <a:t>rms</a:t>
            </a:r>
            <a:r>
              <a:rPr lang="en-US" smtClean="0">
                <a:sym typeface="Symbol" pitchFamily="18" charset="2"/>
              </a:rPr>
              <a:t> has units of m/s, the units of molar mass </a:t>
            </a:r>
            <a:r>
              <a:rPr lang="en-US" i="1" smtClean="0">
                <a:sym typeface="Symbol" pitchFamily="18" charset="2"/>
              </a:rPr>
              <a:t>M</a:t>
            </a:r>
            <a:r>
              <a:rPr lang="en-US" smtClean="0">
                <a:sym typeface="Symbol" pitchFamily="18" charset="2"/>
              </a:rPr>
              <a:t> are kg/mol, temperature </a:t>
            </a:r>
            <a:r>
              <a:rPr lang="en-US" i="1" smtClean="0">
                <a:sym typeface="Symbol" pitchFamily="18" charset="2"/>
              </a:rPr>
              <a:t>T</a:t>
            </a:r>
            <a:r>
              <a:rPr lang="en-US" smtClean="0">
                <a:sym typeface="Symbol" pitchFamily="18" charset="2"/>
              </a:rPr>
              <a:t> is expressed in K, and the ideal gas constant </a:t>
            </a:r>
            <a:r>
              <a:rPr lang="en-US" i="1" smtClean="0">
                <a:sym typeface="Symbol" pitchFamily="18" charset="2"/>
              </a:rPr>
              <a:t>R</a:t>
            </a:r>
            <a:r>
              <a:rPr lang="en-US" smtClean="0">
                <a:sym typeface="Symbol" pitchFamily="18" charset="2"/>
              </a:rPr>
              <a:t> has the value 8.3144 J/(K•mol).</a:t>
            </a:r>
          </a:p>
          <a:p>
            <a:pPr eaLnBrk="1" hangingPunct="1"/>
            <a:endParaRPr lang="en-US" sz="600" smtClean="0">
              <a:sym typeface="Symbol" pitchFamily="18" charset="2"/>
            </a:endParaRPr>
          </a:p>
          <a:p>
            <a:pPr eaLnBrk="1" hangingPunct="1"/>
            <a:r>
              <a:rPr lang="en-US" smtClean="0">
                <a:sym typeface="Symbol" pitchFamily="18" charset="2"/>
              </a:rPr>
              <a:t>•   The average distance traveled by a molecule between collisions is the </a:t>
            </a:r>
            <a:r>
              <a:rPr lang="en-US" i="1" smtClean="0">
                <a:sym typeface="Symbol" pitchFamily="18" charset="2"/>
              </a:rPr>
              <a:t>mean free path;</a:t>
            </a:r>
            <a:r>
              <a:rPr lang="en-US" smtClean="0">
                <a:sym typeface="Symbol" pitchFamily="18" charset="2"/>
              </a:rPr>
              <a:t> the denser the gas, the shorter the mean free path.</a:t>
            </a:r>
            <a:endParaRPr lang="en-US" sz="600" smtClean="0">
              <a:sym typeface="Symbol" pitchFamily="18" charset="2"/>
            </a:endParaRPr>
          </a:p>
          <a:p>
            <a:pPr eaLnBrk="1" hangingPunct="1"/>
            <a:r>
              <a:rPr lang="en-US" smtClean="0">
                <a:sym typeface="Symbol" pitchFamily="18" charset="2"/>
              </a:rPr>
              <a:t>•   As density decreases, the mean free path becomes longer because collisions occur less frequently.</a:t>
            </a:r>
          </a:p>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35CF0EF4-9393-464B-A2D1-D997C577FF85}" type="slidenum">
              <a:rPr lang="en-US" smtClean="0"/>
              <a:pPr/>
              <a:t>145</a:t>
            </a:fld>
            <a:endParaRPr lang="en-US" smtClean="0"/>
          </a:p>
        </p:txBody>
      </p:sp>
      <p:sp>
        <p:nvSpPr>
          <p:cNvPr id="396291" name="Rectangle 2"/>
          <p:cNvSpPr>
            <a:spLocks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289E2AFE-D711-4E7B-9397-19294B16B75E}" type="slidenum">
              <a:rPr lang="en-US" smtClean="0"/>
              <a:pPr/>
              <a:t>146</a:t>
            </a:fld>
            <a:endParaRPr lang="en-US" smtClean="0"/>
          </a:p>
        </p:txBody>
      </p:sp>
      <p:sp>
        <p:nvSpPr>
          <p:cNvPr id="397315" name="Rectangle 2"/>
          <p:cNvSpPr>
            <a:spLocks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4E428CA3-1710-4E87-A51D-788695C73D7B}" type="slidenum">
              <a:rPr lang="en-US" smtClean="0"/>
              <a:pPr/>
              <a:t>147</a:t>
            </a:fld>
            <a:endParaRPr lang="en-US" smtClean="0"/>
          </a:p>
        </p:txBody>
      </p:sp>
      <p:sp>
        <p:nvSpPr>
          <p:cNvPr id="398339" name="Rectangle 2"/>
          <p:cNvSpPr>
            <a:spLocks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BFF56A46-4BD7-4386-AFE5-E28405BE07C3}" type="slidenum">
              <a:rPr lang="en-US" smtClean="0"/>
              <a:pPr/>
              <a:t>148</a:t>
            </a:fld>
            <a:endParaRPr lang="en-US" smtClean="0"/>
          </a:p>
        </p:txBody>
      </p:sp>
      <p:sp>
        <p:nvSpPr>
          <p:cNvPr id="399363" name="Rectangle 2"/>
          <p:cNvSpPr>
            <a:spLocks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BF3D4B3B-38A6-497B-98BF-FE43CE86DBA9}" type="slidenum">
              <a:rPr lang="en-US" smtClean="0"/>
              <a:pPr/>
              <a:t>149</a:t>
            </a:fld>
            <a:endParaRPr lang="en-US" smtClean="0"/>
          </a:p>
        </p:txBody>
      </p:sp>
      <p:sp>
        <p:nvSpPr>
          <p:cNvPr id="400387" name="Rectangle 2"/>
          <p:cNvSpPr>
            <a:spLocks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569D1F5A-D829-41C9-A5D8-ECDFC88941BF}" type="slidenum">
              <a:rPr lang="en-US" smtClean="0"/>
              <a:pPr/>
              <a:t>15</a:t>
            </a:fld>
            <a:endParaRPr lang="en-US" smtClean="0"/>
          </a:p>
        </p:txBody>
      </p:sp>
      <p:sp>
        <p:nvSpPr>
          <p:cNvPr id="263171" name="Rectangle 2"/>
          <p:cNvSpPr>
            <a:spLocks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smtClean="0">
                <a:latin typeface="Arial" charset="0"/>
              </a:rPr>
              <a:t>When the volume of a gas decreases, its pressure increases as long as there is no change in the temperature or the amount of the gas</a:t>
            </a:r>
            <a:r>
              <a:rPr lang="en-US" smtClean="0"/>
              <a:t>.</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BB7F91F5-BAD1-40C6-88CD-0C718E1D285E}" type="slidenum">
              <a:rPr lang="en-US" smtClean="0"/>
              <a:pPr/>
              <a:t>150</a:t>
            </a:fld>
            <a:endParaRPr lang="en-US" smtClean="0"/>
          </a:p>
        </p:txBody>
      </p:sp>
      <p:sp>
        <p:nvSpPr>
          <p:cNvPr id="401411" name="Rectangle 2"/>
          <p:cNvSpPr>
            <a:spLocks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FA17D014-4AAF-4D38-B2C0-A7B39B18D223}" type="slidenum">
              <a:rPr lang="en-US" smtClean="0"/>
              <a:pPr/>
              <a:t>151</a:t>
            </a:fld>
            <a:endParaRPr lang="en-US" smtClean="0"/>
          </a:p>
        </p:txBody>
      </p:sp>
      <p:sp>
        <p:nvSpPr>
          <p:cNvPr id="402435" name="Rectangle 2"/>
          <p:cNvSpPr>
            <a:spLocks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5BF7DCAB-8390-4CCE-B7FF-F03EE78A48ED}" type="slidenum">
              <a:rPr lang="en-US" smtClean="0"/>
              <a:pPr/>
              <a:t>152</a:t>
            </a:fld>
            <a:endParaRPr lang="en-US" smtClean="0"/>
          </a:p>
        </p:txBody>
      </p:sp>
      <p:sp>
        <p:nvSpPr>
          <p:cNvPr id="403459" name="Rectangle 2"/>
          <p:cNvSpPr>
            <a:spLocks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marL="228600" indent="-228600" eaLnBrk="1" hangingPunct="1"/>
            <a:r>
              <a:rPr lang="en-US" b="1" smtClean="0"/>
              <a:t>THOMAS GRAHAM</a:t>
            </a:r>
          </a:p>
          <a:p>
            <a:pPr marL="228600" indent="-228600" eaLnBrk="1" hangingPunct="1"/>
            <a:r>
              <a:rPr lang="en-US" smtClean="0"/>
              <a:t>Thomas Graham was born in Glasgow, Scotland, on December 21, 1805. His father was a prosperous manufacturer who wanted his son to become a minister of the Church of Scotland. Graham entered the University of Glasgow in 1819 at the age of 14. While there, he was strongly influenced by the chemistry lectures of Thomas Thomson to enter the field. After receiving his M.A. at Glasgow in 1826, he worked for two years with Thomas Charles Hope at the University of Edinburgh. He then returned to Glasgow, where he privately taught mathematics and chemistry for one year. In 1829, he became an assistant at a school to teach workingmen science and then in 1830 he became a professor of chemistry at Anderson's College (later the Royal College of Science and Technology) in Glasgow. </a:t>
            </a:r>
          </a:p>
          <a:p>
            <a:pPr marL="228600" indent="-228600" eaLnBrk="1" hangingPunct="1"/>
            <a:r>
              <a:rPr lang="en-US" smtClean="0"/>
              <a:t>In 1834 Graham became a fellow of the Royal Society and three years later moved to London to become professor of chemistry at the recently founded University College (now a part the University of London). In 1841 he helped to found the Chemical Society of London, which was the first national chemistry society setting an example for the formation of similar societies in France (1857), Germany (1867), and the United States (1876). Graham became the first president of the Chemical Society of London. In 1844 with the death of Dalton, Graham was generally acnowledged to be the leading chemist in England. He remained at the University College for 20 years until 1854, when he was appointed master of the mint (a post that Newton had occupied and that ceased to exist at Graham's death.) He remained there until his death on September 16, 1869. </a:t>
            </a:r>
          </a:p>
          <a:p>
            <a:pPr marL="228600" indent="-228600" eaLnBrk="1" hangingPunct="1"/>
            <a:r>
              <a:rPr lang="en-US" smtClean="0"/>
              <a:t>Graham never really overcame a certain nervousness and hesitancy. However, this did not seem to affect his ability as a teacher since he made up for these deficiencies by being conscientious, organized, logical, and accurate. When he became master of the mint, it was generally expected that he would treat the position as a sinecure, but Graham took the position so seriously that he stopped all his research for several years while he organized the operation of the mint. For his work Graham received several awards including the Royal Medal of the Royal Society twice (1837 and 1863), the Copley Medal of the Royal Society (1862), and the Prix Jecker of the Paris Academy of Sciences (1862). In addition his textbook, </a:t>
            </a:r>
            <a:r>
              <a:rPr lang="en-US" i="1" smtClean="0"/>
              <a:t>Elements of Chemistry</a:t>
            </a:r>
            <a:r>
              <a:rPr lang="en-US" smtClean="0"/>
              <a:t>, was widely used in both England and in Europe. </a:t>
            </a:r>
            <a:endParaRPr lang="en-US" b="1" smtClean="0"/>
          </a:p>
          <a:p>
            <a:pPr marL="228600" indent="-228600" eaLnBrk="1" hangingPunct="1"/>
            <a:r>
              <a:rPr lang="en-US" b="1" smtClean="0"/>
              <a:t>Scientific Work</a:t>
            </a:r>
          </a:p>
          <a:p>
            <a:pPr marL="228600" indent="-228600" eaLnBrk="1" hangingPunct="1"/>
            <a:r>
              <a:rPr lang="en-US" smtClean="0"/>
              <a:t>Graham's work mainly can be described now as being physical chemistry. However, his interests were extremely varied and included the following: </a:t>
            </a:r>
          </a:p>
          <a:p>
            <a:pPr marL="228600" indent="-228600" eaLnBrk="1" hangingPunct="1"/>
            <a:r>
              <a:rPr lang="en-US" smtClean="0"/>
              <a:t>diffusion of gases (Graham's law) </a:t>
            </a:r>
          </a:p>
          <a:p>
            <a:pPr marL="228600" indent="-228600" eaLnBrk="1" hangingPunct="1"/>
            <a:r>
              <a:rPr lang="en-US" smtClean="0"/>
              <a:t>the absorption of gases by charcoal </a:t>
            </a:r>
          </a:p>
          <a:p>
            <a:pPr marL="228600" indent="-228600" eaLnBrk="1" hangingPunct="1"/>
            <a:r>
              <a:rPr lang="en-US" smtClean="0"/>
              <a:t>solubility of gases </a:t>
            </a:r>
          </a:p>
          <a:p>
            <a:pPr marL="228600" indent="-228600" eaLnBrk="1" hangingPunct="1"/>
            <a:r>
              <a:rPr lang="en-US" smtClean="0"/>
              <a:t>colloids and emulsions </a:t>
            </a:r>
          </a:p>
          <a:p>
            <a:pPr marL="228600" indent="-228600" eaLnBrk="1" hangingPunct="1"/>
            <a:r>
              <a:rPr lang="en-US" smtClean="0"/>
              <a:t>phosphorus compounds including phosphine and inorganic phosphates </a:t>
            </a:r>
          </a:p>
          <a:p>
            <a:pPr marL="228600" indent="-228600" eaLnBrk="1" hangingPunct="1"/>
            <a:r>
              <a:rPr lang="en-US" smtClean="0"/>
              <a:t>the aurora borealis </a:t>
            </a:r>
          </a:p>
          <a:p>
            <a:pPr marL="228600" indent="-228600" eaLnBrk="1" hangingPunct="1"/>
            <a:r>
              <a:rPr lang="en-US" smtClean="0"/>
              <a:t>the absorption of hydrogen gas by palladium metal </a:t>
            </a:r>
          </a:p>
          <a:p>
            <a:pPr marL="228600" indent="-228600" eaLnBrk="1" hangingPunct="1"/>
            <a:r>
              <a:rPr lang="en-US" smtClean="0"/>
              <a:t>the determination of the formulas of the three phosphoric acids </a:t>
            </a:r>
          </a:p>
          <a:p>
            <a:pPr marL="228600" indent="-228600" eaLnBrk="1" hangingPunct="1"/>
            <a:r>
              <a:rPr lang="en-US" smtClean="0"/>
              <a:t>the adulteration of coffee (in an article in the </a:t>
            </a:r>
            <a:r>
              <a:rPr lang="en-US" i="1" smtClean="0"/>
              <a:t>Journal of the Chemical Society of London</a:t>
            </a:r>
            <a:r>
              <a:rPr lang="en-US" smtClean="0"/>
              <a:t> in 1857 titled " Report on the Mode of Detecting Vegetable Substances mixed with coffee for the Purpose of Adulteration" </a:t>
            </a:r>
          </a:p>
          <a:p>
            <a:pPr marL="228600" indent="-228600" eaLnBrk="1" hangingPunct="1"/>
            <a:r>
              <a:rPr lang="en-US" smtClean="0"/>
              <a:t>the production of alcohol during bread-making (enough for Graham to burn and ignite gunpowder.) </a:t>
            </a:r>
          </a:p>
          <a:p>
            <a:pPr marL="228600" indent="-228600" eaLnBrk="1" hangingPunct="1"/>
            <a:r>
              <a:rPr lang="en-US" smtClean="0"/>
              <a:t>His three major areas of contribution are in the diffusion of gases, colloid chemistry (Graham is often considered the father of colloid chemistry), and the determination of the formulas of the PxOy polyatomic ions. In addition, Graham's work with the absorption of hydrogen gas by palladium metal has taken on more significance in light of the cold fusion controversy. </a:t>
            </a:r>
          </a:p>
          <a:p>
            <a:pPr marL="228600" indent="-228600" eaLnBrk="1" hangingPunct="1"/>
            <a:r>
              <a:rPr lang="en-US" smtClean="0"/>
              <a:t>Graham's interest in gases developed at a very early age and continued throughout his life. As a university student of fourteen, he once asked his professor Thomas Thomson, " Don't you think, Doctor, that when liquids absorb gases the gases themselves become liquids?" It was suggested by colleagues of Graham that this remark so impressed the usually irascible Thomson that he was very solicitous of Graham for the rest of his life. </a:t>
            </a:r>
          </a:p>
          <a:p>
            <a:pPr marL="228600" indent="-228600" eaLnBrk="1" hangingPunct="1"/>
            <a:r>
              <a:rPr lang="en-US" smtClean="0"/>
              <a:t>Graham's first experiment with gases dealt with the diffusion of different gases into the atmosphere. Gases were arranged separately in a cylindrical container with a tube opening to the atmosphere. The tube was bent in a right angle, with the tip pointing up or down depending on whether the gas was more or less dense than air. After several hours to allow for diffusion, the cylinder was placed in a pneumatic trough and water was allowed to enter to replace the gas that had diffused out. In this way Graham could measure how much of a particular gas diffused out of the tube in a given amount of time by how much water replaced the gas. In 1833 Graham published an article, " On the Law of the Diffusion of Gases," in which he explicitly stated what we now call Graham's Law: </a:t>
            </a:r>
            <a:endParaRPr lang="en-US" i="1" smtClean="0"/>
          </a:p>
          <a:p>
            <a:pPr marL="228600" indent="-228600" eaLnBrk="1" hangingPunct="1"/>
            <a:r>
              <a:rPr lang="en-US" i="1" smtClean="0"/>
              <a:t>The diffusion or spontaneous intermixture of two gases in contact is effected by an interchange in position of indefinitely minute volumes of the gases, which volumes are not necessarily of equal magnitude, being, in the case of each gas, inversely proportional to the square root of the density of that gas.</a:t>
            </a:r>
            <a:r>
              <a:rPr lang="en-US" smtClean="0"/>
              <a:t> Graham also worked on the diffusion of gases into gases other than air. In addition, he replaced the tube opening with a porous plate made of graphite or unglazed porcelain. Prior to 1833 when Graham published his work on phosphate compounds, it was thought that there were two forms of phosphoric acid which produced a variety of salts. The common form, what we now know is Na2HPO4, (for clarity, the modern formula of the salt will be given in parentheses) gave a yellow precipitate with silver nitrate and left the solution acidic. The second form resulted from heating the phosphate salt (Na2HPO4) above 350 degrees C. This form gave a white precipitate with silver nitrate and a neutral solution. Unfortunately, at the time the dualistic formalism for writing salts tended to confuse the understanding of these and other phosphorus compounds. For example, potassium sulfate was written as KO*SO3 and the potassium acid sulfate compound (which we know as KHSO4) was written as KO*2SO3 and the hydrogen was believed to be similar to the water of hydration. Similarly the formula for potassium carbonate was written KO*2CO2 and potassium bichromate was thought to be KO*2CrO3. The phosphate compounds were more complicated because pyrophosphate (Na4P2O7) and the neutral phosphate (Na2HPO4) both appeared to be 2NaO*P2O5. However, Graham found that when crystals of the neutral phosphate were heated, all but one of the water molecules in the crystal were readily lost (these were the water of hydration) and the last unit of water was not lost until the temperature was much higher. The salt that was formed from the pyrophosphate gave the white precipitate with silver nitrate. The difference between the two phosphate salts was the one water molecule. Graham then concluded that the water might play the role of a base in a salt. Continuing in this way Graham determined that there were really three phosphate salts of sodium (Na3PO4, Na2HPO4, NaH2PO4) as well as sodium pyrophosphate (Na4P2O7) and sodium metaphosphate (NaPO3). </a:t>
            </a:r>
          </a:p>
          <a:p>
            <a:pPr marL="228600" indent="-228600" eaLnBrk="1" hangingPunct="1"/>
            <a:r>
              <a:rPr lang="en-US" smtClean="0"/>
              <a:t>Graham's work on colloids was largely overlooked when it was first published mainly because he introduced a vocabulary that was different from his colleagues. Colloids are solutions in which the dispersed particles are between 10-7 and 10-4 cm in diameter and cannot be separated by filtration or gravity alone. (Graham was the first to use terms gel, sol, and colloid). He also used a "dialyzer" which he developed to separate colloids (which dialyzed slowly) from crystalloids (which dialyzed rapidly). He prepared colloids of silicic acid, ferric oxide, and other hydrous metal oxides. He stated that colloids and crystalloids "appear like different worlds of matter". However, he also he recognized that "in nature there are no abrupt transitions, and the distinctions of class are never absolute." </a:t>
            </a:r>
          </a:p>
          <a:p>
            <a:pPr marL="228600" indent="-228600" eaLnBrk="1" hangingPunct="1"/>
            <a:r>
              <a:rPr lang="en-US" smtClean="0"/>
              <a:t>Graham was also the first to observe that palladium metal is able to absorb large amounts of hydrogen gas, especially at lower temperatures. In addition he observed that when the palladium with hydrogen dissolved in it is exposed to the atmosphere, then the metal is likely to become hot and suddenly discharge the gas. This mechanism was offered as a possible explanation for the energy released during the "cold fusion" controversy several years ago. </a:t>
            </a:r>
            <a:endParaRPr lang="en-US" b="1" smtClean="0"/>
          </a:p>
          <a:p>
            <a:pPr marL="228600" indent="-228600" eaLnBrk="1" hangingPunct="1"/>
            <a:r>
              <a:rPr lang="en-US" b="1" smtClean="0"/>
              <a:t>Bibliography</a:t>
            </a:r>
          </a:p>
          <a:p>
            <a:pPr marL="228600" indent="-228600" eaLnBrk="1" hangingPunct="1"/>
            <a:r>
              <a:rPr lang="en-US" smtClean="0"/>
              <a:t>R.A.Gortner, Colloids in Chemistry, </a:t>
            </a:r>
            <a:r>
              <a:rPr lang="en-US" i="1" smtClean="0"/>
              <a:t>Journal of Chemical Education</a:t>
            </a:r>
            <a:r>
              <a:rPr lang="en-US" smtClean="0"/>
              <a:t>, </a:t>
            </a:r>
            <a:r>
              <a:rPr lang="en-US" b="1" smtClean="0"/>
              <a:t>1934</a:t>
            </a:r>
            <a:r>
              <a:rPr lang="en-US" smtClean="0"/>
              <a:t>, 29, 279-283. </a:t>
            </a:r>
          </a:p>
          <a:p>
            <a:pPr marL="228600" indent="-228600" eaLnBrk="1" hangingPunct="1"/>
            <a:r>
              <a:rPr lang="en-US" smtClean="0"/>
              <a:t>A. Ruckstuhl, </a:t>
            </a:r>
            <a:r>
              <a:rPr lang="en-US" i="1" smtClean="0"/>
              <a:t>Thomas Graham's Study of the Diffusion of Gases</a:t>
            </a:r>
            <a:r>
              <a:rPr lang="en-US" smtClean="0"/>
              <a:t>, 1951, 34, 594-596. </a:t>
            </a:r>
          </a:p>
          <a:p>
            <a:pPr marL="228600" indent="-228600" eaLnBrk="1" hangingPunct="1"/>
            <a:r>
              <a:rPr lang="en-US" smtClean="0"/>
              <a:t>T. Graham, On the Molecular Mobility of Gases, </a:t>
            </a:r>
            <a:r>
              <a:rPr lang="en-US" i="1" smtClean="0"/>
              <a:t>Journal of the Chemical Society of London</a:t>
            </a:r>
            <a:r>
              <a:rPr lang="en-US" smtClean="0"/>
              <a:t>, </a:t>
            </a:r>
            <a:r>
              <a:rPr lang="en-US" b="1" smtClean="0"/>
              <a:t>1864</a:t>
            </a:r>
            <a:r>
              <a:rPr lang="en-US" smtClean="0"/>
              <a:t>, 17, 334-339. </a:t>
            </a:r>
          </a:p>
          <a:p>
            <a:pPr marL="228600" indent="-228600" eaLnBrk="1" hangingPunct="1"/>
            <a:r>
              <a:rPr lang="en-US" smtClean="0"/>
              <a:t>T. Graham, Chemical Report on the Mode of Detecting Vegetable Substances Mixed with Coffee for the Purpose of Adulteration, </a:t>
            </a:r>
            <a:r>
              <a:rPr lang="en-US" i="1" smtClean="0"/>
              <a:t>Journal of the Chemical Society of London</a:t>
            </a:r>
            <a:r>
              <a:rPr lang="en-US" smtClean="0"/>
              <a:t>, </a:t>
            </a:r>
            <a:r>
              <a:rPr lang="en-US" b="1" smtClean="0"/>
              <a:t>1857</a:t>
            </a:r>
            <a:r>
              <a:rPr lang="en-US" smtClean="0"/>
              <a:t>, 9, 33-51. </a:t>
            </a:r>
          </a:p>
          <a:p>
            <a:pPr marL="228600" indent="-228600" eaLnBrk="1" hangingPunct="1"/>
            <a:r>
              <a:rPr lang="en-US" smtClean="0"/>
              <a:t>T. Graham, On the Properties of Silicic Acid and Other Analogous Colloidal Substances, </a:t>
            </a:r>
            <a:r>
              <a:rPr lang="en-US" i="1" smtClean="0"/>
              <a:t>Journal of the Chemical Society of London</a:t>
            </a:r>
            <a:r>
              <a:rPr lang="en-US" smtClean="0"/>
              <a:t>, </a:t>
            </a:r>
            <a:r>
              <a:rPr lang="en-US" b="1" smtClean="0"/>
              <a:t>1864</a:t>
            </a:r>
            <a:r>
              <a:rPr lang="en-US" smtClean="0"/>
              <a:t>, 17, 318-323. </a:t>
            </a:r>
          </a:p>
          <a:p>
            <a:pPr marL="228600" indent="-228600" eaLnBrk="1" hangingPunct="1"/>
            <a:r>
              <a:rPr lang="en-US" smtClean="0"/>
              <a:t>G. Kauffman in C.C.Gillispie, </a:t>
            </a:r>
            <a:r>
              <a:rPr lang="en-US" i="1" smtClean="0"/>
              <a:t>Dictionary of Scientific Biography</a:t>
            </a:r>
            <a:r>
              <a:rPr lang="en-US" smtClean="0"/>
              <a:t>, Charles Scribner's Sons (1972), 492-494. </a:t>
            </a:r>
          </a:p>
          <a:p>
            <a:pPr marL="228600" indent="-228600" eaLnBrk="1" hangingPunct="1"/>
            <a:r>
              <a:rPr lang="en-US" smtClean="0"/>
              <a:t>T.E.Thorpe, </a:t>
            </a:r>
            <a:r>
              <a:rPr lang="en-US" i="1" smtClean="0"/>
              <a:t>Essays in Historical Chemistry</a:t>
            </a:r>
            <a:r>
              <a:rPr lang="en-US" smtClean="0"/>
              <a:t>, MacMillan, 1894, 206-293. </a:t>
            </a:r>
          </a:p>
          <a:p>
            <a:pPr marL="228600" indent="-228600" eaLnBrk="1" hangingPunct="1"/>
            <a:r>
              <a:rPr lang="en-US" smtClean="0"/>
              <a:t>A. Ihde, </a:t>
            </a:r>
            <a:r>
              <a:rPr lang="en-US" i="1" smtClean="0"/>
              <a:t>The Development of Modern Chemistry</a:t>
            </a:r>
            <a:r>
              <a:rPr lang="en-US" smtClean="0"/>
              <a:t>, 2nd Edition, Dover Publications, 1964, 199-200. </a:t>
            </a:r>
          </a:p>
          <a:p>
            <a:pPr marL="228600" indent="-228600" eaLnBrk="1" hangingPunct="1"/>
            <a:endParaRPr lang="en-US" smtClean="0"/>
          </a:p>
          <a:p>
            <a:pPr marL="228600" indent="-228600" eaLnBrk="1" hangingPunct="1"/>
            <a:r>
              <a:rPr lang="en-US" smtClean="0"/>
              <a:t>http://www.woodrow.org/teachers/chemistry/institutes/1992/Graham.html</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AD83614A-F94D-496D-9B80-5E25BCC384C9}" type="slidenum">
              <a:rPr lang="en-US" smtClean="0"/>
              <a:pPr/>
              <a:t>153</a:t>
            </a:fld>
            <a:endParaRPr lang="en-US" smtClean="0"/>
          </a:p>
        </p:txBody>
      </p:sp>
      <p:sp>
        <p:nvSpPr>
          <p:cNvPr id="404483" name="Rectangle 2"/>
          <p:cNvSpPr>
            <a:spLocks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E1D491-8CD7-494E-BB09-769A554A1EEF}" type="slidenum">
              <a:rPr lang="en-US" smtClean="0"/>
              <a:pPr/>
              <a:t>154</a:t>
            </a:fld>
            <a:endParaRPr lang="en-US" smtClean="0"/>
          </a:p>
        </p:txBody>
      </p:sp>
      <p:sp>
        <p:nvSpPr>
          <p:cNvPr id="405507" name="Rectangle 2"/>
          <p:cNvSpPr>
            <a:spLocks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690C1F94-0265-4BE8-A6BD-D55DDCEDC10A}" type="slidenum">
              <a:rPr lang="en-US" smtClean="0"/>
              <a:pPr/>
              <a:t>155</a:t>
            </a:fld>
            <a:endParaRPr lang="en-US" smtClean="0"/>
          </a:p>
        </p:txBody>
      </p:sp>
      <p:sp>
        <p:nvSpPr>
          <p:cNvPr id="406531" name="Rectangle 2"/>
          <p:cNvSpPr>
            <a:spLocks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F82451D-8607-46EF-B1E8-17171CA00166}" type="slidenum">
              <a:rPr lang="en-US" smtClean="0"/>
              <a:pPr/>
              <a:t>156</a:t>
            </a:fld>
            <a:endParaRPr lang="en-US" smtClean="0"/>
          </a:p>
        </p:txBody>
      </p:sp>
      <p:sp>
        <p:nvSpPr>
          <p:cNvPr id="407555" name="Rectangle 2"/>
          <p:cNvSpPr>
            <a:spLocks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E37CE05C-FAD4-4134-86E8-8BA77B8A0D91}" type="slidenum">
              <a:rPr lang="en-US" smtClean="0"/>
              <a:pPr/>
              <a:t>157</a:t>
            </a:fld>
            <a:endParaRPr lang="en-US" smtClean="0"/>
          </a:p>
        </p:txBody>
      </p:sp>
      <p:sp>
        <p:nvSpPr>
          <p:cNvPr id="408579" name="Rectangle 2"/>
          <p:cNvSpPr>
            <a:spLocks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7FBD7A79-41FB-43E1-80E9-359D6D91BA68}" type="slidenum">
              <a:rPr lang="en-US" smtClean="0"/>
              <a:pPr/>
              <a:t>158</a:t>
            </a:fld>
            <a:endParaRPr lang="en-US" smtClean="0"/>
          </a:p>
        </p:txBody>
      </p:sp>
      <p:sp>
        <p:nvSpPr>
          <p:cNvPr id="409603" name="Rectangle 2"/>
          <p:cNvSpPr>
            <a:spLocks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r>
              <a:rPr lang="en-US" smtClean="0"/>
              <a:t>Image (upper right) Copyright © 2007 Pearson Benjamin Cummings.  All rights reserved</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B89AB219-3D88-4D27-AF98-466179E01E47}" type="slidenum">
              <a:rPr lang="en-US" smtClean="0"/>
              <a:pPr/>
              <a:t>159</a:t>
            </a:fld>
            <a:endParaRPr lang="en-US" smtClean="0"/>
          </a:p>
        </p:txBody>
      </p:sp>
      <p:sp>
        <p:nvSpPr>
          <p:cNvPr id="410627" name="Rectangle 2"/>
          <p:cNvSpPr>
            <a:spLocks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3939E238-47B6-42C5-96CA-7FA5F86508D4}" type="slidenum">
              <a:rPr lang="en-US" smtClean="0"/>
              <a:pPr/>
              <a:t>16</a:t>
            </a:fld>
            <a:endParaRPr lang="en-US" smtClean="0"/>
          </a:p>
        </p:txBody>
      </p:sp>
      <p:sp>
        <p:nvSpPr>
          <p:cNvPr id="264195" name="Rectangle 2"/>
          <p:cNvSpPr>
            <a:spLocks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EE2C2EA1-40BE-4328-829B-8DB01BE1501A}" type="slidenum">
              <a:rPr lang="en-US" smtClean="0"/>
              <a:pPr/>
              <a:t>160</a:t>
            </a:fld>
            <a:endParaRPr lang="en-US" smtClean="0"/>
          </a:p>
        </p:txBody>
      </p:sp>
      <p:sp>
        <p:nvSpPr>
          <p:cNvPr id="411651" name="Rectangle 2"/>
          <p:cNvSpPr>
            <a:spLocks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AAC86B0F-FC57-4D1F-965A-C4EA07B63AF8}" type="slidenum">
              <a:rPr lang="en-US" smtClean="0"/>
              <a:pPr/>
              <a:t>161</a:t>
            </a:fld>
            <a:endParaRPr lang="en-US" smtClean="0"/>
          </a:p>
        </p:txBody>
      </p:sp>
      <p:sp>
        <p:nvSpPr>
          <p:cNvPr id="412675" name="Rectangle 2"/>
          <p:cNvSpPr>
            <a:spLocks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28AF559C-DF13-4B01-9797-DAB0D790A34E}" type="slidenum">
              <a:rPr lang="en-US" smtClean="0"/>
              <a:pPr/>
              <a:t>162</a:t>
            </a:fld>
            <a:endParaRPr lang="en-US" smtClean="0"/>
          </a:p>
        </p:txBody>
      </p:sp>
      <p:sp>
        <p:nvSpPr>
          <p:cNvPr id="413699" name="Rectangle 2"/>
          <p:cNvSpPr>
            <a:spLocks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EBD45915-4842-422C-A65F-72101D89572A}" type="slidenum">
              <a:rPr lang="en-US" smtClean="0"/>
              <a:pPr/>
              <a:t>163</a:t>
            </a:fld>
            <a:endParaRPr lang="en-US" smtClean="0"/>
          </a:p>
        </p:txBody>
      </p:sp>
      <p:sp>
        <p:nvSpPr>
          <p:cNvPr id="414723" name="Rectangle 2"/>
          <p:cNvSpPr>
            <a:spLocks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6B7BE5BE-33E8-4B33-8DF0-47BB350E638F}" type="slidenum">
              <a:rPr lang="en-US" smtClean="0"/>
              <a:pPr/>
              <a:t>164</a:t>
            </a:fld>
            <a:endParaRPr lang="en-US" smtClean="0"/>
          </a:p>
        </p:txBody>
      </p:sp>
      <p:sp>
        <p:nvSpPr>
          <p:cNvPr id="415747" name="Rectangle 2"/>
          <p:cNvSpPr>
            <a:spLocks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BC6770CE-403E-406A-B418-11BC5F7B6EDB}" type="slidenum">
              <a:rPr lang="en-US" smtClean="0"/>
              <a:pPr/>
              <a:t>165</a:t>
            </a:fld>
            <a:endParaRPr lang="en-US" smtClean="0"/>
          </a:p>
        </p:txBody>
      </p:sp>
      <p:sp>
        <p:nvSpPr>
          <p:cNvPr id="416771" name="Rectangle 2"/>
          <p:cNvSpPr>
            <a:spLocks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BF0A27CF-E709-4208-A9B2-2117E5DD242E}" type="slidenum">
              <a:rPr lang="en-US" smtClean="0"/>
              <a:pPr/>
              <a:t>166</a:t>
            </a:fld>
            <a:endParaRPr lang="en-US" smtClean="0"/>
          </a:p>
        </p:txBody>
      </p:sp>
      <p:sp>
        <p:nvSpPr>
          <p:cNvPr id="417795" name="Rectangle 2"/>
          <p:cNvSpPr>
            <a:spLocks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20EBB9FE-8813-452E-A59C-DB418D30CC2C}" type="slidenum">
              <a:rPr lang="en-US" smtClean="0"/>
              <a:pPr/>
              <a:t>167</a:t>
            </a:fld>
            <a:endParaRPr lang="en-US" smtClean="0"/>
          </a:p>
        </p:txBody>
      </p:sp>
      <p:sp>
        <p:nvSpPr>
          <p:cNvPr id="418819" name="Rectangle 2"/>
          <p:cNvSpPr>
            <a:spLocks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5E3E4771-FC5C-4FF4-9172-C79011B49DE5}" type="slidenum">
              <a:rPr lang="en-US" smtClean="0"/>
              <a:pPr/>
              <a:t>168</a:t>
            </a:fld>
            <a:endParaRPr lang="en-US" smtClean="0"/>
          </a:p>
        </p:txBody>
      </p:sp>
      <p:sp>
        <p:nvSpPr>
          <p:cNvPr id="419843" name="Rectangle 2"/>
          <p:cNvSpPr>
            <a:spLocks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3B12E6B1-E07A-49CE-8B8D-3E0C271D5ED7}" type="slidenum">
              <a:rPr lang="en-US" smtClean="0"/>
              <a:pPr/>
              <a:t>169</a:t>
            </a:fld>
            <a:endParaRPr lang="en-US" smtClean="0"/>
          </a:p>
        </p:txBody>
      </p:sp>
      <p:sp>
        <p:nvSpPr>
          <p:cNvPr id="420867" name="Rectangle 2"/>
          <p:cNvSpPr>
            <a:spLocks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A1B4048E-D816-45D0-920E-576005CEB808}" type="slidenum">
              <a:rPr lang="en-US" smtClean="0"/>
              <a:pPr/>
              <a:t>17</a:t>
            </a:fld>
            <a:endParaRPr lang="en-US" smtClean="0"/>
          </a:p>
        </p:txBody>
      </p:sp>
      <p:sp>
        <p:nvSpPr>
          <p:cNvPr id="265219" name="Rectangle 2"/>
          <p:cNvSpPr>
            <a:spLocks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smtClean="0"/>
              <a:t>   Robert Boyle (1627-1691) was born in Lismore, Ireland. He was regarded as one of the foremost  experimental scientists of his time. It is thought that he was the first to collect gases by displacing water in an inverted flask. He discovered the relationship between the pressure and the volume of a gas in 1660. The relationship, </a:t>
            </a:r>
            <a:r>
              <a:rPr lang="en-US" b="1" smtClean="0"/>
              <a:t>P </a:t>
            </a:r>
            <a:r>
              <a:rPr lang="en-US" smtClean="0"/>
              <a:t>x </a:t>
            </a:r>
            <a:r>
              <a:rPr lang="en-US" b="1" smtClean="0"/>
              <a:t>V</a:t>
            </a:r>
            <a:r>
              <a:rPr lang="en-US" smtClean="0"/>
              <a:t> = constant, is known as Boyle´s law and was one of the first attempts to express a scientific principle in a mathematical form. Boyle separated chemistry from the realm of alchemy and established it as a science. On the basis of experiment he defined an element as something that cannot be broken up into smaller substances. Robert Boyle devoted his life to experimental science, taking careful notes of each experiment, enabling other scientists to learn from his work. He is regarded as the father of experimental science.</a:t>
            </a:r>
            <a:br>
              <a:rPr lang="en-US" smtClean="0"/>
            </a:br>
            <a:endParaRPr lang="en-US" smtClean="0"/>
          </a:p>
          <a:p>
            <a:pPr eaLnBrk="1" hangingPunct="1"/>
            <a:endParaRPr lang="en-US" smtClean="0"/>
          </a:p>
          <a:p>
            <a:pPr eaLnBrk="1" hangingPunct="1"/>
            <a:r>
              <a:rPr lang="en-US" b="1" smtClean="0"/>
              <a:t>The Sceptical Chymist or Chymico-Physical Doubts &amp; Paradoxes</a:t>
            </a:r>
            <a:r>
              <a:rPr lang="en-US" smtClean="0"/>
              <a:t> is the title of Robert Boyle’s masterpiece of scientific literature, published in London in 1661. In the form of a dialogue, the Sceptical Chymist presented Boyle's hypothesis that matter consisted of atoms and clusters of atoms in motion and that every phenomenon was the result of collisions of particles in motion. He appealed to chemists to experiment and asserted that experiments denied the limiting of chemical elements to only the classic four: earth, fire, air, and water. He also pleaded that chemistry should cease to be subservient to medicine or to alchemy, and rise to the status of a science. Importantly, he advocated a rigorous approach to scientific experiment: he believed all theories must be proved experimentally before being regarded as true. For these reasons Robert Boyle has been called the founder of modern chemistry.</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8752F8F1-1A2A-4174-9FFE-793C93DB4D29}" type="slidenum">
              <a:rPr lang="en-US" smtClean="0"/>
              <a:pPr/>
              <a:t>170</a:t>
            </a:fld>
            <a:endParaRPr lang="en-US" smtClean="0"/>
          </a:p>
        </p:txBody>
      </p:sp>
      <p:sp>
        <p:nvSpPr>
          <p:cNvPr id="421891" name="Rectangle 2"/>
          <p:cNvSpPr>
            <a:spLocks noChangeArrowheads="1" noTextEdit="1"/>
          </p:cNvSpPr>
          <p:nvPr>
            <p:ph type="sldImg"/>
          </p:nvPr>
        </p:nvSpPr>
        <p:spPr>
          <a:ln/>
        </p:spPr>
      </p:sp>
      <p:sp>
        <p:nvSpPr>
          <p:cNvPr id="42189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37CA4ACF-1DD5-41BC-84E5-2BD4143F0299}" type="slidenum">
              <a:rPr lang="en-US" smtClean="0"/>
              <a:pPr/>
              <a:t>171</a:t>
            </a:fld>
            <a:endParaRPr lang="en-US" smtClean="0"/>
          </a:p>
        </p:txBody>
      </p:sp>
      <p:sp>
        <p:nvSpPr>
          <p:cNvPr id="422915" name="Rectangle 2"/>
          <p:cNvSpPr>
            <a:spLocks noChangeArrowheads="1" noTextEdit="1"/>
          </p:cNvSpPr>
          <p:nvPr>
            <p:ph type="sldImg"/>
          </p:nvPr>
        </p:nvSpPr>
        <p:spPr>
          <a:ln/>
        </p:spPr>
      </p:sp>
      <p:sp>
        <p:nvSpPr>
          <p:cNvPr id="42291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9C8E9289-46C1-4BE7-A203-C9426A915E7D}" type="slidenum">
              <a:rPr lang="en-US" smtClean="0"/>
              <a:pPr/>
              <a:t>172</a:t>
            </a:fld>
            <a:endParaRPr lang="en-US" smtClean="0"/>
          </a:p>
        </p:txBody>
      </p:sp>
      <p:sp>
        <p:nvSpPr>
          <p:cNvPr id="423939" name="Rectangle 2"/>
          <p:cNvSpPr>
            <a:spLocks noChangeArrowheads="1" noTextEdit="1"/>
          </p:cNvSpPr>
          <p:nvPr>
            <p:ph type="sldImg"/>
          </p:nvPr>
        </p:nvSpPr>
        <p:spPr>
          <a:ln/>
        </p:spPr>
      </p:sp>
      <p:sp>
        <p:nvSpPr>
          <p:cNvPr id="42394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B0F0074E-4C37-4BEC-9572-FD21F91B8BA3}" type="slidenum">
              <a:rPr lang="en-US" smtClean="0"/>
              <a:pPr/>
              <a:t>173</a:t>
            </a:fld>
            <a:endParaRPr lang="en-US" smtClean="0"/>
          </a:p>
        </p:txBody>
      </p:sp>
      <p:sp>
        <p:nvSpPr>
          <p:cNvPr id="424963" name="Rectangle 2"/>
          <p:cNvSpPr>
            <a:spLocks noChangeArrowheads="1" noTextEdit="1"/>
          </p:cNvSpPr>
          <p:nvPr>
            <p:ph type="sldImg"/>
          </p:nvPr>
        </p:nvSpPr>
        <p:spPr>
          <a:ln/>
        </p:spPr>
      </p:sp>
      <p:sp>
        <p:nvSpPr>
          <p:cNvPr id="42496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75E13637-6CE4-46AE-9061-D49DB9EA6972}" type="slidenum">
              <a:rPr lang="en-US" smtClean="0"/>
              <a:pPr/>
              <a:t>174</a:t>
            </a:fld>
            <a:endParaRPr lang="en-US" smtClean="0"/>
          </a:p>
        </p:txBody>
      </p:sp>
      <p:sp>
        <p:nvSpPr>
          <p:cNvPr id="425987" name="Rectangle 2"/>
          <p:cNvSpPr>
            <a:spLocks noChangeArrowheads="1" noTextEdit="1"/>
          </p:cNvSpPr>
          <p:nvPr>
            <p:ph type="sldImg"/>
          </p:nvPr>
        </p:nvSpPr>
        <p:spPr>
          <a:ln/>
        </p:spPr>
      </p:sp>
      <p:sp>
        <p:nvSpPr>
          <p:cNvPr id="42598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AA14768A-27DB-403E-95BD-FD617EBBF3B1}" type="slidenum">
              <a:rPr lang="en-US" smtClean="0"/>
              <a:pPr/>
              <a:t>175</a:t>
            </a:fld>
            <a:endParaRPr lang="en-US" smtClean="0"/>
          </a:p>
        </p:txBody>
      </p:sp>
      <p:sp>
        <p:nvSpPr>
          <p:cNvPr id="427011" name="Rectangle 2"/>
          <p:cNvSpPr>
            <a:spLocks noChangeArrowheads="1" noTextEdit="1"/>
          </p:cNvSpPr>
          <p:nvPr>
            <p:ph type="sldImg"/>
          </p:nvPr>
        </p:nvSpPr>
        <p:spPr>
          <a:ln/>
        </p:spPr>
      </p:sp>
      <p:sp>
        <p:nvSpPr>
          <p:cNvPr id="42701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2F3F9A1D-316C-492F-808F-1840E87A3D6F}" type="slidenum">
              <a:rPr lang="en-US" smtClean="0"/>
              <a:pPr/>
              <a:t>176</a:t>
            </a:fld>
            <a:endParaRPr lang="en-US" smtClean="0"/>
          </a:p>
        </p:txBody>
      </p:sp>
      <p:sp>
        <p:nvSpPr>
          <p:cNvPr id="428035" name="Rectangle 2"/>
          <p:cNvSpPr>
            <a:spLocks noChangeArrowheads="1" noTextEdit="1"/>
          </p:cNvSpPr>
          <p:nvPr>
            <p:ph type="sldImg"/>
          </p:nvPr>
        </p:nvSpPr>
        <p:spPr>
          <a:ln/>
        </p:spPr>
      </p:sp>
      <p:sp>
        <p:nvSpPr>
          <p:cNvPr id="42803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4B62F836-45C2-4DBB-8729-E5F6D069E6EA}" type="slidenum">
              <a:rPr lang="en-US" smtClean="0"/>
              <a:pPr/>
              <a:t>177</a:t>
            </a:fld>
            <a:endParaRPr lang="en-US" smtClean="0"/>
          </a:p>
        </p:txBody>
      </p:sp>
      <p:sp>
        <p:nvSpPr>
          <p:cNvPr id="429059" name="Rectangle 2"/>
          <p:cNvSpPr>
            <a:spLocks noChangeArrowheads="1" noTextEdit="1"/>
          </p:cNvSpPr>
          <p:nvPr>
            <p:ph type="sldImg"/>
          </p:nvPr>
        </p:nvSpPr>
        <p:spPr>
          <a:ln/>
        </p:spPr>
      </p:sp>
      <p:sp>
        <p:nvSpPr>
          <p:cNvPr id="42906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0ADBF44D-5192-486A-9CAB-727F35C12A61}" type="slidenum">
              <a:rPr lang="en-US" smtClean="0"/>
              <a:pPr/>
              <a:t>178</a:t>
            </a:fld>
            <a:endParaRPr lang="en-US" smtClean="0"/>
          </a:p>
        </p:txBody>
      </p:sp>
      <p:sp>
        <p:nvSpPr>
          <p:cNvPr id="430083" name="Rectangle 2"/>
          <p:cNvSpPr>
            <a:spLocks noChangeArrowheads="1" noTextEdit="1"/>
          </p:cNvSpPr>
          <p:nvPr>
            <p:ph type="sldImg"/>
          </p:nvPr>
        </p:nvSpPr>
        <p:spPr>
          <a:ln/>
        </p:spPr>
      </p:sp>
      <p:sp>
        <p:nvSpPr>
          <p:cNvPr id="43008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99884A8-559F-47FD-93DC-8A4B3CE7700F}" type="slidenum">
              <a:rPr lang="en-US" smtClean="0"/>
              <a:pPr/>
              <a:t>179</a:t>
            </a:fld>
            <a:endParaRPr lang="en-US" smtClean="0"/>
          </a:p>
        </p:txBody>
      </p:sp>
      <p:sp>
        <p:nvSpPr>
          <p:cNvPr id="431107" name="Rectangle 2"/>
          <p:cNvSpPr>
            <a:spLocks noChangeArrowheads="1" noTextEdit="1"/>
          </p:cNvSpPr>
          <p:nvPr>
            <p:ph type="sldImg"/>
          </p:nvPr>
        </p:nvSpPr>
        <p:spPr>
          <a:ln/>
        </p:spPr>
      </p:sp>
      <p:sp>
        <p:nvSpPr>
          <p:cNvPr id="43110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AEE080F2-40B8-45EE-A26F-EFFA27C9FBC1}" type="slidenum">
              <a:rPr lang="en-US" smtClean="0"/>
              <a:pPr/>
              <a:t>18</a:t>
            </a:fld>
            <a:endParaRPr lang="en-US" smtClean="0"/>
          </a:p>
        </p:txBody>
      </p:sp>
      <p:sp>
        <p:nvSpPr>
          <p:cNvPr id="266243" name="Rectangle 2"/>
          <p:cNvSpPr>
            <a:spLocks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0FBE0514-1091-4003-A52B-218009743161}" type="slidenum">
              <a:rPr lang="en-US" smtClean="0"/>
              <a:pPr/>
              <a:t>180</a:t>
            </a:fld>
            <a:endParaRPr lang="en-US" smtClean="0"/>
          </a:p>
        </p:txBody>
      </p:sp>
      <p:sp>
        <p:nvSpPr>
          <p:cNvPr id="432131" name="Rectangle 2"/>
          <p:cNvSpPr>
            <a:spLocks noChangeArrowheads="1" noTextEdit="1"/>
          </p:cNvSpPr>
          <p:nvPr>
            <p:ph type="sldImg"/>
          </p:nvPr>
        </p:nvSpPr>
        <p:spPr>
          <a:ln/>
        </p:spPr>
      </p:sp>
      <p:sp>
        <p:nvSpPr>
          <p:cNvPr id="43213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4DF1C543-022E-4717-A508-21E19C73BA00}" type="slidenum">
              <a:rPr lang="en-US" smtClean="0"/>
              <a:pPr/>
              <a:t>181</a:t>
            </a:fld>
            <a:endParaRPr lang="en-US" smtClean="0"/>
          </a:p>
        </p:txBody>
      </p:sp>
      <p:sp>
        <p:nvSpPr>
          <p:cNvPr id="433155" name="Rectangle 2"/>
          <p:cNvSpPr>
            <a:spLocks noChangeArrowheads="1" noTextEdit="1"/>
          </p:cNvSpPr>
          <p:nvPr>
            <p:ph type="sldImg"/>
          </p:nvPr>
        </p:nvSpPr>
        <p:spPr>
          <a:ln/>
        </p:spPr>
      </p:sp>
      <p:sp>
        <p:nvSpPr>
          <p:cNvPr id="43315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14332910-0D70-40F4-B712-34B88FE24A17}" type="slidenum">
              <a:rPr lang="en-US" smtClean="0"/>
              <a:pPr/>
              <a:t>182</a:t>
            </a:fld>
            <a:endParaRPr lang="en-US" smtClean="0"/>
          </a:p>
        </p:txBody>
      </p:sp>
      <p:sp>
        <p:nvSpPr>
          <p:cNvPr id="434179" name="Rectangle 2"/>
          <p:cNvSpPr>
            <a:spLocks noChangeArrowheads="1" noTextEdit="1"/>
          </p:cNvSpPr>
          <p:nvPr>
            <p:ph type="sldImg"/>
          </p:nvPr>
        </p:nvSpPr>
        <p:spPr>
          <a:ln/>
        </p:spPr>
      </p:sp>
      <p:sp>
        <p:nvSpPr>
          <p:cNvPr id="43418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3EB31C47-9B37-477C-BB6F-B356C272BCB9}" type="slidenum">
              <a:rPr lang="en-US" smtClean="0"/>
              <a:pPr/>
              <a:t>183</a:t>
            </a:fld>
            <a:endParaRPr lang="en-US" smtClean="0"/>
          </a:p>
        </p:txBody>
      </p:sp>
      <p:sp>
        <p:nvSpPr>
          <p:cNvPr id="435203" name="Rectangle 2"/>
          <p:cNvSpPr>
            <a:spLocks noChangeArrowheads="1" noTextEdit="1"/>
          </p:cNvSpPr>
          <p:nvPr>
            <p:ph type="sldImg"/>
          </p:nvPr>
        </p:nvSpPr>
        <p:spPr>
          <a:ln/>
        </p:spPr>
      </p:sp>
      <p:sp>
        <p:nvSpPr>
          <p:cNvPr id="43520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FFCF4198-B71B-4BD0-B2B9-EF04FBF1E565}" type="slidenum">
              <a:rPr lang="en-US" smtClean="0"/>
              <a:pPr/>
              <a:t>184</a:t>
            </a:fld>
            <a:endParaRPr lang="en-US" smtClean="0"/>
          </a:p>
        </p:txBody>
      </p:sp>
      <p:sp>
        <p:nvSpPr>
          <p:cNvPr id="436227" name="Rectangle 2"/>
          <p:cNvSpPr>
            <a:spLocks noChangeArrowheads="1" noTextEdit="1"/>
          </p:cNvSpPr>
          <p:nvPr>
            <p:ph type="sldImg"/>
          </p:nvPr>
        </p:nvSpPr>
        <p:spPr>
          <a:ln/>
        </p:spPr>
      </p:sp>
      <p:sp>
        <p:nvSpPr>
          <p:cNvPr id="43622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58AA0774-227B-40B6-B506-2B0CCE61E58B}" type="slidenum">
              <a:rPr lang="en-US" smtClean="0"/>
              <a:pPr/>
              <a:t>185</a:t>
            </a:fld>
            <a:endParaRPr lang="en-US" smtClean="0"/>
          </a:p>
        </p:txBody>
      </p:sp>
      <p:sp>
        <p:nvSpPr>
          <p:cNvPr id="437251" name="Rectangle 2"/>
          <p:cNvSpPr>
            <a:spLocks noChangeArrowheads="1" noTextEdit="1"/>
          </p:cNvSpPr>
          <p:nvPr>
            <p:ph type="sldImg"/>
          </p:nvPr>
        </p:nvSpPr>
        <p:spPr>
          <a:ln/>
        </p:spPr>
      </p:sp>
      <p:sp>
        <p:nvSpPr>
          <p:cNvPr id="43725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0452B1E7-8807-45CF-8835-5898277254A4}" type="slidenum">
              <a:rPr lang="en-US" smtClean="0"/>
              <a:pPr/>
              <a:t>186</a:t>
            </a:fld>
            <a:endParaRPr lang="en-US" smtClean="0"/>
          </a:p>
        </p:txBody>
      </p:sp>
      <p:sp>
        <p:nvSpPr>
          <p:cNvPr id="438275" name="Rectangle 2"/>
          <p:cNvSpPr>
            <a:spLocks noChangeArrowheads="1" noTextEdit="1"/>
          </p:cNvSpPr>
          <p:nvPr>
            <p:ph type="sldImg"/>
          </p:nvPr>
        </p:nvSpPr>
        <p:spPr>
          <a:ln/>
        </p:spPr>
      </p:sp>
      <p:sp>
        <p:nvSpPr>
          <p:cNvPr id="43827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A42486AB-2141-439B-8839-E37D12EDFEA7}" type="slidenum">
              <a:rPr lang="en-US" smtClean="0"/>
              <a:pPr/>
              <a:t>187</a:t>
            </a:fld>
            <a:endParaRPr lang="en-US" smtClean="0"/>
          </a:p>
        </p:txBody>
      </p:sp>
      <p:sp>
        <p:nvSpPr>
          <p:cNvPr id="439299" name="Rectangle 2"/>
          <p:cNvSpPr>
            <a:spLocks noChangeArrowheads="1" noTextEdit="1"/>
          </p:cNvSpPr>
          <p:nvPr>
            <p:ph type="sldImg"/>
          </p:nvPr>
        </p:nvSpPr>
        <p:spPr>
          <a:ln/>
        </p:spPr>
      </p:sp>
      <p:sp>
        <p:nvSpPr>
          <p:cNvPr id="43930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458C6167-9739-4A68-AFF2-060BC6D561FC}" type="slidenum">
              <a:rPr lang="en-US" smtClean="0"/>
              <a:pPr/>
              <a:t>188</a:t>
            </a:fld>
            <a:endParaRPr lang="en-US" smtClean="0"/>
          </a:p>
        </p:txBody>
      </p:sp>
      <p:sp>
        <p:nvSpPr>
          <p:cNvPr id="440323" name="Rectangle 2"/>
          <p:cNvSpPr>
            <a:spLocks noChangeArrowheads="1" noTextEdit="1"/>
          </p:cNvSpPr>
          <p:nvPr>
            <p:ph type="sldImg"/>
          </p:nvPr>
        </p:nvSpPr>
        <p:spPr>
          <a:ln/>
        </p:spPr>
      </p:sp>
      <p:sp>
        <p:nvSpPr>
          <p:cNvPr id="44032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94AE057B-C7C3-4D89-BE3E-86EAF697D28E}" type="slidenum">
              <a:rPr lang="en-US" smtClean="0"/>
              <a:pPr/>
              <a:t>189</a:t>
            </a:fld>
            <a:endParaRPr lang="en-US" smtClean="0"/>
          </a:p>
        </p:txBody>
      </p:sp>
      <p:sp>
        <p:nvSpPr>
          <p:cNvPr id="441347" name="Rectangle 2"/>
          <p:cNvSpPr>
            <a:spLocks noChangeArrowheads="1" noTextEdit="1"/>
          </p:cNvSpPr>
          <p:nvPr>
            <p:ph type="sldImg"/>
          </p:nvPr>
        </p:nvSpPr>
        <p:spPr>
          <a:ln/>
        </p:spPr>
      </p:sp>
      <p:sp>
        <p:nvSpPr>
          <p:cNvPr id="44134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9007614C-4D63-45D0-96AA-189E1B3E0E96}" type="slidenum">
              <a:rPr lang="en-US" smtClean="0"/>
              <a:pPr/>
              <a:t>19</a:t>
            </a:fld>
            <a:endParaRPr lang="en-US" smtClean="0"/>
          </a:p>
        </p:txBody>
      </p:sp>
      <p:sp>
        <p:nvSpPr>
          <p:cNvPr id="267267" name="Rectangle 2"/>
          <p:cNvSpPr>
            <a:spLocks noChangeArrowheads="1" noTextEdit="1"/>
          </p:cNvSpPr>
          <p:nvPr>
            <p:ph type="sldImg"/>
          </p:nvPr>
        </p:nvSpPr>
        <p:spPr>
          <a:xfrm>
            <a:off x="1150938" y="692150"/>
            <a:ext cx="4556125" cy="3416300"/>
          </a:xfrm>
          <a:ln w="12699" cap="flat">
            <a:solidFill>
              <a:schemeClr val="tx1"/>
            </a:solidFill>
          </a:ln>
        </p:spPr>
      </p:sp>
      <p:sp>
        <p:nvSpPr>
          <p:cNvPr id="267268"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FE0A0E61-0F25-4A10-A9D9-35FA7E4F1C3A}" type="slidenum">
              <a:rPr lang="en-US" smtClean="0"/>
              <a:pPr/>
              <a:t>190</a:t>
            </a:fld>
            <a:endParaRPr lang="en-US" smtClean="0"/>
          </a:p>
        </p:txBody>
      </p:sp>
      <p:sp>
        <p:nvSpPr>
          <p:cNvPr id="442371" name="Rectangle 2"/>
          <p:cNvSpPr>
            <a:spLocks noChangeArrowheads="1" noTextEdit="1"/>
          </p:cNvSpPr>
          <p:nvPr>
            <p:ph type="sldImg"/>
          </p:nvPr>
        </p:nvSpPr>
        <p:spPr>
          <a:ln/>
        </p:spPr>
      </p:sp>
      <p:sp>
        <p:nvSpPr>
          <p:cNvPr id="44237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BF35E37F-6A03-4D51-9267-0D55E46AB5FE}" type="slidenum">
              <a:rPr lang="en-US" smtClean="0"/>
              <a:pPr/>
              <a:t>191</a:t>
            </a:fld>
            <a:endParaRPr lang="en-US" smtClean="0"/>
          </a:p>
        </p:txBody>
      </p:sp>
      <p:sp>
        <p:nvSpPr>
          <p:cNvPr id="443395" name="Rectangle 2"/>
          <p:cNvSpPr>
            <a:spLocks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2C1CCCC3-8526-40D3-95DC-A3A0A00DA456}" type="slidenum">
              <a:rPr lang="en-US" smtClean="0"/>
              <a:pPr/>
              <a:t>192</a:t>
            </a:fld>
            <a:endParaRPr lang="en-US" smtClean="0"/>
          </a:p>
        </p:txBody>
      </p:sp>
      <p:sp>
        <p:nvSpPr>
          <p:cNvPr id="444419" name="Rectangle 2"/>
          <p:cNvSpPr>
            <a:spLocks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4C50A9FC-7F21-4390-B7BB-B39B1901EAEE}" type="slidenum">
              <a:rPr lang="en-US" smtClean="0"/>
              <a:pPr/>
              <a:t>193</a:t>
            </a:fld>
            <a:endParaRPr lang="en-US" smtClean="0"/>
          </a:p>
        </p:txBody>
      </p:sp>
      <p:sp>
        <p:nvSpPr>
          <p:cNvPr id="445443" name="Rectangle 2"/>
          <p:cNvSpPr>
            <a:spLocks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E07F9511-918F-4490-8E32-5240DC135354}" type="slidenum">
              <a:rPr lang="en-US" smtClean="0"/>
              <a:pPr/>
              <a:t>194</a:t>
            </a:fld>
            <a:endParaRPr lang="en-US" smtClean="0"/>
          </a:p>
        </p:txBody>
      </p:sp>
      <p:sp>
        <p:nvSpPr>
          <p:cNvPr id="446467" name="Rectangle 2"/>
          <p:cNvSpPr>
            <a:spLocks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B8F0EEA5-64BE-4DE5-9EDA-046DB6C466C4}" type="slidenum">
              <a:rPr lang="en-US" smtClean="0"/>
              <a:pPr/>
              <a:t>195</a:t>
            </a:fld>
            <a:endParaRPr lang="en-US" smtClean="0"/>
          </a:p>
        </p:txBody>
      </p:sp>
      <p:sp>
        <p:nvSpPr>
          <p:cNvPr id="447491" name="Rectangle 2"/>
          <p:cNvSpPr>
            <a:spLocks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D9C42EE3-5344-4AD8-A6C1-7623815D19ED}" type="slidenum">
              <a:rPr lang="en-US" smtClean="0"/>
              <a:pPr/>
              <a:t>196</a:t>
            </a:fld>
            <a:endParaRPr lang="en-US" smtClean="0"/>
          </a:p>
        </p:txBody>
      </p:sp>
      <p:sp>
        <p:nvSpPr>
          <p:cNvPr id="448515" name="Rectangle 2"/>
          <p:cNvSpPr>
            <a:spLocks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4D374546-A443-4F7D-B57E-374BF6A3DCC7}" type="slidenum">
              <a:rPr lang="en-US" smtClean="0"/>
              <a:pPr/>
              <a:t>197</a:t>
            </a:fld>
            <a:endParaRPr lang="en-US" smtClean="0"/>
          </a:p>
        </p:txBody>
      </p:sp>
      <p:sp>
        <p:nvSpPr>
          <p:cNvPr id="449539" name="Rectangle 2"/>
          <p:cNvSpPr>
            <a:spLocks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42B5C0FA-0072-4748-A892-4B1C2F14B973}" type="slidenum">
              <a:rPr lang="en-US" smtClean="0"/>
              <a:pPr/>
              <a:t>198</a:t>
            </a:fld>
            <a:endParaRPr lang="en-US" smtClean="0"/>
          </a:p>
        </p:txBody>
      </p:sp>
      <p:sp>
        <p:nvSpPr>
          <p:cNvPr id="450563" name="Rectangle 2"/>
          <p:cNvSpPr>
            <a:spLocks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C918FBB7-3A60-48BF-89BB-25052539802A}" type="slidenum">
              <a:rPr lang="en-US" smtClean="0"/>
              <a:pPr/>
              <a:t>199</a:t>
            </a:fld>
            <a:endParaRPr lang="en-US" smtClean="0"/>
          </a:p>
        </p:txBody>
      </p:sp>
      <p:sp>
        <p:nvSpPr>
          <p:cNvPr id="451587" name="Rectangle 2"/>
          <p:cNvSpPr>
            <a:spLocks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DD3018B1-69EA-499C-B68E-E4CE1991E1A4}" type="slidenum">
              <a:rPr lang="en-US" smtClean="0"/>
              <a:pPr/>
              <a:t>2</a:t>
            </a:fld>
            <a:endParaRPr lang="en-US" smtClean="0"/>
          </a:p>
        </p:txBody>
      </p:sp>
      <p:sp>
        <p:nvSpPr>
          <p:cNvPr id="249859" name="Rectangle 2"/>
          <p:cNvSpPr>
            <a:spLocks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311F166A-36D4-4457-9689-31F5F851E773}" type="slidenum">
              <a:rPr lang="en-US" smtClean="0"/>
              <a:pPr/>
              <a:t>20</a:t>
            </a:fld>
            <a:endParaRPr lang="en-US" smtClean="0"/>
          </a:p>
        </p:txBody>
      </p:sp>
      <p:sp>
        <p:nvSpPr>
          <p:cNvPr id="268291" name="Rectangle 2"/>
          <p:cNvSpPr>
            <a:spLocks noChangeArrowheads="1" noTextEdit="1"/>
          </p:cNvSpPr>
          <p:nvPr>
            <p:ph type="sldImg"/>
          </p:nvPr>
        </p:nvSpPr>
        <p:spPr>
          <a:xfrm>
            <a:off x="1150938" y="692150"/>
            <a:ext cx="4556125" cy="3416300"/>
          </a:xfrm>
          <a:ln w="12699" cap="flat">
            <a:solidFill>
              <a:schemeClr val="tx1"/>
            </a:solidFill>
          </a:ln>
        </p:spPr>
      </p:sp>
      <p:sp>
        <p:nvSpPr>
          <p:cNvPr id="268292"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6B530F9D-7BE6-4A88-ACDC-673F2DBB55E9}" type="slidenum">
              <a:rPr lang="en-US" smtClean="0"/>
              <a:pPr/>
              <a:t>200</a:t>
            </a:fld>
            <a:endParaRPr lang="en-US" smtClean="0"/>
          </a:p>
        </p:txBody>
      </p:sp>
      <p:sp>
        <p:nvSpPr>
          <p:cNvPr id="452611" name="Rectangle 2"/>
          <p:cNvSpPr>
            <a:spLocks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3FBEE995-264F-4303-8120-17A2F4BE1D1F}" type="slidenum">
              <a:rPr lang="en-US" smtClean="0"/>
              <a:pPr/>
              <a:t>201</a:t>
            </a:fld>
            <a:endParaRPr lang="en-US" smtClean="0"/>
          </a:p>
        </p:txBody>
      </p:sp>
      <p:sp>
        <p:nvSpPr>
          <p:cNvPr id="453635" name="Rectangle 2"/>
          <p:cNvSpPr>
            <a:spLocks noChangeArrowheads="1" noTextEdit="1"/>
          </p:cNvSpPr>
          <p:nvPr>
            <p:ph type="sldImg"/>
          </p:nvPr>
        </p:nvSpPr>
        <p:spPr>
          <a:ln/>
        </p:spPr>
      </p:sp>
      <p:sp>
        <p:nvSpPr>
          <p:cNvPr id="453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ABF0F92F-4D26-4D97-9F95-277299019146}" type="slidenum">
              <a:rPr lang="en-US" smtClean="0"/>
              <a:pPr/>
              <a:t>202</a:t>
            </a:fld>
            <a:endParaRPr lang="en-US" smtClean="0"/>
          </a:p>
        </p:txBody>
      </p:sp>
      <p:sp>
        <p:nvSpPr>
          <p:cNvPr id="454659" name="Rectangle 2"/>
          <p:cNvSpPr>
            <a:spLocks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459D5096-690E-44B3-A345-D9B50974132A}" type="slidenum">
              <a:rPr lang="en-US" smtClean="0"/>
              <a:pPr/>
              <a:t>203</a:t>
            </a:fld>
            <a:endParaRPr lang="en-US" smtClean="0"/>
          </a:p>
        </p:txBody>
      </p:sp>
      <p:sp>
        <p:nvSpPr>
          <p:cNvPr id="455683" name="Rectangle 2"/>
          <p:cNvSpPr>
            <a:spLocks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EDBD40CB-ACBA-4E6D-AF09-78D391FD28D5}" type="slidenum">
              <a:rPr lang="en-US" smtClean="0"/>
              <a:pPr/>
              <a:t>204</a:t>
            </a:fld>
            <a:endParaRPr lang="en-US" smtClean="0"/>
          </a:p>
        </p:txBody>
      </p:sp>
      <p:sp>
        <p:nvSpPr>
          <p:cNvPr id="456707" name="Rectangle 2"/>
          <p:cNvSpPr>
            <a:spLocks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3783BF91-982D-400F-B732-ED387A958C17}" type="slidenum">
              <a:rPr lang="en-US" smtClean="0"/>
              <a:pPr/>
              <a:t>205</a:t>
            </a:fld>
            <a:endParaRPr lang="en-US" smtClean="0"/>
          </a:p>
        </p:txBody>
      </p:sp>
      <p:sp>
        <p:nvSpPr>
          <p:cNvPr id="457731" name="Rectangle 2"/>
          <p:cNvSpPr>
            <a:spLocks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71D67AAD-BBD6-4ADF-A4B3-0DDC72E931D8}" type="slidenum">
              <a:rPr lang="en-US" smtClean="0"/>
              <a:pPr/>
              <a:t>206</a:t>
            </a:fld>
            <a:endParaRPr lang="en-US" smtClean="0"/>
          </a:p>
        </p:txBody>
      </p:sp>
      <p:sp>
        <p:nvSpPr>
          <p:cNvPr id="458755" name="Rectangle 2"/>
          <p:cNvSpPr>
            <a:spLocks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8E2C57A7-8923-4507-8572-F3BED31120E0}" type="slidenum">
              <a:rPr lang="en-US" smtClean="0"/>
              <a:pPr/>
              <a:t>207</a:t>
            </a:fld>
            <a:endParaRPr lang="en-US" smtClean="0"/>
          </a:p>
        </p:txBody>
      </p:sp>
      <p:sp>
        <p:nvSpPr>
          <p:cNvPr id="459779" name="Rectangle 2"/>
          <p:cNvSpPr>
            <a:spLocks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B012751A-5894-4A97-AEE8-1A66DA060DA8}" type="slidenum">
              <a:rPr lang="en-US" smtClean="0"/>
              <a:pPr/>
              <a:t>208</a:t>
            </a:fld>
            <a:endParaRPr lang="en-US" smtClean="0"/>
          </a:p>
        </p:txBody>
      </p:sp>
      <p:sp>
        <p:nvSpPr>
          <p:cNvPr id="460803" name="Rectangle 2"/>
          <p:cNvSpPr>
            <a:spLocks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E07E606A-B2D4-4879-907D-F3EF7E15D8C2}" type="slidenum">
              <a:rPr lang="en-US" smtClean="0"/>
              <a:pPr/>
              <a:t>209</a:t>
            </a:fld>
            <a:endParaRPr lang="en-US" smtClean="0"/>
          </a:p>
        </p:txBody>
      </p:sp>
      <p:sp>
        <p:nvSpPr>
          <p:cNvPr id="461827" name="Rectangle 2"/>
          <p:cNvSpPr>
            <a:spLocks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r>
              <a:rPr lang="en-US" smtClean="0"/>
              <a:t>The relationship between the amounts of gases (in moles) and their volumes (in liters) in the ideal gas law is used to calculate the stoichiometry of reactions involving gases, if the pressure and temperature are known.</a:t>
            </a:r>
          </a:p>
          <a:p>
            <a:pPr eaLnBrk="1" hangingPunct="1"/>
            <a:endParaRPr lang="en-US" sz="600" smtClean="0"/>
          </a:p>
          <a:p>
            <a:pPr eaLnBrk="1" hangingPunct="1"/>
            <a:r>
              <a:rPr lang="en-US" smtClean="0"/>
              <a:t>•   Relationship between the amounts of products and reactants in a chemical reaction can be expressed in units of moles or masses of pure substances, of volumes of solutions, or of volumes of gaseous substances.</a:t>
            </a:r>
          </a:p>
          <a:p>
            <a:pPr eaLnBrk="1" hangingPunct="1"/>
            <a:r>
              <a:rPr lang="en-US" smtClean="0"/>
              <a:t>•   The ideal gas law can be used to calculate the volume of gaseous products or reactants as needed.</a:t>
            </a:r>
          </a:p>
          <a:p>
            <a:pPr eaLnBrk="1" hangingPunct="1"/>
            <a:r>
              <a:rPr lang="en-US" smtClean="0"/>
              <a:t>•   In the lab, gases produced in a reaction are collected by the displacement of water from filled vessels — the amount of gas can be calculated from the volume of water displaced and the atmospheric pressure.</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3A43A9E-5870-4177-8505-64FDAE6DFD2D}" type="slidenum">
              <a:rPr lang="en-US" smtClean="0"/>
              <a:pPr/>
              <a:t>21</a:t>
            </a:fld>
            <a:endParaRPr lang="en-US" smtClean="0"/>
          </a:p>
        </p:txBody>
      </p:sp>
      <p:sp>
        <p:nvSpPr>
          <p:cNvPr id="269315" name="Rectangle 2"/>
          <p:cNvSpPr>
            <a:spLocks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7E4A5C99-F48C-453A-B64C-D67894224D67}" type="slidenum">
              <a:rPr lang="en-US" smtClean="0"/>
              <a:pPr/>
              <a:t>210</a:t>
            </a:fld>
            <a:endParaRPr lang="en-US" smtClean="0"/>
          </a:p>
        </p:txBody>
      </p:sp>
      <p:sp>
        <p:nvSpPr>
          <p:cNvPr id="462851" name="Rectangle 2"/>
          <p:cNvSpPr>
            <a:spLocks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r>
              <a:rPr lang="en-US" smtClean="0"/>
              <a:t>The relationship between the amounts of gases (in moles) and their volumes (in liters) in the ideal gas law is used to calculate the stoichiometry of reactions involving gases, if the pressure and temperature are known.</a:t>
            </a:r>
          </a:p>
          <a:p>
            <a:pPr eaLnBrk="1" hangingPunct="1"/>
            <a:endParaRPr lang="en-US" sz="600" smtClean="0"/>
          </a:p>
          <a:p>
            <a:pPr eaLnBrk="1" hangingPunct="1"/>
            <a:r>
              <a:rPr lang="en-US" smtClean="0"/>
              <a:t>•   Relationship between the amounts of products and reactants in a chemical reaction can be expressed in units of moles or masses of pure substances, of volumes of solutions, or of volumes of gaseous substances.</a:t>
            </a:r>
          </a:p>
          <a:p>
            <a:pPr eaLnBrk="1" hangingPunct="1"/>
            <a:r>
              <a:rPr lang="en-US" smtClean="0"/>
              <a:t>•   The ideal gas law can be used to calculate the volume of gaseous products or reactants as needed.</a:t>
            </a:r>
          </a:p>
          <a:p>
            <a:pPr eaLnBrk="1" hangingPunct="1"/>
            <a:r>
              <a:rPr lang="en-US" smtClean="0"/>
              <a:t>•   In the lab, gases produced in a reaction are collected by the displacement of water from filled vessels — the amount of gas can be calculated from the volume of water displaced and the atmospheric pressure.</a:t>
            </a:r>
          </a:p>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B0D62BE6-DE78-4C07-80A1-6D0D24C8D296}" type="slidenum">
              <a:rPr lang="en-US" smtClean="0"/>
              <a:pPr/>
              <a:t>211</a:t>
            </a:fld>
            <a:endParaRPr lang="en-US" smtClean="0"/>
          </a:p>
        </p:txBody>
      </p:sp>
      <p:sp>
        <p:nvSpPr>
          <p:cNvPr id="463875" name="Rectangle 2"/>
          <p:cNvSpPr>
            <a:spLocks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551B60F1-3B3A-446C-91DD-3E4F3533A357}" type="slidenum">
              <a:rPr lang="en-US" smtClean="0"/>
              <a:pPr/>
              <a:t>212</a:t>
            </a:fld>
            <a:endParaRPr lang="en-US" smtClean="0"/>
          </a:p>
        </p:txBody>
      </p:sp>
      <p:sp>
        <p:nvSpPr>
          <p:cNvPr id="464899" name="Rectangle 2"/>
          <p:cNvSpPr>
            <a:spLocks noChangeArrowheads="1" noTextEdit="1"/>
          </p:cNvSpPr>
          <p:nvPr>
            <p:ph type="sldImg"/>
          </p:nvPr>
        </p:nvSpPr>
        <p:spPr>
          <a:ln/>
        </p:spPr>
      </p:sp>
      <p:sp>
        <p:nvSpPr>
          <p:cNvPr id="46490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B6EC0C1F-13EA-4B44-9500-37AA893588AE}" type="slidenum">
              <a:rPr lang="en-US" smtClean="0"/>
              <a:pPr/>
              <a:t>213</a:t>
            </a:fld>
            <a:endParaRPr lang="en-US" smtClean="0"/>
          </a:p>
        </p:txBody>
      </p:sp>
      <p:sp>
        <p:nvSpPr>
          <p:cNvPr id="465923" name="Rectangle 2"/>
          <p:cNvSpPr>
            <a:spLocks noChangeArrowheads="1" noTextEdit="1"/>
          </p:cNvSpPr>
          <p:nvPr>
            <p:ph type="sldImg"/>
          </p:nvPr>
        </p:nvSpPr>
        <p:spPr>
          <a:ln/>
        </p:spPr>
      </p:sp>
      <p:sp>
        <p:nvSpPr>
          <p:cNvPr id="46592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DC0E4D0B-5236-474D-9275-645D04975A2F}" type="slidenum">
              <a:rPr lang="en-US" smtClean="0"/>
              <a:pPr/>
              <a:t>214</a:t>
            </a:fld>
            <a:endParaRPr lang="en-US" smtClean="0"/>
          </a:p>
        </p:txBody>
      </p:sp>
      <p:sp>
        <p:nvSpPr>
          <p:cNvPr id="466947" name="Rectangle 2"/>
          <p:cNvSpPr>
            <a:spLocks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27697639-CDF8-4044-863C-E9ECA7D01B4D}" type="slidenum">
              <a:rPr lang="en-US" smtClean="0"/>
              <a:pPr/>
              <a:t>215</a:t>
            </a:fld>
            <a:endParaRPr lang="en-US" smtClean="0"/>
          </a:p>
        </p:txBody>
      </p:sp>
      <p:sp>
        <p:nvSpPr>
          <p:cNvPr id="467971" name="Rectangle 2"/>
          <p:cNvSpPr>
            <a:spLocks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8636AE94-ED35-462C-AA4B-1C750CF1DE80}" type="slidenum">
              <a:rPr lang="en-US" smtClean="0"/>
              <a:pPr/>
              <a:t>216</a:t>
            </a:fld>
            <a:endParaRPr lang="en-US" smtClean="0"/>
          </a:p>
        </p:txBody>
      </p:sp>
      <p:sp>
        <p:nvSpPr>
          <p:cNvPr id="468995" name="Rectangle 2"/>
          <p:cNvSpPr>
            <a:spLocks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C34867E4-7D62-4617-AD21-1FABFD58EB2C}" type="slidenum">
              <a:rPr lang="en-US" smtClean="0"/>
              <a:pPr/>
              <a:t>217</a:t>
            </a:fld>
            <a:endParaRPr lang="en-US" smtClean="0"/>
          </a:p>
        </p:txBody>
      </p:sp>
      <p:sp>
        <p:nvSpPr>
          <p:cNvPr id="470019" name="Rectangle 2"/>
          <p:cNvSpPr>
            <a:spLocks noChangeArrowheads="1" noTextEdit="1"/>
          </p:cNvSpPr>
          <p:nvPr>
            <p:ph type="sldImg"/>
          </p:nvPr>
        </p:nvSpPr>
        <p:spPr>
          <a:ln/>
        </p:spPr>
      </p:sp>
      <p:sp>
        <p:nvSpPr>
          <p:cNvPr id="470020" name="Rectangle 3"/>
          <p:cNvSpPr>
            <a:spLocks noGrp="1" noChangeArrowheads="1"/>
          </p:cNvSpPr>
          <p:nvPr>
            <p:ph type="body" idx="1"/>
          </p:nvPr>
        </p:nvSpPr>
        <p:spPr>
          <a:noFill/>
          <a:ln/>
        </p:spPr>
        <p:txBody>
          <a:bodyPr/>
          <a:lstStyle/>
          <a:p>
            <a:pPr eaLnBrk="1" hangingPunct="1"/>
            <a:r>
              <a:rPr lang="en-US" b="1" smtClean="0"/>
              <a:t>What is an airfoil?</a:t>
            </a:r>
          </a:p>
          <a:p>
            <a:pPr eaLnBrk="1" hangingPunct="1"/>
            <a:r>
              <a:rPr lang="en-US" smtClean="0"/>
              <a:t>An airplane wing has a special shape called an airfoil. </a:t>
            </a:r>
          </a:p>
          <a:p>
            <a:pPr eaLnBrk="1" hangingPunct="1"/>
            <a:r>
              <a:rPr lang="en-US" smtClean="0"/>
              <a:t>As a wing moves through air, the air is split and passes above and below the wing. The wing’s upper surface is shaped so the air rushing over the top speeds up and stretches out. This decreases the air pressure above the wing. The air flowing below the wing moves in a straighter line, so its speed and air pressure remain the same.</a:t>
            </a:r>
          </a:p>
          <a:p>
            <a:pPr eaLnBrk="1" hangingPunct="1"/>
            <a:r>
              <a:rPr lang="en-US" smtClean="0"/>
              <a:t>Since high air pressure always moves toward low air pressure, the air below the wing pushes upward toward the air above the wing. The wing is in the middle, and the whole wing is “lifted.” The faster an airplane moves, the more lift there is. And when the force of lift is greater than the force of gravity, the airplane is able to fly.</a:t>
            </a:r>
          </a:p>
          <a:p>
            <a:pPr eaLnBrk="1" hangingPunct="1"/>
            <a:endParaRPr lang="en-US" smtClean="0"/>
          </a:p>
          <a:p>
            <a:pPr eaLnBrk="1" hangingPunct="1"/>
            <a:r>
              <a:rPr lang="en-US" smtClean="0"/>
              <a:t>http://images.google.com/imgres?imgurl=http://www.boeing.com/companyoffices/aboutus/wonder_of_flight/images/airfoil_500.jpg&amp;imgrefurl=http://www.boeing.com/companyoffices/aboutus/wonder_of_flight/airfoil.html&amp;h=378&amp;w=500&amp;sz=28&amp;hl=en&amp;start=50&amp;um=1&amp;tbnid=8JWZPCoxjTjPoM:&amp;tbnh=98&amp;tbnw=130&amp;prev=/images%3Fq%3Dairplane%2Bwing%26start%3D40%26ndsp%3D20%26um%3D1%26hl%3Den%26sa%3DN</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13A7147C-6BAE-4718-889A-F61928184620}" type="slidenum">
              <a:rPr lang="en-US" smtClean="0"/>
              <a:pPr/>
              <a:t>218</a:t>
            </a:fld>
            <a:endParaRPr lang="en-US" smtClean="0"/>
          </a:p>
        </p:txBody>
      </p:sp>
      <p:sp>
        <p:nvSpPr>
          <p:cNvPr id="471043" name="Rectangle 2"/>
          <p:cNvSpPr>
            <a:spLocks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56CDFEE2-54E7-416F-95AC-12255DE5006E}" type="slidenum">
              <a:rPr lang="en-US" smtClean="0"/>
              <a:pPr/>
              <a:t>219</a:t>
            </a:fld>
            <a:endParaRPr lang="en-US" smtClean="0"/>
          </a:p>
        </p:txBody>
      </p:sp>
      <p:sp>
        <p:nvSpPr>
          <p:cNvPr id="472067" name="Rectangle 2"/>
          <p:cNvSpPr>
            <a:spLocks noChangeArrowheads="1" noTextEdit="1"/>
          </p:cNvSpPr>
          <p:nvPr>
            <p:ph type="sldImg"/>
          </p:nvPr>
        </p:nvSpPr>
        <p:spPr>
          <a:ln/>
        </p:spPr>
      </p:sp>
      <p:sp>
        <p:nvSpPr>
          <p:cNvPr id="472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DF01B19A-E456-4625-B94E-233B5BD6A5E0}" type="slidenum">
              <a:rPr lang="en-US" smtClean="0"/>
              <a:pPr/>
              <a:t>22</a:t>
            </a:fld>
            <a:endParaRPr lang="en-US" smtClean="0"/>
          </a:p>
        </p:txBody>
      </p:sp>
      <p:sp>
        <p:nvSpPr>
          <p:cNvPr id="270339" name="Rectangle 2"/>
          <p:cNvSpPr>
            <a:spLocks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A381212B-20DD-4592-9584-B63079002CB7}" type="slidenum">
              <a:rPr lang="en-US" smtClean="0"/>
              <a:pPr/>
              <a:t>220</a:t>
            </a:fld>
            <a:endParaRPr lang="en-US" smtClean="0"/>
          </a:p>
        </p:txBody>
      </p:sp>
      <p:sp>
        <p:nvSpPr>
          <p:cNvPr id="473091" name="Rectangle 2"/>
          <p:cNvSpPr>
            <a:spLocks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r>
              <a:rPr lang="en-US" b="1" smtClean="0"/>
              <a:t>A TORNADO WATCH</a:t>
            </a:r>
            <a:r>
              <a:rPr lang="en-US" smtClean="0"/>
              <a:t> simply means that conditions are favorable for tornadoes to develop. In this case you should take precautions to protect you and your property, and listen to the radio to keep informed. Tornadoes are most likely to occur in the late afternoon on a hot spring day. However, tornadoes have occurred in every month at all times of the day or night. When a tornado "watch" is issued, be alert for changes in the weather. Be prepared to act quickly. </a:t>
            </a:r>
          </a:p>
          <a:p>
            <a:pPr eaLnBrk="1" hangingPunct="1"/>
            <a:endParaRPr lang="en-US" b="1" smtClean="0"/>
          </a:p>
          <a:p>
            <a:pPr eaLnBrk="1" hangingPunct="1"/>
            <a:r>
              <a:rPr lang="en-US" b="1" smtClean="0"/>
              <a:t>A TORNADO WARNING</a:t>
            </a:r>
            <a:r>
              <a:rPr lang="en-US" smtClean="0"/>
              <a:t> means that a tornado has actually been sighted. If one is issued for your area, you should seek shelter immediately! There is little time for closing windows or hunting for a flashlight. It's a good idea to know where things are, and to have an emergency storm kit already prepared. </a:t>
            </a:r>
          </a:p>
          <a:p>
            <a:pPr eaLnBrk="1" hangingPunct="1"/>
            <a:endParaRPr lang="en-US" smtClean="0"/>
          </a:p>
          <a:p>
            <a:pPr eaLnBrk="1" hangingPunct="1"/>
            <a:endParaRPr lang="en-US" smtClean="0"/>
          </a:p>
          <a:p>
            <a:pPr eaLnBrk="1" hangingPunct="1"/>
            <a:r>
              <a:rPr lang="en-US" smtClean="0"/>
              <a:t>http://earthscience.files.wordpress.com/2007/05/tornado.jpg</a:t>
            </a:r>
          </a:p>
          <a:p>
            <a:pPr eaLnBrk="1" hangingPunct="1"/>
            <a:r>
              <a:rPr lang="en-US" smtClean="0"/>
              <a:t>http://www.uwm.edu/Dept/EHSRM/EMERGENCY/tornado_warning.gif</a:t>
            </a:r>
          </a:p>
          <a:p>
            <a:pPr eaLnBrk="1" hangingPunct="1"/>
            <a:r>
              <a:rPr lang="en-US" smtClean="0"/>
              <a:t>http://www.marinelayer.com/images/tornado1.jpg</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6D5CAB3F-4CFE-4D6A-AAD7-6DC37AA0ADA6}" type="slidenum">
              <a:rPr lang="en-US" smtClean="0"/>
              <a:pPr/>
              <a:t>221</a:t>
            </a:fld>
            <a:endParaRPr lang="en-US" smtClean="0"/>
          </a:p>
        </p:txBody>
      </p:sp>
      <p:sp>
        <p:nvSpPr>
          <p:cNvPr id="474115" name="Rectangle 2"/>
          <p:cNvSpPr>
            <a:spLocks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pPr eaLnBrk="1" hangingPunct="1"/>
            <a:r>
              <a:rPr lang="en-US" b="1" smtClean="0"/>
              <a:t>By a Challenger crew member, </a:t>
            </a:r>
            <a:br>
              <a:rPr lang="en-US" b="1" smtClean="0"/>
            </a:br>
            <a:r>
              <a:rPr lang="en-US" b="1" smtClean="0"/>
              <a:t>June 22, 1983</a:t>
            </a:r>
            <a:r>
              <a:rPr lang="en-US" smtClean="0"/>
              <a:t/>
            </a:r>
            <a:br>
              <a:rPr lang="en-US" smtClean="0"/>
            </a:br>
            <a:r>
              <a:rPr lang="en-US" smtClean="0"/>
              <a:t>"Scenes of the Space Shuttle Challenger taken with a 70mm camera onboard the shuttle pallet satellite (SPAS-01)."</a:t>
            </a:r>
            <a:br>
              <a:rPr lang="en-US" smtClean="0"/>
            </a:br>
            <a:r>
              <a:rPr lang="en-US" i="1" smtClean="0"/>
              <a:t>Records of the U.S. Information Agency.</a:t>
            </a:r>
            <a:r>
              <a:rPr lang="en-US" smtClean="0"/>
              <a:t/>
            </a:r>
            <a:br>
              <a:rPr lang="en-US" smtClean="0"/>
            </a:br>
            <a:r>
              <a:rPr lang="en-US" smtClean="0"/>
              <a:t>(306-PSE-83-2622/cA) </a:t>
            </a:r>
          </a:p>
          <a:p>
            <a:pPr eaLnBrk="1" hangingPunct="1"/>
            <a:endParaRPr lang="en-US" smtClean="0"/>
          </a:p>
          <a:p>
            <a:pPr eaLnBrk="1" hangingPunct="1"/>
            <a:r>
              <a:rPr lang="en-US" smtClean="0"/>
              <a:t>Thrust of the Space Shuttle is equal to 77 million horsepower.  In 80 seconds, the shuttle goes from 0 mph to the equivalent of 800 football fields (800,000 yards) per second!</a:t>
            </a:r>
          </a:p>
          <a:p>
            <a:pPr eaLnBrk="1" hangingPunct="1"/>
            <a:r>
              <a:rPr lang="en-US" smtClean="0"/>
              <a:t>     -Source “The Weather Channel” </a:t>
            </a:r>
            <a:r>
              <a:rPr lang="en-US" u="sng" smtClean="0"/>
              <a:t>When Weather Makes History</a:t>
            </a:r>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771CB9DB-3153-4F7D-9B63-1DD6E6FAEDB8}" type="slidenum">
              <a:rPr lang="en-US" smtClean="0"/>
              <a:pPr/>
              <a:t>222</a:t>
            </a:fld>
            <a:endParaRPr lang="en-US" smtClean="0"/>
          </a:p>
        </p:txBody>
      </p:sp>
      <p:sp>
        <p:nvSpPr>
          <p:cNvPr id="475139" name="Rectangle 2"/>
          <p:cNvSpPr>
            <a:spLocks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pPr eaLnBrk="1" hangingPunct="1"/>
            <a:r>
              <a:rPr lang="en-US" smtClean="0"/>
              <a:t>“ROCKET FUEL</a:t>
            </a:r>
          </a:p>
          <a:p>
            <a:pPr eaLnBrk="1" hangingPunct="1"/>
            <a:endParaRPr lang="en-US" smtClean="0"/>
          </a:p>
          <a:p>
            <a:pPr eaLnBrk="1" hangingPunct="1"/>
            <a:r>
              <a:rPr lang="en-US" i="1" smtClean="0"/>
              <a:t>The Space Shuttle sits on a large fuel tank holding hydrogen and liquid oxygen in separate containers.  They are mixed in the correct proportion and react to provide power.  The hydrogen burns in oxygen with a clean flame producing water” (seen as steam upon lift off).</a:t>
            </a:r>
          </a:p>
          <a:p>
            <a:pPr eaLnBrk="1" hangingPunct="1"/>
            <a:endParaRPr lang="en-US" i="1" smtClean="0"/>
          </a:p>
          <a:p>
            <a:pPr eaLnBrk="1" hangingPunct="1"/>
            <a:r>
              <a:rPr lang="en-US" smtClean="0"/>
              <a:t>		Eyewitness Science “Chemistry” , Dr. Ann Newmark, DK Publishing, Inc., 1993, pg 35</a:t>
            </a:r>
          </a:p>
          <a:p>
            <a:pPr eaLnBrk="1" hangingPunct="1"/>
            <a:endParaRPr lang="en-US" smtClean="0"/>
          </a:p>
          <a:p>
            <a:pPr eaLnBrk="1" hangingPunct="1"/>
            <a:r>
              <a:rPr lang="en-US" smtClean="0"/>
              <a:t>http://www.einsteins-emporium.com/universe/space_rockets/images/shuttle.gif</a:t>
            </a:r>
          </a:p>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40FB9D49-5243-4AFB-BA29-852DBFD7394C}" type="slidenum">
              <a:rPr lang="en-US" smtClean="0"/>
              <a:pPr/>
              <a:t>223</a:t>
            </a:fld>
            <a:endParaRPr lang="en-US" smtClean="0"/>
          </a:p>
        </p:txBody>
      </p:sp>
      <p:sp>
        <p:nvSpPr>
          <p:cNvPr id="476163" name="Rectangle 2"/>
          <p:cNvSpPr>
            <a:spLocks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r>
              <a:rPr lang="en-US" smtClean="0"/>
              <a:t>http://www.floridatoday.com/multimedia/returntoflight/sensorlarge.jpg</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F442E61F-FA62-4819-A1D1-8F156408951C}" type="slidenum">
              <a:rPr lang="en-US" smtClean="0"/>
              <a:pPr/>
              <a:t>224</a:t>
            </a:fld>
            <a:endParaRPr lang="en-US" smtClean="0"/>
          </a:p>
        </p:txBody>
      </p:sp>
      <p:sp>
        <p:nvSpPr>
          <p:cNvPr id="477187" name="Rectangle 2"/>
          <p:cNvSpPr>
            <a:spLocks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eaLnBrk="1" hangingPunct="1"/>
            <a:r>
              <a:rPr lang="en-US" smtClean="0"/>
              <a:t>The Challenger Shuttle Crew</a:t>
            </a:r>
          </a:p>
          <a:p>
            <a:pPr eaLnBrk="1" hangingPunct="1"/>
            <a:r>
              <a:rPr lang="en-US" smtClean="0"/>
              <a:t>Back row, from left: mission specialist Ellison S. Onizuka, Teacher in Space Participant Sharon Christa McAuliffe, Payload Specialist Greg Jarvis and Mission specialist Judy Resnik.</a:t>
            </a:r>
          </a:p>
          <a:p>
            <a:pPr eaLnBrk="1" hangingPunct="1"/>
            <a:r>
              <a:rPr lang="en-US" smtClean="0"/>
              <a:t>Front row, from left: Pilot Mike Smith, Commander Dick Scobee, and Mission specialist Ron McNair.</a:t>
            </a:r>
          </a:p>
          <a:p>
            <a:pPr eaLnBrk="1" hangingPunct="1"/>
            <a:endParaRPr lang="en-US" smtClean="0"/>
          </a:p>
          <a:p>
            <a:pPr eaLnBrk="1" hangingPunct="1"/>
            <a:r>
              <a:rPr lang="en-US" smtClean="0"/>
              <a:t>Investigation showed the accident was due to several sources.  The 34</a:t>
            </a:r>
            <a:r>
              <a:rPr lang="en-US" baseline="30000" smtClean="0"/>
              <a:t>o</a:t>
            </a:r>
            <a:r>
              <a:rPr lang="en-US" smtClean="0"/>
              <a:t>F morning caused the rubber O-ring that held the fuel to leak.  The rubber lost its elasticity at this temperature.  Burned metal fragments temporarily sealed the leak until the shuttle hit strong wind turbulence after lift off.  The turbulence caused the fuel to leak out of the solid rocket booster when the booster was bent.  </a:t>
            </a:r>
          </a:p>
          <a:p>
            <a:pPr eaLnBrk="1" hangingPunct="1"/>
            <a:endParaRPr lang="en-US" smtClean="0"/>
          </a:p>
          <a:p>
            <a:pPr eaLnBrk="1" hangingPunct="1"/>
            <a:r>
              <a:rPr lang="en-US" smtClean="0"/>
              <a:t>Sadly, the astronauts did not die at the moment of the explosion.  During the 7 month search of the Atlantic ocean (where ~50% of the shuttle was discovered) investigators found that three emergency oxygen masks had been used.  This means that at least three of the astronauts survived the initial explosion.  They likely died after falling for over 2 minutes and hitting the Atlantic ocean at ~200 mph.  </a:t>
            </a:r>
          </a:p>
          <a:p>
            <a:pPr eaLnBrk="1" hangingPunct="1"/>
            <a:endParaRPr lang="en-US" smtClean="0"/>
          </a:p>
          <a:p>
            <a:pPr eaLnBrk="1" hangingPunct="1"/>
            <a:r>
              <a:rPr lang="en-US" smtClean="0"/>
              <a:t>The space shuttle program was grounded for 2.5 years until redesign issues could be implemented.</a:t>
            </a:r>
          </a:p>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025BBD1F-1652-40D8-A33C-4F66D7382106}" type="slidenum">
              <a:rPr lang="en-US" smtClean="0"/>
              <a:pPr/>
              <a:t>225</a:t>
            </a:fld>
            <a:endParaRPr lang="en-US" smtClean="0"/>
          </a:p>
        </p:txBody>
      </p:sp>
      <p:sp>
        <p:nvSpPr>
          <p:cNvPr id="478211" name="Rectangle 2"/>
          <p:cNvSpPr>
            <a:spLocks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DBD3BC1C-10B7-4586-8ED1-3AEE75802F02}" type="slidenum">
              <a:rPr lang="en-US" smtClean="0"/>
              <a:pPr/>
              <a:t>226</a:t>
            </a:fld>
            <a:endParaRPr lang="en-US" smtClean="0"/>
          </a:p>
        </p:txBody>
      </p:sp>
      <p:sp>
        <p:nvSpPr>
          <p:cNvPr id="479235" name="Rectangle 2"/>
          <p:cNvSpPr>
            <a:spLocks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2A497E16-B652-43D9-9C5B-1543FB1EABBE}" type="slidenum">
              <a:rPr lang="en-US" smtClean="0"/>
              <a:pPr/>
              <a:t>227</a:t>
            </a:fld>
            <a:endParaRPr lang="en-US" smtClean="0"/>
          </a:p>
        </p:txBody>
      </p:sp>
      <p:sp>
        <p:nvSpPr>
          <p:cNvPr id="480259" name="Rectangle 2"/>
          <p:cNvSpPr>
            <a:spLocks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6C0B1DF8-0ECA-4444-AAEF-8EE1D8E78FFB}" type="slidenum">
              <a:rPr lang="en-US" smtClean="0"/>
              <a:pPr/>
              <a:t>228</a:t>
            </a:fld>
            <a:endParaRPr lang="en-US" smtClean="0"/>
          </a:p>
        </p:txBody>
      </p:sp>
      <p:sp>
        <p:nvSpPr>
          <p:cNvPr id="481283" name="Rectangle 2"/>
          <p:cNvSpPr>
            <a:spLocks noChangeArrowheads="1" noTextEdit="1"/>
          </p:cNvSpPr>
          <p:nvPr>
            <p:ph type="sldImg"/>
          </p:nvPr>
        </p:nvSpPr>
        <p:spPr>
          <a:ln/>
        </p:spPr>
      </p:sp>
      <p:sp>
        <p:nvSpPr>
          <p:cNvPr id="481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2236B6AE-DC51-4345-9CEA-44EA0D31F2A6}" type="slidenum">
              <a:rPr lang="en-US" smtClean="0"/>
              <a:pPr/>
              <a:t>229</a:t>
            </a:fld>
            <a:endParaRPr lang="en-US" smtClean="0"/>
          </a:p>
        </p:txBody>
      </p:sp>
      <p:sp>
        <p:nvSpPr>
          <p:cNvPr id="482307" name="Rectangle 2"/>
          <p:cNvSpPr>
            <a:spLocks noChangeArrowheads="1" noTextEdit="1"/>
          </p:cNvSpPr>
          <p:nvPr>
            <p:ph type="sldImg"/>
          </p:nvPr>
        </p:nvSpPr>
        <p:spPr>
          <a:ln/>
        </p:spPr>
      </p:sp>
      <p:sp>
        <p:nvSpPr>
          <p:cNvPr id="482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B65D4A53-748B-41F5-8F9A-29EDC59E8FF3}" type="slidenum">
              <a:rPr lang="en-US" smtClean="0"/>
              <a:pPr/>
              <a:t>23</a:t>
            </a:fld>
            <a:endParaRPr lang="en-US" smtClean="0"/>
          </a:p>
        </p:txBody>
      </p:sp>
      <p:sp>
        <p:nvSpPr>
          <p:cNvPr id="271363" name="Rectangle 2"/>
          <p:cNvSpPr>
            <a:spLocks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DFBB344C-5A7D-4E05-9030-08A5E761D458}" type="slidenum">
              <a:rPr lang="en-US" smtClean="0"/>
              <a:pPr/>
              <a:t>230</a:t>
            </a:fld>
            <a:endParaRPr lang="en-US" smtClean="0"/>
          </a:p>
        </p:txBody>
      </p:sp>
      <p:sp>
        <p:nvSpPr>
          <p:cNvPr id="483331" name="Rectangle 2"/>
          <p:cNvSpPr>
            <a:spLocks noChangeArrowheads="1" noTextEdit="1"/>
          </p:cNvSpPr>
          <p:nvPr>
            <p:ph type="sldImg"/>
          </p:nvPr>
        </p:nvSpPr>
        <p:spPr>
          <a:ln/>
        </p:spPr>
      </p:sp>
      <p:sp>
        <p:nvSpPr>
          <p:cNvPr id="483332" name="Rectangle 3"/>
          <p:cNvSpPr>
            <a:spLocks noGrp="1" noChangeArrowheads="1"/>
          </p:cNvSpPr>
          <p:nvPr>
            <p:ph type="body" idx="1"/>
          </p:nvPr>
        </p:nvSpPr>
        <p:spPr>
          <a:noFill/>
          <a:ln/>
        </p:spPr>
        <p:txBody>
          <a:bodyPr/>
          <a:lstStyle/>
          <a:p>
            <a:pPr eaLnBrk="1" hangingPunct="1"/>
            <a:r>
              <a:rPr lang="en-US" smtClean="0"/>
              <a:t>http://www.bio-world.com/images/013341.jpg</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B6233271-569D-42FE-8CF7-2104A7A50185}" type="slidenum">
              <a:rPr lang="en-US" smtClean="0"/>
              <a:pPr/>
              <a:t>231</a:t>
            </a:fld>
            <a:endParaRPr lang="en-US" smtClean="0"/>
          </a:p>
        </p:txBody>
      </p:sp>
      <p:sp>
        <p:nvSpPr>
          <p:cNvPr id="484355" name="Rectangle 2"/>
          <p:cNvSpPr>
            <a:spLocks noChangeArrowheads="1" noTextEdit="1"/>
          </p:cNvSpPr>
          <p:nvPr>
            <p:ph type="sldImg"/>
          </p:nvPr>
        </p:nvSpPr>
        <p:spPr>
          <a:ln/>
        </p:spPr>
      </p:sp>
      <p:sp>
        <p:nvSpPr>
          <p:cNvPr id="484356" name="Rectangle 3"/>
          <p:cNvSpPr>
            <a:spLocks noGrp="1" noChangeArrowheads="1"/>
          </p:cNvSpPr>
          <p:nvPr>
            <p:ph type="body" idx="1"/>
          </p:nvPr>
        </p:nvSpPr>
        <p:spPr>
          <a:noFill/>
          <a:ln/>
        </p:spPr>
        <p:txBody>
          <a:bodyPr/>
          <a:lstStyle/>
          <a:p>
            <a:pPr eaLnBrk="1" hangingPunct="1"/>
            <a:r>
              <a:rPr lang="en-US" sz="1000" b="1" smtClean="0"/>
              <a:t>Liquefaction </a:t>
            </a:r>
            <a:r>
              <a:rPr lang="en-US" sz="1000" smtClean="0"/>
              <a:t>of gases is the condensation of gases into a liquid form, which is neither anticipated nor explained by the kinetic molecular theory of gases.</a:t>
            </a:r>
          </a:p>
          <a:p>
            <a:pPr eaLnBrk="1" hangingPunct="1"/>
            <a:endParaRPr lang="en-US" sz="400" smtClean="0"/>
          </a:p>
          <a:p>
            <a:pPr eaLnBrk="1" hangingPunct="1"/>
            <a:r>
              <a:rPr lang="en-US" sz="1000" smtClean="0"/>
              <a:t>•   Both the theory and the ideal gas law predict that gases compressed to very high pressures and cooled to very low temperatures should still behave like gases.</a:t>
            </a:r>
          </a:p>
          <a:p>
            <a:pPr eaLnBrk="1" hangingPunct="1"/>
            <a:r>
              <a:rPr lang="en-US" sz="1000" smtClean="0"/>
              <a:t>•   However, as gases are compressed and cooled, they condense to form liquids. </a:t>
            </a:r>
          </a:p>
          <a:p>
            <a:pPr eaLnBrk="1" hangingPunct="1"/>
            <a:endParaRPr lang="en-US" sz="1000" smtClean="0"/>
          </a:p>
          <a:p>
            <a:pPr eaLnBrk="1" hangingPunct="1"/>
            <a:r>
              <a:rPr lang="en-US" sz="1000" smtClean="0"/>
              <a:t>Liquefaction — extreme deviation from ideal gas behavior</a:t>
            </a:r>
          </a:p>
          <a:p>
            <a:pPr lvl="2" eaLnBrk="1" hangingPunct="1"/>
            <a:r>
              <a:rPr lang="en-US" sz="1000" smtClean="0"/>
              <a:t>    – Occurs when the molecules of a gas are cooled to the point where they no longer possess sufficient kinetic energy to overcome the intermolecular attractive forces</a:t>
            </a:r>
          </a:p>
          <a:p>
            <a:pPr lvl="2" eaLnBrk="1" hangingPunct="1"/>
            <a:r>
              <a:rPr lang="en-US" sz="1000" smtClean="0"/>
              <a:t>    – Precise combination of temperature and pressure needed to liquefy a gas depends on its molar mass and structure, with heavier and more complex molecules  liquefying at higher temperatures</a:t>
            </a:r>
          </a:p>
          <a:p>
            <a:pPr lvl="2" eaLnBrk="1" hangingPunct="1"/>
            <a:r>
              <a:rPr lang="en-US" sz="1000" smtClean="0"/>
              <a:t>    – Substances with large van der Waals </a:t>
            </a:r>
            <a:r>
              <a:rPr lang="en-US" sz="1000" i="1" smtClean="0"/>
              <a:t>a</a:t>
            </a:r>
            <a:r>
              <a:rPr lang="en-US" sz="1000" smtClean="0"/>
              <a:t> coefficients are easy to liquefy because large </a:t>
            </a:r>
            <a:r>
              <a:rPr lang="en-US" sz="1000" i="1" smtClean="0"/>
              <a:t>a</a:t>
            </a:r>
            <a:r>
              <a:rPr lang="en-US" sz="1000" smtClean="0"/>
              <a:t> coefficients indicate strong intermolecular attractive interactions</a:t>
            </a:r>
          </a:p>
          <a:p>
            <a:pPr lvl="2" eaLnBrk="1" hangingPunct="1"/>
            <a:r>
              <a:rPr lang="en-US" sz="1000" smtClean="0"/>
              <a:t>    – Small molecules that contain light elements have small </a:t>
            </a:r>
            <a:r>
              <a:rPr lang="en-US" sz="1000" i="1" smtClean="0"/>
              <a:t>a </a:t>
            </a:r>
            <a:r>
              <a:rPr lang="en-US" sz="1000" smtClean="0"/>
              <a:t>coefficients, indicating weak intermolecular attractive interactions, and are difficult to liquefy ultracold liquids formed from the liquefaction of gases are called </a:t>
            </a:r>
            <a:r>
              <a:rPr lang="en-US" sz="1000" b="1" i="1" smtClean="0"/>
              <a:t>cryogenic liquids</a:t>
            </a:r>
            <a:r>
              <a:rPr lang="en-US" sz="1000" smtClean="0"/>
              <a:t> and have applications as refrigerants in both industry and biology.</a:t>
            </a:r>
          </a:p>
          <a:p>
            <a:pPr eaLnBrk="1" hangingPunct="1"/>
            <a:endParaRPr lang="en-US" sz="400" smtClean="0"/>
          </a:p>
          <a:p>
            <a:pPr eaLnBrk="1" hangingPunct="1"/>
            <a:r>
              <a:rPr lang="en-US" sz="1000" smtClean="0"/>
              <a:t>•   Liquefaction of gases is important in the storage and shipment of fossil fuels.</a:t>
            </a:r>
          </a:p>
          <a:p>
            <a:pPr eaLnBrk="1" hangingPunct="1"/>
            <a:endParaRPr lang="en-US" sz="1000"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AE191FFF-AEDC-4D04-970A-769B4E483C49}" type="slidenum">
              <a:rPr lang="en-US" smtClean="0"/>
              <a:pPr/>
              <a:t>232</a:t>
            </a:fld>
            <a:endParaRPr lang="en-US" smtClean="0"/>
          </a:p>
        </p:txBody>
      </p:sp>
      <p:sp>
        <p:nvSpPr>
          <p:cNvPr id="485379" name="Rectangle 2"/>
          <p:cNvSpPr>
            <a:spLocks noChangeArrowheads="1" noTextEdit="1"/>
          </p:cNvSpPr>
          <p:nvPr>
            <p:ph type="sldImg"/>
          </p:nvPr>
        </p:nvSpPr>
        <p:spPr>
          <a:ln/>
        </p:spPr>
      </p:sp>
      <p:sp>
        <p:nvSpPr>
          <p:cNvPr id="485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B94BED3C-4B78-492D-BC60-619387E7F372}" type="slidenum">
              <a:rPr lang="en-US" smtClean="0"/>
              <a:pPr/>
              <a:t>233</a:t>
            </a:fld>
            <a:endParaRPr lang="en-US" smtClean="0"/>
          </a:p>
        </p:txBody>
      </p:sp>
      <p:sp>
        <p:nvSpPr>
          <p:cNvPr id="486403" name="Rectangle 2"/>
          <p:cNvSpPr>
            <a:spLocks noChangeArrowheads="1" noTextEdit="1"/>
          </p:cNvSpPr>
          <p:nvPr>
            <p:ph type="sldImg"/>
          </p:nvPr>
        </p:nvSpPr>
        <p:spPr>
          <a:ln/>
        </p:spPr>
      </p:sp>
      <p:sp>
        <p:nvSpPr>
          <p:cNvPr id="486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DC8CD191-820B-437A-9996-85613DB4FE66}" type="slidenum">
              <a:rPr lang="en-US" smtClean="0"/>
              <a:pPr/>
              <a:t>234</a:t>
            </a:fld>
            <a:endParaRPr lang="en-US" smtClean="0"/>
          </a:p>
        </p:txBody>
      </p:sp>
      <p:sp>
        <p:nvSpPr>
          <p:cNvPr id="487427" name="Rectangle 2"/>
          <p:cNvSpPr>
            <a:spLocks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0317BCE3-9C1D-465D-96FD-D97CD940CE97}" type="slidenum">
              <a:rPr lang="en-US" smtClean="0"/>
              <a:pPr/>
              <a:t>235</a:t>
            </a:fld>
            <a:endParaRPr lang="en-US" smtClean="0"/>
          </a:p>
        </p:txBody>
      </p:sp>
      <p:sp>
        <p:nvSpPr>
          <p:cNvPr id="488451" name="Rectangle 2"/>
          <p:cNvSpPr>
            <a:spLocks noChangeArrowheads="1" noTextEdit="1"/>
          </p:cNvSpPr>
          <p:nvPr>
            <p:ph type="sldImg"/>
          </p:nvPr>
        </p:nvSpPr>
        <p:spPr>
          <a:ln/>
        </p:spPr>
      </p:sp>
      <p:sp>
        <p:nvSpPr>
          <p:cNvPr id="488452" name="Rectangle 3"/>
          <p:cNvSpPr>
            <a:spLocks noGrp="1" noChangeArrowheads="1"/>
          </p:cNvSpPr>
          <p:nvPr>
            <p:ph type="body" idx="1"/>
          </p:nvPr>
        </p:nvSpPr>
        <p:spPr>
          <a:xfrm>
            <a:off x="685800" y="4343400"/>
            <a:ext cx="5486400" cy="4114800"/>
          </a:xfrm>
          <a:noFill/>
          <a:ln/>
        </p:spPr>
        <p:txBody>
          <a:bodyPr/>
          <a:lstStyle/>
          <a:p>
            <a:pPr eaLnBrk="1" hangingPunct="1"/>
            <a:r>
              <a:rPr lang="en-US" b="1" smtClean="0">
                <a:hlinkClick r:id="rId3"/>
                <a:hlinkMouseOver r:id="rId4"/>
              </a:rPr>
              <a:t>Video 17: Precious Envelope</a:t>
            </a:r>
            <a:r>
              <a:rPr lang="en-US" smtClean="0"/>
              <a:t/>
            </a:r>
            <a:br>
              <a:rPr lang="en-US" smtClean="0"/>
            </a:br>
            <a:r>
              <a:rPr lang="en-US" smtClean="0"/>
              <a:t>The earth's atmosphere is examined through theories of chemical evolution; ozone depletion and the greenhouse effect are explained. (added 2006/10/08)</a:t>
            </a:r>
            <a:br>
              <a:rPr lang="en-US" smtClean="0"/>
            </a:br>
            <a:r>
              <a:rPr lang="en-US" smtClean="0">
                <a:hlinkClick r:id="rId5"/>
              </a:rPr>
              <a:t>World of Chemistry</a:t>
            </a:r>
            <a:r>
              <a:rPr lang="en-US" smtClean="0"/>
              <a:t> </a:t>
            </a:r>
            <a:r>
              <a:rPr lang="en-US" b="1" smtClean="0"/>
              <a:t>&gt;</a:t>
            </a:r>
            <a:r>
              <a:rPr lang="en-US" smtClean="0"/>
              <a:t> http://www.learner.org/vod/vod_window.html?pid=809 </a:t>
            </a: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7E1F2AC3-3B08-437D-849F-7B7FA7BEE6B8}" type="slidenum">
              <a:rPr lang="en-US" smtClean="0"/>
              <a:pPr/>
              <a:t>236</a:t>
            </a:fld>
            <a:endParaRPr lang="en-US" smtClean="0"/>
          </a:p>
        </p:txBody>
      </p:sp>
      <p:sp>
        <p:nvSpPr>
          <p:cNvPr id="489475" name="Rectangle 2"/>
          <p:cNvSpPr>
            <a:spLocks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3F309273-589F-4EB1-806A-DE0B2B561461}" type="slidenum">
              <a:rPr lang="en-US" smtClean="0"/>
              <a:pPr/>
              <a:t>24</a:t>
            </a:fld>
            <a:endParaRPr lang="en-US" smtClean="0"/>
          </a:p>
        </p:txBody>
      </p:sp>
      <p:sp>
        <p:nvSpPr>
          <p:cNvPr id="272387" name="Rectangle 2"/>
          <p:cNvSpPr>
            <a:spLocks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b="1"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6E19C710-C95E-4B34-9EA1-8D187831D909}" type="slidenum">
              <a:rPr lang="en-US" smtClean="0"/>
              <a:pPr/>
              <a:t>25</a:t>
            </a:fld>
            <a:endParaRPr lang="en-US" smtClean="0"/>
          </a:p>
        </p:txBody>
      </p:sp>
      <p:sp>
        <p:nvSpPr>
          <p:cNvPr id="273411" name="Rectangle 2"/>
          <p:cNvSpPr>
            <a:spLocks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b="1"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388AC5E6-D6EB-4200-A794-3B50480807BC}" type="slidenum">
              <a:rPr lang="en-US" smtClean="0"/>
              <a:pPr/>
              <a:t>26</a:t>
            </a:fld>
            <a:endParaRPr lang="en-US" smtClean="0"/>
          </a:p>
        </p:txBody>
      </p:sp>
      <p:sp>
        <p:nvSpPr>
          <p:cNvPr id="274435" name="Rectangle 2"/>
          <p:cNvSpPr>
            <a:spLocks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r>
              <a:rPr lang="en-US" smtClean="0"/>
              <a:t>http://images.jupiterimages.com/common/detail/56/84/23298456.jpg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A124E38-D111-44F7-A5C9-B7CB66B8AEC1}" type="slidenum">
              <a:rPr lang="en-US" smtClean="0"/>
              <a:pPr/>
              <a:t>27</a:t>
            </a:fld>
            <a:endParaRPr lang="en-US" smtClean="0"/>
          </a:p>
        </p:txBody>
      </p:sp>
      <p:sp>
        <p:nvSpPr>
          <p:cNvPr id="275459" name="Rectangle 2"/>
          <p:cNvSpPr>
            <a:spLocks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069A6C76-C039-41D1-9111-B0D35F608E01}" type="slidenum">
              <a:rPr lang="en-US" smtClean="0"/>
              <a:pPr/>
              <a:t>28</a:t>
            </a:fld>
            <a:endParaRPr lang="en-US" smtClean="0"/>
          </a:p>
        </p:txBody>
      </p:sp>
      <p:sp>
        <p:nvSpPr>
          <p:cNvPr id="276483" name="Rectangle 2"/>
          <p:cNvSpPr>
            <a:spLocks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45D7F6F3-3FC2-4B76-B71C-74C806491DE9}" type="slidenum">
              <a:rPr lang="en-US" smtClean="0"/>
              <a:pPr/>
              <a:t>29</a:t>
            </a:fld>
            <a:endParaRPr lang="en-US" smtClean="0"/>
          </a:p>
        </p:txBody>
      </p:sp>
      <p:sp>
        <p:nvSpPr>
          <p:cNvPr id="277507" name="Rectangle 2"/>
          <p:cNvSpPr>
            <a:spLocks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B4BF8DD9-AA2E-4A39-89FA-C39125CBCB65}" type="slidenum">
              <a:rPr lang="en-US" smtClean="0"/>
              <a:pPr/>
              <a:t>3</a:t>
            </a:fld>
            <a:endParaRPr lang="en-US" smtClean="0"/>
          </a:p>
        </p:txBody>
      </p:sp>
      <p:sp>
        <p:nvSpPr>
          <p:cNvPr id="250883" name="Rectangle 2"/>
          <p:cNvSpPr>
            <a:spLocks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729D4F3E-650B-46A5-99D4-F64D5568653E}" type="slidenum">
              <a:rPr lang="en-US" smtClean="0"/>
              <a:pPr/>
              <a:t>30</a:t>
            </a:fld>
            <a:endParaRPr lang="en-US" smtClean="0"/>
          </a:p>
        </p:txBody>
      </p:sp>
      <p:sp>
        <p:nvSpPr>
          <p:cNvPr id="278531" name="Rectangle 2"/>
          <p:cNvSpPr>
            <a:spLocks noChangeArrowheads="1" noTextEdit="1"/>
          </p:cNvSpPr>
          <p:nvPr>
            <p:ph type="sldImg"/>
          </p:nvPr>
        </p:nvSpPr>
        <p:spPr>
          <a:xfrm>
            <a:off x="1152525" y="692150"/>
            <a:ext cx="4554538" cy="3416300"/>
          </a:xfrm>
          <a:ln w="12700" cap="flat">
            <a:solidFill>
              <a:schemeClr val="tx1"/>
            </a:solidFill>
          </a:ln>
        </p:spPr>
      </p:sp>
      <p:sp>
        <p:nvSpPr>
          <p:cNvPr id="278532" name="Rectangle 3"/>
          <p:cNvSpPr>
            <a:spLocks noGrp="1" noChangeArrowheads="1"/>
          </p:cNvSpPr>
          <p:nvPr>
            <p:ph type="body" idx="1"/>
          </p:nvPr>
        </p:nvSpPr>
        <p:spPr>
          <a:noFill/>
          <a:ln/>
        </p:spPr>
        <p:txBody>
          <a:bodyPr lIns="92069" tIns="46036" rIns="92069" bIns="46036"/>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A755B3D5-5367-4B9B-9296-5509227C7920}" type="slidenum">
              <a:rPr lang="en-US" smtClean="0"/>
              <a:pPr/>
              <a:t>31</a:t>
            </a:fld>
            <a:endParaRPr lang="en-US" smtClean="0"/>
          </a:p>
        </p:txBody>
      </p:sp>
      <p:sp>
        <p:nvSpPr>
          <p:cNvPr id="279555" name="Rectangle 2"/>
          <p:cNvSpPr>
            <a:spLocks noChangeArrowheads="1" noTextEdit="1"/>
          </p:cNvSpPr>
          <p:nvPr>
            <p:ph type="sldImg"/>
          </p:nvPr>
        </p:nvSpPr>
        <p:spPr>
          <a:xfrm>
            <a:off x="1152525" y="692150"/>
            <a:ext cx="4554538" cy="3416300"/>
          </a:xfrm>
          <a:ln w="12700" cap="flat">
            <a:solidFill>
              <a:schemeClr val="tx1"/>
            </a:solidFill>
          </a:ln>
        </p:spPr>
      </p:sp>
      <p:sp>
        <p:nvSpPr>
          <p:cNvPr id="279556" name="Rectangle 3"/>
          <p:cNvSpPr>
            <a:spLocks noGrp="1" noChangeArrowheads="1"/>
          </p:cNvSpPr>
          <p:nvPr>
            <p:ph type="body" idx="1"/>
          </p:nvPr>
        </p:nvSpPr>
        <p:spPr>
          <a:noFill/>
          <a:ln/>
        </p:spPr>
        <p:txBody>
          <a:bodyPr lIns="92069" tIns="46036" rIns="92069" bIns="46036"/>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832B2F05-AE4E-46D8-8319-D9EEBE890E62}" type="slidenum">
              <a:rPr lang="en-US" smtClean="0"/>
              <a:pPr/>
              <a:t>32</a:t>
            </a:fld>
            <a:endParaRPr lang="en-US" smtClean="0"/>
          </a:p>
        </p:txBody>
      </p:sp>
      <p:sp>
        <p:nvSpPr>
          <p:cNvPr id="280579" name="Rectangle 2"/>
          <p:cNvSpPr>
            <a:spLocks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819EA2B6-6807-4C24-93EE-024D86237222}" type="slidenum">
              <a:rPr lang="en-US" smtClean="0"/>
              <a:pPr/>
              <a:t>33</a:t>
            </a:fld>
            <a:endParaRPr lang="en-US" smtClean="0"/>
          </a:p>
        </p:txBody>
      </p:sp>
      <p:sp>
        <p:nvSpPr>
          <p:cNvPr id="281603" name="Rectangle 2"/>
          <p:cNvSpPr>
            <a:spLocks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7AFFEDEC-AEF1-4294-A075-B68904EEF73E}" type="slidenum">
              <a:rPr lang="en-US" smtClean="0"/>
              <a:pPr/>
              <a:t>34</a:t>
            </a:fld>
            <a:endParaRPr lang="en-US" smtClean="0"/>
          </a:p>
        </p:txBody>
      </p:sp>
      <p:sp>
        <p:nvSpPr>
          <p:cNvPr id="282627" name="Rectangle 2"/>
          <p:cNvSpPr>
            <a:spLocks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algn="ctr" eaLnBrk="1" hangingPunct="1"/>
            <a:r>
              <a:rPr lang="en-US" smtClean="0">
                <a:latin typeface="Arial" charset="0"/>
              </a:rPr>
              <a:t>MECHANICS OF BREATHING</a:t>
            </a:r>
          </a:p>
          <a:p>
            <a:pPr algn="ctr" eaLnBrk="1" hangingPunct="1"/>
            <a:endParaRPr lang="en-US" smtClean="0">
              <a:latin typeface="Arial" charset="0"/>
            </a:endParaRPr>
          </a:p>
          <a:p>
            <a:pPr eaLnBrk="1" hangingPunct="1"/>
            <a:r>
              <a:rPr lang="en-US" smtClean="0">
                <a:latin typeface="Arial" charset="0"/>
              </a:rPr>
              <a:t>Gas travels from high pressure to low pressure.  This is also responsible for all weather patterns.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2DDDB574-AFCE-4296-A889-52787870FE68}" type="slidenum">
              <a:rPr lang="en-US" smtClean="0"/>
              <a:pPr/>
              <a:t>35</a:t>
            </a:fld>
            <a:endParaRPr lang="en-US" smtClean="0"/>
          </a:p>
        </p:txBody>
      </p:sp>
      <p:sp>
        <p:nvSpPr>
          <p:cNvPr id="283651" name="Rectangle 2"/>
          <p:cNvSpPr>
            <a:spLocks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1F36D93C-4593-43A5-9C5C-72479028CCFD}" type="slidenum">
              <a:rPr lang="en-US" smtClean="0"/>
              <a:pPr/>
              <a:t>36</a:t>
            </a:fld>
            <a:endParaRPr lang="en-US" smtClean="0"/>
          </a:p>
        </p:txBody>
      </p:sp>
      <p:sp>
        <p:nvSpPr>
          <p:cNvPr id="284675" name="Rectangle 2"/>
          <p:cNvSpPr>
            <a:spLocks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r>
              <a:rPr lang="en-US" smtClean="0"/>
              <a:t>Reader’s Digest Article – April 1997</a:t>
            </a:r>
          </a:p>
          <a:p>
            <a:pPr eaLnBrk="1" hangingPunct="1"/>
            <a:endParaRPr lang="en-US" smtClean="0"/>
          </a:p>
          <a:p>
            <a:pPr eaLnBrk="1" hangingPunct="1"/>
            <a:r>
              <a:rPr lang="en-US" smtClean="0"/>
              <a:t>…Sticking his hand through the hole, Joe pointed down toward the entry.  When he looked in again, David had disappeared.</a:t>
            </a:r>
          </a:p>
          <a:p>
            <a:pPr eaLnBrk="1" hangingPunct="1"/>
            <a:r>
              <a:rPr lang="en-US" smtClean="0"/>
              <a:t>     Joe raced back to the opening, searching for signs of movement.  Nothing.  </a:t>
            </a:r>
            <a:r>
              <a:rPr lang="en-US" i="1" smtClean="0"/>
              <a:t>Don’t panic, David, </a:t>
            </a:r>
            <a:r>
              <a:rPr lang="en-US" smtClean="0"/>
              <a:t>he thought.  </a:t>
            </a:r>
            <a:r>
              <a:rPr lang="en-US" i="1" smtClean="0"/>
              <a:t>Take your time.  </a:t>
            </a:r>
            <a:r>
              <a:rPr lang="en-US" smtClean="0"/>
              <a:t> Joe’s air-pressure gauge dropped past 200 pounds – enough for maybe two minutes.</a:t>
            </a:r>
          </a:p>
          <a:p>
            <a:pPr eaLnBrk="1" hangingPunct="1"/>
            <a:endParaRPr lang="en-US" smtClean="0"/>
          </a:p>
          <a:p>
            <a:pPr eaLnBrk="1" hangingPunct="1"/>
            <a:r>
              <a:rPr lang="en-US" smtClean="0"/>
              <a:t>     David groped around the ship’s beams, his pulse racing.  Seconds passed, then more.  </a:t>
            </a:r>
            <a:r>
              <a:rPr lang="en-US" i="1" smtClean="0"/>
              <a:t>Am I going the right way  </a:t>
            </a:r>
            <a:r>
              <a:rPr lang="en-US" smtClean="0"/>
              <a:t> he wondered.  Fear cramped his muscles.</a:t>
            </a:r>
          </a:p>
          <a:p>
            <a:pPr eaLnBrk="1" hangingPunct="1"/>
            <a:endParaRPr lang="en-US" smtClean="0"/>
          </a:p>
          <a:p>
            <a:pPr eaLnBrk="1" hangingPunct="1"/>
            <a:r>
              <a:rPr lang="en-US" smtClean="0"/>
              <a:t>     In despair, he fought his way back to the air pocket, snatched off his regulator and gasped the stale, metallic air.  “Help!  Dad!  I’m trapped.  Don’t leave me.  I don’t want to die!”</a:t>
            </a:r>
          </a:p>
          <a:p>
            <a:pPr eaLnBrk="1" hangingPunct="1"/>
            <a:endParaRPr lang="en-US" smtClean="0"/>
          </a:p>
          <a:p>
            <a:pPr eaLnBrk="1" hangingPunct="1"/>
            <a:r>
              <a:rPr lang="en-US" smtClean="0"/>
              <a:t>     After waiting what seemed an eternity at the entry, Joe wedged his flashlight into a crevice as a beacon for his son.  </a:t>
            </a:r>
            <a:r>
              <a:rPr lang="en-US" i="1" smtClean="0"/>
              <a:t>It hardly shines through the muddy water</a:t>
            </a:r>
            <a:r>
              <a:rPr lang="en-US" smtClean="0"/>
              <a:t>, he thought, </a:t>
            </a:r>
            <a:r>
              <a:rPr lang="en-US" i="1" smtClean="0"/>
              <a:t>but I’ve got to try.</a:t>
            </a:r>
          </a:p>
          <a:p>
            <a:pPr eaLnBrk="1" hangingPunct="1"/>
            <a:endParaRPr lang="en-US" i="1" smtClean="0"/>
          </a:p>
          <a:p>
            <a:pPr eaLnBrk="1" hangingPunct="1"/>
            <a:r>
              <a:rPr lang="en-US" i="1" smtClean="0"/>
              <a:t>     </a:t>
            </a:r>
            <a:r>
              <a:rPr lang="en-US" smtClean="0"/>
              <a:t>Then he swam back up the hull, feeling his way along the rough metal to the smaller hole.  David’s cries rang out as he arrived.  Reaching in, Joe touched David’s waist.  He stared into his son’s blue eyes for a long moment, willing him to understand.</a:t>
            </a:r>
          </a:p>
          <a:p>
            <a:pPr eaLnBrk="1" hangingPunct="1"/>
            <a:endParaRPr lang="en-US" smtClean="0"/>
          </a:p>
          <a:p>
            <a:pPr eaLnBrk="1" hangingPunct="1"/>
            <a:r>
              <a:rPr lang="en-US" smtClean="0"/>
              <a:t>     Then Joe stuck his whole arm through the hole and once again pointed down toward the entrance.  He felt his son grab his arm tightly, working down to the fingertips.  Finally David let go.  </a:t>
            </a:r>
            <a:r>
              <a:rPr lang="en-US" i="1" smtClean="0"/>
              <a:t> This is it, </a:t>
            </a:r>
            <a:r>
              <a:rPr lang="en-US" smtClean="0"/>
              <a:t>Joe thought as the air came hard again from his regulator and the pressure gauge dropped toward zero.  </a:t>
            </a:r>
            <a:r>
              <a:rPr lang="en-US" i="1" smtClean="0"/>
              <a:t>If David doesn’t find the entry this time, we will surely die.</a:t>
            </a:r>
          </a:p>
          <a:p>
            <a:pPr eaLnBrk="1" hangingPunct="1"/>
            <a:endParaRPr lang="en-US" i="1" smtClean="0"/>
          </a:p>
          <a:p>
            <a:pPr eaLnBrk="1" hangingPunct="1"/>
            <a:r>
              <a:rPr lang="en-US" i="1" smtClean="0"/>
              <a:t>     </a:t>
            </a:r>
            <a:r>
              <a:rPr lang="en-US" smtClean="0"/>
              <a:t>Joe swam down to the hole.  Kneeling by his flashlight beacon, he waited, his heart beating out the seconds.  He sucked but got no more air.  The last bubbles rose from his regulator.</a:t>
            </a:r>
          </a:p>
          <a:p>
            <a:pPr eaLnBrk="1" hangingPunct="1"/>
            <a:endParaRPr lang="en-US" smtClean="0"/>
          </a:p>
          <a:p>
            <a:pPr eaLnBrk="1" hangingPunct="1"/>
            <a:r>
              <a:rPr lang="en-US" smtClean="0"/>
              <a:t>     He bit fiercely on the rubber mouthpiece, refusing to let his body gasp in reflex.  His heart kept time.  Four … five … six …</a:t>
            </a:r>
          </a:p>
          <a:p>
            <a:pPr eaLnBrk="1" hangingPunct="1"/>
            <a:endParaRPr lang="en-US" smtClean="0"/>
          </a:p>
          <a:p>
            <a:pPr eaLnBrk="1" hangingPunct="1"/>
            <a:r>
              <a:rPr lang="en-US" smtClean="0"/>
              <a:t>     David bumped along blindly, feeling his way along an overhanging ledge.  Ahead he saw a faint glow; it was the opening.  </a:t>
            </a:r>
            <a:r>
              <a:rPr lang="en-US" i="1" smtClean="0"/>
              <a:t> Dad’s out there!</a:t>
            </a:r>
            <a:endParaRPr lang="en-US" smtClean="0"/>
          </a:p>
          <a:p>
            <a:pPr eaLnBrk="1" hangingPunct="1"/>
            <a:endParaRPr lang="en-US" smtClean="0"/>
          </a:p>
          <a:p>
            <a:pPr eaLnBrk="1" hangingPunct="1"/>
            <a:r>
              <a:rPr lang="en-US" smtClean="0"/>
              <a:t>     Shaking with relief, he started to twist his body through the passage.  Then his tank screeched and he jerked to a stop, his tank wedged tight.  David tugged frantically.  “Dad, pull me through!”  he yelled.</a:t>
            </a:r>
          </a:p>
          <a:p>
            <a:pPr eaLnBrk="1" hangingPunct="1"/>
            <a:endParaRPr lang="en-US" smtClean="0"/>
          </a:p>
          <a:p>
            <a:pPr eaLnBrk="1" hangingPunct="1"/>
            <a:r>
              <a:rPr lang="en-US" smtClean="0"/>
              <a:t>     Lying by the hole, holding his breath, Joe stared.  </a:t>
            </a:r>
            <a:r>
              <a:rPr lang="en-US" i="1" smtClean="0"/>
              <a:t>Did something move?  It’s David!</a:t>
            </a:r>
            <a:endParaRPr lang="en-US" smtClean="0"/>
          </a:p>
          <a:p>
            <a:pPr eaLnBrk="1" hangingPunct="1"/>
            <a:endParaRPr lang="en-US" smtClean="0"/>
          </a:p>
          <a:p>
            <a:pPr eaLnBrk="1" hangingPunct="1"/>
            <a:r>
              <a:rPr lang="en-US" smtClean="0"/>
              <a:t>     He reached out, but the boy had stopped.  “Don’t stop now!”  Joe screamed around his clenched teeth.  He reached in, grabbed David’s shoulder strap and yanked.  Metal scraped, held, then came free.  David popped out in his arms.</a:t>
            </a:r>
          </a:p>
          <a:p>
            <a:pPr eaLnBrk="1" hangingPunct="1"/>
            <a:endParaRPr lang="en-US" smtClean="0"/>
          </a:p>
          <a:p>
            <a:pPr eaLnBrk="1" hangingPunct="1"/>
            <a:r>
              <a:rPr lang="en-US" smtClean="0"/>
              <a:t>     Pulling his son to his chest, Joe flicked open the buckles on their heavy lead weight belts and let them drop.  Kicking hard off the bottom and finning frantically, he shot for the surface, hugging his son.</a:t>
            </a:r>
          </a:p>
          <a:p>
            <a:pPr eaLnBrk="1" hangingPunct="1"/>
            <a:endParaRPr lang="en-US" smtClean="0"/>
          </a:p>
          <a:p>
            <a:pPr eaLnBrk="1" hangingPunct="1"/>
            <a:r>
              <a:rPr lang="en-US" smtClean="0"/>
              <a:t>     Joe’s lungs screamed for air, and his dive computer flashed “ASCEND SLOWER.”  But Joe ignored it.  He raced for their lives.</a:t>
            </a:r>
          </a:p>
          <a:p>
            <a:pPr eaLnBrk="1" hangingPunct="1"/>
            <a:endParaRPr lang="en-US" smtClean="0"/>
          </a:p>
          <a:p>
            <a:pPr eaLnBrk="1" hangingPunct="1"/>
            <a:r>
              <a:rPr lang="en-US" smtClean="0"/>
              <a:t>     As they rocketed upward, the sea pressure fell.  Now Joe’s tank was more pressurized than the water around it, and it shot forth a last bit of air.  With that final breath, he revived.  Kicking, he exhaled hard so his lungs wouldn’t rupture with the rapid decrease in pressure.</a:t>
            </a:r>
          </a:p>
          <a:p>
            <a:pPr eaLnBrk="1" hangingPunct="1"/>
            <a:endParaRPr lang="en-US" smtClean="0"/>
          </a:p>
          <a:p>
            <a:pPr eaLnBrk="1" hangingPunct="1"/>
            <a:r>
              <a:rPr lang="en-US" smtClean="0"/>
              <a:t>     Father and son exploded into the night air, ripped out their mouthpieces and gasped hungrily for air.  After three deep breaths Joe tore off David’s mask and searched his face for the frothy blood that signals ruptured lungs.  He saw only David’s happy tears, mirroring his own.</a:t>
            </a:r>
          </a:p>
          <a:p>
            <a:pPr eaLnBrk="1" hangingPunct="1"/>
            <a:endParaRPr lang="en-US" smtClean="0"/>
          </a:p>
          <a:p>
            <a:pPr eaLnBrk="1" hangingPunct="1"/>
            <a:r>
              <a:rPr lang="en-US" i="1" smtClean="0"/>
              <a:t>     Later that night David began to feel painful twinges in his elbow and ankles – symptoms of the bends.  At nearby Long Beach Memorial Hospital, both father and son underwent oxygen treatment in its hyperbaric chambers.  David’s pain quickly disappeared as the nitrogen bubbles in his tissues dissipated.  His father never felt any symptoms.</a:t>
            </a:r>
          </a:p>
          <a:p>
            <a:pPr eaLnBrk="1" hangingPunct="1"/>
            <a:endParaRPr lang="en-US" i="1" smtClean="0"/>
          </a:p>
          <a:p>
            <a:pPr eaLnBrk="1" hangingPunct="1"/>
            <a:r>
              <a:rPr lang="en-US" i="1" smtClean="0"/>
              <a:t>     Joe Meitrell knew it was a miracle they had survived.  His son learned something more.  Two weeks later, in an essay for his college-entrance exam, David wrote:  “I am alive today because of my dad’s willingness to sacrifice himself.  He has made me realize the most important things in life are the people you love.”</a:t>
            </a:r>
          </a:p>
          <a:p>
            <a:pPr eaLnBrk="1" hangingPunct="1"/>
            <a:endParaRPr lang="en-US" smtClean="0"/>
          </a:p>
          <a:p>
            <a:pPr eaLnBrk="1" hangingPunct="1"/>
            <a:endParaRPr lang="en-US" smtClean="0"/>
          </a:p>
          <a:p>
            <a:pPr eaLnBrk="1" hangingPunct="1"/>
            <a:endParaRPr lang="en-US" smtClean="0"/>
          </a:p>
          <a:p>
            <a:pPr eaLnBrk="1" hangingPunct="1"/>
            <a:r>
              <a:rPr lang="en-US" smtClean="0"/>
              <a:t>Relates to the bends =  nitrogen sarcosis</a:t>
            </a:r>
          </a:p>
          <a:p>
            <a:pPr eaLnBrk="1" hangingPunct="1"/>
            <a:endParaRPr lang="en-US" smtClean="0"/>
          </a:p>
          <a:p>
            <a:pPr eaLnBrk="1" hangingPunct="1"/>
            <a:r>
              <a:rPr lang="en-US" smtClean="0"/>
              <a:t>Nitrogen is more soluble in the blood stream than oxygen.  Nitrogen dissolve more rapidly in your bloodstream than oxygen…and comes out of your bloodstream more rapidly.</a:t>
            </a:r>
          </a:p>
          <a:p>
            <a:pPr eaLnBrk="1" hangingPunct="1"/>
            <a:endParaRPr lang="en-US" smtClean="0"/>
          </a:p>
          <a:p>
            <a:pPr eaLnBrk="1" hangingPunct="1"/>
            <a:r>
              <a:rPr lang="en-US" smtClean="0"/>
              <a:t>When you “pop” your knuckles you are releasing nitrogen gas (absorbed from the air and trapped in your bursa sacks).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BD061107-44C4-4963-A686-B259C4581380}" type="slidenum">
              <a:rPr lang="en-US" smtClean="0"/>
              <a:pPr/>
              <a:t>37</a:t>
            </a:fld>
            <a:endParaRPr lang="en-US" smtClean="0"/>
          </a:p>
        </p:txBody>
      </p:sp>
      <p:sp>
        <p:nvSpPr>
          <p:cNvPr id="285699" name="Rectangle 2"/>
          <p:cNvSpPr>
            <a:spLocks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A1F03E2-C5A2-4810-A26C-43329B29F410}" type="slidenum">
              <a:rPr lang="en-US" smtClean="0"/>
              <a:pPr/>
              <a:t>38</a:t>
            </a:fld>
            <a:endParaRPr lang="en-US" smtClean="0"/>
          </a:p>
        </p:txBody>
      </p:sp>
      <p:sp>
        <p:nvSpPr>
          <p:cNvPr id="286723" name="Rectangle 2"/>
          <p:cNvSpPr>
            <a:spLocks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C8D8EE8F-BE38-4F49-B98E-074CBF328052}" type="slidenum">
              <a:rPr lang="en-US" smtClean="0"/>
              <a:pPr/>
              <a:t>39</a:t>
            </a:fld>
            <a:endParaRPr lang="en-US" smtClean="0"/>
          </a:p>
        </p:txBody>
      </p:sp>
      <p:sp>
        <p:nvSpPr>
          <p:cNvPr id="287747" name="Rectangle 2"/>
          <p:cNvSpPr>
            <a:spLocks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9E1569F-7058-4871-B727-6A6DA6D01AA6}" type="slidenum">
              <a:rPr lang="en-US" smtClean="0"/>
              <a:pPr/>
              <a:t>4</a:t>
            </a:fld>
            <a:endParaRPr lang="en-US" smtClean="0"/>
          </a:p>
        </p:txBody>
      </p:sp>
      <p:sp>
        <p:nvSpPr>
          <p:cNvPr id="251907" name="Rectangle 2"/>
          <p:cNvSpPr>
            <a:spLocks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4EFECDAF-9E6C-469B-B987-78A7D3340B07}" type="slidenum">
              <a:rPr lang="en-US" smtClean="0"/>
              <a:pPr/>
              <a:t>40</a:t>
            </a:fld>
            <a:endParaRPr lang="en-US" smtClean="0"/>
          </a:p>
        </p:txBody>
      </p:sp>
      <p:sp>
        <p:nvSpPr>
          <p:cNvPr id="288771" name="Rectangle 2"/>
          <p:cNvSpPr>
            <a:spLocks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9EEDE79A-47B7-487E-95F7-98B69F8FDCA6}" type="slidenum">
              <a:rPr lang="en-US" smtClean="0"/>
              <a:pPr/>
              <a:t>41</a:t>
            </a:fld>
            <a:endParaRPr lang="en-US" smtClean="0"/>
          </a:p>
        </p:txBody>
      </p:sp>
      <p:sp>
        <p:nvSpPr>
          <p:cNvPr id="289795" name="Rectangle 2"/>
          <p:cNvSpPr>
            <a:spLocks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r>
              <a:rPr lang="en-US" b="1" smtClean="0"/>
              <a:t>Summary:</a:t>
            </a:r>
            <a:r>
              <a:rPr lang="en-US" smtClean="0"/>
              <a:t>  Density is a measure of mass per volume. Objects that are less dense than water can float in it, but objects that are more dense than water will sink. The diver originally floats because the dropper contains part air and part water. Air is less dense than water, meaning that one liter of air has less mass than one liter of water, thus the diver is initially lighter or less dense than water. When the bottle is squeezed the water level in the dropper increases, which causes the density of the eyedropper to increase to the point that it is more dense than water. This causes it to sink to the bottom of the bottle.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138981FE-DF4D-4B55-9EBD-D99E7C12CF17}" type="slidenum">
              <a:rPr lang="en-US" smtClean="0"/>
              <a:pPr/>
              <a:t>42</a:t>
            </a:fld>
            <a:endParaRPr lang="en-US" smtClean="0"/>
          </a:p>
        </p:txBody>
      </p:sp>
      <p:sp>
        <p:nvSpPr>
          <p:cNvPr id="290819" name="Rectangle 2"/>
          <p:cNvSpPr>
            <a:spLocks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r>
              <a:rPr lang="en-US" smtClean="0"/>
              <a:t>The diffusion of oxygen and carbon dioxide across the membranes of the alveoli and tissues during the exchange of blood gases.</a:t>
            </a:r>
          </a:p>
          <a:p>
            <a:pPr eaLnBrk="1" hangingPunct="1"/>
            <a:endParaRPr lang="en-US" smtClean="0"/>
          </a:p>
          <a:p>
            <a:pPr eaLnBrk="1" hangingPunct="1"/>
            <a:r>
              <a:rPr lang="en-US" b="1" smtClean="0"/>
              <a:t>BREATING AND BURNING</a:t>
            </a:r>
          </a:p>
          <a:p>
            <a:pPr eaLnBrk="1" hangingPunct="1"/>
            <a:endParaRPr lang="en-US" b="1" smtClean="0"/>
          </a:p>
          <a:p>
            <a:pPr eaLnBrk="1" hangingPunct="1"/>
            <a:r>
              <a:rPr lang="en-US" i="1" smtClean="0"/>
              <a:t>“When we breathe in oxygen, it is passed to special molecules in the blood called hemoglobin, which carry it to the muscles where it is needed.  There it reacts with food molecules in much the same way as it does when something burns in it, providing carbon dioxide and the energy we need.”</a:t>
            </a:r>
          </a:p>
          <a:p>
            <a:pPr eaLnBrk="1" hangingPunct="1"/>
            <a:endParaRPr lang="en-US" i="1" smtClean="0"/>
          </a:p>
          <a:p>
            <a:pPr eaLnBrk="1" hangingPunct="1"/>
            <a:r>
              <a:rPr lang="en-US" smtClean="0"/>
              <a:t>This is the reason you feel warm after a large meal – lots of combustion.</a:t>
            </a:r>
          </a:p>
          <a:p>
            <a:pPr eaLnBrk="1" hangingPunct="1"/>
            <a:endParaRPr lang="en-US" smtClean="0"/>
          </a:p>
          <a:p>
            <a:pPr eaLnBrk="1" hangingPunct="1"/>
            <a:r>
              <a:rPr lang="en-US" smtClean="0"/>
              <a:t>		Eyewitness Science “Chemistry” , Dr. Ann Newmark, DK Publishing, Inc., 1993, pg 31</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3C1F639C-DE41-45E3-A704-A6B9840A0D14}" type="slidenum">
              <a:rPr lang="en-US" smtClean="0"/>
              <a:pPr/>
              <a:t>43</a:t>
            </a:fld>
            <a:endParaRPr lang="en-US" smtClean="0"/>
          </a:p>
        </p:txBody>
      </p:sp>
      <p:sp>
        <p:nvSpPr>
          <p:cNvPr id="291843" name="Rectangle 2"/>
          <p:cNvSpPr>
            <a:spLocks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B58BB87B-DD2A-4030-812C-9F8BA20699CE}" type="slidenum">
              <a:rPr lang="en-US" smtClean="0"/>
              <a:pPr/>
              <a:t>44</a:t>
            </a:fld>
            <a:endParaRPr lang="en-US" smtClean="0"/>
          </a:p>
        </p:txBody>
      </p:sp>
      <p:sp>
        <p:nvSpPr>
          <p:cNvPr id="292867" name="Rectangle 2"/>
          <p:cNvSpPr>
            <a:spLocks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9C445241-2A9F-4C30-AD36-C935AD0F17DA}" type="slidenum">
              <a:rPr lang="en-US" smtClean="0"/>
              <a:pPr/>
              <a:t>45</a:t>
            </a:fld>
            <a:endParaRPr lang="en-US" smtClean="0"/>
          </a:p>
        </p:txBody>
      </p:sp>
      <p:sp>
        <p:nvSpPr>
          <p:cNvPr id="293891" name="Rectangle 2"/>
          <p:cNvSpPr>
            <a:spLocks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r>
              <a:rPr lang="en-US" smtClean="0"/>
              <a:t>http://www.chem.ufl.edu/~itl/2045/lectures/lec_i.html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09EEF2C7-2D91-43CC-B89A-A16098121E0B}" type="slidenum">
              <a:rPr lang="en-US" smtClean="0"/>
              <a:pPr/>
              <a:t>46</a:t>
            </a:fld>
            <a:endParaRPr lang="en-US" smtClean="0"/>
          </a:p>
        </p:txBody>
      </p:sp>
      <p:sp>
        <p:nvSpPr>
          <p:cNvPr id="294915" name="Rectangle 2"/>
          <p:cNvSpPr>
            <a:spLocks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r>
              <a:rPr lang="en-US" smtClean="0"/>
              <a:t>http://www.chem.ufl.edu/~itl/2045/lectures/lec_i.html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23CD4BF0-4DAB-47B9-A20C-660297473B57}" type="slidenum">
              <a:rPr lang="en-US" smtClean="0"/>
              <a:pPr/>
              <a:t>47</a:t>
            </a:fld>
            <a:endParaRPr lang="en-US" smtClean="0"/>
          </a:p>
        </p:txBody>
      </p:sp>
      <p:sp>
        <p:nvSpPr>
          <p:cNvPr id="295939" name="Rectangle 2"/>
          <p:cNvSpPr>
            <a:spLocks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US" smtClean="0"/>
              <a:t>http://www.chem.ufl.edu/~itl/2045/lectures/lec_i.html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2B6A5C94-F993-485A-A650-3A53999CFC18}" type="slidenum">
              <a:rPr lang="en-US" smtClean="0"/>
              <a:pPr/>
              <a:t>48</a:t>
            </a:fld>
            <a:endParaRPr lang="en-US" smtClean="0"/>
          </a:p>
        </p:txBody>
      </p:sp>
      <p:sp>
        <p:nvSpPr>
          <p:cNvPr id="296963" name="Rectangle 2"/>
          <p:cNvSpPr>
            <a:spLocks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6DA7051A-C5EE-46B0-AB8E-949E33983C51}" type="slidenum">
              <a:rPr lang="en-US" smtClean="0"/>
              <a:pPr/>
              <a:t>49</a:t>
            </a:fld>
            <a:endParaRPr lang="en-US" smtClean="0"/>
          </a:p>
        </p:txBody>
      </p:sp>
      <p:sp>
        <p:nvSpPr>
          <p:cNvPr id="297987" name="Rectangle 2"/>
          <p:cNvSpPr>
            <a:spLocks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1977FEBA-E015-4954-8F83-8E526A34DBB8}" type="slidenum">
              <a:rPr lang="en-US" smtClean="0"/>
              <a:pPr/>
              <a:t>5</a:t>
            </a:fld>
            <a:endParaRPr lang="en-US" smtClean="0"/>
          </a:p>
        </p:txBody>
      </p:sp>
      <p:sp>
        <p:nvSpPr>
          <p:cNvPr id="252931" name="Rectangle 2"/>
          <p:cNvSpPr>
            <a:spLocks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lvl="1" eaLnBrk="1" hangingPunct="1"/>
            <a:r>
              <a:rPr lang="en-US" smtClean="0"/>
              <a:t>The ideal gas law allows the calculation of the fourth variable for a gaseous sample if the values of any three of the four variables (</a:t>
            </a:r>
            <a:r>
              <a:rPr lang="en-US" i="1" smtClean="0"/>
              <a:t>P, V, T, n</a:t>
            </a:r>
            <a:r>
              <a:rPr lang="en-US" smtClean="0"/>
              <a:t>) are known.</a:t>
            </a:r>
          </a:p>
          <a:p>
            <a:pPr lvl="1" eaLnBrk="1" hangingPunct="1"/>
            <a:endParaRPr lang="en-US" sz="600" smtClean="0"/>
          </a:p>
          <a:p>
            <a:pPr lvl="1" eaLnBrk="1" hangingPunct="1"/>
            <a:r>
              <a:rPr lang="en-US" smtClean="0"/>
              <a:t>•  The ideal gas law predicts the</a:t>
            </a:r>
            <a:r>
              <a:rPr lang="en-US" i="1" smtClean="0"/>
              <a:t> final</a:t>
            </a:r>
            <a:r>
              <a:rPr lang="en-US" smtClean="0"/>
              <a:t> state of a sample of  a gas (that is, its final temperature, pressure, volume, and quantity) following any changes in conditions if the parameters (</a:t>
            </a:r>
            <a:r>
              <a:rPr lang="en-US" i="1" smtClean="0"/>
              <a:t>P, V, T, n</a:t>
            </a:r>
            <a:r>
              <a:rPr lang="en-US" smtClean="0"/>
              <a:t>) are specified for an </a:t>
            </a:r>
            <a:r>
              <a:rPr lang="en-US" i="1" smtClean="0"/>
              <a:t>initial state.</a:t>
            </a:r>
          </a:p>
          <a:p>
            <a:pPr lvl="1" eaLnBrk="1" hangingPunct="1"/>
            <a:r>
              <a:rPr lang="en-US" smtClean="0"/>
              <a:t>•</a:t>
            </a:r>
            <a:r>
              <a:rPr lang="en-US" i="1" smtClean="0"/>
              <a:t>  </a:t>
            </a:r>
            <a:r>
              <a:rPr lang="en-US" smtClean="0"/>
              <a:t>In cases where two of the variables </a:t>
            </a:r>
            <a:r>
              <a:rPr lang="en-US" i="1" smtClean="0"/>
              <a:t>P, V</a:t>
            </a:r>
            <a:r>
              <a:rPr lang="en-US" smtClean="0"/>
              <a:t>, and </a:t>
            </a:r>
            <a:r>
              <a:rPr lang="en-US" i="1" smtClean="0"/>
              <a:t>T</a:t>
            </a:r>
            <a:r>
              <a:rPr lang="en-US" smtClean="0"/>
              <a:t> are allowed to vary for a given sample of gas (</a:t>
            </a:r>
            <a:r>
              <a:rPr lang="en-US" i="1" smtClean="0"/>
              <a:t>n</a:t>
            </a:r>
            <a:r>
              <a:rPr lang="en-US" smtClean="0"/>
              <a:t> is constant) and the change in the value of the third variable under the new conditions needs to be calculated, the ideal gas needs to be arranged. The ideal gas law is rearranged so that </a:t>
            </a:r>
            <a:r>
              <a:rPr lang="en-US" i="1" smtClean="0"/>
              <a:t>P, V,</a:t>
            </a:r>
            <a:r>
              <a:rPr lang="en-US" smtClean="0"/>
              <a:t> and </a:t>
            </a:r>
            <a:r>
              <a:rPr lang="en-US" i="1" smtClean="0"/>
              <a:t>T</a:t>
            </a:r>
            <a:r>
              <a:rPr lang="en-US" smtClean="0"/>
              <a:t>, the quantities that change, are on one side and the constant terms (</a:t>
            </a:r>
            <a:r>
              <a:rPr lang="en-US" i="1" smtClean="0"/>
              <a:t>R</a:t>
            </a:r>
            <a:r>
              <a:rPr lang="en-US" smtClean="0"/>
              <a:t> and </a:t>
            </a:r>
            <a:r>
              <a:rPr lang="en-US" i="1" smtClean="0"/>
              <a:t>n</a:t>
            </a:r>
            <a:r>
              <a:rPr lang="en-US" smtClean="0"/>
              <a:t> for a given sample of gas) are on the other:                     </a:t>
            </a:r>
          </a:p>
          <a:p>
            <a:pPr lvl="1" eaLnBrk="1" hangingPunct="1"/>
            <a:r>
              <a:rPr lang="en-US" smtClean="0"/>
              <a:t>                          </a:t>
            </a:r>
            <a:r>
              <a:rPr lang="en-US" i="1" u="sng" smtClean="0"/>
              <a:t> </a:t>
            </a:r>
            <a:r>
              <a:rPr lang="en-US" sz="900" b="1" i="1" u="sng" smtClean="0"/>
              <a:t>PV</a:t>
            </a:r>
            <a:r>
              <a:rPr lang="en-US" sz="900" b="1" smtClean="0"/>
              <a:t>  = </a:t>
            </a:r>
            <a:r>
              <a:rPr lang="en-US" sz="900" b="1" i="1" smtClean="0"/>
              <a:t> nR </a:t>
            </a:r>
            <a:r>
              <a:rPr lang="en-US" sz="900" b="1" smtClean="0"/>
              <a:t> = constant  </a:t>
            </a:r>
          </a:p>
          <a:p>
            <a:pPr lvl="1" eaLnBrk="1" hangingPunct="1"/>
            <a:r>
              <a:rPr lang="en-US" sz="900" b="1" smtClean="0"/>
              <a:t>			    </a:t>
            </a:r>
            <a:r>
              <a:rPr lang="en-US" sz="900" b="1" i="1" smtClean="0"/>
              <a:t>T</a:t>
            </a:r>
            <a:r>
              <a:rPr lang="en-US" smtClean="0"/>
              <a:t> </a:t>
            </a:r>
          </a:p>
          <a:p>
            <a:pPr lvl="1" eaLnBrk="1" hangingPunct="1"/>
            <a:r>
              <a:rPr lang="en-US" smtClean="0"/>
              <a:t>•  The quantity </a:t>
            </a:r>
            <a:r>
              <a:rPr lang="en-US" i="1" smtClean="0"/>
              <a:t>PV/T </a:t>
            </a:r>
            <a:r>
              <a:rPr lang="en-US" smtClean="0"/>
              <a:t>is constant if the total amount of gas is constant.</a:t>
            </a:r>
          </a:p>
          <a:p>
            <a:pPr lvl="1" eaLnBrk="1" hangingPunct="1"/>
            <a:r>
              <a:rPr lang="en-US" smtClean="0"/>
              <a:t>•  The relationship between any two sets of parameters for a sample of gas can be written as</a:t>
            </a:r>
          </a:p>
          <a:p>
            <a:pPr lvl="1" eaLnBrk="1" hangingPunct="1"/>
            <a:r>
              <a:rPr lang="en-US" smtClean="0"/>
              <a:t>                          </a:t>
            </a:r>
            <a:r>
              <a:rPr lang="en-US" u="sng" smtClean="0"/>
              <a:t> </a:t>
            </a:r>
            <a:r>
              <a:rPr lang="en-US" sz="900" b="1" i="1" u="sng" smtClean="0"/>
              <a:t>P</a:t>
            </a:r>
            <a:r>
              <a:rPr lang="en-US" sz="900" u="sng" baseline="-25000" smtClean="0"/>
              <a:t>1</a:t>
            </a:r>
            <a:r>
              <a:rPr lang="en-US" sz="900" b="1" i="1" u="sng" smtClean="0"/>
              <a:t>V</a:t>
            </a:r>
            <a:r>
              <a:rPr lang="en-US" sz="900" u="sng" baseline="-25000" smtClean="0"/>
              <a:t>1</a:t>
            </a:r>
            <a:r>
              <a:rPr lang="en-US" sz="900" b="1" i="1" u="sng" baseline="-25000" smtClean="0"/>
              <a:t> </a:t>
            </a:r>
            <a:r>
              <a:rPr lang="en-US" sz="900" b="1" i="1" baseline="-25000" smtClean="0"/>
              <a:t> </a:t>
            </a:r>
            <a:r>
              <a:rPr lang="en-US" sz="900" b="1" i="1" smtClean="0"/>
              <a:t>=  </a:t>
            </a:r>
            <a:r>
              <a:rPr lang="en-US" sz="900" b="1" i="1" u="sng" smtClean="0"/>
              <a:t>P</a:t>
            </a:r>
            <a:r>
              <a:rPr lang="en-US" sz="900" u="sng" baseline="-25000" smtClean="0"/>
              <a:t>2</a:t>
            </a:r>
            <a:r>
              <a:rPr lang="en-US" sz="900" b="1" i="1" u="sng" smtClean="0"/>
              <a:t>V</a:t>
            </a:r>
            <a:r>
              <a:rPr lang="en-US" sz="900" u="sng" baseline="-25000" smtClean="0"/>
              <a:t>2.</a:t>
            </a:r>
          </a:p>
          <a:p>
            <a:pPr lvl="1" eaLnBrk="1" hangingPunct="1"/>
            <a:r>
              <a:rPr lang="en-US" sz="900" b="1" i="1" baseline="-25000" smtClean="0"/>
              <a:t>                                      </a:t>
            </a:r>
            <a:r>
              <a:rPr lang="en-US" sz="900" b="1" i="1" smtClean="0"/>
              <a:t>T</a:t>
            </a:r>
            <a:r>
              <a:rPr lang="en-US" sz="900" b="1" baseline="-25000" smtClean="0"/>
              <a:t>1</a:t>
            </a:r>
            <a:r>
              <a:rPr lang="en-US" sz="900" b="1" i="1" smtClean="0"/>
              <a:t>         T</a:t>
            </a:r>
            <a:r>
              <a:rPr lang="en-US" sz="900" b="1" baseline="-25000" smtClean="0"/>
              <a:t>2</a:t>
            </a:r>
          </a:p>
          <a:p>
            <a:pPr lvl="1" eaLnBrk="1" hangingPunct="1"/>
            <a:r>
              <a:rPr lang="en-US" smtClean="0"/>
              <a:t>•  An equation can be solved for any of the quantities </a:t>
            </a:r>
            <a:r>
              <a:rPr lang="en-US" i="1" smtClean="0"/>
              <a:t>P</a:t>
            </a:r>
            <a:r>
              <a:rPr lang="en-US" baseline="-25000" smtClean="0"/>
              <a:t>2</a:t>
            </a:r>
            <a:r>
              <a:rPr lang="en-US" i="1" smtClean="0"/>
              <a:t>,</a:t>
            </a:r>
            <a:r>
              <a:rPr lang="en-US" smtClean="0"/>
              <a:t> </a:t>
            </a:r>
            <a:r>
              <a:rPr lang="en-US" i="1" smtClean="0"/>
              <a:t>V</a:t>
            </a:r>
            <a:r>
              <a:rPr lang="en-US" baseline="-25000" smtClean="0"/>
              <a:t>2</a:t>
            </a:r>
            <a:r>
              <a:rPr lang="en-US" i="1" smtClean="0"/>
              <a:t>,</a:t>
            </a:r>
            <a:r>
              <a:rPr lang="en-US" smtClean="0"/>
              <a:t> or </a:t>
            </a:r>
            <a:r>
              <a:rPr lang="en-US" i="1" smtClean="0"/>
              <a:t>T</a:t>
            </a:r>
            <a:r>
              <a:rPr lang="en-US" baseline="-25000" smtClean="0"/>
              <a:t>2</a:t>
            </a:r>
            <a:r>
              <a:rPr lang="en-US" i="1" baseline="-25000" smtClean="0"/>
              <a:t> </a:t>
            </a:r>
            <a:r>
              <a:rPr lang="en-US" smtClean="0"/>
              <a:t> if the initial conditions are known.</a:t>
            </a:r>
          </a:p>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5CDE30A0-C8BB-410B-8A80-E2473C04F8C8}" type="slidenum">
              <a:rPr lang="en-US" smtClean="0"/>
              <a:pPr/>
              <a:t>50</a:t>
            </a:fld>
            <a:endParaRPr lang="en-US" smtClean="0"/>
          </a:p>
        </p:txBody>
      </p:sp>
      <p:sp>
        <p:nvSpPr>
          <p:cNvPr id="299011" name="Rectangle 2"/>
          <p:cNvSpPr>
            <a:spLocks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r>
              <a:rPr lang="en-US" smtClean="0"/>
              <a:t>http://www.balloon-rides-ny.com/DylanBalloon.jpg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5F7EDA78-DED9-42B7-A349-78E131A7B336}" type="slidenum">
              <a:rPr lang="en-US" smtClean="0"/>
              <a:pPr/>
              <a:t>51</a:t>
            </a:fld>
            <a:endParaRPr lang="en-US" smtClean="0"/>
          </a:p>
        </p:txBody>
      </p:sp>
      <p:sp>
        <p:nvSpPr>
          <p:cNvPr id="300035" name="Rectangle 2"/>
          <p:cNvSpPr>
            <a:spLocks noChangeArrowheads="1" noTextEdit="1"/>
          </p:cNvSpPr>
          <p:nvPr>
            <p:ph type="sldImg"/>
          </p:nvPr>
        </p:nvSpPr>
        <p:spPr>
          <a:xfrm>
            <a:off x="1150938" y="692150"/>
            <a:ext cx="4556125" cy="3416300"/>
          </a:xfrm>
          <a:ln w="12699" cap="flat">
            <a:solidFill>
              <a:schemeClr val="tx1"/>
            </a:solidFill>
          </a:ln>
        </p:spPr>
      </p:sp>
      <p:sp>
        <p:nvSpPr>
          <p:cNvPr id="300036"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A3182CAF-C178-4CF3-9F25-F39F5E68DB9A}" type="slidenum">
              <a:rPr lang="en-US" smtClean="0"/>
              <a:pPr/>
              <a:t>52</a:t>
            </a:fld>
            <a:endParaRPr lang="en-US" smtClean="0"/>
          </a:p>
        </p:txBody>
      </p:sp>
      <p:sp>
        <p:nvSpPr>
          <p:cNvPr id="301059" name="Rectangle 2"/>
          <p:cNvSpPr>
            <a:spLocks noChangeArrowheads="1" noTextEdit="1"/>
          </p:cNvSpPr>
          <p:nvPr>
            <p:ph type="sldImg"/>
          </p:nvPr>
        </p:nvSpPr>
        <p:spPr>
          <a:xfrm>
            <a:off x="1150938" y="692150"/>
            <a:ext cx="4556125" cy="3416300"/>
          </a:xfrm>
          <a:ln w="12699" cap="flat">
            <a:solidFill>
              <a:schemeClr val="tx1"/>
            </a:solidFill>
          </a:ln>
        </p:spPr>
      </p:sp>
      <p:sp>
        <p:nvSpPr>
          <p:cNvPr id="30106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C71A6E2B-F0C5-4B16-8FC6-80281D9E2763}" type="slidenum">
              <a:rPr lang="en-US" smtClean="0"/>
              <a:pPr/>
              <a:t>53</a:t>
            </a:fld>
            <a:endParaRPr lang="en-US" smtClean="0"/>
          </a:p>
        </p:txBody>
      </p:sp>
      <p:sp>
        <p:nvSpPr>
          <p:cNvPr id="302083" name="Rectangle 2"/>
          <p:cNvSpPr>
            <a:spLocks noChangeArrowheads="1" noTextEdit="1"/>
          </p:cNvSpPr>
          <p:nvPr>
            <p:ph type="sldImg"/>
          </p:nvPr>
        </p:nvSpPr>
        <p:spPr>
          <a:xfrm>
            <a:off x="1150938" y="692150"/>
            <a:ext cx="4556125" cy="3416300"/>
          </a:xfrm>
          <a:ln w="12699" cap="flat">
            <a:solidFill>
              <a:schemeClr val="tx1"/>
            </a:solidFill>
          </a:ln>
        </p:spPr>
      </p:sp>
      <p:sp>
        <p:nvSpPr>
          <p:cNvPr id="302084"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4E1C2D12-8D56-4B16-964A-0ADCCA2FD1B3}" type="slidenum">
              <a:rPr lang="en-US" smtClean="0"/>
              <a:pPr/>
              <a:t>54</a:t>
            </a:fld>
            <a:endParaRPr lang="en-US" smtClean="0"/>
          </a:p>
        </p:txBody>
      </p:sp>
      <p:sp>
        <p:nvSpPr>
          <p:cNvPr id="303107" name="Rectangle 2"/>
          <p:cNvSpPr>
            <a:spLocks noChangeArrowheads="1" noTextEdit="1"/>
          </p:cNvSpPr>
          <p:nvPr>
            <p:ph type="sldImg"/>
          </p:nvPr>
        </p:nvSpPr>
        <p:spPr>
          <a:xfrm>
            <a:off x="1150938" y="692150"/>
            <a:ext cx="4556125" cy="3416300"/>
          </a:xfrm>
          <a:ln w="12699" cap="flat">
            <a:solidFill>
              <a:schemeClr val="tx1"/>
            </a:solidFill>
          </a:ln>
        </p:spPr>
      </p:sp>
      <p:sp>
        <p:nvSpPr>
          <p:cNvPr id="303108"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6FEC1120-1323-45B6-9C68-5CA53CCCD7AF}" type="slidenum">
              <a:rPr lang="en-US" smtClean="0"/>
              <a:pPr/>
              <a:t>55</a:t>
            </a:fld>
            <a:endParaRPr lang="en-US" smtClean="0"/>
          </a:p>
        </p:txBody>
      </p:sp>
      <p:sp>
        <p:nvSpPr>
          <p:cNvPr id="304131" name="Rectangle 2"/>
          <p:cNvSpPr>
            <a:spLocks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n-US" smtClean="0">
                <a:latin typeface="Arial" charset="0"/>
              </a:rPr>
              <a:t>The Kelvin temperature of a gas is directly related to the volume of the gas when there is no change in pressure or amount.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B77D6CEE-FCED-4EC2-B749-36A4CC1AFE24}" type="slidenum">
              <a:rPr lang="en-US" smtClean="0"/>
              <a:pPr/>
              <a:t>56</a:t>
            </a:fld>
            <a:endParaRPr lang="en-US" smtClean="0"/>
          </a:p>
        </p:txBody>
      </p:sp>
      <p:sp>
        <p:nvSpPr>
          <p:cNvPr id="305155" name="Rectangle 2"/>
          <p:cNvSpPr>
            <a:spLocks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A8CAC7AC-A388-47F4-8E2E-F2FF5AFEF522}" type="slidenum">
              <a:rPr lang="en-US" smtClean="0"/>
              <a:pPr/>
              <a:t>57</a:t>
            </a:fld>
            <a:endParaRPr lang="en-US" smtClean="0"/>
          </a:p>
        </p:txBody>
      </p:sp>
      <p:sp>
        <p:nvSpPr>
          <p:cNvPr id="306179" name="Rectangle 2"/>
          <p:cNvSpPr>
            <a:spLocks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00C433C4-D8B0-4A17-BB8A-29979C8F5B2E}" type="slidenum">
              <a:rPr lang="en-US" smtClean="0"/>
              <a:pPr/>
              <a:t>58</a:t>
            </a:fld>
            <a:endParaRPr lang="en-US" smtClean="0"/>
          </a:p>
        </p:txBody>
      </p:sp>
      <p:sp>
        <p:nvSpPr>
          <p:cNvPr id="307203" name="Rectangle 2"/>
          <p:cNvSpPr>
            <a:spLocks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BB02335D-FFB4-4786-A156-20FD418B6889}" type="slidenum">
              <a:rPr lang="en-US" smtClean="0"/>
              <a:pPr/>
              <a:t>59</a:t>
            </a:fld>
            <a:endParaRPr lang="en-US" smtClean="0"/>
          </a:p>
        </p:txBody>
      </p:sp>
      <p:sp>
        <p:nvSpPr>
          <p:cNvPr id="308227" name="Rectangle 2"/>
          <p:cNvSpPr>
            <a:spLocks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021CF53C-CEFF-4390-AC66-8ED0EF619496}" type="slidenum">
              <a:rPr lang="en-US" smtClean="0"/>
              <a:pPr/>
              <a:t>6</a:t>
            </a:fld>
            <a:endParaRPr lang="en-US" smtClean="0"/>
          </a:p>
        </p:txBody>
      </p:sp>
      <p:sp>
        <p:nvSpPr>
          <p:cNvPr id="253955" name="Rectangle 2"/>
          <p:cNvSpPr>
            <a:spLocks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smtClean="0"/>
              <a:t>Any set of relationships between a single quantity (such</a:t>
            </a:r>
            <a:r>
              <a:rPr lang="en-US" sz="1400" smtClean="0"/>
              <a:t> </a:t>
            </a:r>
            <a:r>
              <a:rPr lang="en-US" smtClean="0"/>
              <a:t>as</a:t>
            </a:r>
            <a:r>
              <a:rPr lang="en-US" i="1" smtClean="0"/>
              <a:t> V</a:t>
            </a:r>
            <a:r>
              <a:rPr lang="en-US" smtClean="0"/>
              <a:t>) and several other variables (</a:t>
            </a:r>
            <a:r>
              <a:rPr lang="en-US" i="1" smtClean="0"/>
              <a:t>P, T, n</a:t>
            </a:r>
            <a:r>
              <a:rPr lang="en-US" smtClean="0"/>
              <a:t>) can be combined into a single expression that describes all the relationships simultaneously.</a:t>
            </a:r>
          </a:p>
          <a:p>
            <a:pPr eaLnBrk="1" hangingPunct="1"/>
            <a:endParaRPr lang="en-US" sz="500" smtClean="0"/>
          </a:p>
          <a:p>
            <a:pPr eaLnBrk="1" hangingPunct="1"/>
            <a:r>
              <a:rPr lang="en-US" smtClean="0"/>
              <a:t>The following three expressions</a:t>
            </a:r>
          </a:p>
          <a:p>
            <a:pPr eaLnBrk="1" hangingPunct="1"/>
            <a:r>
              <a:rPr lang="en-US" smtClean="0"/>
              <a:t>       	</a:t>
            </a:r>
            <a:r>
              <a:rPr lang="en-US" i="1" smtClean="0"/>
              <a:t>V</a:t>
            </a:r>
            <a:r>
              <a:rPr lang="en-US" smtClean="0"/>
              <a:t> </a:t>
            </a:r>
            <a:r>
              <a:rPr lang="en-US" smtClean="0">
                <a:sym typeface="Symbol" pitchFamily="18" charset="2"/>
              </a:rPr>
              <a:t> 1/</a:t>
            </a:r>
            <a:r>
              <a:rPr lang="en-US" i="1" smtClean="0">
                <a:sym typeface="Symbol" pitchFamily="18" charset="2"/>
              </a:rPr>
              <a:t>P</a:t>
            </a:r>
            <a:r>
              <a:rPr lang="en-US" smtClean="0">
                <a:sym typeface="Symbol" pitchFamily="18" charset="2"/>
              </a:rPr>
              <a:t> (at constant </a:t>
            </a:r>
            <a:r>
              <a:rPr lang="en-US" i="1" smtClean="0">
                <a:sym typeface="Symbol" pitchFamily="18" charset="2"/>
              </a:rPr>
              <a:t>n, T</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 at constant </a:t>
            </a:r>
            <a:r>
              <a:rPr lang="en-US" i="1" smtClean="0">
                <a:sym typeface="Symbol" pitchFamily="18" charset="2"/>
              </a:rPr>
              <a:t>n, P</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a:t>
            </a:r>
            <a:r>
              <a:rPr lang="en-US" i="1" smtClean="0">
                <a:sym typeface="Symbol" pitchFamily="18" charset="2"/>
              </a:rPr>
              <a:t> n </a:t>
            </a:r>
            <a:r>
              <a:rPr lang="en-US" smtClean="0">
                <a:sym typeface="Symbol" pitchFamily="18" charset="2"/>
              </a:rPr>
              <a:t>(at constant </a:t>
            </a:r>
            <a:r>
              <a:rPr lang="en-US" i="1" smtClean="0">
                <a:sym typeface="Symbol" pitchFamily="18" charset="2"/>
              </a:rPr>
              <a:t>T, P</a:t>
            </a:r>
            <a:r>
              <a:rPr lang="en-US" smtClean="0">
                <a:sym typeface="Symbol" pitchFamily="18" charset="2"/>
              </a:rPr>
              <a:t>)</a:t>
            </a:r>
          </a:p>
          <a:p>
            <a:pPr eaLnBrk="1" hangingPunct="1"/>
            <a:r>
              <a:rPr lang="en-US" smtClean="0">
                <a:sym typeface="Symbol" pitchFamily="18" charset="2"/>
              </a:rPr>
              <a:t>     can be combined to give</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nT </a:t>
            </a:r>
            <a:r>
              <a:rPr lang="en-US" smtClean="0">
                <a:sym typeface="Symbol" pitchFamily="18" charset="2"/>
              </a:rPr>
              <a:t>    or  </a:t>
            </a:r>
            <a:r>
              <a:rPr lang="en-US" i="1" smtClean="0">
                <a:sym typeface="Symbol" pitchFamily="18" charset="2"/>
              </a:rPr>
              <a:t> V</a:t>
            </a:r>
            <a:r>
              <a:rPr lang="en-US" smtClean="0">
                <a:sym typeface="Symbol" pitchFamily="18" charset="2"/>
              </a:rPr>
              <a:t> = constant (</a:t>
            </a:r>
            <a:r>
              <a:rPr lang="en-US" i="1" smtClean="0">
                <a:sym typeface="Symbol" pitchFamily="18" charset="2"/>
              </a:rPr>
              <a:t>nT/P</a:t>
            </a:r>
            <a:r>
              <a:rPr lang="en-US" smtClean="0">
                <a:sym typeface="Symbol" pitchFamily="18" charset="2"/>
              </a:rPr>
              <a:t>)</a:t>
            </a:r>
          </a:p>
          <a:p>
            <a:pPr eaLnBrk="1" hangingPunct="1"/>
            <a:endParaRPr lang="en-US" sz="500" smtClean="0">
              <a:sym typeface="Symbol" pitchFamily="18" charset="2"/>
            </a:endParaRPr>
          </a:p>
          <a:p>
            <a:pPr eaLnBrk="1" hangingPunct="1"/>
            <a:r>
              <a:rPr lang="en-US" smtClean="0">
                <a:sym typeface="Symbol" pitchFamily="18" charset="2"/>
              </a:rPr>
              <a:t>•   The proportionality constant is called the </a:t>
            </a:r>
            <a:r>
              <a:rPr lang="en-US" b="1" smtClean="0">
                <a:sym typeface="Symbol" pitchFamily="18" charset="2"/>
              </a:rPr>
              <a:t>gas constant, </a:t>
            </a:r>
            <a:r>
              <a:rPr lang="en-US" smtClean="0">
                <a:sym typeface="Symbol" pitchFamily="18" charset="2"/>
              </a:rPr>
              <a:t>represented by the letter </a:t>
            </a:r>
            <a:r>
              <a:rPr lang="en-US" i="1" smtClean="0">
                <a:sym typeface="Symbol" pitchFamily="18" charset="2"/>
              </a:rPr>
              <a:t>R.</a:t>
            </a:r>
          </a:p>
          <a:p>
            <a:pPr eaLnBrk="1" hangingPunct="1"/>
            <a:endParaRPr lang="en-US" sz="500" i="1" smtClean="0">
              <a:sym typeface="Symbol" pitchFamily="18" charset="2"/>
            </a:endParaRPr>
          </a:p>
          <a:p>
            <a:pPr eaLnBrk="1" hangingPunct="1"/>
            <a:r>
              <a:rPr lang="en-US" smtClean="0">
                <a:sym typeface="Symbol" pitchFamily="18" charset="2"/>
              </a:rPr>
              <a:t>• </a:t>
            </a:r>
            <a:r>
              <a:rPr lang="en-US" i="1" smtClean="0">
                <a:sym typeface="Symbol" pitchFamily="18" charset="2"/>
              </a:rPr>
              <a:t>  </a:t>
            </a:r>
            <a:r>
              <a:rPr lang="en-US" smtClean="0">
                <a:sym typeface="Symbol" pitchFamily="18" charset="2"/>
              </a:rPr>
              <a:t>Inserting </a:t>
            </a:r>
            <a:r>
              <a:rPr lang="en-US" i="1" smtClean="0">
                <a:sym typeface="Symbol" pitchFamily="18" charset="2"/>
              </a:rPr>
              <a:t>R</a:t>
            </a:r>
            <a:r>
              <a:rPr lang="en-US" smtClean="0">
                <a:sym typeface="Symbol" pitchFamily="18" charset="2"/>
              </a:rPr>
              <a:t> into an equation gives </a:t>
            </a:r>
            <a:r>
              <a:rPr lang="en-US" i="1" smtClean="0">
                <a:sym typeface="Symbol" pitchFamily="18" charset="2"/>
              </a:rPr>
              <a:t>  </a:t>
            </a:r>
            <a:r>
              <a:rPr lang="en-US" sz="1000" i="1" smtClean="0">
                <a:sym typeface="Symbol" pitchFamily="18" charset="2"/>
              </a:rPr>
              <a:t>V = </a:t>
            </a:r>
            <a:r>
              <a:rPr lang="en-US" sz="1000" i="1" u="sng" smtClean="0">
                <a:sym typeface="Symbol" pitchFamily="18" charset="2"/>
              </a:rPr>
              <a:t>RnT </a:t>
            </a:r>
            <a:r>
              <a:rPr lang="en-US" sz="1000" i="1" smtClean="0">
                <a:sym typeface="Symbol" pitchFamily="18" charset="2"/>
              </a:rPr>
              <a:t> =  </a:t>
            </a:r>
            <a:r>
              <a:rPr lang="en-US" sz="1000" i="1" u="sng" smtClean="0">
                <a:sym typeface="Symbol" pitchFamily="18" charset="2"/>
              </a:rPr>
              <a:t>nRT </a:t>
            </a:r>
          </a:p>
          <a:p>
            <a:pPr eaLnBrk="1" hangingPunct="1"/>
            <a:r>
              <a:rPr lang="en-US" sz="1000" i="1" smtClean="0">
                <a:sym typeface="Symbol" pitchFamily="18" charset="2"/>
              </a:rPr>
              <a:t>                                                              P           P</a:t>
            </a:r>
            <a:r>
              <a:rPr lang="en-US" i="1" smtClean="0">
                <a:sym typeface="Symbol" pitchFamily="18" charset="2"/>
              </a:rPr>
              <a:t>  </a:t>
            </a:r>
          </a:p>
          <a:p>
            <a:pPr eaLnBrk="1" hangingPunct="1"/>
            <a:r>
              <a:rPr lang="en-US" smtClean="0">
                <a:sym typeface="Symbol" pitchFamily="18" charset="2"/>
              </a:rPr>
              <a:t>Multiplying both sides by</a:t>
            </a:r>
            <a:r>
              <a:rPr lang="en-US" i="1" smtClean="0">
                <a:sym typeface="Symbol" pitchFamily="18" charset="2"/>
              </a:rPr>
              <a:t> P </a:t>
            </a:r>
            <a:r>
              <a:rPr lang="en-US" smtClean="0">
                <a:sym typeface="Symbol" pitchFamily="18" charset="2"/>
              </a:rPr>
              <a:t>gives the following equation, which is known as the </a:t>
            </a:r>
            <a:r>
              <a:rPr lang="en-US" b="1" i="1" smtClean="0">
                <a:sym typeface="Symbol" pitchFamily="18" charset="2"/>
              </a:rPr>
              <a:t>ideal gas law:</a:t>
            </a:r>
          </a:p>
          <a:p>
            <a:pPr eaLnBrk="1" hangingPunct="1"/>
            <a:r>
              <a:rPr lang="en-US" b="1" smtClean="0">
                <a:sym typeface="Symbol" pitchFamily="18" charset="2"/>
              </a:rPr>
              <a:t>                                </a:t>
            </a:r>
            <a:r>
              <a:rPr lang="en-US" i="1" smtClean="0">
                <a:sym typeface="Symbol" pitchFamily="18" charset="2"/>
              </a:rPr>
              <a:t>PV  =  nRT</a:t>
            </a:r>
          </a:p>
          <a:p>
            <a:pPr eaLnBrk="1" hangingPunct="1"/>
            <a:endParaRPr lang="en-US" sz="600" i="1" smtClean="0">
              <a:sym typeface="Symbol" pitchFamily="18" charset="2"/>
            </a:endParaRPr>
          </a:p>
          <a:p>
            <a:pPr eaLnBrk="1" hangingPunct="1"/>
            <a:r>
              <a:rPr lang="en-US" smtClean="0">
                <a:sym typeface="Symbol" pitchFamily="18" charset="2"/>
              </a:rPr>
              <a:t>•</a:t>
            </a:r>
            <a:r>
              <a:rPr lang="en-US" i="1" smtClean="0">
                <a:sym typeface="Symbol" pitchFamily="18" charset="2"/>
              </a:rPr>
              <a:t>   </a:t>
            </a:r>
            <a:r>
              <a:rPr lang="en-US" smtClean="0">
                <a:sym typeface="Symbol" pitchFamily="18" charset="2"/>
              </a:rPr>
              <a:t>An ideal gas is defined as a hypothetical gaseous substance whose behavior is independent of attractive and repulsive forces and can be completely described by the ideal gas law.</a:t>
            </a:r>
            <a:endParaRPr lang="en-US" sz="600" smtClean="0">
              <a:sym typeface="Symbol" pitchFamily="18" charset="2"/>
            </a:endParaRPr>
          </a:p>
          <a:p>
            <a:pPr eaLnBrk="1" hangingPunct="1"/>
            <a:r>
              <a:rPr lang="en-US" smtClean="0">
                <a:sym typeface="Symbol" pitchFamily="18" charset="2"/>
              </a:rPr>
              <a:t>•   The form of the gas constant depends on the units used for the other quantities in the expression — if </a:t>
            </a:r>
            <a:r>
              <a:rPr lang="en-US" i="1" smtClean="0">
                <a:sym typeface="Symbol" pitchFamily="18" charset="2"/>
              </a:rPr>
              <a:t>V</a:t>
            </a:r>
            <a:r>
              <a:rPr lang="en-US" smtClean="0">
                <a:sym typeface="Symbol" pitchFamily="18" charset="2"/>
              </a:rPr>
              <a:t> is expressed in liters (L), </a:t>
            </a:r>
            <a:r>
              <a:rPr lang="en-US" i="1" smtClean="0">
                <a:sym typeface="Symbol" pitchFamily="18" charset="2"/>
              </a:rPr>
              <a:t>P</a:t>
            </a:r>
            <a:r>
              <a:rPr lang="en-US" smtClean="0">
                <a:sym typeface="Symbol" pitchFamily="18" charset="2"/>
              </a:rPr>
              <a:t> in atmospheres (atm), </a:t>
            </a:r>
            <a:r>
              <a:rPr lang="en-US" i="1" smtClean="0">
                <a:sym typeface="Symbol" pitchFamily="18" charset="2"/>
              </a:rPr>
              <a:t>T</a:t>
            </a:r>
            <a:r>
              <a:rPr lang="en-US" b="1" smtClean="0">
                <a:sym typeface="Symbol" pitchFamily="18" charset="2"/>
              </a:rPr>
              <a:t> </a:t>
            </a:r>
            <a:r>
              <a:rPr lang="en-US" smtClean="0">
                <a:sym typeface="Symbol" pitchFamily="18" charset="2"/>
              </a:rPr>
              <a:t>in kelvins (K), and</a:t>
            </a:r>
            <a:r>
              <a:rPr lang="en-US" i="1" smtClean="0">
                <a:sym typeface="Symbol" pitchFamily="18" charset="2"/>
              </a:rPr>
              <a:t> n </a:t>
            </a:r>
            <a:r>
              <a:rPr lang="en-US" smtClean="0">
                <a:sym typeface="Symbol" pitchFamily="18" charset="2"/>
              </a:rPr>
              <a:t>in moles (mol), then</a:t>
            </a:r>
          </a:p>
          <a:p>
            <a:pPr eaLnBrk="1" hangingPunct="1"/>
            <a:r>
              <a:rPr lang="en-US" smtClean="0">
                <a:sym typeface="Symbol" pitchFamily="18" charset="2"/>
              </a:rPr>
              <a:t>                   </a:t>
            </a:r>
            <a:r>
              <a:rPr lang="en-US" i="1" smtClean="0">
                <a:sym typeface="Symbol" pitchFamily="18" charset="2"/>
              </a:rPr>
              <a:t>R</a:t>
            </a:r>
            <a:r>
              <a:rPr lang="en-US" smtClean="0">
                <a:sym typeface="Symbol" pitchFamily="18" charset="2"/>
              </a:rPr>
              <a:t> = 0.082057 (L•atm)/(K•mol).</a:t>
            </a:r>
          </a:p>
          <a:p>
            <a:pPr eaLnBrk="1" hangingPunct="1"/>
            <a:r>
              <a:rPr lang="en-US" smtClean="0">
                <a:sym typeface="Symbol" pitchFamily="18" charset="2"/>
              </a:rPr>
              <a:t>•  </a:t>
            </a:r>
            <a:r>
              <a:rPr lang="en-US" i="1" smtClean="0">
                <a:sym typeface="Symbol" pitchFamily="18" charset="2"/>
              </a:rPr>
              <a:t> R</a:t>
            </a:r>
            <a:r>
              <a:rPr lang="en-US" smtClean="0">
                <a:sym typeface="Symbol" pitchFamily="18" charset="2"/>
              </a:rPr>
              <a:t> can also have units of J/(K•mol) or cal/(K•mol).</a:t>
            </a:r>
          </a:p>
          <a:p>
            <a:pPr eaLnBrk="1" hangingPunct="1"/>
            <a:endParaRPr lang="en-US" smtClean="0">
              <a:sym typeface="Symbol" pitchFamily="18" charset="2"/>
            </a:endParaRPr>
          </a:p>
          <a:p>
            <a:pPr eaLnBrk="1" hangingPunct="1"/>
            <a:r>
              <a:rPr lang="en-US" smtClean="0">
                <a:sym typeface="Symbol" pitchFamily="18" charset="2"/>
              </a:rPr>
              <a:t>A particular set of conditions were chosen to use as a reference; 0ºC (273.15 K) and 1 atm pressure are referred to as </a:t>
            </a:r>
            <a:r>
              <a:rPr lang="en-US" b="1" i="1" smtClean="0">
                <a:sym typeface="Symbol" pitchFamily="18" charset="2"/>
              </a:rPr>
              <a:t>standard</a:t>
            </a:r>
            <a:r>
              <a:rPr lang="en-US" b="1" smtClean="0">
                <a:sym typeface="Symbol" pitchFamily="18" charset="2"/>
              </a:rPr>
              <a:t> </a:t>
            </a:r>
            <a:r>
              <a:rPr lang="en-US" b="1" i="1" smtClean="0">
                <a:sym typeface="Symbol" pitchFamily="18" charset="2"/>
              </a:rPr>
              <a:t>temperature and pressure</a:t>
            </a:r>
            <a:r>
              <a:rPr lang="en-US" b="1" smtClean="0">
                <a:sym typeface="Symbol" pitchFamily="18" charset="2"/>
              </a:rPr>
              <a:t> (STP).</a:t>
            </a:r>
          </a:p>
          <a:p>
            <a:pPr eaLnBrk="1" hangingPunct="1"/>
            <a:endParaRPr lang="en-US" sz="600" b="1" smtClean="0">
              <a:sym typeface="Symbol" pitchFamily="18" charset="2"/>
            </a:endParaRPr>
          </a:p>
          <a:p>
            <a:pPr eaLnBrk="1" hangingPunct="1"/>
            <a:r>
              <a:rPr lang="en-US" smtClean="0">
                <a:sym typeface="Symbol" pitchFamily="18" charset="2"/>
              </a:rPr>
              <a:t>The volume of 1 mol of an ideal gas under standard conditions can be calculated using the variant of the ideal gas law:</a:t>
            </a:r>
          </a:p>
          <a:p>
            <a:pPr eaLnBrk="1" hangingPunct="1"/>
            <a:r>
              <a:rPr lang="en-US" smtClean="0">
                <a:sym typeface="Symbol" pitchFamily="18" charset="2"/>
              </a:rPr>
              <a:t>    </a:t>
            </a:r>
            <a:r>
              <a:rPr lang="en-US" sz="900" b="1" i="1" smtClean="0">
                <a:sym typeface="Symbol" pitchFamily="18" charset="2"/>
              </a:rPr>
              <a:t>V = nRT</a:t>
            </a:r>
            <a:r>
              <a:rPr lang="en-US" sz="900" b="1" smtClean="0">
                <a:sym typeface="Symbol" pitchFamily="18" charset="2"/>
              </a:rPr>
              <a:t> =  </a:t>
            </a:r>
            <a:r>
              <a:rPr lang="en-US" sz="900" b="1" u="sng" smtClean="0">
                <a:sym typeface="Symbol" pitchFamily="18" charset="2"/>
              </a:rPr>
              <a:t>(1 mol) [0.082057 (L•atm)/(K•mol)] (273.15 K) </a:t>
            </a:r>
            <a:r>
              <a:rPr lang="en-US" sz="900" b="1" smtClean="0">
                <a:sym typeface="Symbol" pitchFamily="18" charset="2"/>
              </a:rPr>
              <a:t> = 22.41 L</a:t>
            </a:r>
            <a:endParaRPr lang="en-US" sz="900" b="1" u="sng" smtClean="0">
              <a:sym typeface="Symbol" pitchFamily="18" charset="2"/>
            </a:endParaRPr>
          </a:p>
          <a:p>
            <a:pPr eaLnBrk="1" hangingPunct="1"/>
            <a:r>
              <a:rPr lang="en-US" sz="900" b="1" smtClean="0">
                <a:sym typeface="Symbol" pitchFamily="18" charset="2"/>
              </a:rPr>
              <a:t>            </a:t>
            </a:r>
            <a:r>
              <a:rPr lang="en-US" sz="900" i="1" smtClean="0">
                <a:sym typeface="Symbol" pitchFamily="18" charset="2"/>
              </a:rPr>
              <a:t> </a:t>
            </a:r>
            <a:r>
              <a:rPr lang="en-US" sz="900" b="1" i="1" smtClean="0">
                <a:sym typeface="Symbol" pitchFamily="18" charset="2"/>
              </a:rPr>
              <a:t>P </a:t>
            </a:r>
            <a:r>
              <a:rPr lang="en-US" sz="900" b="1" smtClean="0">
                <a:sym typeface="Symbol" pitchFamily="18" charset="2"/>
              </a:rPr>
              <a:t>                                    1 atm</a:t>
            </a:r>
          </a:p>
          <a:p>
            <a:pPr eaLnBrk="1" hangingPunct="1"/>
            <a:endParaRPr lang="en-US" sz="600" b="1" smtClean="0">
              <a:sym typeface="Symbol" pitchFamily="18" charset="2"/>
            </a:endParaRPr>
          </a:p>
          <a:p>
            <a:pPr eaLnBrk="1" hangingPunct="1"/>
            <a:r>
              <a:rPr lang="en-US" b="1" smtClean="0">
                <a:sym typeface="Symbol" pitchFamily="18" charset="2"/>
              </a:rPr>
              <a:t>•   </a:t>
            </a:r>
            <a:r>
              <a:rPr lang="en-US" smtClean="0">
                <a:sym typeface="Symbol" pitchFamily="18" charset="2"/>
              </a:rPr>
              <a:t>The volume of 1 mol of an ideal gas at 0ºC and 1 atm pressure is 22.41 L, called the </a:t>
            </a:r>
            <a:r>
              <a:rPr lang="en-US" b="1" i="1" smtClean="0">
                <a:sym typeface="Symbol" pitchFamily="18" charset="2"/>
              </a:rPr>
              <a:t>standard molar volume</a:t>
            </a:r>
            <a:r>
              <a:rPr lang="en-US" smtClean="0">
                <a:sym typeface="Symbol" pitchFamily="18" charset="2"/>
              </a:rPr>
              <a:t> of an ideal gas.</a:t>
            </a:r>
          </a:p>
          <a:p>
            <a:pPr eaLnBrk="1" hangingPunct="1"/>
            <a:r>
              <a:rPr lang="en-US" smtClean="0">
                <a:sym typeface="Symbol" pitchFamily="18" charset="2"/>
              </a:rPr>
              <a:t>•   The relationships described as Boyle’s, Charles’s, and Avogadro’s laws are simply special cases of the ideal gas law in which two of the four parameters (</a:t>
            </a:r>
            <a:r>
              <a:rPr lang="en-US" i="1" smtClean="0">
                <a:sym typeface="Symbol" pitchFamily="18" charset="2"/>
              </a:rPr>
              <a:t>P</a:t>
            </a:r>
            <a:r>
              <a:rPr lang="en-US" smtClean="0">
                <a:sym typeface="Symbol" pitchFamily="18" charset="2"/>
              </a:rPr>
              <a:t>, </a:t>
            </a:r>
            <a:r>
              <a:rPr lang="en-US" i="1" smtClean="0">
                <a:sym typeface="Symbol" pitchFamily="18" charset="2"/>
              </a:rPr>
              <a:t>V</a:t>
            </a:r>
            <a:r>
              <a:rPr lang="en-US" smtClean="0">
                <a:sym typeface="Symbol" pitchFamily="18" charset="2"/>
              </a:rPr>
              <a:t>, </a:t>
            </a:r>
            <a:r>
              <a:rPr lang="en-US" i="1" smtClean="0">
                <a:sym typeface="Symbol" pitchFamily="18" charset="2"/>
              </a:rPr>
              <a:t>T</a:t>
            </a:r>
            <a:r>
              <a:rPr lang="en-US" smtClean="0">
                <a:sym typeface="Symbol" pitchFamily="18" charset="2"/>
              </a:rPr>
              <a:t>, </a:t>
            </a:r>
            <a:r>
              <a:rPr lang="en-US" i="1" smtClean="0">
                <a:sym typeface="Symbol" pitchFamily="18" charset="2"/>
              </a:rPr>
              <a:t>n</a:t>
            </a:r>
            <a:r>
              <a:rPr lang="en-US" smtClean="0">
                <a:sym typeface="Symbol" pitchFamily="18" charset="2"/>
              </a:rPr>
              <a:t>) are held fixed.</a:t>
            </a:r>
          </a:p>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727B7F28-8BC5-4DB8-8515-4A3445E1BAB4}" type="slidenum">
              <a:rPr lang="en-US" smtClean="0"/>
              <a:pPr/>
              <a:t>60</a:t>
            </a:fld>
            <a:endParaRPr lang="en-US" smtClean="0"/>
          </a:p>
        </p:txBody>
      </p:sp>
      <p:sp>
        <p:nvSpPr>
          <p:cNvPr id="309251" name="Rectangle 2"/>
          <p:cNvSpPr>
            <a:spLocks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69887445-1305-475D-969E-316DAF875C4C}" type="slidenum">
              <a:rPr lang="en-US" smtClean="0"/>
              <a:pPr/>
              <a:t>61</a:t>
            </a:fld>
            <a:endParaRPr lang="en-US" smtClean="0"/>
          </a:p>
        </p:txBody>
      </p:sp>
      <p:sp>
        <p:nvSpPr>
          <p:cNvPr id="310275" name="Rectangle 2"/>
          <p:cNvSpPr>
            <a:spLocks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b="1"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D453720-9AA5-4FB3-84C2-A47CD262E5A4}" type="slidenum">
              <a:rPr lang="en-US" smtClean="0"/>
              <a:pPr/>
              <a:t>62</a:t>
            </a:fld>
            <a:endParaRPr lang="en-US" smtClean="0"/>
          </a:p>
        </p:txBody>
      </p:sp>
      <p:sp>
        <p:nvSpPr>
          <p:cNvPr id="311299" name="Rectangle 2"/>
          <p:cNvSpPr>
            <a:spLocks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b="1"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84179C47-EEC1-487A-9CCF-AB2AFB1C0B60}" type="slidenum">
              <a:rPr lang="en-US" smtClean="0"/>
              <a:pPr/>
              <a:t>63</a:t>
            </a:fld>
            <a:endParaRPr lang="en-US" smtClean="0"/>
          </a:p>
        </p:txBody>
      </p:sp>
      <p:sp>
        <p:nvSpPr>
          <p:cNvPr id="312323" name="Rectangle 2"/>
          <p:cNvSpPr>
            <a:spLocks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 and n = 1 mole)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b="1" smtClean="0"/>
              <a:t>Data Set 2:  Volume-Temperature Data for a Gas at a Constant Pressure</a:t>
            </a:r>
          </a:p>
          <a:p>
            <a:pPr eaLnBrk="1" hangingPunct="1"/>
            <a:r>
              <a:rPr lang="en-US" b="1" smtClean="0"/>
              <a:t>	Volume	Temp (</a:t>
            </a:r>
            <a:r>
              <a:rPr lang="en-US" b="1" baseline="30000" smtClean="0"/>
              <a:t>o</a:t>
            </a:r>
            <a:r>
              <a:rPr lang="en-US" b="1" smtClean="0"/>
              <a:t>C)    (K)		V/T</a:t>
            </a:r>
          </a:p>
          <a:p>
            <a:pPr eaLnBrk="1" hangingPunct="1"/>
            <a:r>
              <a:rPr lang="en-US" b="1" smtClean="0"/>
              <a:t>	1094 L	273		546		2.00</a:t>
            </a:r>
          </a:p>
          <a:p>
            <a:pPr eaLnBrk="1" hangingPunct="1"/>
            <a:r>
              <a:rPr lang="en-US" b="1" smtClean="0"/>
              <a:t>	747		100		373		2.01</a:t>
            </a:r>
          </a:p>
          <a:p>
            <a:pPr eaLnBrk="1" hangingPunct="1"/>
            <a:r>
              <a:rPr lang="en-US" b="1" smtClean="0"/>
              <a:t>	568		  10		283		2.01</a:t>
            </a:r>
          </a:p>
          <a:p>
            <a:pPr eaLnBrk="1" hangingPunct="1"/>
            <a:r>
              <a:rPr lang="en-US" b="1" smtClean="0"/>
              <a:t>	545		    1		274		1.99</a:t>
            </a:r>
          </a:p>
          <a:p>
            <a:pPr eaLnBrk="1" hangingPunct="1"/>
            <a:r>
              <a:rPr lang="en-US" b="1" smtClean="0"/>
              <a:t>	545		    0		273		2.00</a:t>
            </a:r>
          </a:p>
          <a:p>
            <a:pPr eaLnBrk="1" hangingPunct="1"/>
            <a:r>
              <a:rPr lang="en-US" b="1" smtClean="0"/>
              <a:t>	546		  -1		272		2.01</a:t>
            </a:r>
          </a:p>
          <a:p>
            <a:pPr eaLnBrk="1" hangingPunct="1"/>
            <a:r>
              <a:rPr lang="en-US" b="1" smtClean="0"/>
              <a:t>	403	         -73		200		2.02</a:t>
            </a:r>
          </a:p>
          <a:p>
            <a:pPr eaLnBrk="1" hangingPunct="1"/>
            <a:r>
              <a:rPr lang="en-US" b="1" smtClean="0"/>
              <a:t>	199          -173		100		1.99</a:t>
            </a:r>
          </a:p>
          <a:p>
            <a:pPr eaLnBrk="1" hangingPunct="1"/>
            <a:r>
              <a:rPr lang="en-US" b="1" smtClean="0"/>
              <a:t>	100          -223		  50		2.00</a:t>
            </a:r>
          </a:p>
          <a:p>
            <a:pPr eaLnBrk="1" hangingPunct="1"/>
            <a:endParaRPr lang="en-US" b="1" smtClean="0"/>
          </a:p>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b="1" smtClean="0"/>
          </a:p>
          <a:p>
            <a:pPr eaLnBrk="1" hangingPunct="1"/>
            <a:endParaRPr lang="en-US" b="1"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CBC2B182-776B-426A-A082-79D0486AD819}" type="slidenum">
              <a:rPr lang="en-US" smtClean="0"/>
              <a:pPr/>
              <a:t>64</a:t>
            </a:fld>
            <a:endParaRPr lang="en-US" smtClean="0"/>
          </a:p>
        </p:txBody>
      </p:sp>
      <p:sp>
        <p:nvSpPr>
          <p:cNvPr id="313347" name="Rectangle 2"/>
          <p:cNvSpPr>
            <a:spLocks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9FEE3F62-38F6-4800-B121-06563ACFBB0A}" type="slidenum">
              <a:rPr lang="en-US" smtClean="0"/>
              <a:pPr/>
              <a:t>65</a:t>
            </a:fld>
            <a:endParaRPr lang="en-US" smtClean="0"/>
          </a:p>
        </p:txBody>
      </p:sp>
      <p:sp>
        <p:nvSpPr>
          <p:cNvPr id="314371" name="Rectangle 2"/>
          <p:cNvSpPr>
            <a:spLocks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CBA40D70-6B2A-4264-BF72-37451D554884}" type="slidenum">
              <a:rPr lang="en-US" smtClean="0"/>
              <a:pPr/>
              <a:t>66</a:t>
            </a:fld>
            <a:endParaRPr lang="en-US" smtClean="0"/>
          </a:p>
        </p:txBody>
      </p:sp>
      <p:sp>
        <p:nvSpPr>
          <p:cNvPr id="315395" name="Rectangle 2"/>
          <p:cNvSpPr>
            <a:spLocks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5B5D1812-05A9-4252-8F6B-99CD85D73F99}" type="slidenum">
              <a:rPr lang="en-US" smtClean="0"/>
              <a:pPr/>
              <a:t>67</a:t>
            </a:fld>
            <a:endParaRPr lang="en-US" smtClean="0"/>
          </a:p>
        </p:txBody>
      </p:sp>
      <p:sp>
        <p:nvSpPr>
          <p:cNvPr id="316419" name="Rectangle 2"/>
          <p:cNvSpPr>
            <a:spLocks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20FD1FF0-B490-4E56-A2FB-0F175EC6C2FE}" type="slidenum">
              <a:rPr lang="en-US" smtClean="0"/>
              <a:pPr/>
              <a:t>68</a:t>
            </a:fld>
            <a:endParaRPr lang="en-US" smtClean="0"/>
          </a:p>
        </p:txBody>
      </p:sp>
      <p:sp>
        <p:nvSpPr>
          <p:cNvPr id="317443" name="Rectangle 2"/>
          <p:cNvSpPr>
            <a:spLocks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88DD5BA9-F9B3-4C7D-8D96-71DADB588FF0}" type="slidenum">
              <a:rPr lang="en-US" smtClean="0"/>
              <a:pPr/>
              <a:t>69</a:t>
            </a:fld>
            <a:endParaRPr lang="en-US" smtClean="0"/>
          </a:p>
        </p:txBody>
      </p:sp>
      <p:sp>
        <p:nvSpPr>
          <p:cNvPr id="318467" name="Rectangle 2"/>
          <p:cNvSpPr>
            <a:spLocks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r>
              <a:rPr lang="en-US" smtClean="0"/>
              <a:t>Image of tire:  http://media.canada.com/6c8714d8-471c-4ede-8876-90dda09eae8f/increasepressuretrips.jpg  Photograph by : CanWest News Service </a:t>
            </a:r>
          </a:p>
          <a:p>
            <a:pPr eaLnBrk="1" hangingPunct="1"/>
            <a:endParaRPr lang="en-US" smtClean="0"/>
          </a:p>
          <a:p>
            <a:pPr eaLnBrk="1" hangingPunct="1"/>
            <a:r>
              <a:rPr lang="en-US" smtClean="0"/>
              <a:t>Density of nitrogen gas = 1.251 g/L</a:t>
            </a:r>
          </a:p>
          <a:p>
            <a:pPr eaLnBrk="1" hangingPunct="1"/>
            <a:r>
              <a:rPr lang="en-US" smtClean="0"/>
              <a:t>Air’s density = 1.2 g/L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69A6E9CF-AFF3-499D-A1AA-A6B9F9F2C624}" type="slidenum">
              <a:rPr lang="en-US" smtClean="0"/>
              <a:pPr/>
              <a:t>7</a:t>
            </a:fld>
            <a:endParaRPr lang="en-US" smtClean="0"/>
          </a:p>
        </p:txBody>
      </p:sp>
      <p:sp>
        <p:nvSpPr>
          <p:cNvPr id="254979" name="Rectangle 2"/>
          <p:cNvSpPr>
            <a:spLocks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DBB2D901-AB4B-4114-AEF3-6124CABC6435}" type="slidenum">
              <a:rPr lang="en-US" smtClean="0"/>
              <a:pPr/>
              <a:t>70</a:t>
            </a:fld>
            <a:endParaRPr lang="en-US" smtClean="0"/>
          </a:p>
        </p:txBody>
      </p:sp>
      <p:sp>
        <p:nvSpPr>
          <p:cNvPr id="319491" name="Rectangle 2"/>
          <p:cNvSpPr>
            <a:spLocks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D845022E-5789-480B-9905-487D2ADA676D}" type="slidenum">
              <a:rPr lang="en-US" smtClean="0"/>
              <a:pPr/>
              <a:t>71</a:t>
            </a:fld>
            <a:endParaRPr lang="en-US" smtClean="0"/>
          </a:p>
        </p:txBody>
      </p:sp>
      <p:sp>
        <p:nvSpPr>
          <p:cNvPr id="320515" name="Rectangle 2"/>
          <p:cNvSpPr>
            <a:spLocks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5BC91376-5EE2-4B00-A749-F55A61A0BC94}" type="slidenum">
              <a:rPr lang="en-US" smtClean="0"/>
              <a:pPr/>
              <a:t>72</a:t>
            </a:fld>
            <a:endParaRPr lang="en-US" smtClean="0"/>
          </a:p>
        </p:txBody>
      </p:sp>
      <p:sp>
        <p:nvSpPr>
          <p:cNvPr id="321539" name="Rectangle 2"/>
          <p:cNvSpPr>
            <a:spLocks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DBF5AE5C-B342-4C2C-85E9-C005209923EF}" type="slidenum">
              <a:rPr lang="en-US" smtClean="0"/>
              <a:pPr/>
              <a:t>73</a:t>
            </a:fld>
            <a:endParaRPr lang="en-US" smtClean="0"/>
          </a:p>
        </p:txBody>
      </p:sp>
      <p:sp>
        <p:nvSpPr>
          <p:cNvPr id="322563" name="Rectangle 2"/>
          <p:cNvSpPr>
            <a:spLocks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B3F2DC8-DC2F-4501-8142-F6C937D49E32}" type="slidenum">
              <a:rPr lang="en-US" smtClean="0"/>
              <a:pPr/>
              <a:t>74</a:t>
            </a:fld>
            <a:endParaRPr lang="en-US" smtClean="0"/>
          </a:p>
        </p:txBody>
      </p:sp>
      <p:sp>
        <p:nvSpPr>
          <p:cNvPr id="323587" name="Rectangle 2"/>
          <p:cNvSpPr>
            <a:spLocks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en-US" smtClean="0"/>
              <a:t>Joseph Louis Gay-Lussac (1788-1850, France)  His experiments led him to propose in 1808 the Law of Combining Volumes, which states that the volume of gases involved in a chemical reaction are in a small whole number ratio.</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ECC6D77-E8CC-49D0-88CC-C071CAE073C4}" type="slidenum">
              <a:rPr lang="en-US" smtClean="0"/>
              <a:pPr/>
              <a:t>75</a:t>
            </a:fld>
            <a:endParaRPr lang="en-US" smtClean="0"/>
          </a:p>
        </p:txBody>
      </p:sp>
      <p:sp>
        <p:nvSpPr>
          <p:cNvPr id="324611" name="Rectangle 2"/>
          <p:cNvSpPr>
            <a:spLocks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6BE3842A-72A9-46B2-9DA1-7BE0D29F7DA5}" type="slidenum">
              <a:rPr lang="en-US" smtClean="0"/>
              <a:pPr/>
              <a:t>76</a:t>
            </a:fld>
            <a:endParaRPr lang="en-US" smtClean="0"/>
          </a:p>
        </p:txBody>
      </p:sp>
      <p:sp>
        <p:nvSpPr>
          <p:cNvPr id="325635" name="Rectangle 2"/>
          <p:cNvSpPr>
            <a:spLocks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452238F6-EEE3-40B9-9F2C-D06C680BBA7B}" type="slidenum">
              <a:rPr lang="en-US" smtClean="0"/>
              <a:pPr/>
              <a:t>77</a:t>
            </a:fld>
            <a:endParaRPr lang="en-US" smtClean="0"/>
          </a:p>
        </p:txBody>
      </p:sp>
      <p:sp>
        <p:nvSpPr>
          <p:cNvPr id="326659" name="Rectangle 2"/>
          <p:cNvSpPr>
            <a:spLocks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A282FC72-9530-489F-B041-F0C1655265C3}" type="slidenum">
              <a:rPr lang="en-US" smtClean="0"/>
              <a:pPr/>
              <a:t>78</a:t>
            </a:fld>
            <a:endParaRPr lang="en-US" smtClean="0"/>
          </a:p>
        </p:txBody>
      </p:sp>
      <p:sp>
        <p:nvSpPr>
          <p:cNvPr id="327683" name="Rectangle 2"/>
          <p:cNvSpPr>
            <a:spLocks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50EDC842-66D4-4B87-B9D4-167F6F052EFB}" type="slidenum">
              <a:rPr lang="en-US" smtClean="0"/>
              <a:pPr/>
              <a:t>79</a:t>
            </a:fld>
            <a:endParaRPr lang="en-US" smtClean="0"/>
          </a:p>
        </p:txBody>
      </p:sp>
      <p:sp>
        <p:nvSpPr>
          <p:cNvPr id="328707" name="Rectangle 2"/>
          <p:cNvSpPr>
            <a:spLocks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83D115F3-6F71-4564-8899-815795CAD671}" type="slidenum">
              <a:rPr lang="en-US" smtClean="0"/>
              <a:pPr/>
              <a:t>8</a:t>
            </a:fld>
            <a:endParaRPr lang="en-US" smtClean="0"/>
          </a:p>
        </p:txBody>
      </p:sp>
      <p:sp>
        <p:nvSpPr>
          <p:cNvPr id="256003" name="Rectangle 2"/>
          <p:cNvSpPr>
            <a:spLocks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FE3CC356-A321-4F9C-B9E9-306BCAC3B7FE}" type="slidenum">
              <a:rPr lang="en-US" smtClean="0"/>
              <a:pPr/>
              <a:t>80</a:t>
            </a:fld>
            <a:endParaRPr lang="en-US" smtClean="0"/>
          </a:p>
        </p:txBody>
      </p:sp>
      <p:sp>
        <p:nvSpPr>
          <p:cNvPr id="329731" name="Rectangle 2"/>
          <p:cNvSpPr>
            <a:spLocks noChangeArrowheads="1" noTextEdit="1"/>
          </p:cNvSpPr>
          <p:nvPr>
            <p:ph type="sldImg"/>
          </p:nvPr>
        </p:nvSpPr>
        <p:spPr>
          <a:xfrm>
            <a:off x="1150938" y="692150"/>
            <a:ext cx="4556125" cy="3416300"/>
          </a:xfrm>
          <a:ln/>
        </p:spPr>
      </p:sp>
      <p:sp>
        <p:nvSpPr>
          <p:cNvPr id="329732" name="Rectangle 3"/>
          <p:cNvSpPr>
            <a:spLocks noGrp="1" noChangeArrowheads="1"/>
          </p:cNvSpPr>
          <p:nvPr>
            <p:ph type="body" idx="1"/>
          </p:nvPr>
        </p:nvSpPr>
        <p:spPr>
          <a:noFill/>
          <a:ln/>
        </p:spPr>
        <p:txBody>
          <a:bodyPr/>
          <a:lstStyle/>
          <a:p>
            <a:pPr eaLnBrk="1" hangingPunct="1"/>
            <a:r>
              <a:rPr lang="en-US" smtClean="0"/>
              <a:t>Postulates of the kinetic molecular theory of gases ignore both the volume occupied by the molecules of a gas and all interactions between molecules, whether attractive or repulsive.</a:t>
            </a:r>
          </a:p>
          <a:p>
            <a:pPr eaLnBrk="1" hangingPunct="1"/>
            <a:endParaRPr lang="en-US" sz="500" smtClean="0"/>
          </a:p>
          <a:p>
            <a:pPr eaLnBrk="1" hangingPunct="1"/>
            <a:r>
              <a:rPr lang="en-US" smtClean="0"/>
              <a:t>•   In reality, all gases have nonzero molecular volumes and the molecules of real gases interact with one another in ways that depend on the structure of the molecules and differ for each gaseous substance.</a:t>
            </a:r>
          </a:p>
          <a:p>
            <a:pPr eaLnBrk="1" hangingPunct="1"/>
            <a:r>
              <a:rPr lang="en-US" smtClean="0"/>
              <a:t>For an ideal gas, a plot of </a:t>
            </a:r>
            <a:r>
              <a:rPr lang="en-US" i="1" smtClean="0"/>
              <a:t>PV</a:t>
            </a:r>
            <a:r>
              <a:rPr lang="en-US" smtClean="0"/>
              <a:t>/</a:t>
            </a:r>
            <a:r>
              <a:rPr lang="en-US" i="1" smtClean="0"/>
              <a:t>nRT</a:t>
            </a:r>
            <a:r>
              <a:rPr lang="en-US" smtClean="0"/>
              <a:t> versus </a:t>
            </a:r>
            <a:r>
              <a:rPr lang="en-US" i="1" smtClean="0"/>
              <a:t>P</a:t>
            </a:r>
            <a:r>
              <a:rPr lang="en-US" smtClean="0"/>
              <a:t> gives a horizontal line with an intercept of 1 on the </a:t>
            </a:r>
            <a:r>
              <a:rPr lang="en-US" i="1" smtClean="0"/>
              <a:t>PV</a:t>
            </a:r>
            <a:r>
              <a:rPr lang="en-US" smtClean="0"/>
              <a:t>/</a:t>
            </a:r>
            <a:r>
              <a:rPr lang="en-US" i="1" smtClean="0"/>
              <a:t>nRT</a:t>
            </a:r>
            <a:r>
              <a:rPr lang="en-US" smtClean="0"/>
              <a:t> axis.</a:t>
            </a:r>
          </a:p>
          <a:p>
            <a:pPr eaLnBrk="1" hangingPunct="1"/>
            <a:r>
              <a:rPr lang="en-US" smtClean="0"/>
              <a:t>•   Real gases show significant deviations from the behavior expected for an ideal gas, particularly at high pressures, but at low pressures (less than 1 atm) and at higher temperatures, real gases approximate ideal gas behavior.</a:t>
            </a:r>
          </a:p>
          <a:p>
            <a:pPr eaLnBrk="1" hangingPunct="1"/>
            <a:endParaRPr lang="en-US" smtClean="0"/>
          </a:p>
          <a:p>
            <a:pPr eaLnBrk="1" hangingPunct="1"/>
            <a:r>
              <a:rPr lang="en-US" smtClean="0"/>
              <a:t>Real gases behave differently from ideal gases at high pressures and low temperatures because the basic assumptions behind the ideal gas law — that gas molecules have negative volume and that intermolecular interactions are negligible — are no longer valid.</a:t>
            </a:r>
            <a:r>
              <a:rPr lang="en-US" b="1" smtClean="0"/>
              <a:t> </a:t>
            </a:r>
            <a:endParaRPr lang="en-US" sz="600" b="1" smtClean="0"/>
          </a:p>
          <a:p>
            <a:pPr eaLnBrk="1" hangingPunct="1"/>
            <a:r>
              <a:rPr lang="en-US" b="1" smtClean="0"/>
              <a:t>•   </a:t>
            </a:r>
            <a:r>
              <a:rPr lang="en-US" smtClean="0"/>
              <a:t>Molecules of an ideal gas are assumed to have zero volume; volume available to them for motion is the same as the volume of the container.</a:t>
            </a:r>
          </a:p>
          <a:p>
            <a:pPr eaLnBrk="1" hangingPunct="1"/>
            <a:r>
              <a:rPr lang="en-US" smtClean="0"/>
              <a:t>Molecules of a real gas have small but measurable volumes.</a:t>
            </a:r>
          </a:p>
          <a:p>
            <a:pPr lvl="2" eaLnBrk="1" hangingPunct="1"/>
            <a:r>
              <a:rPr lang="en-US" smtClean="0"/>
              <a:t>    – At low pressures, gaseous molecules are far apart.</a:t>
            </a:r>
          </a:p>
          <a:p>
            <a:pPr lvl="2" eaLnBrk="1" hangingPunct="1"/>
            <a:r>
              <a:rPr lang="en-US" smtClean="0"/>
              <a:t>    – As pressure increases, intermolecular distances become smaller and smaller and the volume occupied by the molecules becomes significant compared with the volume of the container. </a:t>
            </a:r>
          </a:p>
          <a:p>
            <a:pPr lvl="2" eaLnBrk="1" hangingPunct="1"/>
            <a:r>
              <a:rPr lang="en-US" smtClean="0"/>
              <a:t>    – Total volume occupied by gas is greater than the volume predicted by the ideal gas law, and at very high pressures, the experimentally measured value of </a:t>
            </a:r>
            <a:r>
              <a:rPr lang="en-US" i="1" smtClean="0"/>
              <a:t>PV</a:t>
            </a:r>
            <a:r>
              <a:rPr lang="en-US" smtClean="0"/>
              <a:t>/</a:t>
            </a:r>
            <a:r>
              <a:rPr lang="en-US" i="1" smtClean="0"/>
              <a:t>nRT </a:t>
            </a:r>
            <a:r>
              <a:rPr lang="en-US" smtClean="0"/>
              <a:t>is greater than 	the value predicted by the ideal gas law.</a:t>
            </a:r>
          </a:p>
          <a:p>
            <a:pPr eaLnBrk="1" hangingPunct="1"/>
            <a:endParaRPr lang="en-US" smtClean="0"/>
          </a:p>
          <a:p>
            <a:pPr eaLnBrk="1" hangingPunct="1"/>
            <a:r>
              <a:rPr lang="en-US" sz="1000" smtClean="0"/>
              <a:t>Molecules are attracted to one another by a combination of forces that are important for gases at low temperatures and high pressures where intermolecular distances are shorter.</a:t>
            </a:r>
          </a:p>
          <a:p>
            <a:pPr lvl="2" eaLnBrk="1" hangingPunct="1"/>
            <a:r>
              <a:rPr lang="en-US" smtClean="0"/>
              <a:t>    – As the intermolecular distances decrease, the pressure exerted by the gas on the container wall decreases and the observed pressure is less than expected.</a:t>
            </a:r>
          </a:p>
          <a:p>
            <a:pPr lvl="2" eaLnBrk="1" hangingPunct="1"/>
            <a:r>
              <a:rPr lang="en-US" smtClean="0"/>
              <a:t>    – At low temperatures, the ratio of </a:t>
            </a:r>
            <a:r>
              <a:rPr lang="en-US" i="1" smtClean="0"/>
              <a:t>PV</a:t>
            </a:r>
            <a:r>
              <a:rPr lang="en-US" smtClean="0"/>
              <a:t>/</a:t>
            </a:r>
            <a:r>
              <a:rPr lang="en-US" i="1" smtClean="0"/>
              <a:t>nRT</a:t>
            </a:r>
            <a:r>
              <a:rPr lang="en-US" smtClean="0"/>
              <a:t> is lower than predicted 	for an ideal gas.</a:t>
            </a:r>
          </a:p>
          <a:p>
            <a:pPr lvl="2" eaLnBrk="1" hangingPunct="1"/>
            <a:r>
              <a:rPr lang="en-US" smtClean="0"/>
              <a:t>    – At high pressures, the effect of nonzero molecular volume 	predominates.</a:t>
            </a:r>
          </a:p>
          <a:p>
            <a:pPr lvl="2" eaLnBrk="1" hangingPunct="1"/>
            <a:r>
              <a:rPr lang="en-US" smtClean="0"/>
              <a:t>    – At high temperatures, molecules have sufficient kinetic energy to overcome intermolecular attractive forces and the effects of nonzero molecular volume predominates.</a:t>
            </a:r>
          </a:p>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31EDBB69-1FDD-4ACA-9CB0-79CDD5C2F289}" type="slidenum">
              <a:rPr lang="en-US" smtClean="0"/>
              <a:pPr/>
              <a:t>81</a:t>
            </a:fld>
            <a:endParaRPr lang="en-US" smtClean="0"/>
          </a:p>
        </p:txBody>
      </p:sp>
      <p:sp>
        <p:nvSpPr>
          <p:cNvPr id="330755" name="Rectangle 2"/>
          <p:cNvSpPr>
            <a:spLocks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D9C7EA5E-D23E-49C3-954D-C4EFA4B21D01}" type="slidenum">
              <a:rPr lang="en-US" smtClean="0"/>
              <a:pPr/>
              <a:t>82</a:t>
            </a:fld>
            <a:endParaRPr lang="en-US" smtClean="0"/>
          </a:p>
        </p:txBody>
      </p:sp>
      <p:sp>
        <p:nvSpPr>
          <p:cNvPr id="331779" name="Rectangle 2"/>
          <p:cNvSpPr>
            <a:spLocks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lnSpc>
                <a:spcPct val="80000"/>
              </a:lnSpc>
            </a:pPr>
            <a:r>
              <a:rPr lang="en-US" sz="800" b="1" smtClean="0"/>
              <a:t>GAY-LUSSAC -- SCIENTIST</a:t>
            </a:r>
          </a:p>
          <a:p>
            <a:pPr eaLnBrk="1" hangingPunct="1">
              <a:lnSpc>
                <a:spcPct val="80000"/>
              </a:lnSpc>
            </a:pPr>
            <a:r>
              <a:rPr lang="en-US" sz="800" smtClean="0"/>
              <a:t>Joseph Louis Gay-Lussac, by virtue of his skill and diligence as an experimentalist, and by his demonstration of the power of the scientific method, deserves recognition as a great scientist. Born on December 6, 1778, Joseph was the eldest of five children. His father, Antoine Gay, was a lawyer who, to distinguish himself from other people in the Limoges region with the last name of Gay, used the surname Gay-Lussac from the name of some family property near St Leonard</a:t>
            </a:r>
            <a:r>
              <a:rPr lang="en-US" sz="800" i="1" smtClean="0"/>
              <a:t>(4)</a:t>
            </a:r>
            <a:r>
              <a:rPr lang="en-US" sz="800" smtClean="0"/>
              <a:t> The French Revolution affected many of what were to become the French scientific elite. Gay-Lussac was sent to Paris at the age of fourteen when his father was arrested. After having had private lessons and attending a boarding school, the Ecole Polytechnique and the civil engineering school, Gay-Lussac became an assistant to Berthollet who was himself a co-worker of Lavoisier. Gay-Lussac thus got the chance to become part of the group of famous men who spent time at Berthollet's country house near Arcueil. Here among the Arcueil Society he received his training in chemical research</a:t>
            </a:r>
            <a:r>
              <a:rPr lang="en-US" sz="800" i="1" smtClean="0"/>
              <a:t>(4)</a:t>
            </a:r>
            <a:r>
              <a:rPr lang="en-US" sz="800" smtClean="0"/>
              <a:t>. </a:t>
            </a:r>
          </a:p>
          <a:p>
            <a:pPr eaLnBrk="1" hangingPunct="1">
              <a:lnSpc>
                <a:spcPct val="80000"/>
              </a:lnSpc>
            </a:pPr>
            <a:r>
              <a:rPr lang="en-US" sz="800" smtClean="0"/>
              <a:t>With the encouragement of Berthollet and LaPlace, Gay-Lussac at the age of 24 conducted his first major research in the winter of 1801-1802. He settled some conflicting evidence about the expansion properties of different gases. By excluding water vapor from the apparatus and by making sure that the gases themselves were free of moisture, he obtained results that were more accurate than had been obtained previously by others. He concluded that equal volumes of all gases expand equally with the same increase in temperature. While Jacques Charles discovered this volume-temperature relationship fifteen years earlier, he had not published it. Unlike Gay-Lussac, Charles did not measure the coefficient of expansion. Also, because of the presence of water in the apparatus and the gases themselves, Charles obtained results that indicated unequal expansion for the gases that were water soluble</a:t>
            </a:r>
            <a:r>
              <a:rPr lang="en-US" sz="800" i="1" smtClean="0"/>
              <a:t>(16,19)</a:t>
            </a:r>
            <a:r>
              <a:rPr lang="en-US" sz="800" smtClean="0"/>
              <a:t>. </a:t>
            </a:r>
          </a:p>
          <a:p>
            <a:pPr eaLnBrk="1" hangingPunct="1">
              <a:lnSpc>
                <a:spcPct val="80000"/>
              </a:lnSpc>
            </a:pPr>
            <a:r>
              <a:rPr lang="en-US" sz="800" smtClean="0"/>
              <a:t>Gay-Lussac, like his mentor Berthollet, was interested in how chemical reactions take place. Working with the mathematical physicist, LaPlace, Gay-Lussac made quantitative measurements on capillary action. The goal was to support LaPlace 's belief in his Newtonian theory of chemical affinity. In 1814 this theoretical bent continued as Gay-Lussac and LaPlace sought to determine if chemistry could be reduced to applied mathematics. The approach was to ask whether the conditions of chemical reactions could be reduced simply to, as LaPlace had suggested, considerations of heat</a:t>
            </a:r>
            <a:r>
              <a:rPr lang="en-US" sz="800" i="1" smtClean="0"/>
              <a:t>(4)</a:t>
            </a:r>
            <a:r>
              <a:rPr lang="en-US" sz="800" smtClean="0"/>
              <a:t>. </a:t>
            </a:r>
          </a:p>
          <a:p>
            <a:pPr eaLnBrk="1" hangingPunct="1">
              <a:lnSpc>
                <a:spcPct val="80000"/>
              </a:lnSpc>
            </a:pPr>
            <a:r>
              <a:rPr lang="en-US" sz="800" smtClean="0"/>
              <a:t>As with his mentor before him, Gay-Lussac was consulted by industry and supported by the government. "Napoleonic science sharpened the appetites of young men by holding up the prospects of recognition and reward"</a:t>
            </a:r>
            <a:r>
              <a:rPr lang="en-US" sz="800" i="1" smtClean="0"/>
              <a:t>(5)</a:t>
            </a:r>
            <a:r>
              <a:rPr lang="en-US" sz="800" smtClean="0"/>
              <a:t>. Gay-Lussac and Thenard, the laboratory boy turned professor, isolated the element boron nine days before Davy's group did (but Davy was the first to publish</a:t>
            </a:r>
            <a:r>
              <a:rPr lang="en-US" sz="800" i="1" smtClean="0"/>
              <a:t>(1)</a:t>
            </a:r>
            <a:r>
              <a:rPr lang="en-US" sz="800" smtClean="0"/>
              <a:t>.) Gay-Lussac led his group into the isolation of plant alkaloids for potential medical use </a:t>
            </a:r>
            <a:r>
              <a:rPr lang="en-US" sz="800" i="1" smtClean="0"/>
              <a:t>(8)</a:t>
            </a:r>
            <a:r>
              <a:rPr lang="en-US" sz="800" smtClean="0"/>
              <a:t> and he was instrumental in developing the industrial production of oxalic acid from the fusion of sawdust with alkali.(17) His most important contribution to industry was, in 1827, the refinement of the lead chamber process for the production of sulfuric acid, the industrial chemical produced in largest volume in the world. The tall absorbtion towers were known as Gay-Lussac Towers. The process is: </a:t>
            </a:r>
          </a:p>
          <a:p>
            <a:pPr eaLnBrk="1" hangingPunct="1">
              <a:lnSpc>
                <a:spcPct val="80000"/>
              </a:lnSpc>
            </a:pPr>
            <a:r>
              <a:rPr lang="en-US" sz="800" smtClean="0"/>
              <a:t>SO2 (g) + NO2 (g) -------&gt; SO3 (g) + NO (g) This reaction was carried out in a lead-lined chamber in which the sulfur trioxide was then dissolved in water to produce sulfuric acid. Gay-Lussac's contribution was a process for recycling the nitrogen monoxide after oxidizing it to NO2. Sulfuric acid was produced this way well into the twentieth century, when it was replaced by catalytic oxidation of SO2 in the "Contact Process".</a:t>
            </a:r>
            <a:r>
              <a:rPr lang="en-US" sz="800" i="1" smtClean="0"/>
              <a:t>(13)</a:t>
            </a:r>
            <a:r>
              <a:rPr lang="en-US" sz="800" smtClean="0"/>
              <a:t> While Gay-Lussac was a great theoretical scientist, he was also respected by his colleagues for his careful, elegant, experimental work. Wanting to know why and how something happened was important to Gay-Lussac, but he preferred knowing much about a limited subject rather than proposing broad new theories which might be wrong . He devised many new types of apparatus such as the portable barometer, an improved pipette and burette and, when working at the Mint, a new apparatus for quickly and accurately estimating the purity of silver which was the only legal measure in France until 1881</a:t>
            </a:r>
            <a:r>
              <a:rPr lang="en-US" sz="800" i="1" smtClean="0"/>
              <a:t>(5)</a:t>
            </a:r>
            <a:r>
              <a:rPr lang="en-US" sz="800" smtClean="0"/>
              <a:t>. His work on iodine is considered a model of chemical research</a:t>
            </a:r>
            <a:r>
              <a:rPr lang="en-US" sz="800" i="1" smtClean="0"/>
              <a:t>(16)</a:t>
            </a:r>
            <a:r>
              <a:rPr lang="en-US" sz="800" smtClean="0"/>
              <a:t>. His precise measurement of the thermal expansion of gases mentioned above was used by Lord Kelvin in the development of the absolute temperature scale and Third Law of Thermodynamics and by Clausius in the development of the Second Law</a:t>
            </a:r>
            <a:r>
              <a:rPr lang="en-US" sz="800" i="1" smtClean="0"/>
              <a:t>(9)</a:t>
            </a:r>
            <a:r>
              <a:rPr lang="en-US" sz="800" smtClean="0"/>
              <a:t>. He and Thenard improved existing methods of elemental analysis and developed volumetric procedures for measuring acids and alkalis</a:t>
            </a:r>
            <a:r>
              <a:rPr lang="en-US" sz="800" i="1" smtClean="0"/>
              <a:t>(16)</a:t>
            </a:r>
            <a:r>
              <a:rPr lang="en-US" sz="800" smtClean="0"/>
              <a:t>. His quantification of the effect of light on the reaction of chlorine with hydrogen elevated photochemistry from mere artifice into a theoretical science which culminated, fifty years after his death, in the quantum theory</a:t>
            </a:r>
            <a:r>
              <a:rPr lang="en-US" sz="800" i="1" smtClean="0"/>
              <a:t>(10)</a:t>
            </a:r>
            <a:r>
              <a:rPr lang="en-US" sz="800" smtClean="0"/>
              <a:t>. An example of his dedication to meticulous experimenting is his decision to undertake a balloon flight to a record setting height of 23,000 feet to test an hypotheses on earth's magnetic field and the composition of the air</a:t>
            </a:r>
            <a:r>
              <a:rPr lang="en-US" sz="800" i="1" smtClean="0"/>
              <a:t>(20)</a:t>
            </a:r>
            <a:r>
              <a:rPr lang="en-US" sz="800" smtClean="0"/>
              <a:t>. </a:t>
            </a:r>
          </a:p>
          <a:p>
            <a:pPr eaLnBrk="1" hangingPunct="1">
              <a:lnSpc>
                <a:spcPct val="80000"/>
              </a:lnSpc>
            </a:pPr>
            <a:r>
              <a:rPr lang="en-US" sz="800" smtClean="0"/>
              <a:t>The work for which Gay-Lussac is most remembered in high school and university courses of general chemistry is his Law of Combining Volumes: "The compounds of gaseous substances with each other are always formed in very simple ratios by volume"</a:t>
            </a:r>
            <a:r>
              <a:rPr lang="en-US" sz="800" i="1" smtClean="0"/>
              <a:t>(11)</a:t>
            </a:r>
            <a:r>
              <a:rPr lang="en-US" sz="800" smtClean="0"/>
              <a:t>. If we follow the development of this law we can see the scientific method at work, in all its beauty and nobility, and with its pitfalls, resting as it does on the frailty of human nature. </a:t>
            </a:r>
          </a:p>
          <a:p>
            <a:pPr eaLnBrk="1" hangingPunct="1">
              <a:lnSpc>
                <a:spcPct val="80000"/>
              </a:lnSpc>
            </a:pPr>
            <a:r>
              <a:rPr lang="en-US" sz="800" smtClean="0"/>
              <a:t>Gay-Lussac began with a statement of intent: "I hope by this means to give proof of an idea advanced by several distinguished chemists--that we are perhaps not far removed from the time when we shall be able to submit the bulk of chemical formula to calculation"</a:t>
            </a:r>
            <a:r>
              <a:rPr lang="en-US" sz="800" i="1" smtClean="0"/>
              <a:t>(11)</a:t>
            </a:r>
            <a:r>
              <a:rPr lang="en-US" sz="800" smtClean="0"/>
              <a:t>. </a:t>
            </a:r>
          </a:p>
          <a:p>
            <a:pPr eaLnBrk="1" hangingPunct="1">
              <a:lnSpc>
                <a:spcPct val="80000"/>
              </a:lnSpc>
            </a:pPr>
            <a:r>
              <a:rPr lang="en-US" sz="800" smtClean="0"/>
              <a:t>The events that culminated in the presentation of his memoir at Arcueil began with his balloon flight and measurements of the composition of the air. These studies led him to criticize a man ten years his elder--the scientist-explorer Alexander von Humbolt, who had also published measurements on the composition of the air. But in an illustration of the nobility of science, Humbolt, far from becoming angry with Gay-Lussac, saw that he had something to learn about precision in scientific research. The two became collaborators and friends and, in fact, eventually traveled together throughout Europe for a year in 1805, going to Rome, Switzerland and Berlin</a:t>
            </a:r>
            <a:r>
              <a:rPr lang="en-US" sz="800" i="1" smtClean="0"/>
              <a:t>(3)</a:t>
            </a:r>
            <a:r>
              <a:rPr lang="en-US" sz="800" smtClean="0"/>
              <a:t>. Before that trip they worked on finding the ratio in which hydrogen and oxygen combine to form water. They needed this fact in order to find the percent of oxygen in the air. They came up with the remarkably accurate results of a volume ratio of 100 of oxygen to 200 of hydrogen. </a:t>
            </a:r>
          </a:p>
          <a:p>
            <a:pPr eaLnBrk="1" hangingPunct="1">
              <a:lnSpc>
                <a:spcPct val="80000"/>
              </a:lnSpc>
            </a:pPr>
            <a:r>
              <a:rPr lang="en-US" sz="800" smtClean="0"/>
              <a:t>What is surprising is that four years passed before Gay-Lussac published his now famous results. In the interim, during their trip together, he worked with Humbolt on measuring the earth's magnetic intensity. In 1807 he worked on a series of experiments to find out if there is a general relationship between the specific heats of gases and their densities</a:t>
            </a:r>
            <a:r>
              <a:rPr lang="en-US" sz="800" i="1" smtClean="0"/>
              <a:t>(3)</a:t>
            </a:r>
            <a:r>
              <a:rPr lang="en-US" sz="800" smtClean="0"/>
              <a:t>. </a:t>
            </a:r>
          </a:p>
          <a:p>
            <a:pPr eaLnBrk="1" hangingPunct="1">
              <a:lnSpc>
                <a:spcPct val="80000"/>
              </a:lnSpc>
            </a:pPr>
            <a:r>
              <a:rPr lang="en-US" sz="800" smtClean="0"/>
              <a:t>Gay-Lussac looked at some previous data collected by Davy. This consisted of analysis of the proportions by weight of elements in three different oxides of nitrogen, as follows: </a:t>
            </a:r>
            <a:endParaRPr lang="en-US" sz="800" b="1" smtClean="0"/>
          </a:p>
          <a:p>
            <a:pPr eaLnBrk="1" hangingPunct="1">
              <a:lnSpc>
                <a:spcPct val="80000"/>
              </a:lnSpc>
            </a:pPr>
            <a:r>
              <a:rPr lang="en-US" sz="800" b="1" smtClean="0"/>
              <a:t>Proportions by WeightNitrogenOxygen</a:t>
            </a:r>
            <a:r>
              <a:rPr lang="en-US" sz="800" smtClean="0"/>
              <a:t>Nitrous oxide63.3036.70Nitrous gas44.0555.95Nitric Acid29.5070.50</a:t>
            </a:r>
            <a:br>
              <a:rPr lang="en-US" sz="800" smtClean="0"/>
            </a:br>
            <a:r>
              <a:rPr lang="en-US" sz="800" smtClean="0"/>
              <a:t>Next Gay-Lussac "reduces these proportions to volumes", using the specific gravities of the gases relative to hydrogen: </a:t>
            </a:r>
            <a:endParaRPr lang="en-US" sz="800" b="1" smtClean="0"/>
          </a:p>
          <a:p>
            <a:pPr eaLnBrk="1" hangingPunct="1">
              <a:lnSpc>
                <a:spcPct val="80000"/>
              </a:lnSpc>
            </a:pPr>
            <a:r>
              <a:rPr lang="en-US" sz="800" b="1" smtClean="0"/>
              <a:t>Proportions by VolumeNitrogenOxygen</a:t>
            </a:r>
            <a:r>
              <a:rPr lang="en-US" sz="800" smtClean="0"/>
              <a:t>Nitrous oxide10049.5Nitrous gas100108.9Nitric acid100204.7</a:t>
            </a:r>
            <a:br>
              <a:rPr lang="en-US" sz="800" smtClean="0"/>
            </a:br>
            <a:r>
              <a:rPr lang="en-US" sz="800" smtClean="0"/>
              <a:t>Now he can accept (by what today we call the 5% rule) that "the first and last of these proportions differ only slightly from 100:50 and 100:200" </a:t>
            </a:r>
            <a:r>
              <a:rPr lang="en-US" sz="800" i="1" smtClean="0"/>
              <a:t>(11)</a:t>
            </a:r>
            <a:r>
              <a:rPr lang="en-US" sz="800" smtClean="0"/>
              <a:t>, but he recognizes that the second is significantly different from 100:100. He also knew that Berthollet had obtained the proportions by volume of H and N in ammonia, while Gay-Lussac, himself, had obtained those of sulfurous gas and oxygen in sulfuric acid and that these are indeed simple whole numbers. So he does an analytical experiment. He reacts 100 volumes of nitrous gas with "the new combustible substance from potash"</a:t>
            </a:r>
            <a:r>
              <a:rPr lang="en-US" sz="800" i="1" smtClean="0"/>
              <a:t>(11)</a:t>
            </a:r>
            <a:r>
              <a:rPr lang="en-US" sz="800" smtClean="0"/>
              <a:t> (presumably potassium) and he finds that the volume of the gas decreases by 50% and the remnant is all nitrogen. The reaction presumably is: </a:t>
            </a:r>
          </a:p>
          <a:p>
            <a:pPr eaLnBrk="1" hangingPunct="1">
              <a:lnSpc>
                <a:spcPct val="80000"/>
              </a:lnSpc>
            </a:pPr>
            <a:r>
              <a:rPr lang="en-US" sz="800" smtClean="0"/>
              <a:t>4K (s) + 2NO (g) -------&gt; 2K2O + N2 He can now write: </a:t>
            </a:r>
            <a:r>
              <a:rPr lang="en-US" sz="800" b="1" smtClean="0"/>
              <a:t>Proportions by VolumeNitrogenOxygen</a:t>
            </a:r>
            <a:r>
              <a:rPr lang="en-US" sz="800" smtClean="0"/>
              <a:t>Nitrous oxide10050Nitrous gas100100Nitric acid100200</a:t>
            </a:r>
            <a:br>
              <a:rPr lang="en-US" sz="800" smtClean="0"/>
            </a:br>
            <a:r>
              <a:rPr lang="en-US" sz="800" smtClean="0"/>
              <a:t>In modern terms these three compounds are N2O, NO, and NO2. So Gay-Lussac has used the scientific method: Question, Hypothesis, Experiment (including careful measurement, reproducibility, independent observations in other laboratories) to devise an explanation of how gases combine--the resulting Law of Combining Volumes was announced at a meeting of the Societe Philomatique in Paris on December 31, 1808. As Crosland writes in his article in the </a:t>
            </a:r>
            <a:r>
              <a:rPr lang="en-US" sz="800" i="1" smtClean="0"/>
              <a:t>Dictionary of Scientific Biography</a:t>
            </a:r>
            <a:r>
              <a:rPr lang="en-US" sz="800" smtClean="0"/>
              <a:t>, "For Gay-Lussac, himself, the law provided a vindication of his belief in regularities in the physical world, which it was the business of the scientist to discover". Crosland adds that "These neat ratios do not, however, correspond exactly to his experimental results. He deduced his law from a few fairly clear cases... and glossed over discrepancies in some of the others. The simple reaction between hydrogen and chlorine, which is often used today as an elementary illustration of the law, was not discovered until 1809 and was included only as a footnote when this memoir was printed". Now comes the pitfall; not Gay-Lussac's at first but John Dalton's. In the second part of his "New System of Chemical Philosophy" Dalton criticized the accuracy of Gay-Lussac's measurements, experiments and generalizations. This was ironic since Dalton was more speculator than experimentalist, sometimes accepting large standard deviations, as in the case of the atomic weight of sulfur, for which he accepted values ranging from 12 to 22 based on his own experiments. Nevertheless, he had the gall to claim that the ratio of volumes of H and O in water was 1:1.97 which, he said, was not a simple whole number ratio, thereby invalidating Gay-Lussac's Law. Thus he was unable to "admit the French doctrine" as he called it</a:t>
            </a:r>
            <a:r>
              <a:rPr lang="en-US" sz="800" i="1" smtClean="0"/>
              <a:t>(7)</a:t>
            </a:r>
            <a:r>
              <a:rPr lang="en-US" sz="800" smtClean="0"/>
              <a:t>. </a:t>
            </a:r>
          </a:p>
          <a:p>
            <a:pPr eaLnBrk="1" hangingPunct="1">
              <a:lnSpc>
                <a:spcPct val="80000"/>
              </a:lnSpc>
            </a:pPr>
            <a:r>
              <a:rPr lang="en-US" sz="800" smtClean="0"/>
              <a:t>It is instructive to trace Dalton's thought processes. In a paper read before the Literary and Philosophical Society in Manchester in 1802 (before the Law of Combining Volumes) Dalton stated that: "The particles of one gas are not elastic or repulsive to the particles of another gas but only to the particles of their own kind." In his </a:t>
            </a:r>
            <a:r>
              <a:rPr lang="en-US" sz="800" i="1" smtClean="0"/>
              <a:t>New System of Chemical Philosophy, Part I</a:t>
            </a:r>
            <a:r>
              <a:rPr lang="en-US" sz="800" smtClean="0"/>
              <a:t> (in 1808 after Gay-Lussac's Law), he set out a number of rules for combinations of atoms: "When only one combination of two bodies can be obtained, it must be presumed to be a binary one, unless some cause appear to the contrary" </a:t>
            </a:r>
            <a:r>
              <a:rPr lang="en-US" sz="800" i="1" smtClean="0"/>
              <a:t>(6)</a:t>
            </a:r>
            <a:r>
              <a:rPr lang="en-US" sz="800" smtClean="0"/>
              <a:t>. Consequently, hydrogen peroxide not yet having been discovered (it was isolated by Thenard in 1818</a:t>
            </a:r>
            <a:r>
              <a:rPr lang="en-US" sz="800" i="1" smtClean="0"/>
              <a:t>(16)</a:t>
            </a:r>
            <a:r>
              <a:rPr lang="en-US" sz="800" smtClean="0"/>
              <a:t>), Dalton was forced to conclude that the formula of water was HO. Although others of his contemporaries, including Berzelius and Avogadro were quite comfortable with Gay-Lussac's Law and used it to their advantage, Dalton stubbornly rejected it. Like atoms could not stick together. They would repel each other as like charges do. Furthermore, atoms combined in simple proportions by weight according to Dalton's Law of Multiple Proportions, and Dalton could not see how the same proportions could apply to combining volumes</a:t>
            </a:r>
            <a:r>
              <a:rPr lang="en-US" sz="800" i="1" smtClean="0"/>
              <a:t>(12)</a:t>
            </a:r>
            <a:r>
              <a:rPr lang="en-US" sz="800" smtClean="0"/>
              <a:t>. Avogadro had the answer: equal volumes of gases at the same temperature and pressure contain the same number of particles. To the latter, who had used electricity extensively in his studies of the halogens, it must have seemed preposterous to believe that gases such as oxygen, hydrogen and chlorine could be diatomic in nature. Two like atoms and two like charges were bound to repel each other; even though a cornerstone of Avogadro's work was the production of two volumes of HCl from one each of hydrogen and chlorine. So Avogadro's work was consigned to obscurity for fifty years, until his compatriot, Cannizzaro brought it to light in a pamphlet distributed at the end of the Karlsruhe Conference in December 1860</a:t>
            </a:r>
            <a:r>
              <a:rPr lang="en-US" sz="800" i="1" smtClean="0"/>
              <a:t>(7)</a:t>
            </a:r>
            <a:r>
              <a:rPr lang="en-US" sz="800" smtClean="0"/>
              <a:t> after Gay-Lussac, Berzelius and Dalton were dead. </a:t>
            </a:r>
          </a:p>
          <a:p>
            <a:pPr eaLnBrk="1" hangingPunct="1">
              <a:lnSpc>
                <a:spcPct val="80000"/>
              </a:lnSpc>
            </a:pPr>
            <a:r>
              <a:rPr lang="en-US" sz="800" smtClean="0"/>
              <a:t>In the end Dalton did bow under the weight of the evidence and accept the Law of Combining Volumes. But neither he nor Gay-Lussac nor Berzelius ever accepted Avogadro's Law; not even when Gaudin in 1833 clearly showed how it could be applied to explain the formation of water</a:t>
            </a:r>
            <a:r>
              <a:rPr lang="en-US" sz="800" i="1" smtClean="0"/>
              <a:t>(15)</a:t>
            </a:r>
            <a:r>
              <a:rPr lang="en-US" sz="800" smtClean="0"/>
              <a:t>, not even with the background of Cavendish eudiometer experiments</a:t>
            </a:r>
            <a:r>
              <a:rPr lang="en-US" sz="800" i="1" smtClean="0"/>
              <a:t>(14)</a:t>
            </a:r>
            <a:r>
              <a:rPr lang="en-US" sz="800" smtClean="0"/>
              <a:t>. </a:t>
            </a:r>
          </a:p>
          <a:p>
            <a:pPr eaLnBrk="1" hangingPunct="1">
              <a:lnSpc>
                <a:spcPct val="80000"/>
              </a:lnSpc>
            </a:pPr>
            <a:r>
              <a:rPr lang="en-US" sz="800" smtClean="0"/>
              <a:t>The stubborn blindness of Dalton and Berzelius and Gay-Lussac is a clear example of a common pitfall in the practice of science. Roger Bacon might have recognized it as the third "Cause of Error": popular prejudice</a:t>
            </a:r>
            <a:r>
              <a:rPr lang="en-US" sz="800" i="1" smtClean="0"/>
              <a:t>(2)</a:t>
            </a:r>
            <a:r>
              <a:rPr lang="en-US" sz="800" smtClean="0"/>
              <a:t>, but it also has elements of Bacon's first cause of error, namely, submission to faulty and unworthy authority. We see that science has the pitfalls of human frailty as well as beauty and nobility. </a:t>
            </a:r>
            <a:endParaRPr lang="en-US" sz="800" b="1" smtClean="0"/>
          </a:p>
          <a:p>
            <a:pPr eaLnBrk="1" hangingPunct="1">
              <a:lnSpc>
                <a:spcPct val="80000"/>
              </a:lnSpc>
            </a:pPr>
            <a:r>
              <a:rPr lang="en-US" sz="800" b="1" smtClean="0"/>
              <a:t>References</a:t>
            </a:r>
          </a:p>
          <a:p>
            <a:pPr eaLnBrk="1" hangingPunct="1">
              <a:lnSpc>
                <a:spcPct val="80000"/>
              </a:lnSpc>
            </a:pPr>
            <a:r>
              <a:rPr lang="en-US" sz="800" smtClean="0"/>
              <a:t>1. Asimov, I., </a:t>
            </a:r>
            <a:r>
              <a:rPr lang="en-US" sz="800" i="1" smtClean="0"/>
              <a:t>The Search for the Elements</a:t>
            </a:r>
            <a:r>
              <a:rPr lang="en-US" sz="800" smtClean="0"/>
              <a:t>, Fawcett World Library, N.Y. 1962, pp.64 -- 65. 2. Bacon, R., </a:t>
            </a:r>
            <a:r>
              <a:rPr lang="en-US" sz="800" i="1" smtClean="0"/>
              <a:t>Opus Majus</a:t>
            </a:r>
            <a:r>
              <a:rPr lang="en-US" sz="800" smtClean="0"/>
              <a:t>, 1266, trans. Burke, R.B., Univ. Pennsylvania Press, Philadelphia, PA , 1928, p.4. </a:t>
            </a:r>
          </a:p>
          <a:p>
            <a:pPr eaLnBrk="1" hangingPunct="1">
              <a:lnSpc>
                <a:spcPct val="80000"/>
              </a:lnSpc>
            </a:pPr>
            <a:r>
              <a:rPr lang="en-US" sz="800" smtClean="0"/>
              <a:t>3. Crosland, M.P., Gay-Lussac, Gillispie, C.C., ed., </a:t>
            </a:r>
            <a:r>
              <a:rPr lang="en-US" sz="800" i="1" smtClean="0"/>
              <a:t>Dictionary of Scientific Biography</a:t>
            </a:r>
            <a:r>
              <a:rPr lang="en-US" sz="800" smtClean="0"/>
              <a:t>, Scribner, N.Y.,N.Y., 1972, p. 319. </a:t>
            </a:r>
          </a:p>
          <a:p>
            <a:pPr eaLnBrk="1" hangingPunct="1">
              <a:lnSpc>
                <a:spcPct val="80000"/>
              </a:lnSpc>
            </a:pPr>
            <a:r>
              <a:rPr lang="en-US" sz="800" smtClean="0"/>
              <a:t>4. Crosland, M. P. , </a:t>
            </a:r>
            <a:r>
              <a:rPr lang="en-US" sz="800" i="1" smtClean="0"/>
              <a:t>Gay - Lussac: Scientist and Bourgeois</a:t>
            </a:r>
            <a:r>
              <a:rPr lang="en-US" sz="800" smtClean="0"/>
              <a:t>. Cambridge University Press, Cambridge, England, 1978, p. 48 -- 50. </a:t>
            </a:r>
          </a:p>
          <a:p>
            <a:pPr eaLnBrk="1" hangingPunct="1">
              <a:lnSpc>
                <a:spcPct val="80000"/>
              </a:lnSpc>
            </a:pPr>
            <a:r>
              <a:rPr lang="en-US" sz="800" smtClean="0"/>
              <a:t>5. </a:t>
            </a:r>
            <a:r>
              <a:rPr lang="en-US" sz="800" i="1" smtClean="0"/>
              <a:t>Ibid...</a:t>
            </a:r>
            <a:r>
              <a:rPr lang="en-US" sz="800" smtClean="0"/>
              <a:t> p. 258 -- 260. </a:t>
            </a:r>
          </a:p>
          <a:p>
            <a:pPr eaLnBrk="1" hangingPunct="1">
              <a:lnSpc>
                <a:spcPct val="80000"/>
              </a:lnSpc>
            </a:pPr>
            <a:r>
              <a:rPr lang="en-US" sz="800" smtClean="0"/>
              <a:t>6. Dalton, John., </a:t>
            </a:r>
            <a:r>
              <a:rPr lang="en-US" sz="800" i="1" smtClean="0"/>
              <a:t>A New System of Chemical Philosophy, Part 1</a:t>
            </a:r>
            <a:r>
              <a:rPr lang="en-US" sz="800" smtClean="0"/>
              <a:t>, Bickerstaff, London, England, excerpted in ref.18 , pp. 768 -- 780. </a:t>
            </a:r>
          </a:p>
          <a:p>
            <a:pPr eaLnBrk="1" hangingPunct="1">
              <a:lnSpc>
                <a:spcPct val="80000"/>
              </a:lnSpc>
            </a:pPr>
            <a:r>
              <a:rPr lang="en-US" sz="800" smtClean="0"/>
              <a:t>7. Farber, E., </a:t>
            </a:r>
            <a:r>
              <a:rPr lang="en-US" sz="800" i="1" smtClean="0"/>
              <a:t>The Evolution of Chemistry</a:t>
            </a:r>
            <a:r>
              <a:rPr lang="en-US" sz="800" smtClean="0"/>
              <a:t>, Ronald Press, N.Y. 1952, pp. 130 -- 133. </a:t>
            </a:r>
          </a:p>
          <a:p>
            <a:pPr eaLnBrk="1" hangingPunct="1">
              <a:lnSpc>
                <a:spcPct val="80000"/>
              </a:lnSpc>
            </a:pPr>
            <a:r>
              <a:rPr lang="en-US" sz="800" smtClean="0"/>
              <a:t>8. </a:t>
            </a:r>
            <a:r>
              <a:rPr lang="en-US" sz="800" i="1" smtClean="0"/>
              <a:t>Ibid ...</a:t>
            </a:r>
            <a:r>
              <a:rPr lang="en-US" sz="800" smtClean="0"/>
              <a:t> p.162. </a:t>
            </a:r>
          </a:p>
          <a:p>
            <a:pPr eaLnBrk="1" hangingPunct="1">
              <a:lnSpc>
                <a:spcPct val="80000"/>
              </a:lnSpc>
            </a:pPr>
            <a:r>
              <a:rPr lang="en-US" sz="800" smtClean="0"/>
              <a:t>9. </a:t>
            </a:r>
            <a:r>
              <a:rPr lang="en-US" sz="800" i="1" smtClean="0"/>
              <a:t>Ibid ... </a:t>
            </a:r>
            <a:r>
              <a:rPr lang="en-US" sz="800" smtClean="0"/>
              <a:t>p. 206 &amp; p. 222. </a:t>
            </a:r>
          </a:p>
          <a:p>
            <a:pPr eaLnBrk="1" hangingPunct="1">
              <a:lnSpc>
                <a:spcPct val="80000"/>
              </a:lnSpc>
            </a:pPr>
            <a:r>
              <a:rPr lang="en-US" sz="800" smtClean="0"/>
              <a:t>10. </a:t>
            </a:r>
            <a:r>
              <a:rPr lang="en-US" sz="800" i="1" smtClean="0"/>
              <a:t>Ibid ...</a:t>
            </a:r>
            <a:r>
              <a:rPr lang="en-US" sz="800" smtClean="0"/>
              <a:t> p. 227. </a:t>
            </a:r>
          </a:p>
          <a:p>
            <a:pPr eaLnBrk="1" hangingPunct="1">
              <a:lnSpc>
                <a:spcPct val="80000"/>
              </a:lnSpc>
            </a:pPr>
            <a:r>
              <a:rPr lang="en-US" sz="800" smtClean="0"/>
              <a:t>11. Gay Lussac, J.L., </a:t>
            </a:r>
            <a:r>
              <a:rPr lang="en-US" sz="800" i="1" smtClean="0"/>
              <a:t>Mem. de la Soc. d'Arcuel</a:t>
            </a:r>
            <a:r>
              <a:rPr lang="en-US" sz="800" smtClean="0"/>
              <a:t>, 1809, translation reprinted in ref. 19, pp. 804 -- 818. </a:t>
            </a:r>
          </a:p>
          <a:p>
            <a:pPr eaLnBrk="1" hangingPunct="1">
              <a:lnSpc>
                <a:spcPct val="80000"/>
              </a:lnSpc>
            </a:pPr>
            <a:r>
              <a:rPr lang="en-US" sz="800" smtClean="0"/>
              <a:t>12. Mason, S.F., </a:t>
            </a:r>
            <a:r>
              <a:rPr lang="en-US" sz="800" i="1" smtClean="0"/>
              <a:t>A Short History of the Sciences</a:t>
            </a:r>
            <a:r>
              <a:rPr lang="en-US" sz="800" smtClean="0"/>
              <a:t>, Macmillan, N.Y., N.Y., 1956, pp. 453 -- 454. </a:t>
            </a:r>
          </a:p>
          <a:p>
            <a:pPr eaLnBrk="1" hangingPunct="1">
              <a:lnSpc>
                <a:spcPct val="80000"/>
              </a:lnSpc>
            </a:pPr>
            <a:r>
              <a:rPr lang="en-US" sz="800" smtClean="0"/>
              <a:t>13. Oxtoby, D.W. and Nachtrieb, N.H., </a:t>
            </a:r>
            <a:r>
              <a:rPr lang="en-US" sz="800" i="1" smtClean="0"/>
              <a:t>Principles of Modern Chemistry</a:t>
            </a:r>
            <a:r>
              <a:rPr lang="en-US" sz="800" smtClean="0"/>
              <a:t>, Saunders, N.Y., 1986, p. 697. </a:t>
            </a:r>
          </a:p>
          <a:p>
            <a:pPr eaLnBrk="1" hangingPunct="1">
              <a:lnSpc>
                <a:spcPct val="80000"/>
              </a:lnSpc>
            </a:pPr>
            <a:r>
              <a:rPr lang="en-US" sz="800" smtClean="0"/>
              <a:t>14. Partington, J.R., </a:t>
            </a:r>
            <a:r>
              <a:rPr lang="en-US" sz="800" i="1" smtClean="0"/>
              <a:t>A Short History of Chemistry</a:t>
            </a:r>
            <a:r>
              <a:rPr lang="en-US" sz="800" smtClean="0"/>
              <a:t>, Dover, N.Y., N.Y., 1989,. pp. 138 -- 139. </a:t>
            </a:r>
          </a:p>
          <a:p>
            <a:pPr eaLnBrk="1" hangingPunct="1">
              <a:lnSpc>
                <a:spcPct val="80000"/>
              </a:lnSpc>
            </a:pPr>
            <a:r>
              <a:rPr lang="en-US" sz="800" smtClean="0"/>
              <a:t>15. </a:t>
            </a:r>
            <a:r>
              <a:rPr lang="en-US" sz="800" i="1" smtClean="0"/>
              <a:t>Ibid...</a:t>
            </a:r>
            <a:r>
              <a:rPr lang="en-US" sz="800" smtClean="0"/>
              <a:t> p. 210. </a:t>
            </a:r>
          </a:p>
          <a:p>
            <a:pPr eaLnBrk="1" hangingPunct="1">
              <a:lnSpc>
                <a:spcPct val="80000"/>
              </a:lnSpc>
            </a:pPr>
            <a:r>
              <a:rPr lang="en-US" sz="800" smtClean="0"/>
              <a:t>16. </a:t>
            </a:r>
            <a:r>
              <a:rPr lang="en-US" sz="800" i="1" smtClean="0"/>
              <a:t>Ibid ... </a:t>
            </a:r>
            <a:r>
              <a:rPr lang="en-US" sz="800" smtClean="0"/>
              <a:t>p. 223. </a:t>
            </a:r>
          </a:p>
          <a:p>
            <a:pPr eaLnBrk="1" hangingPunct="1">
              <a:lnSpc>
                <a:spcPct val="80000"/>
              </a:lnSpc>
            </a:pPr>
            <a:r>
              <a:rPr lang="en-US" sz="800" smtClean="0"/>
              <a:t>17. </a:t>
            </a:r>
            <a:r>
              <a:rPr lang="en-US" sz="800" i="1" smtClean="0"/>
              <a:t>Ibid ...</a:t>
            </a:r>
            <a:r>
              <a:rPr lang="en-US" sz="800" smtClean="0"/>
              <a:t> 226. </a:t>
            </a:r>
          </a:p>
          <a:p>
            <a:pPr eaLnBrk="1" hangingPunct="1">
              <a:lnSpc>
                <a:spcPct val="80000"/>
              </a:lnSpc>
            </a:pPr>
            <a:r>
              <a:rPr lang="en-US" sz="800" smtClean="0"/>
              <a:t>18. Schwartz, G. and Bishop, P.W., (ed.) </a:t>
            </a:r>
            <a:r>
              <a:rPr lang="en-US" sz="800" i="1" smtClean="0"/>
              <a:t>The Development of Modern Science, Vol. 1</a:t>
            </a:r>
            <a:r>
              <a:rPr lang="en-US" sz="800" smtClean="0"/>
              <a:t>, Basic Books, N.Y., N.Y., 1958. </a:t>
            </a:r>
          </a:p>
          <a:p>
            <a:pPr eaLnBrk="1" hangingPunct="1">
              <a:lnSpc>
                <a:spcPct val="80000"/>
              </a:lnSpc>
            </a:pPr>
            <a:r>
              <a:rPr lang="en-US" sz="800" smtClean="0"/>
              <a:t>19. Schwartz, G. and Bishop, P.W., (ed.) </a:t>
            </a:r>
            <a:r>
              <a:rPr lang="en-US" sz="800" i="1" smtClean="0"/>
              <a:t>The Development of Modern Science, Vol. 2</a:t>
            </a:r>
            <a:r>
              <a:rPr lang="en-US" sz="800" smtClean="0"/>
              <a:t>, Basic Books, N.Y., N.Y., 1958. </a:t>
            </a:r>
          </a:p>
          <a:p>
            <a:pPr eaLnBrk="1" hangingPunct="1">
              <a:lnSpc>
                <a:spcPct val="80000"/>
              </a:lnSpc>
            </a:pPr>
            <a:r>
              <a:rPr lang="en-US" sz="800" smtClean="0"/>
              <a:t>20. </a:t>
            </a:r>
            <a:r>
              <a:rPr lang="en-US" sz="800" i="1" smtClean="0"/>
              <a:t>Ibid ...</a:t>
            </a:r>
            <a:r>
              <a:rPr lang="en-US" sz="800" smtClean="0"/>
              <a:t> p. 22.</a:t>
            </a:r>
          </a:p>
          <a:p>
            <a:pPr eaLnBrk="1" hangingPunct="1">
              <a:lnSpc>
                <a:spcPct val="80000"/>
              </a:lnSpc>
            </a:pPr>
            <a:endParaRPr lang="en-US" sz="800" smtClean="0"/>
          </a:p>
          <a:p>
            <a:pPr eaLnBrk="1" hangingPunct="1">
              <a:lnSpc>
                <a:spcPct val="80000"/>
              </a:lnSpc>
            </a:pPr>
            <a:r>
              <a:rPr lang="en-US" sz="800" smtClean="0"/>
              <a:t>http://www.woodrow.org/teachers/chemistry/institutes/1992/Gay-Lussac.html</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CA5AD9B3-5755-477B-B237-3FF3C41E4844}" type="slidenum">
              <a:rPr lang="en-US" smtClean="0"/>
              <a:pPr/>
              <a:t>83</a:t>
            </a:fld>
            <a:endParaRPr lang="en-US" smtClean="0"/>
          </a:p>
        </p:txBody>
      </p:sp>
      <p:sp>
        <p:nvSpPr>
          <p:cNvPr id="332803" name="Rectangle 2"/>
          <p:cNvSpPr>
            <a:spLocks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lnSpc>
                <a:spcPct val="80000"/>
              </a:lnSpc>
            </a:pPr>
            <a:r>
              <a:rPr lang="en-US" sz="800" b="1" smtClean="0"/>
              <a:t>GAY-LUSSAC -- SCIENTIST</a:t>
            </a:r>
          </a:p>
          <a:p>
            <a:pPr eaLnBrk="1" hangingPunct="1">
              <a:lnSpc>
                <a:spcPct val="80000"/>
              </a:lnSpc>
            </a:pPr>
            <a:r>
              <a:rPr lang="en-US" sz="800" smtClean="0"/>
              <a:t>Joseph Louis Gay-Lussac, by virtue of his skill and diligence as an experimentalist, and by his demonstration of the power of the scientific method, deserves recognition as a great scientist. Born on December 6, 1778, Joseph was the eldest of five children. His father, Antoine Gay, was a lawyer who, to distinguish himself from other people in the Limoges region with the last name of Gay, used the surname Gay-Lussac from the name of some family property near St Leonard</a:t>
            </a:r>
            <a:r>
              <a:rPr lang="en-US" sz="800" i="1" smtClean="0"/>
              <a:t>(4)</a:t>
            </a:r>
            <a:r>
              <a:rPr lang="en-US" sz="800" smtClean="0"/>
              <a:t> The French Revolution affected many of what were to become the French scientific elite. Gay-Lussac was sent to Paris at the age of fourteen when his father was arrested. After having had private lessons and attending a boarding school, the Ecole Polytechnique and the civil engineering school, Gay-Lussac became an assistant to Berthollet who was himself a co-worker of Lavoisier. Gay-Lussac thus got the chance to become part of the group of famous men who spent time at Berthollet's country house near Arcueil. Here among the Arcueil Society he received his training in chemical research</a:t>
            </a:r>
            <a:r>
              <a:rPr lang="en-US" sz="800" i="1" smtClean="0"/>
              <a:t>(4)</a:t>
            </a:r>
            <a:r>
              <a:rPr lang="en-US" sz="800" smtClean="0"/>
              <a:t>. </a:t>
            </a:r>
          </a:p>
          <a:p>
            <a:pPr eaLnBrk="1" hangingPunct="1">
              <a:lnSpc>
                <a:spcPct val="80000"/>
              </a:lnSpc>
            </a:pPr>
            <a:r>
              <a:rPr lang="en-US" sz="800" smtClean="0"/>
              <a:t>With the encouragement of Berthollet and LaPlace, Gay-Lussac at the age of 24 conducted his first major research in the winter of 1801-1802. He settled some conflicting evidence about the expansion properties of different gases. By excluding water vapor from the apparatus and by making sure that the gases themselves were free of moisture, he obtained results that were more accurate than had been obtained previously by others. He concluded that equal volumes of all gases expand equally with the same increase in temperature. While Jacques Charles discovered this volume-temperature relationship fifteen years earlier, he had not published it. Unlike Gay-Lussac, Charles did not measure the coefficient of expansion. Also, because of the presence of water in the apparatus and the gases themselves, Charles obtained results that indicated unequal expansion for the gases that were water soluble</a:t>
            </a:r>
            <a:r>
              <a:rPr lang="en-US" sz="800" i="1" smtClean="0"/>
              <a:t>(16,19)</a:t>
            </a:r>
            <a:r>
              <a:rPr lang="en-US" sz="800" smtClean="0"/>
              <a:t>. </a:t>
            </a:r>
          </a:p>
          <a:p>
            <a:pPr eaLnBrk="1" hangingPunct="1">
              <a:lnSpc>
                <a:spcPct val="80000"/>
              </a:lnSpc>
            </a:pPr>
            <a:r>
              <a:rPr lang="en-US" sz="800" smtClean="0"/>
              <a:t>Gay-Lussac, like his mentor Berthollet, was interested in how chemical reactions take place. Working with the mathematical physicist, LaPlace, Gay-Lussac made quantitative measurements on capillary action. The goal was to support LaPlace 's belief in his Newtonian theory of chemical affinity. In 1814 this theoretical bent continued as Gay-Lussac and LaPlace sought to determine if chemistry could be reduced to applied mathematics. The approach was to ask whether the conditions of chemical reactions could be reduced simply to, as LaPlace had suggested, considerations of heat</a:t>
            </a:r>
            <a:r>
              <a:rPr lang="en-US" sz="800" i="1" smtClean="0"/>
              <a:t>(4)</a:t>
            </a:r>
            <a:r>
              <a:rPr lang="en-US" sz="800" smtClean="0"/>
              <a:t>. </a:t>
            </a:r>
          </a:p>
          <a:p>
            <a:pPr eaLnBrk="1" hangingPunct="1">
              <a:lnSpc>
                <a:spcPct val="80000"/>
              </a:lnSpc>
            </a:pPr>
            <a:r>
              <a:rPr lang="en-US" sz="800" smtClean="0"/>
              <a:t>As with his mentor before him, Gay-Lussac was consulted by industry and supported by the government. "Napoleonic science sharpened the appetites of young men by holding up the prospects of recognition and reward"</a:t>
            </a:r>
            <a:r>
              <a:rPr lang="en-US" sz="800" i="1" smtClean="0"/>
              <a:t>(5)</a:t>
            </a:r>
            <a:r>
              <a:rPr lang="en-US" sz="800" smtClean="0"/>
              <a:t>. Gay-Lussac and Thenard, the laboratory boy turned professor, isolated the element boron nine days before Davy's group did (but Davy was the first to publish</a:t>
            </a:r>
            <a:r>
              <a:rPr lang="en-US" sz="800" i="1" smtClean="0"/>
              <a:t>(1)</a:t>
            </a:r>
            <a:r>
              <a:rPr lang="en-US" sz="800" smtClean="0"/>
              <a:t>.) Gay-Lussac led his group into the isolation of plant alkaloids for potential medical use </a:t>
            </a:r>
            <a:r>
              <a:rPr lang="en-US" sz="800" i="1" smtClean="0"/>
              <a:t>(8)</a:t>
            </a:r>
            <a:r>
              <a:rPr lang="en-US" sz="800" smtClean="0"/>
              <a:t> and he was instrumental in developing the industrial production of oxalic acid from the fusion of sawdust with alkali.(17) His most important contribution to industry was, in 1827, the refinement of the lead chamber process for the production of sulfuric acid, the industrial chemical produced in largest volume in the world. The tall absorbtion towers were known as Gay-Lussac Towers. The process is: </a:t>
            </a:r>
          </a:p>
          <a:p>
            <a:pPr eaLnBrk="1" hangingPunct="1">
              <a:lnSpc>
                <a:spcPct val="80000"/>
              </a:lnSpc>
            </a:pPr>
            <a:r>
              <a:rPr lang="en-US" sz="800" smtClean="0"/>
              <a:t>SO2 (g) + NO2 (g) -------&gt; SO3 (g) + NO (g) This reaction was carried out in a lead-lined chamber in which the sulfur trioxide was then dissolved in water to produce sulfuric acid. Gay-Lussac's contribution was a process for recycling the nitrogen monoxide after oxidizing it to NO2. Sulfuric acid was produced this way well into the twentieth century, when it was replaced by catalytic oxidation of SO2 in the "Contact Process".</a:t>
            </a:r>
            <a:r>
              <a:rPr lang="en-US" sz="800" i="1" smtClean="0"/>
              <a:t>(13)</a:t>
            </a:r>
            <a:r>
              <a:rPr lang="en-US" sz="800" smtClean="0"/>
              <a:t> While Gay-Lussac was a great theoretical scientist, he was also respected by his colleagues for his careful, elegant, experimental work. Wanting to know why and how something happened was important to Gay-Lussac, but he preferred knowing much about a limited subject rather than proposing broad new theories which might be wrong . He devised many new types of apparatus such as the portable barometer, an improved pipette and burette and, when working at the Mint, a new apparatus for quickly and accurately estimating the purity of silver which was the only legal measure in France until 1881</a:t>
            </a:r>
            <a:r>
              <a:rPr lang="en-US" sz="800" i="1" smtClean="0"/>
              <a:t>(5)</a:t>
            </a:r>
            <a:r>
              <a:rPr lang="en-US" sz="800" smtClean="0"/>
              <a:t>. His work on iodine is considered a model of chemical research</a:t>
            </a:r>
            <a:r>
              <a:rPr lang="en-US" sz="800" i="1" smtClean="0"/>
              <a:t>(16)</a:t>
            </a:r>
            <a:r>
              <a:rPr lang="en-US" sz="800" smtClean="0"/>
              <a:t>. His precise measurement of the thermal expansion of gases mentioned above was used by Lord Kelvin in the development of the absolute temperature scale and Third Law of Thermodynamics and by Clausius in the development of the Second Law</a:t>
            </a:r>
            <a:r>
              <a:rPr lang="en-US" sz="800" i="1" smtClean="0"/>
              <a:t>(9)</a:t>
            </a:r>
            <a:r>
              <a:rPr lang="en-US" sz="800" smtClean="0"/>
              <a:t>. He and Thenard improved existing methods of elemental analysis and developed volumetric procedures for measuring acids and alkalis</a:t>
            </a:r>
            <a:r>
              <a:rPr lang="en-US" sz="800" i="1" smtClean="0"/>
              <a:t>(16)</a:t>
            </a:r>
            <a:r>
              <a:rPr lang="en-US" sz="800" smtClean="0"/>
              <a:t>. His quantification of the effect of light on the reaction of chlorine with hydrogen elevated photochemistry from mere artifice into a theoretical science which culminated, fifty years after his death, in the quantum theory</a:t>
            </a:r>
            <a:r>
              <a:rPr lang="en-US" sz="800" i="1" smtClean="0"/>
              <a:t>(10)</a:t>
            </a:r>
            <a:r>
              <a:rPr lang="en-US" sz="800" smtClean="0"/>
              <a:t>. An example of his dedication to meticulous experimenting is his decision to undertake a balloon flight to a record setting height of 23,000 feet to test an hypotheses on earth's magnetic field and the composition of the air</a:t>
            </a:r>
            <a:r>
              <a:rPr lang="en-US" sz="800" i="1" smtClean="0"/>
              <a:t>(20)</a:t>
            </a:r>
            <a:r>
              <a:rPr lang="en-US" sz="800" smtClean="0"/>
              <a:t>. </a:t>
            </a:r>
          </a:p>
          <a:p>
            <a:pPr eaLnBrk="1" hangingPunct="1">
              <a:lnSpc>
                <a:spcPct val="80000"/>
              </a:lnSpc>
            </a:pPr>
            <a:r>
              <a:rPr lang="en-US" sz="800" smtClean="0"/>
              <a:t>The work for which Gay-Lussac is most remembered in high school and university courses of general chemistry is his Law of Combining Volumes: "The compounds of gaseous substances with each other are always formed in very simple ratios by volume"</a:t>
            </a:r>
            <a:r>
              <a:rPr lang="en-US" sz="800" i="1" smtClean="0"/>
              <a:t>(11)</a:t>
            </a:r>
            <a:r>
              <a:rPr lang="en-US" sz="800" smtClean="0"/>
              <a:t>. If we follow the development of this law we can see the scientific method at work, in all its beauty and nobility, and with its pitfalls, resting as it does on the frailty of human nature. </a:t>
            </a:r>
          </a:p>
          <a:p>
            <a:pPr eaLnBrk="1" hangingPunct="1">
              <a:lnSpc>
                <a:spcPct val="80000"/>
              </a:lnSpc>
            </a:pPr>
            <a:r>
              <a:rPr lang="en-US" sz="800" smtClean="0"/>
              <a:t>Gay-Lussac began with a statement of intent: "I hope by this means to give proof of an idea advanced by several distinguished chemists--that we are perhaps not far removed from the time when we shall be able to submit the bulk of chemical formula to calculation"</a:t>
            </a:r>
            <a:r>
              <a:rPr lang="en-US" sz="800" i="1" smtClean="0"/>
              <a:t>(11)</a:t>
            </a:r>
            <a:r>
              <a:rPr lang="en-US" sz="800" smtClean="0"/>
              <a:t>. </a:t>
            </a:r>
          </a:p>
          <a:p>
            <a:pPr eaLnBrk="1" hangingPunct="1">
              <a:lnSpc>
                <a:spcPct val="80000"/>
              </a:lnSpc>
            </a:pPr>
            <a:r>
              <a:rPr lang="en-US" sz="800" smtClean="0"/>
              <a:t>The events that culminated in the presentation of his memoir at Arcueil began with his balloon flight and measurements of the composition of the air. These studies led him to criticize a man ten years his elder--the scientist-explorer Alexander von Humbolt, who had also published measurements on the composition of the air. But in an illustration of the nobility of science, Humbolt, far from becoming angry with Gay-Lussac, saw that he had something to learn about precision in scientific research. The two became collaborators and friends and, in fact, eventually traveled together throughout Europe for a year in 1805, going to Rome, Switzerland and Berlin</a:t>
            </a:r>
            <a:r>
              <a:rPr lang="en-US" sz="800" i="1" smtClean="0"/>
              <a:t>(3)</a:t>
            </a:r>
            <a:r>
              <a:rPr lang="en-US" sz="800" smtClean="0"/>
              <a:t>. Before that trip they worked on finding the ratio in which hydrogen and oxygen combine to form water. They needed this fact in order to find the percent of oxygen in the air. They came up with the remarkably accurate results of a volume ratio of 100 of oxygen to 200 of hydrogen. </a:t>
            </a:r>
          </a:p>
          <a:p>
            <a:pPr eaLnBrk="1" hangingPunct="1">
              <a:lnSpc>
                <a:spcPct val="80000"/>
              </a:lnSpc>
            </a:pPr>
            <a:r>
              <a:rPr lang="en-US" sz="800" smtClean="0"/>
              <a:t>What is surprising is that four years passed before Gay-Lussac published his now famous results. In the interim, during their trip together, he worked with Humbolt on measuring the earth's magnetic intensity. In 1807 he worked on a series of experiments to find out if there is a general relationship between the specific heats of gases and their densities</a:t>
            </a:r>
            <a:r>
              <a:rPr lang="en-US" sz="800" i="1" smtClean="0"/>
              <a:t>(3)</a:t>
            </a:r>
            <a:r>
              <a:rPr lang="en-US" sz="800" smtClean="0"/>
              <a:t>. </a:t>
            </a:r>
          </a:p>
          <a:p>
            <a:pPr eaLnBrk="1" hangingPunct="1">
              <a:lnSpc>
                <a:spcPct val="80000"/>
              </a:lnSpc>
            </a:pPr>
            <a:r>
              <a:rPr lang="en-US" sz="800" smtClean="0"/>
              <a:t>Gay-Lussac looked at some previous data collected by Davy. This consisted of analysis of the proportions by weight of elements in three different oxides of nitrogen, as follows: </a:t>
            </a:r>
            <a:endParaRPr lang="en-US" sz="800" b="1" smtClean="0"/>
          </a:p>
          <a:p>
            <a:pPr eaLnBrk="1" hangingPunct="1">
              <a:lnSpc>
                <a:spcPct val="80000"/>
              </a:lnSpc>
            </a:pPr>
            <a:r>
              <a:rPr lang="en-US" sz="800" b="1" smtClean="0"/>
              <a:t>Proportions by WeightNitrogenOxygen</a:t>
            </a:r>
            <a:r>
              <a:rPr lang="en-US" sz="800" smtClean="0"/>
              <a:t>Nitrous oxide63.3036.70Nitrous gas44.0555.95Nitric Acid29.5070.50</a:t>
            </a:r>
            <a:br>
              <a:rPr lang="en-US" sz="800" smtClean="0"/>
            </a:br>
            <a:r>
              <a:rPr lang="en-US" sz="800" smtClean="0"/>
              <a:t>Next Gay-Lussac "reduces these proportions to volumes", using the specific gravities of the gases relative to hydrogen: </a:t>
            </a:r>
            <a:endParaRPr lang="en-US" sz="800" b="1" smtClean="0"/>
          </a:p>
          <a:p>
            <a:pPr eaLnBrk="1" hangingPunct="1">
              <a:lnSpc>
                <a:spcPct val="80000"/>
              </a:lnSpc>
            </a:pPr>
            <a:r>
              <a:rPr lang="en-US" sz="800" b="1" smtClean="0"/>
              <a:t>Proportions by VolumeNitrogenOxygen</a:t>
            </a:r>
            <a:r>
              <a:rPr lang="en-US" sz="800" smtClean="0"/>
              <a:t>Nitrous oxide10049.5Nitrous gas100108.9Nitric acid100204.7</a:t>
            </a:r>
            <a:br>
              <a:rPr lang="en-US" sz="800" smtClean="0"/>
            </a:br>
            <a:r>
              <a:rPr lang="en-US" sz="800" smtClean="0"/>
              <a:t>Now he can accept (by what today we call the 5% rule) that "the first and last of these proportions differ only slightly from 100:50 and 100:200" </a:t>
            </a:r>
            <a:r>
              <a:rPr lang="en-US" sz="800" i="1" smtClean="0"/>
              <a:t>(11)</a:t>
            </a:r>
            <a:r>
              <a:rPr lang="en-US" sz="800" smtClean="0"/>
              <a:t>, but he recognizes that the second is significantly different from 100:100. He also knew that Berthollet had obtained the proportions by volume of H and N in ammonia, while Gay-Lussac, himself, had obtained those of sulfurous gas and oxygen in sulfuric acid and that these are indeed simple whole numbers. So he does an analytical experiment. He reacts 100 volumes of nitrous gas with "the new combustible substance from potash"</a:t>
            </a:r>
            <a:r>
              <a:rPr lang="en-US" sz="800" i="1" smtClean="0"/>
              <a:t>(11)</a:t>
            </a:r>
            <a:r>
              <a:rPr lang="en-US" sz="800" smtClean="0"/>
              <a:t> (presumably potassium) and he finds that the volume of the gas decreases by 50% and the remnant is all nitrogen. The reaction presumably is: </a:t>
            </a:r>
          </a:p>
          <a:p>
            <a:pPr eaLnBrk="1" hangingPunct="1">
              <a:lnSpc>
                <a:spcPct val="80000"/>
              </a:lnSpc>
            </a:pPr>
            <a:r>
              <a:rPr lang="en-US" sz="800" smtClean="0"/>
              <a:t>4K (s) + 2NO (g) -------&gt; 2K2O + N2 He can now write: </a:t>
            </a:r>
            <a:r>
              <a:rPr lang="en-US" sz="800" b="1" smtClean="0"/>
              <a:t>Proportions by VolumeNitrogenOxygen</a:t>
            </a:r>
            <a:r>
              <a:rPr lang="en-US" sz="800" smtClean="0"/>
              <a:t>Nitrous oxide10050Nitrous gas100100Nitric acid100200</a:t>
            </a:r>
            <a:br>
              <a:rPr lang="en-US" sz="800" smtClean="0"/>
            </a:br>
            <a:r>
              <a:rPr lang="en-US" sz="800" smtClean="0"/>
              <a:t>In modern terms these three compounds are N2O, NO, and NO2. So Gay-Lussac has used the scientific method: Question, Hypothesis, Experiment (including careful measurement, reproducibility, independent observations in other laboratories) to devise an explanation of how gases combine--the resulting Law of Combining Volumes was announced at a meeting of the Societe Philomatique in Paris on December 31, 1808. As Crosland writes in his article in the </a:t>
            </a:r>
            <a:r>
              <a:rPr lang="en-US" sz="800" i="1" smtClean="0"/>
              <a:t>Dictionary of Scientific Biography</a:t>
            </a:r>
            <a:r>
              <a:rPr lang="en-US" sz="800" smtClean="0"/>
              <a:t>, "For Gay-Lussac, himself, the law provided a vindication of his belief in regularities in the physical world, which it was the business of the scientist to discover". Crosland adds that "These neat ratios do not, however, correspond exactly to his experimental results. He deduced his law from a few fairly clear cases... and glossed over discrepancies in some of the others. The simple reaction between hydrogen and chlorine, which is often used today as an elementary illustration of the law, was not discovered until 1809 and was included only as a footnote when this memoir was printed". Now comes the pitfall; not Gay-Lussac's at first but John Dalton's. In the second part of his "New System of Chemical Philosophy" Dalton criticized the accuracy of Gay-Lussac's measurements, experiments and generalizations. This was ironic since Dalton was more speculator than experimentalist, sometimes accepting large standard deviations, as in the case of the atomic weight of sulfur, for which he accepted values ranging from 12 to 22 based on his own experiments. Nevertheless, he had the gall to claim that the ratio of volumes of H and O in water was 1:1.97 which, he said, was not a simple whole number ratio, thereby invalidating Gay-Lussac's Law. Thus he was unable to "admit the French doctrine" as he called it</a:t>
            </a:r>
            <a:r>
              <a:rPr lang="en-US" sz="800" i="1" smtClean="0"/>
              <a:t>(7)</a:t>
            </a:r>
            <a:r>
              <a:rPr lang="en-US" sz="800" smtClean="0"/>
              <a:t>. </a:t>
            </a:r>
          </a:p>
          <a:p>
            <a:pPr eaLnBrk="1" hangingPunct="1">
              <a:lnSpc>
                <a:spcPct val="80000"/>
              </a:lnSpc>
            </a:pPr>
            <a:r>
              <a:rPr lang="en-US" sz="800" smtClean="0"/>
              <a:t>It is instructive to trace Dalton's thought processes. In a paper read before the Literary and Philosophical Society in Manchester in 1802 (before the Law of Combining Volumes) Dalton stated that: "The particles of one gas are not elastic or repulsive to the particles of another gas but only to the particles of their own kind." In his </a:t>
            </a:r>
            <a:r>
              <a:rPr lang="en-US" sz="800" i="1" smtClean="0"/>
              <a:t>New System of Chemical Philosophy, Part I</a:t>
            </a:r>
            <a:r>
              <a:rPr lang="en-US" sz="800" smtClean="0"/>
              <a:t> (in 1808 after Gay-Lussac's Law), he set out a number of rules for combinations of atoms: "When only one combination of two bodies can be obtained, it must be presumed to be a binary one, unless some cause appear to the contrary" </a:t>
            </a:r>
            <a:r>
              <a:rPr lang="en-US" sz="800" i="1" smtClean="0"/>
              <a:t>(6)</a:t>
            </a:r>
            <a:r>
              <a:rPr lang="en-US" sz="800" smtClean="0"/>
              <a:t>. Consequently, hydrogen peroxide not yet having been discovered (it was isolated by Thenard in 1818</a:t>
            </a:r>
            <a:r>
              <a:rPr lang="en-US" sz="800" i="1" smtClean="0"/>
              <a:t>(16)</a:t>
            </a:r>
            <a:r>
              <a:rPr lang="en-US" sz="800" smtClean="0"/>
              <a:t>), Dalton was forced to conclude that the formula of water was HO. Although others of his contemporaries, including Berzelius and Avogadro were quite comfortable with Gay-Lussac's Law and used it to their advantage, Dalton stubbornly rejected it. Like atoms could not stick together. They would repel each other as like charges do. Furthermore, atoms combined in simple proportions by weight according to Dalton's Law of Multiple Proportions, and Dalton could not see how the same proportions could apply to combining volumes</a:t>
            </a:r>
            <a:r>
              <a:rPr lang="en-US" sz="800" i="1" smtClean="0"/>
              <a:t>(12)</a:t>
            </a:r>
            <a:r>
              <a:rPr lang="en-US" sz="800" smtClean="0"/>
              <a:t>. Avogadro had the answer: equal volumes of gases at the same temperature and pressure contain the same number of particles. To the latter, who had used electricity extensively in his studies of the halogens, it must have seemed preposterous to believe that gases such as oxygen, hydrogen and chlorine could be diatomic in nature. Two like atoms and two like charges were bound to repel each other; even though a cornerstone of Avogadro's work was the production of two volumes of HCl from one each of hydrogen and chlorine. So Avogadro's work was consigned to obscurity for fifty years, until his compatriot, Cannizzaro brought it to light in a pamphlet distributed at the end of the Karlsruhe Conference in December 1860</a:t>
            </a:r>
            <a:r>
              <a:rPr lang="en-US" sz="800" i="1" smtClean="0"/>
              <a:t>(7)</a:t>
            </a:r>
            <a:r>
              <a:rPr lang="en-US" sz="800" smtClean="0"/>
              <a:t> after Gay-Lussac, Berzelius and Dalton were dead. </a:t>
            </a:r>
          </a:p>
          <a:p>
            <a:pPr eaLnBrk="1" hangingPunct="1">
              <a:lnSpc>
                <a:spcPct val="80000"/>
              </a:lnSpc>
            </a:pPr>
            <a:r>
              <a:rPr lang="en-US" sz="800" smtClean="0"/>
              <a:t>In the end Dalton did bow under the weight of the evidence and accept the Law of Combining Volumes. But neither he nor Gay-Lussac nor Berzelius ever accepted Avogadro's Law; not even when Gaudin in 1833 clearly showed how it could be applied to explain the formation of water</a:t>
            </a:r>
            <a:r>
              <a:rPr lang="en-US" sz="800" i="1" smtClean="0"/>
              <a:t>(15)</a:t>
            </a:r>
            <a:r>
              <a:rPr lang="en-US" sz="800" smtClean="0"/>
              <a:t>, not even with the background of Cavendish eudiometer experiments</a:t>
            </a:r>
            <a:r>
              <a:rPr lang="en-US" sz="800" i="1" smtClean="0"/>
              <a:t>(14)</a:t>
            </a:r>
            <a:r>
              <a:rPr lang="en-US" sz="800" smtClean="0"/>
              <a:t>. </a:t>
            </a:r>
          </a:p>
          <a:p>
            <a:pPr eaLnBrk="1" hangingPunct="1">
              <a:lnSpc>
                <a:spcPct val="80000"/>
              </a:lnSpc>
            </a:pPr>
            <a:r>
              <a:rPr lang="en-US" sz="800" smtClean="0"/>
              <a:t>The stubborn blindness of Dalton and Berzelius and Gay-Lussac is a clear example of a common pitfall in the practice of science. Roger Bacon might have recognized it as the third "Cause of Error": popular prejudice</a:t>
            </a:r>
            <a:r>
              <a:rPr lang="en-US" sz="800" i="1" smtClean="0"/>
              <a:t>(2)</a:t>
            </a:r>
            <a:r>
              <a:rPr lang="en-US" sz="800" smtClean="0"/>
              <a:t>, but it also has elements of Bacon's first cause of error, namely, submission to faulty and unworthy authority. We see that science has the pitfalls of human frailty as well as beauty and nobility. </a:t>
            </a:r>
            <a:endParaRPr lang="en-US" sz="800" b="1" smtClean="0"/>
          </a:p>
          <a:p>
            <a:pPr eaLnBrk="1" hangingPunct="1">
              <a:lnSpc>
                <a:spcPct val="80000"/>
              </a:lnSpc>
            </a:pPr>
            <a:r>
              <a:rPr lang="en-US" sz="800" b="1" smtClean="0"/>
              <a:t>References</a:t>
            </a:r>
          </a:p>
          <a:p>
            <a:pPr eaLnBrk="1" hangingPunct="1">
              <a:lnSpc>
                <a:spcPct val="80000"/>
              </a:lnSpc>
            </a:pPr>
            <a:r>
              <a:rPr lang="en-US" sz="800" smtClean="0"/>
              <a:t>1. Asimov, I., </a:t>
            </a:r>
            <a:r>
              <a:rPr lang="en-US" sz="800" i="1" smtClean="0"/>
              <a:t>The Search for the Elements</a:t>
            </a:r>
            <a:r>
              <a:rPr lang="en-US" sz="800" smtClean="0"/>
              <a:t>, Fawcett World Library, N.Y. 1962, pp.64 -- 65. 2. Bacon, R., </a:t>
            </a:r>
            <a:r>
              <a:rPr lang="en-US" sz="800" i="1" smtClean="0"/>
              <a:t>Opus Majus</a:t>
            </a:r>
            <a:r>
              <a:rPr lang="en-US" sz="800" smtClean="0"/>
              <a:t>, 1266, trans. Burke, R.B., Univ. Pennsylvania Press, Philadelphia, PA , 1928, p.4. </a:t>
            </a:r>
          </a:p>
          <a:p>
            <a:pPr eaLnBrk="1" hangingPunct="1">
              <a:lnSpc>
                <a:spcPct val="80000"/>
              </a:lnSpc>
            </a:pPr>
            <a:r>
              <a:rPr lang="en-US" sz="800" smtClean="0"/>
              <a:t>3. Crosland, M.P., Gay-Lussac, Gillispie, C.C., ed., </a:t>
            </a:r>
            <a:r>
              <a:rPr lang="en-US" sz="800" i="1" smtClean="0"/>
              <a:t>Dictionary of Scientific Biography</a:t>
            </a:r>
            <a:r>
              <a:rPr lang="en-US" sz="800" smtClean="0"/>
              <a:t>, Scribner, N.Y.,N.Y., 1972, p. 319. </a:t>
            </a:r>
          </a:p>
          <a:p>
            <a:pPr eaLnBrk="1" hangingPunct="1">
              <a:lnSpc>
                <a:spcPct val="80000"/>
              </a:lnSpc>
            </a:pPr>
            <a:r>
              <a:rPr lang="en-US" sz="800" smtClean="0"/>
              <a:t>4. Crosland, M. P. , </a:t>
            </a:r>
            <a:r>
              <a:rPr lang="en-US" sz="800" i="1" smtClean="0"/>
              <a:t>Gay - Lussac: Scientist and Bourgeois</a:t>
            </a:r>
            <a:r>
              <a:rPr lang="en-US" sz="800" smtClean="0"/>
              <a:t>. Cambridge University Press, Cambridge, England, 1978, p. 48 -- 50. </a:t>
            </a:r>
          </a:p>
          <a:p>
            <a:pPr eaLnBrk="1" hangingPunct="1">
              <a:lnSpc>
                <a:spcPct val="80000"/>
              </a:lnSpc>
            </a:pPr>
            <a:r>
              <a:rPr lang="en-US" sz="800" smtClean="0"/>
              <a:t>5. </a:t>
            </a:r>
            <a:r>
              <a:rPr lang="en-US" sz="800" i="1" smtClean="0"/>
              <a:t>Ibid...</a:t>
            </a:r>
            <a:r>
              <a:rPr lang="en-US" sz="800" smtClean="0"/>
              <a:t> p. 258 -- 260. </a:t>
            </a:r>
          </a:p>
          <a:p>
            <a:pPr eaLnBrk="1" hangingPunct="1">
              <a:lnSpc>
                <a:spcPct val="80000"/>
              </a:lnSpc>
            </a:pPr>
            <a:r>
              <a:rPr lang="en-US" sz="800" smtClean="0"/>
              <a:t>6. Dalton, John., </a:t>
            </a:r>
            <a:r>
              <a:rPr lang="en-US" sz="800" i="1" smtClean="0"/>
              <a:t>A New System of Chemical Philosophy, Part 1</a:t>
            </a:r>
            <a:r>
              <a:rPr lang="en-US" sz="800" smtClean="0"/>
              <a:t>, Bickerstaff, London, England, excerpted in ref.18 , pp. 768 -- 780. </a:t>
            </a:r>
          </a:p>
          <a:p>
            <a:pPr eaLnBrk="1" hangingPunct="1">
              <a:lnSpc>
                <a:spcPct val="80000"/>
              </a:lnSpc>
            </a:pPr>
            <a:r>
              <a:rPr lang="en-US" sz="800" smtClean="0"/>
              <a:t>7. Farber, E., </a:t>
            </a:r>
            <a:r>
              <a:rPr lang="en-US" sz="800" i="1" smtClean="0"/>
              <a:t>The Evolution of Chemistry</a:t>
            </a:r>
            <a:r>
              <a:rPr lang="en-US" sz="800" smtClean="0"/>
              <a:t>, Ronald Press, N.Y. 1952, pp. 130 -- 133. </a:t>
            </a:r>
          </a:p>
          <a:p>
            <a:pPr eaLnBrk="1" hangingPunct="1">
              <a:lnSpc>
                <a:spcPct val="80000"/>
              </a:lnSpc>
            </a:pPr>
            <a:r>
              <a:rPr lang="en-US" sz="800" smtClean="0"/>
              <a:t>8. </a:t>
            </a:r>
            <a:r>
              <a:rPr lang="en-US" sz="800" i="1" smtClean="0"/>
              <a:t>Ibid ...</a:t>
            </a:r>
            <a:r>
              <a:rPr lang="en-US" sz="800" smtClean="0"/>
              <a:t> p.162. </a:t>
            </a:r>
          </a:p>
          <a:p>
            <a:pPr eaLnBrk="1" hangingPunct="1">
              <a:lnSpc>
                <a:spcPct val="80000"/>
              </a:lnSpc>
            </a:pPr>
            <a:r>
              <a:rPr lang="en-US" sz="800" smtClean="0"/>
              <a:t>9. </a:t>
            </a:r>
            <a:r>
              <a:rPr lang="en-US" sz="800" i="1" smtClean="0"/>
              <a:t>Ibid ... </a:t>
            </a:r>
            <a:r>
              <a:rPr lang="en-US" sz="800" smtClean="0"/>
              <a:t>p. 206 &amp; p. 222. </a:t>
            </a:r>
          </a:p>
          <a:p>
            <a:pPr eaLnBrk="1" hangingPunct="1">
              <a:lnSpc>
                <a:spcPct val="80000"/>
              </a:lnSpc>
            </a:pPr>
            <a:r>
              <a:rPr lang="en-US" sz="800" smtClean="0"/>
              <a:t>10. </a:t>
            </a:r>
            <a:r>
              <a:rPr lang="en-US" sz="800" i="1" smtClean="0"/>
              <a:t>Ibid ...</a:t>
            </a:r>
            <a:r>
              <a:rPr lang="en-US" sz="800" smtClean="0"/>
              <a:t> p. 227. </a:t>
            </a:r>
          </a:p>
          <a:p>
            <a:pPr eaLnBrk="1" hangingPunct="1">
              <a:lnSpc>
                <a:spcPct val="80000"/>
              </a:lnSpc>
            </a:pPr>
            <a:r>
              <a:rPr lang="en-US" sz="800" smtClean="0"/>
              <a:t>11. Gay Lussac, J.L., </a:t>
            </a:r>
            <a:r>
              <a:rPr lang="en-US" sz="800" i="1" smtClean="0"/>
              <a:t>Mem. de la Soc. d'Arcuel</a:t>
            </a:r>
            <a:r>
              <a:rPr lang="en-US" sz="800" smtClean="0"/>
              <a:t>, 1809, translation reprinted in ref. 19, pp. 804 -- 818. </a:t>
            </a:r>
          </a:p>
          <a:p>
            <a:pPr eaLnBrk="1" hangingPunct="1">
              <a:lnSpc>
                <a:spcPct val="80000"/>
              </a:lnSpc>
            </a:pPr>
            <a:r>
              <a:rPr lang="en-US" sz="800" smtClean="0"/>
              <a:t>12. Mason, S.F., </a:t>
            </a:r>
            <a:r>
              <a:rPr lang="en-US" sz="800" i="1" smtClean="0"/>
              <a:t>A Short History of the Sciences</a:t>
            </a:r>
            <a:r>
              <a:rPr lang="en-US" sz="800" smtClean="0"/>
              <a:t>, Macmillan, N.Y., N.Y., 1956, pp. 453 -- 454. </a:t>
            </a:r>
          </a:p>
          <a:p>
            <a:pPr eaLnBrk="1" hangingPunct="1">
              <a:lnSpc>
                <a:spcPct val="80000"/>
              </a:lnSpc>
            </a:pPr>
            <a:r>
              <a:rPr lang="en-US" sz="800" smtClean="0"/>
              <a:t>13. Oxtoby, D.W. and Nachtrieb, N.H., </a:t>
            </a:r>
            <a:r>
              <a:rPr lang="en-US" sz="800" i="1" smtClean="0"/>
              <a:t>Principles of Modern Chemistry</a:t>
            </a:r>
            <a:r>
              <a:rPr lang="en-US" sz="800" smtClean="0"/>
              <a:t>, Saunders, N.Y., 1986, p. 697. </a:t>
            </a:r>
          </a:p>
          <a:p>
            <a:pPr eaLnBrk="1" hangingPunct="1">
              <a:lnSpc>
                <a:spcPct val="80000"/>
              </a:lnSpc>
            </a:pPr>
            <a:r>
              <a:rPr lang="en-US" sz="800" smtClean="0"/>
              <a:t>14. Partington, J.R., </a:t>
            </a:r>
            <a:r>
              <a:rPr lang="en-US" sz="800" i="1" smtClean="0"/>
              <a:t>A Short History of Chemistry</a:t>
            </a:r>
            <a:r>
              <a:rPr lang="en-US" sz="800" smtClean="0"/>
              <a:t>, Dover, N.Y., N.Y., 1989,. pp. 138 -- 139. </a:t>
            </a:r>
          </a:p>
          <a:p>
            <a:pPr eaLnBrk="1" hangingPunct="1">
              <a:lnSpc>
                <a:spcPct val="80000"/>
              </a:lnSpc>
            </a:pPr>
            <a:r>
              <a:rPr lang="en-US" sz="800" smtClean="0"/>
              <a:t>15. </a:t>
            </a:r>
            <a:r>
              <a:rPr lang="en-US" sz="800" i="1" smtClean="0"/>
              <a:t>Ibid...</a:t>
            </a:r>
            <a:r>
              <a:rPr lang="en-US" sz="800" smtClean="0"/>
              <a:t> p. 210. </a:t>
            </a:r>
          </a:p>
          <a:p>
            <a:pPr eaLnBrk="1" hangingPunct="1">
              <a:lnSpc>
                <a:spcPct val="80000"/>
              </a:lnSpc>
            </a:pPr>
            <a:r>
              <a:rPr lang="en-US" sz="800" smtClean="0"/>
              <a:t>16. </a:t>
            </a:r>
            <a:r>
              <a:rPr lang="en-US" sz="800" i="1" smtClean="0"/>
              <a:t>Ibid ... </a:t>
            </a:r>
            <a:r>
              <a:rPr lang="en-US" sz="800" smtClean="0"/>
              <a:t>p. 223. </a:t>
            </a:r>
          </a:p>
          <a:p>
            <a:pPr eaLnBrk="1" hangingPunct="1">
              <a:lnSpc>
                <a:spcPct val="80000"/>
              </a:lnSpc>
            </a:pPr>
            <a:r>
              <a:rPr lang="en-US" sz="800" smtClean="0"/>
              <a:t>17. </a:t>
            </a:r>
            <a:r>
              <a:rPr lang="en-US" sz="800" i="1" smtClean="0"/>
              <a:t>Ibid ...</a:t>
            </a:r>
            <a:r>
              <a:rPr lang="en-US" sz="800" smtClean="0"/>
              <a:t> 226. </a:t>
            </a:r>
          </a:p>
          <a:p>
            <a:pPr eaLnBrk="1" hangingPunct="1">
              <a:lnSpc>
                <a:spcPct val="80000"/>
              </a:lnSpc>
            </a:pPr>
            <a:r>
              <a:rPr lang="en-US" sz="800" smtClean="0"/>
              <a:t>18. Schwartz, G. and Bishop, P.W., (ed.) </a:t>
            </a:r>
            <a:r>
              <a:rPr lang="en-US" sz="800" i="1" smtClean="0"/>
              <a:t>The Development of Modern Science, Vol. 1</a:t>
            </a:r>
            <a:r>
              <a:rPr lang="en-US" sz="800" smtClean="0"/>
              <a:t>, Basic Books, N.Y., N.Y., 1958. </a:t>
            </a:r>
          </a:p>
          <a:p>
            <a:pPr eaLnBrk="1" hangingPunct="1">
              <a:lnSpc>
                <a:spcPct val="80000"/>
              </a:lnSpc>
            </a:pPr>
            <a:r>
              <a:rPr lang="en-US" sz="800" smtClean="0"/>
              <a:t>19. Schwartz, G. and Bishop, P.W., (ed.) </a:t>
            </a:r>
            <a:r>
              <a:rPr lang="en-US" sz="800" i="1" smtClean="0"/>
              <a:t>The Development of Modern Science, Vol. 2</a:t>
            </a:r>
            <a:r>
              <a:rPr lang="en-US" sz="800" smtClean="0"/>
              <a:t>, Basic Books, N.Y., N.Y., 1958. </a:t>
            </a:r>
          </a:p>
          <a:p>
            <a:pPr eaLnBrk="1" hangingPunct="1">
              <a:lnSpc>
                <a:spcPct val="80000"/>
              </a:lnSpc>
            </a:pPr>
            <a:r>
              <a:rPr lang="en-US" sz="800" smtClean="0"/>
              <a:t>20. </a:t>
            </a:r>
            <a:r>
              <a:rPr lang="en-US" sz="800" i="1" smtClean="0"/>
              <a:t>Ibid ...</a:t>
            </a:r>
            <a:r>
              <a:rPr lang="en-US" sz="800" smtClean="0"/>
              <a:t> p. 22.</a:t>
            </a:r>
          </a:p>
          <a:p>
            <a:pPr eaLnBrk="1" hangingPunct="1">
              <a:lnSpc>
                <a:spcPct val="80000"/>
              </a:lnSpc>
            </a:pPr>
            <a:endParaRPr lang="en-US" sz="800" smtClean="0"/>
          </a:p>
          <a:p>
            <a:pPr eaLnBrk="1" hangingPunct="1">
              <a:lnSpc>
                <a:spcPct val="80000"/>
              </a:lnSpc>
            </a:pPr>
            <a:r>
              <a:rPr lang="en-US" sz="800" smtClean="0"/>
              <a:t>http://www.woodrow.org/teachers/chemistry/institutes/1992/Gay-Lussac.html</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AD00886C-AB26-48FC-87B4-747BFE5C9168}" type="slidenum">
              <a:rPr lang="en-US" smtClean="0"/>
              <a:pPr/>
              <a:t>84</a:t>
            </a:fld>
            <a:endParaRPr lang="en-US" smtClean="0"/>
          </a:p>
        </p:txBody>
      </p:sp>
      <p:sp>
        <p:nvSpPr>
          <p:cNvPr id="333827" name="Rectangle 2"/>
          <p:cNvSpPr>
            <a:spLocks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BD61DA8D-5B74-4F43-AEC4-D8F173EBF925}" type="slidenum">
              <a:rPr lang="en-US" smtClean="0"/>
              <a:pPr/>
              <a:t>85</a:t>
            </a:fld>
            <a:endParaRPr lang="en-US" smtClean="0"/>
          </a:p>
        </p:txBody>
      </p:sp>
      <p:sp>
        <p:nvSpPr>
          <p:cNvPr id="334851" name="Rectangle 2"/>
          <p:cNvSpPr>
            <a:spLocks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r>
              <a:rPr lang="en-US" smtClean="0"/>
              <a:t>John Dalton  (1766 - 1844)</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83563A63-28CB-42D9-BFC3-ABED82E9F50B}" type="slidenum">
              <a:rPr lang="en-US" smtClean="0"/>
              <a:pPr/>
              <a:t>86</a:t>
            </a:fld>
            <a:endParaRPr lang="en-US" smtClean="0"/>
          </a:p>
        </p:txBody>
      </p:sp>
      <p:sp>
        <p:nvSpPr>
          <p:cNvPr id="335875" name="Rectangle 2"/>
          <p:cNvSpPr>
            <a:spLocks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algn="ctr" eaLnBrk="1" hangingPunct="1"/>
            <a:r>
              <a:rPr lang="en-US" smtClean="0"/>
              <a:t>PARTIAL PRESSURES</a:t>
            </a:r>
          </a:p>
          <a:p>
            <a:pPr algn="ctr" eaLnBrk="1" hangingPunct="1"/>
            <a:endParaRPr lang="en-US" smtClean="0"/>
          </a:p>
          <a:p>
            <a:pPr eaLnBrk="1" hangingPunct="1"/>
            <a:r>
              <a:rPr lang="en-US" smtClean="0"/>
              <a:t>Dalton’s law of partial pressures states that the sum of the partial pressures of gases sum to the total pressure of the gases when combined.</a:t>
            </a:r>
          </a:p>
          <a:p>
            <a:pPr eaLnBrk="1" hangingPunct="1"/>
            <a:endParaRPr lang="en-US" smtClean="0"/>
          </a:p>
          <a:p>
            <a:pPr eaLnBrk="1" hangingPunct="1"/>
            <a:r>
              <a:rPr lang="en-US" smtClean="0"/>
              <a:t>The ideal gas law assumes that all gases behave identically and that their behavior is independent of attractive and repulsive forces.</a:t>
            </a:r>
          </a:p>
          <a:p>
            <a:pPr eaLnBrk="1" hangingPunct="1"/>
            <a:endParaRPr lang="en-US" sz="600" smtClean="0"/>
          </a:p>
          <a:p>
            <a:pPr eaLnBrk="1" hangingPunct="1"/>
            <a:r>
              <a:rPr lang="en-US" smtClean="0"/>
              <a:t>If the volume and temperature are held constant, the ideal gas equation can be arranged to show that the pressure of a sample of gas is directly proportional to the number of moles of gas present:</a:t>
            </a:r>
          </a:p>
          <a:p>
            <a:pPr eaLnBrk="1" hangingPunct="1"/>
            <a:r>
              <a:rPr lang="en-US" smtClean="0"/>
              <a:t>                </a:t>
            </a:r>
            <a:r>
              <a:rPr lang="en-US" i="1" smtClean="0"/>
              <a:t>P  =  n(RT/V)</a:t>
            </a:r>
            <a:r>
              <a:rPr lang="en-US" smtClean="0"/>
              <a:t>  =  </a:t>
            </a:r>
            <a:r>
              <a:rPr lang="en-US" i="1" smtClean="0"/>
              <a:t>n</a:t>
            </a:r>
            <a:r>
              <a:rPr lang="en-US" smtClean="0"/>
              <a:t>(constant)</a:t>
            </a:r>
          </a:p>
          <a:p>
            <a:pPr eaLnBrk="1" hangingPunct="1"/>
            <a:endParaRPr lang="en-US" sz="600" smtClean="0"/>
          </a:p>
          <a:p>
            <a:pPr eaLnBrk="1" hangingPunct="1"/>
            <a:r>
              <a:rPr lang="en-US" smtClean="0"/>
              <a:t>Nothing in the equation depends on the nature of the gas, only on the quantity.</a:t>
            </a:r>
          </a:p>
          <a:p>
            <a:pPr eaLnBrk="1" hangingPunct="1"/>
            <a:endParaRPr lang="en-US" sz="600" smtClean="0"/>
          </a:p>
          <a:p>
            <a:pPr eaLnBrk="1" hangingPunct="1"/>
            <a:r>
              <a:rPr lang="en-US" smtClean="0"/>
              <a:t>The total pressure exerted by a mixture of gases at a given temperature and volume is the sum of the pressures exerted by each of the gases alone.</a:t>
            </a:r>
          </a:p>
          <a:p>
            <a:pPr eaLnBrk="1" hangingPunct="1"/>
            <a:r>
              <a:rPr lang="en-US" smtClean="0"/>
              <a:t>If the volume, temperature, and number of moles of each gas in a mixture is known, then the pressure exerted by each gas individually, which is its </a:t>
            </a:r>
            <a:r>
              <a:rPr lang="en-US" b="1" smtClean="0"/>
              <a:t>partial pressure</a:t>
            </a:r>
            <a:r>
              <a:rPr lang="en-US" smtClean="0"/>
              <a:t>, can be calculated.</a:t>
            </a:r>
          </a:p>
          <a:p>
            <a:pPr eaLnBrk="1" hangingPunct="1"/>
            <a:endParaRPr lang="en-US" sz="500" smtClean="0"/>
          </a:p>
          <a:p>
            <a:pPr eaLnBrk="1" hangingPunct="1"/>
            <a:r>
              <a:rPr lang="en-US" b="1" smtClean="0"/>
              <a:t>Partial pressure</a:t>
            </a:r>
            <a:r>
              <a:rPr lang="en-US" smtClean="0"/>
              <a:t> is the pressure the gas would exert if it were the only one present (at the same temperature and volume).</a:t>
            </a:r>
          </a:p>
          <a:p>
            <a:pPr eaLnBrk="1" hangingPunct="1"/>
            <a:endParaRPr lang="en-US" sz="600" smtClean="0"/>
          </a:p>
          <a:p>
            <a:pPr eaLnBrk="1" hangingPunct="1"/>
            <a:r>
              <a:rPr lang="en-US" i="1" smtClean="0"/>
              <a:t>The total pressure exerted by a mixture of gases is the sum of the partial pressures of component gases.</a:t>
            </a:r>
            <a:r>
              <a:rPr lang="en-US" smtClean="0"/>
              <a:t> </a:t>
            </a:r>
          </a:p>
          <a:p>
            <a:pPr eaLnBrk="1" hangingPunct="1"/>
            <a:endParaRPr lang="en-US" sz="600" smtClean="0"/>
          </a:p>
          <a:p>
            <a:pPr eaLnBrk="1" hangingPunct="1"/>
            <a:r>
              <a:rPr lang="en-US" smtClean="0"/>
              <a:t>This law is known as </a:t>
            </a:r>
            <a:r>
              <a:rPr lang="en-US" i="1" smtClean="0"/>
              <a:t>Dalton’s law of partial pressures </a:t>
            </a:r>
            <a:r>
              <a:rPr lang="en-US" smtClean="0"/>
              <a:t>and can be written mathematically as</a:t>
            </a:r>
          </a:p>
          <a:p>
            <a:pPr eaLnBrk="1" hangingPunct="1"/>
            <a:r>
              <a:rPr lang="en-US" smtClean="0"/>
              <a:t>                        </a:t>
            </a:r>
            <a:r>
              <a:rPr lang="en-US" i="1" smtClean="0"/>
              <a:t>P</a:t>
            </a:r>
            <a:r>
              <a:rPr lang="en-US" baseline="-25000" smtClean="0"/>
              <a:t>t</a:t>
            </a:r>
            <a:r>
              <a:rPr lang="en-US" i="1" baseline="-25000" smtClean="0"/>
              <a:t> </a:t>
            </a:r>
            <a:r>
              <a:rPr lang="en-US" smtClean="0"/>
              <a:t>=</a:t>
            </a:r>
            <a:r>
              <a:rPr lang="en-US" i="1" smtClean="0"/>
              <a:t>  P</a:t>
            </a:r>
            <a:r>
              <a:rPr lang="en-US" baseline="-25000" smtClean="0"/>
              <a:t>1</a:t>
            </a:r>
            <a:r>
              <a:rPr lang="en-US" i="1" baseline="-25000" smtClean="0"/>
              <a:t> </a:t>
            </a:r>
            <a:r>
              <a:rPr lang="en-US" smtClean="0"/>
              <a:t>+</a:t>
            </a:r>
            <a:r>
              <a:rPr lang="en-US" i="1" smtClean="0"/>
              <a:t> P</a:t>
            </a:r>
            <a:r>
              <a:rPr lang="en-US" baseline="-25000" smtClean="0"/>
              <a:t>2</a:t>
            </a:r>
            <a:r>
              <a:rPr lang="en-US" i="1" baseline="-25000" smtClean="0"/>
              <a:t> </a:t>
            </a:r>
            <a:r>
              <a:rPr lang="en-US" smtClean="0"/>
              <a:t>+</a:t>
            </a:r>
            <a:r>
              <a:rPr lang="en-US" i="1" smtClean="0"/>
              <a:t> P</a:t>
            </a:r>
            <a:r>
              <a:rPr lang="en-US" baseline="-25000" smtClean="0"/>
              <a:t>3</a:t>
            </a:r>
            <a:r>
              <a:rPr lang="en-US" i="1" baseline="-25000" smtClean="0"/>
              <a:t> </a:t>
            </a:r>
            <a:r>
              <a:rPr lang="en-US" i="1" smtClean="0"/>
              <a:t>- - - </a:t>
            </a:r>
            <a:r>
              <a:rPr lang="en-US" smtClean="0"/>
              <a:t>+</a:t>
            </a:r>
            <a:r>
              <a:rPr lang="en-US" i="1" smtClean="0"/>
              <a:t> P</a:t>
            </a:r>
            <a:r>
              <a:rPr lang="en-US" baseline="-25000" smtClean="0"/>
              <a:t>i</a:t>
            </a:r>
          </a:p>
          <a:p>
            <a:pPr eaLnBrk="1" hangingPunct="1"/>
            <a:endParaRPr lang="en-US" sz="600" baseline="-25000" smtClean="0"/>
          </a:p>
          <a:p>
            <a:pPr eaLnBrk="1" hangingPunct="1"/>
            <a:r>
              <a:rPr lang="en-US" smtClean="0"/>
              <a:t>	where </a:t>
            </a:r>
            <a:r>
              <a:rPr lang="en-US" i="1" smtClean="0"/>
              <a:t>P</a:t>
            </a:r>
            <a:r>
              <a:rPr lang="en-US" baseline="-25000" smtClean="0"/>
              <a:t>t</a:t>
            </a:r>
            <a:r>
              <a:rPr lang="en-US" smtClean="0"/>
              <a:t> is the total pressure and the other terms are the partial pressures of the individual gases.</a:t>
            </a:r>
          </a:p>
          <a:p>
            <a:pPr eaLnBrk="1" hangingPunct="1"/>
            <a:r>
              <a:rPr lang="en-US" smtClean="0"/>
              <a:t>For a mixture of two ideal gases, A and B, the expression for the total pressure can be written as</a:t>
            </a:r>
          </a:p>
          <a:p>
            <a:pPr eaLnBrk="1" hangingPunct="1"/>
            <a:r>
              <a:rPr lang="en-US" smtClean="0"/>
              <a:t>     </a:t>
            </a:r>
            <a:r>
              <a:rPr lang="en-US" i="1" smtClean="0"/>
              <a:t> P</a:t>
            </a:r>
            <a:r>
              <a:rPr lang="en-US" baseline="-25000" smtClean="0"/>
              <a:t>t  </a:t>
            </a:r>
            <a:r>
              <a:rPr lang="en-US" smtClean="0"/>
              <a:t>= </a:t>
            </a:r>
            <a:r>
              <a:rPr lang="en-US" i="1" smtClean="0"/>
              <a:t> P</a:t>
            </a:r>
            <a:r>
              <a:rPr lang="en-US" baseline="-25000" smtClean="0"/>
              <a:t>A  </a:t>
            </a:r>
            <a:r>
              <a:rPr lang="en-US" smtClean="0"/>
              <a:t>+  </a:t>
            </a:r>
            <a:r>
              <a:rPr lang="en-US" i="1" smtClean="0"/>
              <a:t>P</a:t>
            </a:r>
            <a:r>
              <a:rPr lang="en-US" baseline="-25000" smtClean="0"/>
              <a:t>B  </a:t>
            </a:r>
            <a:r>
              <a:rPr lang="en-US" smtClean="0"/>
              <a:t>=  </a:t>
            </a:r>
            <a:r>
              <a:rPr lang="en-US" i="1" smtClean="0"/>
              <a:t>n</a:t>
            </a:r>
            <a:r>
              <a:rPr lang="en-US" baseline="-25000" smtClean="0"/>
              <a:t>A</a:t>
            </a:r>
            <a:r>
              <a:rPr lang="en-US" smtClean="0"/>
              <a:t>(</a:t>
            </a:r>
            <a:r>
              <a:rPr lang="en-US" i="1" smtClean="0"/>
              <a:t>RT/V</a:t>
            </a:r>
            <a:r>
              <a:rPr lang="en-US" smtClean="0"/>
              <a:t>) +</a:t>
            </a:r>
            <a:r>
              <a:rPr lang="en-US" i="1" smtClean="0"/>
              <a:t> n</a:t>
            </a:r>
            <a:r>
              <a:rPr lang="en-US" baseline="-25000" smtClean="0"/>
              <a:t>B</a:t>
            </a:r>
            <a:r>
              <a:rPr lang="en-US" smtClean="0"/>
              <a:t>(</a:t>
            </a:r>
            <a:r>
              <a:rPr lang="en-US" i="1" smtClean="0"/>
              <a:t>RT/V</a:t>
            </a:r>
            <a:r>
              <a:rPr lang="en-US" smtClean="0"/>
              <a:t>) = (</a:t>
            </a:r>
            <a:r>
              <a:rPr lang="en-US" i="1" smtClean="0"/>
              <a:t>n</a:t>
            </a:r>
            <a:r>
              <a:rPr lang="en-US" baseline="-25000" smtClean="0"/>
              <a:t>A </a:t>
            </a:r>
            <a:r>
              <a:rPr lang="en-US" smtClean="0"/>
              <a:t>+ </a:t>
            </a:r>
            <a:r>
              <a:rPr lang="en-US" i="1" smtClean="0"/>
              <a:t>n</a:t>
            </a:r>
            <a:r>
              <a:rPr lang="en-US" baseline="-25000" smtClean="0"/>
              <a:t>B</a:t>
            </a:r>
            <a:r>
              <a:rPr lang="en-US" smtClean="0"/>
              <a:t>) (</a:t>
            </a:r>
            <a:r>
              <a:rPr lang="en-US" i="1" smtClean="0"/>
              <a:t>RT/V).</a:t>
            </a:r>
          </a:p>
          <a:p>
            <a:pPr eaLnBrk="1" hangingPunct="1"/>
            <a:endParaRPr lang="en-US" sz="600" i="1" smtClean="0"/>
          </a:p>
          <a:p>
            <a:pPr eaLnBrk="1" hangingPunct="1"/>
            <a:r>
              <a:rPr lang="en-US" smtClean="0"/>
              <a:t>•</a:t>
            </a:r>
            <a:r>
              <a:rPr lang="en-US" i="1" smtClean="0"/>
              <a:t>   </a:t>
            </a:r>
            <a:r>
              <a:rPr lang="en-US" smtClean="0"/>
              <a:t>More generally, for a mixture of</a:t>
            </a:r>
            <a:r>
              <a:rPr lang="en-US" i="1" smtClean="0"/>
              <a:t> i </a:t>
            </a:r>
            <a:r>
              <a:rPr lang="en-US" smtClean="0"/>
              <a:t>components, the total pressure is given by</a:t>
            </a:r>
          </a:p>
          <a:p>
            <a:pPr eaLnBrk="1" hangingPunct="1"/>
            <a:r>
              <a:rPr lang="en-US" i="1" smtClean="0"/>
              <a:t>                 P</a:t>
            </a:r>
            <a:r>
              <a:rPr lang="en-US" baseline="-25000" smtClean="0"/>
              <a:t>t  </a:t>
            </a:r>
            <a:r>
              <a:rPr lang="en-US" smtClean="0"/>
              <a:t>=  (</a:t>
            </a:r>
            <a:r>
              <a:rPr lang="en-US" i="1" smtClean="0"/>
              <a:t>n</a:t>
            </a:r>
            <a:r>
              <a:rPr lang="en-US" baseline="-25000" smtClean="0"/>
              <a:t>1 </a:t>
            </a:r>
            <a:r>
              <a:rPr lang="en-US" smtClean="0"/>
              <a:t>+ </a:t>
            </a:r>
            <a:r>
              <a:rPr lang="en-US" i="1" smtClean="0"/>
              <a:t>n</a:t>
            </a:r>
            <a:r>
              <a:rPr lang="en-US" baseline="-25000" smtClean="0"/>
              <a:t>2 </a:t>
            </a:r>
            <a:r>
              <a:rPr lang="en-US" smtClean="0"/>
              <a:t>+ </a:t>
            </a:r>
            <a:r>
              <a:rPr lang="en-US" i="1" smtClean="0"/>
              <a:t>n</a:t>
            </a:r>
            <a:r>
              <a:rPr lang="en-US" baseline="-25000" smtClean="0"/>
              <a:t>3 </a:t>
            </a:r>
            <a:r>
              <a:rPr lang="en-US" smtClean="0"/>
              <a:t>+ - - - +</a:t>
            </a:r>
            <a:r>
              <a:rPr lang="en-US" i="1" smtClean="0"/>
              <a:t>n</a:t>
            </a:r>
            <a:r>
              <a:rPr lang="en-US" baseline="-25000" smtClean="0"/>
              <a:t>i</a:t>
            </a:r>
            <a:r>
              <a:rPr lang="en-US" smtClean="0"/>
              <a:t>) (</a:t>
            </a:r>
            <a:r>
              <a:rPr lang="en-US" i="1" smtClean="0"/>
              <a:t>RT/V).</a:t>
            </a:r>
          </a:p>
          <a:p>
            <a:pPr eaLnBrk="1" hangingPunct="1"/>
            <a:endParaRPr lang="en-US" sz="600" i="1" smtClean="0"/>
          </a:p>
          <a:p>
            <a:pPr eaLnBrk="1" hangingPunct="1"/>
            <a:r>
              <a:rPr lang="en-US" smtClean="0"/>
              <a:t>•</a:t>
            </a:r>
            <a:r>
              <a:rPr lang="en-US" i="1" smtClean="0"/>
              <a:t>   </a:t>
            </a:r>
            <a:r>
              <a:rPr lang="en-US" smtClean="0"/>
              <a:t>The above equation makes it clear that, at constant temperature and volume, the pressure exerted by a gas depends on only the total number of moles of gas present, whether the gas is a single chemical species or a mixture of gaseous species.</a:t>
            </a:r>
          </a:p>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612DC0D-EF74-4F0E-B482-CD996E4036DA}" type="slidenum">
              <a:rPr lang="en-US" smtClean="0"/>
              <a:pPr/>
              <a:t>87</a:t>
            </a:fld>
            <a:endParaRPr lang="en-US" smtClean="0"/>
          </a:p>
        </p:txBody>
      </p:sp>
      <p:sp>
        <p:nvSpPr>
          <p:cNvPr id="336899" name="Rectangle 2"/>
          <p:cNvSpPr>
            <a:spLocks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A838997D-0EC3-411E-8B2E-5973B9B2DF66}" type="slidenum">
              <a:rPr lang="en-US" smtClean="0"/>
              <a:pPr/>
              <a:t>88</a:t>
            </a:fld>
            <a:endParaRPr lang="en-US" smtClean="0"/>
          </a:p>
        </p:txBody>
      </p:sp>
      <p:sp>
        <p:nvSpPr>
          <p:cNvPr id="337923" name="Rectangle 2"/>
          <p:cNvSpPr>
            <a:spLocks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0AED066D-4D40-4829-B988-FB367BF762CF}" type="slidenum">
              <a:rPr lang="en-US" smtClean="0"/>
              <a:pPr/>
              <a:t>89</a:t>
            </a:fld>
            <a:endParaRPr lang="en-US" smtClean="0"/>
          </a:p>
        </p:txBody>
      </p:sp>
      <p:sp>
        <p:nvSpPr>
          <p:cNvPr id="338947" name="Rectangle 2"/>
          <p:cNvSpPr>
            <a:spLocks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36AC6A4C-D8F9-45A4-8482-4701A8A4B4C7}" type="slidenum">
              <a:rPr lang="en-US" smtClean="0"/>
              <a:pPr/>
              <a:t>9</a:t>
            </a:fld>
            <a:endParaRPr lang="en-US" smtClean="0"/>
          </a:p>
        </p:txBody>
      </p:sp>
      <p:sp>
        <p:nvSpPr>
          <p:cNvPr id="257027" name="Rectangle 2"/>
          <p:cNvSpPr>
            <a:spLocks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D0AAC466-44E9-4179-830B-775363BE822F}" type="slidenum">
              <a:rPr lang="en-US" smtClean="0"/>
              <a:pPr/>
              <a:t>90</a:t>
            </a:fld>
            <a:endParaRPr lang="en-US" smtClean="0"/>
          </a:p>
        </p:txBody>
      </p:sp>
      <p:sp>
        <p:nvSpPr>
          <p:cNvPr id="339971" name="Rectangle 2"/>
          <p:cNvSpPr>
            <a:spLocks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001BADBF-FE7A-493F-9D9E-D675C6C31C4E}" type="slidenum">
              <a:rPr lang="en-US" smtClean="0"/>
              <a:pPr/>
              <a:t>91</a:t>
            </a:fld>
            <a:endParaRPr lang="en-US" smtClean="0"/>
          </a:p>
        </p:txBody>
      </p:sp>
      <p:sp>
        <p:nvSpPr>
          <p:cNvPr id="340995" name="Rectangle 2"/>
          <p:cNvSpPr>
            <a:spLocks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50825666-DAFE-465B-A6D2-7F15556335B9}" type="slidenum">
              <a:rPr lang="en-US" smtClean="0"/>
              <a:pPr/>
              <a:t>92</a:t>
            </a:fld>
            <a:endParaRPr lang="en-US" smtClean="0"/>
          </a:p>
        </p:txBody>
      </p:sp>
      <p:sp>
        <p:nvSpPr>
          <p:cNvPr id="342019" name="Rectangle 2"/>
          <p:cNvSpPr>
            <a:spLocks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4DF34B93-304B-4E45-BE53-61F6D77E75E5}" type="slidenum">
              <a:rPr lang="en-US" smtClean="0"/>
              <a:pPr/>
              <a:t>93</a:t>
            </a:fld>
            <a:endParaRPr lang="en-US" smtClean="0"/>
          </a:p>
        </p:txBody>
      </p:sp>
      <p:sp>
        <p:nvSpPr>
          <p:cNvPr id="343043" name="Rectangle 2"/>
          <p:cNvSpPr>
            <a:spLocks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C788FF52-1C08-4F20-A73F-7CF5641B6AC0}" type="slidenum">
              <a:rPr lang="en-US" smtClean="0"/>
              <a:pPr/>
              <a:t>94</a:t>
            </a:fld>
            <a:endParaRPr lang="en-US" smtClean="0"/>
          </a:p>
        </p:txBody>
      </p:sp>
      <p:sp>
        <p:nvSpPr>
          <p:cNvPr id="344067" name="Rectangle 2"/>
          <p:cNvSpPr>
            <a:spLocks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59D5B07-1256-4632-ABD1-3FCF7984C46B}" type="slidenum">
              <a:rPr lang="en-US" smtClean="0"/>
              <a:pPr/>
              <a:t>95</a:t>
            </a:fld>
            <a:endParaRPr lang="en-US" smtClean="0"/>
          </a:p>
        </p:txBody>
      </p:sp>
      <p:sp>
        <p:nvSpPr>
          <p:cNvPr id="345091" name="Rectangle 2"/>
          <p:cNvSpPr>
            <a:spLocks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E6D80032-988F-4503-9A09-A1D3B3D3C1E2}" type="slidenum">
              <a:rPr lang="en-US" smtClean="0"/>
              <a:pPr/>
              <a:t>96</a:t>
            </a:fld>
            <a:endParaRPr lang="en-US" smtClean="0"/>
          </a:p>
        </p:txBody>
      </p:sp>
      <p:sp>
        <p:nvSpPr>
          <p:cNvPr id="346115" name="Rectangle 2"/>
          <p:cNvSpPr>
            <a:spLocks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47EFF9E7-11FA-4764-B113-C167762D9609}" type="slidenum">
              <a:rPr lang="en-US" smtClean="0"/>
              <a:pPr/>
              <a:t>97</a:t>
            </a:fld>
            <a:endParaRPr lang="en-US" smtClean="0"/>
          </a:p>
        </p:txBody>
      </p:sp>
      <p:sp>
        <p:nvSpPr>
          <p:cNvPr id="347139" name="Rectangle 2"/>
          <p:cNvSpPr>
            <a:spLocks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r>
              <a:rPr lang="en-US" smtClean="0"/>
              <a:t>Example of Dalton’s law of partial pressures.  Must use Boyle’s law to account for new volume each gas is contained in.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D33D8445-B141-4326-95C3-C8D45BEACDB5}" type="slidenum">
              <a:rPr lang="en-US" smtClean="0"/>
              <a:pPr/>
              <a:t>98</a:t>
            </a:fld>
            <a:endParaRPr lang="en-US" smtClean="0"/>
          </a:p>
        </p:txBody>
      </p:sp>
      <p:sp>
        <p:nvSpPr>
          <p:cNvPr id="348163" name="Rectangle 2"/>
          <p:cNvSpPr>
            <a:spLocks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3EEFCC7E-C9A5-4572-8282-D6C34956C675}" type="slidenum">
              <a:rPr lang="en-US" smtClean="0"/>
              <a:pPr/>
              <a:t>99</a:t>
            </a:fld>
            <a:endParaRPr lang="en-US" smtClean="0"/>
          </a:p>
        </p:txBody>
      </p:sp>
      <p:sp>
        <p:nvSpPr>
          <p:cNvPr id="349187" name="Rectangle 2"/>
          <p:cNvSpPr>
            <a:spLocks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BF5DB7-956D-42CD-ABDC-1F5D6DABF19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2A183-EA1B-4445-8D2A-780008D2053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512F4-F376-472A-A366-490B6967394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9CCA3-8A3F-4438-82EA-5A72F4E875B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p>
            </p:txBody>
          </p:sp>
        </p:grpSp>
      </p:grpSp>
      <p:sp>
        <p:nvSpPr>
          <p:cNvPr id="60930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609309" name="Rectangle 29"/>
          <p:cNvSpPr>
            <a:spLocks noGrp="1" noChangeArrowheads="1"/>
          </p:cNvSpPr>
          <p:nvPr>
            <p:ph type="subTitle" sz="quarter" idx="1"/>
          </p:nvPr>
        </p:nvSpPr>
        <p:spPr>
          <a:xfrm>
            <a:off x="2057400" y="4114800"/>
            <a:ext cx="6400800" cy="1752600"/>
          </a:xfrm>
        </p:spPr>
        <p:txBody>
          <a:bodyPr/>
          <a:lstStyle>
            <a:lvl1pPr algn="ctr">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407CF0FD-CE71-4A02-9AA1-7ADBE376655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E14224C7-EFCD-4865-8419-38514D93C9D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45900219-BDB2-48BC-B43A-F2A36A51AC5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6CDB25EA-7A49-4FAD-9CB7-93887AE4FFB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63381A17-499C-4654-9B9D-64B30F39C91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37C43973-B009-4F3A-AAAA-046D650FC8A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C337F595-7980-485B-917B-D9DA86CA75A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3B9EE-E40D-4CC5-8ACC-556F6A8CA92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4B417AB5-8C55-4093-A906-1130CEBCD9F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D0FF0355-8651-4203-97B0-FE65054732F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7F2B12E-78A1-4FE6-BAD4-A3B9C000F87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BFB6EA2-B3FA-432F-AC86-3EF5F81E60D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FAADA4-001B-4AA9-889E-E640C079A56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04983E-C72F-45C2-9D49-DBD049E3B2B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BB2BE-8A0E-4EAA-BC30-9E3D73F7211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CB5D6B-C3EF-4A5C-8651-C41F7C3FEF6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3F3E9D-F78D-48DA-BC55-0C9DBBFC8BB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E97742-9DF5-4312-8733-91CD85AD8DA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A0567B-19FC-490E-9255-94556F31F2D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8F9133-A266-48DE-A9FF-9B376904396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C14184-D380-419B-AE36-17FEC170504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C7EB12-3FEC-4B49-BCE9-9E7C6756B1D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3D86BB-BC8C-4FEA-A937-6FB03B780A9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9AFF5E-8D9E-40AC-9947-7FD23F8CD0D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6B80B53-B7D0-4DBC-B39C-E2A53B584C72}"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2AE94BB-0A84-4857-A6EE-AD25FF245DF3}"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A5DF482-1196-4997-A8C2-A05D269C1113}"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C90D705-16E7-4466-ADD5-29C4BDC7FAA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460E7B0-BD0A-4A4B-AB26-098018D1587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98D08-CB36-4BA1-A3EF-9C02A65F310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056CF32-9102-4F3F-B717-DEA6D739954A}"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6BD25D2-D261-4FEA-AC75-980A80FC63A9}"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B221875-497E-4874-9FC9-98FEA3E4ACCC}"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843BF4D-F185-415B-8EB1-A3C59B6C21C6}"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270A0BE-DC24-437D-81BF-D6281A28089B}"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6A41C84-3A32-4D05-A15D-A3271F5F565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22155D-EBDA-4536-ADA1-ED10E356D83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BC23BC-7B62-4AEB-864E-596A8A04CA2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A30A95-ED48-4563-9227-BEAF61868BB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23A55-76CF-4C47-9412-1F3762A5473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BB4E2F-F242-4E86-955F-FFCA088A52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171.xml"/><Relationship Id="rId18" Type="http://schemas.openxmlformats.org/officeDocument/2006/relationships/slide" Target="../slides/slide181.xml"/><Relationship Id="rId3" Type="http://schemas.openxmlformats.org/officeDocument/2006/relationships/slideLayout" Target="../slideLayouts/slideLayout15.xml"/><Relationship Id="rId21" Type="http://schemas.openxmlformats.org/officeDocument/2006/relationships/slide" Target="../slides/slide188.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slide" Target="../slides/slide179.xml"/><Relationship Id="rId2" Type="http://schemas.openxmlformats.org/officeDocument/2006/relationships/slideLayout" Target="../slideLayouts/slideLayout14.xml"/><Relationship Id="rId16" Type="http://schemas.openxmlformats.org/officeDocument/2006/relationships/slide" Target="../slides/slide177.xml"/><Relationship Id="rId20" Type="http://schemas.openxmlformats.org/officeDocument/2006/relationships/slide" Target="../slides/slide18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 Target="../slides/slide175.xml"/><Relationship Id="rId10" Type="http://schemas.openxmlformats.org/officeDocument/2006/relationships/slideLayout" Target="../slideLayouts/slideLayout22.xml"/><Relationship Id="rId19" Type="http://schemas.openxmlformats.org/officeDocument/2006/relationships/slide" Target="../slides/slide18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 Target="../slides/slide173.xml"/><Relationship Id="rId22" Type="http://schemas.openxmlformats.org/officeDocument/2006/relationships/slide" Target="../slides/slide1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259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59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25591DC-F1DD-45B4-922F-EC4FF18D2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685800" y="117475"/>
            <a:ext cx="8456613" cy="6738938"/>
            <a:chOff x="432" y="74"/>
            <a:chExt cx="5327" cy="4245"/>
          </a:xfrm>
        </p:grpSpPr>
        <p:sp>
          <p:nvSpPr>
            <p:cNvPr id="608259"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defRPr/>
              </a:pPr>
              <a:endParaRPr lang="en-US"/>
            </a:p>
          </p:txBody>
        </p:sp>
        <p:grpSp>
          <p:nvGrpSpPr>
            <p:cNvPr id="44052" name="Group 4"/>
            <p:cNvGrpSpPr>
              <a:grpSpLocks/>
            </p:cNvGrpSpPr>
            <p:nvPr/>
          </p:nvGrpSpPr>
          <p:grpSpPr bwMode="auto">
            <a:xfrm>
              <a:off x="2859" y="4250"/>
              <a:ext cx="2729" cy="41"/>
              <a:chOff x="2859" y="4250"/>
              <a:chExt cx="2729" cy="41"/>
            </a:xfrm>
          </p:grpSpPr>
          <p:sp>
            <p:nvSpPr>
              <p:cNvPr id="60826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defRPr/>
                </a:pPr>
                <a:endParaRPr lang="en-US"/>
              </a:p>
            </p:txBody>
          </p:sp>
          <p:sp>
            <p:nvSpPr>
              <p:cNvPr id="60826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defRPr/>
                </a:pPr>
                <a:endParaRPr lang="en-US"/>
              </a:p>
            </p:txBody>
          </p:sp>
          <p:sp>
            <p:nvSpPr>
              <p:cNvPr id="60826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defRPr/>
                </a:pPr>
                <a:endParaRPr lang="en-US"/>
              </a:p>
            </p:txBody>
          </p:sp>
          <p:sp>
            <p:nvSpPr>
              <p:cNvPr id="60826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defRPr/>
                </a:pPr>
                <a:endParaRPr lang="en-US"/>
              </a:p>
            </p:txBody>
          </p:sp>
          <p:sp>
            <p:nvSpPr>
              <p:cNvPr id="60826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defRPr/>
                </a:pPr>
                <a:endParaRPr lang="en-US"/>
              </a:p>
            </p:txBody>
          </p:sp>
          <p:sp>
            <p:nvSpPr>
              <p:cNvPr id="60826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defRPr/>
                </a:pPr>
                <a:endParaRPr lang="en-US"/>
              </a:p>
            </p:txBody>
          </p:sp>
          <p:sp>
            <p:nvSpPr>
              <p:cNvPr id="60826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defRPr/>
                </a:pPr>
                <a:endParaRPr lang="en-US"/>
              </a:p>
            </p:txBody>
          </p:sp>
          <p:sp>
            <p:nvSpPr>
              <p:cNvPr id="60826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defRPr/>
                </a:pPr>
                <a:endParaRPr lang="en-US"/>
              </a:p>
            </p:txBody>
          </p:sp>
        </p:grpSp>
        <p:sp>
          <p:nvSpPr>
            <p:cNvPr id="60826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defRPr/>
              </a:pPr>
              <a:endParaRPr lang="en-US"/>
            </a:p>
          </p:txBody>
        </p:sp>
        <p:sp>
          <p:nvSpPr>
            <p:cNvPr id="60827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defRPr/>
              </a:pPr>
              <a:endParaRPr lang="en-US"/>
            </a:p>
          </p:txBody>
        </p:sp>
        <p:sp>
          <p:nvSpPr>
            <p:cNvPr id="60827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defRPr/>
              </a:pPr>
              <a:endParaRPr lang="en-US"/>
            </a:p>
          </p:txBody>
        </p:sp>
        <p:sp>
          <p:nvSpPr>
            <p:cNvPr id="60827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defRPr/>
              </a:pPr>
              <a:endParaRPr lang="en-US"/>
            </a:p>
          </p:txBody>
        </p:sp>
      </p:grpSp>
      <p:sp>
        <p:nvSpPr>
          <p:cNvPr id="44035"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4036" name="Rectangle 18"/>
          <p:cNvSpPr>
            <a:spLocks noGrp="1" noChangeArrowheads="1"/>
          </p:cNvSpPr>
          <p:nvPr>
            <p:ph type="body" idx="1"/>
          </p:nvPr>
        </p:nvSpPr>
        <p:spPr bwMode="auto">
          <a:xfrm>
            <a:off x="8382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827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latin typeface="+mn-lt"/>
              </a:defRPr>
            </a:lvl1pPr>
          </a:lstStyle>
          <a:p>
            <a:pPr>
              <a:defRPr/>
            </a:pPr>
            <a:endParaRPr lang="en-US"/>
          </a:p>
        </p:txBody>
      </p:sp>
      <p:sp>
        <p:nvSpPr>
          <p:cNvPr id="60827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p>
        </p:txBody>
      </p:sp>
      <p:sp>
        <p:nvSpPr>
          <p:cNvPr id="60827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BD2ED121-2466-419E-A43B-1D9AE147D3C1}" type="slidenum">
              <a:rPr lang="en-US"/>
              <a:pPr>
                <a:defRPr/>
              </a:pPr>
              <a:t>‹#›</a:t>
            </a:fld>
            <a:endParaRPr lang="en-US"/>
          </a:p>
        </p:txBody>
      </p:sp>
      <p:sp>
        <p:nvSpPr>
          <p:cNvPr id="608278" name="AutoShape 22">
            <a:hlinkClick r:id="rId13" action="ppaction://hlinksldjump" highlightClick="1"/>
          </p:cNvPr>
          <p:cNvSpPr>
            <a:spLocks noChangeArrowheads="1"/>
          </p:cNvSpPr>
          <p:nvPr/>
        </p:nvSpPr>
        <p:spPr bwMode="auto">
          <a:xfrm>
            <a:off x="152400" y="2667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1</a:t>
            </a:r>
            <a:endParaRPr lang="en-US" sz="2400">
              <a:solidFill>
                <a:schemeClr val="hlink"/>
              </a:solidFill>
              <a:latin typeface="Times New Roman" pitchFamily="18" charset="0"/>
            </a:endParaRPr>
          </a:p>
        </p:txBody>
      </p:sp>
      <p:sp>
        <p:nvSpPr>
          <p:cNvPr id="608279" name="AutoShape 23">
            <a:hlinkClick r:id="rId14" action="ppaction://hlinksldjump" highlightClick="1"/>
          </p:cNvPr>
          <p:cNvSpPr>
            <a:spLocks noChangeArrowheads="1"/>
          </p:cNvSpPr>
          <p:nvPr/>
        </p:nvSpPr>
        <p:spPr bwMode="auto">
          <a:xfrm>
            <a:off x="152400" y="8636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2</a:t>
            </a:r>
            <a:endParaRPr lang="en-US" sz="2400">
              <a:solidFill>
                <a:schemeClr val="hlink"/>
              </a:solidFill>
              <a:latin typeface="Times New Roman" pitchFamily="18" charset="0"/>
            </a:endParaRPr>
          </a:p>
        </p:txBody>
      </p:sp>
      <p:sp>
        <p:nvSpPr>
          <p:cNvPr id="608280" name="AutoShape 24">
            <a:hlinkClick r:id="rId15" action="ppaction://hlinksldjump" highlightClick="1"/>
          </p:cNvPr>
          <p:cNvSpPr>
            <a:spLocks noChangeArrowheads="1"/>
          </p:cNvSpPr>
          <p:nvPr/>
        </p:nvSpPr>
        <p:spPr bwMode="auto">
          <a:xfrm>
            <a:off x="152400" y="14605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3</a:t>
            </a:r>
            <a:endParaRPr lang="en-US" sz="2400">
              <a:solidFill>
                <a:schemeClr val="hlink"/>
              </a:solidFill>
              <a:latin typeface="Times New Roman" pitchFamily="18" charset="0"/>
            </a:endParaRPr>
          </a:p>
        </p:txBody>
      </p:sp>
      <p:sp>
        <p:nvSpPr>
          <p:cNvPr id="608281" name="AutoShape 25">
            <a:hlinkClick r:id="rId16" action="ppaction://hlinksldjump" highlightClick="1"/>
          </p:cNvPr>
          <p:cNvSpPr>
            <a:spLocks noChangeArrowheads="1"/>
          </p:cNvSpPr>
          <p:nvPr/>
        </p:nvSpPr>
        <p:spPr bwMode="auto">
          <a:xfrm>
            <a:off x="152400" y="20574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4</a:t>
            </a:r>
            <a:endParaRPr lang="en-US" sz="2400">
              <a:solidFill>
                <a:schemeClr val="hlink"/>
              </a:solidFill>
              <a:latin typeface="Times New Roman" pitchFamily="18" charset="0"/>
            </a:endParaRPr>
          </a:p>
        </p:txBody>
      </p:sp>
      <p:sp>
        <p:nvSpPr>
          <p:cNvPr id="608282" name="AutoShape 26">
            <a:hlinkClick r:id="rId17" action="ppaction://hlinksldjump" highlightClick="1"/>
          </p:cNvPr>
          <p:cNvSpPr>
            <a:spLocks noChangeArrowheads="1"/>
          </p:cNvSpPr>
          <p:nvPr/>
        </p:nvSpPr>
        <p:spPr bwMode="auto">
          <a:xfrm>
            <a:off x="152400" y="26543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5</a:t>
            </a:r>
            <a:endParaRPr lang="en-US" sz="2400">
              <a:solidFill>
                <a:schemeClr val="hlink"/>
              </a:solidFill>
              <a:latin typeface="Times New Roman" pitchFamily="18" charset="0"/>
            </a:endParaRPr>
          </a:p>
        </p:txBody>
      </p:sp>
      <p:sp>
        <p:nvSpPr>
          <p:cNvPr id="608283" name="AutoShape 27">
            <a:hlinkClick r:id="rId18" action="ppaction://hlinksldjump" highlightClick="1"/>
          </p:cNvPr>
          <p:cNvSpPr>
            <a:spLocks noChangeArrowheads="1"/>
          </p:cNvSpPr>
          <p:nvPr/>
        </p:nvSpPr>
        <p:spPr bwMode="auto">
          <a:xfrm>
            <a:off x="152400" y="32512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6</a:t>
            </a:r>
            <a:endParaRPr lang="en-US" sz="2400">
              <a:solidFill>
                <a:schemeClr val="hlink"/>
              </a:solidFill>
              <a:latin typeface="Times New Roman" pitchFamily="18" charset="0"/>
            </a:endParaRPr>
          </a:p>
        </p:txBody>
      </p:sp>
      <p:sp>
        <p:nvSpPr>
          <p:cNvPr id="608284" name="AutoShape 28">
            <a:hlinkClick r:id="rId19" action="ppaction://hlinksldjump" highlightClick="1"/>
          </p:cNvPr>
          <p:cNvSpPr>
            <a:spLocks noChangeArrowheads="1"/>
          </p:cNvSpPr>
          <p:nvPr/>
        </p:nvSpPr>
        <p:spPr bwMode="auto">
          <a:xfrm>
            <a:off x="152400" y="38481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7</a:t>
            </a:r>
            <a:endParaRPr lang="en-US" sz="2400">
              <a:solidFill>
                <a:schemeClr val="hlink"/>
              </a:solidFill>
              <a:latin typeface="Times New Roman" pitchFamily="18" charset="0"/>
            </a:endParaRPr>
          </a:p>
        </p:txBody>
      </p:sp>
      <p:sp>
        <p:nvSpPr>
          <p:cNvPr id="608285" name="AutoShape 29">
            <a:hlinkClick r:id="rId20" action="ppaction://hlinksldjump" highlightClick="1"/>
          </p:cNvPr>
          <p:cNvSpPr>
            <a:spLocks noChangeArrowheads="1"/>
          </p:cNvSpPr>
          <p:nvPr/>
        </p:nvSpPr>
        <p:spPr bwMode="auto">
          <a:xfrm>
            <a:off x="152400" y="44450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8</a:t>
            </a:r>
            <a:endParaRPr lang="en-US" sz="2400">
              <a:solidFill>
                <a:schemeClr val="hlink"/>
              </a:solidFill>
              <a:latin typeface="Times New Roman" pitchFamily="18" charset="0"/>
            </a:endParaRPr>
          </a:p>
        </p:txBody>
      </p:sp>
      <p:sp>
        <p:nvSpPr>
          <p:cNvPr id="608286" name="AutoShape 30">
            <a:hlinkClick r:id="rId21" action="ppaction://hlinksldjump" highlightClick="1"/>
          </p:cNvPr>
          <p:cNvSpPr>
            <a:spLocks noChangeArrowheads="1"/>
          </p:cNvSpPr>
          <p:nvPr/>
        </p:nvSpPr>
        <p:spPr bwMode="auto">
          <a:xfrm>
            <a:off x="152400" y="50419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9</a:t>
            </a:r>
            <a:endParaRPr lang="en-US" sz="2400">
              <a:solidFill>
                <a:schemeClr val="hlink"/>
              </a:solidFill>
              <a:latin typeface="Times New Roman" pitchFamily="18" charset="0"/>
            </a:endParaRPr>
          </a:p>
        </p:txBody>
      </p:sp>
      <p:sp>
        <p:nvSpPr>
          <p:cNvPr id="608287" name="AutoShape 31">
            <a:hlinkClick r:id="rId22" action="ppaction://hlinksldjump" highlightClick="1"/>
          </p:cNvPr>
          <p:cNvSpPr>
            <a:spLocks noChangeArrowheads="1"/>
          </p:cNvSpPr>
          <p:nvPr/>
        </p:nvSpPr>
        <p:spPr bwMode="auto">
          <a:xfrm>
            <a:off x="152400" y="56388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chemeClr val="hlink"/>
                </a:solidFill>
                <a:latin typeface="DomCasual BT" pitchFamily="66" charset="0"/>
              </a:rPr>
              <a:t>10</a:t>
            </a:r>
            <a:endParaRPr lang="en-US" sz="2400">
              <a:solidFill>
                <a:schemeClr val="hlink"/>
              </a:solidFill>
              <a:latin typeface="Times New Roman" pitchFamily="18" charset="0"/>
            </a:endParaRPr>
          </a:p>
        </p:txBody>
      </p:sp>
      <p:sp>
        <p:nvSpPr>
          <p:cNvPr id="608288" name="AutoShape 32">
            <a:hlinkClick r:id="" action="ppaction://hlinkshowjump?jump=firstslide" highlightClick="1"/>
          </p:cNvPr>
          <p:cNvSpPr>
            <a:spLocks noChangeArrowheads="1"/>
          </p:cNvSpPr>
          <p:nvPr/>
        </p:nvSpPr>
        <p:spPr bwMode="auto">
          <a:xfrm>
            <a:off x="152400" y="6235700"/>
            <a:ext cx="304800" cy="304800"/>
          </a:xfrm>
          <a:prstGeom prst="actionButtonHome">
            <a:avLst/>
          </a:prstGeom>
          <a:solidFill>
            <a:schemeClr val="accent1"/>
          </a:solidFill>
          <a:ln w="12700" cap="sq">
            <a:solidFill>
              <a:schemeClr val="hlink"/>
            </a:solidFill>
            <a:miter lim="800000"/>
            <a:headEnd type="none" w="sm" len="sm"/>
            <a:tailEnd type="none" w="sm" len="sm"/>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886"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defRPr>
      </a:lvl2pPr>
      <a:lvl3pPr algn="ctr" rtl="0" eaLnBrk="0" fontAlgn="base" hangingPunct="0">
        <a:spcBef>
          <a:spcPct val="0"/>
        </a:spcBef>
        <a:spcAft>
          <a:spcPct val="0"/>
        </a:spcAft>
        <a:defRPr kumimoji="1" sz="4400">
          <a:solidFill>
            <a:schemeClr val="tx2"/>
          </a:solidFill>
          <a:latin typeface="Arial" charset="0"/>
        </a:defRPr>
      </a:lvl3pPr>
      <a:lvl4pPr algn="ctr" rtl="0" eaLnBrk="0" fontAlgn="base" hangingPunct="0">
        <a:spcBef>
          <a:spcPct val="0"/>
        </a:spcBef>
        <a:spcAft>
          <a:spcPct val="0"/>
        </a:spcAft>
        <a:defRPr kumimoji="1" sz="4400">
          <a:solidFill>
            <a:schemeClr val="tx2"/>
          </a:solidFill>
          <a:latin typeface="Arial" charset="0"/>
        </a:defRPr>
      </a:lvl4pPr>
      <a:lvl5pPr algn="ctr" rtl="0" eaLnBrk="0" fontAlgn="base" hangingPunct="0">
        <a:spcBef>
          <a:spcPct val="0"/>
        </a:spcBef>
        <a:spcAft>
          <a:spcPct val="0"/>
        </a:spcAft>
        <a:defRPr kumimoji="1" sz="4400">
          <a:solidFill>
            <a:schemeClr val="tx2"/>
          </a:solidFill>
          <a:latin typeface="Arial" charset="0"/>
        </a:defRPr>
      </a:lvl5pPr>
      <a:lvl6pPr marL="457200" algn="ctr" rtl="0" fontAlgn="base">
        <a:spcBef>
          <a:spcPct val="0"/>
        </a:spcBef>
        <a:spcAft>
          <a:spcPct val="0"/>
        </a:spcAft>
        <a:defRPr kumimoji="1" sz="4400">
          <a:solidFill>
            <a:schemeClr val="tx2"/>
          </a:solidFill>
          <a:latin typeface="Arial" charset="0"/>
        </a:defRPr>
      </a:lvl6pPr>
      <a:lvl7pPr marL="914400" algn="ctr" rtl="0" fontAlgn="base">
        <a:spcBef>
          <a:spcPct val="0"/>
        </a:spcBef>
        <a:spcAft>
          <a:spcPct val="0"/>
        </a:spcAft>
        <a:defRPr kumimoji="1" sz="4400">
          <a:solidFill>
            <a:schemeClr val="tx2"/>
          </a:solidFill>
          <a:latin typeface="Arial" charset="0"/>
        </a:defRPr>
      </a:lvl7pPr>
      <a:lvl8pPr marL="1371600" algn="ctr" rtl="0" fontAlgn="base">
        <a:spcBef>
          <a:spcPct val="0"/>
        </a:spcBef>
        <a:spcAft>
          <a:spcPct val="0"/>
        </a:spcAft>
        <a:defRPr kumimoji="1" sz="4400">
          <a:solidFill>
            <a:schemeClr val="tx2"/>
          </a:solidFill>
          <a:latin typeface="Arial" charset="0"/>
        </a:defRPr>
      </a:lvl8pPr>
      <a:lvl9pPr marL="1828800" algn="ctr" rtl="0" fontAlgn="base">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kumimoji="1" sz="4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4000">
          <a:solidFill>
            <a:schemeClr val="tx1"/>
          </a:solidFill>
          <a:latin typeface="+mn-lt"/>
        </a:defRPr>
      </a:lvl2pPr>
      <a:lvl3pPr marL="1143000" indent="-228600" algn="l" rtl="0" eaLnBrk="0" fontAlgn="base" hangingPunct="0">
        <a:spcBef>
          <a:spcPct val="20000"/>
        </a:spcBef>
        <a:spcAft>
          <a:spcPct val="0"/>
        </a:spcAft>
        <a:buChar char="•"/>
        <a:defRPr kumimoji="1" sz="4000">
          <a:solidFill>
            <a:schemeClr val="tx1"/>
          </a:solidFill>
          <a:latin typeface="+mn-lt"/>
        </a:defRPr>
      </a:lvl3pPr>
      <a:lvl4pPr marL="1600200" indent="-228600" algn="l" rtl="0" eaLnBrk="0" fontAlgn="base" hangingPunct="0">
        <a:spcBef>
          <a:spcPct val="20000"/>
        </a:spcBef>
        <a:spcAft>
          <a:spcPct val="0"/>
        </a:spcAft>
        <a:buChar char="–"/>
        <a:defRPr kumimoji="1" sz="4000">
          <a:solidFill>
            <a:schemeClr val="tx1"/>
          </a:solidFill>
          <a:latin typeface="+mn-lt"/>
        </a:defRPr>
      </a:lvl4pPr>
      <a:lvl5pPr marL="2057400" indent="-228600" algn="l" rtl="0" eaLnBrk="0" fontAlgn="base" hangingPunct="0">
        <a:spcBef>
          <a:spcPct val="20000"/>
        </a:spcBef>
        <a:spcAft>
          <a:spcPct val="0"/>
        </a:spcAft>
        <a:buChar char="•"/>
        <a:defRPr kumimoji="1" sz="4000">
          <a:solidFill>
            <a:schemeClr val="tx1"/>
          </a:solidFill>
          <a:latin typeface="+mn-lt"/>
        </a:defRPr>
      </a:lvl5pPr>
      <a:lvl6pPr marL="2514600" indent="-228600" algn="l" rtl="0" fontAlgn="base">
        <a:spcBef>
          <a:spcPct val="20000"/>
        </a:spcBef>
        <a:spcAft>
          <a:spcPct val="0"/>
        </a:spcAft>
        <a:buChar char="•"/>
        <a:defRPr kumimoji="1" sz="4000">
          <a:solidFill>
            <a:schemeClr val="tx1"/>
          </a:solidFill>
          <a:latin typeface="+mn-lt"/>
        </a:defRPr>
      </a:lvl6pPr>
      <a:lvl7pPr marL="2971800" indent="-228600" algn="l" rtl="0" fontAlgn="base">
        <a:spcBef>
          <a:spcPct val="20000"/>
        </a:spcBef>
        <a:spcAft>
          <a:spcPct val="0"/>
        </a:spcAft>
        <a:buChar char="•"/>
        <a:defRPr kumimoji="1" sz="4000">
          <a:solidFill>
            <a:schemeClr val="tx1"/>
          </a:solidFill>
          <a:latin typeface="+mn-lt"/>
        </a:defRPr>
      </a:lvl7pPr>
      <a:lvl8pPr marL="3429000" indent="-228600" algn="l" rtl="0" fontAlgn="base">
        <a:spcBef>
          <a:spcPct val="20000"/>
        </a:spcBef>
        <a:spcAft>
          <a:spcPct val="0"/>
        </a:spcAft>
        <a:buChar char="•"/>
        <a:defRPr kumimoji="1" sz="4000">
          <a:solidFill>
            <a:schemeClr val="tx1"/>
          </a:solidFill>
          <a:latin typeface="+mn-lt"/>
        </a:defRPr>
      </a:lvl8pPr>
      <a:lvl9pPr marL="3886200" indent="-228600" algn="l" rtl="0" fontAlgn="base">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6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836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836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E822EDB-93A9-4F73-B348-E191B279A4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977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18" charset="0"/>
              </a:defRPr>
            </a:lvl1pPr>
          </a:lstStyle>
          <a:p>
            <a:pPr>
              <a:defRPr/>
            </a:pPr>
            <a:endParaRPr lang="en-US"/>
          </a:p>
        </p:txBody>
      </p:sp>
      <p:sp>
        <p:nvSpPr>
          <p:cNvPr id="109978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109978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66C3BCCF-67AB-442D-8B39-6348332929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Comic Sans MS" pitchFamily="66" charset="0"/>
        </a:defRPr>
      </a:lvl2pPr>
      <a:lvl3pPr algn="ctr" rtl="0" eaLnBrk="0" fontAlgn="base" hangingPunct="0">
        <a:spcBef>
          <a:spcPct val="0"/>
        </a:spcBef>
        <a:spcAft>
          <a:spcPct val="0"/>
        </a:spcAft>
        <a:defRPr sz="2400" b="1">
          <a:solidFill>
            <a:schemeClr val="bg1"/>
          </a:solidFill>
          <a:latin typeface="Comic Sans MS" pitchFamily="66" charset="0"/>
        </a:defRPr>
      </a:lvl3pPr>
      <a:lvl4pPr algn="ctr" rtl="0" eaLnBrk="0" fontAlgn="base" hangingPunct="0">
        <a:spcBef>
          <a:spcPct val="0"/>
        </a:spcBef>
        <a:spcAft>
          <a:spcPct val="0"/>
        </a:spcAft>
        <a:defRPr sz="2400" b="1">
          <a:solidFill>
            <a:schemeClr val="bg1"/>
          </a:solidFill>
          <a:latin typeface="Comic Sans MS" pitchFamily="66" charset="0"/>
        </a:defRPr>
      </a:lvl4pPr>
      <a:lvl5pPr algn="ctr" rtl="0" eaLnBrk="0" fontAlgn="base" hangingPunct="0">
        <a:spcBef>
          <a:spcPct val="0"/>
        </a:spcBef>
        <a:spcAft>
          <a:spcPct val="0"/>
        </a:spcAft>
        <a:defRPr sz="2400" b="1">
          <a:solidFill>
            <a:schemeClr val="bg1"/>
          </a:solidFill>
          <a:latin typeface="Comic Sans MS" pitchFamily="66" charset="0"/>
        </a:defRPr>
      </a:lvl5pPr>
      <a:lvl6pPr marL="457200" algn="ctr" rtl="0" fontAlgn="base">
        <a:spcBef>
          <a:spcPct val="0"/>
        </a:spcBef>
        <a:spcAft>
          <a:spcPct val="0"/>
        </a:spcAft>
        <a:defRPr sz="2400" b="1">
          <a:solidFill>
            <a:schemeClr val="bg1"/>
          </a:solidFill>
          <a:latin typeface="Comic Sans MS" pitchFamily="66" charset="0"/>
        </a:defRPr>
      </a:lvl6pPr>
      <a:lvl7pPr marL="914400" algn="ctr" rtl="0" fontAlgn="base">
        <a:spcBef>
          <a:spcPct val="0"/>
        </a:spcBef>
        <a:spcAft>
          <a:spcPct val="0"/>
        </a:spcAft>
        <a:defRPr sz="2400" b="1">
          <a:solidFill>
            <a:schemeClr val="bg1"/>
          </a:solidFill>
          <a:latin typeface="Comic Sans MS" pitchFamily="66" charset="0"/>
        </a:defRPr>
      </a:lvl7pPr>
      <a:lvl8pPr marL="1371600" algn="ctr" rtl="0" fontAlgn="base">
        <a:spcBef>
          <a:spcPct val="0"/>
        </a:spcBef>
        <a:spcAft>
          <a:spcPct val="0"/>
        </a:spcAft>
        <a:defRPr sz="2400" b="1">
          <a:solidFill>
            <a:schemeClr val="bg1"/>
          </a:solidFill>
          <a:latin typeface="Comic Sans MS" pitchFamily="66" charset="0"/>
        </a:defRPr>
      </a:lvl8pPr>
      <a:lvl9pPr marL="1828800" algn="ctr" rtl="0" fontAlgn="base">
        <a:spcBef>
          <a:spcPct val="0"/>
        </a:spcBef>
        <a:spcAft>
          <a:spcPct val="0"/>
        </a:spcAft>
        <a:defRPr sz="2400" b="1">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B2%20The%20Gas%20Laws.ppt" TargetMode="External"/><Relationship Id="rId4" Type="http://schemas.openxmlformats.org/officeDocument/2006/relationships/hyperlink" Target="http://www.chem1.com/acad/webtext/gas/"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hyperlink" Target="http://www.unit5.org/christjs/7daltonslaw.doc" TargetMode="External"/><Relationship Id="rId3" Type="http://schemas.openxmlformats.org/officeDocument/2006/relationships/notesSlide" Target="../notesSlides/notesSlide101.xml"/><Relationship Id="rId7" Type="http://schemas.openxmlformats.org/officeDocument/2006/relationships/hyperlink" Target="../Gas%20Word/7daltonslaw.doc" TargetMode="External"/><Relationship Id="rId2" Type="http://schemas.openxmlformats.org/officeDocument/2006/relationships/slideLayout" Target="../slideLayouts/slideLayout6.xml"/><Relationship Id="rId1" Type="http://schemas.openxmlformats.org/officeDocument/2006/relationships/themeOverride" Target="../theme/themeOverride7.xml"/><Relationship Id="rId6" Type="http://schemas.openxmlformats.org/officeDocument/2006/relationships/hyperlink" Target="../Keys%20Worksheets/daltonslaw%20key.doc" TargetMode="External"/><Relationship Id="rId5" Type="http://schemas.openxmlformats.org/officeDocument/2006/relationships/hyperlink" Target="Keys%20Worksheets/daltonslaw%20key.doc" TargetMode="External"/><Relationship Id="rId4" Type="http://schemas.openxmlformats.org/officeDocument/2006/relationships/hyperlink" Target="Gas%20Word/7daltonslaw.doc"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Gas%20Word/7mghcllab.doc" TargetMode="External"/><Relationship Id="rId7" Type="http://schemas.openxmlformats.org/officeDocument/2006/relationships/hyperlink" Target="http://www.chemfiles.com/flash/hydrogen_lab.html" TargetMode="External"/><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hyperlink" Target="http://www.unit5.org/christjs/7mghcllab.doc" TargetMode="External"/><Relationship Id="rId5" Type="http://schemas.openxmlformats.org/officeDocument/2006/relationships/hyperlink" Target="../Gas%20Word/7mghcllab.doc" TargetMode="External"/><Relationship Id="rId4" Type="http://schemas.openxmlformats.org/officeDocument/2006/relationships/hyperlink" Target="../Keys%20Worksheets/Gas%20Key/mghcllab%20key.doc"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1.xml.rels><?xml version="1.0" encoding="UTF-8" standalone="yes"?>
<Relationships xmlns="http://schemas.openxmlformats.org/package/2006/relationships"><Relationship Id="rId8" Type="http://schemas.openxmlformats.org/officeDocument/2006/relationships/hyperlink" Target="http://www.unit5.org/christjs/7idealgaslaw.doc" TargetMode="External"/><Relationship Id="rId3" Type="http://schemas.openxmlformats.org/officeDocument/2006/relationships/notesSlide" Target="../notesSlides/notesSlide11.xml"/><Relationship Id="rId7" Type="http://schemas.openxmlformats.org/officeDocument/2006/relationships/hyperlink" Target="../Gas%20Word/7idealgaslaw.doc" TargetMode="External"/><Relationship Id="rId2" Type="http://schemas.openxmlformats.org/officeDocument/2006/relationships/slideLayout" Target="../slideLayouts/slideLayout6.xml"/><Relationship Id="rId1" Type="http://schemas.openxmlformats.org/officeDocument/2006/relationships/themeOverride" Target="../theme/themeOverride3.xml"/><Relationship Id="rId6" Type="http://schemas.openxmlformats.org/officeDocument/2006/relationships/hyperlink" Target="../Keys%20Worksheets/ideal%20gas%20law%20key.doc" TargetMode="External"/><Relationship Id="rId5" Type="http://schemas.openxmlformats.org/officeDocument/2006/relationships/hyperlink" Target="Keys%20Worksheets/ideal%20gas%20law%20key.doc" TargetMode="External"/><Relationship Id="rId4" Type="http://schemas.openxmlformats.org/officeDocument/2006/relationships/hyperlink" Target="Gas%20Word/7idealgaslaw.doc"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oleObject" Target="../embeddings/oleObject22.bin"/><Relationship Id="rId4" Type="http://schemas.openxmlformats.org/officeDocument/2006/relationships/slide" Target="slide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hyperlink" Target="http://en.wikipedia.org/wiki/Evangelista_Torricelli" TargetMode="External"/><Relationship Id="rId5" Type="http://schemas.openxmlformats.org/officeDocument/2006/relationships/image" Target="../media/image80.jpeg"/><Relationship Id="rId4" Type="http://schemas.openxmlformats.org/officeDocument/2006/relationships/image" Target="../media/image79.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6.xml"/><Relationship Id="rId1" Type="http://schemas.openxmlformats.org/officeDocument/2006/relationships/vmlDrawing" Target="../drawings/vmlDrawing18.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6.xml"/><Relationship Id="rId1" Type="http://schemas.openxmlformats.org/officeDocument/2006/relationships/vmlDrawing" Target="../drawings/vmlDrawing19.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24.xml"/><Relationship Id="rId7"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oleObject" Target="../embeddings/oleObject27.bin"/><Relationship Id="rId10" Type="http://schemas.openxmlformats.org/officeDocument/2006/relationships/oleObject" Target="../embeddings/oleObject32.bin"/><Relationship Id="rId4" Type="http://schemas.openxmlformats.org/officeDocument/2006/relationships/oleObject" Target="../embeddings/oleObject26.bin"/><Relationship Id="rId9" Type="http://schemas.openxmlformats.org/officeDocument/2006/relationships/oleObject" Target="../embeddings/oleObject31.bin"/></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vmlDrawing" Target="../drawings/vmlDrawing22.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audio" Target="../media/audio3.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6.xml"/><Relationship Id="rId1" Type="http://schemas.openxmlformats.org/officeDocument/2006/relationships/vmlDrawing" Target="../drawings/vmlDrawing23.vml"/><Relationship Id="rId4" Type="http://schemas.openxmlformats.org/officeDocument/2006/relationships/oleObject" Target="../embeddings/oleObject38.bin"/></Relationships>
</file>

<file path=ppt/slides/_rels/slide131.xml.rels><?xml version="1.0" encoding="UTF-8" standalone="yes"?>
<Relationships xmlns="http://schemas.openxmlformats.org/package/2006/relationships"><Relationship Id="rId8" Type="http://schemas.openxmlformats.org/officeDocument/2006/relationships/hyperlink" Target="../Gas%20Word/7gasdenstab.doc" TargetMode="External"/><Relationship Id="rId3" Type="http://schemas.openxmlformats.org/officeDocument/2006/relationships/notesSlide" Target="../notesSlides/notesSlide131.xml"/><Relationship Id="rId7" Type="http://schemas.openxmlformats.org/officeDocument/2006/relationships/hyperlink" Target="../Gas%20Word/7gasdenshw.doc" TargetMode="External"/><Relationship Id="rId2" Type="http://schemas.openxmlformats.org/officeDocument/2006/relationships/slideLayout" Target="../slideLayouts/slideLayout6.xml"/><Relationship Id="rId1" Type="http://schemas.openxmlformats.org/officeDocument/2006/relationships/themeOverride" Target="../theme/themeOverride8.xml"/><Relationship Id="rId6" Type="http://schemas.openxmlformats.org/officeDocument/2006/relationships/hyperlink" Target="../Keys%20Worksheets/gas%20density%20key.doc" TargetMode="External"/><Relationship Id="rId11" Type="http://schemas.openxmlformats.org/officeDocument/2006/relationships/hyperlink" Target="http://www.unit5.org/christjs/7gasdenstab.doc" TargetMode="External"/><Relationship Id="rId5" Type="http://schemas.openxmlformats.org/officeDocument/2006/relationships/hyperlink" Target="Keys%20Worksheets/gas%20density%20key.doc" TargetMode="External"/><Relationship Id="rId10" Type="http://schemas.openxmlformats.org/officeDocument/2006/relationships/hyperlink" Target="http://www.unit5.org/christjs/7gasdenshw.doc" TargetMode="External"/><Relationship Id="rId4" Type="http://schemas.openxmlformats.org/officeDocument/2006/relationships/hyperlink" Target="Gas%20Word/7gasdenshw.doc" TargetMode="External"/><Relationship Id="rId9" Type="http://schemas.openxmlformats.org/officeDocument/2006/relationships/hyperlink" Target="Gas%20Word/7gasdenstab.doc" TargetMode="External"/></Relationships>
</file>

<file path=ppt/slides/_rels/slide1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7.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8.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9.xm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images.google.com/imgres?imgurl=http://kids.earth.nasa.gov/archive/air_pressure/hurricane_bonnie.jpg&amp;imgrefurl=http://kids.earth.nasa.gov/archive/air_pressure/weather.html&amp;h=480&amp;w=640&amp;sz=83&amp;hl=en&amp;start=4&amp;um=1&amp;tbnid=GN9fceoEuvcWXM:&amp;tbnh=103&amp;tbnw=137&amp;" TargetMode="External"/><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141.xml.rels><?xml version="1.0" encoding="UTF-8" standalone="yes"?>
<Relationships xmlns="http://schemas.openxmlformats.org/package/2006/relationships"><Relationship Id="rId3" Type="http://schemas.openxmlformats.org/officeDocument/2006/relationships/hyperlink" Target="http://upload.wikimedia.org/wikipedia/commons/f/fa/Wilma1315z-051019-1kg12.jpg" TargetMode="External"/><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142.xml.rels><?xml version="1.0" encoding="UTF-8" standalone="yes"?>
<Relationships xmlns="http://schemas.openxmlformats.org/package/2006/relationships"><Relationship Id="rId3" Type="http://schemas.openxmlformats.org/officeDocument/2006/relationships/hyperlink" Target="http://www.indiana.edu/~phys215/lecture/lecnotes/lecgraphics/diffusion.gif" TargetMode="External"/><Relationship Id="rId2" Type="http://schemas.openxmlformats.org/officeDocument/2006/relationships/notesSlide" Target="../notesSlides/notesSlide142.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1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oleObject" Target="../embeddings/oleObject40.bin"/><Relationship Id="rId4" Type="http://schemas.openxmlformats.org/officeDocument/2006/relationships/oleObject" Target="../embeddings/oleObject39.bin"/></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6.xml"/><Relationship Id="rId1" Type="http://schemas.openxmlformats.org/officeDocument/2006/relationships/vmlDrawing" Target="../drawings/vmlDrawing26.vml"/><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6.xml"/><Relationship Id="rId1" Type="http://schemas.openxmlformats.org/officeDocument/2006/relationships/vmlDrawing" Target="../drawings/vmlDrawing27.vml"/><Relationship Id="rId5" Type="http://schemas.openxmlformats.org/officeDocument/2006/relationships/oleObject" Target="../embeddings/oleObject47.bin"/><Relationship Id="rId4" Type="http://schemas.openxmlformats.org/officeDocument/2006/relationships/oleObject" Target="../embeddings/oleObject46.bin"/></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oleObject" Target="../embeddings/oleObject50.bin"/><Relationship Id="rId5" Type="http://schemas.openxmlformats.org/officeDocument/2006/relationships/oleObject" Target="../embeddings/oleObject49.bin"/><Relationship Id="rId4" Type="http://schemas.openxmlformats.org/officeDocument/2006/relationships/oleObject" Target="../embeddings/oleObject48.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6.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7" Type="http://schemas.openxmlformats.org/officeDocument/2006/relationships/oleObject" Target="../embeddings/oleObject54.bin"/><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oleObject" Target="../embeddings/oleObject53.bin"/><Relationship Id="rId5" Type="http://schemas.openxmlformats.org/officeDocument/2006/relationships/oleObject" Target="../embeddings/oleObject52.bin"/><Relationship Id="rId4" Type="http://schemas.openxmlformats.org/officeDocument/2006/relationships/oleObject" Target="../embeddings/oleObject51.bin"/></Relationships>
</file>

<file path=ppt/slides/_rels/slide151.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notesSlide" Target="../notesSlides/notesSlide151.xml"/><Relationship Id="rId7" Type="http://schemas.openxmlformats.org/officeDocument/2006/relationships/oleObject" Target="../embeddings/oleObject57.bin"/><Relationship Id="rId2" Type="http://schemas.openxmlformats.org/officeDocument/2006/relationships/slideLayout" Target="../slideLayouts/slideLayout6.xml"/><Relationship Id="rId1" Type="http://schemas.openxmlformats.org/officeDocument/2006/relationships/vmlDrawing" Target="../drawings/vmlDrawing30.vml"/><Relationship Id="rId6" Type="http://schemas.openxmlformats.org/officeDocument/2006/relationships/oleObject" Target="../embeddings/oleObject56.bin"/><Relationship Id="rId5" Type="http://schemas.openxmlformats.org/officeDocument/2006/relationships/oleObject" Target="../embeddings/oleObject55.bin"/><Relationship Id="rId4" Type="http://schemas.openxmlformats.org/officeDocument/2006/relationships/image" Target="../media/image119.wmf"/><Relationship Id="rId9" Type="http://schemas.openxmlformats.org/officeDocument/2006/relationships/image" Target="../media/image121.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6.xml"/><Relationship Id="rId1" Type="http://schemas.openxmlformats.org/officeDocument/2006/relationships/vmlDrawing" Target="../drawings/vmlDrawing31.vml"/><Relationship Id="rId6" Type="http://schemas.openxmlformats.org/officeDocument/2006/relationships/image" Target="../media/image123.jpeg"/><Relationship Id="rId5" Type="http://schemas.openxmlformats.org/officeDocument/2006/relationships/hyperlink" Target="http://en.wikipedia.org/wiki/Thomas_Graham_%28chemist%29" TargetMode="External"/><Relationship Id="rId4" Type="http://schemas.openxmlformats.org/officeDocument/2006/relationships/oleObject" Target="../embeddings/oleObject58.bin"/></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oleObject" Target="../embeddings/oleObject59.bin"/></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126.png"/><Relationship Id="rId4" Type="http://schemas.openxmlformats.org/officeDocument/2006/relationships/oleObject" Target="../embeddings/oleObject60.bin"/></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2.xml"/><Relationship Id="rId1" Type="http://schemas.openxmlformats.org/officeDocument/2006/relationships/vmlDrawing" Target="../drawings/vmlDrawing34.vml"/><Relationship Id="rId4" Type="http://schemas.openxmlformats.org/officeDocument/2006/relationships/oleObject" Target="../embeddings/oleObject61.bin"/></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oleObject" Target="../embeddings/oleObject62.bin"/></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oleObject" Target="../embeddings/oleObject63.bin"/></Relationships>
</file>

<file path=ppt/slides/_rels/slide1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59.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slide" Target="slide2.xml"/><Relationship Id="rId4" Type="http://schemas.openxmlformats.org/officeDocument/2006/relationships/audio" Target="../media/audio1.wav"/></Relationships>
</file>

<file path=ppt/slides/_rels/slide161.xml.rels><?xml version="1.0" encoding="UTF-8" standalone="yes"?>
<Relationships xmlns="http://schemas.openxmlformats.org/package/2006/relationships"><Relationship Id="rId8" Type="http://schemas.openxmlformats.org/officeDocument/2006/relationships/oleObject" Target="../embeddings/oleObject66.bin"/><Relationship Id="rId3" Type="http://schemas.openxmlformats.org/officeDocument/2006/relationships/slideLayout" Target="../slideLayouts/slideLayout7.xml"/><Relationship Id="rId7" Type="http://schemas.openxmlformats.org/officeDocument/2006/relationships/oleObject" Target="../embeddings/oleObject65.bin"/><Relationship Id="rId2" Type="http://schemas.openxmlformats.org/officeDocument/2006/relationships/tags" Target="../tags/tag14.xml"/><Relationship Id="rId1" Type="http://schemas.openxmlformats.org/officeDocument/2006/relationships/vmlDrawing" Target="../drawings/vmlDrawing37.vml"/><Relationship Id="rId6" Type="http://schemas.openxmlformats.org/officeDocument/2006/relationships/oleObject" Target="../embeddings/oleObject64.bin"/><Relationship Id="rId5" Type="http://schemas.openxmlformats.org/officeDocument/2006/relationships/audio" Target="../media/audio16.wav"/><Relationship Id="rId4" Type="http://schemas.openxmlformats.org/officeDocument/2006/relationships/notesSlide" Target="../notesSlides/notesSlide161.xml"/><Relationship Id="rId9" Type="http://schemas.openxmlformats.org/officeDocument/2006/relationships/slide" Target="slide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slide" Target="slide2.xml"/><Relationship Id="rId4" Type="http://schemas.openxmlformats.org/officeDocument/2006/relationships/audio" Target="../media/audio16.wav"/></Relationships>
</file>

<file path=ppt/slides/_rels/slide1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7"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oleObject" Target="../embeddings/oleObject67.bin"/></Relationships>
</file>

<file path=ppt/slides/_rels/slide165.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notesSlide" Target="../notesSlides/notesSlide165.xml"/><Relationship Id="rId7"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oleObject" Target="../embeddings/oleObject73.bin"/><Relationship Id="rId5" Type="http://schemas.openxmlformats.org/officeDocument/2006/relationships/oleObject" Target="../embeddings/oleObject72.bin"/><Relationship Id="rId4" Type="http://schemas.openxmlformats.org/officeDocument/2006/relationships/oleObject" Target="../embeddings/oleObject71.bin"/></Relationships>
</file>

<file path=ppt/slides/_rels/slide166.xml.rels><?xml version="1.0" encoding="UTF-8" standalone="yes"?>
<Relationships xmlns="http://schemas.openxmlformats.org/package/2006/relationships"><Relationship Id="rId8" Type="http://schemas.openxmlformats.org/officeDocument/2006/relationships/oleObject" Target="../embeddings/oleObject80.bin"/><Relationship Id="rId3" Type="http://schemas.openxmlformats.org/officeDocument/2006/relationships/notesSlide" Target="../notesSlides/notesSlide166.xml"/><Relationship Id="rId7"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oleObject" Target="../embeddings/oleObject78.bin"/><Relationship Id="rId5" Type="http://schemas.openxmlformats.org/officeDocument/2006/relationships/oleObject" Target="../embeddings/oleObject77.bin"/><Relationship Id="rId10" Type="http://schemas.openxmlformats.org/officeDocument/2006/relationships/oleObject" Target="../embeddings/oleObject82.bin"/><Relationship Id="rId4" Type="http://schemas.openxmlformats.org/officeDocument/2006/relationships/oleObject" Target="../embeddings/oleObject76.bin"/><Relationship Id="rId9" Type="http://schemas.openxmlformats.org/officeDocument/2006/relationships/oleObject" Target="../embeddings/oleObject81.bin"/></Relationships>
</file>

<file path=ppt/slides/_rels/slide167.xml.rels><?xml version="1.0" encoding="UTF-8" standalone="yes"?>
<Relationships xmlns="http://schemas.openxmlformats.org/package/2006/relationships"><Relationship Id="rId8" Type="http://schemas.openxmlformats.org/officeDocument/2006/relationships/hyperlink" Target="http://www.unit5.org/christjs/7grahamshw.doc" TargetMode="External"/><Relationship Id="rId3" Type="http://schemas.openxmlformats.org/officeDocument/2006/relationships/notesSlide" Target="../notesSlides/notesSlide167.xml"/><Relationship Id="rId7" Type="http://schemas.openxmlformats.org/officeDocument/2006/relationships/hyperlink" Target="../Gas%20Word/7grahamshw.doc" TargetMode="External"/><Relationship Id="rId2" Type="http://schemas.openxmlformats.org/officeDocument/2006/relationships/slideLayout" Target="../slideLayouts/slideLayout6.xml"/><Relationship Id="rId1" Type="http://schemas.openxmlformats.org/officeDocument/2006/relationships/themeOverride" Target="../theme/themeOverride9.xml"/><Relationship Id="rId6" Type="http://schemas.openxmlformats.org/officeDocument/2006/relationships/hyperlink" Target="../Keys%20Worksheets/grahams%20law%20key.doc" TargetMode="External"/><Relationship Id="rId5" Type="http://schemas.openxmlformats.org/officeDocument/2006/relationships/hyperlink" Target="Keys%20Worksheets/grahams%20law%20key.doc" TargetMode="External"/><Relationship Id="rId4" Type="http://schemas.openxmlformats.org/officeDocument/2006/relationships/hyperlink" Target="Gas%20Word/7grahamshw.doc" TargetMode="Externa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7" Type="http://schemas.openxmlformats.org/officeDocument/2006/relationships/hyperlink" Target="http://www.unit5.org/christjs/7mixprobs.doc" TargetMode="External"/><Relationship Id="rId2" Type="http://schemas.openxmlformats.org/officeDocument/2006/relationships/slideLayout" Target="../slideLayouts/slideLayout6.xml"/><Relationship Id="rId1" Type="http://schemas.openxmlformats.org/officeDocument/2006/relationships/themeOverride" Target="../theme/themeOverride10.xml"/><Relationship Id="rId6" Type="http://schemas.openxmlformats.org/officeDocument/2006/relationships/hyperlink" Target="../Gas%20Word/7mixprobs.doc" TargetMode="External"/><Relationship Id="rId5" Type="http://schemas.openxmlformats.org/officeDocument/2006/relationships/hyperlink" Target="Keys%20Worksheets/revprobs%20gas%20key.doc" TargetMode="External"/><Relationship Id="rId4" Type="http://schemas.openxmlformats.org/officeDocument/2006/relationships/hyperlink" Target="Gas%20Word/7revprobs.doc"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www.unit5.org/christjs/7Gas%20Laws%20ReviewName.doc" TargetMode="External"/><Relationship Id="rId3" Type="http://schemas.openxmlformats.org/officeDocument/2006/relationships/notesSlide" Target="../notesSlides/notesSlide169.xml"/><Relationship Id="rId7" Type="http://schemas.openxmlformats.org/officeDocument/2006/relationships/hyperlink" Target="../Gas%20Word/7Gas%20Laws%20ReviewName.doc" TargetMode="External"/><Relationship Id="rId2" Type="http://schemas.openxmlformats.org/officeDocument/2006/relationships/slideLayout" Target="../slideLayouts/slideLayout6.xml"/><Relationship Id="rId1" Type="http://schemas.openxmlformats.org/officeDocument/2006/relationships/themeOverride" Target="../theme/themeOverride11.xml"/><Relationship Id="rId6" Type="http://schemas.openxmlformats.org/officeDocument/2006/relationships/hyperlink" Target="../Keys%20Worksheets/revprobs%20gas%20key.doc" TargetMode="External"/><Relationship Id="rId5" Type="http://schemas.openxmlformats.org/officeDocument/2006/relationships/hyperlink" Target="Keys%20Worksheets/revprobs%20key.doc" TargetMode="External"/><Relationship Id="rId4" Type="http://schemas.openxmlformats.org/officeDocument/2006/relationships/hyperlink" Target="Gas%20Word/7Gas%20Laws%20ReviewName.doc" TargetMode="External"/><Relationship Id="rId9" Type="http://schemas.openxmlformats.org/officeDocument/2006/relationships/hyperlink" Target="../Keys%20Worksheets/7Gas%20Laws%20ReviewNamekey.do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oldsite.library.upenn.edu/etext/collections/science/boyle/chymist/" TargetMode="Externa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slide" Target="slide172.xml"/><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slide" Target="slide174.xml"/><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slide" Target="slide176.xml"/><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hyperlink" Target="http://en.wikipedia.org/wiki/Robert_Boyle" TargetMode="Externa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notesSlide" Target="../notesSlides/notesSlide181.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notesSlide" Target="../notesSlides/notesSlide183.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slide" Target="slide186.xml"/><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notesSlide" Target="../notesSlides/notesSlide187.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8" Type="http://schemas.openxmlformats.org/officeDocument/2006/relationships/hyperlink" Target="http://www.unit5.org/chemistry/christjs/mixedreview.doc" TargetMode="External"/><Relationship Id="rId3" Type="http://schemas.openxmlformats.org/officeDocument/2006/relationships/notesSlide" Target="../notesSlides/notesSlide191.xml"/><Relationship Id="rId7" Type="http://schemas.openxmlformats.org/officeDocument/2006/relationships/hyperlink" Target="http://www.unit5.org/christjs/Gas%20Review%20Problems.htm" TargetMode="External"/><Relationship Id="rId2" Type="http://schemas.openxmlformats.org/officeDocument/2006/relationships/slideLayout" Target="../slideLayouts/slideLayout6.xml"/><Relationship Id="rId1" Type="http://schemas.openxmlformats.org/officeDocument/2006/relationships/themeOverride" Target="../theme/themeOverride12.xml"/><Relationship Id="rId6" Type="http://schemas.openxmlformats.org/officeDocument/2006/relationships/hyperlink" Target="../Gas%20Word/7revprobs.doc" TargetMode="External"/><Relationship Id="rId11" Type="http://schemas.openxmlformats.org/officeDocument/2006/relationships/hyperlink" Target="../Gas%20Word/mixedreview.doc" TargetMode="External"/><Relationship Id="rId5" Type="http://schemas.openxmlformats.org/officeDocument/2006/relationships/hyperlink" Target="../Keys%20Worksheets/Gas%20Key/mixedreviewkey.doc" TargetMode="External"/><Relationship Id="rId10" Type="http://schemas.openxmlformats.org/officeDocument/2006/relationships/hyperlink" Target="http://www.unit5.org/christjs/7revprobs.doc" TargetMode="External"/><Relationship Id="rId4" Type="http://schemas.openxmlformats.org/officeDocument/2006/relationships/hyperlink" Target="../Keys%20Worksheets/Gas%20Key/revprobs%20key.doc" TargetMode="External"/><Relationship Id="rId9" Type="http://schemas.openxmlformats.org/officeDocument/2006/relationships/hyperlink" Target="http://www.unit5.org/christjs/Gas_Law.htm" TargetMode="External"/></Relationships>
</file>

<file path=ppt/slides/_rels/slide192.xml.rels><?xml version="1.0" encoding="UTF-8" standalone="yes"?>
<Relationships xmlns="http://schemas.openxmlformats.org/package/2006/relationships"><Relationship Id="rId8" Type="http://schemas.openxmlformats.org/officeDocument/2006/relationships/slide" Target="slide197.xml"/><Relationship Id="rId3" Type="http://schemas.openxmlformats.org/officeDocument/2006/relationships/notesSlide" Target="../notesSlides/notesSlide192.xml"/><Relationship Id="rId7" Type="http://schemas.openxmlformats.org/officeDocument/2006/relationships/slide" Target="slide195.xml"/><Relationship Id="rId12" Type="http://schemas.openxmlformats.org/officeDocument/2006/relationships/slide" Target="slide201.xml"/><Relationship Id="rId2" Type="http://schemas.openxmlformats.org/officeDocument/2006/relationships/slideLayout" Target="../slideLayouts/slideLayout1.xml"/><Relationship Id="rId1" Type="http://schemas.openxmlformats.org/officeDocument/2006/relationships/themeOverride" Target="../theme/themeOverride13.xml"/><Relationship Id="rId6" Type="http://schemas.openxmlformats.org/officeDocument/2006/relationships/hyperlink" Target="http://www.unit5.org/christjs/Gas%20Review%203.htm" TargetMode="External"/><Relationship Id="rId11" Type="http://schemas.openxmlformats.org/officeDocument/2006/relationships/slide" Target="slide200.xml"/><Relationship Id="rId5" Type="http://schemas.openxmlformats.org/officeDocument/2006/relationships/slide" Target="slide194.xml"/><Relationship Id="rId10" Type="http://schemas.openxmlformats.org/officeDocument/2006/relationships/slide" Target="slide199.xml"/><Relationship Id="rId4" Type="http://schemas.openxmlformats.org/officeDocument/2006/relationships/slide" Target="slide193.xml"/><Relationship Id="rId9" Type="http://schemas.openxmlformats.org/officeDocument/2006/relationships/slide" Target="slide198.xml"/></Relationships>
</file>

<file path=ppt/slides/_rels/slide193.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6.xml"/><Relationship Id="rId1" Type="http://schemas.openxmlformats.org/officeDocument/2006/relationships/slideLayout" Target="../slideLayouts/slideLayout7.xml"/><Relationship Id="rId4" Type="http://schemas.openxmlformats.org/officeDocument/2006/relationships/slide" Target="slide19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7.xml"/><Relationship Id="rId1" Type="http://schemas.openxmlformats.org/officeDocument/2006/relationships/slideLayout" Target="../slideLayouts/slideLayout7.xml"/><Relationship Id="rId6" Type="http://schemas.openxmlformats.org/officeDocument/2006/relationships/slide" Target="slide192.xml"/><Relationship Id="rId5" Type="http://schemas.openxmlformats.org/officeDocument/2006/relationships/image" Target="../media/image151.png"/><Relationship Id="rId4" Type="http://schemas.openxmlformats.org/officeDocument/2006/relationships/image" Target="../media/image150.png"/></Relationships>
</file>

<file path=ppt/slides/_rels/slide198.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8" Type="http://schemas.openxmlformats.org/officeDocument/2006/relationships/slide" Target="slide192.xml"/><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oleObject" Target="../embeddings/oleObject1.bin"/><Relationship Id="rId5" Type="http://schemas.openxmlformats.org/officeDocument/2006/relationships/slide" Target="slide132.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slide" Target="slide192.xml"/><Relationship Id="rId2" Type="http://schemas.openxmlformats.org/officeDocument/2006/relationships/notesSlide" Target="../notesSlides/notesSlide200.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01.xml"/><Relationship Id="rId1" Type="http://schemas.openxmlformats.org/officeDocument/2006/relationships/slideLayout" Target="../slideLayouts/slideLayout7.xml"/><Relationship Id="rId6" Type="http://schemas.openxmlformats.org/officeDocument/2006/relationships/slide" Target="slide192.xml"/><Relationship Id="rId5" Type="http://schemas.openxmlformats.org/officeDocument/2006/relationships/image" Target="../media/image161.png"/><Relationship Id="rId4" Type="http://schemas.openxmlformats.org/officeDocument/2006/relationships/image" Target="../media/image160.png"/></Relationships>
</file>

<file path=ppt/slides/_rels/slide2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02.xml"/><Relationship Id="rId1" Type="http://schemas.openxmlformats.org/officeDocument/2006/relationships/slideLayout" Target="../slideLayouts/slideLayout7.xml"/><Relationship Id="rId6" Type="http://schemas.openxmlformats.org/officeDocument/2006/relationships/slide" Target="slide192.xml"/><Relationship Id="rId5" Type="http://schemas.openxmlformats.org/officeDocument/2006/relationships/image" Target="../media/image161.png"/><Relationship Id="rId4" Type="http://schemas.openxmlformats.org/officeDocument/2006/relationships/image" Target="../media/image160.png"/></Relationships>
</file>

<file path=ppt/slides/_rels/slide2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12.jpeg"/></Relationships>
</file>

<file path=ppt/slides/_rels/slide210.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2.xml"/><Relationship Id="rId1" Type="http://schemas.openxmlformats.org/officeDocument/2006/relationships/slideLayout" Target="../slideLayouts/slideLayout6.xml"/><Relationship Id="rId4" Type="http://schemas.openxmlformats.org/officeDocument/2006/relationships/slide" Target="slide213.xml"/></Relationships>
</file>

<file path=ppt/slides/_rels/slide2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3.xml"/><Relationship Id="rId1" Type="http://schemas.openxmlformats.org/officeDocument/2006/relationships/slideLayout" Target="../slideLayouts/slideLayout6.xml"/><Relationship Id="rId4" Type="http://schemas.openxmlformats.org/officeDocument/2006/relationships/slide" Target="slide212.xml"/></Relationships>
</file>

<file path=ppt/slides/_rels/slide2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4.xml"/><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63.jpeg"/><Relationship Id="rId5" Type="http://schemas.openxmlformats.org/officeDocument/2006/relationships/slide" Target="slide2.xml"/><Relationship Id="rId4" Type="http://schemas.openxmlformats.org/officeDocument/2006/relationships/audio" Target="../media/audio17.wav"/></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6.xml"/><Relationship Id="rId1" Type="http://schemas.openxmlformats.org/officeDocument/2006/relationships/audio" Target="../media/audio18.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61.pn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13.jpeg"/></Relationships>
</file>

<file path=ppt/slides/_rels/slide220.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7.jpeg"/><Relationship Id="rId2" Type="http://schemas.openxmlformats.org/officeDocument/2006/relationships/notesSlide" Target="../notesSlides/notesSlide220.xml"/><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hyperlink" Target="http://www.uwm.edu/Dept/EHSRM/EMERGENCY/tornado2.html" TargetMode="External"/><Relationship Id="rId4" Type="http://schemas.openxmlformats.org/officeDocument/2006/relationships/image" Target="../media/image165.jpeg"/></Relationships>
</file>

<file path=ppt/slides/_rels/slide22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21.xml"/><Relationship Id="rId1" Type="http://schemas.openxmlformats.org/officeDocument/2006/relationships/slideLayout" Target="../slideLayouts/slideLayout6.xml"/><Relationship Id="rId5" Type="http://schemas.openxmlformats.org/officeDocument/2006/relationships/image" Target="../media/image169.jpeg"/><Relationship Id="rId4" Type="http://schemas.openxmlformats.org/officeDocument/2006/relationships/slide" Target="slide2.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2.xml"/><Relationship Id="rId7"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170.jpeg"/><Relationship Id="rId5" Type="http://schemas.openxmlformats.org/officeDocument/2006/relationships/oleObject" Target="../embeddings/oleObject83.bin"/><Relationship Id="rId4" Type="http://schemas.openxmlformats.org/officeDocument/2006/relationships/slide" Target="slide2.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3.xml"/><Relationship Id="rId7" Type="http://schemas.openxmlformats.org/officeDocument/2006/relationships/image" Target="../media/image173.jpeg"/><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172.jpeg"/></Relationships>
</file>

<file path=ppt/slides/_rels/slide224.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notesSlide" Target="../notesSlides/notesSlide224.xml"/><Relationship Id="rId7" Type="http://schemas.openxmlformats.org/officeDocument/2006/relationships/image" Target="../media/image175.jpe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hyperlink" Target="http://en.wikipedia.org/wiki/Challenger_explosion" TargetMode="External"/><Relationship Id="rId5" Type="http://schemas.openxmlformats.org/officeDocument/2006/relationships/slide" Target="slide2.xml"/><Relationship Id="rId4" Type="http://schemas.openxmlformats.org/officeDocument/2006/relationships/image" Target="../media/image174.png"/></Relationships>
</file>

<file path=ppt/slides/_rels/slide225.xml.rels><?xml version="1.0" encoding="UTF-8" standalone="yes"?>
<Relationships xmlns="http://schemas.openxmlformats.org/package/2006/relationships"><Relationship Id="rId8" Type="http://schemas.openxmlformats.org/officeDocument/2006/relationships/notesSlide" Target="../notesSlides/notesSlide225.xml"/><Relationship Id="rId13" Type="http://schemas.openxmlformats.org/officeDocument/2006/relationships/image" Target="../media/image178.png"/><Relationship Id="rId3" Type="http://schemas.openxmlformats.org/officeDocument/2006/relationships/video" Target="file:///L:\CHEMISTRY\PowerPoint%202006\Gas%20PP\balloon%20pop.wmv" TargetMode="External"/><Relationship Id="rId7" Type="http://schemas.openxmlformats.org/officeDocument/2006/relationships/slideLayout" Target="../slideLayouts/slideLayout6.xml"/><Relationship Id="rId12" Type="http://schemas.openxmlformats.org/officeDocument/2006/relationships/image" Target="../media/image177.png"/><Relationship Id="rId2" Type="http://schemas.openxmlformats.org/officeDocument/2006/relationships/video" Target="file:///L:\CHEMISTRY\PowerPoint%202006\Gas%20PP\ballon4.wmv" TargetMode="External"/><Relationship Id="rId16" Type="http://schemas.openxmlformats.org/officeDocument/2006/relationships/image" Target="../media/image180.jpeg"/><Relationship Id="rId1" Type="http://schemas.openxmlformats.org/officeDocument/2006/relationships/themeOverride" Target="../theme/themeOverride14.xml"/><Relationship Id="rId6" Type="http://schemas.openxmlformats.org/officeDocument/2006/relationships/video" Target="file:///L:\CHEMISTRY\PowerPoint%202006\Gas%20PP\eggslpode.wmv" TargetMode="External"/><Relationship Id="rId11" Type="http://schemas.openxmlformats.org/officeDocument/2006/relationships/hyperlink" Target="http://www.unit5.org/christjs/7Gas%20%20Demos.doc" TargetMode="External"/><Relationship Id="rId5" Type="http://schemas.openxmlformats.org/officeDocument/2006/relationships/video" Target="file:///L:\CHEMISTRY\PowerPoint%202006\Gas%20PP\Bell%20jar%20creme.wmv" TargetMode="External"/><Relationship Id="rId15" Type="http://schemas.openxmlformats.org/officeDocument/2006/relationships/image" Target="../media/image19.png"/><Relationship Id="rId10" Type="http://schemas.openxmlformats.org/officeDocument/2006/relationships/hyperlink" Target="../Gas%20Word/7Gas%20%20Demos.doc" TargetMode="External"/><Relationship Id="rId4" Type="http://schemas.openxmlformats.org/officeDocument/2006/relationships/video" Target="file:///L:\CHEMISTRY\PowerPoint%202006\Gas%20PP\Popcan.wmv" TargetMode="External"/><Relationship Id="rId9" Type="http://schemas.openxmlformats.org/officeDocument/2006/relationships/hyperlink" Target="Gas%20Word/7Gas%20%20Demos.doc" TargetMode="External"/><Relationship Id="rId14" Type="http://schemas.openxmlformats.org/officeDocument/2006/relationships/image" Target="../media/image179.png"/></Relationships>
</file>

<file path=ppt/slides/_rels/slide226.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slideLayout" Target="../slideLayouts/slideLayout6.xml"/><Relationship Id="rId7" Type="http://schemas.openxmlformats.org/officeDocument/2006/relationships/hyperlink" Target="http://www.unit5.org/christjs/7Gas%20%20Demos.doc" TargetMode="External"/><Relationship Id="rId2" Type="http://schemas.openxmlformats.org/officeDocument/2006/relationships/video" Target="file:///L:\CHEMISTRY\PowerPoint%202006\Gas%20PP\eggslpode.wmv" TargetMode="External"/><Relationship Id="rId1" Type="http://schemas.openxmlformats.org/officeDocument/2006/relationships/themeOverride" Target="../theme/themeOverride15.xml"/><Relationship Id="rId6" Type="http://schemas.openxmlformats.org/officeDocument/2006/relationships/hyperlink" Target="../Gas%20Word/7Gas%20%20Demos.doc" TargetMode="External"/><Relationship Id="rId11" Type="http://schemas.openxmlformats.org/officeDocument/2006/relationships/image" Target="../media/image183.png"/><Relationship Id="rId5" Type="http://schemas.openxmlformats.org/officeDocument/2006/relationships/hyperlink" Target="Gas%20Word/7Gas%20%20Demos.doc" TargetMode="External"/><Relationship Id="rId10" Type="http://schemas.openxmlformats.org/officeDocument/2006/relationships/image" Target="../media/image182.png"/><Relationship Id="rId4" Type="http://schemas.openxmlformats.org/officeDocument/2006/relationships/notesSlide" Target="../notesSlides/notesSlide226.xml"/><Relationship Id="rId9" Type="http://schemas.openxmlformats.org/officeDocument/2006/relationships/image" Target="../media/image181.jpeg"/></Relationships>
</file>

<file path=ppt/slides/_rels/slide2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28.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22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29.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14.jpeg"/></Relationships>
</file>

<file path=ppt/slides/_rels/slide2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0.xml"/><Relationship Id="rId1" Type="http://schemas.openxmlformats.org/officeDocument/2006/relationships/slideLayout" Target="../slideLayouts/slideLayout6.xml"/><Relationship Id="rId4" Type="http://schemas.openxmlformats.org/officeDocument/2006/relationships/image" Target="../media/image186.jpeg"/></Relationships>
</file>

<file path=ppt/slides/_rels/slide231.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slide" Target="slide2.xml"/><Relationship Id="rId2" Type="http://schemas.openxmlformats.org/officeDocument/2006/relationships/notesSlide" Target="../notesSlides/notesSlide231.xml"/><Relationship Id="rId1" Type="http://schemas.openxmlformats.org/officeDocument/2006/relationships/slideLayout" Target="../slideLayouts/slideLayout6.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232.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notesSlide" Target="../notesSlides/notesSlide232.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92.jpeg"/><Relationship Id="rId4" Type="http://schemas.openxmlformats.org/officeDocument/2006/relationships/image" Target="../media/image191.jpeg"/></Relationships>
</file>

<file path=ppt/slides/_rels/slide23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33.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2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L:\CHEMISTRY\PowerPoint%202006\Gas%20PP\ballon4.wmv" TargetMode="External"/><Relationship Id="rId1" Type="http://schemas.openxmlformats.org/officeDocument/2006/relationships/video" Target="file:///L:\CHEMISTRY\PowerPoint%202006\Gas%20PP\flower4.wmv" TargetMode="External"/><Relationship Id="rId6" Type="http://schemas.openxmlformats.org/officeDocument/2006/relationships/image" Target="../media/image177.png"/><Relationship Id="rId5" Type="http://schemas.openxmlformats.org/officeDocument/2006/relationships/image" Target="../media/image19.png"/><Relationship Id="rId4"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8" Type="http://schemas.openxmlformats.org/officeDocument/2006/relationships/hyperlink" Target="../Gas%20Word/7gasoneconst.doc" TargetMode="External"/><Relationship Id="rId13" Type="http://schemas.openxmlformats.org/officeDocument/2006/relationships/hyperlink" Target="../Gas%20Word/7gasdenshw.doc" TargetMode="External"/><Relationship Id="rId18" Type="http://schemas.openxmlformats.org/officeDocument/2006/relationships/hyperlink" Target="../Gas%20Word/7Gas%20%20Demos.doc" TargetMode="External"/><Relationship Id="rId26" Type="http://schemas.openxmlformats.org/officeDocument/2006/relationships/hyperlink" Target="http://www.backflip.com/perl/go.pl?url=18424642" TargetMode="External"/><Relationship Id="rId3" Type="http://schemas.openxmlformats.org/officeDocument/2006/relationships/hyperlink" Target="../../Objectives%20-%20Chemistry/Gas%20LawsTO.doc" TargetMode="External"/><Relationship Id="rId21" Type="http://schemas.openxmlformats.org/officeDocument/2006/relationships/hyperlink" Target="../Gas%20Word/7mghcllab.doc" TargetMode="External"/><Relationship Id="rId7" Type="http://schemas.openxmlformats.org/officeDocument/2006/relationships/hyperlink" Target="../Gas%20Word/7grahamshw.doc" TargetMode="External"/><Relationship Id="rId12" Type="http://schemas.openxmlformats.org/officeDocument/2006/relationships/hyperlink" Target="../Outlines/Student%20Notes/u9lectout.doc" TargetMode="External"/><Relationship Id="rId17" Type="http://schemas.openxmlformats.org/officeDocument/2006/relationships/hyperlink" Target="../Gas%20Word/7revprobs.doc" TargetMode="External"/><Relationship Id="rId25" Type="http://schemas.openxmlformats.org/officeDocument/2006/relationships/hyperlink" Target="../Video/World%20of%20Chemistry%20Notes/Episode%2017%20-%20The%20Precious%20Envelope.doc" TargetMode="External"/><Relationship Id="rId2" Type="http://schemas.openxmlformats.org/officeDocument/2006/relationships/notesSlide" Target="../notesSlides/notesSlide235.xml"/><Relationship Id="rId16" Type="http://schemas.openxmlformats.org/officeDocument/2006/relationships/hyperlink" Target="../Gas%20Word/7Gas%20Laws%20ReviewName.doc" TargetMode="External"/><Relationship Id="rId20" Type="http://schemas.openxmlformats.org/officeDocument/2006/relationships/hyperlink" Target="../Gas%20Word/7VaporPressureBoiling.doc" TargetMode="External"/><Relationship Id="rId1" Type="http://schemas.openxmlformats.org/officeDocument/2006/relationships/slideLayout" Target="../slideLayouts/slideLayout29.xml"/><Relationship Id="rId6" Type="http://schemas.openxmlformats.org/officeDocument/2006/relationships/hyperlink" Target="../Gas%20Word/Unit%20Conversions%20Gas%20Laws.doc" TargetMode="External"/><Relationship Id="rId11" Type="http://schemas.openxmlformats.org/officeDocument/2006/relationships/hyperlink" Target="../Outlines/u9ohnotes18f2005.doc" TargetMode="External"/><Relationship Id="rId24" Type="http://schemas.openxmlformats.org/officeDocument/2006/relationships/hyperlink" Target="../Outlines/Text%20Notes%20-%20General/u9textnotes.doc" TargetMode="External"/><Relationship Id="rId5" Type="http://schemas.openxmlformats.org/officeDocument/2006/relationships/hyperlink" Target="../Gas%20Word/7gasbehav.doc.doc" TargetMode="External"/><Relationship Id="rId15" Type="http://schemas.openxmlformats.org/officeDocument/2006/relationships/hyperlink" Target="../Gas%20Word/7mixprobs.doc" TargetMode="External"/><Relationship Id="rId23" Type="http://schemas.openxmlformats.org/officeDocument/2006/relationships/hyperlink" Target="../Keys%20Worksheets/Gas%20Key/Gas%20-%20MAIN%20%20POINTS.doc" TargetMode="External"/><Relationship Id="rId10" Type="http://schemas.openxmlformats.org/officeDocument/2006/relationships/hyperlink" Target="../Gas%20Word/7daltonslaw.doc" TargetMode="External"/><Relationship Id="rId19" Type="http://schemas.openxmlformats.org/officeDocument/2006/relationships/hyperlink" Target="../Gas%20Word/Manometers.doc" TargetMode="External"/><Relationship Id="rId4" Type="http://schemas.openxmlformats.org/officeDocument/2006/relationships/hyperlink" Target="../Gas%20Word/7Vocab%20Gas.doc" TargetMode="External"/><Relationship Id="rId9" Type="http://schemas.openxmlformats.org/officeDocument/2006/relationships/hyperlink" Target="../Gas%20Word/7combined.doc" TargetMode="External"/><Relationship Id="rId14" Type="http://schemas.openxmlformats.org/officeDocument/2006/relationships/hyperlink" Target="../Gas%20Word/7gasdenstab.doc" TargetMode="External"/><Relationship Id="rId22" Type="http://schemas.openxmlformats.org/officeDocument/2006/relationships/hyperlink" Target="../Gas%20Word/7idealgaslaw.doc" TargetMode="External"/><Relationship Id="rId27" Type="http://schemas.openxmlformats.org/officeDocument/2006/relationships/hyperlink" Target="../Gas%20Word/mixedreview.doc" TargetMode="External"/></Relationships>
</file>

<file path=ppt/slides/_rels/slide236.xml.rels><?xml version="1.0" encoding="UTF-8" standalone="yes"?>
<Relationships xmlns="http://schemas.openxmlformats.org/package/2006/relationships"><Relationship Id="rId8" Type="http://schemas.openxmlformats.org/officeDocument/2006/relationships/hyperlink" Target="../Gas%20Word/Unit%20Conversions%20Gas%20Laws.doc" TargetMode="External"/><Relationship Id="rId13" Type="http://schemas.openxmlformats.org/officeDocument/2006/relationships/hyperlink" Target="../Keys%20Worksheets/gas%20one%20const%20key.doc" TargetMode="External"/><Relationship Id="rId18" Type="http://schemas.openxmlformats.org/officeDocument/2006/relationships/hyperlink" Target="../Keys%20Worksheets/Overhead%20Notes%20-%20General/u9ohnotes18f2005.doc" TargetMode="External"/><Relationship Id="rId26" Type="http://schemas.openxmlformats.org/officeDocument/2006/relationships/hyperlink" Target="../Keys%20Worksheets/Gas%20Key/revprobs%20key.doc" TargetMode="External"/><Relationship Id="rId39" Type="http://schemas.openxmlformats.org/officeDocument/2006/relationships/hyperlink" Target="../Gas%20Word/mixedreview.doc" TargetMode="External"/><Relationship Id="rId3" Type="http://schemas.openxmlformats.org/officeDocument/2006/relationships/notesSlide" Target="../notesSlides/notesSlide236.xml"/><Relationship Id="rId21" Type="http://schemas.openxmlformats.org/officeDocument/2006/relationships/hyperlink" Target="../Gas%20Word/7gasdenstab.doc" TargetMode="External"/><Relationship Id="rId34" Type="http://schemas.openxmlformats.org/officeDocument/2006/relationships/hyperlink" Target="../Gas%20Word/7idealgaslaw.doc" TargetMode="External"/><Relationship Id="rId7" Type="http://schemas.openxmlformats.org/officeDocument/2006/relationships/hyperlink" Target="../Gas%20Word/7gasbehav.doc.doc" TargetMode="External"/><Relationship Id="rId12" Type="http://schemas.openxmlformats.org/officeDocument/2006/relationships/hyperlink" Target="../Gas%20Word/7gasoneconst.doc" TargetMode="External"/><Relationship Id="rId17" Type="http://schemas.openxmlformats.org/officeDocument/2006/relationships/hyperlink" Target="../Keys%20Worksheets/daltonslaw%20key.doc" TargetMode="External"/><Relationship Id="rId25" Type="http://schemas.openxmlformats.org/officeDocument/2006/relationships/hyperlink" Target="../Gas%20Word/7revprobs.doc" TargetMode="External"/><Relationship Id="rId33" Type="http://schemas.openxmlformats.org/officeDocument/2006/relationships/hyperlink" Target="../Keys%20Worksheets/Gas%20Key/mghcllab%20key.doc" TargetMode="External"/><Relationship Id="rId38" Type="http://schemas.openxmlformats.org/officeDocument/2006/relationships/hyperlink" Target="../Keys%20Worksheets/Text%20Notes%20KEYS/u9textnoteskey.doc" TargetMode="External"/><Relationship Id="rId2" Type="http://schemas.openxmlformats.org/officeDocument/2006/relationships/slideLayout" Target="../slideLayouts/slideLayout6.xml"/><Relationship Id="rId16" Type="http://schemas.openxmlformats.org/officeDocument/2006/relationships/hyperlink" Target="../Gas%20Word/7daltonslaw.doc" TargetMode="External"/><Relationship Id="rId20" Type="http://schemas.openxmlformats.org/officeDocument/2006/relationships/hyperlink" Target="../Keys%20Worksheets/gas%20density%20key.doc" TargetMode="External"/><Relationship Id="rId29" Type="http://schemas.openxmlformats.org/officeDocument/2006/relationships/hyperlink" Target="../Keys%20Worksheets/Gas%20Key/Manometers%20key.doc" TargetMode="External"/><Relationship Id="rId1" Type="http://schemas.openxmlformats.org/officeDocument/2006/relationships/themeOverride" Target="../theme/themeOverride16.xml"/><Relationship Id="rId6" Type="http://schemas.openxmlformats.org/officeDocument/2006/relationships/hyperlink" Target="../Keys%20Worksheets/Vocabulary/7Vocab%20Gaskey.doc" TargetMode="External"/><Relationship Id="rId11" Type="http://schemas.openxmlformats.org/officeDocument/2006/relationships/hyperlink" Target="../Keys%20Worksheets/grahams%20law%20key.doc" TargetMode="External"/><Relationship Id="rId24" Type="http://schemas.openxmlformats.org/officeDocument/2006/relationships/hyperlink" Target="../Keys%20Worksheets/7Gas%20Laws%20ReviewNamekey.doc" TargetMode="External"/><Relationship Id="rId32" Type="http://schemas.openxmlformats.org/officeDocument/2006/relationships/hyperlink" Target="../Gas%20Word/7mghcllab.doc" TargetMode="External"/><Relationship Id="rId37" Type="http://schemas.openxmlformats.org/officeDocument/2006/relationships/hyperlink" Target="../Outlines/Text%20Notes%20-%20General/u9textnotes.doc" TargetMode="External"/><Relationship Id="rId40" Type="http://schemas.openxmlformats.org/officeDocument/2006/relationships/hyperlink" Target="../Keys%20Worksheets/Gas%20Key/mixedreviewkey.doc" TargetMode="External"/><Relationship Id="rId5" Type="http://schemas.openxmlformats.org/officeDocument/2006/relationships/hyperlink" Target="../Gas%20Word/7Vocab%20Gas.doc" TargetMode="External"/><Relationship Id="rId15" Type="http://schemas.openxmlformats.org/officeDocument/2006/relationships/hyperlink" Target="../Keys%20Worksheets/Gas%20Key/The%20Combined%20Gas%20Law%20key.doc" TargetMode="External"/><Relationship Id="rId23" Type="http://schemas.openxmlformats.org/officeDocument/2006/relationships/hyperlink" Target="../Gas%20Word/7Gas%20Laws%20ReviewName.doc" TargetMode="External"/><Relationship Id="rId28" Type="http://schemas.openxmlformats.org/officeDocument/2006/relationships/hyperlink" Target="../Gas%20Word/Manometers.doc" TargetMode="External"/><Relationship Id="rId36" Type="http://schemas.openxmlformats.org/officeDocument/2006/relationships/hyperlink" Target="../Keys%20Worksheets/Gas%20Key/Gas%20-%20MAIN%20%20POINTS.doc" TargetMode="External"/><Relationship Id="rId10" Type="http://schemas.openxmlformats.org/officeDocument/2006/relationships/hyperlink" Target="../Gas%20Word/7grahamshw.doc" TargetMode="External"/><Relationship Id="rId19" Type="http://schemas.openxmlformats.org/officeDocument/2006/relationships/hyperlink" Target="../Gas%20Word/7gasdenshw.doc" TargetMode="External"/><Relationship Id="rId31" Type="http://schemas.openxmlformats.org/officeDocument/2006/relationships/hyperlink" Target="../Keys%20Worksheets/7VaporPressureBoilingkey.doc" TargetMode="External"/><Relationship Id="rId4" Type="http://schemas.openxmlformats.org/officeDocument/2006/relationships/hyperlink" Target="../../Objectives%20-%20Chemistry/Gas%20LawsTO.doc" TargetMode="External"/><Relationship Id="rId9" Type="http://schemas.openxmlformats.org/officeDocument/2006/relationships/hyperlink" Target="../Keys%20Worksheets/Gas%20Key/Unit%20Conversions%20for%20the%20Gas%20Laws.doc" TargetMode="External"/><Relationship Id="rId14" Type="http://schemas.openxmlformats.org/officeDocument/2006/relationships/hyperlink" Target="../Gas%20Word/7combined.doc" TargetMode="External"/><Relationship Id="rId22" Type="http://schemas.openxmlformats.org/officeDocument/2006/relationships/hyperlink" Target="../Gas%20Word/7mixprobs.doc" TargetMode="External"/><Relationship Id="rId27" Type="http://schemas.openxmlformats.org/officeDocument/2006/relationships/hyperlink" Target="../Gas%20Word/7Gas%20%20Demos.doc" TargetMode="External"/><Relationship Id="rId30" Type="http://schemas.openxmlformats.org/officeDocument/2006/relationships/hyperlink" Target="../Gas%20Word/7VaporPressureBoiling.doc" TargetMode="External"/><Relationship Id="rId35" Type="http://schemas.openxmlformats.org/officeDocument/2006/relationships/hyperlink" Target="../Keys%20Worksheets/ideal%20gas%20law%20key.doc" TargetMode="Externa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audio" Target="../media/audio7.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hyperlink" Target="../Outlines/Student%20Notes/u9lectout.doc" TargetMode="External"/><Relationship Id="rId3" Type="http://schemas.openxmlformats.org/officeDocument/2006/relationships/notesSlide" Target="../notesSlides/notesSlide3.xml"/><Relationship Id="rId7" Type="http://schemas.openxmlformats.org/officeDocument/2006/relationships/hyperlink" Target="http://www.unit5.org/chemistry/General%20student%20notes/u9lectoutf2006.doc" TargetMode="External"/><Relationship Id="rId12" Type="http://schemas.openxmlformats.org/officeDocument/2006/relationships/hyperlink" Target="../Keys%20Worksheets/Text%20Notes%20KEYS/u9textnoteskey.doc" TargetMode="External"/><Relationship Id="rId2" Type="http://schemas.openxmlformats.org/officeDocument/2006/relationships/slideLayout" Target="../slideLayouts/slideLayout6.xml"/><Relationship Id="rId1" Type="http://schemas.openxmlformats.org/officeDocument/2006/relationships/themeOverride" Target="../theme/themeOverride2.xml"/><Relationship Id="rId6" Type="http://schemas.openxmlformats.org/officeDocument/2006/relationships/hyperlink" Target="http://www.unit5.org/chemistry/christjs/General%20Notes/u9ohnotes18f2005.doc" TargetMode="External"/><Relationship Id="rId11" Type="http://schemas.openxmlformats.org/officeDocument/2006/relationships/hyperlink" Target="http://www.unit5.org/chemistry/christjs/Textbook%20Reading/u9textqsGas.doc" TargetMode="External"/><Relationship Id="rId5" Type="http://schemas.openxmlformats.org/officeDocument/2006/relationships/hyperlink" Target="../Outlines/u9ohnotes18f2005.doc" TargetMode="External"/><Relationship Id="rId10" Type="http://schemas.openxmlformats.org/officeDocument/2006/relationships/hyperlink" Target="http://www.chem1.com/acad/webtext/gas/" TargetMode="External"/><Relationship Id="rId4" Type="http://schemas.openxmlformats.org/officeDocument/2006/relationships/hyperlink" Target="../Keys%20Worksheets/Overhead%20Notes%20-%20General/u9ohnotes18f2005.doc" TargetMode="External"/><Relationship Id="rId9" Type="http://schemas.openxmlformats.org/officeDocument/2006/relationships/hyperlink" Target="../Outlines/Text%20Notes%20-%20General/u9textnotes.doc" TargetMode="Externa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ideo" Target="file:///L:\CHEMISTRY\PowerPoint%202006\Gas%20PP\Bell%20jar%20creme.wmv" TargetMode="Externa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9.wav"/><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audio" Target="../media/audio10.wav"/><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images.google.com/imgres?imgurl=http://www.sdm.scot.nhs.uk/images/cartoon1.gif&amp;imgrefurl=http://www.sdm.scot.nhs.uk/decompression_illness/&amp;h=227&amp;w=215&amp;sz=11&amp;hl=en&amp;start=2&amp;tbnid=ccVPR-nEnUtLDM:&amp;tbnh=108&amp;tbnw=102&amp;prev=/images%3Fq%3Ddecompression%2Bsic"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4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hyperlink" Target="http://en.wikipedia.org/wiki/Scuba_divin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hemeOverride" Target="../theme/themeOverride4.xml"/><Relationship Id="rId5" Type="http://schemas.openxmlformats.org/officeDocument/2006/relationships/hyperlink" Target="http://www.hometrainingtools.com/articles/oceans-newsletter.html" TargetMode="Externa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 Target="slide2.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Henry%27s_law"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6.xml"/><Relationship Id="rId7" Type="http://schemas.openxmlformats.org/officeDocument/2006/relationships/oleObject" Target="../embeddings/oleObject4.bin"/><Relationship Id="rId2" Type="http://schemas.openxmlformats.org/officeDocument/2006/relationships/audio" Target="../media/audio13.wav"/><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en.wikipedia.org/wiki/Jacques_Charles" TargetMode="Externa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slide" Target="slide2.xml"/><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slide" Target="slide2.xml"/><Relationship Id="rId4" Type="http://schemas.openxmlformats.org/officeDocument/2006/relationships/oleObject" Target="../embeddings/oleObject6.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38.jpe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0.jpeg"/><Relationship Id="rId5" Type="http://schemas.openxmlformats.org/officeDocument/2006/relationships/hyperlink" Target="http://en.wikipedia.org/wiki/Jacques_Charles" TargetMode="External"/><Relationship Id="rId4" Type="http://schemas.openxmlformats.org/officeDocument/2006/relationships/oleObject" Target="../embeddings/oleObject7.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5.png"/><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My%20Documents\Christy's%20Stuff\Teaching%20Stuff\00-01%20School%20Year\I%20P%20C\Lessons\Matter\Solid,%20Liquids,%20&amp;%20Gases\Charles'%20Law%20-%20cold.avi" TargetMode="External"/><Relationship Id="rId1" Type="http://schemas.openxmlformats.org/officeDocument/2006/relationships/video" Target="file:///C:\My%20Documents\Christy's%20Stuff\Teaching%20Stuff\00-01%20School%20Year\I%20P%20C\Lessons\Matter\Solid,%20Liquids,%20&amp;%20Gases\Charles'%20Law%20-%20warm.avi"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slide" Target="slide2.xml"/><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slide" Target="slide2.xml"/><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slide" Target="slide2.xml"/><Relationship Id="rId5" Type="http://schemas.openxmlformats.org/officeDocument/2006/relationships/image" Target="../media/image49.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70.xml.rels><?xml version="1.0" encoding="UTF-8" standalone="yes"?>
<Relationships xmlns="http://schemas.openxmlformats.org/package/2006/relationships"><Relationship Id="rId8" Type="http://schemas.openxmlformats.org/officeDocument/2006/relationships/hyperlink" Target="http://www.unit5.org/christjs/7gasoneconst.doc" TargetMode="External"/><Relationship Id="rId3" Type="http://schemas.openxmlformats.org/officeDocument/2006/relationships/notesSlide" Target="../notesSlides/notesSlide70.xml"/><Relationship Id="rId7" Type="http://schemas.openxmlformats.org/officeDocument/2006/relationships/hyperlink" Target="../Gas%20Word/7gasoneconst.doc" TargetMode="External"/><Relationship Id="rId2" Type="http://schemas.openxmlformats.org/officeDocument/2006/relationships/slideLayout" Target="../slideLayouts/slideLayout6.xml"/><Relationship Id="rId1" Type="http://schemas.openxmlformats.org/officeDocument/2006/relationships/themeOverride" Target="../theme/themeOverride5.xml"/><Relationship Id="rId6" Type="http://schemas.openxmlformats.org/officeDocument/2006/relationships/hyperlink" Target="../Keys%20Worksheets/Gas%20Key/gas%20one%20const%20key.doc" TargetMode="External"/><Relationship Id="rId5" Type="http://schemas.openxmlformats.org/officeDocument/2006/relationships/hyperlink" Target="Keys%20Worksheets/gas%20one%20const%20key.doc" TargetMode="External"/><Relationship Id="rId4" Type="http://schemas.openxmlformats.org/officeDocument/2006/relationships/hyperlink" Target="Gas%20Word/7gasoneconst.doc" TargetMode="Externa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7.xml"/><Relationship Id="rId7" Type="http://schemas.openxmlformats.org/officeDocument/2006/relationships/oleObject" Target="../embeddings/oleObject9.bin"/><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audio" Target="../media/audio1.wav"/><Relationship Id="rId5" Type="http://schemas.openxmlformats.org/officeDocument/2006/relationships/audio" Target="../media/audio14.wav"/><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slide" Target="slide2.xml"/><Relationship Id="rId5" Type="http://schemas.openxmlformats.org/officeDocument/2006/relationships/audio" Target="../media/audio1.wav"/><Relationship Id="rId4" Type="http://schemas.openxmlformats.org/officeDocument/2006/relationships/audio" Target="../media/audio14.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2.jpeg"/><Relationship Id="rId5" Type="http://schemas.openxmlformats.org/officeDocument/2006/relationships/hyperlink" Target="http://en.wikipedia.org/wiki/Gay-Lussac" TargetMode="External"/><Relationship Id="rId4" Type="http://schemas.openxmlformats.org/officeDocument/2006/relationships/oleObject" Target="../embeddings/oleObject10.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3.jpeg"/><Relationship Id="rId4" Type="http://schemas.openxmlformats.org/officeDocument/2006/relationships/oleObject" Target="../embeddings/oleObject11.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slideLayout" Target="../slideLayouts/slideLayout6.xml"/><Relationship Id="rId7" Type="http://schemas.openxmlformats.org/officeDocument/2006/relationships/hyperlink" Target="../Gas%20Word/7combined.doc" TargetMode="External"/><Relationship Id="rId2" Type="http://schemas.openxmlformats.org/officeDocument/2006/relationships/vmlDrawing" Target="../drawings/vmlDrawing12.vml"/><Relationship Id="rId1" Type="http://schemas.openxmlformats.org/officeDocument/2006/relationships/themeOverride" Target="../theme/themeOverride6.xml"/><Relationship Id="rId6" Type="http://schemas.openxmlformats.org/officeDocument/2006/relationships/hyperlink" Target="../Keys%20Worksheets/Gas%20Key/The%20Combined%20Gas%20Law%20key.doc" TargetMode="External"/><Relationship Id="rId5" Type="http://schemas.openxmlformats.org/officeDocument/2006/relationships/hyperlink" Target="Gas%20Word/7combined.doc" TargetMode="External"/><Relationship Id="rId4" Type="http://schemas.openxmlformats.org/officeDocument/2006/relationships/notesSlide" Target="../notesSlides/notesSlide77.xml"/><Relationship Id="rId9" Type="http://schemas.openxmlformats.org/officeDocument/2006/relationships/hyperlink" Target="http://www.unit5.org/christjs/7combined.doc" TargetMode="External"/></Relationships>
</file>

<file path=ppt/slides/_rels/slide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slide" Target="slide2.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 Target="slide2.xml"/><Relationship Id="rId4" Type="http://schemas.openxmlformats.org/officeDocument/2006/relationships/image" Target="../media/image6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slide" Target="slide2.xml"/><Relationship Id="rId2" Type="http://schemas.openxmlformats.org/officeDocument/2006/relationships/slideLayout" Target="../slideLayouts/slideLayout6.xml"/><Relationship Id="rId1" Type="http://schemas.openxmlformats.org/officeDocument/2006/relationships/audio" Target="../media/audio15.wav"/><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slide" Target="slide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slide" Target="slide2.xml"/><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130" name="AutoShape 1040">
            <a:hlinkClick r:id="rId4" highlightClick="1"/>
          </p:cNvPr>
          <p:cNvSpPr>
            <a:spLocks noChangeArrowheads="1"/>
          </p:cNvSpPr>
          <p:nvPr/>
        </p:nvSpPr>
        <p:spPr bwMode="auto">
          <a:xfrm>
            <a:off x="8455025" y="6091238"/>
            <a:ext cx="266700" cy="266700"/>
          </a:xfrm>
          <a:prstGeom prst="actionButtonInformation">
            <a:avLst/>
          </a:prstGeom>
          <a:solidFill>
            <a:schemeClr val="accent1"/>
          </a:solidFill>
          <a:ln w="9525">
            <a:noFill/>
            <a:miter lim="800000"/>
            <a:headEnd/>
            <a:tailEnd/>
          </a:ln>
        </p:spPr>
        <p:txBody>
          <a:bodyPr wrap="none" anchor="ctr"/>
          <a:lstStyle/>
          <a:p>
            <a:endParaRPr lang="en-US"/>
          </a:p>
        </p:txBody>
      </p:sp>
      <p:sp>
        <p:nvSpPr>
          <p:cNvPr id="48131" name="Oval 1041"/>
          <p:cNvSpPr>
            <a:spLocks noChangeArrowheads="1"/>
          </p:cNvSpPr>
          <p:nvPr/>
        </p:nvSpPr>
        <p:spPr bwMode="auto">
          <a:xfrm>
            <a:off x="2222500" y="1519238"/>
            <a:ext cx="4691063" cy="2998787"/>
          </a:xfrm>
          <a:prstGeom prst="ellipse">
            <a:avLst/>
          </a:prstGeom>
          <a:solidFill>
            <a:schemeClr val="accent1"/>
          </a:solidFill>
          <a:ln w="9525">
            <a:solidFill>
              <a:schemeClr val="bg1"/>
            </a:solidFill>
            <a:round/>
            <a:headEnd/>
            <a:tailEnd/>
          </a:ln>
        </p:spPr>
        <p:txBody>
          <a:bodyPr wrap="none" anchor="ctr"/>
          <a:lstStyle/>
          <a:p>
            <a:r>
              <a:rPr lang="en-US" sz="1800"/>
              <a:t>Part 2</a:t>
            </a:r>
          </a:p>
        </p:txBody>
      </p:sp>
      <p:sp>
        <p:nvSpPr>
          <p:cNvPr id="48132" name="WordArt 1042"/>
          <p:cNvSpPr>
            <a:spLocks noChangeArrowheads="1" noChangeShapeType="1" noTextEdit="1"/>
          </p:cNvSpPr>
          <p:nvPr/>
        </p:nvSpPr>
        <p:spPr bwMode="auto">
          <a:xfrm>
            <a:off x="2881313" y="2293938"/>
            <a:ext cx="3524250" cy="1295400"/>
          </a:xfrm>
          <a:prstGeom prst="rect">
            <a:avLst/>
          </a:prstGeom>
        </p:spPr>
        <p:txBody>
          <a:bodyPr spcFirstLastPara="1" wrap="none" fromWordArt="1">
            <a:prstTxWarp prst="textArchUp">
              <a:avLst>
                <a:gd name="adj" fmla="val 10800004"/>
              </a:avLst>
            </a:prstTxWarp>
          </a:bodyPr>
          <a:lstStyle/>
          <a:p>
            <a:r>
              <a:rPr lang="en-US" sz="3600" kern="10">
                <a:ln w="9525">
                  <a:solidFill>
                    <a:srgbClr val="000000"/>
                  </a:solidFill>
                  <a:round/>
                  <a:headEnd/>
                  <a:tailEnd/>
                </a:ln>
                <a:solidFill>
                  <a:srgbClr val="000000"/>
                </a:solidFill>
                <a:latin typeface="Arial Black"/>
              </a:rPr>
              <a:t>The Gas Laws</a:t>
            </a:r>
          </a:p>
        </p:txBody>
      </p:sp>
      <p:sp>
        <p:nvSpPr>
          <p:cNvPr id="137237" name="Text Box 1045"/>
          <p:cNvSpPr txBox="1">
            <a:spLocks noChangeArrowheads="1"/>
          </p:cNvSpPr>
          <p:nvPr/>
        </p:nvSpPr>
        <p:spPr bwMode="auto">
          <a:xfrm>
            <a:off x="3484563" y="3625850"/>
            <a:ext cx="2181225" cy="274638"/>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000000"/>
                  </a:outerShdw>
                </a:effectLst>
              </a:rPr>
              <a:t>C L I C K   T O   R E T U R N</a:t>
            </a:r>
          </a:p>
        </p:txBody>
      </p:sp>
      <p:sp>
        <p:nvSpPr>
          <p:cNvPr id="48134" name="Oval 1046">
            <a:hlinkClick r:id="rId5" action="ppaction://hlinkpres?slideindex=1&amp;slidetitle=" tooltip="Return to Gas Laws - Part 1"/>
          </p:cNvPr>
          <p:cNvSpPr>
            <a:spLocks noChangeArrowheads="1"/>
          </p:cNvSpPr>
          <p:nvPr/>
        </p:nvSpPr>
        <p:spPr bwMode="auto">
          <a:xfrm>
            <a:off x="3490913" y="3611563"/>
            <a:ext cx="2185987" cy="328612"/>
          </a:xfrm>
          <a:prstGeom prst="ellipse">
            <a:avLst/>
          </a:prstGeom>
          <a:noFill/>
          <a:ln w="9525">
            <a:noFill/>
            <a:round/>
            <a:headEnd/>
            <a:tailEnd/>
          </a:ln>
        </p:spPr>
        <p:txBody>
          <a:bodyPr wrap="none" anchor="ctr"/>
          <a:lstStyle/>
          <a:p>
            <a:endParaRPr lang="en-US"/>
          </a:p>
        </p:txBody>
      </p:sp>
    </p:spTree>
  </p:cSld>
  <p:clrMapOvr>
    <a:masterClrMapping/>
  </p:clrMapOvr>
  <p:transition spd="slow">
    <p:dissolve/>
    <p:sndAc>
      <p:stSnd>
        <p:snd r:embed="rId3"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Ideal Gas Law</a:t>
            </a:r>
          </a:p>
        </p:txBody>
      </p:sp>
      <p:sp>
        <p:nvSpPr>
          <p:cNvPr id="56323" name="Text Box 3"/>
          <p:cNvSpPr txBox="1">
            <a:spLocks noChangeArrowheads="1"/>
          </p:cNvSpPr>
          <p:nvPr/>
        </p:nvSpPr>
        <p:spPr bwMode="auto">
          <a:xfrm>
            <a:off x="441325" y="1636713"/>
            <a:ext cx="7486650" cy="641350"/>
          </a:xfrm>
          <a:prstGeom prst="rect">
            <a:avLst/>
          </a:prstGeom>
          <a:noFill/>
          <a:ln w="9525">
            <a:noFill/>
            <a:miter lim="800000"/>
            <a:headEnd/>
            <a:tailEnd/>
          </a:ln>
        </p:spPr>
        <p:txBody>
          <a:bodyPr wrap="none">
            <a:spAutoFit/>
          </a:bodyPr>
          <a:lstStyle/>
          <a:p>
            <a:pPr algn="l"/>
            <a:r>
              <a:rPr lang="en-US" sz="1800" i="1"/>
              <a:t>What is the volume that 500 g of iodine will occupy under the conditions:</a:t>
            </a:r>
          </a:p>
          <a:p>
            <a:pPr algn="l"/>
            <a:r>
              <a:rPr lang="en-US" sz="1800" i="1"/>
              <a:t>	 Temp = 300</a:t>
            </a:r>
            <a:r>
              <a:rPr lang="en-US" sz="1800" i="1" baseline="30000"/>
              <a:t>o</a:t>
            </a:r>
            <a:r>
              <a:rPr lang="en-US" sz="1800" i="1"/>
              <a:t>C and Pressure = 740 mm Hg?</a:t>
            </a:r>
          </a:p>
        </p:txBody>
      </p:sp>
      <p:sp>
        <p:nvSpPr>
          <p:cNvPr id="201732" name="Text Box 4"/>
          <p:cNvSpPr txBox="1">
            <a:spLocks noChangeArrowheads="1"/>
          </p:cNvSpPr>
          <p:nvPr/>
        </p:nvSpPr>
        <p:spPr bwMode="auto">
          <a:xfrm>
            <a:off x="669925" y="2322513"/>
            <a:ext cx="4057650" cy="1739900"/>
          </a:xfrm>
          <a:prstGeom prst="rect">
            <a:avLst/>
          </a:prstGeom>
          <a:noFill/>
          <a:ln w="9525">
            <a:noFill/>
            <a:miter lim="800000"/>
            <a:headEnd/>
            <a:tailEnd/>
          </a:ln>
        </p:spPr>
        <p:txBody>
          <a:bodyPr wrap="none">
            <a:spAutoFit/>
          </a:bodyPr>
          <a:lstStyle/>
          <a:p>
            <a:pPr algn="l"/>
            <a:r>
              <a:rPr lang="en-US" sz="1800"/>
              <a:t>Step 1)  Write down given information.</a:t>
            </a:r>
          </a:p>
          <a:p>
            <a:pPr algn="l"/>
            <a:r>
              <a:rPr lang="en-US" sz="1800"/>
              <a:t>     	mass =  500 g iodine </a:t>
            </a:r>
            <a:endParaRPr lang="en-US" sz="1800">
              <a:sym typeface="Wingdings" pitchFamily="2" charset="2"/>
            </a:endParaRPr>
          </a:p>
          <a:p>
            <a:pPr algn="l"/>
            <a:r>
              <a:rPr lang="en-US" sz="1800">
                <a:sym typeface="Wingdings" pitchFamily="2" charset="2"/>
              </a:rPr>
              <a:t>     	T = 300</a:t>
            </a:r>
            <a:r>
              <a:rPr lang="en-US" sz="1800" baseline="30000">
                <a:sym typeface="Wingdings" pitchFamily="2" charset="2"/>
              </a:rPr>
              <a:t>o</a:t>
            </a:r>
            <a:r>
              <a:rPr lang="en-US" sz="1800">
                <a:sym typeface="Wingdings" pitchFamily="2" charset="2"/>
              </a:rPr>
              <a:t>C</a:t>
            </a:r>
          </a:p>
          <a:p>
            <a:pPr algn="l"/>
            <a:r>
              <a:rPr lang="en-US" sz="1800">
                <a:sym typeface="Wingdings" pitchFamily="2" charset="2"/>
              </a:rPr>
              <a:t>     	P = 740 mm Hg</a:t>
            </a:r>
          </a:p>
          <a:p>
            <a:pPr algn="l"/>
            <a:r>
              <a:rPr lang="en-US" sz="1800">
                <a:sym typeface="Wingdings" pitchFamily="2" charset="2"/>
              </a:rPr>
              <a:t>     	R = 0.0821 atm </a:t>
            </a:r>
            <a:r>
              <a:rPr lang="en-US" sz="1800" baseline="30000">
                <a:sym typeface="Wingdings" pitchFamily="2" charset="2"/>
              </a:rPr>
              <a:t>.</a:t>
            </a:r>
            <a:r>
              <a:rPr lang="en-US" sz="1800">
                <a:sym typeface="Wingdings" pitchFamily="2" charset="2"/>
              </a:rPr>
              <a:t> L / mol </a:t>
            </a:r>
            <a:r>
              <a:rPr lang="en-US" sz="1800" baseline="30000">
                <a:sym typeface="Wingdings" pitchFamily="2" charset="2"/>
              </a:rPr>
              <a:t>.</a:t>
            </a:r>
            <a:r>
              <a:rPr lang="en-US" sz="1800">
                <a:sym typeface="Wingdings" pitchFamily="2" charset="2"/>
              </a:rPr>
              <a:t> K</a:t>
            </a:r>
          </a:p>
          <a:p>
            <a:pPr algn="l"/>
            <a:r>
              <a:rPr lang="en-US" sz="1800">
                <a:sym typeface="Wingdings" pitchFamily="2" charset="2"/>
              </a:rPr>
              <a:t>     </a:t>
            </a:r>
          </a:p>
        </p:txBody>
      </p:sp>
      <p:sp>
        <p:nvSpPr>
          <p:cNvPr id="201733" name="Text Box 5"/>
          <p:cNvSpPr txBox="1">
            <a:spLocks noChangeArrowheads="1"/>
          </p:cNvSpPr>
          <p:nvPr/>
        </p:nvSpPr>
        <p:spPr bwMode="auto">
          <a:xfrm>
            <a:off x="4876800" y="2438400"/>
            <a:ext cx="2012950" cy="366713"/>
          </a:xfrm>
          <a:prstGeom prst="rect">
            <a:avLst/>
          </a:prstGeom>
          <a:noFill/>
          <a:ln w="9525">
            <a:noFill/>
            <a:miter lim="800000"/>
            <a:headEnd/>
            <a:tailEnd/>
          </a:ln>
        </p:spPr>
        <p:txBody>
          <a:bodyPr wrap="none">
            <a:spAutoFit/>
          </a:bodyPr>
          <a:lstStyle/>
          <a:p>
            <a:pPr algn="l"/>
            <a:r>
              <a:rPr lang="en-US" sz="1800"/>
              <a:t>Step 2)  Equation:</a:t>
            </a:r>
          </a:p>
        </p:txBody>
      </p:sp>
      <p:grpSp>
        <p:nvGrpSpPr>
          <p:cNvPr id="2" name="Group 6"/>
          <p:cNvGrpSpPr>
            <a:grpSpLocks/>
          </p:cNvGrpSpPr>
          <p:nvPr/>
        </p:nvGrpSpPr>
        <p:grpSpPr bwMode="auto">
          <a:xfrm>
            <a:off x="6908800" y="3200400"/>
            <a:ext cx="1092200" cy="649288"/>
            <a:chOff x="3204" y="1799"/>
            <a:chExt cx="688" cy="409"/>
          </a:xfrm>
        </p:grpSpPr>
        <p:sp>
          <p:nvSpPr>
            <p:cNvPr id="56338" name="Text Box 7"/>
            <p:cNvSpPr txBox="1">
              <a:spLocks noChangeArrowheads="1"/>
            </p:cNvSpPr>
            <p:nvPr/>
          </p:nvSpPr>
          <p:spPr bwMode="auto">
            <a:xfrm>
              <a:off x="3204" y="1881"/>
              <a:ext cx="252" cy="231"/>
            </a:xfrm>
            <a:prstGeom prst="rect">
              <a:avLst/>
            </a:prstGeom>
            <a:noFill/>
            <a:ln w="9525">
              <a:noFill/>
              <a:miter lim="800000"/>
              <a:headEnd/>
              <a:tailEnd/>
            </a:ln>
          </p:spPr>
          <p:txBody>
            <a:bodyPr wrap="none">
              <a:spAutoFit/>
            </a:bodyPr>
            <a:lstStyle/>
            <a:p>
              <a:pPr algn="l"/>
              <a:r>
                <a:rPr lang="en-US" sz="1800"/>
                <a:t>V </a:t>
              </a:r>
            </a:p>
          </p:txBody>
        </p:sp>
        <p:sp>
          <p:nvSpPr>
            <p:cNvPr id="56339" name="Text Box 8"/>
            <p:cNvSpPr txBox="1">
              <a:spLocks noChangeArrowheads="1"/>
            </p:cNvSpPr>
            <p:nvPr/>
          </p:nvSpPr>
          <p:spPr bwMode="auto">
            <a:xfrm>
              <a:off x="3360" y="1881"/>
              <a:ext cx="200" cy="231"/>
            </a:xfrm>
            <a:prstGeom prst="rect">
              <a:avLst/>
            </a:prstGeom>
            <a:noFill/>
            <a:ln w="9525">
              <a:noFill/>
              <a:miter lim="800000"/>
              <a:headEnd/>
              <a:tailEnd/>
            </a:ln>
          </p:spPr>
          <p:txBody>
            <a:bodyPr wrap="none">
              <a:spAutoFit/>
            </a:bodyPr>
            <a:lstStyle/>
            <a:p>
              <a:pPr algn="l"/>
              <a:r>
                <a:rPr lang="en-US" sz="1800"/>
                <a:t>=</a:t>
              </a:r>
            </a:p>
          </p:txBody>
        </p:sp>
        <p:sp>
          <p:nvSpPr>
            <p:cNvPr id="56340" name="Text Box 9"/>
            <p:cNvSpPr txBox="1">
              <a:spLocks noChangeArrowheads="1"/>
            </p:cNvSpPr>
            <p:nvPr/>
          </p:nvSpPr>
          <p:spPr bwMode="auto">
            <a:xfrm>
              <a:off x="3504" y="1799"/>
              <a:ext cx="388" cy="231"/>
            </a:xfrm>
            <a:prstGeom prst="rect">
              <a:avLst/>
            </a:prstGeom>
            <a:noFill/>
            <a:ln w="9525">
              <a:noFill/>
              <a:miter lim="800000"/>
              <a:headEnd/>
              <a:tailEnd/>
            </a:ln>
          </p:spPr>
          <p:txBody>
            <a:bodyPr wrap="none">
              <a:spAutoFit/>
            </a:bodyPr>
            <a:lstStyle/>
            <a:p>
              <a:pPr algn="l"/>
              <a:r>
                <a:rPr lang="en-US" sz="1800" u="sng"/>
                <a:t>nRT</a:t>
              </a:r>
            </a:p>
          </p:txBody>
        </p:sp>
        <p:sp>
          <p:nvSpPr>
            <p:cNvPr id="56341" name="Text Box 10"/>
            <p:cNvSpPr txBox="1">
              <a:spLocks noChangeArrowheads="1"/>
            </p:cNvSpPr>
            <p:nvPr/>
          </p:nvSpPr>
          <p:spPr bwMode="auto">
            <a:xfrm>
              <a:off x="3590" y="1977"/>
              <a:ext cx="212" cy="231"/>
            </a:xfrm>
            <a:prstGeom prst="rect">
              <a:avLst/>
            </a:prstGeom>
            <a:noFill/>
            <a:ln w="9525">
              <a:noFill/>
              <a:miter lim="800000"/>
              <a:headEnd/>
              <a:tailEnd/>
            </a:ln>
          </p:spPr>
          <p:txBody>
            <a:bodyPr wrap="none">
              <a:spAutoFit/>
            </a:bodyPr>
            <a:lstStyle/>
            <a:p>
              <a:pPr algn="l"/>
              <a:r>
                <a:rPr lang="en-US" sz="1800"/>
                <a:t>P</a:t>
              </a:r>
            </a:p>
          </p:txBody>
        </p:sp>
      </p:grpSp>
      <p:grpSp>
        <p:nvGrpSpPr>
          <p:cNvPr id="3" name="Group 11"/>
          <p:cNvGrpSpPr>
            <a:grpSpLocks/>
          </p:cNvGrpSpPr>
          <p:nvPr/>
        </p:nvGrpSpPr>
        <p:grpSpPr bwMode="auto">
          <a:xfrm>
            <a:off x="2422525" y="4608513"/>
            <a:ext cx="4621213" cy="649287"/>
            <a:chOff x="1526" y="2567"/>
            <a:chExt cx="2911" cy="409"/>
          </a:xfrm>
        </p:grpSpPr>
        <p:sp>
          <p:nvSpPr>
            <p:cNvPr id="56334" name="Text Box 12"/>
            <p:cNvSpPr txBox="1">
              <a:spLocks noChangeArrowheads="1"/>
            </p:cNvSpPr>
            <p:nvPr/>
          </p:nvSpPr>
          <p:spPr bwMode="auto">
            <a:xfrm>
              <a:off x="1526" y="2688"/>
              <a:ext cx="252" cy="231"/>
            </a:xfrm>
            <a:prstGeom prst="rect">
              <a:avLst/>
            </a:prstGeom>
            <a:noFill/>
            <a:ln w="9525">
              <a:noFill/>
              <a:miter lim="800000"/>
              <a:headEnd/>
              <a:tailEnd/>
            </a:ln>
          </p:spPr>
          <p:txBody>
            <a:bodyPr wrap="none">
              <a:spAutoFit/>
            </a:bodyPr>
            <a:lstStyle/>
            <a:p>
              <a:pPr algn="l"/>
              <a:r>
                <a:rPr lang="en-US" sz="1800"/>
                <a:t>V </a:t>
              </a:r>
            </a:p>
          </p:txBody>
        </p:sp>
        <p:sp>
          <p:nvSpPr>
            <p:cNvPr id="56335" name="Text Box 13"/>
            <p:cNvSpPr txBox="1">
              <a:spLocks noChangeArrowheads="1"/>
            </p:cNvSpPr>
            <p:nvPr/>
          </p:nvSpPr>
          <p:spPr bwMode="auto">
            <a:xfrm>
              <a:off x="1814" y="2567"/>
              <a:ext cx="2623" cy="231"/>
            </a:xfrm>
            <a:prstGeom prst="rect">
              <a:avLst/>
            </a:prstGeom>
            <a:noFill/>
            <a:ln w="9525">
              <a:noFill/>
              <a:miter lim="800000"/>
              <a:headEnd/>
              <a:tailEnd/>
            </a:ln>
          </p:spPr>
          <p:txBody>
            <a:bodyPr wrap="none">
              <a:spAutoFit/>
            </a:bodyPr>
            <a:lstStyle/>
            <a:p>
              <a:pPr algn="l"/>
              <a:r>
                <a:rPr lang="en-US" sz="1800" u="sng"/>
                <a:t>(500 g)(0.0821 </a:t>
              </a:r>
              <a:r>
                <a:rPr lang="en-US" sz="1800" u="sng">
                  <a:sym typeface="Wingdings" pitchFamily="2" charset="2"/>
                </a:rPr>
                <a:t>atm </a:t>
              </a:r>
              <a:r>
                <a:rPr lang="en-US" sz="1800" u="sng" baseline="30000">
                  <a:sym typeface="Wingdings" pitchFamily="2" charset="2"/>
                </a:rPr>
                <a:t>.</a:t>
              </a:r>
              <a:r>
                <a:rPr lang="en-US" sz="1800" u="sng">
                  <a:sym typeface="Wingdings" pitchFamily="2" charset="2"/>
                </a:rPr>
                <a:t> L / mol </a:t>
              </a:r>
              <a:r>
                <a:rPr lang="en-US" sz="1800" u="sng" baseline="30000">
                  <a:sym typeface="Wingdings" pitchFamily="2" charset="2"/>
                </a:rPr>
                <a:t>.</a:t>
              </a:r>
              <a:r>
                <a:rPr lang="en-US" sz="1800" u="sng">
                  <a:sym typeface="Wingdings" pitchFamily="2" charset="2"/>
                </a:rPr>
                <a:t> K</a:t>
              </a:r>
              <a:r>
                <a:rPr lang="en-US" sz="1800" u="sng"/>
                <a:t>)(300</a:t>
              </a:r>
              <a:r>
                <a:rPr lang="en-US" sz="1800" u="sng" baseline="30000">
                  <a:sym typeface="Wingdings" pitchFamily="2" charset="2"/>
                </a:rPr>
                <a:t>o</a:t>
              </a:r>
              <a:r>
                <a:rPr lang="en-US" sz="1800" u="sng">
                  <a:sym typeface="Wingdings" pitchFamily="2" charset="2"/>
                </a:rPr>
                <a:t>C</a:t>
              </a:r>
              <a:r>
                <a:rPr lang="en-US" sz="1800" u="sng"/>
                <a:t>)</a:t>
              </a:r>
            </a:p>
          </p:txBody>
        </p:sp>
        <p:sp>
          <p:nvSpPr>
            <p:cNvPr id="56336" name="Text Box 14"/>
            <p:cNvSpPr txBox="1">
              <a:spLocks noChangeArrowheads="1"/>
            </p:cNvSpPr>
            <p:nvPr/>
          </p:nvSpPr>
          <p:spPr bwMode="auto">
            <a:xfrm>
              <a:off x="2688" y="2745"/>
              <a:ext cx="860" cy="231"/>
            </a:xfrm>
            <a:prstGeom prst="rect">
              <a:avLst/>
            </a:prstGeom>
            <a:noFill/>
            <a:ln w="9525">
              <a:noFill/>
              <a:miter lim="800000"/>
              <a:headEnd/>
              <a:tailEnd/>
            </a:ln>
          </p:spPr>
          <p:txBody>
            <a:bodyPr wrap="none">
              <a:spAutoFit/>
            </a:bodyPr>
            <a:lstStyle/>
            <a:p>
              <a:pPr algn="l"/>
              <a:r>
                <a:rPr lang="en-US" sz="1800"/>
                <a:t>740 mm Hg</a:t>
              </a:r>
            </a:p>
          </p:txBody>
        </p:sp>
        <p:sp>
          <p:nvSpPr>
            <p:cNvPr id="56337" name="Text Box 15"/>
            <p:cNvSpPr txBox="1">
              <a:spLocks noChangeArrowheads="1"/>
            </p:cNvSpPr>
            <p:nvPr/>
          </p:nvSpPr>
          <p:spPr bwMode="auto">
            <a:xfrm>
              <a:off x="1718" y="2663"/>
              <a:ext cx="200" cy="231"/>
            </a:xfrm>
            <a:prstGeom prst="rect">
              <a:avLst/>
            </a:prstGeom>
            <a:noFill/>
            <a:ln w="9525">
              <a:noFill/>
              <a:miter lim="800000"/>
              <a:headEnd/>
              <a:tailEnd/>
            </a:ln>
          </p:spPr>
          <p:txBody>
            <a:bodyPr wrap="none">
              <a:spAutoFit/>
            </a:bodyPr>
            <a:lstStyle/>
            <a:p>
              <a:pPr algn="l"/>
              <a:r>
                <a:rPr lang="en-US" sz="1800"/>
                <a:t>=</a:t>
              </a:r>
            </a:p>
          </p:txBody>
        </p:sp>
      </p:grpSp>
      <p:sp>
        <p:nvSpPr>
          <p:cNvPr id="201744" name="Text Box 16"/>
          <p:cNvSpPr txBox="1">
            <a:spLocks noChangeArrowheads="1"/>
          </p:cNvSpPr>
          <p:nvPr/>
        </p:nvSpPr>
        <p:spPr bwMode="auto">
          <a:xfrm>
            <a:off x="4876800" y="2833688"/>
            <a:ext cx="2813050" cy="366712"/>
          </a:xfrm>
          <a:prstGeom prst="rect">
            <a:avLst/>
          </a:prstGeom>
          <a:noFill/>
          <a:ln w="9525">
            <a:noFill/>
            <a:miter lim="800000"/>
            <a:headEnd/>
            <a:tailEnd/>
          </a:ln>
        </p:spPr>
        <p:txBody>
          <a:bodyPr wrap="none">
            <a:spAutoFit/>
          </a:bodyPr>
          <a:lstStyle/>
          <a:p>
            <a:pPr algn="l"/>
            <a:r>
              <a:rPr lang="en-US" sz="1800"/>
              <a:t>Step 3)  Solve for variable</a:t>
            </a:r>
          </a:p>
        </p:txBody>
      </p:sp>
      <p:sp>
        <p:nvSpPr>
          <p:cNvPr id="201745" name="Text Box 17"/>
          <p:cNvSpPr txBox="1">
            <a:spLocks noChangeArrowheads="1"/>
          </p:cNvSpPr>
          <p:nvPr/>
        </p:nvSpPr>
        <p:spPr bwMode="auto">
          <a:xfrm>
            <a:off x="746125" y="4227513"/>
            <a:ext cx="4298950" cy="366712"/>
          </a:xfrm>
          <a:prstGeom prst="rect">
            <a:avLst/>
          </a:prstGeom>
          <a:noFill/>
          <a:ln w="9525">
            <a:noFill/>
            <a:miter lim="800000"/>
            <a:headEnd/>
            <a:tailEnd/>
          </a:ln>
        </p:spPr>
        <p:txBody>
          <a:bodyPr wrap="none">
            <a:spAutoFit/>
          </a:bodyPr>
          <a:lstStyle/>
          <a:p>
            <a:pPr algn="l"/>
            <a:r>
              <a:rPr lang="en-US" sz="1800"/>
              <a:t>Step 4)  Substitute in numbers and solve</a:t>
            </a:r>
          </a:p>
        </p:txBody>
      </p:sp>
      <p:sp>
        <p:nvSpPr>
          <p:cNvPr id="201746" name="Text Box 18"/>
          <p:cNvSpPr txBox="1">
            <a:spLocks noChangeArrowheads="1"/>
          </p:cNvSpPr>
          <p:nvPr/>
        </p:nvSpPr>
        <p:spPr bwMode="auto">
          <a:xfrm>
            <a:off x="3260725" y="5675313"/>
            <a:ext cx="596900" cy="366712"/>
          </a:xfrm>
          <a:prstGeom prst="rect">
            <a:avLst/>
          </a:prstGeom>
          <a:noFill/>
          <a:ln w="9525">
            <a:noFill/>
            <a:miter lim="800000"/>
            <a:headEnd/>
            <a:tailEnd/>
          </a:ln>
        </p:spPr>
        <p:txBody>
          <a:bodyPr wrap="none">
            <a:spAutoFit/>
          </a:bodyPr>
          <a:lstStyle/>
          <a:p>
            <a:pPr algn="l"/>
            <a:r>
              <a:rPr lang="en-US" sz="1800"/>
              <a:t>V = </a:t>
            </a:r>
          </a:p>
        </p:txBody>
      </p:sp>
      <p:sp>
        <p:nvSpPr>
          <p:cNvPr id="201747" name="Text Box 19"/>
          <p:cNvSpPr txBox="1">
            <a:spLocks noChangeArrowheads="1"/>
          </p:cNvSpPr>
          <p:nvPr/>
        </p:nvSpPr>
        <p:spPr bwMode="auto">
          <a:xfrm>
            <a:off x="3505200" y="6110288"/>
            <a:ext cx="4959350" cy="366712"/>
          </a:xfrm>
          <a:prstGeom prst="rect">
            <a:avLst/>
          </a:prstGeom>
          <a:noFill/>
          <a:ln w="9525">
            <a:noFill/>
            <a:miter lim="800000"/>
            <a:headEnd/>
            <a:tailEnd/>
          </a:ln>
        </p:spPr>
        <p:txBody>
          <a:bodyPr wrap="none">
            <a:spAutoFit/>
          </a:bodyPr>
          <a:lstStyle/>
          <a:p>
            <a:pPr algn="l"/>
            <a:r>
              <a:rPr lang="en-US" sz="1800">
                <a:solidFill>
                  <a:srgbClr val="FF0000"/>
                </a:solidFill>
              </a:rPr>
              <a:t>What MISTAKES did we make in this problem?</a:t>
            </a:r>
          </a:p>
        </p:txBody>
      </p:sp>
      <p:sp>
        <p:nvSpPr>
          <p:cNvPr id="201748" name="Text Box 20"/>
          <p:cNvSpPr txBox="1">
            <a:spLocks noChangeArrowheads="1"/>
          </p:cNvSpPr>
          <p:nvPr/>
        </p:nvSpPr>
        <p:spPr bwMode="auto">
          <a:xfrm>
            <a:off x="6842125" y="2452688"/>
            <a:ext cx="1308100" cy="366712"/>
          </a:xfrm>
          <a:prstGeom prst="rect">
            <a:avLst/>
          </a:prstGeom>
          <a:noFill/>
          <a:ln w="9525">
            <a:noFill/>
            <a:miter lim="800000"/>
            <a:headEnd/>
            <a:tailEnd/>
          </a:ln>
        </p:spPr>
        <p:txBody>
          <a:bodyPr wrap="none">
            <a:spAutoFit/>
          </a:bodyPr>
          <a:lstStyle/>
          <a:p>
            <a:pPr algn="l"/>
            <a:r>
              <a:rPr lang="en-US" sz="1800"/>
              <a:t>PV  =  nRT</a:t>
            </a:r>
          </a:p>
        </p:txBody>
      </p:sp>
      <p:sp>
        <p:nvSpPr>
          <p:cNvPr id="56333" name="AutoShape 2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1732"/>
                                        </p:tgtEl>
                                        <p:attrNameLst>
                                          <p:attrName>style.visibility</p:attrName>
                                        </p:attrNameLst>
                                      </p:cBhvr>
                                      <p:to>
                                        <p:strVal val="visible"/>
                                      </p:to>
                                    </p:set>
                                  </p:childTnLst>
                                  <p:subTnLst>
                                    <p:animClr clrSpc="rgb" dir="cw">
                                      <p:cBhvr override="childStyle">
                                        <p:cTn dur="1" fill="hold" display="0" masterRel="nextClick" afterEffect="1"/>
                                        <p:tgtEl>
                                          <p:spTgt spid="201732"/>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1733"/>
                                        </p:tgtEl>
                                        <p:attrNameLst>
                                          <p:attrName>style.visibility</p:attrName>
                                        </p:attrNameLst>
                                      </p:cBhvr>
                                      <p:to>
                                        <p:strVal val="visible"/>
                                      </p:to>
                                    </p:set>
                                  </p:childTnLst>
                                  <p:subTnLst>
                                    <p:animClr clrSpc="rgb" dir="cw">
                                      <p:cBhvr override="childStyle">
                                        <p:cTn dur="1" fill="hold" display="0" masterRel="nextClick" afterEffect="1"/>
                                        <p:tgtEl>
                                          <p:spTgt spid="201733"/>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1748"/>
                                        </p:tgtEl>
                                        <p:attrNameLst>
                                          <p:attrName>style.visibility</p:attrName>
                                        </p:attrNameLst>
                                      </p:cBhvr>
                                      <p:to>
                                        <p:strVal val="visible"/>
                                      </p:to>
                                    </p:set>
                                    <p:animEffect transition="in" filter="dissolve">
                                      <p:cBhvr>
                                        <p:cTn id="15" dur="500"/>
                                        <p:tgtEl>
                                          <p:spTgt spid="201748"/>
                                        </p:tgtEl>
                                      </p:cBhvr>
                                    </p:animEffect>
                                  </p:childTnLst>
                                  <p:subTnLst>
                                    <p:animClr clrSpc="rgb" dir="cw">
                                      <p:cBhvr override="childStyle">
                                        <p:cTn dur="1" fill="hold" display="0" masterRel="nextClick" afterEffect="1"/>
                                        <p:tgtEl>
                                          <p:spTgt spid="201748"/>
                                        </p:tgtEl>
                                        <p:attrNameLst>
                                          <p:attrName>ppt_c</p:attrName>
                                        </p:attrNameLst>
                                      </p:cBhvr>
                                      <p:to>
                                        <a:schemeClr val="accent2"/>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017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FF000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01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par>
                          <p:cTn id="34" fill="hold">
                            <p:stCondLst>
                              <p:cond delay="500"/>
                            </p:stCondLst>
                            <p:childTnLst>
                              <p:par>
                                <p:cTn id="35" presetID="1" presetClass="entr" presetSubtype="0" fill="hold" grpId="0" nodeType="afterEffect">
                                  <p:stCondLst>
                                    <p:cond delay="3000"/>
                                  </p:stCondLst>
                                  <p:childTnLst>
                                    <p:set>
                                      <p:cBhvr>
                                        <p:cTn id="36" dur="1" fill="hold">
                                          <p:stCondLst>
                                            <p:cond delay="499"/>
                                          </p:stCondLst>
                                        </p:cTn>
                                        <p:tgtEl>
                                          <p:spTgt spid="201746"/>
                                        </p:tgtEl>
                                        <p:attrNameLst>
                                          <p:attrName>style.visibility</p:attrName>
                                        </p:attrNameLst>
                                      </p:cBhvr>
                                      <p:to>
                                        <p:strVal val="visible"/>
                                      </p:to>
                                    </p:set>
                                  </p:childTnLst>
                                </p:cTn>
                              </p:par>
                            </p:childTnLst>
                          </p:cTn>
                        </p:par>
                        <p:par>
                          <p:cTn id="37" fill="hold">
                            <p:stCondLst>
                              <p:cond delay="4000"/>
                            </p:stCondLst>
                            <p:childTnLst>
                              <p:par>
                                <p:cTn id="38" presetID="15" presetClass="entr" presetSubtype="0" fill="hold" grpId="0" nodeType="afterEffect">
                                  <p:stCondLst>
                                    <p:cond delay="5000"/>
                                  </p:stCondLst>
                                  <p:childTnLst>
                                    <p:set>
                                      <p:cBhvr>
                                        <p:cTn id="39" dur="1" fill="hold">
                                          <p:stCondLst>
                                            <p:cond delay="0"/>
                                          </p:stCondLst>
                                        </p:cTn>
                                        <p:tgtEl>
                                          <p:spTgt spid="201747"/>
                                        </p:tgtEl>
                                        <p:attrNameLst>
                                          <p:attrName>style.visibility</p:attrName>
                                        </p:attrNameLst>
                                      </p:cBhvr>
                                      <p:to>
                                        <p:strVal val="visible"/>
                                      </p:to>
                                    </p:set>
                                    <p:anim calcmode="lin" valueType="num">
                                      <p:cBhvr>
                                        <p:cTn id="40" dur="1000" fill="hold"/>
                                        <p:tgtEl>
                                          <p:spTgt spid="201747"/>
                                        </p:tgtEl>
                                        <p:attrNameLst>
                                          <p:attrName>ppt_w</p:attrName>
                                        </p:attrNameLst>
                                      </p:cBhvr>
                                      <p:tavLst>
                                        <p:tav tm="0">
                                          <p:val>
                                            <p:fltVal val="0"/>
                                          </p:val>
                                        </p:tav>
                                        <p:tav tm="100000">
                                          <p:val>
                                            <p:strVal val="#ppt_w"/>
                                          </p:val>
                                        </p:tav>
                                      </p:tavLst>
                                    </p:anim>
                                    <p:anim calcmode="lin" valueType="num">
                                      <p:cBhvr>
                                        <p:cTn id="41" dur="1000" fill="hold"/>
                                        <p:tgtEl>
                                          <p:spTgt spid="201747"/>
                                        </p:tgtEl>
                                        <p:attrNameLst>
                                          <p:attrName>ppt_h</p:attrName>
                                        </p:attrNameLst>
                                      </p:cBhvr>
                                      <p:tavLst>
                                        <p:tav tm="0">
                                          <p:val>
                                            <p:fltVal val="0"/>
                                          </p:val>
                                        </p:tav>
                                        <p:tav tm="100000">
                                          <p:val>
                                            <p:strVal val="#ppt_h"/>
                                          </p:val>
                                        </p:tav>
                                      </p:tavLst>
                                    </p:anim>
                                    <p:anim calcmode="lin" valueType="num">
                                      <p:cBhvr>
                                        <p:cTn id="42" dur="1000" fill="hold"/>
                                        <p:tgtEl>
                                          <p:spTgt spid="20174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17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utoUpdateAnimBg="0"/>
      <p:bldP spid="201733" grpId="0" autoUpdateAnimBg="0"/>
      <p:bldP spid="201744" grpId="0" autoUpdateAnimBg="0"/>
      <p:bldP spid="201745" grpId="0" autoUpdateAnimBg="0"/>
      <p:bldP spid="201746" grpId="0" autoUpdateAnimBg="0"/>
      <p:bldP spid="201747" grpId="0" autoUpdateAnimBg="0"/>
      <p:bldP spid="201748"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p>
        </p:txBody>
      </p:sp>
      <p:sp>
        <p:nvSpPr>
          <p:cNvPr id="808963"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t>GIVEN:</a:t>
            </a:r>
          </a:p>
          <a:p>
            <a:pPr algn="l" eaLnBrk="0" hangingPunct="0">
              <a:spcBef>
                <a:spcPct val="20000"/>
              </a:spcBef>
            </a:pPr>
            <a:r>
              <a:rPr lang="en-US" sz="3200"/>
              <a:t>P</a:t>
            </a:r>
            <a:r>
              <a:rPr lang="en-US" sz="3200" baseline="-25000"/>
              <a:t>gas</a:t>
            </a:r>
            <a:r>
              <a:rPr lang="en-US" sz="3200"/>
              <a:t> = ?</a:t>
            </a:r>
          </a:p>
          <a:p>
            <a:pPr algn="l" eaLnBrk="0" hangingPunct="0">
              <a:spcBef>
                <a:spcPct val="20000"/>
              </a:spcBef>
            </a:pPr>
            <a:r>
              <a:rPr lang="en-US" sz="3200"/>
              <a:t>P</a:t>
            </a:r>
            <a:r>
              <a:rPr lang="en-US" sz="3200" baseline="-25000"/>
              <a:t>total</a:t>
            </a:r>
            <a:r>
              <a:rPr lang="en-US" sz="3200"/>
              <a:t> = 742.0 torr</a:t>
            </a:r>
          </a:p>
          <a:p>
            <a:pPr algn="l" eaLnBrk="0" hangingPunct="0">
              <a:spcBef>
                <a:spcPct val="20000"/>
              </a:spcBef>
            </a:pPr>
            <a:r>
              <a:rPr lang="en-US" sz="3200"/>
              <a:t>P</a:t>
            </a:r>
            <a:r>
              <a:rPr lang="en-US" sz="3200" baseline="-25000"/>
              <a:t>H</a:t>
            </a:r>
            <a:r>
              <a:rPr lang="en-US" sz="2400" baseline="-50000"/>
              <a:t>2</a:t>
            </a:r>
            <a:r>
              <a:rPr lang="en-US" sz="3200" baseline="-25000"/>
              <a:t>O</a:t>
            </a:r>
            <a:r>
              <a:rPr lang="en-US" sz="3200"/>
              <a:t> = 42.2 torr</a:t>
            </a:r>
          </a:p>
        </p:txBody>
      </p:sp>
      <p:sp>
        <p:nvSpPr>
          <p:cNvPr id="808964" name="Text Box 4"/>
          <p:cNvSpPr txBox="1">
            <a:spLocks noChangeArrowheads="1"/>
          </p:cNvSpPr>
          <p:nvPr/>
        </p:nvSpPr>
        <p:spPr bwMode="auto">
          <a:xfrm>
            <a:off x="4011613" y="3325813"/>
            <a:ext cx="5132387" cy="3327400"/>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200"/>
              <a:t>P</a:t>
            </a:r>
            <a:r>
              <a:rPr lang="en-US" sz="3200" baseline="-25000"/>
              <a:t>total</a:t>
            </a:r>
            <a:r>
              <a:rPr lang="en-US" sz="3200"/>
              <a:t> = P</a:t>
            </a:r>
            <a:r>
              <a:rPr lang="en-US" sz="3200" baseline="-25000"/>
              <a:t>gas </a:t>
            </a:r>
            <a:r>
              <a:rPr lang="en-US" sz="3200"/>
              <a:t>+ P</a:t>
            </a:r>
            <a:r>
              <a:rPr lang="en-US" sz="3200" baseline="-25000"/>
              <a:t>H</a:t>
            </a:r>
            <a:r>
              <a:rPr lang="en-US" sz="2400" baseline="-50000"/>
              <a:t>2</a:t>
            </a:r>
            <a:r>
              <a:rPr lang="en-US" sz="3200" baseline="-25000"/>
              <a:t>O</a:t>
            </a:r>
            <a:r>
              <a:rPr lang="en-US" sz="3200"/>
              <a:t> </a:t>
            </a:r>
          </a:p>
          <a:p>
            <a:pPr algn="l" eaLnBrk="0" hangingPunct="0">
              <a:spcBef>
                <a:spcPct val="40000"/>
              </a:spcBef>
            </a:pPr>
            <a:r>
              <a:rPr lang="en-US" sz="3200"/>
              <a:t>742.0 torr = P</a:t>
            </a:r>
            <a:r>
              <a:rPr lang="en-US" sz="3200" baseline="-25000"/>
              <a:t>H</a:t>
            </a:r>
            <a:r>
              <a:rPr lang="en-US" sz="2400" baseline="-50000"/>
              <a:t>2</a:t>
            </a:r>
            <a:r>
              <a:rPr lang="en-US" sz="3200"/>
              <a:t> + 42.2 torr</a:t>
            </a:r>
          </a:p>
          <a:p>
            <a:pPr algn="l" eaLnBrk="0" hangingPunct="0">
              <a:spcBef>
                <a:spcPct val="40000"/>
              </a:spcBef>
            </a:pPr>
            <a:r>
              <a:rPr lang="en-US" sz="3200"/>
              <a:t>P</a:t>
            </a:r>
            <a:r>
              <a:rPr lang="en-US" sz="3200" baseline="-25000"/>
              <a:t>gas</a:t>
            </a:r>
            <a:r>
              <a:rPr lang="en-US" sz="3200"/>
              <a:t> = 699.8 torr</a:t>
            </a:r>
          </a:p>
        </p:txBody>
      </p:sp>
      <p:sp>
        <p:nvSpPr>
          <p:cNvPr id="135173" name="Rectangle 5"/>
          <p:cNvSpPr>
            <a:spLocks noChangeArrowheads="1"/>
          </p:cNvSpPr>
          <p:nvPr>
            <p:ph type="body" idx="1"/>
          </p:nvPr>
        </p:nvSpPr>
        <p:spPr>
          <a:xfrm>
            <a:off x="887413" y="1200150"/>
            <a:ext cx="8256587" cy="1543050"/>
          </a:xfrm>
          <a:noFill/>
        </p:spPr>
        <p:txBody>
          <a:bodyPr/>
          <a:lstStyle/>
          <a:p>
            <a:pPr eaLnBrk="1" hangingPunct="1">
              <a:spcBef>
                <a:spcPct val="100000"/>
              </a:spcBef>
              <a:buFontTx/>
              <a:buNone/>
            </a:pPr>
            <a:r>
              <a:rPr lang="en-US" sz="2400" smtClean="0"/>
              <a:t>    A gas is collected over water at a temp of 35.0°C     when the barometric pressure is 742.0 torr.  What          is the partial pressure of the dry gas? </a:t>
            </a:r>
          </a:p>
        </p:txBody>
      </p:sp>
      <p:sp>
        <p:nvSpPr>
          <p:cNvPr id="135174" name="Line 6"/>
          <p:cNvSpPr>
            <a:spLocks noChangeShapeType="1"/>
          </p:cNvSpPr>
          <p:nvPr/>
        </p:nvSpPr>
        <p:spPr bwMode="auto">
          <a:xfrm>
            <a:off x="3786188" y="3333750"/>
            <a:ext cx="0" cy="3284538"/>
          </a:xfrm>
          <a:prstGeom prst="line">
            <a:avLst/>
          </a:prstGeom>
          <a:noFill/>
          <a:ln w="28575">
            <a:solidFill>
              <a:schemeClr val="tx1"/>
            </a:solidFill>
            <a:round/>
            <a:headEnd/>
            <a:tailEnd/>
          </a:ln>
        </p:spPr>
        <p:txBody>
          <a:bodyPr wrap="none" anchor="ctr"/>
          <a:lstStyle/>
          <a:p>
            <a:endParaRPr lang="en-US"/>
          </a:p>
        </p:txBody>
      </p:sp>
      <p:sp>
        <p:nvSpPr>
          <p:cNvPr id="135175" name="Line 7"/>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p>
        </p:txBody>
      </p:sp>
      <p:sp>
        <p:nvSpPr>
          <p:cNvPr id="808968" name="AutoShape 8"/>
          <p:cNvSpPr>
            <a:spLocks noChangeArrowheads="1"/>
          </p:cNvSpPr>
          <p:nvPr/>
        </p:nvSpPr>
        <p:spPr bwMode="auto">
          <a:xfrm>
            <a:off x="195263" y="5940425"/>
            <a:ext cx="3838575" cy="788988"/>
          </a:xfrm>
          <a:prstGeom prst="wedgeRectCallout">
            <a:avLst>
              <a:gd name="adj1" fmla="val -4051"/>
              <a:gd name="adj2" fmla="val -94870"/>
            </a:avLst>
          </a:prstGeom>
          <a:solidFill>
            <a:schemeClr val="accent1"/>
          </a:solidFill>
          <a:ln w="9525">
            <a:solidFill>
              <a:schemeClr val="bg2"/>
            </a:solidFill>
            <a:miter lim="800000"/>
            <a:headEnd/>
            <a:tailEnd/>
          </a:ln>
        </p:spPr>
        <p:txBody>
          <a:bodyPr/>
          <a:lstStyle/>
          <a:p>
            <a:pPr eaLnBrk="0" hangingPunct="0"/>
            <a:r>
              <a:rPr lang="en-US" sz="2000">
                <a:solidFill>
                  <a:schemeClr val="accent2"/>
                </a:solidFill>
              </a:rPr>
              <a:t>Look up water-vapor pressure on p.899 for 35.0</a:t>
            </a:r>
            <a:r>
              <a:rPr lang="en-US" sz="2000">
                <a:solidFill>
                  <a:schemeClr val="accent2"/>
                </a:solidFill>
                <a:cs typeface="Times New Roman" pitchFamily="18" charset="0"/>
              </a:rPr>
              <a:t>°C.</a:t>
            </a:r>
            <a:endParaRPr lang="en-US" sz="2000">
              <a:solidFill>
                <a:schemeClr val="accent2"/>
              </a:solidFill>
            </a:endParaRPr>
          </a:p>
        </p:txBody>
      </p:sp>
      <p:sp>
        <p:nvSpPr>
          <p:cNvPr id="808969" name="AutoShape 9"/>
          <p:cNvSpPr>
            <a:spLocks noChangeArrowheads="1"/>
          </p:cNvSpPr>
          <p:nvPr/>
        </p:nvSpPr>
        <p:spPr bwMode="auto">
          <a:xfrm>
            <a:off x="4892675" y="5940425"/>
            <a:ext cx="3838575" cy="788988"/>
          </a:xfrm>
          <a:prstGeom prst="wedgeRectCallout">
            <a:avLst>
              <a:gd name="adj1" fmla="val -34741"/>
              <a:gd name="adj2" fmla="val -70324"/>
            </a:avLst>
          </a:prstGeom>
          <a:solidFill>
            <a:schemeClr val="accent1"/>
          </a:solidFill>
          <a:ln w="9525">
            <a:solidFill>
              <a:schemeClr val="bg2"/>
            </a:solidFill>
            <a:miter lim="800000"/>
            <a:headEnd/>
            <a:tailEnd/>
          </a:ln>
        </p:spPr>
        <p:txBody>
          <a:bodyPr/>
          <a:lstStyle/>
          <a:p>
            <a:pPr eaLnBrk="0" hangingPunct="0"/>
            <a:r>
              <a:rPr lang="en-US" sz="2000">
                <a:solidFill>
                  <a:schemeClr val="accent2"/>
                </a:solidFill>
              </a:rPr>
              <a:t>Sig Figs: Round to least number of decimal places.</a:t>
            </a:r>
          </a:p>
        </p:txBody>
      </p:sp>
      <p:sp>
        <p:nvSpPr>
          <p:cNvPr id="135178" name="Rectangle 10"/>
          <p:cNvSpPr>
            <a:spLocks noGrp="1" noChangeArrowheads="1"/>
          </p:cNvSpPr>
          <p:nvPr>
            <p:ph type="title"/>
          </p:nvPr>
        </p:nvSpPr>
        <p:spPr/>
        <p:txBody>
          <a:bodyPr/>
          <a:lstStyle/>
          <a:p>
            <a:pPr eaLnBrk="1" hangingPunct="1"/>
            <a:r>
              <a:rPr lang="en-US" smtClean="0"/>
              <a:t>Dalton’s Law</a:t>
            </a:r>
          </a:p>
        </p:txBody>
      </p:sp>
      <p:sp>
        <p:nvSpPr>
          <p:cNvPr id="135179" name="AutoShape 11"/>
          <p:cNvSpPr>
            <a:spLocks noChangeArrowheads="1"/>
          </p:cNvSpPr>
          <p:nvPr/>
        </p:nvSpPr>
        <p:spPr bwMode="auto">
          <a:xfrm>
            <a:off x="533400" y="2482850"/>
            <a:ext cx="8015288" cy="788988"/>
          </a:xfrm>
          <a:prstGeom prst="wedgeRectCallout">
            <a:avLst>
              <a:gd name="adj1" fmla="val -39819"/>
              <a:gd name="adj2" fmla="val -47384"/>
            </a:avLst>
          </a:prstGeom>
          <a:solidFill>
            <a:schemeClr val="accent1"/>
          </a:solidFill>
          <a:ln w="9525">
            <a:solidFill>
              <a:schemeClr val="bg2"/>
            </a:solidFill>
            <a:miter lim="800000"/>
            <a:headEnd/>
            <a:tailEnd/>
          </a:ln>
        </p:spPr>
        <p:txBody>
          <a:bodyPr/>
          <a:lstStyle/>
          <a:p>
            <a:pPr eaLnBrk="0" hangingPunct="0"/>
            <a:r>
              <a:rPr lang="en-US" sz="2200">
                <a:solidFill>
                  <a:schemeClr val="accent2"/>
                </a:solidFill>
              </a:rPr>
              <a:t>The total pressure in the collection bottle is equal to barometric pressure and is a mixture of the “gas” and water vapor.</a:t>
            </a:r>
          </a:p>
        </p:txBody>
      </p:sp>
      <p:sp>
        <p:nvSpPr>
          <p:cNvPr id="135180" name="Rectangle 12"/>
          <p:cNvSpPr>
            <a:spLocks noChangeArrowheads="1"/>
          </p:cNvSpPr>
          <p:nvPr/>
        </p:nvSpPr>
        <p:spPr bwMode="auto">
          <a:xfrm>
            <a:off x="2698750" y="66738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8963"/>
                                        </p:tgtEl>
                                        <p:attrNameLst>
                                          <p:attrName>style.visibility</p:attrName>
                                        </p:attrNameLst>
                                      </p:cBhvr>
                                      <p:to>
                                        <p:strVal val="visible"/>
                                      </p:to>
                                    </p:set>
                                    <p:animEffect transition="in" filter="wipe(up)">
                                      <p:cBhvr>
                                        <p:cTn id="7" dur="500"/>
                                        <p:tgtEl>
                                          <p:spTgt spid="80896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08968"/>
                                        </p:tgtEl>
                                        <p:attrNameLst>
                                          <p:attrName>style.visibility</p:attrName>
                                        </p:attrNameLst>
                                      </p:cBhvr>
                                      <p:to>
                                        <p:strVal val="visible"/>
                                      </p:to>
                                    </p:set>
                                    <p:animEffect transition="in" filter="wipe(up)">
                                      <p:cBhvr>
                                        <p:cTn id="11" dur="500"/>
                                        <p:tgtEl>
                                          <p:spTgt spid="8089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8964"/>
                                        </p:tgtEl>
                                        <p:attrNameLst>
                                          <p:attrName>style.visibility</p:attrName>
                                        </p:attrNameLst>
                                      </p:cBhvr>
                                      <p:to>
                                        <p:strVal val="visible"/>
                                      </p:to>
                                    </p:set>
                                    <p:animEffect transition="in" filter="wipe(up)">
                                      <p:cBhvr>
                                        <p:cTn id="16" dur="500"/>
                                        <p:tgtEl>
                                          <p:spTgt spid="80896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08969"/>
                                        </p:tgtEl>
                                        <p:attrNameLst>
                                          <p:attrName>style.visibility</p:attrName>
                                        </p:attrNameLst>
                                      </p:cBhvr>
                                      <p:to>
                                        <p:strVal val="visible"/>
                                      </p:to>
                                    </p:set>
                                    <p:animEffect transition="in" filter="wipe(up)">
                                      <p:cBhvr>
                                        <p:cTn id="20" dur="500"/>
                                        <p:tgtEl>
                                          <p:spTgt spid="808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autoUpdateAnimBg="0"/>
      <p:bldP spid="808964" grpId="0" autoUpdateAnimBg="0"/>
      <p:bldP spid="808968" grpId="0" animBg="1" autoUpdateAnimBg="0"/>
      <p:bldP spid="808969"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z="3600" smtClean="0"/>
              <a:t>Dalton's Law of Partial Pressures</a:t>
            </a:r>
          </a:p>
        </p:txBody>
      </p:sp>
      <p:sp>
        <p:nvSpPr>
          <p:cNvPr id="371715"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1716"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1717"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6"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36198" name="Rectangle 7"/>
          <p:cNvSpPr>
            <a:spLocks noChangeArrowheads="1"/>
          </p:cNvSpPr>
          <p:nvPr/>
        </p:nvSpPr>
        <p:spPr bwMode="auto">
          <a:xfrm>
            <a:off x="2209800" y="1943100"/>
            <a:ext cx="3916363" cy="762000"/>
          </a:xfrm>
          <a:prstGeom prst="rect">
            <a:avLst/>
          </a:prstGeom>
          <a:noFill/>
          <a:ln w="9525">
            <a:noFill/>
            <a:miter lim="800000"/>
            <a:headEnd/>
            <a:tailEnd/>
          </a:ln>
        </p:spPr>
        <p:txBody>
          <a:bodyPr wrap="none" anchor="ctr">
            <a:spAutoFit/>
          </a:bodyPr>
          <a:lstStyle/>
          <a:p>
            <a:pPr algn="l"/>
            <a:r>
              <a:rPr lang="en-US" sz="2000">
                <a:hlinkClick r:id="rId7" action="ppaction://hlinkfile"/>
              </a:rPr>
              <a:t>Dalton's Law of Partial Pressures</a:t>
            </a:r>
            <a:r>
              <a:rPr lang="en-US"/>
              <a:t/>
            </a:r>
            <a:br>
              <a:rPr lang="en-US"/>
            </a:br>
            <a:r>
              <a:rPr lang="en-US"/>
              <a:t/>
            </a:r>
            <a:br>
              <a:rPr lang="en-US"/>
            </a:br>
            <a:endParaRPr lang="en-US"/>
          </a:p>
        </p:txBody>
      </p:sp>
      <p:sp>
        <p:nvSpPr>
          <p:cNvPr id="136199" name="Rectangle 8"/>
          <p:cNvSpPr>
            <a:spLocks noChangeArrowheads="1"/>
          </p:cNvSpPr>
          <p:nvPr/>
        </p:nvSpPr>
        <p:spPr bwMode="auto">
          <a:xfrm>
            <a:off x="2209800" y="4000500"/>
            <a:ext cx="3916363" cy="762000"/>
          </a:xfrm>
          <a:prstGeom prst="rect">
            <a:avLst/>
          </a:prstGeom>
          <a:noFill/>
          <a:ln w="9525">
            <a:noFill/>
            <a:miter lim="800000"/>
            <a:headEnd/>
            <a:tailEnd/>
          </a:ln>
        </p:spPr>
        <p:txBody>
          <a:bodyPr wrap="none" anchor="ctr">
            <a:spAutoFit/>
          </a:bodyPr>
          <a:lstStyle/>
          <a:p>
            <a:pPr algn="l"/>
            <a:r>
              <a:rPr lang="en-US" sz="2000">
                <a:hlinkClick r:id="rId8"/>
              </a:rPr>
              <a:t>Dalton's Law of Partial Pressures</a:t>
            </a:r>
            <a:r>
              <a:rPr lang="en-US"/>
              <a:t/>
            </a:r>
            <a:br>
              <a:rPr lang="en-US"/>
            </a:br>
            <a:r>
              <a:rPr lang="en-US"/>
              <a:t/>
            </a:r>
            <a:br>
              <a:rPr lang="en-US"/>
            </a:br>
            <a:endParaRPr lang="en-US"/>
          </a:p>
        </p:txBody>
      </p:sp>
      <p:sp>
        <p:nvSpPr>
          <p:cNvPr id="136200" name="Text Box 10"/>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ChangeArrowheads="1"/>
          </p:cNvSpPr>
          <p:nvPr/>
        </p:nvSpPr>
        <p:spPr bwMode="auto">
          <a:xfrm>
            <a:off x="4924425" y="2647950"/>
            <a:ext cx="1524000" cy="2286000"/>
          </a:xfrm>
          <a:prstGeom prst="rect">
            <a:avLst/>
          </a:prstGeom>
          <a:solidFill>
            <a:srgbClr val="99CCFF">
              <a:alpha val="41960"/>
            </a:srgbClr>
          </a:solidFill>
          <a:ln w="9525">
            <a:noFill/>
            <a:miter lim="800000"/>
            <a:headEnd/>
            <a:tailEnd/>
          </a:ln>
        </p:spPr>
        <p:txBody>
          <a:bodyPr wrap="none" anchor="ctr"/>
          <a:lstStyle/>
          <a:p>
            <a:endParaRPr lang="en-US"/>
          </a:p>
        </p:txBody>
      </p:sp>
      <p:sp>
        <p:nvSpPr>
          <p:cNvPr id="1115139" name="Rectangle 3"/>
          <p:cNvSpPr>
            <a:spLocks noChangeArrowheads="1"/>
          </p:cNvSpPr>
          <p:nvPr/>
        </p:nvSpPr>
        <p:spPr bwMode="auto">
          <a:xfrm>
            <a:off x="1952625" y="4933950"/>
            <a:ext cx="6019800" cy="838200"/>
          </a:xfrm>
          <a:prstGeom prst="rect">
            <a:avLst/>
          </a:prstGeom>
          <a:solidFill>
            <a:srgbClr val="EAEAEA"/>
          </a:solidFill>
          <a:ln w="9525">
            <a:noFill/>
            <a:miter lim="800000"/>
            <a:headEnd/>
            <a:tailEnd/>
          </a:ln>
        </p:spPr>
        <p:txBody>
          <a:bodyPr wrap="none" anchor="ctr"/>
          <a:lstStyle/>
          <a:p>
            <a:endParaRPr lang="en-US"/>
          </a:p>
        </p:txBody>
      </p:sp>
      <p:sp>
        <p:nvSpPr>
          <p:cNvPr id="1115140" name="Rectangle 4"/>
          <p:cNvSpPr>
            <a:spLocks noChangeArrowheads="1"/>
          </p:cNvSpPr>
          <p:nvPr/>
        </p:nvSpPr>
        <p:spPr bwMode="auto">
          <a:xfrm>
            <a:off x="4924425" y="4933950"/>
            <a:ext cx="1524000" cy="838200"/>
          </a:xfrm>
          <a:prstGeom prst="rect">
            <a:avLst/>
          </a:prstGeom>
          <a:solidFill>
            <a:srgbClr val="99CCFF"/>
          </a:solidFill>
          <a:ln w="9525">
            <a:noFill/>
            <a:miter lim="800000"/>
            <a:headEnd/>
            <a:tailEnd/>
          </a:ln>
        </p:spPr>
        <p:txBody>
          <a:bodyPr wrap="none" anchor="ctr"/>
          <a:lstStyle/>
          <a:p>
            <a:endParaRPr lang="en-US"/>
          </a:p>
        </p:txBody>
      </p:sp>
      <p:grpSp>
        <p:nvGrpSpPr>
          <p:cNvPr id="2" name="Group 38"/>
          <p:cNvGrpSpPr>
            <a:grpSpLocks/>
          </p:cNvGrpSpPr>
          <p:nvPr/>
        </p:nvGrpSpPr>
        <p:grpSpPr bwMode="auto">
          <a:xfrm>
            <a:off x="1952625" y="2647950"/>
            <a:ext cx="6019800" cy="3124200"/>
            <a:chOff x="1230" y="1668"/>
            <a:chExt cx="3792" cy="1968"/>
          </a:xfrm>
        </p:grpSpPr>
        <p:sp>
          <p:nvSpPr>
            <p:cNvPr id="137256" name="Rectangle 6"/>
            <p:cNvSpPr>
              <a:spLocks noChangeArrowheads="1"/>
            </p:cNvSpPr>
            <p:nvPr/>
          </p:nvSpPr>
          <p:spPr bwMode="auto">
            <a:xfrm>
              <a:off x="1230" y="1668"/>
              <a:ext cx="3792" cy="1968"/>
            </a:xfrm>
            <a:prstGeom prst="rect">
              <a:avLst/>
            </a:prstGeom>
            <a:noFill/>
            <a:ln w="15875">
              <a:solidFill>
                <a:schemeClr val="tx1"/>
              </a:solidFill>
              <a:miter lim="800000"/>
              <a:headEnd/>
              <a:tailEnd/>
            </a:ln>
          </p:spPr>
          <p:txBody>
            <a:bodyPr wrap="none" anchor="ctr"/>
            <a:lstStyle/>
            <a:p>
              <a:endParaRPr lang="en-US"/>
            </a:p>
          </p:txBody>
        </p:sp>
        <p:sp>
          <p:nvSpPr>
            <p:cNvPr id="137257" name="Line 7"/>
            <p:cNvSpPr>
              <a:spLocks noChangeShapeType="1"/>
            </p:cNvSpPr>
            <p:nvPr/>
          </p:nvSpPr>
          <p:spPr bwMode="auto">
            <a:xfrm>
              <a:off x="2142" y="1668"/>
              <a:ext cx="0" cy="1968"/>
            </a:xfrm>
            <a:prstGeom prst="line">
              <a:avLst/>
            </a:prstGeom>
            <a:noFill/>
            <a:ln w="9525">
              <a:solidFill>
                <a:schemeClr val="tx1"/>
              </a:solidFill>
              <a:round/>
              <a:headEnd/>
              <a:tailEnd/>
            </a:ln>
          </p:spPr>
          <p:txBody>
            <a:bodyPr/>
            <a:lstStyle/>
            <a:p>
              <a:endParaRPr lang="en-US"/>
            </a:p>
          </p:txBody>
        </p:sp>
        <p:sp>
          <p:nvSpPr>
            <p:cNvPr id="137258" name="Line 8"/>
            <p:cNvSpPr>
              <a:spLocks noChangeShapeType="1"/>
            </p:cNvSpPr>
            <p:nvPr/>
          </p:nvSpPr>
          <p:spPr bwMode="auto">
            <a:xfrm>
              <a:off x="3102" y="1668"/>
              <a:ext cx="0" cy="1968"/>
            </a:xfrm>
            <a:prstGeom prst="line">
              <a:avLst/>
            </a:prstGeom>
            <a:noFill/>
            <a:ln w="9525">
              <a:solidFill>
                <a:schemeClr val="tx1"/>
              </a:solidFill>
              <a:round/>
              <a:headEnd/>
              <a:tailEnd/>
            </a:ln>
          </p:spPr>
          <p:txBody>
            <a:bodyPr/>
            <a:lstStyle/>
            <a:p>
              <a:endParaRPr lang="en-US"/>
            </a:p>
          </p:txBody>
        </p:sp>
        <p:sp>
          <p:nvSpPr>
            <p:cNvPr id="137259" name="Line 9"/>
            <p:cNvSpPr>
              <a:spLocks noChangeShapeType="1"/>
            </p:cNvSpPr>
            <p:nvPr/>
          </p:nvSpPr>
          <p:spPr bwMode="auto">
            <a:xfrm>
              <a:off x="4062" y="1668"/>
              <a:ext cx="0" cy="1968"/>
            </a:xfrm>
            <a:prstGeom prst="line">
              <a:avLst/>
            </a:prstGeom>
            <a:noFill/>
            <a:ln w="9525">
              <a:solidFill>
                <a:schemeClr val="tx1"/>
              </a:solidFill>
              <a:round/>
              <a:headEnd/>
              <a:tailEnd/>
            </a:ln>
          </p:spPr>
          <p:txBody>
            <a:bodyPr/>
            <a:lstStyle/>
            <a:p>
              <a:endParaRPr lang="en-US"/>
            </a:p>
          </p:txBody>
        </p:sp>
        <p:sp>
          <p:nvSpPr>
            <p:cNvPr id="137260" name="Line 10"/>
            <p:cNvSpPr>
              <a:spLocks noChangeShapeType="1"/>
            </p:cNvSpPr>
            <p:nvPr/>
          </p:nvSpPr>
          <p:spPr bwMode="auto">
            <a:xfrm>
              <a:off x="1230" y="2628"/>
              <a:ext cx="3792" cy="0"/>
            </a:xfrm>
            <a:prstGeom prst="line">
              <a:avLst/>
            </a:prstGeom>
            <a:noFill/>
            <a:ln w="9525">
              <a:solidFill>
                <a:schemeClr val="tx1"/>
              </a:solidFill>
              <a:round/>
              <a:headEnd/>
              <a:tailEnd/>
            </a:ln>
          </p:spPr>
          <p:txBody>
            <a:bodyPr/>
            <a:lstStyle/>
            <a:p>
              <a:endParaRPr lang="en-US"/>
            </a:p>
          </p:txBody>
        </p:sp>
        <p:sp>
          <p:nvSpPr>
            <p:cNvPr id="137261" name="Line 11"/>
            <p:cNvSpPr>
              <a:spLocks noChangeShapeType="1"/>
            </p:cNvSpPr>
            <p:nvPr/>
          </p:nvSpPr>
          <p:spPr bwMode="auto">
            <a:xfrm>
              <a:off x="1230" y="3108"/>
              <a:ext cx="3792" cy="0"/>
            </a:xfrm>
            <a:prstGeom prst="line">
              <a:avLst/>
            </a:prstGeom>
            <a:noFill/>
            <a:ln w="9525">
              <a:solidFill>
                <a:schemeClr val="tx1"/>
              </a:solidFill>
              <a:round/>
              <a:headEnd/>
              <a:tailEnd/>
            </a:ln>
          </p:spPr>
          <p:txBody>
            <a:bodyPr/>
            <a:lstStyle/>
            <a:p>
              <a:endParaRPr lang="en-US"/>
            </a:p>
          </p:txBody>
        </p:sp>
        <p:sp>
          <p:nvSpPr>
            <p:cNvPr id="137262" name="Line 12"/>
            <p:cNvSpPr>
              <a:spLocks noChangeShapeType="1"/>
            </p:cNvSpPr>
            <p:nvPr/>
          </p:nvSpPr>
          <p:spPr bwMode="auto">
            <a:xfrm>
              <a:off x="1230" y="2148"/>
              <a:ext cx="3792" cy="0"/>
            </a:xfrm>
            <a:prstGeom prst="line">
              <a:avLst/>
            </a:prstGeom>
            <a:noFill/>
            <a:ln w="9525">
              <a:solidFill>
                <a:schemeClr val="tx1"/>
              </a:solidFill>
              <a:round/>
              <a:headEnd/>
              <a:tailEnd/>
            </a:ln>
          </p:spPr>
          <p:txBody>
            <a:bodyPr/>
            <a:lstStyle/>
            <a:p>
              <a:endParaRPr lang="en-US"/>
            </a:p>
          </p:txBody>
        </p:sp>
      </p:grpSp>
      <p:sp>
        <p:nvSpPr>
          <p:cNvPr id="1115149" name="Text Box 13"/>
          <p:cNvSpPr txBox="1">
            <a:spLocks noChangeArrowheads="1"/>
          </p:cNvSpPr>
          <p:nvPr/>
        </p:nvSpPr>
        <p:spPr bwMode="auto">
          <a:xfrm>
            <a:off x="2105025" y="2876550"/>
            <a:ext cx="1073150" cy="366713"/>
          </a:xfrm>
          <a:prstGeom prst="rect">
            <a:avLst/>
          </a:prstGeom>
          <a:noFill/>
          <a:ln w="9525">
            <a:noFill/>
            <a:miter lim="800000"/>
            <a:headEnd/>
            <a:tailEnd/>
          </a:ln>
        </p:spPr>
        <p:txBody>
          <a:bodyPr wrap="none">
            <a:spAutoFit/>
          </a:bodyPr>
          <a:lstStyle/>
          <a:p>
            <a:pPr algn="l"/>
            <a:r>
              <a:rPr lang="en-US" sz="1800"/>
              <a:t>3.24 atm</a:t>
            </a:r>
            <a:endParaRPr lang="en-US" sz="1800" baseline="-25000"/>
          </a:p>
        </p:txBody>
      </p:sp>
      <p:sp>
        <p:nvSpPr>
          <p:cNvPr id="1115150" name="Text Box 14"/>
          <p:cNvSpPr txBox="1">
            <a:spLocks noChangeArrowheads="1"/>
          </p:cNvSpPr>
          <p:nvPr/>
        </p:nvSpPr>
        <p:spPr bwMode="auto">
          <a:xfrm>
            <a:off x="2028825" y="3638550"/>
            <a:ext cx="1073150" cy="366713"/>
          </a:xfrm>
          <a:prstGeom prst="rect">
            <a:avLst/>
          </a:prstGeom>
          <a:noFill/>
          <a:ln w="9525">
            <a:noFill/>
            <a:miter lim="800000"/>
            <a:headEnd/>
            <a:tailEnd/>
          </a:ln>
        </p:spPr>
        <p:txBody>
          <a:bodyPr wrap="none">
            <a:spAutoFit/>
          </a:bodyPr>
          <a:lstStyle/>
          <a:p>
            <a:pPr algn="l"/>
            <a:r>
              <a:rPr lang="en-US" sz="1800"/>
              <a:t>2.82 atm</a:t>
            </a:r>
            <a:endParaRPr lang="en-US" sz="1800" baseline="-25000"/>
          </a:p>
        </p:txBody>
      </p:sp>
      <p:sp>
        <p:nvSpPr>
          <p:cNvPr id="1115151" name="Text Box 15"/>
          <p:cNvSpPr txBox="1">
            <a:spLocks noChangeArrowheads="1"/>
          </p:cNvSpPr>
          <p:nvPr/>
        </p:nvSpPr>
        <p:spPr bwMode="auto">
          <a:xfrm>
            <a:off x="2028825" y="4414838"/>
            <a:ext cx="1073150" cy="366712"/>
          </a:xfrm>
          <a:prstGeom prst="rect">
            <a:avLst/>
          </a:prstGeom>
          <a:noFill/>
          <a:ln w="9525">
            <a:noFill/>
            <a:miter lim="800000"/>
            <a:headEnd/>
            <a:tailEnd/>
          </a:ln>
        </p:spPr>
        <p:txBody>
          <a:bodyPr wrap="none">
            <a:spAutoFit/>
          </a:bodyPr>
          <a:lstStyle/>
          <a:p>
            <a:pPr algn="l"/>
            <a:r>
              <a:rPr lang="en-US" sz="1800"/>
              <a:t>1.21 atm</a:t>
            </a:r>
            <a:endParaRPr lang="en-US" sz="1800" baseline="-25000"/>
          </a:p>
        </p:txBody>
      </p:sp>
      <p:sp>
        <p:nvSpPr>
          <p:cNvPr id="1115152" name="Text Box 16"/>
          <p:cNvSpPr txBox="1">
            <a:spLocks noChangeArrowheads="1"/>
          </p:cNvSpPr>
          <p:nvPr/>
        </p:nvSpPr>
        <p:spPr bwMode="auto">
          <a:xfrm>
            <a:off x="3673475" y="3638550"/>
            <a:ext cx="1093788" cy="366713"/>
          </a:xfrm>
          <a:prstGeom prst="rect">
            <a:avLst/>
          </a:prstGeom>
          <a:noFill/>
          <a:ln w="9525">
            <a:noFill/>
            <a:miter lim="800000"/>
            <a:headEnd/>
            <a:tailEnd/>
          </a:ln>
        </p:spPr>
        <p:txBody>
          <a:bodyPr wrap="none">
            <a:spAutoFit/>
          </a:bodyPr>
          <a:lstStyle/>
          <a:p>
            <a:pPr algn="l"/>
            <a:r>
              <a:rPr lang="en-US" sz="1800"/>
              <a:t>0.93 dm</a:t>
            </a:r>
            <a:r>
              <a:rPr lang="en-US" sz="1800" baseline="30000"/>
              <a:t>3</a:t>
            </a:r>
          </a:p>
        </p:txBody>
      </p:sp>
      <p:sp>
        <p:nvSpPr>
          <p:cNvPr id="1115153" name="Text Box 17"/>
          <p:cNvSpPr txBox="1">
            <a:spLocks noChangeArrowheads="1"/>
          </p:cNvSpPr>
          <p:nvPr/>
        </p:nvSpPr>
        <p:spPr bwMode="auto">
          <a:xfrm>
            <a:off x="3673475" y="2890838"/>
            <a:ext cx="1093788" cy="366712"/>
          </a:xfrm>
          <a:prstGeom prst="rect">
            <a:avLst/>
          </a:prstGeom>
          <a:noFill/>
          <a:ln w="9525">
            <a:noFill/>
            <a:miter lim="800000"/>
            <a:headEnd/>
            <a:tailEnd/>
          </a:ln>
        </p:spPr>
        <p:txBody>
          <a:bodyPr wrap="none">
            <a:spAutoFit/>
          </a:bodyPr>
          <a:lstStyle/>
          <a:p>
            <a:pPr algn="l"/>
            <a:r>
              <a:rPr lang="en-US" sz="1800"/>
              <a:t>1.23 dm</a:t>
            </a:r>
            <a:r>
              <a:rPr lang="en-US" sz="1800" baseline="30000"/>
              <a:t>3</a:t>
            </a:r>
          </a:p>
        </p:txBody>
      </p:sp>
      <p:sp>
        <p:nvSpPr>
          <p:cNvPr id="1115154" name="Text Box 18"/>
          <p:cNvSpPr txBox="1">
            <a:spLocks noChangeArrowheads="1"/>
          </p:cNvSpPr>
          <p:nvPr/>
        </p:nvSpPr>
        <p:spPr bwMode="auto">
          <a:xfrm>
            <a:off x="3673475" y="4400550"/>
            <a:ext cx="1093788" cy="366713"/>
          </a:xfrm>
          <a:prstGeom prst="rect">
            <a:avLst/>
          </a:prstGeom>
          <a:noFill/>
          <a:ln w="9525">
            <a:noFill/>
            <a:miter lim="800000"/>
            <a:headEnd/>
            <a:tailEnd/>
          </a:ln>
        </p:spPr>
        <p:txBody>
          <a:bodyPr wrap="none">
            <a:spAutoFit/>
          </a:bodyPr>
          <a:lstStyle/>
          <a:p>
            <a:pPr algn="l"/>
            <a:r>
              <a:rPr lang="en-US" sz="1800"/>
              <a:t>1.42 dm</a:t>
            </a:r>
            <a:r>
              <a:rPr lang="en-US" sz="1800" baseline="30000"/>
              <a:t>3</a:t>
            </a:r>
          </a:p>
        </p:txBody>
      </p:sp>
      <p:sp>
        <p:nvSpPr>
          <p:cNvPr id="1115155" name="Text Box 19"/>
          <p:cNvSpPr txBox="1">
            <a:spLocks noChangeArrowheads="1"/>
          </p:cNvSpPr>
          <p:nvPr/>
        </p:nvSpPr>
        <p:spPr bwMode="auto">
          <a:xfrm>
            <a:off x="6721475" y="3624263"/>
            <a:ext cx="1093788" cy="366712"/>
          </a:xfrm>
          <a:prstGeom prst="rect">
            <a:avLst/>
          </a:prstGeom>
          <a:noFill/>
          <a:ln w="9525">
            <a:noFill/>
            <a:miter lim="800000"/>
            <a:headEnd/>
            <a:tailEnd/>
          </a:ln>
        </p:spPr>
        <p:txBody>
          <a:bodyPr wrap="none">
            <a:spAutoFit/>
          </a:bodyPr>
          <a:lstStyle/>
          <a:p>
            <a:pPr algn="l"/>
            <a:r>
              <a:rPr lang="en-US" sz="1800"/>
              <a:t>1.51 dm</a:t>
            </a:r>
            <a:r>
              <a:rPr lang="en-US" sz="1800" baseline="30000"/>
              <a:t>3</a:t>
            </a:r>
          </a:p>
        </p:txBody>
      </p:sp>
      <p:sp>
        <p:nvSpPr>
          <p:cNvPr id="1115156" name="Text Box 20"/>
          <p:cNvSpPr txBox="1">
            <a:spLocks noChangeArrowheads="1"/>
          </p:cNvSpPr>
          <p:nvPr/>
        </p:nvSpPr>
        <p:spPr bwMode="auto">
          <a:xfrm>
            <a:off x="6721475" y="2876550"/>
            <a:ext cx="1093788" cy="366713"/>
          </a:xfrm>
          <a:prstGeom prst="rect">
            <a:avLst/>
          </a:prstGeom>
          <a:noFill/>
          <a:ln w="9525">
            <a:noFill/>
            <a:miter lim="800000"/>
            <a:headEnd/>
            <a:tailEnd/>
          </a:ln>
        </p:spPr>
        <p:txBody>
          <a:bodyPr wrap="none">
            <a:spAutoFit/>
          </a:bodyPr>
          <a:lstStyle/>
          <a:p>
            <a:pPr algn="l"/>
            <a:r>
              <a:rPr lang="en-US" sz="1800"/>
              <a:t>1.51 dm</a:t>
            </a:r>
            <a:r>
              <a:rPr lang="en-US" sz="1800" baseline="30000"/>
              <a:t>3</a:t>
            </a:r>
          </a:p>
        </p:txBody>
      </p:sp>
      <p:sp>
        <p:nvSpPr>
          <p:cNvPr id="1115157" name="Text Box 21"/>
          <p:cNvSpPr txBox="1">
            <a:spLocks noChangeArrowheads="1"/>
          </p:cNvSpPr>
          <p:nvPr/>
        </p:nvSpPr>
        <p:spPr bwMode="auto">
          <a:xfrm>
            <a:off x="6721475" y="4386263"/>
            <a:ext cx="1093788" cy="366712"/>
          </a:xfrm>
          <a:prstGeom prst="rect">
            <a:avLst/>
          </a:prstGeom>
          <a:noFill/>
          <a:ln w="9525">
            <a:noFill/>
            <a:miter lim="800000"/>
            <a:headEnd/>
            <a:tailEnd/>
          </a:ln>
        </p:spPr>
        <p:txBody>
          <a:bodyPr wrap="none">
            <a:spAutoFit/>
          </a:bodyPr>
          <a:lstStyle/>
          <a:p>
            <a:pPr algn="l"/>
            <a:r>
              <a:rPr lang="en-US" sz="1800"/>
              <a:t>1.51 dm</a:t>
            </a:r>
            <a:r>
              <a:rPr lang="en-US" sz="1800" baseline="30000"/>
              <a:t>3</a:t>
            </a:r>
          </a:p>
        </p:txBody>
      </p:sp>
      <p:sp>
        <p:nvSpPr>
          <p:cNvPr id="1115158" name="Text Box 22"/>
          <p:cNvSpPr txBox="1">
            <a:spLocks noChangeArrowheads="1"/>
          </p:cNvSpPr>
          <p:nvPr/>
        </p:nvSpPr>
        <p:spPr bwMode="auto">
          <a:xfrm>
            <a:off x="5140325" y="2876550"/>
            <a:ext cx="1073150" cy="366713"/>
          </a:xfrm>
          <a:prstGeom prst="rect">
            <a:avLst/>
          </a:prstGeom>
          <a:noFill/>
          <a:ln w="9525">
            <a:noFill/>
            <a:miter lim="800000"/>
            <a:headEnd/>
            <a:tailEnd/>
          </a:ln>
        </p:spPr>
        <p:txBody>
          <a:bodyPr wrap="none">
            <a:spAutoFit/>
          </a:bodyPr>
          <a:lstStyle/>
          <a:p>
            <a:pPr algn="l"/>
            <a:r>
              <a:rPr lang="en-US" sz="1800"/>
              <a:t>2.64 atm</a:t>
            </a:r>
            <a:endParaRPr lang="en-US" sz="1800" baseline="-25000"/>
          </a:p>
        </p:txBody>
      </p:sp>
      <p:sp>
        <p:nvSpPr>
          <p:cNvPr id="1115159" name="Text Box 23"/>
          <p:cNvSpPr txBox="1">
            <a:spLocks noChangeArrowheads="1"/>
          </p:cNvSpPr>
          <p:nvPr/>
        </p:nvSpPr>
        <p:spPr bwMode="auto">
          <a:xfrm>
            <a:off x="5140325" y="3638550"/>
            <a:ext cx="1073150" cy="366713"/>
          </a:xfrm>
          <a:prstGeom prst="rect">
            <a:avLst/>
          </a:prstGeom>
          <a:noFill/>
          <a:ln w="9525">
            <a:noFill/>
            <a:miter lim="800000"/>
            <a:headEnd/>
            <a:tailEnd/>
          </a:ln>
        </p:spPr>
        <p:txBody>
          <a:bodyPr wrap="none">
            <a:spAutoFit/>
          </a:bodyPr>
          <a:lstStyle/>
          <a:p>
            <a:pPr algn="l"/>
            <a:r>
              <a:rPr lang="en-US" sz="1800"/>
              <a:t>1.74 atm</a:t>
            </a:r>
            <a:endParaRPr lang="en-US" sz="1800" baseline="-25000"/>
          </a:p>
        </p:txBody>
      </p:sp>
      <p:sp>
        <p:nvSpPr>
          <p:cNvPr id="1115160" name="Text Box 24"/>
          <p:cNvSpPr txBox="1">
            <a:spLocks noChangeArrowheads="1"/>
          </p:cNvSpPr>
          <p:nvPr/>
        </p:nvSpPr>
        <p:spPr bwMode="auto">
          <a:xfrm>
            <a:off x="5140325" y="4414838"/>
            <a:ext cx="1073150" cy="366712"/>
          </a:xfrm>
          <a:prstGeom prst="rect">
            <a:avLst/>
          </a:prstGeom>
          <a:noFill/>
          <a:ln w="9525">
            <a:noFill/>
            <a:miter lim="800000"/>
            <a:headEnd/>
            <a:tailEnd/>
          </a:ln>
        </p:spPr>
        <p:txBody>
          <a:bodyPr wrap="none">
            <a:spAutoFit/>
          </a:bodyPr>
          <a:lstStyle/>
          <a:p>
            <a:pPr algn="l"/>
            <a:r>
              <a:rPr lang="en-US" sz="1800"/>
              <a:t>1.14 atm</a:t>
            </a:r>
            <a:endParaRPr lang="en-US" sz="1800" baseline="-25000"/>
          </a:p>
        </p:txBody>
      </p:sp>
      <p:sp>
        <p:nvSpPr>
          <p:cNvPr id="1115161" name="Text Box 25"/>
          <p:cNvSpPr txBox="1">
            <a:spLocks noChangeArrowheads="1"/>
          </p:cNvSpPr>
          <p:nvPr/>
        </p:nvSpPr>
        <p:spPr bwMode="auto">
          <a:xfrm>
            <a:off x="5122863" y="5256213"/>
            <a:ext cx="1098550" cy="366712"/>
          </a:xfrm>
          <a:prstGeom prst="rect">
            <a:avLst/>
          </a:prstGeom>
          <a:noFill/>
          <a:ln w="9525">
            <a:noFill/>
            <a:miter lim="800000"/>
            <a:headEnd/>
            <a:tailEnd/>
          </a:ln>
        </p:spPr>
        <p:txBody>
          <a:bodyPr wrap="none">
            <a:spAutoFit/>
          </a:bodyPr>
          <a:lstStyle/>
          <a:p>
            <a:pPr algn="l"/>
            <a:r>
              <a:rPr lang="en-US" sz="1800" b="1"/>
              <a:t>5.52 atm</a:t>
            </a:r>
            <a:endParaRPr lang="en-US" sz="1800" b="1" baseline="-25000"/>
          </a:p>
        </p:txBody>
      </p:sp>
      <p:sp>
        <p:nvSpPr>
          <p:cNvPr id="1115162" name="Text Box 26"/>
          <p:cNvSpPr txBox="1">
            <a:spLocks noChangeArrowheads="1"/>
          </p:cNvSpPr>
          <p:nvPr/>
        </p:nvSpPr>
        <p:spPr bwMode="auto">
          <a:xfrm>
            <a:off x="879475" y="5162550"/>
            <a:ext cx="946150" cy="366713"/>
          </a:xfrm>
          <a:prstGeom prst="rect">
            <a:avLst/>
          </a:prstGeom>
          <a:noFill/>
          <a:ln w="9525">
            <a:noFill/>
            <a:miter lim="800000"/>
            <a:headEnd/>
            <a:tailEnd/>
          </a:ln>
        </p:spPr>
        <p:txBody>
          <a:bodyPr wrap="none">
            <a:spAutoFit/>
          </a:bodyPr>
          <a:lstStyle/>
          <a:p>
            <a:pPr algn="l"/>
            <a:r>
              <a:rPr lang="en-US" sz="1800" b="1"/>
              <a:t>TOTAL</a:t>
            </a:r>
          </a:p>
        </p:txBody>
      </p:sp>
      <p:sp>
        <p:nvSpPr>
          <p:cNvPr id="1115163" name="Text Box 27"/>
          <p:cNvSpPr txBox="1">
            <a:spLocks noChangeArrowheads="1"/>
          </p:cNvSpPr>
          <p:nvPr/>
        </p:nvSpPr>
        <p:spPr bwMode="auto">
          <a:xfrm>
            <a:off x="1266825" y="2890838"/>
            <a:ext cx="336550" cy="366712"/>
          </a:xfrm>
          <a:prstGeom prst="rect">
            <a:avLst/>
          </a:prstGeom>
          <a:noFill/>
          <a:ln w="9525">
            <a:noFill/>
            <a:miter lim="800000"/>
            <a:headEnd/>
            <a:tailEnd/>
          </a:ln>
        </p:spPr>
        <p:txBody>
          <a:bodyPr wrap="none">
            <a:spAutoFit/>
          </a:bodyPr>
          <a:lstStyle/>
          <a:p>
            <a:pPr algn="l"/>
            <a:r>
              <a:rPr lang="en-US" sz="1800"/>
              <a:t>A</a:t>
            </a:r>
          </a:p>
        </p:txBody>
      </p:sp>
      <p:sp>
        <p:nvSpPr>
          <p:cNvPr id="1115164" name="Text Box 28"/>
          <p:cNvSpPr txBox="1">
            <a:spLocks noChangeArrowheads="1"/>
          </p:cNvSpPr>
          <p:nvPr/>
        </p:nvSpPr>
        <p:spPr bwMode="auto">
          <a:xfrm>
            <a:off x="1266825" y="3576638"/>
            <a:ext cx="336550" cy="366712"/>
          </a:xfrm>
          <a:prstGeom prst="rect">
            <a:avLst/>
          </a:prstGeom>
          <a:noFill/>
          <a:ln w="9525">
            <a:noFill/>
            <a:miter lim="800000"/>
            <a:headEnd/>
            <a:tailEnd/>
          </a:ln>
        </p:spPr>
        <p:txBody>
          <a:bodyPr wrap="none">
            <a:spAutoFit/>
          </a:bodyPr>
          <a:lstStyle/>
          <a:p>
            <a:pPr algn="l"/>
            <a:r>
              <a:rPr lang="en-US" sz="1800"/>
              <a:t>B</a:t>
            </a:r>
          </a:p>
        </p:txBody>
      </p:sp>
      <p:sp>
        <p:nvSpPr>
          <p:cNvPr id="1115165" name="Text Box 29"/>
          <p:cNvSpPr txBox="1">
            <a:spLocks noChangeArrowheads="1"/>
          </p:cNvSpPr>
          <p:nvPr/>
        </p:nvSpPr>
        <p:spPr bwMode="auto">
          <a:xfrm>
            <a:off x="1266825" y="4338638"/>
            <a:ext cx="349250" cy="366712"/>
          </a:xfrm>
          <a:prstGeom prst="rect">
            <a:avLst/>
          </a:prstGeom>
          <a:noFill/>
          <a:ln w="9525">
            <a:noFill/>
            <a:miter lim="800000"/>
            <a:headEnd/>
            <a:tailEnd/>
          </a:ln>
        </p:spPr>
        <p:txBody>
          <a:bodyPr wrap="none">
            <a:spAutoFit/>
          </a:bodyPr>
          <a:lstStyle/>
          <a:p>
            <a:pPr algn="l"/>
            <a:r>
              <a:rPr lang="en-US" sz="1800"/>
              <a:t>C</a:t>
            </a:r>
          </a:p>
        </p:txBody>
      </p:sp>
      <p:sp>
        <p:nvSpPr>
          <p:cNvPr id="1115166" name="Text Box 30"/>
          <p:cNvSpPr txBox="1">
            <a:spLocks noChangeArrowheads="1"/>
          </p:cNvSpPr>
          <p:nvPr/>
        </p:nvSpPr>
        <p:spPr bwMode="auto">
          <a:xfrm>
            <a:off x="2409825" y="2190750"/>
            <a:ext cx="412750" cy="366713"/>
          </a:xfrm>
          <a:prstGeom prst="rect">
            <a:avLst/>
          </a:prstGeom>
          <a:noFill/>
          <a:ln w="9525">
            <a:noFill/>
            <a:miter lim="800000"/>
            <a:headEnd/>
            <a:tailEnd/>
          </a:ln>
        </p:spPr>
        <p:txBody>
          <a:bodyPr wrap="none">
            <a:spAutoFit/>
          </a:bodyPr>
          <a:lstStyle/>
          <a:p>
            <a:pPr algn="l"/>
            <a:r>
              <a:rPr lang="en-US" sz="1800"/>
              <a:t>P</a:t>
            </a:r>
            <a:r>
              <a:rPr lang="en-US" sz="1800" baseline="-25000"/>
              <a:t>x</a:t>
            </a:r>
          </a:p>
        </p:txBody>
      </p:sp>
      <p:sp>
        <p:nvSpPr>
          <p:cNvPr id="1115167" name="Text Box 31"/>
          <p:cNvSpPr txBox="1">
            <a:spLocks noChangeArrowheads="1"/>
          </p:cNvSpPr>
          <p:nvPr/>
        </p:nvSpPr>
        <p:spPr bwMode="auto">
          <a:xfrm>
            <a:off x="3902075" y="2190750"/>
            <a:ext cx="412750" cy="366713"/>
          </a:xfrm>
          <a:prstGeom prst="rect">
            <a:avLst/>
          </a:prstGeom>
          <a:noFill/>
          <a:ln w="9525">
            <a:noFill/>
            <a:miter lim="800000"/>
            <a:headEnd/>
            <a:tailEnd/>
          </a:ln>
        </p:spPr>
        <p:txBody>
          <a:bodyPr wrap="none">
            <a:spAutoFit/>
          </a:bodyPr>
          <a:lstStyle/>
          <a:p>
            <a:pPr algn="l"/>
            <a:r>
              <a:rPr lang="en-US" sz="1800"/>
              <a:t>V</a:t>
            </a:r>
            <a:r>
              <a:rPr lang="en-US" sz="1800" baseline="-25000"/>
              <a:t>x</a:t>
            </a:r>
          </a:p>
        </p:txBody>
      </p:sp>
      <p:sp>
        <p:nvSpPr>
          <p:cNvPr id="1115168" name="Text Box 32"/>
          <p:cNvSpPr txBox="1">
            <a:spLocks noChangeArrowheads="1"/>
          </p:cNvSpPr>
          <p:nvPr/>
        </p:nvSpPr>
        <p:spPr bwMode="auto">
          <a:xfrm>
            <a:off x="5381625" y="2190750"/>
            <a:ext cx="446088" cy="366713"/>
          </a:xfrm>
          <a:prstGeom prst="rect">
            <a:avLst/>
          </a:prstGeom>
          <a:noFill/>
          <a:ln w="9525">
            <a:noFill/>
            <a:miter lim="800000"/>
            <a:headEnd/>
            <a:tailEnd/>
          </a:ln>
        </p:spPr>
        <p:txBody>
          <a:bodyPr wrap="none">
            <a:spAutoFit/>
          </a:bodyPr>
          <a:lstStyle/>
          <a:p>
            <a:pPr algn="l"/>
            <a:r>
              <a:rPr lang="en-US" sz="1800"/>
              <a:t>P</a:t>
            </a:r>
            <a:r>
              <a:rPr lang="en-US" sz="1800" baseline="-25000"/>
              <a:t>D</a:t>
            </a:r>
          </a:p>
        </p:txBody>
      </p:sp>
      <p:sp>
        <p:nvSpPr>
          <p:cNvPr id="1115169" name="Text Box 33"/>
          <p:cNvSpPr txBox="1">
            <a:spLocks noChangeArrowheads="1"/>
          </p:cNvSpPr>
          <p:nvPr/>
        </p:nvSpPr>
        <p:spPr bwMode="auto">
          <a:xfrm>
            <a:off x="6873875" y="2190750"/>
            <a:ext cx="446088" cy="366713"/>
          </a:xfrm>
          <a:prstGeom prst="rect">
            <a:avLst/>
          </a:prstGeom>
          <a:noFill/>
          <a:ln w="9525">
            <a:noFill/>
            <a:miter lim="800000"/>
            <a:headEnd/>
            <a:tailEnd/>
          </a:ln>
        </p:spPr>
        <p:txBody>
          <a:bodyPr wrap="none">
            <a:spAutoFit/>
          </a:bodyPr>
          <a:lstStyle/>
          <a:p>
            <a:pPr algn="l"/>
            <a:r>
              <a:rPr lang="en-US" sz="1800"/>
              <a:t>V</a:t>
            </a:r>
            <a:r>
              <a:rPr lang="en-US" sz="1800" baseline="-25000"/>
              <a:t>D</a:t>
            </a:r>
          </a:p>
        </p:txBody>
      </p:sp>
      <p:sp>
        <p:nvSpPr>
          <p:cNvPr id="137243" name="Rectangle 34"/>
          <p:cNvSpPr>
            <a:spLocks noChangeArrowheads="1"/>
          </p:cNvSpPr>
          <p:nvPr/>
        </p:nvSpPr>
        <p:spPr bwMode="auto">
          <a:xfrm>
            <a:off x="728663" y="1404938"/>
            <a:ext cx="7720012" cy="822325"/>
          </a:xfrm>
          <a:prstGeom prst="rect">
            <a:avLst/>
          </a:prstGeom>
          <a:noFill/>
          <a:ln w="9525">
            <a:noFill/>
            <a:miter lim="800000"/>
            <a:headEnd/>
            <a:tailEnd/>
          </a:ln>
        </p:spPr>
        <p:txBody>
          <a:bodyPr anchor="ctr">
            <a:spAutoFit/>
          </a:bodyPr>
          <a:lstStyle/>
          <a:p>
            <a:pPr marL="457200" indent="-457200" algn="l">
              <a:buFontTx/>
              <a:buAutoNum type="arabicPeriod"/>
            </a:pPr>
            <a:r>
              <a:rPr lang="en-US"/>
              <a:t>Container A (with volume 1.23 dm</a:t>
            </a:r>
            <a:r>
              <a:rPr lang="en-US" baseline="30000"/>
              <a:t>3</a:t>
            </a:r>
            <a:r>
              <a:rPr lang="en-US"/>
              <a:t>) contains a gas under 3.24 atm of pressure.  Container B (with volume 0.93 dm</a:t>
            </a:r>
            <a:r>
              <a:rPr lang="en-US" baseline="30000"/>
              <a:t>3</a:t>
            </a:r>
            <a:r>
              <a:rPr lang="en-US"/>
              <a:t>) contains a gas under 2.82 atm of pressure.  Container C (with volume 1.42 dm</a:t>
            </a:r>
            <a:r>
              <a:rPr lang="en-US" baseline="30000"/>
              <a:t>3</a:t>
            </a:r>
            <a:r>
              <a:rPr lang="en-US"/>
              <a:t>) contains a gas under 1.21 atm of pressure.  If all of these gases are put into Container D (with volume 1.51 dm</a:t>
            </a:r>
            <a:r>
              <a:rPr lang="en-US" baseline="30000"/>
              <a:t>3</a:t>
            </a:r>
            <a:r>
              <a:rPr lang="en-US"/>
              <a:t>), what is the pressure in Container D?</a:t>
            </a:r>
          </a:p>
        </p:txBody>
      </p:sp>
      <p:sp>
        <p:nvSpPr>
          <p:cNvPr id="137244" name="Rectangle 35"/>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r>
              <a:rPr lang="en-US" sz="3200">
                <a:solidFill>
                  <a:schemeClr val="tx2"/>
                </a:solidFill>
              </a:rPr>
              <a:t>Dalton’s Law of Partial Pressures</a:t>
            </a:r>
          </a:p>
        </p:txBody>
      </p:sp>
      <p:sp>
        <p:nvSpPr>
          <p:cNvPr id="1115173" name="Text Box 37"/>
          <p:cNvSpPr txBox="1">
            <a:spLocks noChangeArrowheads="1"/>
          </p:cNvSpPr>
          <p:nvPr/>
        </p:nvSpPr>
        <p:spPr bwMode="auto">
          <a:xfrm>
            <a:off x="4962525" y="4962525"/>
            <a:ext cx="1385888" cy="274638"/>
          </a:xfrm>
          <a:prstGeom prst="rect">
            <a:avLst/>
          </a:prstGeom>
          <a:noFill/>
          <a:ln w="9525">
            <a:noFill/>
            <a:miter lim="800000"/>
            <a:headEnd/>
            <a:tailEnd/>
          </a:ln>
        </p:spPr>
        <p:txBody>
          <a:bodyPr wrap="none">
            <a:spAutoFit/>
          </a:bodyPr>
          <a:lstStyle/>
          <a:p>
            <a:pPr algn="l"/>
            <a:r>
              <a:rPr lang="en-US"/>
              <a:t>P</a:t>
            </a:r>
            <a:r>
              <a:rPr lang="en-US" baseline="-25000"/>
              <a:t>T</a:t>
            </a:r>
            <a:r>
              <a:rPr lang="en-US"/>
              <a:t> = P</a:t>
            </a:r>
            <a:r>
              <a:rPr lang="en-US" baseline="-25000"/>
              <a:t>A</a:t>
            </a:r>
            <a:r>
              <a:rPr lang="en-US"/>
              <a:t> + P</a:t>
            </a:r>
            <a:r>
              <a:rPr lang="en-US" baseline="-25000"/>
              <a:t>B</a:t>
            </a:r>
            <a:r>
              <a:rPr lang="en-US"/>
              <a:t> + P</a:t>
            </a:r>
            <a:r>
              <a:rPr lang="en-US" baseline="-25000"/>
              <a:t>C</a:t>
            </a:r>
          </a:p>
        </p:txBody>
      </p:sp>
      <p:sp>
        <p:nvSpPr>
          <p:cNvPr id="1115175" name="Text Box 39"/>
          <p:cNvSpPr txBox="1">
            <a:spLocks noChangeArrowheads="1"/>
          </p:cNvSpPr>
          <p:nvPr/>
        </p:nvSpPr>
        <p:spPr bwMode="auto">
          <a:xfrm>
            <a:off x="-17463" y="6111875"/>
            <a:ext cx="3028951" cy="274638"/>
          </a:xfrm>
          <a:prstGeom prst="rect">
            <a:avLst/>
          </a:prstGeom>
          <a:noFill/>
          <a:ln w="9525">
            <a:noFill/>
            <a:miter lim="800000"/>
            <a:headEnd/>
            <a:tailEnd/>
          </a:ln>
        </p:spPr>
        <p:txBody>
          <a:bodyPr wrap="none">
            <a:spAutoFit/>
          </a:bodyPr>
          <a:lstStyle/>
          <a:p>
            <a:pPr algn="l"/>
            <a:r>
              <a:rPr lang="en-US"/>
              <a:t>(3.24 atm)(1.23 dm</a:t>
            </a:r>
            <a:r>
              <a:rPr lang="en-US" baseline="30000"/>
              <a:t>3</a:t>
            </a:r>
            <a:r>
              <a:rPr lang="en-US"/>
              <a:t>)  =  (x atm)(1.51 dm</a:t>
            </a:r>
            <a:r>
              <a:rPr lang="en-US" baseline="30000"/>
              <a:t>3</a:t>
            </a:r>
            <a:r>
              <a:rPr lang="en-US"/>
              <a:t>)</a:t>
            </a:r>
          </a:p>
        </p:txBody>
      </p:sp>
      <p:sp>
        <p:nvSpPr>
          <p:cNvPr id="1115176" name="Text Box 40"/>
          <p:cNvSpPr txBox="1">
            <a:spLocks noChangeArrowheads="1"/>
          </p:cNvSpPr>
          <p:nvPr/>
        </p:nvSpPr>
        <p:spPr bwMode="auto">
          <a:xfrm>
            <a:off x="849313" y="5875338"/>
            <a:ext cx="1539875" cy="274637"/>
          </a:xfrm>
          <a:prstGeom prst="rect">
            <a:avLst/>
          </a:prstGeom>
          <a:noFill/>
          <a:ln w="9525">
            <a:noFill/>
            <a:miter lim="800000"/>
            <a:headEnd/>
            <a:tailEnd/>
          </a:ln>
        </p:spPr>
        <p:txBody>
          <a:bodyPr wrap="none">
            <a:spAutoFit/>
          </a:bodyPr>
          <a:lstStyle/>
          <a:p>
            <a:pPr algn="l"/>
            <a:r>
              <a:rPr lang="en-US"/>
              <a:t>(P</a:t>
            </a:r>
            <a:r>
              <a:rPr lang="en-US" baseline="-25000"/>
              <a:t>A</a:t>
            </a:r>
            <a:r>
              <a:rPr lang="en-US"/>
              <a:t>)(V</a:t>
            </a:r>
            <a:r>
              <a:rPr lang="en-US" baseline="-25000"/>
              <a:t>A</a:t>
            </a:r>
            <a:r>
              <a:rPr lang="en-US"/>
              <a:t>)  =  (P</a:t>
            </a:r>
            <a:r>
              <a:rPr lang="en-US" baseline="-25000"/>
              <a:t>D</a:t>
            </a:r>
            <a:r>
              <a:rPr lang="en-US"/>
              <a:t>)(V</a:t>
            </a:r>
            <a:r>
              <a:rPr lang="en-US" baseline="-25000"/>
              <a:t>D</a:t>
            </a:r>
            <a:r>
              <a:rPr lang="en-US"/>
              <a:t>)</a:t>
            </a:r>
          </a:p>
        </p:txBody>
      </p:sp>
      <p:sp>
        <p:nvSpPr>
          <p:cNvPr id="1115177" name="Text Box 41"/>
          <p:cNvSpPr txBox="1">
            <a:spLocks noChangeArrowheads="1"/>
          </p:cNvSpPr>
          <p:nvPr/>
        </p:nvSpPr>
        <p:spPr bwMode="auto">
          <a:xfrm>
            <a:off x="1063625" y="6375400"/>
            <a:ext cx="1350963" cy="274638"/>
          </a:xfrm>
          <a:prstGeom prst="rect">
            <a:avLst/>
          </a:prstGeom>
          <a:noFill/>
          <a:ln w="9525">
            <a:noFill/>
            <a:miter lim="800000"/>
            <a:headEnd/>
            <a:tailEnd/>
          </a:ln>
        </p:spPr>
        <p:txBody>
          <a:bodyPr wrap="none">
            <a:spAutoFit/>
          </a:bodyPr>
          <a:lstStyle/>
          <a:p>
            <a:pPr algn="l"/>
            <a:r>
              <a:rPr lang="en-US"/>
              <a:t>(P</a:t>
            </a:r>
            <a:r>
              <a:rPr lang="en-US" baseline="-25000"/>
              <a:t>A</a:t>
            </a:r>
            <a:r>
              <a:rPr lang="en-US"/>
              <a:t>)   =  2.64 atm</a:t>
            </a:r>
          </a:p>
        </p:txBody>
      </p:sp>
      <p:sp>
        <p:nvSpPr>
          <p:cNvPr id="1115178" name="Text Box 42"/>
          <p:cNvSpPr txBox="1">
            <a:spLocks noChangeArrowheads="1"/>
          </p:cNvSpPr>
          <p:nvPr/>
        </p:nvSpPr>
        <p:spPr bwMode="auto">
          <a:xfrm>
            <a:off x="3125788" y="6111875"/>
            <a:ext cx="3028950" cy="274638"/>
          </a:xfrm>
          <a:prstGeom prst="rect">
            <a:avLst/>
          </a:prstGeom>
          <a:noFill/>
          <a:ln w="9525">
            <a:noFill/>
            <a:miter lim="800000"/>
            <a:headEnd/>
            <a:tailEnd/>
          </a:ln>
        </p:spPr>
        <p:txBody>
          <a:bodyPr wrap="none">
            <a:spAutoFit/>
          </a:bodyPr>
          <a:lstStyle/>
          <a:p>
            <a:pPr algn="l"/>
            <a:r>
              <a:rPr lang="en-US"/>
              <a:t>(2.82 atm)(0.93 dm</a:t>
            </a:r>
            <a:r>
              <a:rPr lang="en-US" baseline="30000"/>
              <a:t>3</a:t>
            </a:r>
            <a:r>
              <a:rPr lang="en-US"/>
              <a:t>)  =  (x atm)(1.51 dm</a:t>
            </a:r>
            <a:r>
              <a:rPr lang="en-US" baseline="30000"/>
              <a:t>3</a:t>
            </a:r>
            <a:r>
              <a:rPr lang="en-US"/>
              <a:t>)</a:t>
            </a:r>
          </a:p>
        </p:txBody>
      </p:sp>
      <p:sp>
        <p:nvSpPr>
          <p:cNvPr id="1115179" name="Text Box 43"/>
          <p:cNvSpPr txBox="1">
            <a:spLocks noChangeArrowheads="1"/>
          </p:cNvSpPr>
          <p:nvPr/>
        </p:nvSpPr>
        <p:spPr bwMode="auto">
          <a:xfrm>
            <a:off x="3992563" y="5875338"/>
            <a:ext cx="1539875" cy="274637"/>
          </a:xfrm>
          <a:prstGeom prst="rect">
            <a:avLst/>
          </a:prstGeom>
          <a:noFill/>
          <a:ln w="9525">
            <a:noFill/>
            <a:miter lim="800000"/>
            <a:headEnd/>
            <a:tailEnd/>
          </a:ln>
        </p:spPr>
        <p:txBody>
          <a:bodyPr wrap="none">
            <a:spAutoFit/>
          </a:bodyPr>
          <a:lstStyle/>
          <a:p>
            <a:pPr algn="l"/>
            <a:r>
              <a:rPr lang="en-US"/>
              <a:t>(P</a:t>
            </a:r>
            <a:r>
              <a:rPr lang="en-US" baseline="-25000"/>
              <a:t>B</a:t>
            </a:r>
            <a:r>
              <a:rPr lang="en-US"/>
              <a:t>)(V</a:t>
            </a:r>
            <a:r>
              <a:rPr lang="en-US" baseline="-25000"/>
              <a:t>B</a:t>
            </a:r>
            <a:r>
              <a:rPr lang="en-US"/>
              <a:t>)  =  (P</a:t>
            </a:r>
            <a:r>
              <a:rPr lang="en-US" baseline="-25000"/>
              <a:t>D</a:t>
            </a:r>
            <a:r>
              <a:rPr lang="en-US"/>
              <a:t>)(V</a:t>
            </a:r>
            <a:r>
              <a:rPr lang="en-US" baseline="-25000"/>
              <a:t>D</a:t>
            </a:r>
            <a:r>
              <a:rPr lang="en-US"/>
              <a:t>)</a:t>
            </a:r>
          </a:p>
        </p:txBody>
      </p:sp>
      <p:sp>
        <p:nvSpPr>
          <p:cNvPr id="1115180" name="Text Box 44"/>
          <p:cNvSpPr txBox="1">
            <a:spLocks noChangeArrowheads="1"/>
          </p:cNvSpPr>
          <p:nvPr/>
        </p:nvSpPr>
        <p:spPr bwMode="auto">
          <a:xfrm>
            <a:off x="4206875" y="6375400"/>
            <a:ext cx="1350963" cy="274638"/>
          </a:xfrm>
          <a:prstGeom prst="rect">
            <a:avLst/>
          </a:prstGeom>
          <a:noFill/>
          <a:ln w="9525">
            <a:noFill/>
            <a:miter lim="800000"/>
            <a:headEnd/>
            <a:tailEnd/>
          </a:ln>
        </p:spPr>
        <p:txBody>
          <a:bodyPr wrap="none">
            <a:spAutoFit/>
          </a:bodyPr>
          <a:lstStyle/>
          <a:p>
            <a:pPr algn="l"/>
            <a:r>
              <a:rPr lang="en-US"/>
              <a:t>(P</a:t>
            </a:r>
            <a:r>
              <a:rPr lang="en-US" baseline="-25000"/>
              <a:t>B</a:t>
            </a:r>
            <a:r>
              <a:rPr lang="en-US"/>
              <a:t>)   =  1.74 atm</a:t>
            </a:r>
          </a:p>
        </p:txBody>
      </p:sp>
      <p:sp>
        <p:nvSpPr>
          <p:cNvPr id="1115181" name="Text Box 45"/>
          <p:cNvSpPr txBox="1">
            <a:spLocks noChangeArrowheads="1"/>
          </p:cNvSpPr>
          <p:nvPr/>
        </p:nvSpPr>
        <p:spPr bwMode="auto">
          <a:xfrm>
            <a:off x="6135688" y="6111875"/>
            <a:ext cx="3028950" cy="274638"/>
          </a:xfrm>
          <a:prstGeom prst="rect">
            <a:avLst/>
          </a:prstGeom>
          <a:noFill/>
          <a:ln w="9525">
            <a:noFill/>
            <a:miter lim="800000"/>
            <a:headEnd/>
            <a:tailEnd/>
          </a:ln>
        </p:spPr>
        <p:txBody>
          <a:bodyPr wrap="none">
            <a:spAutoFit/>
          </a:bodyPr>
          <a:lstStyle/>
          <a:p>
            <a:pPr algn="l"/>
            <a:r>
              <a:rPr lang="en-US"/>
              <a:t>(1.21 atm)(1.42 dm</a:t>
            </a:r>
            <a:r>
              <a:rPr lang="en-US" baseline="30000"/>
              <a:t>3</a:t>
            </a:r>
            <a:r>
              <a:rPr lang="en-US"/>
              <a:t>)  =  (x atm)(1.51 dm</a:t>
            </a:r>
            <a:r>
              <a:rPr lang="en-US" baseline="30000"/>
              <a:t>3</a:t>
            </a:r>
            <a:r>
              <a:rPr lang="en-US"/>
              <a:t>)</a:t>
            </a:r>
          </a:p>
        </p:txBody>
      </p:sp>
      <p:sp>
        <p:nvSpPr>
          <p:cNvPr id="1115182" name="Text Box 46"/>
          <p:cNvSpPr txBox="1">
            <a:spLocks noChangeArrowheads="1"/>
          </p:cNvSpPr>
          <p:nvPr/>
        </p:nvSpPr>
        <p:spPr bwMode="auto">
          <a:xfrm>
            <a:off x="7002463" y="5875338"/>
            <a:ext cx="1544637" cy="274637"/>
          </a:xfrm>
          <a:prstGeom prst="rect">
            <a:avLst/>
          </a:prstGeom>
          <a:noFill/>
          <a:ln w="9525">
            <a:noFill/>
            <a:miter lim="800000"/>
            <a:headEnd/>
            <a:tailEnd/>
          </a:ln>
        </p:spPr>
        <p:txBody>
          <a:bodyPr wrap="none">
            <a:spAutoFit/>
          </a:bodyPr>
          <a:lstStyle/>
          <a:p>
            <a:pPr algn="l"/>
            <a:r>
              <a:rPr lang="en-US"/>
              <a:t>(P</a:t>
            </a:r>
            <a:r>
              <a:rPr lang="en-US" baseline="-25000"/>
              <a:t>C</a:t>
            </a:r>
            <a:r>
              <a:rPr lang="en-US"/>
              <a:t>)(V</a:t>
            </a:r>
            <a:r>
              <a:rPr lang="en-US" baseline="-25000"/>
              <a:t>A</a:t>
            </a:r>
            <a:r>
              <a:rPr lang="en-US"/>
              <a:t>)  =  (P</a:t>
            </a:r>
            <a:r>
              <a:rPr lang="en-US" baseline="-25000"/>
              <a:t>D</a:t>
            </a:r>
            <a:r>
              <a:rPr lang="en-US"/>
              <a:t>)(V</a:t>
            </a:r>
            <a:r>
              <a:rPr lang="en-US" baseline="-25000"/>
              <a:t>D</a:t>
            </a:r>
            <a:r>
              <a:rPr lang="en-US"/>
              <a:t>)</a:t>
            </a:r>
          </a:p>
        </p:txBody>
      </p:sp>
      <p:sp>
        <p:nvSpPr>
          <p:cNvPr id="1115183" name="Text Box 47"/>
          <p:cNvSpPr txBox="1">
            <a:spLocks noChangeArrowheads="1"/>
          </p:cNvSpPr>
          <p:nvPr/>
        </p:nvSpPr>
        <p:spPr bwMode="auto">
          <a:xfrm>
            <a:off x="7216775" y="6375400"/>
            <a:ext cx="1355725" cy="274638"/>
          </a:xfrm>
          <a:prstGeom prst="rect">
            <a:avLst/>
          </a:prstGeom>
          <a:noFill/>
          <a:ln w="9525">
            <a:noFill/>
            <a:miter lim="800000"/>
            <a:headEnd/>
            <a:tailEnd/>
          </a:ln>
        </p:spPr>
        <p:txBody>
          <a:bodyPr wrap="none">
            <a:spAutoFit/>
          </a:bodyPr>
          <a:lstStyle/>
          <a:p>
            <a:pPr algn="l"/>
            <a:r>
              <a:rPr lang="en-US"/>
              <a:t>(P</a:t>
            </a:r>
            <a:r>
              <a:rPr lang="en-US" baseline="-25000"/>
              <a:t>C</a:t>
            </a:r>
            <a:r>
              <a:rPr lang="en-US"/>
              <a:t>)   =  1.14 atm</a:t>
            </a:r>
          </a:p>
        </p:txBody>
      </p:sp>
      <p:sp>
        <p:nvSpPr>
          <p:cNvPr id="1115184" name="Rectangle 48"/>
          <p:cNvSpPr>
            <a:spLocks noChangeArrowheads="1"/>
          </p:cNvSpPr>
          <p:nvPr/>
        </p:nvSpPr>
        <p:spPr bwMode="auto">
          <a:xfrm>
            <a:off x="6461125" y="2665413"/>
            <a:ext cx="1501775" cy="2251075"/>
          </a:xfrm>
          <a:prstGeom prst="rect">
            <a:avLst/>
          </a:prstGeom>
          <a:solidFill>
            <a:schemeClr val="bg1"/>
          </a:solidFill>
          <a:ln w="9525">
            <a:noFill/>
            <a:miter lim="800000"/>
            <a:headEnd/>
            <a:tailEnd/>
          </a:ln>
        </p:spPr>
        <p:txBody>
          <a:bodyPr wrap="none" anchor="ctr"/>
          <a:lstStyle/>
          <a:p>
            <a:r>
              <a:rPr lang="en-US" sz="1800"/>
              <a:t>1.51 dm</a:t>
            </a:r>
            <a:r>
              <a:rPr lang="en-US" sz="1800" baseline="30000"/>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15163"/>
                                        </p:tgtEl>
                                        <p:attrNameLst>
                                          <p:attrName>style.visibility</p:attrName>
                                        </p:attrNameLst>
                                      </p:cBhvr>
                                      <p:to>
                                        <p:strVal val="visible"/>
                                      </p:to>
                                    </p:set>
                                    <p:anim calcmode="lin" valueType="num">
                                      <p:cBhvr>
                                        <p:cTn id="12" dur="500" fill="hold"/>
                                        <p:tgtEl>
                                          <p:spTgt spid="1115163"/>
                                        </p:tgtEl>
                                        <p:attrNameLst>
                                          <p:attrName>ppt_w</p:attrName>
                                        </p:attrNameLst>
                                      </p:cBhvr>
                                      <p:tavLst>
                                        <p:tav tm="0">
                                          <p:val>
                                            <p:fltVal val="0"/>
                                          </p:val>
                                        </p:tav>
                                        <p:tav tm="100000">
                                          <p:val>
                                            <p:strVal val="#ppt_w"/>
                                          </p:val>
                                        </p:tav>
                                      </p:tavLst>
                                    </p:anim>
                                    <p:anim calcmode="lin" valueType="num">
                                      <p:cBhvr>
                                        <p:cTn id="13" dur="500" fill="hold"/>
                                        <p:tgtEl>
                                          <p:spTgt spid="1115163"/>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115164"/>
                                        </p:tgtEl>
                                        <p:attrNameLst>
                                          <p:attrName>style.visibility</p:attrName>
                                        </p:attrNameLst>
                                      </p:cBhvr>
                                      <p:to>
                                        <p:strVal val="visible"/>
                                      </p:to>
                                    </p:set>
                                    <p:anim calcmode="lin" valueType="num">
                                      <p:cBhvr>
                                        <p:cTn id="17" dur="500" fill="hold"/>
                                        <p:tgtEl>
                                          <p:spTgt spid="1115164"/>
                                        </p:tgtEl>
                                        <p:attrNameLst>
                                          <p:attrName>ppt_w</p:attrName>
                                        </p:attrNameLst>
                                      </p:cBhvr>
                                      <p:tavLst>
                                        <p:tav tm="0">
                                          <p:val>
                                            <p:fltVal val="0"/>
                                          </p:val>
                                        </p:tav>
                                        <p:tav tm="100000">
                                          <p:val>
                                            <p:strVal val="#ppt_w"/>
                                          </p:val>
                                        </p:tav>
                                      </p:tavLst>
                                    </p:anim>
                                    <p:anim calcmode="lin" valueType="num">
                                      <p:cBhvr>
                                        <p:cTn id="18" dur="500" fill="hold"/>
                                        <p:tgtEl>
                                          <p:spTgt spid="1115164"/>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7" presetClass="entr" presetSubtype="10" fill="hold" grpId="0" nodeType="afterEffect">
                                  <p:stCondLst>
                                    <p:cond delay="0"/>
                                  </p:stCondLst>
                                  <p:childTnLst>
                                    <p:set>
                                      <p:cBhvr>
                                        <p:cTn id="21" dur="1" fill="hold">
                                          <p:stCondLst>
                                            <p:cond delay="0"/>
                                          </p:stCondLst>
                                        </p:cTn>
                                        <p:tgtEl>
                                          <p:spTgt spid="1115165"/>
                                        </p:tgtEl>
                                        <p:attrNameLst>
                                          <p:attrName>style.visibility</p:attrName>
                                        </p:attrNameLst>
                                      </p:cBhvr>
                                      <p:to>
                                        <p:strVal val="visible"/>
                                      </p:to>
                                    </p:set>
                                    <p:anim calcmode="lin" valueType="num">
                                      <p:cBhvr>
                                        <p:cTn id="22" dur="500" fill="hold"/>
                                        <p:tgtEl>
                                          <p:spTgt spid="1115165"/>
                                        </p:tgtEl>
                                        <p:attrNameLst>
                                          <p:attrName>ppt_w</p:attrName>
                                        </p:attrNameLst>
                                      </p:cBhvr>
                                      <p:tavLst>
                                        <p:tav tm="0">
                                          <p:val>
                                            <p:fltVal val="0"/>
                                          </p:val>
                                        </p:tav>
                                        <p:tav tm="100000">
                                          <p:val>
                                            <p:strVal val="#ppt_w"/>
                                          </p:val>
                                        </p:tav>
                                      </p:tavLst>
                                    </p:anim>
                                    <p:anim calcmode="lin" valueType="num">
                                      <p:cBhvr>
                                        <p:cTn id="23" dur="500" fill="hold"/>
                                        <p:tgtEl>
                                          <p:spTgt spid="111516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15166"/>
                                        </p:tgtEl>
                                        <p:attrNameLst>
                                          <p:attrName>style.visibility</p:attrName>
                                        </p:attrNameLst>
                                      </p:cBhvr>
                                      <p:to>
                                        <p:strVal val="visible"/>
                                      </p:to>
                                    </p:set>
                                    <p:animEffect transition="in" filter="fade">
                                      <p:cBhvr>
                                        <p:cTn id="28" dur="1000"/>
                                        <p:tgtEl>
                                          <p:spTgt spid="1115166"/>
                                        </p:tgtEl>
                                      </p:cBhvr>
                                    </p:animEffect>
                                    <p:anim calcmode="lin" valueType="num">
                                      <p:cBhvr>
                                        <p:cTn id="29" dur="1000" fill="hold"/>
                                        <p:tgtEl>
                                          <p:spTgt spid="1115166"/>
                                        </p:tgtEl>
                                        <p:attrNameLst>
                                          <p:attrName>ppt_x</p:attrName>
                                        </p:attrNameLst>
                                      </p:cBhvr>
                                      <p:tavLst>
                                        <p:tav tm="0">
                                          <p:val>
                                            <p:strVal val="#ppt_x"/>
                                          </p:val>
                                        </p:tav>
                                        <p:tav tm="100000">
                                          <p:val>
                                            <p:strVal val="#ppt_x"/>
                                          </p:val>
                                        </p:tav>
                                      </p:tavLst>
                                    </p:anim>
                                    <p:anim calcmode="lin" valueType="num">
                                      <p:cBhvr>
                                        <p:cTn id="30" dur="1000" fill="hold"/>
                                        <p:tgtEl>
                                          <p:spTgt spid="111516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15149"/>
                                        </p:tgtEl>
                                        <p:attrNameLst>
                                          <p:attrName>style.visibility</p:attrName>
                                        </p:attrNameLst>
                                      </p:cBhvr>
                                      <p:to>
                                        <p:strVal val="visible"/>
                                      </p:to>
                                    </p:set>
                                    <p:animEffect transition="in" filter="dissolve">
                                      <p:cBhvr>
                                        <p:cTn id="35" dur="500"/>
                                        <p:tgtEl>
                                          <p:spTgt spid="111514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15167"/>
                                        </p:tgtEl>
                                        <p:attrNameLst>
                                          <p:attrName>style.visibility</p:attrName>
                                        </p:attrNameLst>
                                      </p:cBhvr>
                                      <p:to>
                                        <p:strVal val="visible"/>
                                      </p:to>
                                    </p:set>
                                    <p:animEffect transition="in" filter="fade">
                                      <p:cBhvr>
                                        <p:cTn id="40" dur="1000"/>
                                        <p:tgtEl>
                                          <p:spTgt spid="1115167"/>
                                        </p:tgtEl>
                                      </p:cBhvr>
                                    </p:animEffect>
                                    <p:anim calcmode="lin" valueType="num">
                                      <p:cBhvr>
                                        <p:cTn id="41" dur="1000" fill="hold"/>
                                        <p:tgtEl>
                                          <p:spTgt spid="1115167"/>
                                        </p:tgtEl>
                                        <p:attrNameLst>
                                          <p:attrName>ppt_x</p:attrName>
                                        </p:attrNameLst>
                                      </p:cBhvr>
                                      <p:tavLst>
                                        <p:tav tm="0">
                                          <p:val>
                                            <p:strVal val="#ppt_x"/>
                                          </p:val>
                                        </p:tav>
                                        <p:tav tm="100000">
                                          <p:val>
                                            <p:strVal val="#ppt_x"/>
                                          </p:val>
                                        </p:tav>
                                      </p:tavLst>
                                    </p:anim>
                                    <p:anim calcmode="lin" valueType="num">
                                      <p:cBhvr>
                                        <p:cTn id="42" dur="1000" fill="hold"/>
                                        <p:tgtEl>
                                          <p:spTgt spid="111516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15153"/>
                                        </p:tgtEl>
                                        <p:attrNameLst>
                                          <p:attrName>style.visibility</p:attrName>
                                        </p:attrNameLst>
                                      </p:cBhvr>
                                      <p:to>
                                        <p:strVal val="visible"/>
                                      </p:to>
                                    </p:set>
                                    <p:animEffect transition="in" filter="dissolve">
                                      <p:cBhvr>
                                        <p:cTn id="47" dur="500"/>
                                        <p:tgtEl>
                                          <p:spTgt spid="111515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15152"/>
                                        </p:tgtEl>
                                        <p:attrNameLst>
                                          <p:attrName>style.visibility</p:attrName>
                                        </p:attrNameLst>
                                      </p:cBhvr>
                                      <p:to>
                                        <p:strVal val="visible"/>
                                      </p:to>
                                    </p:set>
                                    <p:animEffect transition="in" filter="dissolve">
                                      <p:cBhvr>
                                        <p:cTn id="52" dur="500"/>
                                        <p:tgtEl>
                                          <p:spTgt spid="111515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115150"/>
                                        </p:tgtEl>
                                        <p:attrNameLst>
                                          <p:attrName>style.visibility</p:attrName>
                                        </p:attrNameLst>
                                      </p:cBhvr>
                                      <p:to>
                                        <p:strVal val="visible"/>
                                      </p:to>
                                    </p:set>
                                    <p:animEffect transition="in" filter="dissolve">
                                      <p:cBhvr>
                                        <p:cTn id="57" dur="500"/>
                                        <p:tgtEl>
                                          <p:spTgt spid="111515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15154"/>
                                        </p:tgtEl>
                                        <p:attrNameLst>
                                          <p:attrName>style.visibility</p:attrName>
                                        </p:attrNameLst>
                                      </p:cBhvr>
                                      <p:to>
                                        <p:strVal val="visible"/>
                                      </p:to>
                                    </p:set>
                                    <p:animEffect transition="in" filter="dissolve">
                                      <p:cBhvr>
                                        <p:cTn id="62" dur="500"/>
                                        <p:tgtEl>
                                          <p:spTgt spid="111515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15151"/>
                                        </p:tgtEl>
                                        <p:attrNameLst>
                                          <p:attrName>style.visibility</p:attrName>
                                        </p:attrNameLst>
                                      </p:cBhvr>
                                      <p:to>
                                        <p:strVal val="visible"/>
                                      </p:to>
                                    </p:set>
                                    <p:animEffect transition="in" filter="dissolve">
                                      <p:cBhvr>
                                        <p:cTn id="67" dur="500"/>
                                        <p:tgtEl>
                                          <p:spTgt spid="111515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115169"/>
                                        </p:tgtEl>
                                        <p:attrNameLst>
                                          <p:attrName>style.visibility</p:attrName>
                                        </p:attrNameLst>
                                      </p:cBhvr>
                                      <p:to>
                                        <p:strVal val="visible"/>
                                      </p:to>
                                    </p:set>
                                    <p:animEffect transition="in" filter="fade">
                                      <p:cBhvr>
                                        <p:cTn id="72" dur="1000"/>
                                        <p:tgtEl>
                                          <p:spTgt spid="1115169"/>
                                        </p:tgtEl>
                                      </p:cBhvr>
                                    </p:animEffect>
                                    <p:anim calcmode="lin" valueType="num">
                                      <p:cBhvr>
                                        <p:cTn id="73" dur="1000" fill="hold"/>
                                        <p:tgtEl>
                                          <p:spTgt spid="1115169"/>
                                        </p:tgtEl>
                                        <p:attrNameLst>
                                          <p:attrName>ppt_x</p:attrName>
                                        </p:attrNameLst>
                                      </p:cBhvr>
                                      <p:tavLst>
                                        <p:tav tm="0">
                                          <p:val>
                                            <p:strVal val="#ppt_x"/>
                                          </p:val>
                                        </p:tav>
                                        <p:tav tm="100000">
                                          <p:val>
                                            <p:strVal val="#ppt_x"/>
                                          </p:val>
                                        </p:tav>
                                      </p:tavLst>
                                    </p:anim>
                                    <p:anim calcmode="lin" valueType="num">
                                      <p:cBhvr>
                                        <p:cTn id="74" dur="1000" fill="hold"/>
                                        <p:tgtEl>
                                          <p:spTgt spid="111516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115156"/>
                                        </p:tgtEl>
                                        <p:attrNameLst>
                                          <p:attrName>style.visibility</p:attrName>
                                        </p:attrNameLst>
                                      </p:cBhvr>
                                      <p:to>
                                        <p:strVal val="visible"/>
                                      </p:to>
                                    </p:set>
                                    <p:animEffect transition="in" filter="dissolve">
                                      <p:cBhvr>
                                        <p:cTn id="79" dur="500"/>
                                        <p:tgtEl>
                                          <p:spTgt spid="111515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115155"/>
                                        </p:tgtEl>
                                        <p:attrNameLst>
                                          <p:attrName>style.visibility</p:attrName>
                                        </p:attrNameLst>
                                      </p:cBhvr>
                                      <p:to>
                                        <p:strVal val="visible"/>
                                      </p:to>
                                    </p:set>
                                    <p:animEffect transition="in" filter="dissolve">
                                      <p:cBhvr>
                                        <p:cTn id="82" dur="500"/>
                                        <p:tgtEl>
                                          <p:spTgt spid="1115155"/>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115157"/>
                                        </p:tgtEl>
                                        <p:attrNameLst>
                                          <p:attrName>style.visibility</p:attrName>
                                        </p:attrNameLst>
                                      </p:cBhvr>
                                      <p:to>
                                        <p:strVal val="visible"/>
                                      </p:to>
                                    </p:set>
                                    <p:animEffect transition="in" filter="dissolve">
                                      <p:cBhvr>
                                        <p:cTn id="85" dur="500"/>
                                        <p:tgtEl>
                                          <p:spTgt spid="1115157"/>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115184"/>
                                        </p:tgtEl>
                                        <p:attrNameLst>
                                          <p:attrName>style.visibility</p:attrName>
                                        </p:attrNameLst>
                                      </p:cBhvr>
                                      <p:to>
                                        <p:strVal val="visible"/>
                                      </p:to>
                                    </p:set>
                                    <p:animEffect transition="in" filter="dissolve">
                                      <p:cBhvr>
                                        <p:cTn id="90" dur="500"/>
                                        <p:tgtEl>
                                          <p:spTgt spid="1115184"/>
                                        </p:tgtEl>
                                      </p:cBhvr>
                                    </p:animEffect>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1115168"/>
                                        </p:tgtEl>
                                        <p:attrNameLst>
                                          <p:attrName>style.visibility</p:attrName>
                                        </p:attrNameLst>
                                      </p:cBhvr>
                                      <p:to>
                                        <p:strVal val="visible"/>
                                      </p:to>
                                    </p:set>
                                    <p:animEffect transition="in" filter="fade">
                                      <p:cBhvr>
                                        <p:cTn id="95" dur="1000"/>
                                        <p:tgtEl>
                                          <p:spTgt spid="1115168"/>
                                        </p:tgtEl>
                                      </p:cBhvr>
                                    </p:animEffect>
                                    <p:anim calcmode="lin" valueType="num">
                                      <p:cBhvr>
                                        <p:cTn id="96" dur="1000" fill="hold"/>
                                        <p:tgtEl>
                                          <p:spTgt spid="1115168"/>
                                        </p:tgtEl>
                                        <p:attrNameLst>
                                          <p:attrName>ppt_x</p:attrName>
                                        </p:attrNameLst>
                                      </p:cBhvr>
                                      <p:tavLst>
                                        <p:tav tm="0">
                                          <p:val>
                                            <p:strVal val="#ppt_x"/>
                                          </p:val>
                                        </p:tav>
                                        <p:tav tm="100000">
                                          <p:val>
                                            <p:strVal val="#ppt_x"/>
                                          </p:val>
                                        </p:tav>
                                      </p:tavLst>
                                    </p:anim>
                                    <p:anim calcmode="lin" valueType="num">
                                      <p:cBhvr>
                                        <p:cTn id="97" dur="1000" fill="hold"/>
                                        <p:tgtEl>
                                          <p:spTgt spid="1115168"/>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0"/>
                                  </p:stCondLst>
                                  <p:childTnLst>
                                    <p:set>
                                      <p:cBhvr>
                                        <p:cTn id="99" dur="1" fill="hold">
                                          <p:stCondLst>
                                            <p:cond delay="0"/>
                                          </p:stCondLst>
                                        </p:cTn>
                                        <p:tgtEl>
                                          <p:spTgt spid="1115138"/>
                                        </p:tgtEl>
                                        <p:attrNameLst>
                                          <p:attrName>style.visibility</p:attrName>
                                        </p:attrNameLst>
                                      </p:cBhvr>
                                      <p:to>
                                        <p:strVal val="visible"/>
                                      </p:to>
                                    </p:set>
                                    <p:animEffect transition="in" filter="fade">
                                      <p:cBhvr>
                                        <p:cTn id="100" dur="2000"/>
                                        <p:tgtEl>
                                          <p:spTgt spid="1115138"/>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1115162"/>
                                        </p:tgtEl>
                                        <p:attrNameLst>
                                          <p:attrName>style.visibility</p:attrName>
                                        </p:attrNameLst>
                                      </p:cBhvr>
                                      <p:to>
                                        <p:strVal val="visible"/>
                                      </p:to>
                                    </p:set>
                                    <p:anim calcmode="lin" valueType="num">
                                      <p:cBhvr>
                                        <p:cTn id="105" dur="500" fill="hold"/>
                                        <p:tgtEl>
                                          <p:spTgt spid="1115162"/>
                                        </p:tgtEl>
                                        <p:attrNameLst>
                                          <p:attrName>ppt_w</p:attrName>
                                        </p:attrNameLst>
                                      </p:cBhvr>
                                      <p:tavLst>
                                        <p:tav tm="0">
                                          <p:val>
                                            <p:fltVal val="0"/>
                                          </p:val>
                                        </p:tav>
                                        <p:tav tm="100000">
                                          <p:val>
                                            <p:strVal val="#ppt_w"/>
                                          </p:val>
                                        </p:tav>
                                      </p:tavLst>
                                    </p:anim>
                                    <p:anim calcmode="lin" valueType="num">
                                      <p:cBhvr>
                                        <p:cTn id="106" dur="500" fill="hold"/>
                                        <p:tgtEl>
                                          <p:spTgt spid="1115162"/>
                                        </p:tgtEl>
                                        <p:attrNameLst>
                                          <p:attrName>ppt_h</p:attrName>
                                        </p:attrNameLst>
                                      </p:cBhvr>
                                      <p:tavLst>
                                        <p:tav tm="0">
                                          <p:val>
                                            <p:fltVal val="0"/>
                                          </p:val>
                                        </p:tav>
                                        <p:tav tm="100000">
                                          <p:val>
                                            <p:strVal val="#ppt_h"/>
                                          </p:val>
                                        </p:tav>
                                      </p:tavLst>
                                    </p:anim>
                                    <p:animEffect transition="in" filter="fade">
                                      <p:cBhvr>
                                        <p:cTn id="107" dur="500"/>
                                        <p:tgtEl>
                                          <p:spTgt spid="1115162"/>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115140"/>
                                        </p:tgtEl>
                                        <p:attrNameLst>
                                          <p:attrName>style.visibility</p:attrName>
                                        </p:attrNameLst>
                                      </p:cBhvr>
                                      <p:to>
                                        <p:strVal val="visible"/>
                                      </p:to>
                                    </p:set>
                                    <p:animEffect transition="in" filter="dissolve">
                                      <p:cBhvr>
                                        <p:cTn id="112" dur="500"/>
                                        <p:tgtEl>
                                          <p:spTgt spid="111514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15139"/>
                                        </p:tgtEl>
                                        <p:attrNameLst>
                                          <p:attrName>style.visibility</p:attrName>
                                        </p:attrNameLst>
                                      </p:cBhvr>
                                      <p:to>
                                        <p:strVal val="visible"/>
                                      </p:to>
                                    </p:set>
                                    <p:animEffect transition="in" filter="fade">
                                      <p:cBhvr>
                                        <p:cTn id="115" dur="2000"/>
                                        <p:tgtEl>
                                          <p:spTgt spid="1115139"/>
                                        </p:tgtEl>
                                      </p:cBhvr>
                                    </p:animEffect>
                                  </p:childTnLst>
                                </p:cTn>
                              </p:par>
                            </p:childTnLst>
                          </p:cTn>
                        </p:par>
                      </p:childTnLst>
                    </p:cTn>
                  </p:par>
                  <p:par>
                    <p:cTn id="116" fill="hold">
                      <p:stCondLst>
                        <p:cond delay="indefinite"/>
                      </p:stCondLst>
                      <p:childTnLst>
                        <p:par>
                          <p:cTn id="117" fill="hold">
                            <p:stCondLst>
                              <p:cond delay="0"/>
                            </p:stCondLst>
                            <p:childTnLst>
                              <p:par>
                                <p:cTn id="118" presetID="40" presetClass="entr" presetSubtype="0" fill="hold" grpId="0" nodeType="clickEffect">
                                  <p:stCondLst>
                                    <p:cond delay="0"/>
                                  </p:stCondLst>
                                  <p:iterate type="lt">
                                    <p:tmPct val="10000"/>
                                  </p:iterate>
                                  <p:childTnLst>
                                    <p:set>
                                      <p:cBhvr>
                                        <p:cTn id="119" dur="1" fill="hold">
                                          <p:stCondLst>
                                            <p:cond delay="0"/>
                                          </p:stCondLst>
                                        </p:cTn>
                                        <p:tgtEl>
                                          <p:spTgt spid="1115173"/>
                                        </p:tgtEl>
                                        <p:attrNameLst>
                                          <p:attrName>style.visibility</p:attrName>
                                        </p:attrNameLst>
                                      </p:cBhvr>
                                      <p:to>
                                        <p:strVal val="visible"/>
                                      </p:to>
                                    </p:set>
                                    <p:animEffect transition="in" filter="fade">
                                      <p:cBhvr>
                                        <p:cTn id="120" dur="1000"/>
                                        <p:tgtEl>
                                          <p:spTgt spid="1115173"/>
                                        </p:tgtEl>
                                      </p:cBhvr>
                                    </p:animEffect>
                                    <p:anim calcmode="lin" valueType="num">
                                      <p:cBhvr>
                                        <p:cTn id="121" dur="1000" fill="hold"/>
                                        <p:tgtEl>
                                          <p:spTgt spid="1115173"/>
                                        </p:tgtEl>
                                        <p:attrNameLst>
                                          <p:attrName>ppt_x</p:attrName>
                                        </p:attrNameLst>
                                      </p:cBhvr>
                                      <p:tavLst>
                                        <p:tav tm="0">
                                          <p:val>
                                            <p:strVal val="#ppt_x-.1"/>
                                          </p:val>
                                        </p:tav>
                                        <p:tav tm="100000">
                                          <p:val>
                                            <p:strVal val="#ppt_x"/>
                                          </p:val>
                                        </p:tav>
                                      </p:tavLst>
                                    </p:anim>
                                    <p:anim calcmode="lin" valueType="num">
                                      <p:cBhvr>
                                        <p:cTn id="122" dur="1000" fill="hold"/>
                                        <p:tgtEl>
                                          <p:spTgt spid="1115173"/>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53" presetClass="entr" presetSubtype="0" fill="hold" grpId="0" nodeType="clickEffect">
                                  <p:stCondLst>
                                    <p:cond delay="0"/>
                                  </p:stCondLst>
                                  <p:childTnLst>
                                    <p:set>
                                      <p:cBhvr>
                                        <p:cTn id="126" dur="1" fill="hold">
                                          <p:stCondLst>
                                            <p:cond delay="0"/>
                                          </p:stCondLst>
                                        </p:cTn>
                                        <p:tgtEl>
                                          <p:spTgt spid="1115176"/>
                                        </p:tgtEl>
                                        <p:attrNameLst>
                                          <p:attrName>style.visibility</p:attrName>
                                        </p:attrNameLst>
                                      </p:cBhvr>
                                      <p:to>
                                        <p:strVal val="visible"/>
                                      </p:to>
                                    </p:set>
                                    <p:anim calcmode="lin" valueType="num">
                                      <p:cBhvr>
                                        <p:cTn id="127" dur="500" fill="hold"/>
                                        <p:tgtEl>
                                          <p:spTgt spid="1115176"/>
                                        </p:tgtEl>
                                        <p:attrNameLst>
                                          <p:attrName>ppt_w</p:attrName>
                                        </p:attrNameLst>
                                      </p:cBhvr>
                                      <p:tavLst>
                                        <p:tav tm="0">
                                          <p:val>
                                            <p:fltVal val="0"/>
                                          </p:val>
                                        </p:tav>
                                        <p:tav tm="100000">
                                          <p:val>
                                            <p:strVal val="#ppt_w"/>
                                          </p:val>
                                        </p:tav>
                                      </p:tavLst>
                                    </p:anim>
                                    <p:anim calcmode="lin" valueType="num">
                                      <p:cBhvr>
                                        <p:cTn id="128" dur="500" fill="hold"/>
                                        <p:tgtEl>
                                          <p:spTgt spid="1115176"/>
                                        </p:tgtEl>
                                        <p:attrNameLst>
                                          <p:attrName>ppt_h</p:attrName>
                                        </p:attrNameLst>
                                      </p:cBhvr>
                                      <p:tavLst>
                                        <p:tav tm="0">
                                          <p:val>
                                            <p:fltVal val="0"/>
                                          </p:val>
                                        </p:tav>
                                        <p:tav tm="100000">
                                          <p:val>
                                            <p:strVal val="#ppt_h"/>
                                          </p:val>
                                        </p:tav>
                                      </p:tavLst>
                                    </p:anim>
                                    <p:animEffect transition="in" filter="fade">
                                      <p:cBhvr>
                                        <p:cTn id="129" dur="500"/>
                                        <p:tgtEl>
                                          <p:spTgt spid="1115176"/>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1115175"/>
                                        </p:tgtEl>
                                        <p:attrNameLst>
                                          <p:attrName>style.visibility</p:attrName>
                                        </p:attrNameLst>
                                      </p:cBhvr>
                                      <p:to>
                                        <p:strVal val="visible"/>
                                      </p:to>
                                    </p:set>
                                    <p:animEffect transition="in" filter="dissolve">
                                      <p:cBhvr>
                                        <p:cTn id="134" dur="500"/>
                                        <p:tgtEl>
                                          <p:spTgt spid="1115175"/>
                                        </p:tgtEl>
                                      </p:cBhvr>
                                    </p:animEffec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1115177"/>
                                        </p:tgtEl>
                                        <p:attrNameLst>
                                          <p:attrName>style.visibility</p:attrName>
                                        </p:attrNameLst>
                                      </p:cBhvr>
                                      <p:to>
                                        <p:strVal val="visible"/>
                                      </p:to>
                                    </p:set>
                                    <p:animEffect transition="in" filter="fade">
                                      <p:cBhvr>
                                        <p:cTn id="139" dur="1000"/>
                                        <p:tgtEl>
                                          <p:spTgt spid="1115177"/>
                                        </p:tgtEl>
                                      </p:cBhvr>
                                    </p:animEffect>
                                    <p:anim calcmode="lin" valueType="num">
                                      <p:cBhvr>
                                        <p:cTn id="140" dur="1000" fill="hold"/>
                                        <p:tgtEl>
                                          <p:spTgt spid="1115177"/>
                                        </p:tgtEl>
                                        <p:attrNameLst>
                                          <p:attrName>ppt_x</p:attrName>
                                        </p:attrNameLst>
                                      </p:cBhvr>
                                      <p:tavLst>
                                        <p:tav tm="0">
                                          <p:val>
                                            <p:strVal val="#ppt_x"/>
                                          </p:val>
                                        </p:tav>
                                        <p:tav tm="100000">
                                          <p:val>
                                            <p:strVal val="#ppt_x"/>
                                          </p:val>
                                        </p:tav>
                                      </p:tavLst>
                                    </p:anim>
                                    <p:anim calcmode="lin" valueType="num">
                                      <p:cBhvr>
                                        <p:cTn id="141" dur="1000" fill="hold"/>
                                        <p:tgtEl>
                                          <p:spTgt spid="1115177"/>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1115158"/>
                                        </p:tgtEl>
                                        <p:attrNameLst>
                                          <p:attrName>style.visibility</p:attrName>
                                        </p:attrNameLst>
                                      </p:cBhvr>
                                      <p:to>
                                        <p:strVal val="visible"/>
                                      </p:to>
                                    </p:set>
                                    <p:anim calcmode="lin" valueType="num">
                                      <p:cBhvr>
                                        <p:cTn id="146" dur="500" fill="hold"/>
                                        <p:tgtEl>
                                          <p:spTgt spid="1115158"/>
                                        </p:tgtEl>
                                        <p:attrNameLst>
                                          <p:attrName>ppt_w</p:attrName>
                                        </p:attrNameLst>
                                      </p:cBhvr>
                                      <p:tavLst>
                                        <p:tav tm="0">
                                          <p:val>
                                            <p:fltVal val="0"/>
                                          </p:val>
                                        </p:tav>
                                        <p:tav tm="100000">
                                          <p:val>
                                            <p:strVal val="#ppt_w"/>
                                          </p:val>
                                        </p:tav>
                                      </p:tavLst>
                                    </p:anim>
                                    <p:anim calcmode="lin" valueType="num">
                                      <p:cBhvr>
                                        <p:cTn id="147" dur="500" fill="hold"/>
                                        <p:tgtEl>
                                          <p:spTgt spid="1115158"/>
                                        </p:tgtEl>
                                        <p:attrNameLst>
                                          <p:attrName>ppt_h</p:attrName>
                                        </p:attrNameLst>
                                      </p:cBhvr>
                                      <p:tavLst>
                                        <p:tav tm="0">
                                          <p:val>
                                            <p:fltVal val="0"/>
                                          </p:val>
                                        </p:tav>
                                        <p:tav tm="100000">
                                          <p:val>
                                            <p:strVal val="#ppt_h"/>
                                          </p:val>
                                        </p:tav>
                                      </p:tavLst>
                                    </p:anim>
                                    <p:animEffect transition="in" filter="fade">
                                      <p:cBhvr>
                                        <p:cTn id="148" dur="500"/>
                                        <p:tgtEl>
                                          <p:spTgt spid="1115158"/>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0" fill="hold" grpId="0" nodeType="clickEffect">
                                  <p:stCondLst>
                                    <p:cond delay="0"/>
                                  </p:stCondLst>
                                  <p:childTnLst>
                                    <p:set>
                                      <p:cBhvr>
                                        <p:cTn id="152" dur="1" fill="hold">
                                          <p:stCondLst>
                                            <p:cond delay="0"/>
                                          </p:stCondLst>
                                        </p:cTn>
                                        <p:tgtEl>
                                          <p:spTgt spid="1115179"/>
                                        </p:tgtEl>
                                        <p:attrNameLst>
                                          <p:attrName>style.visibility</p:attrName>
                                        </p:attrNameLst>
                                      </p:cBhvr>
                                      <p:to>
                                        <p:strVal val="visible"/>
                                      </p:to>
                                    </p:set>
                                    <p:anim calcmode="lin" valueType="num">
                                      <p:cBhvr>
                                        <p:cTn id="153" dur="500" fill="hold"/>
                                        <p:tgtEl>
                                          <p:spTgt spid="1115179"/>
                                        </p:tgtEl>
                                        <p:attrNameLst>
                                          <p:attrName>ppt_w</p:attrName>
                                        </p:attrNameLst>
                                      </p:cBhvr>
                                      <p:tavLst>
                                        <p:tav tm="0">
                                          <p:val>
                                            <p:fltVal val="0"/>
                                          </p:val>
                                        </p:tav>
                                        <p:tav tm="100000">
                                          <p:val>
                                            <p:strVal val="#ppt_w"/>
                                          </p:val>
                                        </p:tav>
                                      </p:tavLst>
                                    </p:anim>
                                    <p:anim calcmode="lin" valueType="num">
                                      <p:cBhvr>
                                        <p:cTn id="154" dur="500" fill="hold"/>
                                        <p:tgtEl>
                                          <p:spTgt spid="1115179"/>
                                        </p:tgtEl>
                                        <p:attrNameLst>
                                          <p:attrName>ppt_h</p:attrName>
                                        </p:attrNameLst>
                                      </p:cBhvr>
                                      <p:tavLst>
                                        <p:tav tm="0">
                                          <p:val>
                                            <p:fltVal val="0"/>
                                          </p:val>
                                        </p:tav>
                                        <p:tav tm="100000">
                                          <p:val>
                                            <p:strVal val="#ppt_h"/>
                                          </p:val>
                                        </p:tav>
                                      </p:tavLst>
                                    </p:anim>
                                    <p:animEffect transition="in" filter="fade">
                                      <p:cBhvr>
                                        <p:cTn id="155" dur="500"/>
                                        <p:tgtEl>
                                          <p:spTgt spid="1115179"/>
                                        </p:tgtEl>
                                      </p:cBhvr>
                                    </p:animEffect>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grpId="0" nodeType="clickEffect">
                                  <p:stCondLst>
                                    <p:cond delay="0"/>
                                  </p:stCondLst>
                                  <p:childTnLst>
                                    <p:set>
                                      <p:cBhvr>
                                        <p:cTn id="159" dur="1" fill="hold">
                                          <p:stCondLst>
                                            <p:cond delay="0"/>
                                          </p:stCondLst>
                                        </p:cTn>
                                        <p:tgtEl>
                                          <p:spTgt spid="1115178"/>
                                        </p:tgtEl>
                                        <p:attrNameLst>
                                          <p:attrName>style.visibility</p:attrName>
                                        </p:attrNameLst>
                                      </p:cBhvr>
                                      <p:to>
                                        <p:strVal val="visible"/>
                                      </p:to>
                                    </p:set>
                                    <p:animEffect transition="in" filter="dissolve">
                                      <p:cBhvr>
                                        <p:cTn id="160" dur="500"/>
                                        <p:tgtEl>
                                          <p:spTgt spid="1115178"/>
                                        </p:tgtEl>
                                      </p:cBhvr>
                                    </p:animEffect>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1115180"/>
                                        </p:tgtEl>
                                        <p:attrNameLst>
                                          <p:attrName>style.visibility</p:attrName>
                                        </p:attrNameLst>
                                      </p:cBhvr>
                                      <p:to>
                                        <p:strVal val="visible"/>
                                      </p:to>
                                    </p:set>
                                    <p:animEffect transition="in" filter="fade">
                                      <p:cBhvr>
                                        <p:cTn id="165" dur="1000"/>
                                        <p:tgtEl>
                                          <p:spTgt spid="1115180"/>
                                        </p:tgtEl>
                                      </p:cBhvr>
                                    </p:animEffect>
                                    <p:anim calcmode="lin" valueType="num">
                                      <p:cBhvr>
                                        <p:cTn id="166" dur="1000" fill="hold"/>
                                        <p:tgtEl>
                                          <p:spTgt spid="1115180"/>
                                        </p:tgtEl>
                                        <p:attrNameLst>
                                          <p:attrName>ppt_x</p:attrName>
                                        </p:attrNameLst>
                                      </p:cBhvr>
                                      <p:tavLst>
                                        <p:tav tm="0">
                                          <p:val>
                                            <p:strVal val="#ppt_x"/>
                                          </p:val>
                                        </p:tav>
                                        <p:tav tm="100000">
                                          <p:val>
                                            <p:strVal val="#ppt_x"/>
                                          </p:val>
                                        </p:tav>
                                      </p:tavLst>
                                    </p:anim>
                                    <p:anim calcmode="lin" valueType="num">
                                      <p:cBhvr>
                                        <p:cTn id="167" dur="1000" fill="hold"/>
                                        <p:tgtEl>
                                          <p:spTgt spid="1115180"/>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0" fill="hold" grpId="0" nodeType="clickEffect">
                                  <p:stCondLst>
                                    <p:cond delay="0"/>
                                  </p:stCondLst>
                                  <p:childTnLst>
                                    <p:set>
                                      <p:cBhvr>
                                        <p:cTn id="171" dur="1" fill="hold">
                                          <p:stCondLst>
                                            <p:cond delay="0"/>
                                          </p:stCondLst>
                                        </p:cTn>
                                        <p:tgtEl>
                                          <p:spTgt spid="1115159"/>
                                        </p:tgtEl>
                                        <p:attrNameLst>
                                          <p:attrName>style.visibility</p:attrName>
                                        </p:attrNameLst>
                                      </p:cBhvr>
                                      <p:to>
                                        <p:strVal val="visible"/>
                                      </p:to>
                                    </p:set>
                                    <p:anim calcmode="lin" valueType="num">
                                      <p:cBhvr>
                                        <p:cTn id="172" dur="500" fill="hold"/>
                                        <p:tgtEl>
                                          <p:spTgt spid="1115159"/>
                                        </p:tgtEl>
                                        <p:attrNameLst>
                                          <p:attrName>ppt_w</p:attrName>
                                        </p:attrNameLst>
                                      </p:cBhvr>
                                      <p:tavLst>
                                        <p:tav tm="0">
                                          <p:val>
                                            <p:fltVal val="0"/>
                                          </p:val>
                                        </p:tav>
                                        <p:tav tm="100000">
                                          <p:val>
                                            <p:strVal val="#ppt_w"/>
                                          </p:val>
                                        </p:tav>
                                      </p:tavLst>
                                    </p:anim>
                                    <p:anim calcmode="lin" valueType="num">
                                      <p:cBhvr>
                                        <p:cTn id="173" dur="500" fill="hold"/>
                                        <p:tgtEl>
                                          <p:spTgt spid="1115159"/>
                                        </p:tgtEl>
                                        <p:attrNameLst>
                                          <p:attrName>ppt_h</p:attrName>
                                        </p:attrNameLst>
                                      </p:cBhvr>
                                      <p:tavLst>
                                        <p:tav tm="0">
                                          <p:val>
                                            <p:fltVal val="0"/>
                                          </p:val>
                                        </p:tav>
                                        <p:tav tm="100000">
                                          <p:val>
                                            <p:strVal val="#ppt_h"/>
                                          </p:val>
                                        </p:tav>
                                      </p:tavLst>
                                    </p:anim>
                                    <p:animEffect transition="in" filter="fade">
                                      <p:cBhvr>
                                        <p:cTn id="174" dur="500"/>
                                        <p:tgtEl>
                                          <p:spTgt spid="1115159"/>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0" fill="hold" grpId="0" nodeType="clickEffect">
                                  <p:stCondLst>
                                    <p:cond delay="0"/>
                                  </p:stCondLst>
                                  <p:childTnLst>
                                    <p:set>
                                      <p:cBhvr>
                                        <p:cTn id="178" dur="1" fill="hold">
                                          <p:stCondLst>
                                            <p:cond delay="0"/>
                                          </p:stCondLst>
                                        </p:cTn>
                                        <p:tgtEl>
                                          <p:spTgt spid="1115182"/>
                                        </p:tgtEl>
                                        <p:attrNameLst>
                                          <p:attrName>style.visibility</p:attrName>
                                        </p:attrNameLst>
                                      </p:cBhvr>
                                      <p:to>
                                        <p:strVal val="visible"/>
                                      </p:to>
                                    </p:set>
                                    <p:anim calcmode="lin" valueType="num">
                                      <p:cBhvr>
                                        <p:cTn id="179" dur="500" fill="hold"/>
                                        <p:tgtEl>
                                          <p:spTgt spid="1115182"/>
                                        </p:tgtEl>
                                        <p:attrNameLst>
                                          <p:attrName>ppt_w</p:attrName>
                                        </p:attrNameLst>
                                      </p:cBhvr>
                                      <p:tavLst>
                                        <p:tav tm="0">
                                          <p:val>
                                            <p:fltVal val="0"/>
                                          </p:val>
                                        </p:tav>
                                        <p:tav tm="100000">
                                          <p:val>
                                            <p:strVal val="#ppt_w"/>
                                          </p:val>
                                        </p:tav>
                                      </p:tavLst>
                                    </p:anim>
                                    <p:anim calcmode="lin" valueType="num">
                                      <p:cBhvr>
                                        <p:cTn id="180" dur="500" fill="hold"/>
                                        <p:tgtEl>
                                          <p:spTgt spid="1115182"/>
                                        </p:tgtEl>
                                        <p:attrNameLst>
                                          <p:attrName>ppt_h</p:attrName>
                                        </p:attrNameLst>
                                      </p:cBhvr>
                                      <p:tavLst>
                                        <p:tav tm="0">
                                          <p:val>
                                            <p:fltVal val="0"/>
                                          </p:val>
                                        </p:tav>
                                        <p:tav tm="100000">
                                          <p:val>
                                            <p:strVal val="#ppt_h"/>
                                          </p:val>
                                        </p:tav>
                                      </p:tavLst>
                                    </p:anim>
                                    <p:animEffect transition="in" filter="fade">
                                      <p:cBhvr>
                                        <p:cTn id="181" dur="500"/>
                                        <p:tgtEl>
                                          <p:spTgt spid="1115182"/>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1115181"/>
                                        </p:tgtEl>
                                        <p:attrNameLst>
                                          <p:attrName>style.visibility</p:attrName>
                                        </p:attrNameLst>
                                      </p:cBhvr>
                                      <p:to>
                                        <p:strVal val="visible"/>
                                      </p:to>
                                    </p:set>
                                    <p:animEffect transition="in" filter="dissolve">
                                      <p:cBhvr>
                                        <p:cTn id="186" dur="500"/>
                                        <p:tgtEl>
                                          <p:spTgt spid="1115181"/>
                                        </p:tgtEl>
                                      </p:cBhvr>
                                    </p:animEffect>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grpId="0" nodeType="clickEffect">
                                  <p:stCondLst>
                                    <p:cond delay="0"/>
                                  </p:stCondLst>
                                  <p:childTnLst>
                                    <p:set>
                                      <p:cBhvr>
                                        <p:cTn id="190" dur="1" fill="hold">
                                          <p:stCondLst>
                                            <p:cond delay="0"/>
                                          </p:stCondLst>
                                        </p:cTn>
                                        <p:tgtEl>
                                          <p:spTgt spid="1115183"/>
                                        </p:tgtEl>
                                        <p:attrNameLst>
                                          <p:attrName>style.visibility</p:attrName>
                                        </p:attrNameLst>
                                      </p:cBhvr>
                                      <p:to>
                                        <p:strVal val="visible"/>
                                      </p:to>
                                    </p:set>
                                    <p:animEffect transition="in" filter="fade">
                                      <p:cBhvr>
                                        <p:cTn id="191" dur="1000"/>
                                        <p:tgtEl>
                                          <p:spTgt spid="1115183"/>
                                        </p:tgtEl>
                                      </p:cBhvr>
                                    </p:animEffect>
                                    <p:anim calcmode="lin" valueType="num">
                                      <p:cBhvr>
                                        <p:cTn id="192" dur="1000" fill="hold"/>
                                        <p:tgtEl>
                                          <p:spTgt spid="1115183"/>
                                        </p:tgtEl>
                                        <p:attrNameLst>
                                          <p:attrName>ppt_x</p:attrName>
                                        </p:attrNameLst>
                                      </p:cBhvr>
                                      <p:tavLst>
                                        <p:tav tm="0">
                                          <p:val>
                                            <p:strVal val="#ppt_x"/>
                                          </p:val>
                                        </p:tav>
                                        <p:tav tm="100000">
                                          <p:val>
                                            <p:strVal val="#ppt_x"/>
                                          </p:val>
                                        </p:tav>
                                      </p:tavLst>
                                    </p:anim>
                                    <p:anim calcmode="lin" valueType="num">
                                      <p:cBhvr>
                                        <p:cTn id="193" dur="1000" fill="hold"/>
                                        <p:tgtEl>
                                          <p:spTgt spid="1115183"/>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53" presetClass="entr" presetSubtype="0" fill="hold" grpId="0" nodeType="clickEffect">
                                  <p:stCondLst>
                                    <p:cond delay="0"/>
                                  </p:stCondLst>
                                  <p:childTnLst>
                                    <p:set>
                                      <p:cBhvr>
                                        <p:cTn id="197" dur="1" fill="hold">
                                          <p:stCondLst>
                                            <p:cond delay="0"/>
                                          </p:stCondLst>
                                        </p:cTn>
                                        <p:tgtEl>
                                          <p:spTgt spid="1115160"/>
                                        </p:tgtEl>
                                        <p:attrNameLst>
                                          <p:attrName>style.visibility</p:attrName>
                                        </p:attrNameLst>
                                      </p:cBhvr>
                                      <p:to>
                                        <p:strVal val="visible"/>
                                      </p:to>
                                    </p:set>
                                    <p:anim calcmode="lin" valueType="num">
                                      <p:cBhvr>
                                        <p:cTn id="198" dur="500" fill="hold"/>
                                        <p:tgtEl>
                                          <p:spTgt spid="1115160"/>
                                        </p:tgtEl>
                                        <p:attrNameLst>
                                          <p:attrName>ppt_w</p:attrName>
                                        </p:attrNameLst>
                                      </p:cBhvr>
                                      <p:tavLst>
                                        <p:tav tm="0">
                                          <p:val>
                                            <p:fltVal val="0"/>
                                          </p:val>
                                        </p:tav>
                                        <p:tav tm="100000">
                                          <p:val>
                                            <p:strVal val="#ppt_w"/>
                                          </p:val>
                                        </p:tav>
                                      </p:tavLst>
                                    </p:anim>
                                    <p:anim calcmode="lin" valueType="num">
                                      <p:cBhvr>
                                        <p:cTn id="199" dur="500" fill="hold"/>
                                        <p:tgtEl>
                                          <p:spTgt spid="1115160"/>
                                        </p:tgtEl>
                                        <p:attrNameLst>
                                          <p:attrName>ppt_h</p:attrName>
                                        </p:attrNameLst>
                                      </p:cBhvr>
                                      <p:tavLst>
                                        <p:tav tm="0">
                                          <p:val>
                                            <p:fltVal val="0"/>
                                          </p:val>
                                        </p:tav>
                                        <p:tav tm="100000">
                                          <p:val>
                                            <p:strVal val="#ppt_h"/>
                                          </p:val>
                                        </p:tav>
                                      </p:tavLst>
                                    </p:anim>
                                    <p:animEffect transition="in" filter="fade">
                                      <p:cBhvr>
                                        <p:cTn id="200" dur="500"/>
                                        <p:tgtEl>
                                          <p:spTgt spid="1115160"/>
                                        </p:tgtEl>
                                      </p:cBhvr>
                                    </p:animEffect>
                                  </p:childTnLst>
                                </p:cTn>
                              </p:par>
                            </p:childTnLst>
                          </p:cTn>
                        </p:par>
                      </p:childTnLst>
                    </p:cTn>
                  </p:par>
                  <p:par>
                    <p:cTn id="201" fill="hold">
                      <p:stCondLst>
                        <p:cond delay="indefinite"/>
                      </p:stCondLst>
                      <p:childTnLst>
                        <p:par>
                          <p:cTn id="202" fill="hold">
                            <p:stCondLst>
                              <p:cond delay="0"/>
                            </p:stCondLst>
                            <p:childTnLst>
                              <p:par>
                                <p:cTn id="203" presetID="47" presetClass="entr" presetSubtype="0" fill="hold" grpId="0" nodeType="clickEffect">
                                  <p:stCondLst>
                                    <p:cond delay="0"/>
                                  </p:stCondLst>
                                  <p:childTnLst>
                                    <p:set>
                                      <p:cBhvr>
                                        <p:cTn id="204" dur="1" fill="hold">
                                          <p:stCondLst>
                                            <p:cond delay="0"/>
                                          </p:stCondLst>
                                        </p:cTn>
                                        <p:tgtEl>
                                          <p:spTgt spid="1115161"/>
                                        </p:tgtEl>
                                        <p:attrNameLst>
                                          <p:attrName>style.visibility</p:attrName>
                                        </p:attrNameLst>
                                      </p:cBhvr>
                                      <p:to>
                                        <p:strVal val="visible"/>
                                      </p:to>
                                    </p:set>
                                    <p:animEffect transition="in" filter="fade">
                                      <p:cBhvr>
                                        <p:cTn id="205" dur="1000"/>
                                        <p:tgtEl>
                                          <p:spTgt spid="1115161"/>
                                        </p:tgtEl>
                                      </p:cBhvr>
                                    </p:animEffect>
                                    <p:anim calcmode="lin" valueType="num">
                                      <p:cBhvr>
                                        <p:cTn id="206" dur="1000" fill="hold"/>
                                        <p:tgtEl>
                                          <p:spTgt spid="1115161"/>
                                        </p:tgtEl>
                                        <p:attrNameLst>
                                          <p:attrName>ppt_x</p:attrName>
                                        </p:attrNameLst>
                                      </p:cBhvr>
                                      <p:tavLst>
                                        <p:tav tm="0">
                                          <p:val>
                                            <p:strVal val="#ppt_x"/>
                                          </p:val>
                                        </p:tav>
                                        <p:tav tm="100000">
                                          <p:val>
                                            <p:strVal val="#ppt_x"/>
                                          </p:val>
                                        </p:tav>
                                      </p:tavLst>
                                    </p:anim>
                                    <p:anim calcmode="lin" valueType="num">
                                      <p:cBhvr>
                                        <p:cTn id="207" dur="1000" fill="hold"/>
                                        <p:tgtEl>
                                          <p:spTgt spid="1115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38" grpId="0" animBg="1"/>
      <p:bldP spid="1115139" grpId="0" animBg="1"/>
      <p:bldP spid="1115140" grpId="0" animBg="1"/>
      <p:bldP spid="1115149" grpId="0"/>
      <p:bldP spid="1115150" grpId="0"/>
      <p:bldP spid="1115151" grpId="0"/>
      <p:bldP spid="1115152" grpId="0"/>
      <p:bldP spid="1115153" grpId="0"/>
      <p:bldP spid="1115154" grpId="0"/>
      <p:bldP spid="1115155" grpId="0"/>
      <p:bldP spid="1115156" grpId="0"/>
      <p:bldP spid="1115157" grpId="0"/>
      <p:bldP spid="1115158" grpId="0"/>
      <p:bldP spid="1115159" grpId="0"/>
      <p:bldP spid="1115160" grpId="0"/>
      <p:bldP spid="1115161" grpId="0"/>
      <p:bldP spid="1115162" grpId="0"/>
      <p:bldP spid="1115163" grpId="0"/>
      <p:bldP spid="1115164" grpId="0"/>
      <p:bldP spid="1115165" grpId="0"/>
      <p:bldP spid="1115166" grpId="0"/>
      <p:bldP spid="1115167" grpId="0"/>
      <p:bldP spid="1115168" grpId="0"/>
      <p:bldP spid="1115169" grpId="0"/>
      <p:bldP spid="1115173" grpId="0"/>
      <p:bldP spid="1115175" grpId="0"/>
      <p:bldP spid="1115176" grpId="0"/>
      <p:bldP spid="1115177" grpId="0"/>
      <p:bldP spid="1115178" grpId="0"/>
      <p:bldP spid="1115179" grpId="0"/>
      <p:bldP spid="1115180" grpId="0"/>
      <p:bldP spid="1115181" grpId="0"/>
      <p:bldP spid="1115182" grpId="0"/>
      <p:bldP spid="1115183" grpId="0"/>
      <p:bldP spid="111518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ChangeArrowheads="1"/>
          </p:cNvSpPr>
          <p:nvPr/>
        </p:nvSpPr>
        <p:spPr bwMode="auto">
          <a:xfrm>
            <a:off x="4919663" y="2649538"/>
            <a:ext cx="1524000" cy="2286000"/>
          </a:xfrm>
          <a:prstGeom prst="rect">
            <a:avLst/>
          </a:prstGeom>
          <a:solidFill>
            <a:srgbClr val="99CCFF">
              <a:alpha val="41960"/>
            </a:srgbClr>
          </a:solidFill>
          <a:ln w="9525">
            <a:noFill/>
            <a:miter lim="800000"/>
            <a:headEnd/>
            <a:tailEnd/>
          </a:ln>
        </p:spPr>
        <p:txBody>
          <a:bodyPr wrap="none" anchor="ctr"/>
          <a:lstStyle/>
          <a:p>
            <a:endParaRPr lang="en-US"/>
          </a:p>
        </p:txBody>
      </p:sp>
      <p:sp>
        <p:nvSpPr>
          <p:cNvPr id="1114115" name="Rectangle 3"/>
          <p:cNvSpPr>
            <a:spLocks noChangeArrowheads="1"/>
          </p:cNvSpPr>
          <p:nvPr/>
        </p:nvSpPr>
        <p:spPr bwMode="auto">
          <a:xfrm>
            <a:off x="1947863" y="4935538"/>
            <a:ext cx="6019800" cy="838200"/>
          </a:xfrm>
          <a:prstGeom prst="rect">
            <a:avLst/>
          </a:prstGeom>
          <a:solidFill>
            <a:srgbClr val="EAEAEA"/>
          </a:solidFill>
          <a:ln w="9525">
            <a:noFill/>
            <a:miter lim="800000"/>
            <a:headEnd/>
            <a:tailEnd/>
          </a:ln>
        </p:spPr>
        <p:txBody>
          <a:bodyPr wrap="none" anchor="ctr"/>
          <a:lstStyle/>
          <a:p>
            <a:endParaRPr lang="en-US"/>
          </a:p>
        </p:txBody>
      </p:sp>
      <p:sp>
        <p:nvSpPr>
          <p:cNvPr id="1114116" name="Rectangle 4"/>
          <p:cNvSpPr>
            <a:spLocks noChangeArrowheads="1"/>
          </p:cNvSpPr>
          <p:nvPr/>
        </p:nvSpPr>
        <p:spPr bwMode="auto">
          <a:xfrm>
            <a:off x="4919663" y="4935538"/>
            <a:ext cx="1524000" cy="838200"/>
          </a:xfrm>
          <a:prstGeom prst="rect">
            <a:avLst/>
          </a:prstGeom>
          <a:solidFill>
            <a:srgbClr val="99CCFF"/>
          </a:solidFill>
          <a:ln w="9525">
            <a:noFill/>
            <a:miter lim="800000"/>
            <a:headEnd/>
            <a:tailEnd/>
          </a:ln>
        </p:spPr>
        <p:txBody>
          <a:bodyPr wrap="none" anchor="ctr"/>
          <a:lstStyle/>
          <a:p>
            <a:endParaRPr lang="en-US"/>
          </a:p>
        </p:txBody>
      </p:sp>
      <p:grpSp>
        <p:nvGrpSpPr>
          <p:cNvPr id="2" name="Group 42"/>
          <p:cNvGrpSpPr>
            <a:grpSpLocks/>
          </p:cNvGrpSpPr>
          <p:nvPr/>
        </p:nvGrpSpPr>
        <p:grpSpPr bwMode="auto">
          <a:xfrm>
            <a:off x="1947863" y="2649538"/>
            <a:ext cx="6019800" cy="3124200"/>
            <a:chOff x="1227" y="1669"/>
            <a:chExt cx="3792" cy="1968"/>
          </a:xfrm>
        </p:grpSpPr>
        <p:sp>
          <p:nvSpPr>
            <p:cNvPr id="138290" name="Rectangle 6"/>
            <p:cNvSpPr>
              <a:spLocks noChangeArrowheads="1"/>
            </p:cNvSpPr>
            <p:nvPr/>
          </p:nvSpPr>
          <p:spPr bwMode="auto">
            <a:xfrm>
              <a:off x="1227" y="1669"/>
              <a:ext cx="3792" cy="1968"/>
            </a:xfrm>
            <a:prstGeom prst="rect">
              <a:avLst/>
            </a:prstGeom>
            <a:noFill/>
            <a:ln w="15875">
              <a:solidFill>
                <a:schemeClr val="tx1"/>
              </a:solidFill>
              <a:miter lim="800000"/>
              <a:headEnd/>
              <a:tailEnd/>
            </a:ln>
          </p:spPr>
          <p:txBody>
            <a:bodyPr wrap="none" anchor="ctr"/>
            <a:lstStyle/>
            <a:p>
              <a:endParaRPr lang="en-US"/>
            </a:p>
          </p:txBody>
        </p:sp>
        <p:sp>
          <p:nvSpPr>
            <p:cNvPr id="138291" name="Line 7"/>
            <p:cNvSpPr>
              <a:spLocks noChangeShapeType="1"/>
            </p:cNvSpPr>
            <p:nvPr/>
          </p:nvSpPr>
          <p:spPr bwMode="auto">
            <a:xfrm>
              <a:off x="2139" y="1669"/>
              <a:ext cx="0" cy="1968"/>
            </a:xfrm>
            <a:prstGeom prst="line">
              <a:avLst/>
            </a:prstGeom>
            <a:noFill/>
            <a:ln w="9525">
              <a:solidFill>
                <a:schemeClr val="tx1"/>
              </a:solidFill>
              <a:round/>
              <a:headEnd/>
              <a:tailEnd/>
            </a:ln>
          </p:spPr>
          <p:txBody>
            <a:bodyPr/>
            <a:lstStyle/>
            <a:p>
              <a:endParaRPr lang="en-US"/>
            </a:p>
          </p:txBody>
        </p:sp>
        <p:sp>
          <p:nvSpPr>
            <p:cNvPr id="138292" name="Line 8"/>
            <p:cNvSpPr>
              <a:spLocks noChangeShapeType="1"/>
            </p:cNvSpPr>
            <p:nvPr/>
          </p:nvSpPr>
          <p:spPr bwMode="auto">
            <a:xfrm>
              <a:off x="3099" y="1669"/>
              <a:ext cx="0" cy="1968"/>
            </a:xfrm>
            <a:prstGeom prst="line">
              <a:avLst/>
            </a:prstGeom>
            <a:noFill/>
            <a:ln w="9525">
              <a:solidFill>
                <a:schemeClr val="tx1"/>
              </a:solidFill>
              <a:round/>
              <a:headEnd/>
              <a:tailEnd/>
            </a:ln>
          </p:spPr>
          <p:txBody>
            <a:bodyPr/>
            <a:lstStyle/>
            <a:p>
              <a:endParaRPr lang="en-US"/>
            </a:p>
          </p:txBody>
        </p:sp>
        <p:sp>
          <p:nvSpPr>
            <p:cNvPr id="138293" name="Line 9"/>
            <p:cNvSpPr>
              <a:spLocks noChangeShapeType="1"/>
            </p:cNvSpPr>
            <p:nvPr/>
          </p:nvSpPr>
          <p:spPr bwMode="auto">
            <a:xfrm>
              <a:off x="4059" y="1669"/>
              <a:ext cx="0" cy="1968"/>
            </a:xfrm>
            <a:prstGeom prst="line">
              <a:avLst/>
            </a:prstGeom>
            <a:noFill/>
            <a:ln w="9525">
              <a:solidFill>
                <a:schemeClr val="tx1"/>
              </a:solidFill>
              <a:round/>
              <a:headEnd/>
              <a:tailEnd/>
            </a:ln>
          </p:spPr>
          <p:txBody>
            <a:bodyPr/>
            <a:lstStyle/>
            <a:p>
              <a:endParaRPr lang="en-US"/>
            </a:p>
          </p:txBody>
        </p:sp>
        <p:sp>
          <p:nvSpPr>
            <p:cNvPr id="138294" name="Line 10"/>
            <p:cNvSpPr>
              <a:spLocks noChangeShapeType="1"/>
            </p:cNvSpPr>
            <p:nvPr/>
          </p:nvSpPr>
          <p:spPr bwMode="auto">
            <a:xfrm>
              <a:off x="1227" y="2629"/>
              <a:ext cx="3792" cy="0"/>
            </a:xfrm>
            <a:prstGeom prst="line">
              <a:avLst/>
            </a:prstGeom>
            <a:noFill/>
            <a:ln w="9525">
              <a:solidFill>
                <a:schemeClr val="tx1"/>
              </a:solidFill>
              <a:round/>
              <a:headEnd/>
              <a:tailEnd/>
            </a:ln>
          </p:spPr>
          <p:txBody>
            <a:bodyPr/>
            <a:lstStyle/>
            <a:p>
              <a:endParaRPr lang="en-US"/>
            </a:p>
          </p:txBody>
        </p:sp>
        <p:sp>
          <p:nvSpPr>
            <p:cNvPr id="138295" name="Line 11"/>
            <p:cNvSpPr>
              <a:spLocks noChangeShapeType="1"/>
            </p:cNvSpPr>
            <p:nvPr/>
          </p:nvSpPr>
          <p:spPr bwMode="auto">
            <a:xfrm>
              <a:off x="1227" y="3109"/>
              <a:ext cx="3792" cy="0"/>
            </a:xfrm>
            <a:prstGeom prst="line">
              <a:avLst/>
            </a:prstGeom>
            <a:noFill/>
            <a:ln w="9525">
              <a:solidFill>
                <a:schemeClr val="tx1"/>
              </a:solidFill>
              <a:round/>
              <a:headEnd/>
              <a:tailEnd/>
            </a:ln>
          </p:spPr>
          <p:txBody>
            <a:bodyPr/>
            <a:lstStyle/>
            <a:p>
              <a:endParaRPr lang="en-US"/>
            </a:p>
          </p:txBody>
        </p:sp>
        <p:sp>
          <p:nvSpPr>
            <p:cNvPr id="138296" name="Line 12"/>
            <p:cNvSpPr>
              <a:spLocks noChangeShapeType="1"/>
            </p:cNvSpPr>
            <p:nvPr/>
          </p:nvSpPr>
          <p:spPr bwMode="auto">
            <a:xfrm>
              <a:off x="1227" y="2149"/>
              <a:ext cx="3792" cy="0"/>
            </a:xfrm>
            <a:prstGeom prst="line">
              <a:avLst/>
            </a:prstGeom>
            <a:noFill/>
            <a:ln w="9525">
              <a:solidFill>
                <a:schemeClr val="tx1"/>
              </a:solidFill>
              <a:round/>
              <a:headEnd/>
              <a:tailEnd/>
            </a:ln>
          </p:spPr>
          <p:txBody>
            <a:bodyPr/>
            <a:lstStyle/>
            <a:p>
              <a:endParaRPr lang="en-US"/>
            </a:p>
          </p:txBody>
        </p:sp>
      </p:grpSp>
      <p:sp>
        <p:nvSpPr>
          <p:cNvPr id="1114125" name="Text Box 13"/>
          <p:cNvSpPr txBox="1">
            <a:spLocks noChangeArrowheads="1"/>
          </p:cNvSpPr>
          <p:nvPr/>
        </p:nvSpPr>
        <p:spPr bwMode="auto">
          <a:xfrm>
            <a:off x="2100263" y="2878138"/>
            <a:ext cx="446087" cy="366712"/>
          </a:xfrm>
          <a:prstGeom prst="rect">
            <a:avLst/>
          </a:prstGeom>
          <a:noFill/>
          <a:ln w="9525">
            <a:noFill/>
            <a:miter lim="800000"/>
            <a:headEnd/>
            <a:tailEnd/>
          </a:ln>
        </p:spPr>
        <p:txBody>
          <a:bodyPr wrap="none">
            <a:spAutoFit/>
          </a:bodyPr>
          <a:lstStyle/>
          <a:p>
            <a:pPr algn="l"/>
            <a:r>
              <a:rPr lang="en-US" sz="1800" b="1"/>
              <a:t>P</a:t>
            </a:r>
            <a:r>
              <a:rPr lang="en-US" sz="1800" b="1" baseline="-25000"/>
              <a:t>A</a:t>
            </a:r>
          </a:p>
        </p:txBody>
      </p:sp>
      <p:sp>
        <p:nvSpPr>
          <p:cNvPr id="1114126" name="Text Box 14"/>
          <p:cNvSpPr txBox="1">
            <a:spLocks noChangeArrowheads="1"/>
          </p:cNvSpPr>
          <p:nvPr/>
        </p:nvSpPr>
        <p:spPr bwMode="auto">
          <a:xfrm>
            <a:off x="2024063" y="3640138"/>
            <a:ext cx="1365250" cy="366712"/>
          </a:xfrm>
          <a:prstGeom prst="rect">
            <a:avLst/>
          </a:prstGeom>
          <a:noFill/>
          <a:ln w="9525">
            <a:noFill/>
            <a:miter lim="800000"/>
            <a:headEnd/>
            <a:tailEnd/>
          </a:ln>
        </p:spPr>
        <p:txBody>
          <a:bodyPr wrap="none">
            <a:spAutoFit/>
          </a:bodyPr>
          <a:lstStyle/>
          <a:p>
            <a:pPr algn="l"/>
            <a:r>
              <a:rPr lang="en-US" sz="1800"/>
              <a:t>628 mm Hg</a:t>
            </a:r>
            <a:endParaRPr lang="en-US" sz="1800" baseline="-25000"/>
          </a:p>
        </p:txBody>
      </p:sp>
      <p:sp>
        <p:nvSpPr>
          <p:cNvPr id="1114127" name="Text Box 15"/>
          <p:cNvSpPr txBox="1">
            <a:spLocks noChangeArrowheads="1"/>
          </p:cNvSpPr>
          <p:nvPr/>
        </p:nvSpPr>
        <p:spPr bwMode="auto">
          <a:xfrm>
            <a:off x="2024063" y="4416425"/>
            <a:ext cx="1365250" cy="366713"/>
          </a:xfrm>
          <a:prstGeom prst="rect">
            <a:avLst/>
          </a:prstGeom>
          <a:noFill/>
          <a:ln w="9525">
            <a:noFill/>
            <a:miter lim="800000"/>
            <a:headEnd/>
            <a:tailEnd/>
          </a:ln>
        </p:spPr>
        <p:txBody>
          <a:bodyPr wrap="none">
            <a:spAutoFit/>
          </a:bodyPr>
          <a:lstStyle/>
          <a:p>
            <a:pPr algn="l"/>
            <a:r>
              <a:rPr lang="en-US" sz="1800"/>
              <a:t>437 mm Hg</a:t>
            </a:r>
            <a:endParaRPr lang="en-US" sz="1800" baseline="-25000"/>
          </a:p>
        </p:txBody>
      </p:sp>
      <p:sp>
        <p:nvSpPr>
          <p:cNvPr id="1114128" name="Text Box 16"/>
          <p:cNvSpPr txBox="1">
            <a:spLocks noChangeArrowheads="1"/>
          </p:cNvSpPr>
          <p:nvPr/>
        </p:nvSpPr>
        <p:spPr bwMode="auto">
          <a:xfrm>
            <a:off x="3668713" y="3640138"/>
            <a:ext cx="946150" cy="366712"/>
          </a:xfrm>
          <a:prstGeom prst="rect">
            <a:avLst/>
          </a:prstGeom>
          <a:noFill/>
          <a:ln w="9525">
            <a:noFill/>
            <a:miter lim="800000"/>
            <a:headEnd/>
            <a:tailEnd/>
          </a:ln>
        </p:spPr>
        <p:txBody>
          <a:bodyPr wrap="none">
            <a:spAutoFit/>
          </a:bodyPr>
          <a:lstStyle/>
          <a:p>
            <a:pPr algn="l"/>
            <a:r>
              <a:rPr lang="en-US" sz="1800"/>
              <a:t>250 mL</a:t>
            </a:r>
            <a:endParaRPr lang="en-US" sz="1800" baseline="-25000"/>
          </a:p>
        </p:txBody>
      </p:sp>
      <p:sp>
        <p:nvSpPr>
          <p:cNvPr id="1114129" name="Text Box 17"/>
          <p:cNvSpPr txBox="1">
            <a:spLocks noChangeArrowheads="1"/>
          </p:cNvSpPr>
          <p:nvPr/>
        </p:nvSpPr>
        <p:spPr bwMode="auto">
          <a:xfrm>
            <a:off x="3668713" y="2892425"/>
            <a:ext cx="946150" cy="366713"/>
          </a:xfrm>
          <a:prstGeom prst="rect">
            <a:avLst/>
          </a:prstGeom>
          <a:noFill/>
          <a:ln w="9525">
            <a:noFill/>
            <a:miter lim="800000"/>
            <a:headEnd/>
            <a:tailEnd/>
          </a:ln>
        </p:spPr>
        <p:txBody>
          <a:bodyPr wrap="none">
            <a:spAutoFit/>
          </a:bodyPr>
          <a:lstStyle/>
          <a:p>
            <a:pPr algn="l"/>
            <a:r>
              <a:rPr lang="en-US" sz="1800"/>
              <a:t>150 mL</a:t>
            </a:r>
            <a:endParaRPr lang="en-US" sz="1800" baseline="-25000"/>
          </a:p>
        </p:txBody>
      </p:sp>
      <p:sp>
        <p:nvSpPr>
          <p:cNvPr id="1114130" name="Text Box 18"/>
          <p:cNvSpPr txBox="1">
            <a:spLocks noChangeArrowheads="1"/>
          </p:cNvSpPr>
          <p:nvPr/>
        </p:nvSpPr>
        <p:spPr bwMode="auto">
          <a:xfrm>
            <a:off x="3668713" y="4402138"/>
            <a:ext cx="946150" cy="366712"/>
          </a:xfrm>
          <a:prstGeom prst="rect">
            <a:avLst/>
          </a:prstGeom>
          <a:noFill/>
          <a:ln w="9525">
            <a:noFill/>
            <a:miter lim="800000"/>
            <a:headEnd/>
            <a:tailEnd/>
          </a:ln>
        </p:spPr>
        <p:txBody>
          <a:bodyPr wrap="none">
            <a:spAutoFit/>
          </a:bodyPr>
          <a:lstStyle/>
          <a:p>
            <a:pPr algn="l"/>
            <a:r>
              <a:rPr lang="en-US" sz="1800"/>
              <a:t>350 mL</a:t>
            </a:r>
            <a:endParaRPr lang="en-US" sz="1800" baseline="-25000"/>
          </a:p>
        </p:txBody>
      </p:sp>
      <p:sp>
        <p:nvSpPr>
          <p:cNvPr id="1114131" name="Text Box 19"/>
          <p:cNvSpPr txBox="1">
            <a:spLocks noChangeArrowheads="1"/>
          </p:cNvSpPr>
          <p:nvPr/>
        </p:nvSpPr>
        <p:spPr bwMode="auto">
          <a:xfrm>
            <a:off x="6716713" y="3625850"/>
            <a:ext cx="946150" cy="366713"/>
          </a:xfrm>
          <a:prstGeom prst="rect">
            <a:avLst/>
          </a:prstGeom>
          <a:noFill/>
          <a:ln w="9525">
            <a:noFill/>
            <a:miter lim="800000"/>
            <a:headEnd/>
            <a:tailEnd/>
          </a:ln>
        </p:spPr>
        <p:txBody>
          <a:bodyPr wrap="none">
            <a:spAutoFit/>
          </a:bodyPr>
          <a:lstStyle/>
          <a:p>
            <a:pPr algn="l"/>
            <a:r>
              <a:rPr lang="en-US" sz="1800"/>
              <a:t>300 mL</a:t>
            </a:r>
            <a:endParaRPr lang="en-US" sz="1800" baseline="-25000"/>
          </a:p>
        </p:txBody>
      </p:sp>
      <p:sp>
        <p:nvSpPr>
          <p:cNvPr id="1114132" name="Text Box 20"/>
          <p:cNvSpPr txBox="1">
            <a:spLocks noChangeArrowheads="1"/>
          </p:cNvSpPr>
          <p:nvPr/>
        </p:nvSpPr>
        <p:spPr bwMode="auto">
          <a:xfrm>
            <a:off x="6716713" y="2878138"/>
            <a:ext cx="946150" cy="366712"/>
          </a:xfrm>
          <a:prstGeom prst="rect">
            <a:avLst/>
          </a:prstGeom>
          <a:noFill/>
          <a:ln w="9525">
            <a:noFill/>
            <a:miter lim="800000"/>
            <a:headEnd/>
            <a:tailEnd/>
          </a:ln>
        </p:spPr>
        <p:txBody>
          <a:bodyPr wrap="none">
            <a:spAutoFit/>
          </a:bodyPr>
          <a:lstStyle/>
          <a:p>
            <a:pPr algn="l"/>
            <a:r>
              <a:rPr lang="en-US" sz="1800"/>
              <a:t>300 mL</a:t>
            </a:r>
            <a:endParaRPr lang="en-US" sz="1800" baseline="-25000"/>
          </a:p>
        </p:txBody>
      </p:sp>
      <p:sp>
        <p:nvSpPr>
          <p:cNvPr id="1114133" name="Text Box 21"/>
          <p:cNvSpPr txBox="1">
            <a:spLocks noChangeArrowheads="1"/>
          </p:cNvSpPr>
          <p:nvPr/>
        </p:nvSpPr>
        <p:spPr bwMode="auto">
          <a:xfrm>
            <a:off x="6716713" y="4387850"/>
            <a:ext cx="946150" cy="366713"/>
          </a:xfrm>
          <a:prstGeom prst="rect">
            <a:avLst/>
          </a:prstGeom>
          <a:noFill/>
          <a:ln w="9525">
            <a:noFill/>
            <a:miter lim="800000"/>
            <a:headEnd/>
            <a:tailEnd/>
          </a:ln>
        </p:spPr>
        <p:txBody>
          <a:bodyPr wrap="none">
            <a:spAutoFit/>
          </a:bodyPr>
          <a:lstStyle/>
          <a:p>
            <a:pPr algn="l"/>
            <a:r>
              <a:rPr lang="en-US" sz="1800"/>
              <a:t>300 mL</a:t>
            </a:r>
            <a:endParaRPr lang="en-US" sz="1800" baseline="-25000"/>
          </a:p>
        </p:txBody>
      </p:sp>
      <p:sp>
        <p:nvSpPr>
          <p:cNvPr id="1114134" name="Text Box 22"/>
          <p:cNvSpPr txBox="1">
            <a:spLocks noChangeArrowheads="1"/>
          </p:cNvSpPr>
          <p:nvPr/>
        </p:nvSpPr>
        <p:spPr bwMode="auto">
          <a:xfrm>
            <a:off x="5002213" y="2878138"/>
            <a:ext cx="1403350" cy="366712"/>
          </a:xfrm>
          <a:prstGeom prst="rect">
            <a:avLst/>
          </a:prstGeom>
          <a:noFill/>
          <a:ln w="9525">
            <a:noFill/>
            <a:miter lim="800000"/>
            <a:headEnd/>
            <a:tailEnd/>
          </a:ln>
        </p:spPr>
        <p:txBody>
          <a:bodyPr wrap="none">
            <a:spAutoFit/>
          </a:bodyPr>
          <a:lstStyle/>
          <a:p>
            <a:pPr algn="l"/>
            <a:r>
              <a:rPr lang="en-US" sz="1800" b="1"/>
              <a:t>406 mm Hg</a:t>
            </a:r>
            <a:endParaRPr lang="en-US" sz="1800" b="1" baseline="-25000"/>
          </a:p>
        </p:txBody>
      </p:sp>
      <p:sp>
        <p:nvSpPr>
          <p:cNvPr id="1114135" name="Text Box 23"/>
          <p:cNvSpPr txBox="1">
            <a:spLocks noChangeArrowheads="1"/>
          </p:cNvSpPr>
          <p:nvPr/>
        </p:nvSpPr>
        <p:spPr bwMode="auto">
          <a:xfrm>
            <a:off x="5002213" y="3640138"/>
            <a:ext cx="1403350" cy="366712"/>
          </a:xfrm>
          <a:prstGeom prst="rect">
            <a:avLst/>
          </a:prstGeom>
          <a:noFill/>
          <a:ln w="9525">
            <a:noFill/>
            <a:miter lim="800000"/>
            <a:headEnd/>
            <a:tailEnd/>
          </a:ln>
        </p:spPr>
        <p:txBody>
          <a:bodyPr wrap="none">
            <a:spAutoFit/>
          </a:bodyPr>
          <a:lstStyle/>
          <a:p>
            <a:pPr algn="l"/>
            <a:r>
              <a:rPr lang="en-US" sz="1800" b="1"/>
              <a:t>523 mm Hg</a:t>
            </a:r>
            <a:endParaRPr lang="en-US" sz="1800" b="1" baseline="-25000"/>
          </a:p>
        </p:txBody>
      </p:sp>
      <p:sp>
        <p:nvSpPr>
          <p:cNvPr id="1114136" name="Text Box 24"/>
          <p:cNvSpPr txBox="1">
            <a:spLocks noChangeArrowheads="1"/>
          </p:cNvSpPr>
          <p:nvPr/>
        </p:nvSpPr>
        <p:spPr bwMode="auto">
          <a:xfrm>
            <a:off x="5002213" y="4416425"/>
            <a:ext cx="1403350" cy="366713"/>
          </a:xfrm>
          <a:prstGeom prst="rect">
            <a:avLst/>
          </a:prstGeom>
          <a:noFill/>
          <a:ln w="9525">
            <a:noFill/>
            <a:miter lim="800000"/>
            <a:headEnd/>
            <a:tailEnd/>
          </a:ln>
        </p:spPr>
        <p:txBody>
          <a:bodyPr wrap="none">
            <a:spAutoFit/>
          </a:bodyPr>
          <a:lstStyle/>
          <a:p>
            <a:pPr algn="l"/>
            <a:r>
              <a:rPr lang="en-US" sz="1800" b="1"/>
              <a:t>510 mm Hg</a:t>
            </a:r>
            <a:endParaRPr lang="en-US" sz="1800" b="1" baseline="-25000"/>
          </a:p>
        </p:txBody>
      </p:sp>
      <p:sp>
        <p:nvSpPr>
          <p:cNvPr id="1114137" name="Text Box 25"/>
          <p:cNvSpPr txBox="1">
            <a:spLocks noChangeArrowheads="1"/>
          </p:cNvSpPr>
          <p:nvPr/>
        </p:nvSpPr>
        <p:spPr bwMode="auto">
          <a:xfrm>
            <a:off x="4951413" y="5178425"/>
            <a:ext cx="1492250" cy="366713"/>
          </a:xfrm>
          <a:prstGeom prst="rect">
            <a:avLst/>
          </a:prstGeom>
          <a:noFill/>
          <a:ln w="9525">
            <a:noFill/>
            <a:miter lim="800000"/>
            <a:headEnd/>
            <a:tailEnd/>
          </a:ln>
        </p:spPr>
        <p:txBody>
          <a:bodyPr wrap="none">
            <a:spAutoFit/>
          </a:bodyPr>
          <a:lstStyle/>
          <a:p>
            <a:pPr algn="l"/>
            <a:r>
              <a:rPr lang="en-US" sz="1800"/>
              <a:t>1439 mm Hg</a:t>
            </a:r>
            <a:endParaRPr lang="en-US" sz="1800" baseline="-25000"/>
          </a:p>
        </p:txBody>
      </p:sp>
      <p:sp>
        <p:nvSpPr>
          <p:cNvPr id="1114138" name="Text Box 26"/>
          <p:cNvSpPr txBox="1">
            <a:spLocks noChangeArrowheads="1"/>
          </p:cNvSpPr>
          <p:nvPr/>
        </p:nvSpPr>
        <p:spPr bwMode="auto">
          <a:xfrm>
            <a:off x="874713" y="5087938"/>
            <a:ext cx="946150" cy="366712"/>
          </a:xfrm>
          <a:prstGeom prst="rect">
            <a:avLst/>
          </a:prstGeom>
          <a:noFill/>
          <a:ln w="9525">
            <a:noFill/>
            <a:miter lim="800000"/>
            <a:headEnd/>
            <a:tailEnd/>
          </a:ln>
        </p:spPr>
        <p:txBody>
          <a:bodyPr wrap="none">
            <a:spAutoFit/>
          </a:bodyPr>
          <a:lstStyle/>
          <a:p>
            <a:pPr algn="l"/>
            <a:r>
              <a:rPr lang="en-US" sz="1800" b="1"/>
              <a:t>TOTAL</a:t>
            </a:r>
          </a:p>
        </p:txBody>
      </p:sp>
      <p:sp>
        <p:nvSpPr>
          <p:cNvPr id="1114139" name="Text Box 27"/>
          <p:cNvSpPr txBox="1">
            <a:spLocks noChangeArrowheads="1"/>
          </p:cNvSpPr>
          <p:nvPr/>
        </p:nvSpPr>
        <p:spPr bwMode="auto">
          <a:xfrm>
            <a:off x="1262063" y="2892425"/>
            <a:ext cx="336550" cy="366713"/>
          </a:xfrm>
          <a:prstGeom prst="rect">
            <a:avLst/>
          </a:prstGeom>
          <a:noFill/>
          <a:ln w="9525">
            <a:noFill/>
            <a:miter lim="800000"/>
            <a:headEnd/>
            <a:tailEnd/>
          </a:ln>
        </p:spPr>
        <p:txBody>
          <a:bodyPr wrap="none">
            <a:spAutoFit/>
          </a:bodyPr>
          <a:lstStyle/>
          <a:p>
            <a:pPr algn="l"/>
            <a:r>
              <a:rPr lang="en-US" sz="1800"/>
              <a:t>A</a:t>
            </a:r>
          </a:p>
        </p:txBody>
      </p:sp>
      <p:sp>
        <p:nvSpPr>
          <p:cNvPr id="1114140" name="Text Box 28"/>
          <p:cNvSpPr txBox="1">
            <a:spLocks noChangeArrowheads="1"/>
          </p:cNvSpPr>
          <p:nvPr/>
        </p:nvSpPr>
        <p:spPr bwMode="auto">
          <a:xfrm>
            <a:off x="1262063" y="3578225"/>
            <a:ext cx="336550" cy="366713"/>
          </a:xfrm>
          <a:prstGeom prst="rect">
            <a:avLst/>
          </a:prstGeom>
          <a:noFill/>
          <a:ln w="9525">
            <a:noFill/>
            <a:miter lim="800000"/>
            <a:headEnd/>
            <a:tailEnd/>
          </a:ln>
        </p:spPr>
        <p:txBody>
          <a:bodyPr wrap="none">
            <a:spAutoFit/>
          </a:bodyPr>
          <a:lstStyle/>
          <a:p>
            <a:pPr algn="l"/>
            <a:r>
              <a:rPr lang="en-US" sz="1800"/>
              <a:t>B</a:t>
            </a:r>
          </a:p>
        </p:txBody>
      </p:sp>
      <p:sp>
        <p:nvSpPr>
          <p:cNvPr id="1114141" name="Text Box 29"/>
          <p:cNvSpPr txBox="1">
            <a:spLocks noChangeArrowheads="1"/>
          </p:cNvSpPr>
          <p:nvPr/>
        </p:nvSpPr>
        <p:spPr bwMode="auto">
          <a:xfrm>
            <a:off x="1262063" y="4340225"/>
            <a:ext cx="349250" cy="366713"/>
          </a:xfrm>
          <a:prstGeom prst="rect">
            <a:avLst/>
          </a:prstGeom>
          <a:noFill/>
          <a:ln w="9525">
            <a:noFill/>
            <a:miter lim="800000"/>
            <a:headEnd/>
            <a:tailEnd/>
          </a:ln>
        </p:spPr>
        <p:txBody>
          <a:bodyPr wrap="none">
            <a:spAutoFit/>
          </a:bodyPr>
          <a:lstStyle/>
          <a:p>
            <a:pPr algn="l"/>
            <a:r>
              <a:rPr lang="en-US" sz="1800"/>
              <a:t>C</a:t>
            </a:r>
          </a:p>
        </p:txBody>
      </p:sp>
      <p:sp>
        <p:nvSpPr>
          <p:cNvPr id="1114142" name="Text Box 30"/>
          <p:cNvSpPr txBox="1">
            <a:spLocks noChangeArrowheads="1"/>
          </p:cNvSpPr>
          <p:nvPr/>
        </p:nvSpPr>
        <p:spPr bwMode="auto">
          <a:xfrm>
            <a:off x="2405063" y="2192338"/>
            <a:ext cx="412750" cy="366712"/>
          </a:xfrm>
          <a:prstGeom prst="rect">
            <a:avLst/>
          </a:prstGeom>
          <a:noFill/>
          <a:ln w="9525">
            <a:noFill/>
            <a:miter lim="800000"/>
            <a:headEnd/>
            <a:tailEnd/>
          </a:ln>
        </p:spPr>
        <p:txBody>
          <a:bodyPr wrap="none">
            <a:spAutoFit/>
          </a:bodyPr>
          <a:lstStyle/>
          <a:p>
            <a:pPr algn="l"/>
            <a:r>
              <a:rPr lang="en-US" sz="1800"/>
              <a:t>P</a:t>
            </a:r>
            <a:r>
              <a:rPr lang="en-US" sz="1800" baseline="-25000"/>
              <a:t>x</a:t>
            </a:r>
          </a:p>
        </p:txBody>
      </p:sp>
      <p:sp>
        <p:nvSpPr>
          <p:cNvPr id="1114143" name="Text Box 31"/>
          <p:cNvSpPr txBox="1">
            <a:spLocks noChangeArrowheads="1"/>
          </p:cNvSpPr>
          <p:nvPr/>
        </p:nvSpPr>
        <p:spPr bwMode="auto">
          <a:xfrm>
            <a:off x="3897313" y="2192338"/>
            <a:ext cx="412750" cy="366712"/>
          </a:xfrm>
          <a:prstGeom prst="rect">
            <a:avLst/>
          </a:prstGeom>
          <a:noFill/>
          <a:ln w="9525">
            <a:noFill/>
            <a:miter lim="800000"/>
            <a:headEnd/>
            <a:tailEnd/>
          </a:ln>
        </p:spPr>
        <p:txBody>
          <a:bodyPr wrap="none">
            <a:spAutoFit/>
          </a:bodyPr>
          <a:lstStyle/>
          <a:p>
            <a:pPr algn="l"/>
            <a:r>
              <a:rPr lang="en-US" sz="1800"/>
              <a:t>V</a:t>
            </a:r>
            <a:r>
              <a:rPr lang="en-US" sz="1800" baseline="-25000"/>
              <a:t>x</a:t>
            </a:r>
          </a:p>
        </p:txBody>
      </p:sp>
      <p:sp>
        <p:nvSpPr>
          <p:cNvPr id="1114144" name="Text Box 32"/>
          <p:cNvSpPr txBox="1">
            <a:spLocks noChangeArrowheads="1"/>
          </p:cNvSpPr>
          <p:nvPr/>
        </p:nvSpPr>
        <p:spPr bwMode="auto">
          <a:xfrm>
            <a:off x="5376863" y="2192338"/>
            <a:ext cx="446087" cy="366712"/>
          </a:xfrm>
          <a:prstGeom prst="rect">
            <a:avLst/>
          </a:prstGeom>
          <a:noFill/>
          <a:ln w="9525">
            <a:noFill/>
            <a:miter lim="800000"/>
            <a:headEnd/>
            <a:tailEnd/>
          </a:ln>
        </p:spPr>
        <p:txBody>
          <a:bodyPr wrap="none">
            <a:spAutoFit/>
          </a:bodyPr>
          <a:lstStyle/>
          <a:p>
            <a:pPr algn="l"/>
            <a:r>
              <a:rPr lang="en-US" sz="1800"/>
              <a:t>P</a:t>
            </a:r>
            <a:r>
              <a:rPr lang="en-US" sz="1800" baseline="-25000"/>
              <a:t>D</a:t>
            </a:r>
          </a:p>
        </p:txBody>
      </p:sp>
      <p:sp>
        <p:nvSpPr>
          <p:cNvPr id="1114145" name="Text Box 33"/>
          <p:cNvSpPr txBox="1">
            <a:spLocks noChangeArrowheads="1"/>
          </p:cNvSpPr>
          <p:nvPr/>
        </p:nvSpPr>
        <p:spPr bwMode="auto">
          <a:xfrm>
            <a:off x="6869113" y="2192338"/>
            <a:ext cx="446087" cy="366712"/>
          </a:xfrm>
          <a:prstGeom prst="rect">
            <a:avLst/>
          </a:prstGeom>
          <a:noFill/>
          <a:ln w="9525">
            <a:noFill/>
            <a:miter lim="800000"/>
            <a:headEnd/>
            <a:tailEnd/>
          </a:ln>
        </p:spPr>
        <p:txBody>
          <a:bodyPr wrap="none">
            <a:spAutoFit/>
          </a:bodyPr>
          <a:lstStyle/>
          <a:p>
            <a:pPr algn="l"/>
            <a:r>
              <a:rPr lang="en-US" sz="1800"/>
              <a:t>V</a:t>
            </a:r>
            <a:r>
              <a:rPr lang="en-US" sz="1800" baseline="-25000"/>
              <a:t>D</a:t>
            </a:r>
          </a:p>
        </p:txBody>
      </p:sp>
      <p:sp>
        <p:nvSpPr>
          <p:cNvPr id="138267" name="Rectangle 37"/>
          <p:cNvSpPr>
            <a:spLocks noGrp="1" noChangeArrowheads="1"/>
          </p:cNvSpPr>
          <p:nvPr>
            <p:ph type="title"/>
          </p:nvPr>
        </p:nvSpPr>
        <p:spPr/>
        <p:txBody>
          <a:bodyPr/>
          <a:lstStyle/>
          <a:p>
            <a:pPr eaLnBrk="1" hangingPunct="1"/>
            <a:r>
              <a:rPr lang="en-US" sz="3200" smtClean="0"/>
              <a:t>Dalton’s Law of Partial Pressures</a:t>
            </a:r>
          </a:p>
        </p:txBody>
      </p:sp>
      <p:sp>
        <p:nvSpPr>
          <p:cNvPr id="138268" name="Rectangle 38"/>
          <p:cNvSpPr>
            <a:spLocks noChangeArrowheads="1"/>
          </p:cNvSpPr>
          <p:nvPr/>
        </p:nvSpPr>
        <p:spPr bwMode="auto">
          <a:xfrm>
            <a:off x="725488" y="1298575"/>
            <a:ext cx="7988300" cy="822325"/>
          </a:xfrm>
          <a:prstGeom prst="rect">
            <a:avLst/>
          </a:prstGeom>
          <a:noFill/>
          <a:ln w="9525">
            <a:noFill/>
            <a:miter lim="800000"/>
            <a:headEnd/>
            <a:tailEnd/>
          </a:ln>
        </p:spPr>
        <p:txBody>
          <a:bodyPr anchor="ctr">
            <a:spAutoFit/>
          </a:bodyPr>
          <a:lstStyle/>
          <a:p>
            <a:pPr marL="457200" indent="-457200" algn="l">
              <a:buFontTx/>
              <a:buAutoNum type="arabicPeriod" startAt="3"/>
            </a:pPr>
            <a:r>
              <a:rPr lang="en-US"/>
              <a:t>Container A (with volume 150 mL) contains a gas under an unknown pressure.  Container B (with volume 250  mL) contains a gas under 628 mm Hg of pressure.  Container C (with volume 350 mL) contains a gas under 437 mm Hg of pressure.  If all of these gases are put into Container D (with volume 300 mL), giving it 1439 mm Hg of pressure, find the original pressure of the gas in Container A.</a:t>
            </a:r>
          </a:p>
        </p:txBody>
      </p:sp>
      <p:sp>
        <p:nvSpPr>
          <p:cNvPr id="1114151" name="Text Box 39"/>
          <p:cNvSpPr txBox="1">
            <a:spLocks noChangeArrowheads="1"/>
          </p:cNvSpPr>
          <p:nvPr/>
        </p:nvSpPr>
        <p:spPr bwMode="auto">
          <a:xfrm>
            <a:off x="6132513" y="6167438"/>
            <a:ext cx="2819400" cy="274637"/>
          </a:xfrm>
          <a:prstGeom prst="rect">
            <a:avLst/>
          </a:prstGeom>
          <a:noFill/>
          <a:ln w="9525">
            <a:noFill/>
            <a:miter lim="800000"/>
            <a:headEnd/>
            <a:tailEnd/>
          </a:ln>
        </p:spPr>
        <p:txBody>
          <a:bodyPr wrap="none">
            <a:spAutoFit/>
          </a:bodyPr>
          <a:lstStyle/>
          <a:p>
            <a:pPr algn="l"/>
            <a:r>
              <a:rPr lang="en-US"/>
              <a:t>(P</a:t>
            </a:r>
            <a:r>
              <a:rPr lang="en-US" baseline="-25000"/>
              <a:t>A</a:t>
            </a:r>
            <a:r>
              <a:rPr lang="en-US"/>
              <a:t>)(150 mL)  =  (406 mm Hg)(300 mL)</a:t>
            </a:r>
          </a:p>
        </p:txBody>
      </p:sp>
      <p:sp>
        <p:nvSpPr>
          <p:cNvPr id="1114152" name="Text Box 40"/>
          <p:cNvSpPr txBox="1">
            <a:spLocks noChangeArrowheads="1"/>
          </p:cNvSpPr>
          <p:nvPr/>
        </p:nvSpPr>
        <p:spPr bwMode="auto">
          <a:xfrm>
            <a:off x="6475413" y="5930900"/>
            <a:ext cx="1539875" cy="274638"/>
          </a:xfrm>
          <a:prstGeom prst="rect">
            <a:avLst/>
          </a:prstGeom>
          <a:noFill/>
          <a:ln w="9525">
            <a:noFill/>
            <a:miter lim="800000"/>
            <a:headEnd/>
            <a:tailEnd/>
          </a:ln>
        </p:spPr>
        <p:txBody>
          <a:bodyPr wrap="none">
            <a:spAutoFit/>
          </a:bodyPr>
          <a:lstStyle/>
          <a:p>
            <a:pPr algn="l"/>
            <a:r>
              <a:rPr lang="en-US"/>
              <a:t>(P</a:t>
            </a:r>
            <a:r>
              <a:rPr lang="en-US" baseline="-25000"/>
              <a:t>A</a:t>
            </a:r>
            <a:r>
              <a:rPr lang="en-US"/>
              <a:t>)(V</a:t>
            </a:r>
            <a:r>
              <a:rPr lang="en-US" baseline="-25000"/>
              <a:t>A</a:t>
            </a:r>
            <a:r>
              <a:rPr lang="en-US"/>
              <a:t>)  =  (P</a:t>
            </a:r>
            <a:r>
              <a:rPr lang="en-US" baseline="-25000"/>
              <a:t>D</a:t>
            </a:r>
            <a:r>
              <a:rPr lang="en-US"/>
              <a:t>)(V</a:t>
            </a:r>
            <a:r>
              <a:rPr lang="en-US" baseline="-25000"/>
              <a:t>D</a:t>
            </a:r>
            <a:r>
              <a:rPr lang="en-US"/>
              <a:t>)</a:t>
            </a:r>
          </a:p>
        </p:txBody>
      </p:sp>
      <p:sp>
        <p:nvSpPr>
          <p:cNvPr id="1114153" name="Text Box 41"/>
          <p:cNvSpPr txBox="1">
            <a:spLocks noChangeArrowheads="1"/>
          </p:cNvSpPr>
          <p:nvPr/>
        </p:nvSpPr>
        <p:spPr bwMode="auto">
          <a:xfrm>
            <a:off x="6689725" y="6430963"/>
            <a:ext cx="1544638" cy="274637"/>
          </a:xfrm>
          <a:prstGeom prst="rect">
            <a:avLst/>
          </a:prstGeom>
          <a:noFill/>
          <a:ln w="9525">
            <a:noFill/>
            <a:miter lim="800000"/>
            <a:headEnd/>
            <a:tailEnd/>
          </a:ln>
        </p:spPr>
        <p:txBody>
          <a:bodyPr wrap="none">
            <a:spAutoFit/>
          </a:bodyPr>
          <a:lstStyle/>
          <a:p>
            <a:pPr algn="l"/>
            <a:r>
              <a:rPr lang="en-US"/>
              <a:t>(P</a:t>
            </a:r>
            <a:r>
              <a:rPr lang="en-US" baseline="-25000"/>
              <a:t>A</a:t>
            </a:r>
            <a:r>
              <a:rPr lang="en-US"/>
              <a:t>)   =  812 mm Hg</a:t>
            </a:r>
          </a:p>
        </p:txBody>
      </p:sp>
      <p:sp>
        <p:nvSpPr>
          <p:cNvPr id="1114156" name="Text Box 44"/>
          <p:cNvSpPr txBox="1">
            <a:spLocks noChangeArrowheads="1"/>
          </p:cNvSpPr>
          <p:nvPr/>
        </p:nvSpPr>
        <p:spPr bwMode="auto">
          <a:xfrm>
            <a:off x="4865688" y="4160838"/>
            <a:ext cx="569912" cy="214312"/>
          </a:xfrm>
          <a:prstGeom prst="rect">
            <a:avLst/>
          </a:prstGeom>
          <a:noFill/>
          <a:ln w="9525">
            <a:noFill/>
            <a:miter lim="800000"/>
            <a:headEnd/>
            <a:tailEnd/>
          </a:ln>
        </p:spPr>
        <p:txBody>
          <a:bodyPr wrap="none">
            <a:spAutoFit/>
          </a:bodyPr>
          <a:lstStyle/>
          <a:p>
            <a:pPr algn="l"/>
            <a:r>
              <a:rPr lang="en-US" sz="800"/>
              <a:t>STEP 1)</a:t>
            </a:r>
          </a:p>
        </p:txBody>
      </p:sp>
      <p:sp>
        <p:nvSpPr>
          <p:cNvPr id="1114157" name="Text Box 45"/>
          <p:cNvSpPr txBox="1">
            <a:spLocks noChangeArrowheads="1"/>
          </p:cNvSpPr>
          <p:nvPr/>
        </p:nvSpPr>
        <p:spPr bwMode="auto">
          <a:xfrm>
            <a:off x="4865688" y="3408363"/>
            <a:ext cx="569912" cy="214312"/>
          </a:xfrm>
          <a:prstGeom prst="rect">
            <a:avLst/>
          </a:prstGeom>
          <a:noFill/>
          <a:ln w="9525">
            <a:noFill/>
            <a:miter lim="800000"/>
            <a:headEnd/>
            <a:tailEnd/>
          </a:ln>
        </p:spPr>
        <p:txBody>
          <a:bodyPr wrap="none">
            <a:spAutoFit/>
          </a:bodyPr>
          <a:lstStyle/>
          <a:p>
            <a:pPr algn="l"/>
            <a:r>
              <a:rPr lang="en-US" sz="800"/>
              <a:t>STEP 2)</a:t>
            </a:r>
          </a:p>
        </p:txBody>
      </p:sp>
      <p:sp>
        <p:nvSpPr>
          <p:cNvPr id="1114158" name="Text Box 46"/>
          <p:cNvSpPr txBox="1">
            <a:spLocks noChangeArrowheads="1"/>
          </p:cNvSpPr>
          <p:nvPr/>
        </p:nvSpPr>
        <p:spPr bwMode="auto">
          <a:xfrm>
            <a:off x="4865688" y="2646363"/>
            <a:ext cx="569912" cy="214312"/>
          </a:xfrm>
          <a:prstGeom prst="rect">
            <a:avLst/>
          </a:prstGeom>
          <a:noFill/>
          <a:ln w="9525">
            <a:noFill/>
            <a:miter lim="800000"/>
            <a:headEnd/>
            <a:tailEnd/>
          </a:ln>
        </p:spPr>
        <p:txBody>
          <a:bodyPr wrap="none">
            <a:spAutoFit/>
          </a:bodyPr>
          <a:lstStyle/>
          <a:p>
            <a:pPr algn="l"/>
            <a:r>
              <a:rPr lang="en-US" sz="800"/>
              <a:t>STEP 3)</a:t>
            </a:r>
          </a:p>
        </p:txBody>
      </p:sp>
      <p:sp>
        <p:nvSpPr>
          <p:cNvPr id="1114159" name="Text Box 47"/>
          <p:cNvSpPr txBox="1">
            <a:spLocks noChangeArrowheads="1"/>
          </p:cNvSpPr>
          <p:nvPr/>
        </p:nvSpPr>
        <p:spPr bwMode="auto">
          <a:xfrm>
            <a:off x="1924050" y="2651125"/>
            <a:ext cx="569913" cy="214313"/>
          </a:xfrm>
          <a:prstGeom prst="rect">
            <a:avLst/>
          </a:prstGeom>
          <a:noFill/>
          <a:ln w="9525">
            <a:noFill/>
            <a:miter lim="800000"/>
            <a:headEnd/>
            <a:tailEnd/>
          </a:ln>
        </p:spPr>
        <p:txBody>
          <a:bodyPr wrap="none">
            <a:spAutoFit/>
          </a:bodyPr>
          <a:lstStyle/>
          <a:p>
            <a:pPr algn="l"/>
            <a:r>
              <a:rPr lang="en-US" sz="800"/>
              <a:t>STEP 4)</a:t>
            </a:r>
          </a:p>
        </p:txBody>
      </p:sp>
      <p:sp>
        <p:nvSpPr>
          <p:cNvPr id="1114160" name="Text Box 48"/>
          <p:cNvSpPr txBox="1">
            <a:spLocks noChangeArrowheads="1"/>
          </p:cNvSpPr>
          <p:nvPr/>
        </p:nvSpPr>
        <p:spPr bwMode="auto">
          <a:xfrm>
            <a:off x="242888" y="6148388"/>
            <a:ext cx="1684337" cy="274637"/>
          </a:xfrm>
          <a:prstGeom prst="rect">
            <a:avLst/>
          </a:prstGeom>
          <a:noFill/>
          <a:ln w="9525">
            <a:noFill/>
            <a:miter lim="800000"/>
            <a:headEnd/>
            <a:tailEnd/>
          </a:ln>
        </p:spPr>
        <p:txBody>
          <a:bodyPr wrap="none">
            <a:spAutoFit/>
          </a:bodyPr>
          <a:lstStyle/>
          <a:p>
            <a:pPr algn="l"/>
            <a:r>
              <a:rPr lang="en-US"/>
              <a:t>(437)(350)  =  (x)(300)</a:t>
            </a:r>
          </a:p>
        </p:txBody>
      </p:sp>
      <p:sp>
        <p:nvSpPr>
          <p:cNvPr id="1114161" name="Text Box 49"/>
          <p:cNvSpPr txBox="1">
            <a:spLocks noChangeArrowheads="1"/>
          </p:cNvSpPr>
          <p:nvPr/>
        </p:nvSpPr>
        <p:spPr bwMode="auto">
          <a:xfrm>
            <a:off x="404813" y="5911850"/>
            <a:ext cx="1549400" cy="274638"/>
          </a:xfrm>
          <a:prstGeom prst="rect">
            <a:avLst/>
          </a:prstGeom>
          <a:noFill/>
          <a:ln w="9525">
            <a:noFill/>
            <a:miter lim="800000"/>
            <a:headEnd/>
            <a:tailEnd/>
          </a:ln>
        </p:spPr>
        <p:txBody>
          <a:bodyPr wrap="none">
            <a:spAutoFit/>
          </a:bodyPr>
          <a:lstStyle/>
          <a:p>
            <a:pPr algn="l"/>
            <a:r>
              <a:rPr lang="en-US"/>
              <a:t>(P</a:t>
            </a:r>
            <a:r>
              <a:rPr lang="en-US" baseline="-25000"/>
              <a:t>C</a:t>
            </a:r>
            <a:r>
              <a:rPr lang="en-US"/>
              <a:t>)(V</a:t>
            </a:r>
            <a:r>
              <a:rPr lang="en-US" baseline="-25000"/>
              <a:t>C</a:t>
            </a:r>
            <a:r>
              <a:rPr lang="en-US"/>
              <a:t>)  =  (P</a:t>
            </a:r>
            <a:r>
              <a:rPr lang="en-US" baseline="-25000"/>
              <a:t>D</a:t>
            </a:r>
            <a:r>
              <a:rPr lang="en-US"/>
              <a:t>)(V</a:t>
            </a:r>
            <a:r>
              <a:rPr lang="en-US" baseline="-25000"/>
              <a:t>D</a:t>
            </a:r>
            <a:r>
              <a:rPr lang="en-US"/>
              <a:t>)</a:t>
            </a:r>
          </a:p>
        </p:txBody>
      </p:sp>
      <p:sp>
        <p:nvSpPr>
          <p:cNvPr id="1114162" name="Text Box 50"/>
          <p:cNvSpPr txBox="1">
            <a:spLocks noChangeArrowheads="1"/>
          </p:cNvSpPr>
          <p:nvPr/>
        </p:nvSpPr>
        <p:spPr bwMode="auto">
          <a:xfrm>
            <a:off x="638175" y="6411913"/>
            <a:ext cx="1549400" cy="274637"/>
          </a:xfrm>
          <a:prstGeom prst="rect">
            <a:avLst/>
          </a:prstGeom>
          <a:noFill/>
          <a:ln w="9525">
            <a:noFill/>
            <a:miter lim="800000"/>
            <a:headEnd/>
            <a:tailEnd/>
          </a:ln>
        </p:spPr>
        <p:txBody>
          <a:bodyPr wrap="none">
            <a:spAutoFit/>
          </a:bodyPr>
          <a:lstStyle/>
          <a:p>
            <a:pPr algn="l"/>
            <a:r>
              <a:rPr lang="en-US"/>
              <a:t>(P</a:t>
            </a:r>
            <a:r>
              <a:rPr lang="en-US" baseline="-25000"/>
              <a:t>C</a:t>
            </a:r>
            <a:r>
              <a:rPr lang="en-US"/>
              <a:t>)   =  510 mm Hg</a:t>
            </a:r>
          </a:p>
        </p:txBody>
      </p:sp>
      <p:sp>
        <p:nvSpPr>
          <p:cNvPr id="1114163" name="Text Box 51"/>
          <p:cNvSpPr txBox="1">
            <a:spLocks noChangeArrowheads="1"/>
          </p:cNvSpPr>
          <p:nvPr/>
        </p:nvSpPr>
        <p:spPr bwMode="auto">
          <a:xfrm>
            <a:off x="2566988" y="6148388"/>
            <a:ext cx="1700212" cy="276225"/>
          </a:xfrm>
          <a:prstGeom prst="rect">
            <a:avLst/>
          </a:prstGeom>
          <a:noFill/>
          <a:ln w="9525">
            <a:noFill/>
            <a:miter lim="800000"/>
            <a:headEnd/>
            <a:tailEnd/>
          </a:ln>
        </p:spPr>
        <p:txBody>
          <a:bodyPr wrap="none">
            <a:spAutoFit/>
          </a:bodyPr>
          <a:lstStyle/>
          <a:p>
            <a:pPr algn="l"/>
            <a:r>
              <a:rPr lang="en-US"/>
              <a:t>(628)(250)  =  (x)(300)</a:t>
            </a:r>
          </a:p>
        </p:txBody>
      </p:sp>
      <p:sp>
        <p:nvSpPr>
          <p:cNvPr id="1114164" name="Text Box 52"/>
          <p:cNvSpPr txBox="1">
            <a:spLocks noChangeArrowheads="1"/>
          </p:cNvSpPr>
          <p:nvPr/>
        </p:nvSpPr>
        <p:spPr bwMode="auto">
          <a:xfrm>
            <a:off x="2728913" y="5911850"/>
            <a:ext cx="1539875" cy="274638"/>
          </a:xfrm>
          <a:prstGeom prst="rect">
            <a:avLst/>
          </a:prstGeom>
          <a:noFill/>
          <a:ln w="9525">
            <a:noFill/>
            <a:miter lim="800000"/>
            <a:headEnd/>
            <a:tailEnd/>
          </a:ln>
        </p:spPr>
        <p:txBody>
          <a:bodyPr wrap="none">
            <a:spAutoFit/>
          </a:bodyPr>
          <a:lstStyle/>
          <a:p>
            <a:pPr algn="l"/>
            <a:r>
              <a:rPr lang="en-US"/>
              <a:t>(P</a:t>
            </a:r>
            <a:r>
              <a:rPr lang="en-US" baseline="-25000"/>
              <a:t>B</a:t>
            </a:r>
            <a:r>
              <a:rPr lang="en-US"/>
              <a:t>)(V</a:t>
            </a:r>
            <a:r>
              <a:rPr lang="en-US" baseline="-25000"/>
              <a:t>B</a:t>
            </a:r>
            <a:r>
              <a:rPr lang="en-US"/>
              <a:t>)  =  (P</a:t>
            </a:r>
            <a:r>
              <a:rPr lang="en-US" baseline="-25000"/>
              <a:t>D</a:t>
            </a:r>
            <a:r>
              <a:rPr lang="en-US"/>
              <a:t>)(V</a:t>
            </a:r>
            <a:r>
              <a:rPr lang="en-US" baseline="-25000"/>
              <a:t>D</a:t>
            </a:r>
            <a:r>
              <a:rPr lang="en-US"/>
              <a:t>)</a:t>
            </a:r>
          </a:p>
        </p:txBody>
      </p:sp>
      <p:sp>
        <p:nvSpPr>
          <p:cNvPr id="1114165" name="Text Box 53"/>
          <p:cNvSpPr txBox="1">
            <a:spLocks noChangeArrowheads="1"/>
          </p:cNvSpPr>
          <p:nvPr/>
        </p:nvSpPr>
        <p:spPr bwMode="auto">
          <a:xfrm>
            <a:off x="2962275" y="6411913"/>
            <a:ext cx="1544638" cy="274637"/>
          </a:xfrm>
          <a:prstGeom prst="rect">
            <a:avLst/>
          </a:prstGeom>
          <a:noFill/>
          <a:ln w="9525">
            <a:noFill/>
            <a:miter lim="800000"/>
            <a:headEnd/>
            <a:tailEnd/>
          </a:ln>
        </p:spPr>
        <p:txBody>
          <a:bodyPr wrap="none">
            <a:spAutoFit/>
          </a:bodyPr>
          <a:lstStyle/>
          <a:p>
            <a:pPr algn="l"/>
            <a:r>
              <a:rPr lang="en-US"/>
              <a:t>(P</a:t>
            </a:r>
            <a:r>
              <a:rPr lang="en-US" baseline="-25000"/>
              <a:t>B</a:t>
            </a:r>
            <a:r>
              <a:rPr lang="en-US"/>
              <a:t>)   =  523 mm Hg</a:t>
            </a:r>
          </a:p>
        </p:txBody>
      </p:sp>
      <p:sp>
        <p:nvSpPr>
          <p:cNvPr id="1114166" name="Text Box 54"/>
          <p:cNvSpPr txBox="1">
            <a:spLocks noChangeArrowheads="1"/>
          </p:cNvSpPr>
          <p:nvPr/>
        </p:nvSpPr>
        <p:spPr bwMode="auto">
          <a:xfrm>
            <a:off x="4962525" y="4962525"/>
            <a:ext cx="1385888" cy="274638"/>
          </a:xfrm>
          <a:prstGeom prst="rect">
            <a:avLst/>
          </a:prstGeom>
          <a:noFill/>
          <a:ln w="9525">
            <a:noFill/>
            <a:miter lim="800000"/>
            <a:headEnd/>
            <a:tailEnd/>
          </a:ln>
        </p:spPr>
        <p:txBody>
          <a:bodyPr wrap="none">
            <a:spAutoFit/>
          </a:bodyPr>
          <a:lstStyle/>
          <a:p>
            <a:pPr algn="l"/>
            <a:r>
              <a:rPr lang="en-US"/>
              <a:t>P</a:t>
            </a:r>
            <a:r>
              <a:rPr lang="en-US" baseline="-25000"/>
              <a:t>T</a:t>
            </a:r>
            <a:r>
              <a:rPr lang="en-US"/>
              <a:t> = P</a:t>
            </a:r>
            <a:r>
              <a:rPr lang="en-US" baseline="-25000"/>
              <a:t>A</a:t>
            </a:r>
            <a:r>
              <a:rPr lang="en-US"/>
              <a:t> + P</a:t>
            </a:r>
            <a:r>
              <a:rPr lang="en-US" baseline="-25000"/>
              <a:t>B</a:t>
            </a:r>
            <a:r>
              <a:rPr lang="en-US"/>
              <a:t> + P</a:t>
            </a:r>
            <a:r>
              <a:rPr lang="en-US" baseline="-25000"/>
              <a:t>C</a:t>
            </a:r>
          </a:p>
        </p:txBody>
      </p:sp>
      <p:sp>
        <p:nvSpPr>
          <p:cNvPr id="1114167" name="Text Box 55"/>
          <p:cNvSpPr txBox="1">
            <a:spLocks noChangeArrowheads="1"/>
          </p:cNvSpPr>
          <p:nvPr/>
        </p:nvSpPr>
        <p:spPr bwMode="auto">
          <a:xfrm>
            <a:off x="4819650" y="5872163"/>
            <a:ext cx="1012825" cy="822325"/>
          </a:xfrm>
          <a:prstGeom prst="rect">
            <a:avLst/>
          </a:prstGeom>
          <a:noFill/>
          <a:ln w="9525">
            <a:noFill/>
            <a:miter lim="800000"/>
            <a:headEnd/>
            <a:tailEnd/>
          </a:ln>
        </p:spPr>
        <p:txBody>
          <a:bodyPr wrap="none">
            <a:spAutoFit/>
          </a:bodyPr>
          <a:lstStyle/>
          <a:p>
            <a:pPr algn="l"/>
            <a:r>
              <a:rPr lang="en-US"/>
              <a:t>1439</a:t>
            </a:r>
          </a:p>
          <a:p>
            <a:pPr algn="l"/>
            <a:r>
              <a:rPr lang="en-US"/>
              <a:t>-510</a:t>
            </a:r>
          </a:p>
          <a:p>
            <a:pPr algn="l"/>
            <a:r>
              <a:rPr lang="en-US" u="sng"/>
              <a:t>-523</a:t>
            </a:r>
          </a:p>
          <a:p>
            <a:pPr algn="l"/>
            <a:r>
              <a:rPr lang="en-US"/>
              <a:t> 406 mm Hg</a:t>
            </a:r>
          </a:p>
        </p:txBody>
      </p:sp>
      <p:sp>
        <p:nvSpPr>
          <p:cNvPr id="1114168" name="Text Box 56"/>
          <p:cNvSpPr txBox="1">
            <a:spLocks noChangeArrowheads="1"/>
          </p:cNvSpPr>
          <p:nvPr/>
        </p:nvSpPr>
        <p:spPr bwMode="auto">
          <a:xfrm>
            <a:off x="0" y="5849938"/>
            <a:ext cx="569913" cy="214312"/>
          </a:xfrm>
          <a:prstGeom prst="rect">
            <a:avLst/>
          </a:prstGeom>
          <a:noFill/>
          <a:ln w="9525">
            <a:noFill/>
            <a:miter lim="800000"/>
            <a:headEnd/>
            <a:tailEnd/>
          </a:ln>
        </p:spPr>
        <p:txBody>
          <a:bodyPr wrap="none">
            <a:spAutoFit/>
          </a:bodyPr>
          <a:lstStyle/>
          <a:p>
            <a:pPr algn="l"/>
            <a:r>
              <a:rPr lang="en-US" sz="800"/>
              <a:t>STEP 1)</a:t>
            </a:r>
          </a:p>
        </p:txBody>
      </p:sp>
      <p:sp>
        <p:nvSpPr>
          <p:cNvPr id="1114169" name="Text Box 57"/>
          <p:cNvSpPr txBox="1">
            <a:spLocks noChangeArrowheads="1"/>
          </p:cNvSpPr>
          <p:nvPr/>
        </p:nvSpPr>
        <p:spPr bwMode="auto">
          <a:xfrm>
            <a:off x="2228850" y="5843588"/>
            <a:ext cx="569913" cy="214312"/>
          </a:xfrm>
          <a:prstGeom prst="rect">
            <a:avLst/>
          </a:prstGeom>
          <a:noFill/>
          <a:ln w="9525">
            <a:noFill/>
            <a:miter lim="800000"/>
            <a:headEnd/>
            <a:tailEnd/>
          </a:ln>
        </p:spPr>
        <p:txBody>
          <a:bodyPr wrap="none">
            <a:spAutoFit/>
          </a:bodyPr>
          <a:lstStyle/>
          <a:p>
            <a:pPr algn="l"/>
            <a:r>
              <a:rPr lang="en-US" sz="800"/>
              <a:t>STEP 2)</a:t>
            </a:r>
          </a:p>
        </p:txBody>
      </p:sp>
      <p:sp>
        <p:nvSpPr>
          <p:cNvPr id="1114170" name="Text Box 58"/>
          <p:cNvSpPr txBox="1">
            <a:spLocks noChangeArrowheads="1"/>
          </p:cNvSpPr>
          <p:nvPr/>
        </p:nvSpPr>
        <p:spPr bwMode="auto">
          <a:xfrm>
            <a:off x="4362450" y="5848350"/>
            <a:ext cx="569913" cy="214313"/>
          </a:xfrm>
          <a:prstGeom prst="rect">
            <a:avLst/>
          </a:prstGeom>
          <a:noFill/>
          <a:ln w="9525">
            <a:noFill/>
            <a:miter lim="800000"/>
            <a:headEnd/>
            <a:tailEnd/>
          </a:ln>
        </p:spPr>
        <p:txBody>
          <a:bodyPr wrap="none">
            <a:spAutoFit/>
          </a:bodyPr>
          <a:lstStyle/>
          <a:p>
            <a:pPr algn="l"/>
            <a:r>
              <a:rPr lang="en-US" sz="800"/>
              <a:t>STEP 3)</a:t>
            </a:r>
          </a:p>
        </p:txBody>
      </p:sp>
      <p:sp>
        <p:nvSpPr>
          <p:cNvPr id="1114171" name="Text Box 59"/>
          <p:cNvSpPr txBox="1">
            <a:spLocks noChangeArrowheads="1"/>
          </p:cNvSpPr>
          <p:nvPr/>
        </p:nvSpPr>
        <p:spPr bwMode="auto">
          <a:xfrm>
            <a:off x="5826125" y="5834063"/>
            <a:ext cx="569913" cy="214312"/>
          </a:xfrm>
          <a:prstGeom prst="rect">
            <a:avLst/>
          </a:prstGeom>
          <a:noFill/>
          <a:ln w="9525">
            <a:noFill/>
            <a:miter lim="800000"/>
            <a:headEnd/>
            <a:tailEnd/>
          </a:ln>
        </p:spPr>
        <p:txBody>
          <a:bodyPr wrap="none">
            <a:spAutoFit/>
          </a:bodyPr>
          <a:lstStyle/>
          <a:p>
            <a:pPr algn="l"/>
            <a:r>
              <a:rPr lang="en-US" sz="800"/>
              <a:t>STEP 4)</a:t>
            </a:r>
          </a:p>
        </p:txBody>
      </p:sp>
      <p:sp>
        <p:nvSpPr>
          <p:cNvPr id="1114173" name="Text Box 61"/>
          <p:cNvSpPr txBox="1">
            <a:spLocks noChangeArrowheads="1"/>
          </p:cNvSpPr>
          <p:nvPr/>
        </p:nvSpPr>
        <p:spPr bwMode="auto">
          <a:xfrm>
            <a:off x="7085013" y="6396038"/>
            <a:ext cx="1365250" cy="366712"/>
          </a:xfrm>
          <a:prstGeom prst="rect">
            <a:avLst/>
          </a:prstGeom>
          <a:noFill/>
          <a:ln w="9525">
            <a:noFill/>
            <a:miter lim="800000"/>
            <a:headEnd/>
            <a:tailEnd/>
          </a:ln>
        </p:spPr>
        <p:txBody>
          <a:bodyPr wrap="none">
            <a:spAutoFit/>
          </a:bodyPr>
          <a:lstStyle/>
          <a:p>
            <a:pPr algn="l"/>
            <a:r>
              <a:rPr lang="en-US" sz="1800"/>
              <a:t>812 mm Hg</a:t>
            </a:r>
          </a:p>
        </p:txBody>
      </p:sp>
      <p:sp>
        <p:nvSpPr>
          <p:cNvPr id="1114174" name="Rectangle 62"/>
          <p:cNvSpPr>
            <a:spLocks noChangeArrowheads="1"/>
          </p:cNvSpPr>
          <p:nvPr/>
        </p:nvSpPr>
        <p:spPr bwMode="auto">
          <a:xfrm>
            <a:off x="6461125" y="2665413"/>
            <a:ext cx="1501775" cy="2251075"/>
          </a:xfrm>
          <a:prstGeom prst="rect">
            <a:avLst/>
          </a:prstGeom>
          <a:solidFill>
            <a:schemeClr val="bg1"/>
          </a:solidFill>
          <a:ln w="9525">
            <a:noFill/>
            <a:miter lim="800000"/>
            <a:headEnd/>
            <a:tailEnd/>
          </a:ln>
        </p:spPr>
        <p:txBody>
          <a:bodyPr wrap="none" anchor="ctr"/>
          <a:lstStyle/>
          <a:p>
            <a:r>
              <a:rPr lang="en-US" sz="1800"/>
              <a:t>300 mL</a:t>
            </a:r>
            <a:endParaRPr lang="en-US" sz="1800"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14139"/>
                                        </p:tgtEl>
                                        <p:attrNameLst>
                                          <p:attrName>style.visibility</p:attrName>
                                        </p:attrNameLst>
                                      </p:cBhvr>
                                      <p:to>
                                        <p:strVal val="visible"/>
                                      </p:to>
                                    </p:set>
                                    <p:anim calcmode="lin" valueType="num">
                                      <p:cBhvr>
                                        <p:cTn id="12" dur="500" fill="hold"/>
                                        <p:tgtEl>
                                          <p:spTgt spid="1114139"/>
                                        </p:tgtEl>
                                        <p:attrNameLst>
                                          <p:attrName>ppt_w</p:attrName>
                                        </p:attrNameLst>
                                      </p:cBhvr>
                                      <p:tavLst>
                                        <p:tav tm="0">
                                          <p:val>
                                            <p:fltVal val="0"/>
                                          </p:val>
                                        </p:tav>
                                        <p:tav tm="100000">
                                          <p:val>
                                            <p:strVal val="#ppt_w"/>
                                          </p:val>
                                        </p:tav>
                                      </p:tavLst>
                                    </p:anim>
                                    <p:anim calcmode="lin" valueType="num">
                                      <p:cBhvr>
                                        <p:cTn id="13" dur="500" fill="hold"/>
                                        <p:tgtEl>
                                          <p:spTgt spid="1114139"/>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114140"/>
                                        </p:tgtEl>
                                        <p:attrNameLst>
                                          <p:attrName>style.visibility</p:attrName>
                                        </p:attrNameLst>
                                      </p:cBhvr>
                                      <p:to>
                                        <p:strVal val="visible"/>
                                      </p:to>
                                    </p:set>
                                    <p:anim calcmode="lin" valueType="num">
                                      <p:cBhvr>
                                        <p:cTn id="17" dur="500" fill="hold"/>
                                        <p:tgtEl>
                                          <p:spTgt spid="1114140"/>
                                        </p:tgtEl>
                                        <p:attrNameLst>
                                          <p:attrName>ppt_w</p:attrName>
                                        </p:attrNameLst>
                                      </p:cBhvr>
                                      <p:tavLst>
                                        <p:tav tm="0">
                                          <p:val>
                                            <p:fltVal val="0"/>
                                          </p:val>
                                        </p:tav>
                                        <p:tav tm="100000">
                                          <p:val>
                                            <p:strVal val="#ppt_w"/>
                                          </p:val>
                                        </p:tav>
                                      </p:tavLst>
                                    </p:anim>
                                    <p:anim calcmode="lin" valueType="num">
                                      <p:cBhvr>
                                        <p:cTn id="18" dur="500" fill="hold"/>
                                        <p:tgtEl>
                                          <p:spTgt spid="111414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7" presetClass="entr" presetSubtype="10" fill="hold" grpId="0" nodeType="afterEffect">
                                  <p:stCondLst>
                                    <p:cond delay="0"/>
                                  </p:stCondLst>
                                  <p:childTnLst>
                                    <p:set>
                                      <p:cBhvr>
                                        <p:cTn id="21" dur="1" fill="hold">
                                          <p:stCondLst>
                                            <p:cond delay="0"/>
                                          </p:stCondLst>
                                        </p:cTn>
                                        <p:tgtEl>
                                          <p:spTgt spid="1114141"/>
                                        </p:tgtEl>
                                        <p:attrNameLst>
                                          <p:attrName>style.visibility</p:attrName>
                                        </p:attrNameLst>
                                      </p:cBhvr>
                                      <p:to>
                                        <p:strVal val="visible"/>
                                      </p:to>
                                    </p:set>
                                    <p:anim calcmode="lin" valueType="num">
                                      <p:cBhvr>
                                        <p:cTn id="22" dur="500" fill="hold"/>
                                        <p:tgtEl>
                                          <p:spTgt spid="1114141"/>
                                        </p:tgtEl>
                                        <p:attrNameLst>
                                          <p:attrName>ppt_w</p:attrName>
                                        </p:attrNameLst>
                                      </p:cBhvr>
                                      <p:tavLst>
                                        <p:tav tm="0">
                                          <p:val>
                                            <p:fltVal val="0"/>
                                          </p:val>
                                        </p:tav>
                                        <p:tav tm="100000">
                                          <p:val>
                                            <p:strVal val="#ppt_w"/>
                                          </p:val>
                                        </p:tav>
                                      </p:tavLst>
                                    </p:anim>
                                    <p:anim calcmode="lin" valueType="num">
                                      <p:cBhvr>
                                        <p:cTn id="23" dur="500" fill="hold"/>
                                        <p:tgtEl>
                                          <p:spTgt spid="111414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14142"/>
                                        </p:tgtEl>
                                        <p:attrNameLst>
                                          <p:attrName>style.visibility</p:attrName>
                                        </p:attrNameLst>
                                      </p:cBhvr>
                                      <p:to>
                                        <p:strVal val="visible"/>
                                      </p:to>
                                    </p:set>
                                    <p:animEffect transition="in" filter="fade">
                                      <p:cBhvr>
                                        <p:cTn id="28" dur="1000"/>
                                        <p:tgtEl>
                                          <p:spTgt spid="1114142"/>
                                        </p:tgtEl>
                                      </p:cBhvr>
                                    </p:animEffect>
                                    <p:anim calcmode="lin" valueType="num">
                                      <p:cBhvr>
                                        <p:cTn id="29" dur="1000" fill="hold"/>
                                        <p:tgtEl>
                                          <p:spTgt spid="1114142"/>
                                        </p:tgtEl>
                                        <p:attrNameLst>
                                          <p:attrName>ppt_x</p:attrName>
                                        </p:attrNameLst>
                                      </p:cBhvr>
                                      <p:tavLst>
                                        <p:tav tm="0">
                                          <p:val>
                                            <p:strVal val="#ppt_x"/>
                                          </p:val>
                                        </p:tav>
                                        <p:tav tm="100000">
                                          <p:val>
                                            <p:strVal val="#ppt_x"/>
                                          </p:val>
                                        </p:tav>
                                      </p:tavLst>
                                    </p:anim>
                                    <p:anim calcmode="lin" valueType="num">
                                      <p:cBhvr>
                                        <p:cTn id="30" dur="1000" fill="hold"/>
                                        <p:tgtEl>
                                          <p:spTgt spid="11141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14125"/>
                                        </p:tgtEl>
                                        <p:attrNameLst>
                                          <p:attrName>style.visibility</p:attrName>
                                        </p:attrNameLst>
                                      </p:cBhvr>
                                      <p:to>
                                        <p:strVal val="visible"/>
                                      </p:to>
                                    </p:set>
                                    <p:animEffect transition="in" filter="dissolve">
                                      <p:cBhvr>
                                        <p:cTn id="35" dur="500"/>
                                        <p:tgtEl>
                                          <p:spTgt spid="111412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14143"/>
                                        </p:tgtEl>
                                        <p:attrNameLst>
                                          <p:attrName>style.visibility</p:attrName>
                                        </p:attrNameLst>
                                      </p:cBhvr>
                                      <p:to>
                                        <p:strVal val="visible"/>
                                      </p:to>
                                    </p:set>
                                    <p:animEffect transition="in" filter="fade">
                                      <p:cBhvr>
                                        <p:cTn id="40" dur="1000"/>
                                        <p:tgtEl>
                                          <p:spTgt spid="1114143"/>
                                        </p:tgtEl>
                                      </p:cBhvr>
                                    </p:animEffect>
                                    <p:anim calcmode="lin" valueType="num">
                                      <p:cBhvr>
                                        <p:cTn id="41" dur="1000" fill="hold"/>
                                        <p:tgtEl>
                                          <p:spTgt spid="1114143"/>
                                        </p:tgtEl>
                                        <p:attrNameLst>
                                          <p:attrName>ppt_x</p:attrName>
                                        </p:attrNameLst>
                                      </p:cBhvr>
                                      <p:tavLst>
                                        <p:tav tm="0">
                                          <p:val>
                                            <p:strVal val="#ppt_x"/>
                                          </p:val>
                                        </p:tav>
                                        <p:tav tm="100000">
                                          <p:val>
                                            <p:strVal val="#ppt_x"/>
                                          </p:val>
                                        </p:tav>
                                      </p:tavLst>
                                    </p:anim>
                                    <p:anim calcmode="lin" valueType="num">
                                      <p:cBhvr>
                                        <p:cTn id="42" dur="1000" fill="hold"/>
                                        <p:tgtEl>
                                          <p:spTgt spid="111414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14129"/>
                                        </p:tgtEl>
                                        <p:attrNameLst>
                                          <p:attrName>style.visibility</p:attrName>
                                        </p:attrNameLst>
                                      </p:cBhvr>
                                      <p:to>
                                        <p:strVal val="visible"/>
                                      </p:to>
                                    </p:set>
                                    <p:animEffect transition="in" filter="dissolve">
                                      <p:cBhvr>
                                        <p:cTn id="47" dur="500"/>
                                        <p:tgtEl>
                                          <p:spTgt spid="111412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14128"/>
                                        </p:tgtEl>
                                        <p:attrNameLst>
                                          <p:attrName>style.visibility</p:attrName>
                                        </p:attrNameLst>
                                      </p:cBhvr>
                                      <p:to>
                                        <p:strVal val="visible"/>
                                      </p:to>
                                    </p:set>
                                    <p:animEffect transition="in" filter="dissolve">
                                      <p:cBhvr>
                                        <p:cTn id="52" dur="500"/>
                                        <p:tgtEl>
                                          <p:spTgt spid="111412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114126"/>
                                        </p:tgtEl>
                                        <p:attrNameLst>
                                          <p:attrName>style.visibility</p:attrName>
                                        </p:attrNameLst>
                                      </p:cBhvr>
                                      <p:to>
                                        <p:strVal val="visible"/>
                                      </p:to>
                                    </p:set>
                                    <p:animEffect transition="in" filter="dissolve">
                                      <p:cBhvr>
                                        <p:cTn id="57" dur="500"/>
                                        <p:tgtEl>
                                          <p:spTgt spid="111412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14130"/>
                                        </p:tgtEl>
                                        <p:attrNameLst>
                                          <p:attrName>style.visibility</p:attrName>
                                        </p:attrNameLst>
                                      </p:cBhvr>
                                      <p:to>
                                        <p:strVal val="visible"/>
                                      </p:to>
                                    </p:set>
                                    <p:animEffect transition="in" filter="dissolve">
                                      <p:cBhvr>
                                        <p:cTn id="62" dur="500"/>
                                        <p:tgtEl>
                                          <p:spTgt spid="1114130"/>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14127"/>
                                        </p:tgtEl>
                                        <p:attrNameLst>
                                          <p:attrName>style.visibility</p:attrName>
                                        </p:attrNameLst>
                                      </p:cBhvr>
                                      <p:to>
                                        <p:strVal val="visible"/>
                                      </p:to>
                                    </p:set>
                                    <p:animEffect transition="in" filter="dissolve">
                                      <p:cBhvr>
                                        <p:cTn id="67" dur="500"/>
                                        <p:tgtEl>
                                          <p:spTgt spid="1114127"/>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114145"/>
                                        </p:tgtEl>
                                        <p:attrNameLst>
                                          <p:attrName>style.visibility</p:attrName>
                                        </p:attrNameLst>
                                      </p:cBhvr>
                                      <p:to>
                                        <p:strVal val="visible"/>
                                      </p:to>
                                    </p:set>
                                    <p:animEffect transition="in" filter="fade">
                                      <p:cBhvr>
                                        <p:cTn id="72" dur="1000"/>
                                        <p:tgtEl>
                                          <p:spTgt spid="1114145"/>
                                        </p:tgtEl>
                                      </p:cBhvr>
                                    </p:animEffect>
                                    <p:anim calcmode="lin" valueType="num">
                                      <p:cBhvr>
                                        <p:cTn id="73" dur="1000" fill="hold"/>
                                        <p:tgtEl>
                                          <p:spTgt spid="1114145"/>
                                        </p:tgtEl>
                                        <p:attrNameLst>
                                          <p:attrName>ppt_x</p:attrName>
                                        </p:attrNameLst>
                                      </p:cBhvr>
                                      <p:tavLst>
                                        <p:tav tm="0">
                                          <p:val>
                                            <p:strVal val="#ppt_x"/>
                                          </p:val>
                                        </p:tav>
                                        <p:tav tm="100000">
                                          <p:val>
                                            <p:strVal val="#ppt_x"/>
                                          </p:val>
                                        </p:tav>
                                      </p:tavLst>
                                    </p:anim>
                                    <p:anim calcmode="lin" valueType="num">
                                      <p:cBhvr>
                                        <p:cTn id="74" dur="1000" fill="hold"/>
                                        <p:tgtEl>
                                          <p:spTgt spid="111414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114132"/>
                                        </p:tgtEl>
                                        <p:attrNameLst>
                                          <p:attrName>style.visibility</p:attrName>
                                        </p:attrNameLst>
                                      </p:cBhvr>
                                      <p:to>
                                        <p:strVal val="visible"/>
                                      </p:to>
                                    </p:set>
                                    <p:animEffect transition="in" filter="dissolve">
                                      <p:cBhvr>
                                        <p:cTn id="79" dur="500"/>
                                        <p:tgtEl>
                                          <p:spTgt spid="1114132"/>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114131"/>
                                        </p:tgtEl>
                                        <p:attrNameLst>
                                          <p:attrName>style.visibility</p:attrName>
                                        </p:attrNameLst>
                                      </p:cBhvr>
                                      <p:to>
                                        <p:strVal val="visible"/>
                                      </p:to>
                                    </p:set>
                                    <p:animEffect transition="in" filter="dissolve">
                                      <p:cBhvr>
                                        <p:cTn id="82" dur="500"/>
                                        <p:tgtEl>
                                          <p:spTgt spid="1114131"/>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114133"/>
                                        </p:tgtEl>
                                        <p:attrNameLst>
                                          <p:attrName>style.visibility</p:attrName>
                                        </p:attrNameLst>
                                      </p:cBhvr>
                                      <p:to>
                                        <p:strVal val="visible"/>
                                      </p:to>
                                    </p:set>
                                    <p:animEffect transition="in" filter="dissolve">
                                      <p:cBhvr>
                                        <p:cTn id="85" dur="500"/>
                                        <p:tgtEl>
                                          <p:spTgt spid="1114133"/>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114174"/>
                                        </p:tgtEl>
                                        <p:attrNameLst>
                                          <p:attrName>style.visibility</p:attrName>
                                        </p:attrNameLst>
                                      </p:cBhvr>
                                      <p:to>
                                        <p:strVal val="visible"/>
                                      </p:to>
                                    </p:set>
                                    <p:animEffect transition="in" filter="dissolve">
                                      <p:cBhvr>
                                        <p:cTn id="90" dur="500"/>
                                        <p:tgtEl>
                                          <p:spTgt spid="1114174"/>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ntr" presetSubtype="10" fill="hold" grpId="0" nodeType="clickEffect">
                                  <p:stCondLst>
                                    <p:cond delay="0"/>
                                  </p:stCondLst>
                                  <p:childTnLst>
                                    <p:set>
                                      <p:cBhvr>
                                        <p:cTn id="94" dur="1" fill="hold">
                                          <p:stCondLst>
                                            <p:cond delay="0"/>
                                          </p:stCondLst>
                                        </p:cTn>
                                        <p:tgtEl>
                                          <p:spTgt spid="1114138"/>
                                        </p:tgtEl>
                                        <p:attrNameLst>
                                          <p:attrName>style.visibility</p:attrName>
                                        </p:attrNameLst>
                                      </p:cBhvr>
                                      <p:to>
                                        <p:strVal val="visible"/>
                                      </p:to>
                                    </p:set>
                                    <p:anim calcmode="lin" valueType="num">
                                      <p:cBhvr>
                                        <p:cTn id="95" dur="500" fill="hold"/>
                                        <p:tgtEl>
                                          <p:spTgt spid="1114138"/>
                                        </p:tgtEl>
                                        <p:attrNameLst>
                                          <p:attrName>ppt_w</p:attrName>
                                        </p:attrNameLst>
                                      </p:cBhvr>
                                      <p:tavLst>
                                        <p:tav tm="0">
                                          <p:val>
                                            <p:fltVal val="0"/>
                                          </p:val>
                                        </p:tav>
                                        <p:tav tm="100000">
                                          <p:val>
                                            <p:strVal val="#ppt_w"/>
                                          </p:val>
                                        </p:tav>
                                      </p:tavLst>
                                    </p:anim>
                                    <p:anim calcmode="lin" valueType="num">
                                      <p:cBhvr>
                                        <p:cTn id="96" dur="500" fill="hold"/>
                                        <p:tgtEl>
                                          <p:spTgt spid="1114138"/>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114115"/>
                                        </p:tgtEl>
                                        <p:attrNameLst>
                                          <p:attrName>style.visibility</p:attrName>
                                        </p:attrNameLst>
                                      </p:cBhvr>
                                      <p:to>
                                        <p:strVal val="visible"/>
                                      </p:to>
                                    </p:set>
                                    <p:animEffect transition="in" filter="fade">
                                      <p:cBhvr>
                                        <p:cTn id="101" dur="2000"/>
                                        <p:tgtEl>
                                          <p:spTgt spid="111411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114116"/>
                                        </p:tgtEl>
                                        <p:attrNameLst>
                                          <p:attrName>style.visibility</p:attrName>
                                        </p:attrNameLst>
                                      </p:cBhvr>
                                      <p:to>
                                        <p:strVal val="visible"/>
                                      </p:to>
                                    </p:set>
                                    <p:animEffect transition="in" filter="fade">
                                      <p:cBhvr>
                                        <p:cTn id="104" dur="2000"/>
                                        <p:tgtEl>
                                          <p:spTgt spid="111411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1114137"/>
                                        </p:tgtEl>
                                        <p:attrNameLst>
                                          <p:attrName>style.visibility</p:attrName>
                                        </p:attrNameLst>
                                      </p:cBhvr>
                                      <p:to>
                                        <p:strVal val="visible"/>
                                      </p:to>
                                    </p:set>
                                    <p:animEffect transition="in" filter="dissolve">
                                      <p:cBhvr>
                                        <p:cTn id="107" dur="500"/>
                                        <p:tgtEl>
                                          <p:spTgt spid="111413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114114"/>
                                        </p:tgtEl>
                                        <p:attrNameLst>
                                          <p:attrName>style.visibility</p:attrName>
                                        </p:attrNameLst>
                                      </p:cBhvr>
                                      <p:to>
                                        <p:strVal val="visible"/>
                                      </p:to>
                                    </p:set>
                                    <p:animEffect transition="in" filter="fade">
                                      <p:cBhvr>
                                        <p:cTn id="112" dur="2000"/>
                                        <p:tgtEl>
                                          <p:spTgt spid="1114114"/>
                                        </p:tgtEl>
                                      </p:cBhvr>
                                    </p:animEffect>
                                  </p:childTnLst>
                                </p:cTn>
                              </p:par>
                              <p:par>
                                <p:cTn id="113" presetID="42" presetClass="entr" presetSubtype="0" fill="hold" grpId="0" nodeType="withEffect">
                                  <p:stCondLst>
                                    <p:cond delay="0"/>
                                  </p:stCondLst>
                                  <p:childTnLst>
                                    <p:set>
                                      <p:cBhvr>
                                        <p:cTn id="114" dur="1" fill="hold">
                                          <p:stCondLst>
                                            <p:cond delay="0"/>
                                          </p:stCondLst>
                                        </p:cTn>
                                        <p:tgtEl>
                                          <p:spTgt spid="1114144"/>
                                        </p:tgtEl>
                                        <p:attrNameLst>
                                          <p:attrName>style.visibility</p:attrName>
                                        </p:attrNameLst>
                                      </p:cBhvr>
                                      <p:to>
                                        <p:strVal val="visible"/>
                                      </p:to>
                                    </p:set>
                                    <p:animEffect transition="in" filter="fade">
                                      <p:cBhvr>
                                        <p:cTn id="115" dur="1000"/>
                                        <p:tgtEl>
                                          <p:spTgt spid="1114144"/>
                                        </p:tgtEl>
                                      </p:cBhvr>
                                    </p:animEffect>
                                    <p:anim calcmode="lin" valueType="num">
                                      <p:cBhvr>
                                        <p:cTn id="116" dur="1000" fill="hold"/>
                                        <p:tgtEl>
                                          <p:spTgt spid="1114144"/>
                                        </p:tgtEl>
                                        <p:attrNameLst>
                                          <p:attrName>ppt_x</p:attrName>
                                        </p:attrNameLst>
                                      </p:cBhvr>
                                      <p:tavLst>
                                        <p:tav tm="0">
                                          <p:val>
                                            <p:strVal val="#ppt_x"/>
                                          </p:val>
                                        </p:tav>
                                        <p:tav tm="100000">
                                          <p:val>
                                            <p:strVal val="#ppt_x"/>
                                          </p:val>
                                        </p:tav>
                                      </p:tavLst>
                                    </p:anim>
                                    <p:anim calcmode="lin" valueType="num">
                                      <p:cBhvr>
                                        <p:cTn id="117" dur="1000" fill="hold"/>
                                        <p:tgtEl>
                                          <p:spTgt spid="1114144"/>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1114168"/>
                                        </p:tgtEl>
                                        <p:attrNameLst>
                                          <p:attrName>style.visibility</p:attrName>
                                        </p:attrNameLst>
                                      </p:cBhvr>
                                      <p:to>
                                        <p:strVal val="visible"/>
                                      </p:to>
                                    </p:set>
                                    <p:animEffect transition="in" filter="dissolve">
                                      <p:cBhvr>
                                        <p:cTn id="122" dur="500"/>
                                        <p:tgtEl>
                                          <p:spTgt spid="1114168"/>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1114156"/>
                                        </p:tgtEl>
                                        <p:attrNameLst>
                                          <p:attrName>style.visibility</p:attrName>
                                        </p:attrNameLst>
                                      </p:cBhvr>
                                      <p:to>
                                        <p:strVal val="visible"/>
                                      </p:to>
                                    </p:set>
                                    <p:animEffect transition="in" filter="dissolve">
                                      <p:cBhvr>
                                        <p:cTn id="125" dur="500"/>
                                        <p:tgtEl>
                                          <p:spTgt spid="1114156"/>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0" fill="hold" grpId="0" nodeType="clickEffect">
                                  <p:stCondLst>
                                    <p:cond delay="0"/>
                                  </p:stCondLst>
                                  <p:childTnLst>
                                    <p:set>
                                      <p:cBhvr>
                                        <p:cTn id="129" dur="1" fill="hold">
                                          <p:stCondLst>
                                            <p:cond delay="0"/>
                                          </p:stCondLst>
                                        </p:cTn>
                                        <p:tgtEl>
                                          <p:spTgt spid="1114161"/>
                                        </p:tgtEl>
                                        <p:attrNameLst>
                                          <p:attrName>style.visibility</p:attrName>
                                        </p:attrNameLst>
                                      </p:cBhvr>
                                      <p:to>
                                        <p:strVal val="visible"/>
                                      </p:to>
                                    </p:set>
                                    <p:anim calcmode="lin" valueType="num">
                                      <p:cBhvr>
                                        <p:cTn id="130" dur="500" fill="hold"/>
                                        <p:tgtEl>
                                          <p:spTgt spid="1114161"/>
                                        </p:tgtEl>
                                        <p:attrNameLst>
                                          <p:attrName>ppt_w</p:attrName>
                                        </p:attrNameLst>
                                      </p:cBhvr>
                                      <p:tavLst>
                                        <p:tav tm="0">
                                          <p:val>
                                            <p:fltVal val="0"/>
                                          </p:val>
                                        </p:tav>
                                        <p:tav tm="100000">
                                          <p:val>
                                            <p:strVal val="#ppt_w"/>
                                          </p:val>
                                        </p:tav>
                                      </p:tavLst>
                                    </p:anim>
                                    <p:anim calcmode="lin" valueType="num">
                                      <p:cBhvr>
                                        <p:cTn id="131" dur="500" fill="hold"/>
                                        <p:tgtEl>
                                          <p:spTgt spid="1114161"/>
                                        </p:tgtEl>
                                        <p:attrNameLst>
                                          <p:attrName>ppt_h</p:attrName>
                                        </p:attrNameLst>
                                      </p:cBhvr>
                                      <p:tavLst>
                                        <p:tav tm="0">
                                          <p:val>
                                            <p:fltVal val="0"/>
                                          </p:val>
                                        </p:tav>
                                        <p:tav tm="100000">
                                          <p:val>
                                            <p:strVal val="#ppt_h"/>
                                          </p:val>
                                        </p:tav>
                                      </p:tavLst>
                                    </p:anim>
                                    <p:animEffect transition="in" filter="fade">
                                      <p:cBhvr>
                                        <p:cTn id="132" dur="500"/>
                                        <p:tgtEl>
                                          <p:spTgt spid="1114161"/>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1114160"/>
                                        </p:tgtEl>
                                        <p:attrNameLst>
                                          <p:attrName>style.visibility</p:attrName>
                                        </p:attrNameLst>
                                      </p:cBhvr>
                                      <p:to>
                                        <p:strVal val="visible"/>
                                      </p:to>
                                    </p:set>
                                    <p:animEffect transition="in" filter="dissolve">
                                      <p:cBhvr>
                                        <p:cTn id="137" dur="500"/>
                                        <p:tgtEl>
                                          <p:spTgt spid="1114160"/>
                                        </p:tgtEl>
                                      </p:cBhvr>
                                    </p:animEffec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1114162"/>
                                        </p:tgtEl>
                                        <p:attrNameLst>
                                          <p:attrName>style.visibility</p:attrName>
                                        </p:attrNameLst>
                                      </p:cBhvr>
                                      <p:to>
                                        <p:strVal val="visible"/>
                                      </p:to>
                                    </p:set>
                                    <p:animEffect transition="in" filter="fade">
                                      <p:cBhvr>
                                        <p:cTn id="142" dur="1000"/>
                                        <p:tgtEl>
                                          <p:spTgt spid="1114162"/>
                                        </p:tgtEl>
                                      </p:cBhvr>
                                    </p:animEffect>
                                    <p:anim calcmode="lin" valueType="num">
                                      <p:cBhvr>
                                        <p:cTn id="143" dur="1000" fill="hold"/>
                                        <p:tgtEl>
                                          <p:spTgt spid="1114162"/>
                                        </p:tgtEl>
                                        <p:attrNameLst>
                                          <p:attrName>ppt_x</p:attrName>
                                        </p:attrNameLst>
                                      </p:cBhvr>
                                      <p:tavLst>
                                        <p:tav tm="0">
                                          <p:val>
                                            <p:strVal val="#ppt_x"/>
                                          </p:val>
                                        </p:tav>
                                        <p:tav tm="100000">
                                          <p:val>
                                            <p:strVal val="#ppt_x"/>
                                          </p:val>
                                        </p:tav>
                                      </p:tavLst>
                                    </p:anim>
                                    <p:anim calcmode="lin" valueType="num">
                                      <p:cBhvr>
                                        <p:cTn id="144" dur="1000" fill="hold"/>
                                        <p:tgtEl>
                                          <p:spTgt spid="1114162"/>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53" presetClass="entr" presetSubtype="0" fill="hold" grpId="0" nodeType="clickEffect">
                                  <p:stCondLst>
                                    <p:cond delay="0"/>
                                  </p:stCondLst>
                                  <p:childTnLst>
                                    <p:set>
                                      <p:cBhvr>
                                        <p:cTn id="148" dur="1" fill="hold">
                                          <p:stCondLst>
                                            <p:cond delay="0"/>
                                          </p:stCondLst>
                                        </p:cTn>
                                        <p:tgtEl>
                                          <p:spTgt spid="1114136"/>
                                        </p:tgtEl>
                                        <p:attrNameLst>
                                          <p:attrName>style.visibility</p:attrName>
                                        </p:attrNameLst>
                                      </p:cBhvr>
                                      <p:to>
                                        <p:strVal val="visible"/>
                                      </p:to>
                                    </p:set>
                                    <p:anim calcmode="lin" valueType="num">
                                      <p:cBhvr>
                                        <p:cTn id="149" dur="500" fill="hold"/>
                                        <p:tgtEl>
                                          <p:spTgt spid="1114136"/>
                                        </p:tgtEl>
                                        <p:attrNameLst>
                                          <p:attrName>ppt_w</p:attrName>
                                        </p:attrNameLst>
                                      </p:cBhvr>
                                      <p:tavLst>
                                        <p:tav tm="0">
                                          <p:val>
                                            <p:fltVal val="0"/>
                                          </p:val>
                                        </p:tav>
                                        <p:tav tm="100000">
                                          <p:val>
                                            <p:strVal val="#ppt_w"/>
                                          </p:val>
                                        </p:tav>
                                      </p:tavLst>
                                    </p:anim>
                                    <p:anim calcmode="lin" valueType="num">
                                      <p:cBhvr>
                                        <p:cTn id="150" dur="500" fill="hold"/>
                                        <p:tgtEl>
                                          <p:spTgt spid="1114136"/>
                                        </p:tgtEl>
                                        <p:attrNameLst>
                                          <p:attrName>ppt_h</p:attrName>
                                        </p:attrNameLst>
                                      </p:cBhvr>
                                      <p:tavLst>
                                        <p:tav tm="0">
                                          <p:val>
                                            <p:fltVal val="0"/>
                                          </p:val>
                                        </p:tav>
                                        <p:tav tm="100000">
                                          <p:val>
                                            <p:strVal val="#ppt_h"/>
                                          </p:val>
                                        </p:tav>
                                      </p:tavLst>
                                    </p:anim>
                                    <p:animEffect transition="in" filter="fade">
                                      <p:cBhvr>
                                        <p:cTn id="151" dur="500"/>
                                        <p:tgtEl>
                                          <p:spTgt spid="1114136"/>
                                        </p:tgtEl>
                                      </p:cBhvr>
                                    </p:animEffec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0" nodeType="clickEffect">
                                  <p:stCondLst>
                                    <p:cond delay="0"/>
                                  </p:stCondLst>
                                  <p:childTnLst>
                                    <p:set>
                                      <p:cBhvr>
                                        <p:cTn id="155" dur="1" fill="hold">
                                          <p:stCondLst>
                                            <p:cond delay="0"/>
                                          </p:stCondLst>
                                        </p:cTn>
                                        <p:tgtEl>
                                          <p:spTgt spid="1114169"/>
                                        </p:tgtEl>
                                        <p:attrNameLst>
                                          <p:attrName>style.visibility</p:attrName>
                                        </p:attrNameLst>
                                      </p:cBhvr>
                                      <p:to>
                                        <p:strVal val="visible"/>
                                      </p:to>
                                    </p:set>
                                    <p:animEffect transition="in" filter="dissolve">
                                      <p:cBhvr>
                                        <p:cTn id="156" dur="500"/>
                                        <p:tgtEl>
                                          <p:spTgt spid="1114169"/>
                                        </p:tgtEl>
                                      </p:cBhvr>
                                    </p:animEffect>
                                  </p:childTnLst>
                                </p:cTn>
                              </p:par>
                              <p:par>
                                <p:cTn id="157" presetID="9" presetClass="entr" presetSubtype="0" fill="hold" grpId="0" nodeType="withEffect">
                                  <p:stCondLst>
                                    <p:cond delay="0"/>
                                  </p:stCondLst>
                                  <p:childTnLst>
                                    <p:set>
                                      <p:cBhvr>
                                        <p:cTn id="158" dur="1" fill="hold">
                                          <p:stCondLst>
                                            <p:cond delay="0"/>
                                          </p:stCondLst>
                                        </p:cTn>
                                        <p:tgtEl>
                                          <p:spTgt spid="1114157"/>
                                        </p:tgtEl>
                                        <p:attrNameLst>
                                          <p:attrName>style.visibility</p:attrName>
                                        </p:attrNameLst>
                                      </p:cBhvr>
                                      <p:to>
                                        <p:strVal val="visible"/>
                                      </p:to>
                                    </p:set>
                                    <p:animEffect transition="in" filter="dissolve">
                                      <p:cBhvr>
                                        <p:cTn id="159" dur="500"/>
                                        <p:tgtEl>
                                          <p:spTgt spid="1114157"/>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0" fill="hold" grpId="0" nodeType="clickEffect">
                                  <p:stCondLst>
                                    <p:cond delay="0"/>
                                  </p:stCondLst>
                                  <p:childTnLst>
                                    <p:set>
                                      <p:cBhvr>
                                        <p:cTn id="163" dur="1" fill="hold">
                                          <p:stCondLst>
                                            <p:cond delay="0"/>
                                          </p:stCondLst>
                                        </p:cTn>
                                        <p:tgtEl>
                                          <p:spTgt spid="1114164"/>
                                        </p:tgtEl>
                                        <p:attrNameLst>
                                          <p:attrName>style.visibility</p:attrName>
                                        </p:attrNameLst>
                                      </p:cBhvr>
                                      <p:to>
                                        <p:strVal val="visible"/>
                                      </p:to>
                                    </p:set>
                                    <p:anim calcmode="lin" valueType="num">
                                      <p:cBhvr>
                                        <p:cTn id="164" dur="500" fill="hold"/>
                                        <p:tgtEl>
                                          <p:spTgt spid="1114164"/>
                                        </p:tgtEl>
                                        <p:attrNameLst>
                                          <p:attrName>ppt_w</p:attrName>
                                        </p:attrNameLst>
                                      </p:cBhvr>
                                      <p:tavLst>
                                        <p:tav tm="0">
                                          <p:val>
                                            <p:fltVal val="0"/>
                                          </p:val>
                                        </p:tav>
                                        <p:tav tm="100000">
                                          <p:val>
                                            <p:strVal val="#ppt_w"/>
                                          </p:val>
                                        </p:tav>
                                      </p:tavLst>
                                    </p:anim>
                                    <p:anim calcmode="lin" valueType="num">
                                      <p:cBhvr>
                                        <p:cTn id="165" dur="500" fill="hold"/>
                                        <p:tgtEl>
                                          <p:spTgt spid="1114164"/>
                                        </p:tgtEl>
                                        <p:attrNameLst>
                                          <p:attrName>ppt_h</p:attrName>
                                        </p:attrNameLst>
                                      </p:cBhvr>
                                      <p:tavLst>
                                        <p:tav tm="0">
                                          <p:val>
                                            <p:fltVal val="0"/>
                                          </p:val>
                                        </p:tav>
                                        <p:tav tm="100000">
                                          <p:val>
                                            <p:strVal val="#ppt_h"/>
                                          </p:val>
                                        </p:tav>
                                      </p:tavLst>
                                    </p:anim>
                                    <p:animEffect transition="in" filter="fade">
                                      <p:cBhvr>
                                        <p:cTn id="166" dur="500"/>
                                        <p:tgtEl>
                                          <p:spTgt spid="1114164"/>
                                        </p:tgtEl>
                                      </p:cBhvr>
                                    </p:animEffect>
                                  </p:childTnLst>
                                </p:cTn>
                              </p:par>
                            </p:childTnLst>
                          </p:cTn>
                        </p:par>
                      </p:childTnLst>
                    </p:cTn>
                  </p:par>
                  <p:par>
                    <p:cTn id="167" fill="hold">
                      <p:stCondLst>
                        <p:cond delay="indefinite"/>
                      </p:stCondLst>
                      <p:childTnLst>
                        <p:par>
                          <p:cTn id="168" fill="hold">
                            <p:stCondLst>
                              <p:cond delay="0"/>
                            </p:stCondLst>
                            <p:childTnLst>
                              <p:par>
                                <p:cTn id="169" presetID="9" presetClass="entr" presetSubtype="0" fill="hold" grpId="0" nodeType="clickEffect">
                                  <p:stCondLst>
                                    <p:cond delay="0"/>
                                  </p:stCondLst>
                                  <p:childTnLst>
                                    <p:set>
                                      <p:cBhvr>
                                        <p:cTn id="170" dur="1" fill="hold">
                                          <p:stCondLst>
                                            <p:cond delay="0"/>
                                          </p:stCondLst>
                                        </p:cTn>
                                        <p:tgtEl>
                                          <p:spTgt spid="1114163"/>
                                        </p:tgtEl>
                                        <p:attrNameLst>
                                          <p:attrName>style.visibility</p:attrName>
                                        </p:attrNameLst>
                                      </p:cBhvr>
                                      <p:to>
                                        <p:strVal val="visible"/>
                                      </p:to>
                                    </p:set>
                                    <p:animEffect transition="in" filter="dissolve">
                                      <p:cBhvr>
                                        <p:cTn id="171" dur="500"/>
                                        <p:tgtEl>
                                          <p:spTgt spid="1114163"/>
                                        </p:tgtEl>
                                      </p:cBhvr>
                                    </p:animEffect>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grpId="0" nodeType="clickEffect">
                                  <p:stCondLst>
                                    <p:cond delay="0"/>
                                  </p:stCondLst>
                                  <p:childTnLst>
                                    <p:set>
                                      <p:cBhvr>
                                        <p:cTn id="175" dur="1" fill="hold">
                                          <p:stCondLst>
                                            <p:cond delay="0"/>
                                          </p:stCondLst>
                                        </p:cTn>
                                        <p:tgtEl>
                                          <p:spTgt spid="1114165"/>
                                        </p:tgtEl>
                                        <p:attrNameLst>
                                          <p:attrName>style.visibility</p:attrName>
                                        </p:attrNameLst>
                                      </p:cBhvr>
                                      <p:to>
                                        <p:strVal val="visible"/>
                                      </p:to>
                                    </p:set>
                                    <p:animEffect transition="in" filter="fade">
                                      <p:cBhvr>
                                        <p:cTn id="176" dur="1000"/>
                                        <p:tgtEl>
                                          <p:spTgt spid="1114165"/>
                                        </p:tgtEl>
                                      </p:cBhvr>
                                    </p:animEffect>
                                    <p:anim calcmode="lin" valueType="num">
                                      <p:cBhvr>
                                        <p:cTn id="177" dur="1000" fill="hold"/>
                                        <p:tgtEl>
                                          <p:spTgt spid="1114165"/>
                                        </p:tgtEl>
                                        <p:attrNameLst>
                                          <p:attrName>ppt_x</p:attrName>
                                        </p:attrNameLst>
                                      </p:cBhvr>
                                      <p:tavLst>
                                        <p:tav tm="0">
                                          <p:val>
                                            <p:strVal val="#ppt_x"/>
                                          </p:val>
                                        </p:tav>
                                        <p:tav tm="100000">
                                          <p:val>
                                            <p:strVal val="#ppt_x"/>
                                          </p:val>
                                        </p:tav>
                                      </p:tavLst>
                                    </p:anim>
                                    <p:anim calcmode="lin" valueType="num">
                                      <p:cBhvr>
                                        <p:cTn id="178" dur="1000" fill="hold"/>
                                        <p:tgtEl>
                                          <p:spTgt spid="111416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53" presetClass="entr" presetSubtype="0" fill="hold" grpId="0" nodeType="clickEffect">
                                  <p:stCondLst>
                                    <p:cond delay="0"/>
                                  </p:stCondLst>
                                  <p:childTnLst>
                                    <p:set>
                                      <p:cBhvr>
                                        <p:cTn id="182" dur="1" fill="hold">
                                          <p:stCondLst>
                                            <p:cond delay="0"/>
                                          </p:stCondLst>
                                        </p:cTn>
                                        <p:tgtEl>
                                          <p:spTgt spid="1114135"/>
                                        </p:tgtEl>
                                        <p:attrNameLst>
                                          <p:attrName>style.visibility</p:attrName>
                                        </p:attrNameLst>
                                      </p:cBhvr>
                                      <p:to>
                                        <p:strVal val="visible"/>
                                      </p:to>
                                    </p:set>
                                    <p:anim calcmode="lin" valueType="num">
                                      <p:cBhvr>
                                        <p:cTn id="183" dur="500" fill="hold"/>
                                        <p:tgtEl>
                                          <p:spTgt spid="1114135"/>
                                        </p:tgtEl>
                                        <p:attrNameLst>
                                          <p:attrName>ppt_w</p:attrName>
                                        </p:attrNameLst>
                                      </p:cBhvr>
                                      <p:tavLst>
                                        <p:tav tm="0">
                                          <p:val>
                                            <p:fltVal val="0"/>
                                          </p:val>
                                        </p:tav>
                                        <p:tav tm="100000">
                                          <p:val>
                                            <p:strVal val="#ppt_w"/>
                                          </p:val>
                                        </p:tav>
                                      </p:tavLst>
                                    </p:anim>
                                    <p:anim calcmode="lin" valueType="num">
                                      <p:cBhvr>
                                        <p:cTn id="184" dur="500" fill="hold"/>
                                        <p:tgtEl>
                                          <p:spTgt spid="1114135"/>
                                        </p:tgtEl>
                                        <p:attrNameLst>
                                          <p:attrName>ppt_h</p:attrName>
                                        </p:attrNameLst>
                                      </p:cBhvr>
                                      <p:tavLst>
                                        <p:tav tm="0">
                                          <p:val>
                                            <p:fltVal val="0"/>
                                          </p:val>
                                        </p:tav>
                                        <p:tav tm="100000">
                                          <p:val>
                                            <p:strVal val="#ppt_h"/>
                                          </p:val>
                                        </p:tav>
                                      </p:tavLst>
                                    </p:anim>
                                    <p:animEffect transition="in" filter="fade">
                                      <p:cBhvr>
                                        <p:cTn id="185" dur="500"/>
                                        <p:tgtEl>
                                          <p:spTgt spid="1114135"/>
                                        </p:tgtEl>
                                      </p:cBhvr>
                                    </p:animEffect>
                                  </p:childTnLst>
                                </p:cTn>
                              </p:par>
                            </p:childTnLst>
                          </p:cTn>
                        </p:par>
                      </p:childTnLst>
                    </p:cTn>
                  </p:par>
                  <p:par>
                    <p:cTn id="186" fill="hold">
                      <p:stCondLst>
                        <p:cond delay="indefinite"/>
                      </p:stCondLst>
                      <p:childTnLst>
                        <p:par>
                          <p:cTn id="187" fill="hold">
                            <p:stCondLst>
                              <p:cond delay="0"/>
                            </p:stCondLst>
                            <p:childTnLst>
                              <p:par>
                                <p:cTn id="188" presetID="40" presetClass="entr" presetSubtype="0" fill="hold" grpId="0" nodeType="clickEffect">
                                  <p:stCondLst>
                                    <p:cond delay="0"/>
                                  </p:stCondLst>
                                  <p:iterate type="lt">
                                    <p:tmPct val="10000"/>
                                  </p:iterate>
                                  <p:childTnLst>
                                    <p:set>
                                      <p:cBhvr>
                                        <p:cTn id="189" dur="1" fill="hold">
                                          <p:stCondLst>
                                            <p:cond delay="0"/>
                                          </p:stCondLst>
                                        </p:cTn>
                                        <p:tgtEl>
                                          <p:spTgt spid="1114166"/>
                                        </p:tgtEl>
                                        <p:attrNameLst>
                                          <p:attrName>style.visibility</p:attrName>
                                        </p:attrNameLst>
                                      </p:cBhvr>
                                      <p:to>
                                        <p:strVal val="visible"/>
                                      </p:to>
                                    </p:set>
                                    <p:animEffect transition="in" filter="fade">
                                      <p:cBhvr>
                                        <p:cTn id="190" dur="1000"/>
                                        <p:tgtEl>
                                          <p:spTgt spid="1114166"/>
                                        </p:tgtEl>
                                      </p:cBhvr>
                                    </p:animEffect>
                                    <p:anim calcmode="lin" valueType="num">
                                      <p:cBhvr>
                                        <p:cTn id="191" dur="1000" fill="hold"/>
                                        <p:tgtEl>
                                          <p:spTgt spid="1114166"/>
                                        </p:tgtEl>
                                        <p:attrNameLst>
                                          <p:attrName>ppt_x</p:attrName>
                                        </p:attrNameLst>
                                      </p:cBhvr>
                                      <p:tavLst>
                                        <p:tav tm="0">
                                          <p:val>
                                            <p:strVal val="#ppt_x-.1"/>
                                          </p:val>
                                        </p:tav>
                                        <p:tav tm="100000">
                                          <p:val>
                                            <p:strVal val="#ppt_x"/>
                                          </p:val>
                                        </p:tav>
                                      </p:tavLst>
                                    </p:anim>
                                    <p:anim calcmode="lin" valueType="num">
                                      <p:cBhvr>
                                        <p:cTn id="192" dur="1000" fill="hold"/>
                                        <p:tgtEl>
                                          <p:spTgt spid="1114166"/>
                                        </p:tgtEl>
                                        <p:attrNameLst>
                                          <p:attrName>ppt_y</p:attrName>
                                        </p:attrNameLst>
                                      </p:cBhvr>
                                      <p:tavLst>
                                        <p:tav tm="0">
                                          <p:val>
                                            <p:strVal val="#ppt_y"/>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grpId="0" nodeType="clickEffect">
                                  <p:stCondLst>
                                    <p:cond delay="0"/>
                                  </p:stCondLst>
                                  <p:childTnLst>
                                    <p:set>
                                      <p:cBhvr>
                                        <p:cTn id="196" dur="1" fill="hold">
                                          <p:stCondLst>
                                            <p:cond delay="0"/>
                                          </p:stCondLst>
                                        </p:cTn>
                                        <p:tgtEl>
                                          <p:spTgt spid="1114170"/>
                                        </p:tgtEl>
                                        <p:attrNameLst>
                                          <p:attrName>style.visibility</p:attrName>
                                        </p:attrNameLst>
                                      </p:cBhvr>
                                      <p:to>
                                        <p:strVal val="visible"/>
                                      </p:to>
                                    </p:set>
                                    <p:animEffect transition="in" filter="dissolve">
                                      <p:cBhvr>
                                        <p:cTn id="197" dur="500"/>
                                        <p:tgtEl>
                                          <p:spTgt spid="1114170"/>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1114158"/>
                                        </p:tgtEl>
                                        <p:attrNameLst>
                                          <p:attrName>style.visibility</p:attrName>
                                        </p:attrNameLst>
                                      </p:cBhvr>
                                      <p:to>
                                        <p:strVal val="visible"/>
                                      </p:to>
                                    </p:set>
                                    <p:animEffect transition="in" filter="dissolve">
                                      <p:cBhvr>
                                        <p:cTn id="200" dur="500"/>
                                        <p:tgtEl>
                                          <p:spTgt spid="1114158"/>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1" fill="hold" grpId="0" nodeType="clickEffect">
                                  <p:stCondLst>
                                    <p:cond delay="0"/>
                                  </p:stCondLst>
                                  <p:childTnLst>
                                    <p:set>
                                      <p:cBhvr>
                                        <p:cTn id="204" dur="1" fill="hold">
                                          <p:stCondLst>
                                            <p:cond delay="0"/>
                                          </p:stCondLst>
                                        </p:cTn>
                                        <p:tgtEl>
                                          <p:spTgt spid="1114167"/>
                                        </p:tgtEl>
                                        <p:attrNameLst>
                                          <p:attrName>style.visibility</p:attrName>
                                        </p:attrNameLst>
                                      </p:cBhvr>
                                      <p:to>
                                        <p:strVal val="visible"/>
                                      </p:to>
                                    </p:set>
                                    <p:animEffect transition="in" filter="wipe(up)">
                                      <p:cBhvr>
                                        <p:cTn id="205" dur="5000"/>
                                        <p:tgtEl>
                                          <p:spTgt spid="1114167"/>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0" fill="hold" grpId="0" nodeType="clickEffect">
                                  <p:stCondLst>
                                    <p:cond delay="0"/>
                                  </p:stCondLst>
                                  <p:childTnLst>
                                    <p:set>
                                      <p:cBhvr>
                                        <p:cTn id="209" dur="1" fill="hold">
                                          <p:stCondLst>
                                            <p:cond delay="0"/>
                                          </p:stCondLst>
                                        </p:cTn>
                                        <p:tgtEl>
                                          <p:spTgt spid="1114134"/>
                                        </p:tgtEl>
                                        <p:attrNameLst>
                                          <p:attrName>style.visibility</p:attrName>
                                        </p:attrNameLst>
                                      </p:cBhvr>
                                      <p:to>
                                        <p:strVal val="visible"/>
                                      </p:to>
                                    </p:set>
                                    <p:anim calcmode="lin" valueType="num">
                                      <p:cBhvr>
                                        <p:cTn id="210" dur="500" fill="hold"/>
                                        <p:tgtEl>
                                          <p:spTgt spid="1114134"/>
                                        </p:tgtEl>
                                        <p:attrNameLst>
                                          <p:attrName>ppt_w</p:attrName>
                                        </p:attrNameLst>
                                      </p:cBhvr>
                                      <p:tavLst>
                                        <p:tav tm="0">
                                          <p:val>
                                            <p:fltVal val="0"/>
                                          </p:val>
                                        </p:tav>
                                        <p:tav tm="100000">
                                          <p:val>
                                            <p:strVal val="#ppt_w"/>
                                          </p:val>
                                        </p:tav>
                                      </p:tavLst>
                                    </p:anim>
                                    <p:anim calcmode="lin" valueType="num">
                                      <p:cBhvr>
                                        <p:cTn id="211" dur="500" fill="hold"/>
                                        <p:tgtEl>
                                          <p:spTgt spid="1114134"/>
                                        </p:tgtEl>
                                        <p:attrNameLst>
                                          <p:attrName>ppt_h</p:attrName>
                                        </p:attrNameLst>
                                      </p:cBhvr>
                                      <p:tavLst>
                                        <p:tav tm="0">
                                          <p:val>
                                            <p:fltVal val="0"/>
                                          </p:val>
                                        </p:tav>
                                        <p:tav tm="100000">
                                          <p:val>
                                            <p:strVal val="#ppt_h"/>
                                          </p:val>
                                        </p:tav>
                                      </p:tavLst>
                                    </p:anim>
                                    <p:animEffect transition="in" filter="fade">
                                      <p:cBhvr>
                                        <p:cTn id="212" dur="500"/>
                                        <p:tgtEl>
                                          <p:spTgt spid="1114134"/>
                                        </p:tgtEl>
                                      </p:cBhvr>
                                    </p:animEffect>
                                  </p:childTnLst>
                                </p:cTn>
                              </p:par>
                            </p:childTnLst>
                          </p:cTn>
                        </p:par>
                      </p:childTnLst>
                    </p:cTn>
                  </p:par>
                  <p:par>
                    <p:cTn id="213" fill="hold">
                      <p:stCondLst>
                        <p:cond delay="indefinite"/>
                      </p:stCondLst>
                      <p:childTnLst>
                        <p:par>
                          <p:cTn id="214" fill="hold">
                            <p:stCondLst>
                              <p:cond delay="0"/>
                            </p:stCondLst>
                            <p:childTnLst>
                              <p:par>
                                <p:cTn id="215" presetID="9" presetClass="entr" presetSubtype="0" fill="hold" grpId="0" nodeType="clickEffect">
                                  <p:stCondLst>
                                    <p:cond delay="0"/>
                                  </p:stCondLst>
                                  <p:childTnLst>
                                    <p:set>
                                      <p:cBhvr>
                                        <p:cTn id="216" dur="1" fill="hold">
                                          <p:stCondLst>
                                            <p:cond delay="0"/>
                                          </p:stCondLst>
                                        </p:cTn>
                                        <p:tgtEl>
                                          <p:spTgt spid="1114171"/>
                                        </p:tgtEl>
                                        <p:attrNameLst>
                                          <p:attrName>style.visibility</p:attrName>
                                        </p:attrNameLst>
                                      </p:cBhvr>
                                      <p:to>
                                        <p:strVal val="visible"/>
                                      </p:to>
                                    </p:set>
                                    <p:animEffect transition="in" filter="dissolve">
                                      <p:cBhvr>
                                        <p:cTn id="217" dur="500"/>
                                        <p:tgtEl>
                                          <p:spTgt spid="1114171"/>
                                        </p:tgtEl>
                                      </p:cBhvr>
                                    </p:animEffect>
                                  </p:childTnLst>
                                </p:cTn>
                              </p:par>
                              <p:par>
                                <p:cTn id="218" presetID="9" presetClass="entr" presetSubtype="0" fill="hold" grpId="0" nodeType="withEffect">
                                  <p:stCondLst>
                                    <p:cond delay="0"/>
                                  </p:stCondLst>
                                  <p:childTnLst>
                                    <p:set>
                                      <p:cBhvr>
                                        <p:cTn id="219" dur="1" fill="hold">
                                          <p:stCondLst>
                                            <p:cond delay="0"/>
                                          </p:stCondLst>
                                        </p:cTn>
                                        <p:tgtEl>
                                          <p:spTgt spid="1114159"/>
                                        </p:tgtEl>
                                        <p:attrNameLst>
                                          <p:attrName>style.visibility</p:attrName>
                                        </p:attrNameLst>
                                      </p:cBhvr>
                                      <p:to>
                                        <p:strVal val="visible"/>
                                      </p:to>
                                    </p:set>
                                    <p:animEffect transition="in" filter="dissolve">
                                      <p:cBhvr>
                                        <p:cTn id="220" dur="500"/>
                                        <p:tgtEl>
                                          <p:spTgt spid="1114159"/>
                                        </p:tgtEl>
                                      </p:cBhvr>
                                    </p:animEffect>
                                  </p:childTnLst>
                                </p:cTn>
                              </p:par>
                            </p:childTnLst>
                          </p:cTn>
                        </p:par>
                      </p:childTnLst>
                    </p:cTn>
                  </p:par>
                  <p:par>
                    <p:cTn id="221" fill="hold">
                      <p:stCondLst>
                        <p:cond delay="indefinite"/>
                      </p:stCondLst>
                      <p:childTnLst>
                        <p:par>
                          <p:cTn id="222" fill="hold">
                            <p:stCondLst>
                              <p:cond delay="0"/>
                            </p:stCondLst>
                            <p:childTnLst>
                              <p:par>
                                <p:cTn id="223" presetID="17" presetClass="entr" presetSubtype="10" fill="hold" grpId="0" nodeType="clickEffect">
                                  <p:stCondLst>
                                    <p:cond delay="0"/>
                                  </p:stCondLst>
                                  <p:childTnLst>
                                    <p:set>
                                      <p:cBhvr>
                                        <p:cTn id="224" dur="1" fill="hold">
                                          <p:stCondLst>
                                            <p:cond delay="0"/>
                                          </p:stCondLst>
                                        </p:cTn>
                                        <p:tgtEl>
                                          <p:spTgt spid="1114152"/>
                                        </p:tgtEl>
                                        <p:attrNameLst>
                                          <p:attrName>style.visibility</p:attrName>
                                        </p:attrNameLst>
                                      </p:cBhvr>
                                      <p:to>
                                        <p:strVal val="visible"/>
                                      </p:to>
                                    </p:set>
                                    <p:anim calcmode="lin" valueType="num">
                                      <p:cBhvr>
                                        <p:cTn id="225" dur="500" fill="hold"/>
                                        <p:tgtEl>
                                          <p:spTgt spid="1114152"/>
                                        </p:tgtEl>
                                        <p:attrNameLst>
                                          <p:attrName>ppt_w</p:attrName>
                                        </p:attrNameLst>
                                      </p:cBhvr>
                                      <p:tavLst>
                                        <p:tav tm="0">
                                          <p:val>
                                            <p:fltVal val="0"/>
                                          </p:val>
                                        </p:tav>
                                        <p:tav tm="100000">
                                          <p:val>
                                            <p:strVal val="#ppt_w"/>
                                          </p:val>
                                        </p:tav>
                                      </p:tavLst>
                                    </p:anim>
                                    <p:anim calcmode="lin" valueType="num">
                                      <p:cBhvr>
                                        <p:cTn id="226" dur="500" fill="hold"/>
                                        <p:tgtEl>
                                          <p:spTgt spid="1114152"/>
                                        </p:tgtEl>
                                        <p:attrNameLst>
                                          <p:attrName>ppt_h</p:attrName>
                                        </p:attrNameLst>
                                      </p:cBhvr>
                                      <p:tavLst>
                                        <p:tav tm="0">
                                          <p:val>
                                            <p:strVal val="#ppt_h"/>
                                          </p:val>
                                        </p:tav>
                                        <p:tav tm="100000">
                                          <p:val>
                                            <p:strVal val="#ppt_h"/>
                                          </p:val>
                                        </p:tav>
                                      </p:tavLst>
                                    </p:anim>
                                  </p:childTnLst>
                                </p:cTn>
                              </p:par>
                            </p:childTnLst>
                          </p:cTn>
                        </p:par>
                      </p:childTnLst>
                    </p:cTn>
                  </p:par>
                  <p:par>
                    <p:cTn id="227" fill="hold">
                      <p:stCondLst>
                        <p:cond delay="indefinite"/>
                      </p:stCondLst>
                      <p:childTnLst>
                        <p:par>
                          <p:cTn id="228" fill="hold">
                            <p:stCondLst>
                              <p:cond delay="0"/>
                            </p:stCondLst>
                            <p:childTnLst>
                              <p:par>
                                <p:cTn id="229" presetID="9" presetClass="entr" presetSubtype="0" fill="hold" grpId="0" nodeType="clickEffect">
                                  <p:stCondLst>
                                    <p:cond delay="0"/>
                                  </p:stCondLst>
                                  <p:childTnLst>
                                    <p:set>
                                      <p:cBhvr>
                                        <p:cTn id="230" dur="1" fill="hold">
                                          <p:stCondLst>
                                            <p:cond delay="0"/>
                                          </p:stCondLst>
                                        </p:cTn>
                                        <p:tgtEl>
                                          <p:spTgt spid="1114151"/>
                                        </p:tgtEl>
                                        <p:attrNameLst>
                                          <p:attrName>style.visibility</p:attrName>
                                        </p:attrNameLst>
                                      </p:cBhvr>
                                      <p:to>
                                        <p:strVal val="visible"/>
                                      </p:to>
                                    </p:set>
                                    <p:animEffect transition="in" filter="dissolve">
                                      <p:cBhvr>
                                        <p:cTn id="231" dur="500"/>
                                        <p:tgtEl>
                                          <p:spTgt spid="1114151"/>
                                        </p:tgtEl>
                                      </p:cBhvr>
                                    </p:animEffect>
                                  </p:childTnLst>
                                </p:cTn>
                              </p:par>
                            </p:childTnLst>
                          </p:cTn>
                        </p:par>
                      </p:childTnLst>
                    </p:cTn>
                  </p:par>
                  <p:par>
                    <p:cTn id="232" fill="hold">
                      <p:stCondLst>
                        <p:cond delay="indefinite"/>
                      </p:stCondLst>
                      <p:childTnLst>
                        <p:par>
                          <p:cTn id="233" fill="hold">
                            <p:stCondLst>
                              <p:cond delay="0"/>
                            </p:stCondLst>
                            <p:childTnLst>
                              <p:par>
                                <p:cTn id="234" presetID="40" presetClass="entr" presetSubtype="0" fill="hold" grpId="0" nodeType="clickEffect">
                                  <p:stCondLst>
                                    <p:cond delay="0"/>
                                  </p:stCondLst>
                                  <p:iterate type="lt">
                                    <p:tmPct val="10000"/>
                                  </p:iterate>
                                  <p:childTnLst>
                                    <p:set>
                                      <p:cBhvr>
                                        <p:cTn id="235" dur="1" fill="hold">
                                          <p:stCondLst>
                                            <p:cond delay="0"/>
                                          </p:stCondLst>
                                        </p:cTn>
                                        <p:tgtEl>
                                          <p:spTgt spid="1114153"/>
                                        </p:tgtEl>
                                        <p:attrNameLst>
                                          <p:attrName>style.visibility</p:attrName>
                                        </p:attrNameLst>
                                      </p:cBhvr>
                                      <p:to>
                                        <p:strVal val="visible"/>
                                      </p:to>
                                    </p:set>
                                    <p:animEffect transition="in" filter="fade">
                                      <p:cBhvr>
                                        <p:cTn id="236" dur="1000"/>
                                        <p:tgtEl>
                                          <p:spTgt spid="1114153"/>
                                        </p:tgtEl>
                                      </p:cBhvr>
                                    </p:animEffect>
                                    <p:anim calcmode="lin" valueType="num">
                                      <p:cBhvr>
                                        <p:cTn id="237" dur="1000" fill="hold"/>
                                        <p:tgtEl>
                                          <p:spTgt spid="1114153"/>
                                        </p:tgtEl>
                                        <p:attrNameLst>
                                          <p:attrName>ppt_x</p:attrName>
                                        </p:attrNameLst>
                                      </p:cBhvr>
                                      <p:tavLst>
                                        <p:tav tm="0">
                                          <p:val>
                                            <p:strVal val="#ppt_x-.1"/>
                                          </p:val>
                                        </p:tav>
                                        <p:tav tm="100000">
                                          <p:val>
                                            <p:strVal val="#ppt_x"/>
                                          </p:val>
                                        </p:tav>
                                      </p:tavLst>
                                    </p:anim>
                                    <p:anim calcmode="lin" valueType="num">
                                      <p:cBhvr>
                                        <p:cTn id="238" dur="1000" fill="hold"/>
                                        <p:tgtEl>
                                          <p:spTgt spid="1114153"/>
                                        </p:tgtEl>
                                        <p:attrNameLst>
                                          <p:attrName>ppt_y</p:attrName>
                                        </p:attrNameLst>
                                      </p:cBhvr>
                                      <p:tavLst>
                                        <p:tav tm="0">
                                          <p:val>
                                            <p:strVal val="#ppt_y"/>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53" presetClass="entr" presetSubtype="0" fill="hold" grpId="0" nodeType="clickEffect">
                                  <p:stCondLst>
                                    <p:cond delay="0"/>
                                  </p:stCondLst>
                                  <p:childTnLst>
                                    <p:set>
                                      <p:cBhvr>
                                        <p:cTn id="242" dur="1" fill="hold">
                                          <p:stCondLst>
                                            <p:cond delay="0"/>
                                          </p:stCondLst>
                                        </p:cTn>
                                        <p:tgtEl>
                                          <p:spTgt spid="1114173"/>
                                        </p:tgtEl>
                                        <p:attrNameLst>
                                          <p:attrName>style.visibility</p:attrName>
                                        </p:attrNameLst>
                                      </p:cBhvr>
                                      <p:to>
                                        <p:strVal val="visible"/>
                                      </p:to>
                                    </p:set>
                                    <p:anim calcmode="lin" valueType="num">
                                      <p:cBhvr>
                                        <p:cTn id="243" dur="500" fill="hold"/>
                                        <p:tgtEl>
                                          <p:spTgt spid="1114173"/>
                                        </p:tgtEl>
                                        <p:attrNameLst>
                                          <p:attrName>ppt_w</p:attrName>
                                        </p:attrNameLst>
                                      </p:cBhvr>
                                      <p:tavLst>
                                        <p:tav tm="0">
                                          <p:val>
                                            <p:fltVal val="0"/>
                                          </p:val>
                                        </p:tav>
                                        <p:tav tm="100000">
                                          <p:val>
                                            <p:strVal val="#ppt_w"/>
                                          </p:val>
                                        </p:tav>
                                      </p:tavLst>
                                    </p:anim>
                                    <p:anim calcmode="lin" valueType="num">
                                      <p:cBhvr>
                                        <p:cTn id="244" dur="500" fill="hold"/>
                                        <p:tgtEl>
                                          <p:spTgt spid="1114173"/>
                                        </p:tgtEl>
                                        <p:attrNameLst>
                                          <p:attrName>ppt_h</p:attrName>
                                        </p:attrNameLst>
                                      </p:cBhvr>
                                      <p:tavLst>
                                        <p:tav tm="0">
                                          <p:val>
                                            <p:fltVal val="0"/>
                                          </p:val>
                                        </p:tav>
                                        <p:tav tm="100000">
                                          <p:val>
                                            <p:strVal val="#ppt_h"/>
                                          </p:val>
                                        </p:tav>
                                      </p:tavLst>
                                    </p:anim>
                                    <p:animEffect transition="in" filter="fade">
                                      <p:cBhvr>
                                        <p:cTn id="245" dur="500"/>
                                        <p:tgtEl>
                                          <p:spTgt spid="1114173"/>
                                        </p:tgtEl>
                                      </p:cBhvr>
                                    </p:animEffect>
                                  </p:childTnLst>
                                </p:cTn>
                              </p:par>
                              <p:par>
                                <p:cTn id="246" presetID="0" presetClass="path" presetSubtype="0" accel="50000" decel="50000" fill="hold" grpId="1" nodeType="withEffect">
                                  <p:stCondLst>
                                    <p:cond delay="0"/>
                                  </p:stCondLst>
                                  <p:childTnLst>
                                    <p:animMotion origin="layout" path="M 8.33333E-7 -3.56928E-6 L -0.55243 -0.50751 " pathEditMode="relative" rAng="0" ptsTypes="AA">
                                      <p:cBhvr>
                                        <p:cTn id="247" dur="2000" fill="hold"/>
                                        <p:tgtEl>
                                          <p:spTgt spid="1114173"/>
                                        </p:tgtEl>
                                        <p:attrNameLst>
                                          <p:attrName>ppt_x</p:attrName>
                                          <p:attrName>ppt_y</p:attrName>
                                        </p:attrNameLst>
                                      </p:cBhvr>
                                      <p:rCtr x="-276" y="-254"/>
                                    </p:animMotion>
                                  </p:childTnLst>
                                </p:cTn>
                              </p:par>
                              <p:par>
                                <p:cTn id="248" presetID="10" presetClass="exit" presetSubtype="0" fill="hold" grpId="1" nodeType="withEffect">
                                  <p:stCondLst>
                                    <p:cond delay="0"/>
                                  </p:stCondLst>
                                  <p:childTnLst>
                                    <p:animEffect transition="out" filter="fade">
                                      <p:cBhvr>
                                        <p:cTn id="249" dur="2000"/>
                                        <p:tgtEl>
                                          <p:spTgt spid="1114125"/>
                                        </p:tgtEl>
                                      </p:cBhvr>
                                    </p:animEffect>
                                    <p:set>
                                      <p:cBhvr>
                                        <p:cTn id="250" dur="1" fill="hold">
                                          <p:stCondLst>
                                            <p:cond delay="1999"/>
                                          </p:stCondLst>
                                        </p:cTn>
                                        <p:tgtEl>
                                          <p:spTgt spid="1114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animBg="1"/>
      <p:bldP spid="1114116" grpId="0" animBg="1"/>
      <p:bldP spid="1114125" grpId="0"/>
      <p:bldP spid="1114125" grpId="1"/>
      <p:bldP spid="1114126" grpId="0"/>
      <p:bldP spid="1114127" grpId="0"/>
      <p:bldP spid="1114128" grpId="0"/>
      <p:bldP spid="1114129" grpId="0"/>
      <p:bldP spid="1114130" grpId="0"/>
      <p:bldP spid="1114131" grpId="0"/>
      <p:bldP spid="1114132" grpId="0"/>
      <p:bldP spid="1114133" grpId="0"/>
      <p:bldP spid="1114134" grpId="0"/>
      <p:bldP spid="1114135" grpId="0"/>
      <p:bldP spid="1114136" grpId="0"/>
      <p:bldP spid="1114137" grpId="0"/>
      <p:bldP spid="1114138" grpId="0"/>
      <p:bldP spid="1114139" grpId="0"/>
      <p:bldP spid="1114140" grpId="0"/>
      <p:bldP spid="1114141" grpId="0"/>
      <p:bldP spid="1114142" grpId="0"/>
      <p:bldP spid="1114143" grpId="0"/>
      <p:bldP spid="1114144" grpId="0"/>
      <p:bldP spid="1114145" grpId="0"/>
      <p:bldP spid="1114151" grpId="0"/>
      <p:bldP spid="1114152" grpId="0"/>
      <p:bldP spid="1114153" grpId="0"/>
      <p:bldP spid="1114156" grpId="0"/>
      <p:bldP spid="1114157" grpId="0"/>
      <p:bldP spid="1114158" grpId="0"/>
      <p:bldP spid="1114159" grpId="0"/>
      <p:bldP spid="1114160" grpId="0"/>
      <p:bldP spid="1114161" grpId="0"/>
      <p:bldP spid="1114162" grpId="0"/>
      <p:bldP spid="1114163" grpId="0"/>
      <p:bldP spid="1114164" grpId="0"/>
      <p:bldP spid="1114165" grpId="0"/>
      <p:bldP spid="1114166" grpId="0"/>
      <p:bldP spid="1114167" grpId="0"/>
      <p:bldP spid="1114168" grpId="0"/>
      <p:bldP spid="1114169" grpId="0"/>
      <p:bldP spid="1114170" grpId="0"/>
      <p:bldP spid="1114171" grpId="0"/>
      <p:bldP spid="1114173" grpId="0"/>
      <p:bldP spid="1114173" grpId="1"/>
      <p:bldP spid="111417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274638"/>
            <a:ext cx="9144000" cy="1143000"/>
          </a:xfrm>
        </p:spPr>
        <p:txBody>
          <a:bodyPr/>
          <a:lstStyle/>
          <a:p>
            <a:pPr eaLnBrk="1" hangingPunct="1"/>
            <a:r>
              <a:rPr lang="en-US" smtClean="0"/>
              <a:t>Table of Partial Pressures of Water</a:t>
            </a:r>
          </a:p>
        </p:txBody>
      </p:sp>
      <p:sp>
        <p:nvSpPr>
          <p:cNvPr id="139267" name="Rectangle 4"/>
          <p:cNvSpPr>
            <a:spLocks noChangeArrowheads="1"/>
          </p:cNvSpPr>
          <p:nvPr/>
        </p:nvSpPr>
        <p:spPr bwMode="auto">
          <a:xfrm>
            <a:off x="82550" y="2197100"/>
            <a:ext cx="8966200" cy="2894013"/>
          </a:xfrm>
          <a:prstGeom prst="rect">
            <a:avLst/>
          </a:prstGeom>
          <a:noFill/>
          <a:ln w="19050">
            <a:solidFill>
              <a:schemeClr val="tx1"/>
            </a:solidFill>
            <a:miter lim="800000"/>
            <a:headEnd/>
            <a:tailEnd/>
          </a:ln>
        </p:spPr>
        <p:txBody>
          <a:bodyPr wrap="none" anchor="ctr"/>
          <a:lstStyle/>
          <a:p>
            <a:endParaRPr lang="en-US"/>
          </a:p>
        </p:txBody>
      </p:sp>
      <p:sp>
        <p:nvSpPr>
          <p:cNvPr id="139268" name="Rectangle 5"/>
          <p:cNvSpPr>
            <a:spLocks noChangeArrowheads="1"/>
          </p:cNvSpPr>
          <p:nvPr/>
        </p:nvSpPr>
        <p:spPr bwMode="auto">
          <a:xfrm>
            <a:off x="87313" y="2198688"/>
            <a:ext cx="8961437" cy="331787"/>
          </a:xfrm>
          <a:prstGeom prst="rect">
            <a:avLst/>
          </a:prstGeom>
          <a:solidFill>
            <a:srgbClr val="FFFF99"/>
          </a:solidFill>
          <a:ln w="15875">
            <a:solidFill>
              <a:schemeClr val="tx1"/>
            </a:solidFill>
            <a:miter lim="800000"/>
            <a:headEnd/>
            <a:tailEnd/>
          </a:ln>
        </p:spPr>
        <p:txBody>
          <a:bodyPr wrap="none" anchor="ctr"/>
          <a:lstStyle/>
          <a:p>
            <a:r>
              <a:rPr lang="en-US" sz="1800" b="1"/>
              <a:t>Vapor Pressure of Water</a:t>
            </a:r>
          </a:p>
        </p:txBody>
      </p:sp>
      <p:sp>
        <p:nvSpPr>
          <p:cNvPr id="139269" name="Text Box 6"/>
          <p:cNvSpPr txBox="1">
            <a:spLocks noChangeArrowheads="1"/>
          </p:cNvSpPr>
          <p:nvPr/>
        </p:nvSpPr>
        <p:spPr bwMode="auto">
          <a:xfrm>
            <a:off x="227013" y="2581275"/>
            <a:ext cx="2659062" cy="304800"/>
          </a:xfrm>
          <a:prstGeom prst="rect">
            <a:avLst/>
          </a:prstGeom>
          <a:noFill/>
          <a:ln w="9525">
            <a:noFill/>
            <a:miter lim="800000"/>
            <a:headEnd/>
            <a:tailEnd/>
          </a:ln>
        </p:spPr>
        <p:txBody>
          <a:bodyPr wrap="none">
            <a:spAutoFit/>
          </a:bodyPr>
          <a:lstStyle/>
          <a:p>
            <a:pPr algn="l"/>
            <a:r>
              <a:rPr lang="en-US" sz="1400" b="1"/>
              <a:t>Temperature             Pressure</a:t>
            </a:r>
          </a:p>
        </p:txBody>
      </p:sp>
      <p:sp>
        <p:nvSpPr>
          <p:cNvPr id="139270" name="Text Box 7"/>
          <p:cNvSpPr txBox="1">
            <a:spLocks noChangeArrowheads="1"/>
          </p:cNvSpPr>
          <p:nvPr/>
        </p:nvSpPr>
        <p:spPr bwMode="auto">
          <a:xfrm>
            <a:off x="3254375" y="2566988"/>
            <a:ext cx="2659063" cy="304800"/>
          </a:xfrm>
          <a:prstGeom prst="rect">
            <a:avLst/>
          </a:prstGeom>
          <a:noFill/>
          <a:ln w="9525">
            <a:noFill/>
            <a:miter lim="800000"/>
            <a:headEnd/>
            <a:tailEnd/>
          </a:ln>
        </p:spPr>
        <p:txBody>
          <a:bodyPr wrap="none">
            <a:spAutoFit/>
          </a:bodyPr>
          <a:lstStyle/>
          <a:p>
            <a:pPr algn="l"/>
            <a:r>
              <a:rPr lang="en-US" sz="1400" b="1"/>
              <a:t>Temperature             Pressure</a:t>
            </a:r>
          </a:p>
        </p:txBody>
      </p:sp>
      <p:sp>
        <p:nvSpPr>
          <p:cNvPr id="139271" name="Text Box 8"/>
          <p:cNvSpPr txBox="1">
            <a:spLocks noChangeArrowheads="1"/>
          </p:cNvSpPr>
          <p:nvPr/>
        </p:nvSpPr>
        <p:spPr bwMode="auto">
          <a:xfrm>
            <a:off x="6275388" y="2557463"/>
            <a:ext cx="2659062" cy="304800"/>
          </a:xfrm>
          <a:prstGeom prst="rect">
            <a:avLst/>
          </a:prstGeom>
          <a:noFill/>
          <a:ln w="9525">
            <a:noFill/>
            <a:miter lim="800000"/>
            <a:headEnd/>
            <a:tailEnd/>
          </a:ln>
        </p:spPr>
        <p:txBody>
          <a:bodyPr wrap="none">
            <a:spAutoFit/>
          </a:bodyPr>
          <a:lstStyle/>
          <a:p>
            <a:pPr algn="l"/>
            <a:r>
              <a:rPr lang="en-US" sz="1400" b="1"/>
              <a:t>Temperature             Pressure</a:t>
            </a:r>
          </a:p>
        </p:txBody>
      </p:sp>
      <p:sp>
        <p:nvSpPr>
          <p:cNvPr id="139272" name="Text Box 9"/>
          <p:cNvSpPr txBox="1">
            <a:spLocks noChangeArrowheads="1"/>
          </p:cNvSpPr>
          <p:nvPr/>
        </p:nvSpPr>
        <p:spPr bwMode="auto">
          <a:xfrm>
            <a:off x="625475" y="2774950"/>
            <a:ext cx="3103563" cy="2432050"/>
          </a:xfrm>
          <a:prstGeom prst="rect">
            <a:avLst/>
          </a:prstGeom>
          <a:noFill/>
          <a:ln w="9525">
            <a:noFill/>
            <a:miter lim="800000"/>
            <a:headEnd/>
            <a:tailEnd/>
          </a:ln>
        </p:spPr>
        <p:txBody>
          <a:bodyPr>
            <a:spAutoFit/>
          </a:bodyPr>
          <a:lstStyle/>
          <a:p>
            <a:pPr marL="457200" indent="-457200" algn="l"/>
            <a:r>
              <a:rPr lang="en-US" sz="1400" b="1"/>
              <a:t>(</a:t>
            </a:r>
            <a:r>
              <a:rPr lang="en-US" sz="1400" b="1" baseline="30000"/>
              <a:t>o</a:t>
            </a:r>
            <a:r>
              <a:rPr lang="en-US" sz="1400" b="1"/>
              <a:t>C)		           (kPa)</a:t>
            </a:r>
          </a:p>
          <a:p>
            <a:pPr marL="457200" indent="-457200" algn="l"/>
            <a:r>
              <a:rPr lang="en-US" sz="1400" b="1"/>
              <a:t>   0		             0.6</a:t>
            </a:r>
          </a:p>
          <a:p>
            <a:pPr marL="457200" indent="-457200" algn="l"/>
            <a:r>
              <a:rPr lang="en-US" sz="1400" b="1"/>
              <a:t>   5		             0.9</a:t>
            </a:r>
          </a:p>
          <a:p>
            <a:pPr marL="457200" indent="-457200" algn="l"/>
            <a:r>
              <a:rPr lang="en-US" sz="1400" b="1"/>
              <a:t>   8		             1.1</a:t>
            </a:r>
          </a:p>
          <a:p>
            <a:pPr marL="457200" indent="-457200" algn="l"/>
            <a:r>
              <a:rPr lang="en-US" sz="1400" b="1"/>
              <a:t> 10		             1.2</a:t>
            </a:r>
          </a:p>
          <a:p>
            <a:pPr marL="457200" indent="-457200" algn="l"/>
            <a:r>
              <a:rPr lang="en-US" sz="1400" b="1"/>
              <a:t> 12		             1.4</a:t>
            </a:r>
          </a:p>
          <a:p>
            <a:pPr marL="457200" indent="-457200" algn="l"/>
            <a:r>
              <a:rPr lang="en-US" sz="1400" b="1"/>
              <a:t> 14		             1.6</a:t>
            </a:r>
          </a:p>
          <a:p>
            <a:pPr marL="457200" indent="-457200" algn="l"/>
            <a:r>
              <a:rPr lang="en-US" sz="1400" b="1"/>
              <a:t> 16		             1.8</a:t>
            </a:r>
          </a:p>
          <a:p>
            <a:pPr marL="457200" indent="-457200" algn="l"/>
            <a:r>
              <a:rPr lang="en-US" sz="1400" b="1"/>
              <a:t> 18		             2.1</a:t>
            </a:r>
          </a:p>
          <a:p>
            <a:pPr marL="457200" indent="-457200" algn="l"/>
            <a:r>
              <a:rPr lang="en-US" sz="1400" b="1"/>
              <a:t> 20		             2.3		</a:t>
            </a:r>
          </a:p>
          <a:p>
            <a:pPr marL="457200" indent="-457200" algn="l"/>
            <a:endParaRPr lang="en-US" sz="1400" b="1"/>
          </a:p>
        </p:txBody>
      </p:sp>
      <p:sp>
        <p:nvSpPr>
          <p:cNvPr id="139273" name="Line 10"/>
          <p:cNvSpPr>
            <a:spLocks noChangeShapeType="1"/>
          </p:cNvSpPr>
          <p:nvPr/>
        </p:nvSpPr>
        <p:spPr bwMode="auto">
          <a:xfrm>
            <a:off x="3146425" y="2524125"/>
            <a:ext cx="0" cy="2568575"/>
          </a:xfrm>
          <a:prstGeom prst="line">
            <a:avLst/>
          </a:prstGeom>
          <a:noFill/>
          <a:ln w="15875">
            <a:solidFill>
              <a:schemeClr val="tx1"/>
            </a:solidFill>
            <a:round/>
            <a:headEnd/>
            <a:tailEnd/>
          </a:ln>
        </p:spPr>
        <p:txBody>
          <a:bodyPr/>
          <a:lstStyle/>
          <a:p>
            <a:endParaRPr lang="en-US"/>
          </a:p>
        </p:txBody>
      </p:sp>
      <p:sp>
        <p:nvSpPr>
          <p:cNvPr id="139274" name="Line 11"/>
          <p:cNvSpPr>
            <a:spLocks noChangeShapeType="1"/>
          </p:cNvSpPr>
          <p:nvPr/>
        </p:nvSpPr>
        <p:spPr bwMode="auto">
          <a:xfrm>
            <a:off x="6097588" y="2535238"/>
            <a:ext cx="0" cy="2559050"/>
          </a:xfrm>
          <a:prstGeom prst="line">
            <a:avLst/>
          </a:prstGeom>
          <a:noFill/>
          <a:ln w="15875">
            <a:solidFill>
              <a:schemeClr val="tx1"/>
            </a:solidFill>
            <a:round/>
            <a:headEnd/>
            <a:tailEnd/>
          </a:ln>
        </p:spPr>
        <p:txBody>
          <a:bodyPr/>
          <a:lstStyle/>
          <a:p>
            <a:endParaRPr lang="en-US"/>
          </a:p>
        </p:txBody>
      </p:sp>
      <p:sp>
        <p:nvSpPr>
          <p:cNvPr id="139275" name="Text Box 12"/>
          <p:cNvSpPr txBox="1">
            <a:spLocks noChangeArrowheads="1"/>
          </p:cNvSpPr>
          <p:nvPr/>
        </p:nvSpPr>
        <p:spPr bwMode="auto">
          <a:xfrm>
            <a:off x="3611563" y="2754313"/>
            <a:ext cx="3103562" cy="2432050"/>
          </a:xfrm>
          <a:prstGeom prst="rect">
            <a:avLst/>
          </a:prstGeom>
          <a:noFill/>
          <a:ln w="9525">
            <a:noFill/>
            <a:miter lim="800000"/>
            <a:headEnd/>
            <a:tailEnd/>
          </a:ln>
        </p:spPr>
        <p:txBody>
          <a:bodyPr>
            <a:spAutoFit/>
          </a:bodyPr>
          <a:lstStyle/>
          <a:p>
            <a:pPr marL="457200" indent="-457200" algn="l"/>
            <a:r>
              <a:rPr lang="en-US" sz="1400" b="1"/>
              <a:t> (</a:t>
            </a:r>
            <a:r>
              <a:rPr lang="en-US" sz="1400" b="1" baseline="30000"/>
              <a:t>o</a:t>
            </a:r>
            <a:r>
              <a:rPr lang="en-US" sz="1400" b="1"/>
              <a:t>C)		           (kPa)</a:t>
            </a:r>
          </a:p>
          <a:p>
            <a:pPr marL="457200" indent="-457200" algn="l"/>
            <a:r>
              <a:rPr lang="en-US" sz="1400" b="1"/>
              <a:t>  21		             2.5</a:t>
            </a:r>
          </a:p>
          <a:p>
            <a:pPr marL="457200" indent="-457200" algn="l"/>
            <a:r>
              <a:rPr lang="en-US" sz="1400" b="1"/>
              <a:t>  22		             2.6</a:t>
            </a:r>
          </a:p>
          <a:p>
            <a:pPr marL="457200" indent="-457200" algn="l"/>
            <a:r>
              <a:rPr lang="en-US" sz="1400" b="1"/>
              <a:t>  23		             2.8</a:t>
            </a:r>
          </a:p>
          <a:p>
            <a:pPr marL="457200" indent="-457200" algn="l"/>
            <a:r>
              <a:rPr lang="en-US" sz="1400" b="1"/>
              <a:t>  24		             3.0</a:t>
            </a:r>
          </a:p>
          <a:p>
            <a:pPr marL="457200" indent="-457200" algn="l"/>
            <a:r>
              <a:rPr lang="en-US" sz="1400" b="1"/>
              <a:t>  25		             3.2</a:t>
            </a:r>
          </a:p>
          <a:p>
            <a:pPr marL="457200" indent="-457200" algn="l"/>
            <a:r>
              <a:rPr lang="en-US" sz="1400" b="1"/>
              <a:t>  26		             3.4</a:t>
            </a:r>
          </a:p>
          <a:p>
            <a:pPr marL="457200" indent="-457200" algn="l"/>
            <a:r>
              <a:rPr lang="en-US" sz="1400" b="1"/>
              <a:t>  27		             3.6</a:t>
            </a:r>
          </a:p>
          <a:p>
            <a:pPr marL="457200" indent="-457200" algn="l"/>
            <a:r>
              <a:rPr lang="en-US" sz="1400" b="1"/>
              <a:t>  28		             3.8</a:t>
            </a:r>
          </a:p>
          <a:p>
            <a:pPr marL="457200" indent="-457200" algn="l"/>
            <a:r>
              <a:rPr lang="en-US" sz="1400" b="1"/>
              <a:t>  29		             4.0	</a:t>
            </a:r>
          </a:p>
          <a:p>
            <a:pPr marL="457200" indent="-457200" algn="l"/>
            <a:endParaRPr lang="en-US" sz="1400" b="1"/>
          </a:p>
        </p:txBody>
      </p:sp>
      <p:sp>
        <p:nvSpPr>
          <p:cNvPr id="139276" name="Text Box 13"/>
          <p:cNvSpPr txBox="1">
            <a:spLocks noChangeArrowheads="1"/>
          </p:cNvSpPr>
          <p:nvPr/>
        </p:nvSpPr>
        <p:spPr bwMode="auto">
          <a:xfrm>
            <a:off x="6618288" y="2755900"/>
            <a:ext cx="3103562" cy="2432050"/>
          </a:xfrm>
          <a:prstGeom prst="rect">
            <a:avLst/>
          </a:prstGeom>
          <a:noFill/>
          <a:ln w="9525">
            <a:noFill/>
            <a:miter lim="800000"/>
            <a:headEnd/>
            <a:tailEnd/>
          </a:ln>
        </p:spPr>
        <p:txBody>
          <a:bodyPr>
            <a:spAutoFit/>
          </a:bodyPr>
          <a:lstStyle/>
          <a:p>
            <a:pPr marL="457200" indent="-457200" algn="l"/>
            <a:r>
              <a:rPr lang="en-US" sz="1400" b="1"/>
              <a:t> (</a:t>
            </a:r>
            <a:r>
              <a:rPr lang="en-US" sz="1400" b="1" baseline="30000"/>
              <a:t>o</a:t>
            </a:r>
            <a:r>
              <a:rPr lang="en-US" sz="1400" b="1"/>
              <a:t>C)		           (kPa)</a:t>
            </a:r>
          </a:p>
          <a:p>
            <a:pPr marL="457200" indent="-457200" algn="l"/>
            <a:r>
              <a:rPr lang="en-US" sz="1400" b="1"/>
              <a:t>  30		             4.2</a:t>
            </a:r>
          </a:p>
          <a:p>
            <a:pPr marL="457200" indent="-457200" algn="l"/>
            <a:r>
              <a:rPr lang="en-US" sz="1400" b="1"/>
              <a:t>  35		             5.6</a:t>
            </a:r>
          </a:p>
          <a:p>
            <a:pPr marL="457200" indent="-457200" algn="l"/>
            <a:r>
              <a:rPr lang="en-US" sz="1400" b="1"/>
              <a:t>  40		             7.4</a:t>
            </a:r>
          </a:p>
          <a:p>
            <a:pPr marL="457200" indent="-457200" algn="l"/>
            <a:r>
              <a:rPr lang="en-US" sz="1400" b="1"/>
              <a:t>  50		           12.3</a:t>
            </a:r>
          </a:p>
          <a:p>
            <a:pPr marL="457200" indent="-457200" algn="l"/>
            <a:r>
              <a:rPr lang="en-US" sz="1400" b="1"/>
              <a:t>  60		           19.9</a:t>
            </a:r>
          </a:p>
          <a:p>
            <a:pPr marL="457200" indent="-457200" algn="l"/>
            <a:r>
              <a:rPr lang="en-US" sz="1400" b="1"/>
              <a:t>  70		           31.2</a:t>
            </a:r>
          </a:p>
          <a:p>
            <a:pPr marL="457200" indent="-457200" algn="l"/>
            <a:r>
              <a:rPr lang="en-US" sz="1400" b="1"/>
              <a:t>  80		           47.3</a:t>
            </a:r>
          </a:p>
          <a:p>
            <a:pPr marL="457200" indent="-457200" algn="l"/>
            <a:r>
              <a:rPr lang="en-US" sz="1400" b="1"/>
              <a:t>  90		           70.1</a:t>
            </a:r>
          </a:p>
          <a:p>
            <a:pPr marL="457200" indent="-457200" algn="l"/>
            <a:r>
              <a:rPr lang="en-US" sz="1400" b="1"/>
              <a:t>100		         101.3	</a:t>
            </a:r>
          </a:p>
          <a:p>
            <a:pPr marL="457200" indent="-457200" algn="l"/>
            <a:endParaRPr lang="en-US" sz="1400" b="1"/>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rgbClr val="CCFF99"/>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600" smtClean="0"/>
              <a:t>Reaction of Mg with HCl</a:t>
            </a:r>
          </a:p>
        </p:txBody>
      </p:sp>
      <p:sp>
        <p:nvSpPr>
          <p:cNvPr id="376835" name="Document">
            <a:hlinkClick r:id="rId3"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6836"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6837"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40294" name="Rectangle 7"/>
          <p:cNvSpPr>
            <a:spLocks noChangeArrowheads="1"/>
          </p:cNvSpPr>
          <p:nvPr/>
        </p:nvSpPr>
        <p:spPr bwMode="auto">
          <a:xfrm>
            <a:off x="2133600" y="1981200"/>
            <a:ext cx="5421313" cy="701675"/>
          </a:xfrm>
          <a:prstGeom prst="rect">
            <a:avLst/>
          </a:prstGeom>
          <a:noFill/>
          <a:ln w="9525">
            <a:noFill/>
            <a:miter lim="800000"/>
            <a:headEnd/>
            <a:tailEnd/>
          </a:ln>
        </p:spPr>
        <p:txBody>
          <a:bodyPr wrap="none" anchor="ctr">
            <a:spAutoFit/>
          </a:bodyPr>
          <a:lstStyle/>
          <a:p>
            <a:pPr algn="l"/>
            <a:r>
              <a:rPr lang="en-US" sz="2000">
                <a:hlinkClick r:id="rId5" action="ppaction://hlinkfile"/>
              </a:rPr>
              <a:t>Reaction of Magnesium with Hydrochloric Acid</a:t>
            </a:r>
            <a:br>
              <a:rPr lang="en-US" sz="2000">
                <a:hlinkClick r:id="rId5" action="ppaction://hlinkfile"/>
              </a:rPr>
            </a:br>
            <a:endParaRPr lang="en-US" sz="2000"/>
          </a:p>
        </p:txBody>
      </p:sp>
      <p:sp>
        <p:nvSpPr>
          <p:cNvPr id="140295" name="Rectangle 8"/>
          <p:cNvSpPr>
            <a:spLocks noChangeArrowheads="1"/>
          </p:cNvSpPr>
          <p:nvPr/>
        </p:nvSpPr>
        <p:spPr bwMode="auto">
          <a:xfrm>
            <a:off x="2133600" y="4010025"/>
            <a:ext cx="5421313" cy="701675"/>
          </a:xfrm>
          <a:prstGeom prst="rect">
            <a:avLst/>
          </a:prstGeom>
          <a:noFill/>
          <a:ln w="9525">
            <a:noFill/>
            <a:miter lim="800000"/>
            <a:headEnd/>
            <a:tailEnd/>
          </a:ln>
        </p:spPr>
        <p:txBody>
          <a:bodyPr wrap="none" anchor="ctr">
            <a:spAutoFit/>
          </a:bodyPr>
          <a:lstStyle/>
          <a:p>
            <a:pPr algn="l"/>
            <a:r>
              <a:rPr lang="en-US" sz="2000">
                <a:hlinkClick r:id="rId6"/>
              </a:rPr>
              <a:t>Reaction of Magnesium with Hydrochloric Acid</a:t>
            </a:r>
            <a:br>
              <a:rPr lang="en-US" sz="2000">
                <a:hlinkClick r:id="rId6"/>
              </a:rPr>
            </a:br>
            <a:endParaRPr lang="en-US" sz="2000"/>
          </a:p>
        </p:txBody>
      </p:sp>
      <p:sp>
        <p:nvSpPr>
          <p:cNvPr id="140296" name="Text Box 9"/>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
        <p:nvSpPr>
          <p:cNvPr id="140297" name="Text Box 10"/>
          <p:cNvSpPr txBox="1">
            <a:spLocks noChangeArrowheads="1"/>
          </p:cNvSpPr>
          <p:nvPr/>
        </p:nvSpPr>
        <p:spPr bwMode="auto">
          <a:xfrm>
            <a:off x="2155825" y="4460875"/>
            <a:ext cx="5773738" cy="336550"/>
          </a:xfrm>
          <a:prstGeom prst="rect">
            <a:avLst/>
          </a:prstGeom>
          <a:noFill/>
          <a:ln w="9525">
            <a:noFill/>
            <a:miter lim="800000"/>
            <a:headEnd/>
            <a:tailEnd/>
          </a:ln>
        </p:spPr>
        <p:txBody>
          <a:bodyPr wrap="none">
            <a:spAutoFit/>
          </a:bodyPr>
          <a:lstStyle/>
          <a:p>
            <a:r>
              <a:rPr lang="en-US" sz="1600">
                <a:hlinkClick r:id="rId7" tooltip="Molar Volume of Hydrogen Lab Simulation"/>
              </a:rPr>
              <a:t>Simulation</a:t>
            </a:r>
            <a:r>
              <a:rPr lang="en-US" sz="1600"/>
              <a:t> – JAVA applet by Mr. Fletcher (CHEMFILES.COM)</a:t>
            </a:r>
          </a:p>
        </p:txBody>
      </p:sp>
      <p:pic>
        <p:nvPicPr>
          <p:cNvPr id="140298" name="Picture 11">
            <a:hlinkClick r:id="rId7" tooltip="Lab Simulation for this Lab"/>
          </p:cNvPr>
          <p:cNvPicPr>
            <a:picLocks noChangeAspect="1" noChangeArrowheads="1"/>
          </p:cNvPicPr>
          <p:nvPr/>
        </p:nvPicPr>
        <p:blipFill>
          <a:blip r:embed="rId8" cstate="print">
            <a:lum bright="6000"/>
          </a:blip>
          <a:srcRect l="285" t="14766" r="2122" b="3152"/>
          <a:stretch>
            <a:fillRect/>
          </a:stretch>
        </p:blipFill>
        <p:spPr bwMode="auto">
          <a:xfrm>
            <a:off x="3581400" y="4992688"/>
            <a:ext cx="1957388" cy="1277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a:xfrm>
            <a:off x="685800" y="2286000"/>
            <a:ext cx="7772400" cy="1143000"/>
          </a:xfrm>
        </p:spPr>
        <p:txBody>
          <a:bodyPr/>
          <a:lstStyle/>
          <a:p>
            <a:pPr eaLnBrk="1" hangingPunct="1"/>
            <a:r>
              <a:rPr lang="en-US" smtClean="0"/>
              <a:t>Mole Fraction</a:t>
            </a:r>
          </a:p>
        </p:txBody>
      </p:sp>
      <p:sp>
        <p:nvSpPr>
          <p:cNvPr id="141315" name="Rectangle 3"/>
          <p:cNvSpPr>
            <a:spLocks noGrp="1" noChangeArrowheads="1"/>
          </p:cNvSpPr>
          <p:nvPr>
            <p:ph type="subTitle" idx="1"/>
          </p:nvPr>
        </p:nvSpPr>
        <p:spPr/>
        <p:txBody>
          <a:bodyPr/>
          <a:lstStyle/>
          <a:p>
            <a:pPr eaLnBrk="1" hangingPunct="1"/>
            <a:r>
              <a:rPr lang="en-US" smtClean="0"/>
              <a:t>The ratio of the number of moles of a given component in a mixture to the total number of moles in the mixture.</a:t>
            </a:r>
          </a:p>
        </p:txBody>
      </p:sp>
      <p:sp>
        <p:nvSpPr>
          <p:cNvPr id="141316" name="Text Box 5"/>
          <p:cNvSpPr txBox="1">
            <a:spLocks noChangeArrowheads="1"/>
          </p:cNvSpPr>
          <p:nvPr/>
        </p:nvSpPr>
        <p:spPr bwMode="auto">
          <a:xfrm>
            <a:off x="3944938" y="720725"/>
            <a:ext cx="1230312" cy="1555750"/>
          </a:xfrm>
          <a:prstGeom prst="rect">
            <a:avLst/>
          </a:prstGeom>
          <a:noFill/>
          <a:ln w="9525">
            <a:noFill/>
            <a:miter lim="800000"/>
            <a:headEnd/>
            <a:tailEnd/>
          </a:ln>
        </p:spPr>
        <p:txBody>
          <a:bodyPr>
            <a:spAutoFit/>
          </a:bodyPr>
          <a:lstStyle/>
          <a:p>
            <a:pPr algn="l"/>
            <a:r>
              <a:rPr lang="en-US" sz="9600">
                <a:latin typeface="Symbol" pitchFamily="18" charset="2"/>
              </a:rPr>
              <a:t>c</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pPr eaLnBrk="1" hangingPunct="1"/>
            <a:endParaRPr lang="en-US" smtClean="0"/>
          </a:p>
        </p:txBody>
      </p:sp>
      <p:graphicFrame>
        <p:nvGraphicFramePr>
          <p:cNvPr id="1175555" name="Object 3"/>
          <p:cNvGraphicFramePr>
            <a:graphicFrameLocks noChangeAspect="1"/>
          </p:cNvGraphicFramePr>
          <p:nvPr/>
        </p:nvGraphicFramePr>
        <p:xfrm>
          <a:off x="1219200" y="0"/>
          <a:ext cx="6400800" cy="2562225"/>
        </p:xfrm>
        <a:graphic>
          <a:graphicData uri="http://schemas.openxmlformats.org/presentationml/2006/ole">
            <p:oleObj spid="_x0000_s15362" name="Equation" r:id="rId4" imgW="1079280" imgH="431640" progId="Equation.3">
              <p:embed/>
            </p:oleObj>
          </a:graphicData>
        </a:graphic>
      </p:graphicFrame>
      <p:sp>
        <p:nvSpPr>
          <p:cNvPr id="1175556" name="Text Box 4"/>
          <p:cNvSpPr txBox="1">
            <a:spLocks noChangeArrowheads="1"/>
          </p:cNvSpPr>
          <p:nvPr/>
        </p:nvSpPr>
        <p:spPr bwMode="auto">
          <a:xfrm>
            <a:off x="533400" y="2743200"/>
            <a:ext cx="7924800" cy="1187450"/>
          </a:xfrm>
          <a:prstGeom prst="rect">
            <a:avLst/>
          </a:prstGeom>
          <a:noFill/>
          <a:ln w="9525">
            <a:noFill/>
            <a:miter lim="800000"/>
            <a:headEnd/>
            <a:tailEnd/>
          </a:ln>
        </p:spPr>
        <p:txBody>
          <a:bodyPr>
            <a:spAutoFit/>
          </a:bodyPr>
          <a:lstStyle/>
          <a:p>
            <a:pPr algn="l">
              <a:spcBef>
                <a:spcPct val="50000"/>
              </a:spcBef>
            </a:pPr>
            <a:r>
              <a:rPr lang="en-US" sz="2400"/>
              <a:t>The partial pressure of oxygen was observed to be 156 torr in air with total atmospheric pressure of 743 torr.  Calculate the mole fraction of O</a:t>
            </a:r>
            <a:r>
              <a:rPr lang="en-US" sz="2400" baseline="-25000"/>
              <a:t>2</a:t>
            </a:r>
            <a:r>
              <a:rPr lang="en-US" sz="2400"/>
              <a:t> present.</a:t>
            </a:r>
          </a:p>
        </p:txBody>
      </p:sp>
      <p:graphicFrame>
        <p:nvGraphicFramePr>
          <p:cNvPr id="1175557" name="Object 5"/>
          <p:cNvGraphicFramePr>
            <a:graphicFrameLocks noChangeAspect="1"/>
          </p:cNvGraphicFramePr>
          <p:nvPr/>
        </p:nvGraphicFramePr>
        <p:xfrm>
          <a:off x="0" y="4359275"/>
          <a:ext cx="8886825" cy="2178050"/>
        </p:xfrm>
        <a:graphic>
          <a:graphicData uri="http://schemas.openxmlformats.org/presentationml/2006/ole">
            <p:oleObj spid="_x0000_s15363" name="Equation" r:id="rId5" imgW="1866600" imgH="457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75555"/>
                                        </p:tgtEl>
                                        <p:attrNameLst>
                                          <p:attrName>style.visibility</p:attrName>
                                        </p:attrNameLst>
                                      </p:cBhvr>
                                      <p:to>
                                        <p:strVal val="visible"/>
                                      </p:to>
                                    </p:set>
                                    <p:anim calcmode="lin" valueType="num">
                                      <p:cBhvr additive="base">
                                        <p:cTn id="7" dur="500" fill="hold"/>
                                        <p:tgtEl>
                                          <p:spTgt spid="1175555"/>
                                        </p:tgtEl>
                                        <p:attrNameLst>
                                          <p:attrName>ppt_x</p:attrName>
                                        </p:attrNameLst>
                                      </p:cBhvr>
                                      <p:tavLst>
                                        <p:tav tm="0">
                                          <p:val>
                                            <p:strVal val="0-#ppt_w/2"/>
                                          </p:val>
                                        </p:tav>
                                        <p:tav tm="100000">
                                          <p:val>
                                            <p:strVal val="#ppt_x"/>
                                          </p:val>
                                        </p:tav>
                                      </p:tavLst>
                                    </p:anim>
                                    <p:anim calcmode="lin" valueType="num">
                                      <p:cBhvr additive="base">
                                        <p:cTn id="8" dur="500" fill="hold"/>
                                        <p:tgtEl>
                                          <p:spTgt spid="11755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5556"/>
                                        </p:tgtEl>
                                        <p:attrNameLst>
                                          <p:attrName>style.visibility</p:attrName>
                                        </p:attrNameLst>
                                      </p:cBhvr>
                                      <p:to>
                                        <p:strVal val="visible"/>
                                      </p:to>
                                    </p:set>
                                    <p:anim calcmode="lin" valueType="num">
                                      <p:cBhvr additive="base">
                                        <p:cTn id="13" dur="500" fill="hold"/>
                                        <p:tgtEl>
                                          <p:spTgt spid="1175556"/>
                                        </p:tgtEl>
                                        <p:attrNameLst>
                                          <p:attrName>ppt_x</p:attrName>
                                        </p:attrNameLst>
                                      </p:cBhvr>
                                      <p:tavLst>
                                        <p:tav tm="0">
                                          <p:val>
                                            <p:strVal val="0-#ppt_w/2"/>
                                          </p:val>
                                        </p:tav>
                                        <p:tav tm="100000">
                                          <p:val>
                                            <p:strVal val="#ppt_x"/>
                                          </p:val>
                                        </p:tav>
                                      </p:tavLst>
                                    </p:anim>
                                    <p:anim calcmode="lin" valueType="num">
                                      <p:cBhvr additive="base">
                                        <p:cTn id="14" dur="500" fill="hold"/>
                                        <p:tgtEl>
                                          <p:spTgt spid="11755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75557"/>
                                        </p:tgtEl>
                                        <p:attrNameLst>
                                          <p:attrName>style.visibility</p:attrName>
                                        </p:attrNameLst>
                                      </p:cBhvr>
                                      <p:to>
                                        <p:strVal val="visible"/>
                                      </p:to>
                                    </p:set>
                                    <p:anim calcmode="lin" valueType="num">
                                      <p:cBhvr additive="base">
                                        <p:cTn id="19" dur="500" fill="hold"/>
                                        <p:tgtEl>
                                          <p:spTgt spid="1175557"/>
                                        </p:tgtEl>
                                        <p:attrNameLst>
                                          <p:attrName>ppt_x</p:attrName>
                                        </p:attrNameLst>
                                      </p:cBhvr>
                                      <p:tavLst>
                                        <p:tav tm="0">
                                          <p:val>
                                            <p:strVal val="0-#ppt_w/2"/>
                                          </p:val>
                                        </p:tav>
                                        <p:tav tm="100000">
                                          <p:val>
                                            <p:strVal val="#ppt_x"/>
                                          </p:val>
                                        </p:tav>
                                      </p:tavLst>
                                    </p:anim>
                                    <p:anim calcmode="lin" valueType="num">
                                      <p:cBhvr additive="base">
                                        <p:cTn id="20" dur="500" fill="hold"/>
                                        <p:tgtEl>
                                          <p:spTgt spid="1175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138113" y="2049463"/>
            <a:ext cx="8610600" cy="1187450"/>
          </a:xfrm>
          <a:prstGeom prst="rect">
            <a:avLst/>
          </a:prstGeom>
          <a:noFill/>
          <a:ln w="9525">
            <a:noFill/>
            <a:miter lim="800000"/>
            <a:headEnd/>
            <a:tailEnd/>
          </a:ln>
        </p:spPr>
        <p:txBody>
          <a:bodyPr>
            <a:spAutoFit/>
          </a:bodyPr>
          <a:lstStyle/>
          <a:p>
            <a:pPr>
              <a:spcBef>
                <a:spcPct val="50000"/>
              </a:spcBef>
            </a:pPr>
            <a:r>
              <a:rPr lang="en-US" sz="2400"/>
              <a:t>The mole fraction of nitrogen in the air is 0.7808.  Calculate the partial pressure of N</a:t>
            </a:r>
            <a:r>
              <a:rPr lang="en-US" sz="2400" baseline="-25000"/>
              <a:t>2</a:t>
            </a:r>
            <a:r>
              <a:rPr lang="en-US" sz="2400"/>
              <a:t> in air when the atmospheric pressure is 760. torr.</a:t>
            </a:r>
          </a:p>
        </p:txBody>
      </p:sp>
      <p:graphicFrame>
        <p:nvGraphicFramePr>
          <p:cNvPr id="1176579" name="Object 3"/>
          <p:cNvGraphicFramePr>
            <a:graphicFrameLocks noChangeAspect="1"/>
          </p:cNvGraphicFramePr>
          <p:nvPr>
            <p:ph type="title"/>
          </p:nvPr>
        </p:nvGraphicFramePr>
        <p:xfrm>
          <a:off x="1905000" y="0"/>
          <a:ext cx="4953000" cy="1981200"/>
        </p:xfrm>
        <a:graphic>
          <a:graphicData uri="http://schemas.openxmlformats.org/presentationml/2006/ole">
            <p:oleObj spid="_x0000_s16386" name="Equation" r:id="rId4" imgW="1079280" imgH="431640" progId="Equation.3">
              <p:embed/>
            </p:oleObj>
          </a:graphicData>
        </a:graphic>
      </p:graphicFrame>
      <p:graphicFrame>
        <p:nvGraphicFramePr>
          <p:cNvPr id="1176580" name="Object 4"/>
          <p:cNvGraphicFramePr>
            <a:graphicFrameLocks noChangeAspect="1"/>
          </p:cNvGraphicFramePr>
          <p:nvPr/>
        </p:nvGraphicFramePr>
        <p:xfrm>
          <a:off x="1371600" y="3505200"/>
          <a:ext cx="6707188" cy="1614488"/>
        </p:xfrm>
        <a:graphic>
          <a:graphicData uri="http://schemas.openxmlformats.org/presentationml/2006/ole">
            <p:oleObj spid="_x0000_s16387" name="Equation" r:id="rId5" imgW="1002960" imgH="241200" progId="Equation.3">
              <p:embed/>
            </p:oleObj>
          </a:graphicData>
        </a:graphic>
      </p:graphicFrame>
      <p:sp>
        <p:nvSpPr>
          <p:cNvPr id="1176581" name="Text Box 5"/>
          <p:cNvSpPr txBox="1">
            <a:spLocks noChangeArrowheads="1"/>
          </p:cNvSpPr>
          <p:nvPr/>
        </p:nvSpPr>
        <p:spPr bwMode="auto">
          <a:xfrm>
            <a:off x="457200" y="5638800"/>
            <a:ext cx="8001000" cy="70167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0.7808 X 760. torr = 593 torr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76579"/>
                                        </p:tgtEl>
                                        <p:attrNameLst>
                                          <p:attrName>style.visibility</p:attrName>
                                        </p:attrNameLst>
                                      </p:cBhvr>
                                      <p:to>
                                        <p:strVal val="visible"/>
                                      </p:to>
                                    </p:set>
                                    <p:anim calcmode="lin" valueType="num">
                                      <p:cBhvr additive="base">
                                        <p:cTn id="7" dur="500" fill="hold"/>
                                        <p:tgtEl>
                                          <p:spTgt spid="1176579"/>
                                        </p:tgtEl>
                                        <p:attrNameLst>
                                          <p:attrName>ppt_x</p:attrName>
                                        </p:attrNameLst>
                                      </p:cBhvr>
                                      <p:tavLst>
                                        <p:tav tm="0">
                                          <p:val>
                                            <p:strVal val="0-#ppt_w/2"/>
                                          </p:val>
                                        </p:tav>
                                        <p:tav tm="100000">
                                          <p:val>
                                            <p:strVal val="#ppt_x"/>
                                          </p:val>
                                        </p:tav>
                                      </p:tavLst>
                                    </p:anim>
                                    <p:anim calcmode="lin" valueType="num">
                                      <p:cBhvr additive="base">
                                        <p:cTn id="8" dur="500" fill="hold"/>
                                        <p:tgtEl>
                                          <p:spTgt spid="11765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6578"/>
                                        </p:tgtEl>
                                        <p:attrNameLst>
                                          <p:attrName>style.visibility</p:attrName>
                                        </p:attrNameLst>
                                      </p:cBhvr>
                                      <p:to>
                                        <p:strVal val="visible"/>
                                      </p:to>
                                    </p:set>
                                    <p:anim calcmode="lin" valueType="num">
                                      <p:cBhvr additive="base">
                                        <p:cTn id="13" dur="500" fill="hold"/>
                                        <p:tgtEl>
                                          <p:spTgt spid="1176578"/>
                                        </p:tgtEl>
                                        <p:attrNameLst>
                                          <p:attrName>ppt_x</p:attrName>
                                        </p:attrNameLst>
                                      </p:cBhvr>
                                      <p:tavLst>
                                        <p:tav tm="0">
                                          <p:val>
                                            <p:strVal val="0-#ppt_w/2"/>
                                          </p:val>
                                        </p:tav>
                                        <p:tav tm="100000">
                                          <p:val>
                                            <p:strVal val="#ppt_x"/>
                                          </p:val>
                                        </p:tav>
                                      </p:tavLst>
                                    </p:anim>
                                    <p:anim calcmode="lin" valueType="num">
                                      <p:cBhvr additive="base">
                                        <p:cTn id="14" dur="500" fill="hold"/>
                                        <p:tgtEl>
                                          <p:spTgt spid="117657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76580"/>
                                        </p:tgtEl>
                                        <p:attrNameLst>
                                          <p:attrName>style.visibility</p:attrName>
                                        </p:attrNameLst>
                                      </p:cBhvr>
                                      <p:to>
                                        <p:strVal val="visible"/>
                                      </p:to>
                                    </p:set>
                                    <p:anim calcmode="lin" valueType="num">
                                      <p:cBhvr additive="base">
                                        <p:cTn id="19" dur="500" fill="hold"/>
                                        <p:tgtEl>
                                          <p:spTgt spid="1176580"/>
                                        </p:tgtEl>
                                        <p:attrNameLst>
                                          <p:attrName>ppt_x</p:attrName>
                                        </p:attrNameLst>
                                      </p:cBhvr>
                                      <p:tavLst>
                                        <p:tav tm="0">
                                          <p:val>
                                            <p:strVal val="0-#ppt_w/2"/>
                                          </p:val>
                                        </p:tav>
                                        <p:tav tm="100000">
                                          <p:val>
                                            <p:strVal val="#ppt_x"/>
                                          </p:val>
                                        </p:tav>
                                      </p:tavLst>
                                    </p:anim>
                                    <p:anim calcmode="lin" valueType="num">
                                      <p:cBhvr additive="base">
                                        <p:cTn id="20" dur="500" fill="hold"/>
                                        <p:tgtEl>
                                          <p:spTgt spid="11765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76581"/>
                                        </p:tgtEl>
                                        <p:attrNameLst>
                                          <p:attrName>style.visibility</p:attrName>
                                        </p:attrNameLst>
                                      </p:cBhvr>
                                      <p:to>
                                        <p:strVal val="visible"/>
                                      </p:to>
                                    </p:set>
                                    <p:anim calcmode="lin" valueType="num">
                                      <p:cBhvr additive="base">
                                        <p:cTn id="25" dur="500" fill="hold"/>
                                        <p:tgtEl>
                                          <p:spTgt spid="1176581"/>
                                        </p:tgtEl>
                                        <p:attrNameLst>
                                          <p:attrName>ppt_x</p:attrName>
                                        </p:attrNameLst>
                                      </p:cBhvr>
                                      <p:tavLst>
                                        <p:tav tm="0">
                                          <p:val>
                                            <p:strVal val="0-#ppt_w/2"/>
                                          </p:val>
                                        </p:tav>
                                        <p:tav tm="100000">
                                          <p:val>
                                            <p:strVal val="#ppt_x"/>
                                          </p:val>
                                        </p:tav>
                                      </p:tavLst>
                                    </p:anim>
                                    <p:anim calcmode="lin" valueType="num">
                                      <p:cBhvr additive="base">
                                        <p:cTn id="26" dur="500" fill="hold"/>
                                        <p:tgtEl>
                                          <p:spTgt spid="11765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578" grpId="0" autoUpdateAnimBg="0"/>
      <p:bldP spid="1176581"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smtClean="0"/>
              <a:t>The production of oxygen by thermal decomposition</a:t>
            </a:r>
          </a:p>
        </p:txBody>
      </p:sp>
      <p:sp>
        <p:nvSpPr>
          <p:cNvPr id="142339"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423</a:t>
            </a:r>
          </a:p>
        </p:txBody>
      </p:sp>
      <p:sp>
        <p:nvSpPr>
          <p:cNvPr id="142340"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142341" name="Group 9"/>
          <p:cNvGrpSpPr>
            <a:grpSpLocks/>
          </p:cNvGrpSpPr>
          <p:nvPr/>
        </p:nvGrpSpPr>
        <p:grpSpPr bwMode="auto">
          <a:xfrm>
            <a:off x="228600" y="2281238"/>
            <a:ext cx="8686800" cy="4043362"/>
            <a:chOff x="144" y="1437"/>
            <a:chExt cx="5472" cy="2547"/>
          </a:xfrm>
        </p:grpSpPr>
        <p:pic>
          <p:nvPicPr>
            <p:cNvPr id="142342" name="Picture 3" descr="Zumdahl13_12"/>
            <p:cNvPicPr>
              <a:picLocks noChangeAspect="1" noChangeArrowheads="1"/>
            </p:cNvPicPr>
            <p:nvPr/>
          </p:nvPicPr>
          <p:blipFill>
            <a:blip r:embed="rId4" cstate="print"/>
            <a:srcRect/>
            <a:stretch>
              <a:fillRect/>
            </a:stretch>
          </p:blipFill>
          <p:spPr bwMode="auto">
            <a:xfrm>
              <a:off x="144" y="1437"/>
              <a:ext cx="5472" cy="2547"/>
            </a:xfrm>
            <a:prstGeom prst="rect">
              <a:avLst/>
            </a:prstGeom>
            <a:noFill/>
            <a:ln w="9525">
              <a:noFill/>
              <a:miter lim="800000"/>
              <a:headEnd/>
              <a:tailEnd/>
            </a:ln>
          </p:spPr>
        </p:pic>
        <p:sp>
          <p:nvSpPr>
            <p:cNvPr id="142343" name="Text Box 7"/>
            <p:cNvSpPr txBox="1">
              <a:spLocks noChangeArrowheads="1"/>
            </p:cNvSpPr>
            <p:nvPr/>
          </p:nvSpPr>
          <p:spPr bwMode="auto">
            <a:xfrm>
              <a:off x="4224" y="1824"/>
              <a:ext cx="916" cy="404"/>
            </a:xfrm>
            <a:prstGeom prst="rect">
              <a:avLst/>
            </a:prstGeom>
            <a:solidFill>
              <a:schemeClr val="bg1"/>
            </a:solidFill>
            <a:ln w="9525">
              <a:noFill/>
              <a:miter lim="800000"/>
              <a:headEnd/>
              <a:tailEnd/>
            </a:ln>
          </p:spPr>
          <p:txBody>
            <a:bodyPr wrap="none">
              <a:spAutoFit/>
            </a:bodyPr>
            <a:lstStyle/>
            <a:p>
              <a:pPr algn="l"/>
              <a:r>
                <a:rPr lang="en-US" sz="1800"/>
                <a:t>Oxygen plus</a:t>
              </a:r>
            </a:p>
            <a:p>
              <a:pPr algn="l"/>
              <a:r>
                <a:rPr lang="en-US" sz="1800"/>
                <a:t>water vapor</a:t>
              </a:r>
            </a:p>
          </p:txBody>
        </p:sp>
        <p:sp>
          <p:nvSpPr>
            <p:cNvPr id="142344" name="Text Box 8"/>
            <p:cNvSpPr txBox="1">
              <a:spLocks noChangeArrowheads="1"/>
            </p:cNvSpPr>
            <p:nvPr/>
          </p:nvSpPr>
          <p:spPr bwMode="auto">
            <a:xfrm>
              <a:off x="336" y="1488"/>
              <a:ext cx="1017" cy="577"/>
            </a:xfrm>
            <a:prstGeom prst="rect">
              <a:avLst/>
            </a:prstGeom>
            <a:solidFill>
              <a:schemeClr val="bg1"/>
            </a:solidFill>
            <a:ln w="9525">
              <a:noFill/>
              <a:miter lim="800000"/>
              <a:headEnd/>
              <a:tailEnd/>
            </a:ln>
          </p:spPr>
          <p:txBody>
            <a:bodyPr wrap="none">
              <a:spAutoFit/>
            </a:bodyPr>
            <a:lstStyle/>
            <a:p>
              <a:pPr algn="l"/>
              <a:r>
                <a:rPr lang="en-US" sz="1800"/>
                <a:t>KClO</a:t>
              </a:r>
              <a:r>
                <a:rPr lang="en-US" sz="1800" baseline="-25000"/>
                <a:t>3</a:t>
              </a:r>
              <a:r>
                <a:rPr lang="en-US" sz="1800"/>
                <a:t> (with a </a:t>
              </a:r>
            </a:p>
            <a:p>
              <a:pPr algn="l"/>
              <a:r>
                <a:rPr lang="en-US" sz="1800"/>
                <a:t>small amount </a:t>
              </a:r>
            </a:p>
            <a:p>
              <a:pPr algn="l"/>
              <a:r>
                <a:rPr lang="en-US" sz="1800"/>
                <a:t>of MnO</a:t>
              </a:r>
              <a:r>
                <a:rPr lang="en-US" sz="1800" baseline="-25000"/>
                <a:t>2</a:t>
              </a:r>
              <a:r>
                <a:rPr lang="en-US" sz="1800"/>
                <a:t>)</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smtClean="0"/>
              <a:t>Ideal Gas Law</a:t>
            </a:r>
          </a:p>
        </p:txBody>
      </p:sp>
      <p:sp>
        <p:nvSpPr>
          <p:cNvPr id="345091"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509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5093"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6"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57350" name="Rectangle 6"/>
          <p:cNvSpPr>
            <a:spLocks noChangeArrowheads="1"/>
          </p:cNvSpPr>
          <p:nvPr/>
        </p:nvSpPr>
        <p:spPr bwMode="auto">
          <a:xfrm>
            <a:off x="1905000" y="1943100"/>
            <a:ext cx="2219325" cy="396875"/>
          </a:xfrm>
          <a:prstGeom prst="rect">
            <a:avLst/>
          </a:prstGeom>
          <a:noFill/>
          <a:ln w="9525">
            <a:noFill/>
            <a:miter lim="800000"/>
            <a:headEnd/>
            <a:tailEnd/>
          </a:ln>
        </p:spPr>
        <p:txBody>
          <a:bodyPr wrap="none" anchor="ctr">
            <a:spAutoFit/>
          </a:bodyPr>
          <a:lstStyle/>
          <a:p>
            <a:pPr algn="l"/>
            <a:r>
              <a:rPr lang="en-US"/>
              <a:t>        </a:t>
            </a:r>
            <a:r>
              <a:rPr lang="en-US" sz="2000">
                <a:hlinkClick r:id="rId7" action="ppaction://hlinkfile"/>
              </a:rPr>
              <a:t>Ideal Gas Law</a:t>
            </a:r>
            <a:r>
              <a:rPr lang="en-US" sz="2000" b="1">
                <a:hlinkClick r:id="rId7" action="ppaction://hlinkfile"/>
              </a:rPr>
              <a:t> </a:t>
            </a:r>
            <a:endParaRPr lang="en-US" sz="2000" b="1"/>
          </a:p>
        </p:txBody>
      </p:sp>
      <p:sp>
        <p:nvSpPr>
          <p:cNvPr id="57351" name="Rectangle 7"/>
          <p:cNvSpPr>
            <a:spLocks noChangeArrowheads="1"/>
          </p:cNvSpPr>
          <p:nvPr/>
        </p:nvSpPr>
        <p:spPr bwMode="auto">
          <a:xfrm>
            <a:off x="1905000" y="4010025"/>
            <a:ext cx="2219325" cy="396875"/>
          </a:xfrm>
          <a:prstGeom prst="rect">
            <a:avLst/>
          </a:prstGeom>
          <a:noFill/>
          <a:ln w="9525">
            <a:noFill/>
            <a:miter lim="800000"/>
            <a:headEnd/>
            <a:tailEnd/>
          </a:ln>
        </p:spPr>
        <p:txBody>
          <a:bodyPr wrap="none" anchor="ctr">
            <a:spAutoFit/>
          </a:bodyPr>
          <a:lstStyle/>
          <a:p>
            <a:pPr algn="l"/>
            <a:r>
              <a:rPr lang="en-US"/>
              <a:t>        </a:t>
            </a:r>
            <a:r>
              <a:rPr lang="en-US" sz="2000">
                <a:hlinkClick r:id="rId8"/>
              </a:rPr>
              <a:t>Ideal Gas Law</a:t>
            </a:r>
            <a:r>
              <a:rPr lang="en-US" sz="2000" b="1"/>
              <a:t> </a:t>
            </a:r>
          </a:p>
        </p:txBody>
      </p:sp>
      <p:sp>
        <p:nvSpPr>
          <p:cNvPr id="57352"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noFill/>
        </p:spPr>
        <p:txBody>
          <a:bodyPr/>
          <a:lstStyle/>
          <a:p>
            <a:pPr eaLnBrk="1" hangingPunct="1"/>
            <a:r>
              <a:rPr lang="en-US" smtClean="0">
                <a:solidFill>
                  <a:schemeClr val="bg1"/>
                </a:solidFill>
              </a:rPr>
              <a:t>The Gas Laws</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1609725" y="-71438"/>
            <a:ext cx="5995988" cy="1143001"/>
          </a:xfrm>
        </p:spPr>
        <p:txBody>
          <a:bodyPr/>
          <a:lstStyle/>
          <a:p>
            <a:pPr eaLnBrk="1" hangingPunct="1"/>
            <a:r>
              <a:rPr lang="en-US" sz="4000" smtClean="0"/>
              <a:t>Gas Law Calculations</a:t>
            </a:r>
          </a:p>
        </p:txBody>
      </p:sp>
      <p:sp>
        <p:nvSpPr>
          <p:cNvPr id="23561" name="Rectangle 9"/>
          <p:cNvSpPr>
            <a:spLocks noChangeArrowheads="1"/>
          </p:cNvSpPr>
          <p:nvPr/>
        </p:nvSpPr>
        <p:spPr bwMode="auto">
          <a:xfrm>
            <a:off x="498475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Ideal </a:t>
            </a:r>
          </a:p>
          <a:p>
            <a:pPr>
              <a:defRPr/>
            </a:pPr>
            <a:r>
              <a:rPr lang="en-US" sz="1600" b="1"/>
              <a:t>Gas Law</a:t>
            </a:r>
          </a:p>
          <a:p>
            <a:pPr>
              <a:defRPr/>
            </a:pPr>
            <a:endParaRPr lang="en-US" sz="1600" b="1"/>
          </a:p>
          <a:p>
            <a:pPr>
              <a:defRPr/>
            </a:pPr>
            <a:r>
              <a:rPr lang="en-US" sz="1800" b="1" i="1"/>
              <a:t>PV  =  nRT</a:t>
            </a:r>
          </a:p>
        </p:txBody>
      </p:sp>
      <p:sp>
        <p:nvSpPr>
          <p:cNvPr id="17414" name="AutoShape 2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3576" name="Rectangle 24"/>
          <p:cNvSpPr>
            <a:spLocks noChangeArrowheads="1"/>
          </p:cNvSpPr>
          <p:nvPr/>
        </p:nvSpPr>
        <p:spPr bwMode="auto">
          <a:xfrm>
            <a:off x="6808788" y="5253038"/>
            <a:ext cx="1524000" cy="1295400"/>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Dalton’s Law</a:t>
            </a:r>
          </a:p>
          <a:p>
            <a:pPr>
              <a:defRPr/>
            </a:pPr>
            <a:r>
              <a:rPr lang="en-US" b="1"/>
              <a:t>Partial Pressures</a:t>
            </a:r>
          </a:p>
          <a:p>
            <a:pPr>
              <a:defRPr/>
            </a:pPr>
            <a:endParaRPr lang="en-US" sz="1600" b="1"/>
          </a:p>
          <a:p>
            <a:pPr>
              <a:defRPr/>
            </a:pPr>
            <a:r>
              <a:rPr lang="en-US" sz="1800" b="1" i="1"/>
              <a:t>P</a:t>
            </a:r>
            <a:r>
              <a:rPr lang="en-US" sz="1800" b="1" i="1" baseline="-25000"/>
              <a:t>T</a:t>
            </a:r>
            <a:r>
              <a:rPr lang="en-US" sz="1800" b="1" i="1"/>
              <a:t> = P</a:t>
            </a:r>
            <a:r>
              <a:rPr lang="en-US" sz="1800" b="1" i="1" baseline="-25000"/>
              <a:t>A</a:t>
            </a:r>
            <a:r>
              <a:rPr lang="en-US" sz="1800" b="1" i="1"/>
              <a:t> + P</a:t>
            </a:r>
            <a:r>
              <a:rPr lang="en-US" sz="1800" b="1" i="1" baseline="-25000"/>
              <a:t>B</a:t>
            </a:r>
            <a:r>
              <a:rPr lang="en-US" sz="1800" b="1" i="1"/>
              <a:t> </a:t>
            </a:r>
          </a:p>
        </p:txBody>
      </p:sp>
      <p:grpSp>
        <p:nvGrpSpPr>
          <p:cNvPr id="17416" name="Group 95"/>
          <p:cNvGrpSpPr>
            <a:grpSpLocks/>
          </p:cNvGrpSpPr>
          <p:nvPr/>
        </p:nvGrpSpPr>
        <p:grpSpPr bwMode="auto">
          <a:xfrm>
            <a:off x="720725" y="2384425"/>
            <a:ext cx="1524000" cy="1295400"/>
            <a:chOff x="674" y="1502"/>
            <a:chExt cx="960" cy="816"/>
          </a:xfrm>
        </p:grpSpPr>
        <p:sp>
          <p:nvSpPr>
            <p:cNvPr id="23580" name="Rectangle 28"/>
            <p:cNvSpPr>
              <a:spLocks noChangeArrowheads="1"/>
            </p:cNvSpPr>
            <p:nvPr/>
          </p:nvSpPr>
          <p:spPr bwMode="auto">
            <a:xfrm>
              <a:off x="674" y="1502"/>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Charles’ Law</a:t>
              </a:r>
            </a:p>
            <a:p>
              <a:pPr>
                <a:defRPr/>
              </a:pPr>
              <a:endParaRPr lang="en-US" b="1"/>
            </a:p>
            <a:p>
              <a:pPr>
                <a:defRPr/>
              </a:pPr>
              <a:endParaRPr lang="en-US" b="1"/>
            </a:p>
            <a:p>
              <a:pPr>
                <a:defRPr/>
              </a:pPr>
              <a:r>
                <a:rPr lang="en-US" b="1"/>
                <a:t> </a:t>
              </a:r>
              <a:endParaRPr lang="en-US" sz="1600" b="1"/>
            </a:p>
            <a:p>
              <a:pPr>
                <a:defRPr/>
              </a:pPr>
              <a:r>
                <a:rPr lang="en-US" sz="1800" b="1" i="1"/>
                <a:t>    </a:t>
              </a:r>
            </a:p>
          </p:txBody>
        </p:sp>
        <p:sp>
          <p:nvSpPr>
            <p:cNvPr id="17465" name="Line 29"/>
            <p:cNvSpPr>
              <a:spLocks noChangeShapeType="1"/>
            </p:cNvSpPr>
            <p:nvPr/>
          </p:nvSpPr>
          <p:spPr bwMode="auto">
            <a:xfrm>
              <a:off x="850" y="1994"/>
              <a:ext cx="204" cy="0"/>
            </a:xfrm>
            <a:prstGeom prst="line">
              <a:avLst/>
            </a:prstGeom>
            <a:noFill/>
            <a:ln w="15875">
              <a:solidFill>
                <a:schemeClr val="tx1"/>
              </a:solidFill>
              <a:round/>
              <a:headEnd/>
              <a:tailEnd/>
            </a:ln>
          </p:spPr>
          <p:txBody>
            <a:bodyPr/>
            <a:lstStyle/>
            <a:p>
              <a:endParaRPr lang="en-US"/>
            </a:p>
          </p:txBody>
        </p:sp>
        <p:sp>
          <p:nvSpPr>
            <p:cNvPr id="17466" name="Line 30"/>
            <p:cNvSpPr>
              <a:spLocks noChangeShapeType="1"/>
            </p:cNvSpPr>
            <p:nvPr/>
          </p:nvSpPr>
          <p:spPr bwMode="auto">
            <a:xfrm>
              <a:off x="1186" y="1994"/>
              <a:ext cx="204" cy="0"/>
            </a:xfrm>
            <a:prstGeom prst="line">
              <a:avLst/>
            </a:prstGeom>
            <a:noFill/>
            <a:ln w="15875">
              <a:solidFill>
                <a:schemeClr val="tx1"/>
              </a:solidFill>
              <a:round/>
              <a:headEnd/>
              <a:tailEnd/>
            </a:ln>
          </p:spPr>
          <p:txBody>
            <a:bodyPr/>
            <a:lstStyle/>
            <a:p>
              <a:endParaRPr lang="en-US"/>
            </a:p>
          </p:txBody>
        </p:sp>
        <p:sp>
          <p:nvSpPr>
            <p:cNvPr id="17467" name="Rectangle 32"/>
            <p:cNvSpPr>
              <a:spLocks noChangeArrowheads="1"/>
            </p:cNvSpPr>
            <p:nvPr/>
          </p:nvSpPr>
          <p:spPr bwMode="auto">
            <a:xfrm>
              <a:off x="833" y="1989"/>
              <a:ext cx="56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17468" name="Rectangle 34"/>
            <p:cNvSpPr>
              <a:spLocks noChangeArrowheads="1"/>
            </p:cNvSpPr>
            <p:nvPr/>
          </p:nvSpPr>
          <p:spPr bwMode="auto">
            <a:xfrm>
              <a:off x="836" y="1777"/>
              <a:ext cx="578" cy="231"/>
            </a:xfrm>
            <a:prstGeom prst="rect">
              <a:avLst/>
            </a:prstGeom>
            <a:noFill/>
            <a:ln w="9525">
              <a:noFill/>
              <a:miter lim="800000"/>
              <a:headEnd/>
              <a:tailEnd/>
            </a:ln>
          </p:spPr>
          <p:txBody>
            <a:bodyPr wrap="none">
              <a:spAutoFit/>
            </a:bodyPr>
            <a:lstStyle/>
            <a:p>
              <a:pPr algn="l"/>
              <a:r>
                <a:rPr lang="en-US" sz="1800" b="1" i="1"/>
                <a:t>V</a:t>
              </a:r>
              <a:r>
                <a:rPr lang="en-US" sz="1800" b="1" i="1" baseline="-25000"/>
                <a:t>1</a:t>
              </a:r>
              <a:r>
                <a:rPr lang="en-US" sz="1800" b="1" i="1"/>
                <a:t> = V</a:t>
              </a:r>
              <a:r>
                <a:rPr lang="en-US" sz="1800" b="1" i="1" baseline="-25000"/>
                <a:t>2</a:t>
              </a:r>
            </a:p>
          </p:txBody>
        </p:sp>
      </p:grpSp>
      <p:grpSp>
        <p:nvGrpSpPr>
          <p:cNvPr id="17417" name="Group 94"/>
          <p:cNvGrpSpPr>
            <a:grpSpLocks/>
          </p:cNvGrpSpPr>
          <p:nvPr/>
        </p:nvGrpSpPr>
        <p:grpSpPr bwMode="auto">
          <a:xfrm>
            <a:off x="742950" y="928688"/>
            <a:ext cx="1524000" cy="1295400"/>
            <a:chOff x="688" y="585"/>
            <a:chExt cx="960" cy="816"/>
          </a:xfrm>
        </p:grpSpPr>
        <p:sp>
          <p:nvSpPr>
            <p:cNvPr id="23587" name="Rectangle 35"/>
            <p:cNvSpPr>
              <a:spLocks noChangeArrowheads="1"/>
            </p:cNvSpPr>
            <p:nvPr/>
          </p:nvSpPr>
          <p:spPr bwMode="auto">
            <a:xfrm>
              <a:off x="688" y="585"/>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Boyle’s Law</a:t>
              </a:r>
            </a:p>
            <a:p>
              <a:pPr>
                <a:defRPr/>
              </a:pPr>
              <a:endParaRPr lang="en-US" b="1"/>
            </a:p>
            <a:p>
              <a:pPr>
                <a:defRPr/>
              </a:pPr>
              <a:endParaRPr lang="en-US" b="1"/>
            </a:p>
            <a:p>
              <a:pPr>
                <a:defRPr/>
              </a:pPr>
              <a:r>
                <a:rPr lang="en-US" b="1"/>
                <a:t> </a:t>
              </a:r>
              <a:endParaRPr lang="en-US" sz="1600" b="1"/>
            </a:p>
            <a:p>
              <a:pPr>
                <a:defRPr/>
              </a:pPr>
              <a:r>
                <a:rPr lang="en-US" sz="1800" b="1" i="1"/>
                <a:t>    </a:t>
              </a:r>
            </a:p>
          </p:txBody>
        </p:sp>
        <p:sp>
          <p:nvSpPr>
            <p:cNvPr id="17463" name="Rectangle 39"/>
            <p:cNvSpPr>
              <a:spLocks noChangeArrowheads="1"/>
            </p:cNvSpPr>
            <p:nvPr/>
          </p:nvSpPr>
          <p:spPr bwMode="auto">
            <a:xfrm>
              <a:off x="721" y="923"/>
              <a:ext cx="876"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V</a:t>
              </a:r>
              <a:r>
                <a:rPr lang="en-US" sz="1800" b="1" i="1" baseline="-25000"/>
                <a:t>1</a:t>
              </a:r>
              <a:r>
                <a:rPr lang="en-US" sz="1800" b="1" i="1"/>
                <a:t> = P</a:t>
              </a:r>
              <a:r>
                <a:rPr lang="en-US" sz="1800" b="1" i="1" baseline="-25000"/>
                <a:t>2</a:t>
              </a:r>
              <a:r>
                <a:rPr lang="en-US" sz="1800" b="1" i="1"/>
                <a:t>V</a:t>
              </a:r>
              <a:r>
                <a:rPr lang="en-US" sz="1800" b="1" i="1" baseline="-25000"/>
                <a:t>2</a:t>
              </a:r>
            </a:p>
          </p:txBody>
        </p:sp>
      </p:grpSp>
      <p:grpSp>
        <p:nvGrpSpPr>
          <p:cNvPr id="17418" name="Group 96"/>
          <p:cNvGrpSpPr>
            <a:grpSpLocks/>
          </p:cNvGrpSpPr>
          <p:nvPr/>
        </p:nvGrpSpPr>
        <p:grpSpPr bwMode="auto">
          <a:xfrm>
            <a:off x="687388" y="3859213"/>
            <a:ext cx="1524000" cy="1295400"/>
            <a:chOff x="653" y="2431"/>
            <a:chExt cx="960" cy="816"/>
          </a:xfrm>
        </p:grpSpPr>
        <p:sp>
          <p:nvSpPr>
            <p:cNvPr id="23579" name="Rectangle 27"/>
            <p:cNvSpPr>
              <a:spLocks noChangeArrowheads="1"/>
            </p:cNvSpPr>
            <p:nvPr/>
          </p:nvSpPr>
          <p:spPr bwMode="auto">
            <a:xfrm>
              <a:off x="653" y="2431"/>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Gay-Lussac</a:t>
              </a:r>
            </a:p>
            <a:p>
              <a:pPr>
                <a:defRPr/>
              </a:pPr>
              <a:endParaRPr lang="en-US" sz="1600" b="1"/>
            </a:p>
            <a:p>
              <a:pPr>
                <a:defRPr/>
              </a:pPr>
              <a:endParaRPr lang="en-US" sz="1800" b="1" i="1"/>
            </a:p>
            <a:p>
              <a:pPr>
                <a:defRPr/>
              </a:pPr>
              <a:endParaRPr lang="en-US" sz="1800" b="1" i="1"/>
            </a:p>
          </p:txBody>
        </p:sp>
        <p:sp>
          <p:nvSpPr>
            <p:cNvPr id="17458" name="Line 40"/>
            <p:cNvSpPr>
              <a:spLocks noChangeShapeType="1"/>
            </p:cNvSpPr>
            <p:nvPr/>
          </p:nvSpPr>
          <p:spPr bwMode="auto">
            <a:xfrm>
              <a:off x="840" y="2941"/>
              <a:ext cx="204" cy="0"/>
            </a:xfrm>
            <a:prstGeom prst="line">
              <a:avLst/>
            </a:prstGeom>
            <a:noFill/>
            <a:ln w="15875">
              <a:solidFill>
                <a:schemeClr val="tx1"/>
              </a:solidFill>
              <a:round/>
              <a:headEnd/>
              <a:tailEnd/>
            </a:ln>
          </p:spPr>
          <p:txBody>
            <a:bodyPr/>
            <a:lstStyle/>
            <a:p>
              <a:endParaRPr lang="en-US"/>
            </a:p>
          </p:txBody>
        </p:sp>
        <p:sp>
          <p:nvSpPr>
            <p:cNvPr id="17459" name="Line 41"/>
            <p:cNvSpPr>
              <a:spLocks noChangeShapeType="1"/>
            </p:cNvSpPr>
            <p:nvPr/>
          </p:nvSpPr>
          <p:spPr bwMode="auto">
            <a:xfrm>
              <a:off x="1176" y="2941"/>
              <a:ext cx="204" cy="0"/>
            </a:xfrm>
            <a:prstGeom prst="line">
              <a:avLst/>
            </a:prstGeom>
            <a:noFill/>
            <a:ln w="15875">
              <a:solidFill>
                <a:schemeClr val="tx1"/>
              </a:solidFill>
              <a:round/>
              <a:headEnd/>
              <a:tailEnd/>
            </a:ln>
          </p:spPr>
          <p:txBody>
            <a:bodyPr/>
            <a:lstStyle/>
            <a:p>
              <a:endParaRPr lang="en-US"/>
            </a:p>
          </p:txBody>
        </p:sp>
        <p:sp>
          <p:nvSpPr>
            <p:cNvPr id="17460" name="Rectangle 42"/>
            <p:cNvSpPr>
              <a:spLocks noChangeArrowheads="1"/>
            </p:cNvSpPr>
            <p:nvPr/>
          </p:nvSpPr>
          <p:spPr bwMode="auto">
            <a:xfrm>
              <a:off x="823" y="2936"/>
              <a:ext cx="56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17461" name="Rectangle 43"/>
            <p:cNvSpPr>
              <a:spLocks noChangeArrowheads="1"/>
            </p:cNvSpPr>
            <p:nvPr/>
          </p:nvSpPr>
          <p:spPr bwMode="auto">
            <a:xfrm>
              <a:off x="826" y="2724"/>
              <a:ext cx="578"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 = P</a:t>
              </a:r>
              <a:r>
                <a:rPr lang="en-US" sz="1800" b="1" i="1" baseline="-25000"/>
                <a:t>2</a:t>
              </a:r>
            </a:p>
          </p:txBody>
        </p:sp>
      </p:grpSp>
      <p:sp>
        <p:nvSpPr>
          <p:cNvPr id="17419" name="AutoShape 52"/>
          <p:cNvSpPr>
            <a:spLocks/>
          </p:cNvSpPr>
          <p:nvPr/>
        </p:nvSpPr>
        <p:spPr bwMode="auto">
          <a:xfrm>
            <a:off x="2314575" y="838200"/>
            <a:ext cx="258763" cy="4425950"/>
          </a:xfrm>
          <a:prstGeom prst="rightBrace">
            <a:avLst>
              <a:gd name="adj1" fmla="val 142536"/>
              <a:gd name="adj2" fmla="val 50000"/>
            </a:avLst>
          </a:prstGeom>
          <a:noFill/>
          <a:ln w="9525">
            <a:solidFill>
              <a:schemeClr val="tx1"/>
            </a:solidFill>
            <a:round/>
            <a:headEnd/>
            <a:tailEnd/>
          </a:ln>
        </p:spPr>
        <p:txBody>
          <a:bodyPr wrap="none" anchor="ctr"/>
          <a:lstStyle/>
          <a:p>
            <a:endParaRPr lang="en-US"/>
          </a:p>
        </p:txBody>
      </p:sp>
      <p:grpSp>
        <p:nvGrpSpPr>
          <p:cNvPr id="17420" name="Group 97"/>
          <p:cNvGrpSpPr>
            <a:grpSpLocks/>
          </p:cNvGrpSpPr>
          <p:nvPr/>
        </p:nvGrpSpPr>
        <p:grpSpPr bwMode="auto">
          <a:xfrm>
            <a:off x="2749550" y="2516188"/>
            <a:ext cx="1524000" cy="1295400"/>
            <a:chOff x="1952" y="1685"/>
            <a:chExt cx="960" cy="816"/>
          </a:xfrm>
        </p:grpSpPr>
        <p:sp>
          <p:nvSpPr>
            <p:cNvPr id="23578" name="Rectangle 26"/>
            <p:cNvSpPr>
              <a:spLocks noChangeArrowheads="1"/>
            </p:cNvSpPr>
            <p:nvPr/>
          </p:nvSpPr>
          <p:spPr bwMode="auto">
            <a:xfrm>
              <a:off x="1952" y="1685"/>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Combined</a:t>
              </a:r>
            </a:p>
            <a:p>
              <a:pPr>
                <a:defRPr/>
              </a:pPr>
              <a:endParaRPr lang="en-US" sz="1600" b="1"/>
            </a:p>
            <a:p>
              <a:pPr>
                <a:defRPr/>
              </a:pPr>
              <a:endParaRPr lang="en-US" sz="1600" b="1"/>
            </a:p>
            <a:p>
              <a:pPr>
                <a:defRPr/>
              </a:pPr>
              <a:r>
                <a:rPr lang="en-US" sz="1800" b="1" i="1"/>
                <a:t> </a:t>
              </a:r>
            </a:p>
          </p:txBody>
        </p:sp>
        <p:sp>
          <p:nvSpPr>
            <p:cNvPr id="17453" name="Rectangle 48"/>
            <p:cNvSpPr>
              <a:spLocks noChangeArrowheads="1"/>
            </p:cNvSpPr>
            <p:nvPr/>
          </p:nvSpPr>
          <p:spPr bwMode="auto">
            <a:xfrm>
              <a:off x="2079" y="2204"/>
              <a:ext cx="72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17454" name="Line 44"/>
            <p:cNvSpPr>
              <a:spLocks noChangeShapeType="1"/>
            </p:cNvSpPr>
            <p:nvPr/>
          </p:nvSpPr>
          <p:spPr bwMode="auto">
            <a:xfrm>
              <a:off x="2046" y="2222"/>
              <a:ext cx="321" cy="0"/>
            </a:xfrm>
            <a:prstGeom prst="line">
              <a:avLst/>
            </a:prstGeom>
            <a:noFill/>
            <a:ln w="15875">
              <a:solidFill>
                <a:schemeClr val="tx1"/>
              </a:solidFill>
              <a:round/>
              <a:headEnd/>
              <a:tailEnd/>
            </a:ln>
          </p:spPr>
          <p:txBody>
            <a:bodyPr/>
            <a:lstStyle/>
            <a:p>
              <a:endParaRPr lang="en-US"/>
            </a:p>
          </p:txBody>
        </p:sp>
        <p:sp>
          <p:nvSpPr>
            <p:cNvPr id="17455" name="Line 45"/>
            <p:cNvSpPr>
              <a:spLocks noChangeShapeType="1"/>
            </p:cNvSpPr>
            <p:nvPr/>
          </p:nvSpPr>
          <p:spPr bwMode="auto">
            <a:xfrm>
              <a:off x="2508" y="2222"/>
              <a:ext cx="331" cy="0"/>
            </a:xfrm>
            <a:prstGeom prst="line">
              <a:avLst/>
            </a:prstGeom>
            <a:noFill/>
            <a:ln w="15875">
              <a:solidFill>
                <a:schemeClr val="tx1"/>
              </a:solidFill>
              <a:round/>
              <a:headEnd/>
              <a:tailEnd/>
            </a:ln>
          </p:spPr>
          <p:txBody>
            <a:bodyPr/>
            <a:lstStyle/>
            <a:p>
              <a:endParaRPr lang="en-US"/>
            </a:p>
          </p:txBody>
        </p:sp>
        <p:sp>
          <p:nvSpPr>
            <p:cNvPr id="17456" name="Rectangle 47"/>
            <p:cNvSpPr>
              <a:spLocks noChangeArrowheads="1"/>
            </p:cNvSpPr>
            <p:nvPr/>
          </p:nvSpPr>
          <p:spPr bwMode="auto">
            <a:xfrm>
              <a:off x="2002" y="2005"/>
              <a:ext cx="876"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V</a:t>
              </a:r>
              <a:r>
                <a:rPr lang="en-US" sz="1800" b="1" i="1" baseline="-25000"/>
                <a:t>1</a:t>
              </a:r>
              <a:r>
                <a:rPr lang="en-US" sz="1800" b="1" i="1"/>
                <a:t> = P</a:t>
              </a:r>
              <a:r>
                <a:rPr lang="en-US" sz="1800" b="1" i="1" baseline="-25000"/>
                <a:t>2</a:t>
              </a:r>
              <a:r>
                <a:rPr lang="en-US" sz="1800" b="1" i="1"/>
                <a:t>V</a:t>
              </a:r>
              <a:r>
                <a:rPr lang="en-US" sz="1800" b="1" i="1" baseline="-25000"/>
                <a:t>2</a:t>
              </a:r>
            </a:p>
          </p:txBody>
        </p:sp>
      </p:grpSp>
      <p:grpSp>
        <p:nvGrpSpPr>
          <p:cNvPr id="17421" name="Group 100"/>
          <p:cNvGrpSpPr>
            <a:grpSpLocks/>
          </p:cNvGrpSpPr>
          <p:nvPr/>
        </p:nvGrpSpPr>
        <p:grpSpPr bwMode="auto">
          <a:xfrm>
            <a:off x="6851650" y="887413"/>
            <a:ext cx="1689100" cy="941387"/>
            <a:chOff x="4536" y="559"/>
            <a:chExt cx="1064" cy="593"/>
          </a:xfrm>
        </p:grpSpPr>
        <p:sp>
          <p:nvSpPr>
            <p:cNvPr id="23610" name="Rectangle 58"/>
            <p:cNvSpPr>
              <a:spLocks noChangeArrowheads="1"/>
            </p:cNvSpPr>
            <p:nvPr/>
          </p:nvSpPr>
          <p:spPr bwMode="auto">
            <a:xfrm>
              <a:off x="4536" y="55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Avogadro’s Law</a:t>
              </a:r>
            </a:p>
            <a:p>
              <a:pPr>
                <a:defRPr/>
              </a:pPr>
              <a:endParaRPr lang="en-US" sz="900" b="1"/>
            </a:p>
            <a:p>
              <a:pPr>
                <a:defRPr/>
              </a:pPr>
              <a:r>
                <a:rPr lang="en-US" sz="1800" b="1" i="1"/>
                <a:t> </a:t>
              </a:r>
            </a:p>
          </p:txBody>
        </p:sp>
        <p:sp>
          <p:nvSpPr>
            <p:cNvPr id="17451" name="Text Box 60"/>
            <p:cNvSpPr txBox="1">
              <a:spLocks noChangeArrowheads="1"/>
            </p:cNvSpPr>
            <p:nvPr/>
          </p:nvSpPr>
          <p:spPr bwMode="auto">
            <a:xfrm>
              <a:off x="4601" y="888"/>
              <a:ext cx="925" cy="173"/>
            </a:xfrm>
            <a:prstGeom prst="rect">
              <a:avLst/>
            </a:prstGeom>
            <a:noFill/>
            <a:ln w="9525">
              <a:noFill/>
              <a:miter lim="800000"/>
              <a:headEnd/>
              <a:tailEnd/>
            </a:ln>
          </p:spPr>
          <p:txBody>
            <a:bodyPr wrap="none">
              <a:spAutoFit/>
            </a:bodyPr>
            <a:lstStyle/>
            <a:p>
              <a:pPr algn="l"/>
              <a:r>
                <a:rPr lang="en-US"/>
                <a:t>Add or remove gas</a:t>
              </a:r>
            </a:p>
          </p:txBody>
        </p:sp>
      </p:grpSp>
      <p:grpSp>
        <p:nvGrpSpPr>
          <p:cNvPr id="17422" name="Group 101"/>
          <p:cNvGrpSpPr>
            <a:grpSpLocks/>
          </p:cNvGrpSpPr>
          <p:nvPr/>
        </p:nvGrpSpPr>
        <p:grpSpPr bwMode="auto">
          <a:xfrm>
            <a:off x="6813550" y="2081213"/>
            <a:ext cx="1689100" cy="1406525"/>
            <a:chOff x="4512" y="1311"/>
            <a:chExt cx="1064" cy="886"/>
          </a:xfrm>
        </p:grpSpPr>
        <p:sp>
          <p:nvSpPr>
            <p:cNvPr id="23615" name="Rectangle 63"/>
            <p:cNvSpPr>
              <a:spLocks noChangeArrowheads="1"/>
            </p:cNvSpPr>
            <p:nvPr/>
          </p:nvSpPr>
          <p:spPr bwMode="auto">
            <a:xfrm>
              <a:off x="4512" y="1311"/>
              <a:ext cx="1064" cy="886"/>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Manometer</a:t>
              </a:r>
            </a:p>
            <a:p>
              <a:pPr>
                <a:defRPr/>
              </a:pPr>
              <a:endParaRPr lang="en-US" sz="900" b="1"/>
            </a:p>
            <a:p>
              <a:pPr>
                <a:defRPr/>
              </a:pPr>
              <a:endParaRPr lang="en-US" sz="900" b="1"/>
            </a:p>
            <a:p>
              <a:pPr>
                <a:defRPr/>
              </a:pPr>
              <a:endParaRPr lang="en-US" sz="900" b="1"/>
            </a:p>
            <a:p>
              <a:pPr>
                <a:defRPr/>
              </a:pPr>
              <a:endParaRPr lang="en-US" sz="900" b="1"/>
            </a:p>
            <a:p>
              <a:pPr>
                <a:defRPr/>
              </a:pPr>
              <a:r>
                <a:rPr lang="en-US" sz="1800" b="1" i="1"/>
                <a:t> </a:t>
              </a:r>
            </a:p>
          </p:txBody>
        </p:sp>
        <p:sp>
          <p:nvSpPr>
            <p:cNvPr id="17439" name="Text Box 64"/>
            <p:cNvSpPr txBox="1">
              <a:spLocks noChangeArrowheads="1"/>
            </p:cNvSpPr>
            <p:nvPr/>
          </p:nvSpPr>
          <p:spPr bwMode="auto">
            <a:xfrm>
              <a:off x="4575" y="2007"/>
              <a:ext cx="957" cy="173"/>
            </a:xfrm>
            <a:prstGeom prst="rect">
              <a:avLst/>
            </a:prstGeom>
            <a:noFill/>
            <a:ln w="9525">
              <a:noFill/>
              <a:miter lim="800000"/>
              <a:headEnd/>
              <a:tailEnd/>
            </a:ln>
          </p:spPr>
          <p:txBody>
            <a:bodyPr wrap="none">
              <a:spAutoFit/>
            </a:bodyPr>
            <a:lstStyle/>
            <a:p>
              <a:pPr algn="l"/>
              <a:r>
                <a:rPr lang="en-US"/>
                <a:t>Big = small + height</a:t>
              </a:r>
            </a:p>
          </p:txBody>
        </p:sp>
        <p:sp>
          <p:nvSpPr>
            <p:cNvPr id="17440" name="Freeform 66"/>
            <p:cNvSpPr>
              <a:spLocks/>
            </p:cNvSpPr>
            <p:nvPr/>
          </p:nvSpPr>
          <p:spPr bwMode="auto">
            <a:xfrm>
              <a:off x="5078" y="1729"/>
              <a:ext cx="74" cy="287"/>
            </a:xfrm>
            <a:custGeom>
              <a:avLst/>
              <a:gdLst>
                <a:gd name="T0" fmla="*/ 1 w 176"/>
                <a:gd name="T1" fmla="*/ 21 h 652"/>
                <a:gd name="T2" fmla="*/ 1 w 176"/>
                <a:gd name="T3" fmla="*/ 37 h 652"/>
                <a:gd name="T4" fmla="*/ 2 w 176"/>
                <a:gd name="T5" fmla="*/ 53 h 652"/>
                <a:gd name="T6" fmla="*/ 11 w 176"/>
                <a:gd name="T7" fmla="*/ 53 h 652"/>
                <a:gd name="T8" fmla="*/ 12 w 176"/>
                <a:gd name="T9" fmla="*/ 37 h 652"/>
                <a:gd name="T10" fmla="*/ 12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7441" name="Group 67"/>
            <p:cNvGrpSpPr>
              <a:grpSpLocks/>
            </p:cNvGrpSpPr>
            <p:nvPr/>
          </p:nvGrpSpPr>
          <p:grpSpPr bwMode="auto">
            <a:xfrm>
              <a:off x="4814" y="1567"/>
              <a:ext cx="340" cy="451"/>
              <a:chOff x="3018" y="1101"/>
              <a:chExt cx="812" cy="1024"/>
            </a:xfrm>
          </p:grpSpPr>
          <p:sp>
            <p:nvSpPr>
              <p:cNvPr id="17445" name="Oval 68"/>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7446" name="Freeform 69"/>
              <p:cNvSpPr>
                <a:spLocks noChangeAspect="1"/>
              </p:cNvSpPr>
              <p:nvPr/>
            </p:nvSpPr>
            <p:spPr bwMode="auto">
              <a:xfrm>
                <a:off x="3483" y="1107"/>
                <a:ext cx="347" cy="1018"/>
              </a:xfrm>
              <a:custGeom>
                <a:avLst/>
                <a:gdLst>
                  <a:gd name="T0" fmla="*/ 49 w 924"/>
                  <a:gd name="T1" fmla="*/ 0 h 2714"/>
                  <a:gd name="T2" fmla="*/ 49 w 924"/>
                  <a:gd name="T3" fmla="*/ 133 h 2714"/>
                  <a:gd name="T4" fmla="*/ 49 w 924"/>
                  <a:gd name="T5" fmla="*/ 135 h 2714"/>
                  <a:gd name="T6" fmla="*/ 48 w 924"/>
                  <a:gd name="T7" fmla="*/ 137 h 2714"/>
                  <a:gd name="T8" fmla="*/ 46 w 924"/>
                  <a:gd name="T9" fmla="*/ 139 h 2714"/>
                  <a:gd name="T10" fmla="*/ 45 w 924"/>
                  <a:gd name="T11" fmla="*/ 141 h 2714"/>
                  <a:gd name="T12" fmla="*/ 43 w 924"/>
                  <a:gd name="T13" fmla="*/ 142 h 2714"/>
                  <a:gd name="T14" fmla="*/ 40 w 924"/>
                  <a:gd name="T15" fmla="*/ 143 h 2714"/>
                  <a:gd name="T16" fmla="*/ 36 w 924"/>
                  <a:gd name="T17" fmla="*/ 143 h 2714"/>
                  <a:gd name="T18" fmla="*/ 32 w 924"/>
                  <a:gd name="T19" fmla="*/ 143 h 2714"/>
                  <a:gd name="T20" fmla="*/ 29 w 924"/>
                  <a:gd name="T21" fmla="*/ 143 h 2714"/>
                  <a:gd name="T22" fmla="*/ 27 w 924"/>
                  <a:gd name="T23" fmla="*/ 142 h 2714"/>
                  <a:gd name="T24" fmla="*/ 25 w 924"/>
                  <a:gd name="T25" fmla="*/ 140 h 2714"/>
                  <a:gd name="T26" fmla="*/ 23 w 924"/>
                  <a:gd name="T27" fmla="*/ 138 h 2714"/>
                  <a:gd name="T28" fmla="*/ 23 w 924"/>
                  <a:gd name="T29" fmla="*/ 135 h 2714"/>
                  <a:gd name="T30" fmla="*/ 23 w 924"/>
                  <a:gd name="T31" fmla="*/ 73 h 2714"/>
                  <a:gd name="T32" fmla="*/ 22 w 924"/>
                  <a:gd name="T33" fmla="*/ 72 h 2714"/>
                  <a:gd name="T34" fmla="*/ 22 w 924"/>
                  <a:gd name="T35" fmla="*/ 71 h 2714"/>
                  <a:gd name="T36" fmla="*/ 21 w 924"/>
                  <a:gd name="T37" fmla="*/ 70 h 2714"/>
                  <a:gd name="T38" fmla="*/ 21 w 924"/>
                  <a:gd name="T39" fmla="*/ 68 h 2714"/>
                  <a:gd name="T40" fmla="*/ 20 w 924"/>
                  <a:gd name="T41" fmla="*/ 67 h 2714"/>
                  <a:gd name="T42" fmla="*/ 18 w 924"/>
                  <a:gd name="T43" fmla="*/ 66 h 2714"/>
                  <a:gd name="T44" fmla="*/ 17 w 924"/>
                  <a:gd name="T45" fmla="*/ 65 h 2714"/>
                  <a:gd name="T46" fmla="*/ 15 w 924"/>
                  <a:gd name="T47" fmla="*/ 65 h 2714"/>
                  <a:gd name="T48" fmla="*/ 12 w 924"/>
                  <a:gd name="T49" fmla="*/ 65 h 2714"/>
                  <a:gd name="T50" fmla="*/ 9 w 924"/>
                  <a:gd name="T51" fmla="*/ 65 h 2714"/>
                  <a:gd name="T52" fmla="*/ 6 w 924"/>
                  <a:gd name="T53" fmla="*/ 65 h 2714"/>
                  <a:gd name="T54" fmla="*/ 5 w 924"/>
                  <a:gd name="T55" fmla="*/ 67 h 2714"/>
                  <a:gd name="T56" fmla="*/ 4 w 924"/>
                  <a:gd name="T57" fmla="*/ 68 h 2714"/>
                  <a:gd name="T58" fmla="*/ 2 w 924"/>
                  <a:gd name="T59" fmla="*/ 69 h 2714"/>
                  <a:gd name="T60" fmla="*/ 0 w 924"/>
                  <a:gd name="T61" fmla="*/ 70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7447" name="Freeform 70"/>
              <p:cNvSpPr>
                <a:spLocks noChangeAspect="1"/>
              </p:cNvSpPr>
              <p:nvPr/>
            </p:nvSpPr>
            <p:spPr bwMode="auto">
              <a:xfrm>
                <a:off x="3481" y="1106"/>
                <a:ext cx="316" cy="989"/>
              </a:xfrm>
              <a:custGeom>
                <a:avLst/>
                <a:gdLst>
                  <a:gd name="T0" fmla="*/ 44 w 843"/>
                  <a:gd name="T1" fmla="*/ 0 h 2638"/>
                  <a:gd name="T2" fmla="*/ 44 w 843"/>
                  <a:gd name="T3" fmla="*/ 134 h 2638"/>
                  <a:gd name="T4" fmla="*/ 44 w 843"/>
                  <a:gd name="T5" fmla="*/ 136 h 2638"/>
                  <a:gd name="T6" fmla="*/ 43 w 843"/>
                  <a:gd name="T7" fmla="*/ 138 h 2638"/>
                  <a:gd name="T8" fmla="*/ 41 w 843"/>
                  <a:gd name="T9" fmla="*/ 138 h 2638"/>
                  <a:gd name="T10" fmla="*/ 39 w 843"/>
                  <a:gd name="T11" fmla="*/ 139 h 2638"/>
                  <a:gd name="T12" fmla="*/ 37 w 843"/>
                  <a:gd name="T13" fmla="*/ 139 h 2638"/>
                  <a:gd name="T14" fmla="*/ 33 w 843"/>
                  <a:gd name="T15" fmla="*/ 139 h 2638"/>
                  <a:gd name="T16" fmla="*/ 31 w 843"/>
                  <a:gd name="T17" fmla="*/ 139 h 2638"/>
                  <a:gd name="T18" fmla="*/ 29 w 843"/>
                  <a:gd name="T19" fmla="*/ 138 h 2638"/>
                  <a:gd name="T20" fmla="*/ 28 w 843"/>
                  <a:gd name="T21" fmla="*/ 136 h 2638"/>
                  <a:gd name="T22" fmla="*/ 27 w 843"/>
                  <a:gd name="T23" fmla="*/ 134 h 2638"/>
                  <a:gd name="T24" fmla="*/ 27 w 843"/>
                  <a:gd name="T25" fmla="*/ 72 h 2638"/>
                  <a:gd name="T26" fmla="*/ 27 w 843"/>
                  <a:gd name="T27" fmla="*/ 70 h 2638"/>
                  <a:gd name="T28" fmla="*/ 27 w 843"/>
                  <a:gd name="T29" fmla="*/ 68 h 2638"/>
                  <a:gd name="T30" fmla="*/ 26 w 843"/>
                  <a:gd name="T31" fmla="*/ 67 h 2638"/>
                  <a:gd name="T32" fmla="*/ 25 w 843"/>
                  <a:gd name="T33" fmla="*/ 65 h 2638"/>
                  <a:gd name="T34" fmla="*/ 23 w 843"/>
                  <a:gd name="T35" fmla="*/ 63 h 2638"/>
                  <a:gd name="T36" fmla="*/ 22 w 843"/>
                  <a:gd name="T37" fmla="*/ 62 h 2638"/>
                  <a:gd name="T38" fmla="*/ 18 w 843"/>
                  <a:gd name="T39" fmla="*/ 61 h 2638"/>
                  <a:gd name="T40" fmla="*/ 15 w 843"/>
                  <a:gd name="T41" fmla="*/ 60 h 2638"/>
                  <a:gd name="T42" fmla="*/ 11 w 843"/>
                  <a:gd name="T43" fmla="*/ 60 h 2638"/>
                  <a:gd name="T44" fmla="*/ 7 w 843"/>
                  <a:gd name="T45" fmla="*/ 60 h 2638"/>
                  <a:gd name="T46" fmla="*/ 6 w 843"/>
                  <a:gd name="T47" fmla="*/ 60 h 2638"/>
                  <a:gd name="T48" fmla="*/ 3 w 843"/>
                  <a:gd name="T49" fmla="*/ 59 h 2638"/>
                  <a:gd name="T50" fmla="*/ 1 w 843"/>
                  <a:gd name="T51" fmla="*/ 58 h 2638"/>
                  <a:gd name="T52" fmla="*/ 0 w 843"/>
                  <a:gd name="T53" fmla="*/ 57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7448" name="Freeform 71"/>
              <p:cNvSpPr>
                <a:spLocks noChangeAspect="1"/>
              </p:cNvSpPr>
              <p:nvPr/>
            </p:nvSpPr>
            <p:spPr bwMode="auto">
              <a:xfrm>
                <a:off x="3474" y="1517"/>
                <a:ext cx="20" cy="87"/>
              </a:xfrm>
              <a:custGeom>
                <a:avLst/>
                <a:gdLst>
                  <a:gd name="T0" fmla="*/ 0 w 42"/>
                  <a:gd name="T1" fmla="*/ 0 h 230"/>
                  <a:gd name="T2" fmla="*/ 4 w 42"/>
                  <a:gd name="T3" fmla="*/ 1 h 230"/>
                  <a:gd name="T4" fmla="*/ 5 w 42"/>
                  <a:gd name="T5" fmla="*/ 12 h 230"/>
                  <a:gd name="T6" fmla="*/ 0 w 42"/>
                  <a:gd name="T7" fmla="*/ 12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accent1"/>
              </a:solidFill>
              <a:ln w="9525">
                <a:noFill/>
                <a:round/>
                <a:headEnd/>
                <a:tailEnd/>
              </a:ln>
            </p:spPr>
            <p:txBody>
              <a:bodyPr/>
              <a:lstStyle/>
              <a:p>
                <a:endParaRPr lang="en-US"/>
              </a:p>
            </p:txBody>
          </p:sp>
          <p:sp>
            <p:nvSpPr>
              <p:cNvPr id="17449" name="Oval 72"/>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7442" name="Line 74"/>
            <p:cNvSpPr>
              <a:spLocks noChangeShapeType="1"/>
            </p:cNvSpPr>
            <p:nvPr/>
          </p:nvSpPr>
          <p:spPr bwMode="auto">
            <a:xfrm>
              <a:off x="5164" y="1730"/>
              <a:ext cx="65" cy="0"/>
            </a:xfrm>
            <a:prstGeom prst="line">
              <a:avLst/>
            </a:prstGeom>
            <a:noFill/>
            <a:ln w="9525">
              <a:solidFill>
                <a:schemeClr val="tx1"/>
              </a:solidFill>
              <a:round/>
              <a:headEnd/>
              <a:tailEnd/>
            </a:ln>
          </p:spPr>
          <p:txBody>
            <a:bodyPr/>
            <a:lstStyle/>
            <a:p>
              <a:endParaRPr lang="en-US"/>
            </a:p>
          </p:txBody>
        </p:sp>
        <p:sp>
          <p:nvSpPr>
            <p:cNvPr id="17443" name="Line 76"/>
            <p:cNvSpPr>
              <a:spLocks noChangeShapeType="1"/>
            </p:cNvSpPr>
            <p:nvPr/>
          </p:nvSpPr>
          <p:spPr bwMode="auto">
            <a:xfrm>
              <a:off x="5096" y="1839"/>
              <a:ext cx="131" cy="0"/>
            </a:xfrm>
            <a:prstGeom prst="line">
              <a:avLst/>
            </a:prstGeom>
            <a:noFill/>
            <a:ln w="9525">
              <a:solidFill>
                <a:schemeClr val="tx1"/>
              </a:solidFill>
              <a:round/>
              <a:headEnd/>
              <a:tailEnd/>
            </a:ln>
          </p:spPr>
          <p:txBody>
            <a:bodyPr/>
            <a:lstStyle/>
            <a:p>
              <a:endParaRPr lang="en-US"/>
            </a:p>
          </p:txBody>
        </p:sp>
        <p:sp>
          <p:nvSpPr>
            <p:cNvPr id="17444" name="Line 77"/>
            <p:cNvSpPr>
              <a:spLocks noChangeShapeType="1"/>
            </p:cNvSpPr>
            <p:nvPr/>
          </p:nvSpPr>
          <p:spPr bwMode="auto">
            <a:xfrm>
              <a:off x="5195" y="1730"/>
              <a:ext cx="0" cy="108"/>
            </a:xfrm>
            <a:prstGeom prst="line">
              <a:avLst/>
            </a:prstGeom>
            <a:noFill/>
            <a:ln w="9525">
              <a:solidFill>
                <a:schemeClr val="tx1"/>
              </a:solidFill>
              <a:round/>
              <a:headEnd type="triangle" w="sm" len="sm"/>
              <a:tailEnd type="triangle" w="sm" len="sm"/>
            </a:ln>
          </p:spPr>
          <p:txBody>
            <a:bodyPr/>
            <a:lstStyle/>
            <a:p>
              <a:endParaRPr lang="en-US"/>
            </a:p>
          </p:txBody>
        </p:sp>
      </p:grpSp>
      <p:sp>
        <p:nvSpPr>
          <p:cNvPr id="17423" name="Text Box 80"/>
          <p:cNvSpPr txBox="1">
            <a:spLocks noChangeArrowheads="1"/>
          </p:cNvSpPr>
          <p:nvPr/>
        </p:nvSpPr>
        <p:spPr bwMode="auto">
          <a:xfrm>
            <a:off x="723900" y="6211888"/>
            <a:ext cx="2441575" cy="336550"/>
          </a:xfrm>
          <a:prstGeom prst="rect">
            <a:avLst/>
          </a:prstGeom>
          <a:noFill/>
          <a:ln w="9525">
            <a:noFill/>
            <a:miter lim="800000"/>
            <a:headEnd/>
            <a:tailEnd/>
          </a:ln>
        </p:spPr>
        <p:txBody>
          <a:bodyPr wrap="none">
            <a:spAutoFit/>
          </a:bodyPr>
          <a:lstStyle/>
          <a:p>
            <a:pPr algn="l"/>
            <a:r>
              <a:rPr lang="en-US" sz="1600"/>
              <a:t>R = 0.0821 L atm / mol K</a:t>
            </a:r>
          </a:p>
        </p:txBody>
      </p:sp>
      <p:sp>
        <p:nvSpPr>
          <p:cNvPr id="17424" name="Text Box 81"/>
          <p:cNvSpPr txBox="1">
            <a:spLocks noChangeArrowheads="1"/>
          </p:cNvSpPr>
          <p:nvPr/>
        </p:nvSpPr>
        <p:spPr bwMode="auto">
          <a:xfrm>
            <a:off x="725488" y="5865813"/>
            <a:ext cx="3354387" cy="336550"/>
          </a:xfrm>
          <a:prstGeom prst="rect">
            <a:avLst/>
          </a:prstGeom>
          <a:noFill/>
          <a:ln w="9525">
            <a:noFill/>
            <a:miter lim="800000"/>
            <a:headEnd/>
            <a:tailEnd/>
          </a:ln>
        </p:spPr>
        <p:txBody>
          <a:bodyPr wrap="none">
            <a:spAutoFit/>
          </a:bodyPr>
          <a:lstStyle/>
          <a:p>
            <a:pPr algn="l"/>
            <a:r>
              <a:rPr lang="en-US" sz="1600"/>
              <a:t>1 atm  =  760 mm Hg  =  101.3 kPa</a:t>
            </a:r>
          </a:p>
        </p:txBody>
      </p:sp>
      <p:grpSp>
        <p:nvGrpSpPr>
          <p:cNvPr id="17425" name="Group 99"/>
          <p:cNvGrpSpPr>
            <a:grpSpLocks/>
          </p:cNvGrpSpPr>
          <p:nvPr/>
        </p:nvGrpSpPr>
        <p:grpSpPr bwMode="auto">
          <a:xfrm>
            <a:off x="5011738" y="919163"/>
            <a:ext cx="1689100" cy="979487"/>
            <a:chOff x="3377" y="579"/>
            <a:chExt cx="1064" cy="617"/>
          </a:xfrm>
        </p:grpSpPr>
        <p:sp>
          <p:nvSpPr>
            <p:cNvPr id="23636" name="Rectangle 84"/>
            <p:cNvSpPr>
              <a:spLocks noChangeArrowheads="1"/>
            </p:cNvSpPr>
            <p:nvPr/>
          </p:nvSpPr>
          <p:spPr bwMode="auto">
            <a:xfrm>
              <a:off x="3377" y="57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Bernoulli’s </a:t>
              </a:r>
            </a:p>
            <a:p>
              <a:pPr>
                <a:defRPr/>
              </a:pPr>
              <a:r>
                <a:rPr lang="en-US" sz="1600" b="1"/>
                <a:t>Principle</a:t>
              </a:r>
            </a:p>
            <a:p>
              <a:pPr>
                <a:defRPr/>
              </a:pPr>
              <a:endParaRPr lang="en-US" sz="900" b="1"/>
            </a:p>
            <a:p>
              <a:pPr>
                <a:defRPr/>
              </a:pPr>
              <a:r>
                <a:rPr lang="en-US" sz="1800" b="1" i="1"/>
                <a:t> </a:t>
              </a:r>
            </a:p>
          </p:txBody>
        </p:sp>
        <p:sp>
          <p:nvSpPr>
            <p:cNvPr id="17437" name="Text Box 85"/>
            <p:cNvSpPr txBox="1">
              <a:spLocks noChangeArrowheads="1"/>
            </p:cNvSpPr>
            <p:nvPr/>
          </p:nvSpPr>
          <p:spPr bwMode="auto">
            <a:xfrm>
              <a:off x="3442" y="908"/>
              <a:ext cx="984" cy="288"/>
            </a:xfrm>
            <a:prstGeom prst="rect">
              <a:avLst/>
            </a:prstGeom>
            <a:noFill/>
            <a:ln w="9525">
              <a:noFill/>
              <a:miter lim="800000"/>
              <a:headEnd/>
              <a:tailEnd/>
            </a:ln>
          </p:spPr>
          <p:txBody>
            <a:bodyPr wrap="none">
              <a:spAutoFit/>
            </a:bodyPr>
            <a:lstStyle/>
            <a:p>
              <a:pPr algn="l"/>
              <a:r>
                <a:rPr lang="en-US"/>
                <a:t>Fast moving fluids…</a:t>
              </a:r>
            </a:p>
            <a:p>
              <a:pPr algn="l"/>
              <a:r>
                <a:rPr lang="en-US"/>
                <a:t>create low pressure</a:t>
              </a:r>
            </a:p>
          </p:txBody>
        </p:sp>
      </p:grpSp>
      <p:grpSp>
        <p:nvGrpSpPr>
          <p:cNvPr id="17426" name="Group 98"/>
          <p:cNvGrpSpPr>
            <a:grpSpLocks/>
          </p:cNvGrpSpPr>
          <p:nvPr/>
        </p:nvGrpSpPr>
        <p:grpSpPr bwMode="auto">
          <a:xfrm>
            <a:off x="3660775" y="4286250"/>
            <a:ext cx="1524000" cy="1295400"/>
            <a:chOff x="2526" y="2700"/>
            <a:chExt cx="960" cy="816"/>
          </a:xfrm>
        </p:grpSpPr>
        <p:sp>
          <p:nvSpPr>
            <p:cNvPr id="23639" name="Rectangle 87"/>
            <p:cNvSpPr>
              <a:spLocks noChangeArrowheads="1"/>
            </p:cNvSpPr>
            <p:nvPr/>
          </p:nvSpPr>
          <p:spPr bwMode="auto">
            <a:xfrm>
              <a:off x="2526" y="2700"/>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Density</a:t>
              </a:r>
            </a:p>
            <a:p>
              <a:pPr>
                <a:defRPr/>
              </a:pPr>
              <a:endParaRPr lang="en-US" sz="1600" b="1"/>
            </a:p>
            <a:p>
              <a:pPr>
                <a:defRPr/>
              </a:pPr>
              <a:endParaRPr lang="en-US" sz="1600" b="1"/>
            </a:p>
            <a:p>
              <a:pPr>
                <a:defRPr/>
              </a:pPr>
              <a:r>
                <a:rPr lang="en-US" sz="1800" b="1" i="1"/>
                <a:t> </a:t>
              </a:r>
            </a:p>
          </p:txBody>
        </p:sp>
        <p:sp>
          <p:nvSpPr>
            <p:cNvPr id="17432" name="Rectangle 88"/>
            <p:cNvSpPr>
              <a:spLocks noChangeArrowheads="1"/>
            </p:cNvSpPr>
            <p:nvPr/>
          </p:nvSpPr>
          <p:spPr bwMode="auto">
            <a:xfrm>
              <a:off x="2568" y="3219"/>
              <a:ext cx="876"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D</a:t>
              </a:r>
              <a:r>
                <a:rPr lang="en-US" sz="1800" b="1" i="1" baseline="-25000"/>
                <a:t>1</a:t>
              </a:r>
              <a:r>
                <a:rPr lang="en-US" sz="1800" b="1" i="1"/>
                <a:t> = T</a:t>
              </a:r>
              <a:r>
                <a:rPr lang="en-US" sz="1800" b="1" i="1" baseline="-25000"/>
                <a:t>2</a:t>
              </a:r>
              <a:r>
                <a:rPr lang="en-US" sz="1800" b="1" i="1"/>
                <a:t>D</a:t>
              </a:r>
              <a:r>
                <a:rPr lang="en-US" sz="1800" b="1" i="1" baseline="-25000"/>
                <a:t>2</a:t>
              </a:r>
            </a:p>
          </p:txBody>
        </p:sp>
        <p:sp>
          <p:nvSpPr>
            <p:cNvPr id="17433" name="Line 89"/>
            <p:cNvSpPr>
              <a:spLocks noChangeShapeType="1"/>
            </p:cNvSpPr>
            <p:nvPr/>
          </p:nvSpPr>
          <p:spPr bwMode="auto">
            <a:xfrm>
              <a:off x="2620" y="3237"/>
              <a:ext cx="321" cy="0"/>
            </a:xfrm>
            <a:prstGeom prst="line">
              <a:avLst/>
            </a:prstGeom>
            <a:noFill/>
            <a:ln w="15875">
              <a:solidFill>
                <a:schemeClr val="tx1"/>
              </a:solidFill>
              <a:round/>
              <a:headEnd/>
              <a:tailEnd/>
            </a:ln>
          </p:spPr>
          <p:txBody>
            <a:bodyPr/>
            <a:lstStyle/>
            <a:p>
              <a:endParaRPr lang="en-US"/>
            </a:p>
          </p:txBody>
        </p:sp>
        <p:sp>
          <p:nvSpPr>
            <p:cNvPr id="17434" name="Line 90"/>
            <p:cNvSpPr>
              <a:spLocks noChangeShapeType="1"/>
            </p:cNvSpPr>
            <p:nvPr/>
          </p:nvSpPr>
          <p:spPr bwMode="auto">
            <a:xfrm>
              <a:off x="3082" y="3237"/>
              <a:ext cx="331" cy="0"/>
            </a:xfrm>
            <a:prstGeom prst="line">
              <a:avLst/>
            </a:prstGeom>
            <a:noFill/>
            <a:ln w="15875">
              <a:solidFill>
                <a:schemeClr val="tx1"/>
              </a:solidFill>
              <a:round/>
              <a:headEnd/>
              <a:tailEnd/>
            </a:ln>
          </p:spPr>
          <p:txBody>
            <a:bodyPr/>
            <a:lstStyle/>
            <a:p>
              <a:endParaRPr lang="en-US"/>
            </a:p>
          </p:txBody>
        </p:sp>
        <p:sp>
          <p:nvSpPr>
            <p:cNvPr id="17435" name="Rectangle 91"/>
            <p:cNvSpPr>
              <a:spLocks noChangeArrowheads="1"/>
            </p:cNvSpPr>
            <p:nvPr/>
          </p:nvSpPr>
          <p:spPr bwMode="auto">
            <a:xfrm>
              <a:off x="2636" y="3020"/>
              <a:ext cx="778"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   =   P</a:t>
              </a:r>
              <a:r>
                <a:rPr lang="en-US" sz="1800" b="1" i="1" baseline="-25000"/>
                <a:t>2</a:t>
              </a:r>
              <a:r>
                <a:rPr lang="en-US" sz="1800" b="1" i="1"/>
                <a:t> </a:t>
              </a:r>
              <a:endParaRPr lang="en-US" sz="1800" b="1" i="1" baseline="-25000"/>
            </a:p>
          </p:txBody>
        </p:sp>
      </p:grpSp>
      <p:grpSp>
        <p:nvGrpSpPr>
          <p:cNvPr id="17427" name="Group 102"/>
          <p:cNvGrpSpPr>
            <a:grpSpLocks/>
          </p:cNvGrpSpPr>
          <p:nvPr/>
        </p:nvGrpSpPr>
        <p:grpSpPr bwMode="auto">
          <a:xfrm>
            <a:off x="6837363" y="3779838"/>
            <a:ext cx="1524000" cy="1346200"/>
            <a:chOff x="4527" y="2381"/>
            <a:chExt cx="960" cy="848"/>
          </a:xfrm>
        </p:grpSpPr>
        <p:sp>
          <p:nvSpPr>
            <p:cNvPr id="23577" name="Rectangle 25"/>
            <p:cNvSpPr>
              <a:spLocks noChangeArrowheads="1"/>
            </p:cNvSpPr>
            <p:nvPr/>
          </p:nvSpPr>
          <p:spPr bwMode="auto">
            <a:xfrm>
              <a:off x="4527" y="2381"/>
              <a:ext cx="960" cy="816"/>
            </a:xfrm>
            <a:prstGeom prst="rect">
              <a:avLst/>
            </a:prstGeom>
            <a:gradFill rotWithShape="0">
              <a:gsLst>
                <a:gs pos="0">
                  <a:srgbClr val="FFFFFF"/>
                </a:gs>
                <a:gs pos="100000">
                  <a:srgbClr val="FFFFAB"/>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Graham’s Law</a:t>
              </a:r>
            </a:p>
            <a:p>
              <a:pPr>
                <a:defRPr/>
              </a:pPr>
              <a:endParaRPr lang="en-US" sz="1600" b="1"/>
            </a:p>
            <a:p>
              <a:pPr>
                <a:defRPr/>
              </a:pPr>
              <a:endParaRPr lang="en-US" sz="1600" b="1"/>
            </a:p>
            <a:p>
              <a:pPr>
                <a:defRPr/>
              </a:pPr>
              <a:r>
                <a:rPr lang="en-US" sz="1800" b="1" i="1"/>
                <a:t> </a:t>
              </a:r>
            </a:p>
          </p:txBody>
        </p:sp>
        <p:graphicFrame>
          <p:nvGraphicFramePr>
            <p:cNvPr id="17410" name="Object 54"/>
            <p:cNvGraphicFramePr>
              <a:graphicFrameLocks noChangeAspect="1"/>
            </p:cNvGraphicFramePr>
            <p:nvPr/>
          </p:nvGraphicFramePr>
          <p:xfrm>
            <a:off x="4667" y="2682"/>
            <a:ext cx="640" cy="416"/>
          </p:xfrm>
          <a:graphic>
            <a:graphicData uri="http://schemas.openxmlformats.org/presentationml/2006/ole">
              <p:oleObj spid="_x0000_s17410" name="Equation" r:id="rId5" imgW="1016000" imgH="660400" progId="Equation.3">
                <p:embed/>
              </p:oleObj>
            </a:graphicData>
          </a:graphic>
        </p:graphicFrame>
        <p:sp>
          <p:nvSpPr>
            <p:cNvPr id="17430" name="Text Box 93"/>
            <p:cNvSpPr txBox="1">
              <a:spLocks noChangeArrowheads="1"/>
            </p:cNvSpPr>
            <p:nvPr/>
          </p:nvSpPr>
          <p:spPr bwMode="auto">
            <a:xfrm>
              <a:off x="4658" y="3094"/>
              <a:ext cx="700" cy="135"/>
            </a:xfrm>
            <a:prstGeom prst="rect">
              <a:avLst/>
            </a:prstGeom>
            <a:noFill/>
            <a:ln w="9525">
              <a:noFill/>
              <a:miter lim="800000"/>
              <a:headEnd/>
              <a:tailEnd/>
            </a:ln>
          </p:spPr>
          <p:txBody>
            <a:bodyPr wrap="none">
              <a:spAutoFit/>
            </a:bodyPr>
            <a:lstStyle/>
            <a:p>
              <a:pPr algn="l"/>
              <a:r>
                <a:rPr lang="en-US" sz="800"/>
                <a:t>diffusion vs. effusion</a:t>
              </a:r>
            </a:p>
          </p:txBody>
        </p:sp>
      </p:grpSp>
      <p:sp>
        <p:nvSpPr>
          <p:cNvPr id="17428" name="Line 104"/>
          <p:cNvSpPr>
            <a:spLocks noChangeShapeType="1"/>
          </p:cNvSpPr>
          <p:nvPr/>
        </p:nvSpPr>
        <p:spPr bwMode="auto">
          <a:xfrm>
            <a:off x="3403600" y="3717925"/>
            <a:ext cx="500063" cy="647700"/>
          </a:xfrm>
          <a:prstGeom prst="line">
            <a:avLst/>
          </a:prstGeom>
          <a:noFill/>
          <a:ln w="76200">
            <a:solidFill>
              <a:srgbClr val="333333"/>
            </a:solidFill>
            <a:round/>
            <a:headEnd/>
            <a:tailEnd type="stealth" w="med" len="med"/>
          </a:ln>
        </p:spPr>
        <p:txBody>
          <a:bodyP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38"/>
          <p:cNvSpPr txBox="1">
            <a:spLocks noChangeArrowheads="1"/>
          </p:cNvSpPr>
          <p:nvPr/>
        </p:nvSpPr>
        <p:spPr bwMode="auto">
          <a:xfrm>
            <a:off x="3813175" y="5029200"/>
            <a:ext cx="2482850" cy="274638"/>
          </a:xfrm>
          <a:prstGeom prst="rect">
            <a:avLst/>
          </a:prstGeom>
          <a:noFill/>
          <a:ln w="9525">
            <a:noFill/>
            <a:miter lim="800000"/>
            <a:headEnd/>
            <a:tailEnd/>
          </a:ln>
        </p:spPr>
        <p:txBody>
          <a:bodyPr wrap="none">
            <a:spAutoFit/>
          </a:bodyPr>
          <a:lstStyle/>
          <a:p>
            <a:r>
              <a:rPr lang="en-US"/>
              <a:t>United States Bill of Rights ratified</a:t>
            </a:r>
          </a:p>
        </p:txBody>
      </p:sp>
      <p:grpSp>
        <p:nvGrpSpPr>
          <p:cNvPr id="144387" name="Group 2"/>
          <p:cNvGrpSpPr>
            <a:grpSpLocks/>
          </p:cNvGrpSpPr>
          <p:nvPr/>
        </p:nvGrpSpPr>
        <p:grpSpPr bwMode="auto">
          <a:xfrm>
            <a:off x="533400" y="4419600"/>
            <a:ext cx="8153400" cy="304800"/>
            <a:chOff x="336" y="3840"/>
            <a:chExt cx="5136" cy="192"/>
          </a:xfrm>
        </p:grpSpPr>
        <p:sp>
          <p:nvSpPr>
            <p:cNvPr id="144434" name="Rectangle 3"/>
            <p:cNvSpPr>
              <a:spLocks noChangeArrowheads="1"/>
            </p:cNvSpPr>
            <p:nvPr/>
          </p:nvSpPr>
          <p:spPr bwMode="auto">
            <a:xfrm>
              <a:off x="336" y="3840"/>
              <a:ext cx="1296" cy="192"/>
            </a:xfrm>
            <a:prstGeom prst="rect">
              <a:avLst/>
            </a:prstGeom>
            <a:solidFill>
              <a:srgbClr val="FFCC99">
                <a:alpha val="43921"/>
              </a:srgbClr>
            </a:solidFill>
            <a:ln w="9525">
              <a:noFill/>
              <a:miter lim="800000"/>
              <a:headEnd/>
              <a:tailEnd/>
            </a:ln>
          </p:spPr>
          <p:txBody>
            <a:bodyPr wrap="none" anchor="ctr"/>
            <a:lstStyle/>
            <a:p>
              <a:endParaRPr lang="en-US"/>
            </a:p>
          </p:txBody>
        </p:sp>
        <p:sp>
          <p:nvSpPr>
            <p:cNvPr id="144435" name="Rectangle 4"/>
            <p:cNvSpPr>
              <a:spLocks noChangeArrowheads="1"/>
            </p:cNvSpPr>
            <p:nvPr/>
          </p:nvSpPr>
          <p:spPr bwMode="auto">
            <a:xfrm>
              <a:off x="1632" y="3840"/>
              <a:ext cx="1296" cy="192"/>
            </a:xfrm>
            <a:prstGeom prst="rect">
              <a:avLst/>
            </a:prstGeom>
            <a:solidFill>
              <a:srgbClr val="FFFFCC">
                <a:alpha val="43921"/>
              </a:srgbClr>
            </a:solidFill>
            <a:ln w="9525">
              <a:noFill/>
              <a:miter lim="800000"/>
              <a:headEnd/>
              <a:tailEnd/>
            </a:ln>
          </p:spPr>
          <p:txBody>
            <a:bodyPr wrap="none" anchor="ctr"/>
            <a:lstStyle/>
            <a:p>
              <a:endParaRPr lang="en-US"/>
            </a:p>
          </p:txBody>
        </p:sp>
        <p:sp>
          <p:nvSpPr>
            <p:cNvPr id="144436" name="Rectangle 5"/>
            <p:cNvSpPr>
              <a:spLocks noChangeArrowheads="1"/>
            </p:cNvSpPr>
            <p:nvPr/>
          </p:nvSpPr>
          <p:spPr bwMode="auto">
            <a:xfrm>
              <a:off x="2928" y="3840"/>
              <a:ext cx="1296" cy="192"/>
            </a:xfrm>
            <a:prstGeom prst="rect">
              <a:avLst/>
            </a:prstGeom>
            <a:solidFill>
              <a:srgbClr val="CCFFCC">
                <a:alpha val="43921"/>
              </a:srgbClr>
            </a:solidFill>
            <a:ln w="9525">
              <a:noFill/>
              <a:miter lim="800000"/>
              <a:headEnd/>
              <a:tailEnd/>
            </a:ln>
          </p:spPr>
          <p:txBody>
            <a:bodyPr wrap="none" anchor="ctr"/>
            <a:lstStyle/>
            <a:p>
              <a:endParaRPr lang="en-US"/>
            </a:p>
          </p:txBody>
        </p:sp>
        <p:sp>
          <p:nvSpPr>
            <p:cNvPr id="144437" name="Rectangle 6"/>
            <p:cNvSpPr>
              <a:spLocks noChangeArrowheads="1"/>
            </p:cNvSpPr>
            <p:nvPr/>
          </p:nvSpPr>
          <p:spPr bwMode="auto">
            <a:xfrm>
              <a:off x="4224" y="3840"/>
              <a:ext cx="1248" cy="192"/>
            </a:xfrm>
            <a:prstGeom prst="rect">
              <a:avLst/>
            </a:prstGeom>
            <a:solidFill>
              <a:srgbClr val="99CCFF">
                <a:alpha val="43921"/>
              </a:srgbClr>
            </a:solidFill>
            <a:ln w="9525">
              <a:noFill/>
              <a:miter lim="800000"/>
              <a:headEnd/>
              <a:tailEnd/>
            </a:ln>
          </p:spPr>
          <p:txBody>
            <a:bodyPr wrap="none" anchor="ctr"/>
            <a:lstStyle/>
            <a:p>
              <a:endParaRPr lang="en-US"/>
            </a:p>
          </p:txBody>
        </p:sp>
        <p:sp>
          <p:nvSpPr>
            <p:cNvPr id="144438" name="Rectangle 7"/>
            <p:cNvSpPr>
              <a:spLocks noChangeArrowheads="1"/>
            </p:cNvSpPr>
            <p:nvPr/>
          </p:nvSpPr>
          <p:spPr bwMode="auto">
            <a:xfrm>
              <a:off x="336" y="3840"/>
              <a:ext cx="5136" cy="192"/>
            </a:xfrm>
            <a:prstGeom prst="rect">
              <a:avLst/>
            </a:prstGeom>
            <a:noFill/>
            <a:ln w="9525">
              <a:solidFill>
                <a:schemeClr val="tx1"/>
              </a:solidFill>
              <a:miter lim="800000"/>
              <a:headEnd/>
              <a:tailEnd/>
            </a:ln>
          </p:spPr>
          <p:txBody>
            <a:bodyPr wrap="none" anchor="ctr"/>
            <a:lstStyle/>
            <a:p>
              <a:endParaRPr lang="en-US"/>
            </a:p>
          </p:txBody>
        </p:sp>
      </p:grpSp>
      <p:sp>
        <p:nvSpPr>
          <p:cNvPr id="144388" name="Rectangle 8"/>
          <p:cNvSpPr>
            <a:spLocks noGrp="1" noChangeArrowheads="1"/>
          </p:cNvSpPr>
          <p:nvPr>
            <p:ph type="title"/>
          </p:nvPr>
        </p:nvSpPr>
        <p:spPr/>
        <p:txBody>
          <a:bodyPr/>
          <a:lstStyle/>
          <a:p>
            <a:pPr eaLnBrk="1" hangingPunct="1"/>
            <a:r>
              <a:rPr lang="en-US" sz="4000" smtClean="0"/>
              <a:t>History of Science</a:t>
            </a:r>
            <a:br>
              <a:rPr lang="en-US" sz="4000" smtClean="0"/>
            </a:br>
            <a:r>
              <a:rPr lang="en-US" sz="3200" smtClean="0"/>
              <a:t>Gas Laws</a:t>
            </a:r>
            <a:endParaRPr lang="en-US" sz="4000" smtClean="0"/>
          </a:p>
        </p:txBody>
      </p:sp>
      <p:sp>
        <p:nvSpPr>
          <p:cNvPr id="144389" name="Text Box 9"/>
          <p:cNvSpPr txBox="1">
            <a:spLocks noChangeArrowheads="1"/>
          </p:cNvSpPr>
          <p:nvPr/>
        </p:nvSpPr>
        <p:spPr bwMode="auto">
          <a:xfrm>
            <a:off x="304800" y="4114800"/>
            <a:ext cx="577850" cy="304800"/>
          </a:xfrm>
          <a:prstGeom prst="rect">
            <a:avLst/>
          </a:prstGeom>
          <a:noFill/>
          <a:ln w="9525">
            <a:noFill/>
            <a:miter lim="800000"/>
            <a:headEnd/>
            <a:tailEnd/>
          </a:ln>
        </p:spPr>
        <p:txBody>
          <a:bodyPr wrap="none">
            <a:spAutoFit/>
          </a:bodyPr>
          <a:lstStyle/>
          <a:p>
            <a:pPr algn="l"/>
            <a:r>
              <a:rPr lang="en-US" sz="1400" b="1"/>
              <a:t>1650</a:t>
            </a:r>
          </a:p>
        </p:txBody>
      </p:sp>
      <p:sp>
        <p:nvSpPr>
          <p:cNvPr id="144390" name="Text Box 10"/>
          <p:cNvSpPr txBox="1">
            <a:spLocks noChangeArrowheads="1"/>
          </p:cNvSpPr>
          <p:nvPr/>
        </p:nvSpPr>
        <p:spPr bwMode="auto">
          <a:xfrm>
            <a:off x="2241550" y="4114800"/>
            <a:ext cx="577850" cy="304800"/>
          </a:xfrm>
          <a:prstGeom prst="rect">
            <a:avLst/>
          </a:prstGeom>
          <a:noFill/>
          <a:ln w="9525">
            <a:noFill/>
            <a:miter lim="800000"/>
            <a:headEnd/>
            <a:tailEnd/>
          </a:ln>
        </p:spPr>
        <p:txBody>
          <a:bodyPr wrap="none">
            <a:spAutoFit/>
          </a:bodyPr>
          <a:lstStyle/>
          <a:p>
            <a:pPr algn="l"/>
            <a:r>
              <a:rPr lang="en-US" sz="1400" b="1"/>
              <a:t>1700</a:t>
            </a:r>
          </a:p>
        </p:txBody>
      </p:sp>
      <p:sp>
        <p:nvSpPr>
          <p:cNvPr id="144391" name="Text Box 11"/>
          <p:cNvSpPr txBox="1">
            <a:spLocks noChangeArrowheads="1"/>
          </p:cNvSpPr>
          <p:nvPr/>
        </p:nvSpPr>
        <p:spPr bwMode="auto">
          <a:xfrm>
            <a:off x="4298950" y="4114800"/>
            <a:ext cx="577850" cy="304800"/>
          </a:xfrm>
          <a:prstGeom prst="rect">
            <a:avLst/>
          </a:prstGeom>
          <a:noFill/>
          <a:ln w="9525">
            <a:noFill/>
            <a:miter lim="800000"/>
            <a:headEnd/>
            <a:tailEnd/>
          </a:ln>
        </p:spPr>
        <p:txBody>
          <a:bodyPr wrap="none">
            <a:spAutoFit/>
          </a:bodyPr>
          <a:lstStyle/>
          <a:p>
            <a:pPr algn="l"/>
            <a:r>
              <a:rPr lang="en-US" sz="1400" b="1"/>
              <a:t>1750</a:t>
            </a:r>
          </a:p>
        </p:txBody>
      </p:sp>
      <p:sp>
        <p:nvSpPr>
          <p:cNvPr id="144392" name="Text Box 12"/>
          <p:cNvSpPr txBox="1">
            <a:spLocks noChangeArrowheads="1"/>
          </p:cNvSpPr>
          <p:nvPr/>
        </p:nvSpPr>
        <p:spPr bwMode="auto">
          <a:xfrm>
            <a:off x="6356350" y="4114800"/>
            <a:ext cx="577850" cy="304800"/>
          </a:xfrm>
          <a:prstGeom prst="rect">
            <a:avLst/>
          </a:prstGeom>
          <a:noFill/>
          <a:ln w="9525">
            <a:noFill/>
            <a:miter lim="800000"/>
            <a:headEnd/>
            <a:tailEnd/>
          </a:ln>
        </p:spPr>
        <p:txBody>
          <a:bodyPr wrap="none">
            <a:spAutoFit/>
          </a:bodyPr>
          <a:lstStyle/>
          <a:p>
            <a:pPr algn="l"/>
            <a:r>
              <a:rPr lang="en-US" sz="1400" b="1"/>
              <a:t>1800</a:t>
            </a:r>
          </a:p>
        </p:txBody>
      </p:sp>
      <p:sp>
        <p:nvSpPr>
          <p:cNvPr id="144393" name="Text Box 13"/>
          <p:cNvSpPr txBox="1">
            <a:spLocks noChangeArrowheads="1"/>
          </p:cNvSpPr>
          <p:nvPr/>
        </p:nvSpPr>
        <p:spPr bwMode="auto">
          <a:xfrm>
            <a:off x="8337550" y="4114800"/>
            <a:ext cx="577850" cy="304800"/>
          </a:xfrm>
          <a:prstGeom prst="rect">
            <a:avLst/>
          </a:prstGeom>
          <a:noFill/>
          <a:ln w="9525">
            <a:noFill/>
            <a:miter lim="800000"/>
            <a:headEnd/>
            <a:tailEnd/>
          </a:ln>
        </p:spPr>
        <p:txBody>
          <a:bodyPr wrap="none">
            <a:spAutoFit/>
          </a:bodyPr>
          <a:lstStyle/>
          <a:p>
            <a:pPr algn="l"/>
            <a:r>
              <a:rPr lang="en-US" sz="1400" b="1"/>
              <a:t>1850</a:t>
            </a:r>
          </a:p>
        </p:txBody>
      </p:sp>
      <p:grpSp>
        <p:nvGrpSpPr>
          <p:cNvPr id="144394" name="Group 14"/>
          <p:cNvGrpSpPr>
            <a:grpSpLocks/>
          </p:cNvGrpSpPr>
          <p:nvPr/>
        </p:nvGrpSpPr>
        <p:grpSpPr bwMode="auto">
          <a:xfrm>
            <a:off x="533400" y="3505200"/>
            <a:ext cx="8153400" cy="457200"/>
            <a:chOff x="336" y="2208"/>
            <a:chExt cx="5136" cy="288"/>
          </a:xfrm>
        </p:grpSpPr>
        <p:grpSp>
          <p:nvGrpSpPr>
            <p:cNvPr id="144428" name="Group 15"/>
            <p:cNvGrpSpPr>
              <a:grpSpLocks/>
            </p:cNvGrpSpPr>
            <p:nvPr/>
          </p:nvGrpSpPr>
          <p:grpSpPr bwMode="auto">
            <a:xfrm>
              <a:off x="336" y="2208"/>
              <a:ext cx="5136" cy="288"/>
              <a:chOff x="336" y="2160"/>
              <a:chExt cx="5136" cy="288"/>
            </a:xfrm>
          </p:grpSpPr>
          <p:sp>
            <p:nvSpPr>
              <p:cNvPr id="144430" name="Rectangle 16"/>
              <p:cNvSpPr>
                <a:spLocks noChangeArrowheads="1"/>
              </p:cNvSpPr>
              <p:nvPr/>
            </p:nvSpPr>
            <p:spPr bwMode="auto">
              <a:xfrm>
                <a:off x="336" y="2160"/>
                <a:ext cx="1296" cy="288"/>
              </a:xfrm>
              <a:prstGeom prst="rect">
                <a:avLst/>
              </a:prstGeom>
              <a:solidFill>
                <a:srgbClr val="FFCC99"/>
              </a:solidFill>
              <a:ln w="9525">
                <a:noFill/>
                <a:miter lim="800000"/>
                <a:headEnd/>
                <a:tailEnd/>
              </a:ln>
            </p:spPr>
            <p:txBody>
              <a:bodyPr wrap="none" anchor="ctr"/>
              <a:lstStyle/>
              <a:p>
                <a:endParaRPr lang="en-US"/>
              </a:p>
            </p:txBody>
          </p:sp>
          <p:sp>
            <p:nvSpPr>
              <p:cNvPr id="144431" name="Rectangle 17"/>
              <p:cNvSpPr>
                <a:spLocks noChangeArrowheads="1"/>
              </p:cNvSpPr>
              <p:nvPr/>
            </p:nvSpPr>
            <p:spPr bwMode="auto">
              <a:xfrm>
                <a:off x="1632" y="2160"/>
                <a:ext cx="1296" cy="288"/>
              </a:xfrm>
              <a:prstGeom prst="rect">
                <a:avLst/>
              </a:prstGeom>
              <a:solidFill>
                <a:srgbClr val="FFFFCC"/>
              </a:solidFill>
              <a:ln w="9525">
                <a:noFill/>
                <a:miter lim="800000"/>
                <a:headEnd/>
                <a:tailEnd/>
              </a:ln>
            </p:spPr>
            <p:txBody>
              <a:bodyPr wrap="none" anchor="ctr"/>
              <a:lstStyle/>
              <a:p>
                <a:endParaRPr lang="en-US"/>
              </a:p>
            </p:txBody>
          </p:sp>
          <p:sp>
            <p:nvSpPr>
              <p:cNvPr id="144432" name="Rectangle 18"/>
              <p:cNvSpPr>
                <a:spLocks noChangeArrowheads="1"/>
              </p:cNvSpPr>
              <p:nvPr/>
            </p:nvSpPr>
            <p:spPr bwMode="auto">
              <a:xfrm>
                <a:off x="2928" y="2160"/>
                <a:ext cx="1296" cy="288"/>
              </a:xfrm>
              <a:prstGeom prst="rect">
                <a:avLst/>
              </a:prstGeom>
              <a:solidFill>
                <a:srgbClr val="CCFFCC"/>
              </a:solidFill>
              <a:ln w="9525">
                <a:noFill/>
                <a:miter lim="800000"/>
                <a:headEnd/>
                <a:tailEnd/>
              </a:ln>
            </p:spPr>
            <p:txBody>
              <a:bodyPr wrap="none" anchor="ctr"/>
              <a:lstStyle/>
              <a:p>
                <a:endParaRPr lang="en-US"/>
              </a:p>
            </p:txBody>
          </p:sp>
          <p:sp>
            <p:nvSpPr>
              <p:cNvPr id="144433" name="Rectangle 19"/>
              <p:cNvSpPr>
                <a:spLocks noChangeArrowheads="1"/>
              </p:cNvSpPr>
              <p:nvPr/>
            </p:nvSpPr>
            <p:spPr bwMode="auto">
              <a:xfrm>
                <a:off x="4224" y="2160"/>
                <a:ext cx="1248" cy="288"/>
              </a:xfrm>
              <a:prstGeom prst="rect">
                <a:avLst/>
              </a:prstGeom>
              <a:solidFill>
                <a:srgbClr val="99CCFF"/>
              </a:solidFill>
              <a:ln w="9525">
                <a:noFill/>
                <a:miter lim="800000"/>
                <a:headEnd/>
                <a:tailEnd/>
              </a:ln>
            </p:spPr>
            <p:txBody>
              <a:bodyPr wrap="none" anchor="ctr"/>
              <a:lstStyle/>
              <a:p>
                <a:endParaRPr lang="en-US"/>
              </a:p>
            </p:txBody>
          </p:sp>
        </p:grpSp>
        <p:sp>
          <p:nvSpPr>
            <p:cNvPr id="144429" name="Rectangle 20"/>
            <p:cNvSpPr>
              <a:spLocks noChangeArrowheads="1"/>
            </p:cNvSpPr>
            <p:nvPr/>
          </p:nvSpPr>
          <p:spPr bwMode="auto">
            <a:xfrm>
              <a:off x="336" y="2208"/>
              <a:ext cx="5136" cy="288"/>
            </a:xfrm>
            <a:prstGeom prst="rect">
              <a:avLst/>
            </a:prstGeom>
            <a:noFill/>
            <a:ln w="9525">
              <a:solidFill>
                <a:schemeClr val="tx1"/>
              </a:solidFill>
              <a:miter lim="800000"/>
              <a:headEnd/>
              <a:tailEnd/>
            </a:ln>
          </p:spPr>
          <p:txBody>
            <a:bodyPr wrap="none" anchor="ctr"/>
            <a:lstStyle/>
            <a:p>
              <a:endParaRPr lang="en-US"/>
            </a:p>
          </p:txBody>
        </p:sp>
      </p:grpSp>
      <p:sp>
        <p:nvSpPr>
          <p:cNvPr id="144395" name="Text Box 21"/>
          <p:cNvSpPr txBox="1">
            <a:spLocks noChangeArrowheads="1"/>
          </p:cNvSpPr>
          <p:nvPr/>
        </p:nvSpPr>
        <p:spPr bwMode="auto">
          <a:xfrm>
            <a:off x="746125" y="2928938"/>
            <a:ext cx="1014413" cy="274637"/>
          </a:xfrm>
          <a:prstGeom prst="rect">
            <a:avLst/>
          </a:prstGeom>
          <a:noFill/>
          <a:ln w="9525">
            <a:noFill/>
            <a:miter lim="800000"/>
            <a:headEnd/>
            <a:tailEnd/>
          </a:ln>
        </p:spPr>
        <p:txBody>
          <a:bodyPr wrap="none">
            <a:spAutoFit/>
          </a:bodyPr>
          <a:lstStyle/>
          <a:p>
            <a:pPr algn="l"/>
            <a:r>
              <a:rPr lang="en-US" b="1"/>
              <a:t>Boyle’s law</a:t>
            </a:r>
          </a:p>
        </p:txBody>
      </p:sp>
      <p:sp>
        <p:nvSpPr>
          <p:cNvPr id="144396" name="Text Box 22"/>
          <p:cNvSpPr txBox="1">
            <a:spLocks noChangeArrowheads="1"/>
          </p:cNvSpPr>
          <p:nvPr/>
        </p:nvSpPr>
        <p:spPr bwMode="auto">
          <a:xfrm>
            <a:off x="4252913" y="3048000"/>
            <a:ext cx="1157287" cy="274638"/>
          </a:xfrm>
          <a:prstGeom prst="rect">
            <a:avLst/>
          </a:prstGeom>
          <a:noFill/>
          <a:ln w="9525">
            <a:noFill/>
            <a:miter lim="800000"/>
            <a:headEnd/>
            <a:tailEnd/>
          </a:ln>
        </p:spPr>
        <p:txBody>
          <a:bodyPr wrap="none">
            <a:spAutoFit/>
          </a:bodyPr>
          <a:lstStyle/>
          <a:p>
            <a:pPr algn="l"/>
            <a:r>
              <a:rPr lang="en-US" b="1"/>
              <a:t>Charles’s law</a:t>
            </a:r>
          </a:p>
        </p:txBody>
      </p:sp>
      <p:sp>
        <p:nvSpPr>
          <p:cNvPr id="144397" name="Text Box 23"/>
          <p:cNvSpPr txBox="1">
            <a:spLocks noChangeArrowheads="1"/>
          </p:cNvSpPr>
          <p:nvPr/>
        </p:nvSpPr>
        <p:spPr bwMode="auto">
          <a:xfrm>
            <a:off x="4953000" y="2514600"/>
            <a:ext cx="1506538" cy="457200"/>
          </a:xfrm>
          <a:prstGeom prst="rect">
            <a:avLst/>
          </a:prstGeom>
          <a:noFill/>
          <a:ln w="9525">
            <a:noFill/>
            <a:miter lim="800000"/>
            <a:headEnd/>
            <a:tailEnd/>
          </a:ln>
        </p:spPr>
        <p:txBody>
          <a:bodyPr wrap="none">
            <a:spAutoFit/>
          </a:bodyPr>
          <a:lstStyle/>
          <a:p>
            <a:pPr algn="l"/>
            <a:r>
              <a:rPr lang="en-US" b="1"/>
              <a:t>Dalton announces</a:t>
            </a:r>
          </a:p>
          <a:p>
            <a:pPr algn="l"/>
            <a:r>
              <a:rPr lang="en-US" b="1"/>
              <a:t>his atomic  theory</a:t>
            </a:r>
          </a:p>
        </p:txBody>
      </p:sp>
      <p:sp>
        <p:nvSpPr>
          <p:cNvPr id="144398" name="Text Box 24"/>
          <p:cNvSpPr txBox="1">
            <a:spLocks noChangeArrowheads="1"/>
          </p:cNvSpPr>
          <p:nvPr/>
        </p:nvSpPr>
        <p:spPr bwMode="auto">
          <a:xfrm>
            <a:off x="6019800" y="2209800"/>
            <a:ext cx="1462088" cy="274638"/>
          </a:xfrm>
          <a:prstGeom prst="rect">
            <a:avLst/>
          </a:prstGeom>
          <a:noFill/>
          <a:ln w="9525">
            <a:noFill/>
            <a:miter lim="800000"/>
            <a:headEnd/>
            <a:tailEnd/>
          </a:ln>
        </p:spPr>
        <p:txBody>
          <a:bodyPr wrap="none">
            <a:spAutoFit/>
          </a:bodyPr>
          <a:lstStyle/>
          <a:p>
            <a:pPr algn="l"/>
            <a:r>
              <a:rPr lang="en-US" b="1"/>
              <a:t>Gay-Lussac’s law</a:t>
            </a:r>
          </a:p>
        </p:txBody>
      </p:sp>
      <p:sp>
        <p:nvSpPr>
          <p:cNvPr id="144399" name="Text Box 25"/>
          <p:cNvSpPr txBox="1">
            <a:spLocks noChangeArrowheads="1"/>
          </p:cNvSpPr>
          <p:nvPr/>
        </p:nvSpPr>
        <p:spPr bwMode="auto">
          <a:xfrm>
            <a:off x="7256463" y="2667000"/>
            <a:ext cx="1597025" cy="457200"/>
          </a:xfrm>
          <a:prstGeom prst="rect">
            <a:avLst/>
          </a:prstGeom>
          <a:noFill/>
          <a:ln w="9525">
            <a:noFill/>
            <a:miter lim="800000"/>
            <a:headEnd/>
            <a:tailEnd/>
          </a:ln>
        </p:spPr>
        <p:txBody>
          <a:bodyPr wrap="none">
            <a:spAutoFit/>
          </a:bodyPr>
          <a:lstStyle/>
          <a:p>
            <a:pPr algn="l"/>
            <a:r>
              <a:rPr lang="en-US" b="1"/>
              <a:t>Avagadro’s particle</a:t>
            </a:r>
          </a:p>
          <a:p>
            <a:pPr algn="l"/>
            <a:r>
              <a:rPr lang="en-US" b="1"/>
              <a:t>Number theory</a:t>
            </a:r>
          </a:p>
        </p:txBody>
      </p:sp>
      <p:sp>
        <p:nvSpPr>
          <p:cNvPr id="144400" name="Rectangle 26"/>
          <p:cNvSpPr>
            <a:spLocks noChangeArrowheads="1"/>
          </p:cNvSpPr>
          <p:nvPr/>
        </p:nvSpPr>
        <p:spPr bwMode="auto">
          <a:xfrm>
            <a:off x="70104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44401" name="Rectangle 27"/>
          <p:cNvSpPr>
            <a:spLocks noChangeArrowheads="1"/>
          </p:cNvSpPr>
          <p:nvPr/>
        </p:nvSpPr>
        <p:spPr bwMode="auto">
          <a:xfrm>
            <a:off x="72390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44402" name="Line 28"/>
          <p:cNvSpPr>
            <a:spLocks noChangeShapeType="1"/>
          </p:cNvSpPr>
          <p:nvPr/>
        </p:nvSpPr>
        <p:spPr bwMode="auto">
          <a:xfrm flipV="1">
            <a:off x="990600" y="3200400"/>
            <a:ext cx="0" cy="457200"/>
          </a:xfrm>
          <a:prstGeom prst="line">
            <a:avLst/>
          </a:prstGeom>
          <a:noFill/>
          <a:ln w="9525">
            <a:solidFill>
              <a:schemeClr val="tx1"/>
            </a:solidFill>
            <a:round/>
            <a:headEnd/>
            <a:tailEnd/>
          </a:ln>
        </p:spPr>
        <p:txBody>
          <a:bodyPr/>
          <a:lstStyle/>
          <a:p>
            <a:endParaRPr lang="en-US"/>
          </a:p>
        </p:txBody>
      </p:sp>
      <p:sp>
        <p:nvSpPr>
          <p:cNvPr id="144403" name="Rectangle 29"/>
          <p:cNvSpPr>
            <a:spLocks noChangeArrowheads="1"/>
          </p:cNvSpPr>
          <p:nvPr/>
        </p:nvSpPr>
        <p:spPr bwMode="auto">
          <a:xfrm>
            <a:off x="9144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44404" name="Line 30"/>
          <p:cNvSpPr>
            <a:spLocks noChangeShapeType="1"/>
          </p:cNvSpPr>
          <p:nvPr/>
        </p:nvSpPr>
        <p:spPr bwMode="auto">
          <a:xfrm flipV="1">
            <a:off x="7315200" y="3124200"/>
            <a:ext cx="304800" cy="533400"/>
          </a:xfrm>
          <a:prstGeom prst="line">
            <a:avLst/>
          </a:prstGeom>
          <a:noFill/>
          <a:ln w="9525">
            <a:solidFill>
              <a:schemeClr val="tx1"/>
            </a:solidFill>
            <a:round/>
            <a:headEnd/>
            <a:tailEnd/>
          </a:ln>
        </p:spPr>
        <p:txBody>
          <a:bodyPr/>
          <a:lstStyle/>
          <a:p>
            <a:endParaRPr lang="en-US"/>
          </a:p>
        </p:txBody>
      </p:sp>
      <p:sp>
        <p:nvSpPr>
          <p:cNvPr id="144405" name="Line 31"/>
          <p:cNvSpPr>
            <a:spLocks noChangeShapeType="1"/>
          </p:cNvSpPr>
          <p:nvPr/>
        </p:nvSpPr>
        <p:spPr bwMode="auto">
          <a:xfrm flipH="1" flipV="1">
            <a:off x="6858000" y="2514600"/>
            <a:ext cx="228600" cy="1143000"/>
          </a:xfrm>
          <a:prstGeom prst="line">
            <a:avLst/>
          </a:prstGeom>
          <a:noFill/>
          <a:ln w="9525">
            <a:solidFill>
              <a:schemeClr val="tx1"/>
            </a:solidFill>
            <a:round/>
            <a:headEnd/>
            <a:tailEnd/>
          </a:ln>
        </p:spPr>
        <p:txBody>
          <a:bodyPr/>
          <a:lstStyle/>
          <a:p>
            <a:endParaRPr lang="en-US"/>
          </a:p>
        </p:txBody>
      </p:sp>
      <p:sp>
        <p:nvSpPr>
          <p:cNvPr id="144406" name="Rectangle 32"/>
          <p:cNvSpPr>
            <a:spLocks noChangeArrowheads="1"/>
          </p:cNvSpPr>
          <p:nvPr/>
        </p:nvSpPr>
        <p:spPr bwMode="auto">
          <a:xfrm>
            <a:off x="67818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44407" name="Rectangle 33"/>
          <p:cNvSpPr>
            <a:spLocks noChangeArrowheads="1"/>
          </p:cNvSpPr>
          <p:nvPr/>
        </p:nvSpPr>
        <p:spPr bwMode="auto">
          <a:xfrm>
            <a:off x="58674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44408" name="Line 34"/>
          <p:cNvSpPr>
            <a:spLocks noChangeShapeType="1"/>
          </p:cNvSpPr>
          <p:nvPr/>
        </p:nvSpPr>
        <p:spPr bwMode="auto">
          <a:xfrm flipH="1" flipV="1">
            <a:off x="5943600" y="2971800"/>
            <a:ext cx="914400" cy="685800"/>
          </a:xfrm>
          <a:prstGeom prst="line">
            <a:avLst/>
          </a:prstGeom>
          <a:noFill/>
          <a:ln w="9525">
            <a:solidFill>
              <a:schemeClr val="tx1"/>
            </a:solidFill>
            <a:round/>
            <a:headEnd/>
            <a:tailEnd/>
          </a:ln>
        </p:spPr>
        <p:txBody>
          <a:bodyPr/>
          <a:lstStyle/>
          <a:p>
            <a:endParaRPr lang="en-US"/>
          </a:p>
        </p:txBody>
      </p:sp>
      <p:sp>
        <p:nvSpPr>
          <p:cNvPr id="144409" name="Line 35"/>
          <p:cNvSpPr>
            <a:spLocks noChangeShapeType="1"/>
          </p:cNvSpPr>
          <p:nvPr/>
        </p:nvSpPr>
        <p:spPr bwMode="auto">
          <a:xfrm flipH="1" flipV="1">
            <a:off x="5334000" y="3276600"/>
            <a:ext cx="609600" cy="381000"/>
          </a:xfrm>
          <a:prstGeom prst="line">
            <a:avLst/>
          </a:prstGeom>
          <a:noFill/>
          <a:ln w="9525">
            <a:solidFill>
              <a:schemeClr val="tx1"/>
            </a:solidFill>
            <a:round/>
            <a:headEnd/>
            <a:tailEnd/>
          </a:ln>
        </p:spPr>
        <p:txBody>
          <a:bodyPr/>
          <a:lstStyle/>
          <a:p>
            <a:endParaRPr lang="en-US"/>
          </a:p>
        </p:txBody>
      </p:sp>
      <p:sp>
        <p:nvSpPr>
          <p:cNvPr id="144410" name="Text Box 36"/>
          <p:cNvSpPr txBox="1">
            <a:spLocks noChangeArrowheads="1"/>
          </p:cNvSpPr>
          <p:nvPr/>
        </p:nvSpPr>
        <p:spPr bwMode="auto">
          <a:xfrm>
            <a:off x="746125" y="4757738"/>
            <a:ext cx="1635125" cy="457200"/>
          </a:xfrm>
          <a:prstGeom prst="rect">
            <a:avLst/>
          </a:prstGeom>
          <a:noFill/>
          <a:ln w="9525">
            <a:noFill/>
            <a:miter lim="800000"/>
            <a:headEnd/>
            <a:tailEnd/>
          </a:ln>
        </p:spPr>
        <p:txBody>
          <a:bodyPr wrap="none">
            <a:spAutoFit/>
          </a:bodyPr>
          <a:lstStyle/>
          <a:p>
            <a:r>
              <a:rPr lang="en-US"/>
              <a:t>Mogul empire in India</a:t>
            </a:r>
          </a:p>
          <a:p>
            <a:r>
              <a:rPr lang="en-US"/>
              <a:t>(1526-1707)</a:t>
            </a:r>
          </a:p>
        </p:txBody>
      </p:sp>
      <p:sp>
        <p:nvSpPr>
          <p:cNvPr id="144411" name="Text Box 37"/>
          <p:cNvSpPr txBox="1">
            <a:spLocks noChangeArrowheads="1"/>
          </p:cNvSpPr>
          <p:nvPr/>
        </p:nvSpPr>
        <p:spPr bwMode="auto">
          <a:xfrm>
            <a:off x="3241675" y="4724400"/>
            <a:ext cx="2854325" cy="274638"/>
          </a:xfrm>
          <a:prstGeom prst="rect">
            <a:avLst/>
          </a:prstGeom>
          <a:noFill/>
          <a:ln w="9525">
            <a:noFill/>
            <a:miter lim="800000"/>
            <a:headEnd/>
            <a:tailEnd/>
          </a:ln>
        </p:spPr>
        <p:txBody>
          <a:bodyPr wrap="none">
            <a:spAutoFit/>
          </a:bodyPr>
          <a:lstStyle/>
          <a:p>
            <a:r>
              <a:rPr lang="en-US"/>
              <a:t>Constitution of the United States signed</a:t>
            </a:r>
          </a:p>
        </p:txBody>
      </p:sp>
      <p:sp>
        <p:nvSpPr>
          <p:cNvPr id="144412" name="Text Box 39"/>
          <p:cNvSpPr txBox="1">
            <a:spLocks noChangeArrowheads="1"/>
          </p:cNvSpPr>
          <p:nvPr/>
        </p:nvSpPr>
        <p:spPr bwMode="auto">
          <a:xfrm>
            <a:off x="3375025" y="5364163"/>
            <a:ext cx="3178175" cy="457200"/>
          </a:xfrm>
          <a:prstGeom prst="rect">
            <a:avLst/>
          </a:prstGeom>
          <a:noFill/>
          <a:ln w="9525">
            <a:noFill/>
            <a:miter lim="800000"/>
            <a:headEnd/>
            <a:tailEnd/>
          </a:ln>
        </p:spPr>
        <p:txBody>
          <a:bodyPr wrap="none">
            <a:spAutoFit/>
          </a:bodyPr>
          <a:lstStyle/>
          <a:p>
            <a:r>
              <a:rPr lang="en-US"/>
              <a:t>Latin American countries gain independence</a:t>
            </a:r>
          </a:p>
          <a:p>
            <a:r>
              <a:rPr lang="en-US"/>
              <a:t> (1791- 1824)</a:t>
            </a:r>
          </a:p>
        </p:txBody>
      </p:sp>
      <p:sp>
        <p:nvSpPr>
          <p:cNvPr id="144413" name="Text Box 40"/>
          <p:cNvSpPr txBox="1">
            <a:spLocks noChangeArrowheads="1"/>
          </p:cNvSpPr>
          <p:nvPr/>
        </p:nvSpPr>
        <p:spPr bwMode="auto">
          <a:xfrm>
            <a:off x="7010400" y="4800600"/>
            <a:ext cx="1587500" cy="457200"/>
          </a:xfrm>
          <a:prstGeom prst="rect">
            <a:avLst/>
          </a:prstGeom>
          <a:noFill/>
          <a:ln w="9525">
            <a:noFill/>
            <a:miter lim="800000"/>
            <a:headEnd/>
            <a:tailEnd/>
          </a:ln>
        </p:spPr>
        <p:txBody>
          <a:bodyPr wrap="none">
            <a:spAutoFit/>
          </a:bodyPr>
          <a:lstStyle/>
          <a:p>
            <a:r>
              <a:rPr lang="en-US"/>
              <a:t>U.S. Congress bans </a:t>
            </a:r>
          </a:p>
          <a:p>
            <a:r>
              <a:rPr lang="en-US"/>
              <a:t>importation of slaves</a:t>
            </a:r>
          </a:p>
        </p:txBody>
      </p:sp>
      <p:sp>
        <p:nvSpPr>
          <p:cNvPr id="144414" name="Text Box 41"/>
          <p:cNvSpPr txBox="1">
            <a:spLocks noChangeArrowheads="1"/>
          </p:cNvSpPr>
          <p:nvPr/>
        </p:nvSpPr>
        <p:spPr bwMode="auto">
          <a:xfrm>
            <a:off x="6705600" y="5257800"/>
            <a:ext cx="2292350" cy="274638"/>
          </a:xfrm>
          <a:prstGeom prst="rect">
            <a:avLst/>
          </a:prstGeom>
          <a:noFill/>
          <a:ln w="9525">
            <a:noFill/>
            <a:miter lim="800000"/>
            <a:headEnd/>
            <a:tailEnd/>
          </a:ln>
        </p:spPr>
        <p:txBody>
          <a:bodyPr wrap="none">
            <a:spAutoFit/>
          </a:bodyPr>
          <a:lstStyle/>
          <a:p>
            <a:r>
              <a:rPr lang="en-US"/>
              <a:t>Napoleon is emperor(1804- 12)</a:t>
            </a:r>
          </a:p>
        </p:txBody>
      </p:sp>
      <p:sp>
        <p:nvSpPr>
          <p:cNvPr id="144415" name="Text Box 42"/>
          <p:cNvSpPr txBox="1">
            <a:spLocks noChangeArrowheads="1"/>
          </p:cNvSpPr>
          <p:nvPr/>
        </p:nvSpPr>
        <p:spPr bwMode="auto">
          <a:xfrm>
            <a:off x="6684963" y="5592763"/>
            <a:ext cx="2097087" cy="274637"/>
          </a:xfrm>
          <a:prstGeom prst="rect">
            <a:avLst/>
          </a:prstGeom>
          <a:noFill/>
          <a:ln w="9525">
            <a:noFill/>
            <a:miter lim="800000"/>
            <a:headEnd/>
            <a:tailEnd/>
          </a:ln>
        </p:spPr>
        <p:txBody>
          <a:bodyPr wrap="none">
            <a:spAutoFit/>
          </a:bodyPr>
          <a:lstStyle/>
          <a:p>
            <a:r>
              <a:rPr lang="en-US"/>
              <a:t>Haiti declares independence</a:t>
            </a:r>
          </a:p>
        </p:txBody>
      </p:sp>
      <p:sp>
        <p:nvSpPr>
          <p:cNvPr id="144416" name="Rectangle 43"/>
          <p:cNvSpPr>
            <a:spLocks noChangeArrowheads="1"/>
          </p:cNvSpPr>
          <p:nvPr/>
        </p:nvSpPr>
        <p:spPr bwMode="auto">
          <a:xfrm>
            <a:off x="59436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44417" name="Rectangle 44"/>
          <p:cNvSpPr>
            <a:spLocks noChangeArrowheads="1"/>
          </p:cNvSpPr>
          <p:nvPr/>
        </p:nvSpPr>
        <p:spPr bwMode="auto">
          <a:xfrm>
            <a:off x="61722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44418" name="Rectangle 45"/>
          <p:cNvSpPr>
            <a:spLocks noChangeArrowheads="1"/>
          </p:cNvSpPr>
          <p:nvPr/>
        </p:nvSpPr>
        <p:spPr bwMode="auto">
          <a:xfrm>
            <a:off x="68580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44419" name="Rectangle 46"/>
          <p:cNvSpPr>
            <a:spLocks noChangeArrowheads="1"/>
          </p:cNvSpPr>
          <p:nvPr/>
        </p:nvSpPr>
        <p:spPr bwMode="auto">
          <a:xfrm>
            <a:off x="70866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44420" name="Rectangle 47"/>
          <p:cNvSpPr>
            <a:spLocks noChangeArrowheads="1"/>
          </p:cNvSpPr>
          <p:nvPr/>
        </p:nvSpPr>
        <p:spPr bwMode="auto">
          <a:xfrm>
            <a:off x="9144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44421" name="Line 48"/>
          <p:cNvSpPr>
            <a:spLocks noChangeShapeType="1"/>
          </p:cNvSpPr>
          <p:nvPr/>
        </p:nvSpPr>
        <p:spPr bwMode="auto">
          <a:xfrm>
            <a:off x="990600" y="4648200"/>
            <a:ext cx="0" cy="152400"/>
          </a:xfrm>
          <a:prstGeom prst="line">
            <a:avLst/>
          </a:prstGeom>
          <a:noFill/>
          <a:ln w="9525">
            <a:solidFill>
              <a:schemeClr val="tx1"/>
            </a:solidFill>
            <a:round/>
            <a:headEnd/>
            <a:tailEnd/>
          </a:ln>
        </p:spPr>
        <p:txBody>
          <a:bodyPr/>
          <a:lstStyle/>
          <a:p>
            <a:endParaRPr lang="en-US"/>
          </a:p>
        </p:txBody>
      </p:sp>
      <p:sp>
        <p:nvSpPr>
          <p:cNvPr id="144422" name="Line 49"/>
          <p:cNvSpPr>
            <a:spLocks noChangeShapeType="1"/>
          </p:cNvSpPr>
          <p:nvPr/>
        </p:nvSpPr>
        <p:spPr bwMode="auto">
          <a:xfrm>
            <a:off x="6019800" y="4648200"/>
            <a:ext cx="0" cy="152400"/>
          </a:xfrm>
          <a:prstGeom prst="line">
            <a:avLst/>
          </a:prstGeom>
          <a:noFill/>
          <a:ln w="9525">
            <a:solidFill>
              <a:schemeClr val="tx1"/>
            </a:solidFill>
            <a:round/>
            <a:headEnd/>
            <a:tailEnd/>
          </a:ln>
        </p:spPr>
        <p:txBody>
          <a:bodyPr/>
          <a:lstStyle/>
          <a:p>
            <a:endParaRPr lang="en-US"/>
          </a:p>
        </p:txBody>
      </p:sp>
      <p:sp>
        <p:nvSpPr>
          <p:cNvPr id="144423" name="Line 50"/>
          <p:cNvSpPr>
            <a:spLocks noChangeShapeType="1"/>
          </p:cNvSpPr>
          <p:nvPr/>
        </p:nvSpPr>
        <p:spPr bwMode="auto">
          <a:xfrm>
            <a:off x="6248400" y="4648200"/>
            <a:ext cx="0" cy="457200"/>
          </a:xfrm>
          <a:prstGeom prst="line">
            <a:avLst/>
          </a:prstGeom>
          <a:noFill/>
          <a:ln w="9525">
            <a:solidFill>
              <a:schemeClr val="tx1"/>
            </a:solidFill>
            <a:round/>
            <a:headEnd/>
            <a:tailEnd/>
          </a:ln>
        </p:spPr>
        <p:txBody>
          <a:bodyPr/>
          <a:lstStyle/>
          <a:p>
            <a:endParaRPr lang="en-US"/>
          </a:p>
        </p:txBody>
      </p:sp>
      <p:sp>
        <p:nvSpPr>
          <p:cNvPr id="144424" name="Line 51"/>
          <p:cNvSpPr>
            <a:spLocks noChangeShapeType="1"/>
          </p:cNvSpPr>
          <p:nvPr/>
        </p:nvSpPr>
        <p:spPr bwMode="auto">
          <a:xfrm>
            <a:off x="6248400" y="5257800"/>
            <a:ext cx="0" cy="152400"/>
          </a:xfrm>
          <a:prstGeom prst="line">
            <a:avLst/>
          </a:prstGeom>
          <a:noFill/>
          <a:ln w="9525">
            <a:solidFill>
              <a:schemeClr val="tx1"/>
            </a:solidFill>
            <a:round/>
            <a:headEnd/>
            <a:tailEnd/>
          </a:ln>
        </p:spPr>
        <p:txBody>
          <a:bodyPr/>
          <a:lstStyle/>
          <a:p>
            <a:endParaRPr lang="en-US"/>
          </a:p>
        </p:txBody>
      </p:sp>
      <p:sp>
        <p:nvSpPr>
          <p:cNvPr id="144425" name="Line 52"/>
          <p:cNvSpPr>
            <a:spLocks noChangeShapeType="1"/>
          </p:cNvSpPr>
          <p:nvPr/>
        </p:nvSpPr>
        <p:spPr bwMode="auto">
          <a:xfrm>
            <a:off x="6934200" y="4648200"/>
            <a:ext cx="0" cy="685800"/>
          </a:xfrm>
          <a:prstGeom prst="line">
            <a:avLst/>
          </a:prstGeom>
          <a:noFill/>
          <a:ln w="9525">
            <a:solidFill>
              <a:schemeClr val="tx1"/>
            </a:solidFill>
            <a:round/>
            <a:headEnd/>
            <a:tailEnd/>
          </a:ln>
        </p:spPr>
        <p:txBody>
          <a:bodyPr/>
          <a:lstStyle/>
          <a:p>
            <a:endParaRPr lang="en-US"/>
          </a:p>
        </p:txBody>
      </p:sp>
      <p:sp>
        <p:nvSpPr>
          <p:cNvPr id="144426" name="Line 53"/>
          <p:cNvSpPr>
            <a:spLocks noChangeShapeType="1"/>
          </p:cNvSpPr>
          <p:nvPr/>
        </p:nvSpPr>
        <p:spPr bwMode="auto">
          <a:xfrm>
            <a:off x="7162800" y="4648200"/>
            <a:ext cx="0" cy="152400"/>
          </a:xfrm>
          <a:prstGeom prst="line">
            <a:avLst/>
          </a:prstGeom>
          <a:noFill/>
          <a:ln w="9525">
            <a:solidFill>
              <a:schemeClr val="tx1"/>
            </a:solidFill>
            <a:round/>
            <a:headEnd/>
            <a:tailEnd/>
          </a:ln>
        </p:spPr>
        <p:txBody>
          <a:bodyPr/>
          <a:lstStyle/>
          <a:p>
            <a:endParaRPr lang="en-US"/>
          </a:p>
        </p:txBody>
      </p:sp>
      <p:sp>
        <p:nvSpPr>
          <p:cNvPr id="144427" name="Rectangle 54"/>
          <p:cNvSpPr>
            <a:spLocks noChangeArrowheads="1"/>
          </p:cNvSpPr>
          <p:nvPr/>
        </p:nvSpPr>
        <p:spPr bwMode="auto">
          <a:xfrm>
            <a:off x="76200" y="6567488"/>
            <a:ext cx="4519613" cy="214312"/>
          </a:xfrm>
          <a:prstGeom prst="rect">
            <a:avLst/>
          </a:prstGeom>
          <a:noFill/>
          <a:ln w="9525">
            <a:noFill/>
            <a:miter lim="800000"/>
            <a:headEnd/>
            <a:tailEnd/>
          </a:ln>
        </p:spPr>
        <p:txBody>
          <a:bodyPr wrap="none">
            <a:spAutoFit/>
          </a:bodyPr>
          <a:lstStyle/>
          <a:p>
            <a:pPr algn="l"/>
            <a:r>
              <a:rPr lang="en-US" sz="800"/>
              <a:t>Herron, Frank, Sarquis, Sarquis, Schrader, Kulka, </a:t>
            </a:r>
            <a:r>
              <a:rPr lang="en-US" sz="800" u="sng"/>
              <a:t>Chemistry</a:t>
            </a:r>
            <a:r>
              <a:rPr lang="en-US" sz="800"/>
              <a:t>, Heath Publishing,1996, page 220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smtClean="0"/>
              <a:t>Scientists</a:t>
            </a:r>
          </a:p>
        </p:txBody>
      </p:sp>
      <p:sp>
        <p:nvSpPr>
          <p:cNvPr id="262147" name="Rectangle 3"/>
          <p:cNvSpPr>
            <a:spLocks noGrp="1" noChangeArrowheads="1"/>
          </p:cNvSpPr>
          <p:nvPr>
            <p:ph type="body" idx="1"/>
          </p:nvPr>
        </p:nvSpPr>
        <p:spPr>
          <a:xfrm>
            <a:off x="457200" y="1600200"/>
            <a:ext cx="7467600" cy="4525963"/>
          </a:xfrm>
        </p:spPr>
        <p:txBody>
          <a:bodyPr/>
          <a:lstStyle/>
          <a:p>
            <a:pPr eaLnBrk="1" hangingPunct="1">
              <a:lnSpc>
                <a:spcPct val="90000"/>
              </a:lnSpc>
            </a:pPr>
            <a:r>
              <a:rPr lang="en-US" sz="2400" smtClean="0">
                <a:solidFill>
                  <a:srgbClr val="1C1C1C"/>
                </a:solidFill>
              </a:rPr>
              <a:t>Evangelista Torricelli</a:t>
            </a:r>
            <a:r>
              <a:rPr lang="en-US" sz="2400" smtClean="0"/>
              <a:t> </a:t>
            </a:r>
            <a:r>
              <a:rPr lang="en-US" sz="2000" smtClean="0"/>
              <a:t>(1608-1647)</a:t>
            </a:r>
          </a:p>
          <a:p>
            <a:pPr lvl="1" eaLnBrk="1" hangingPunct="1">
              <a:lnSpc>
                <a:spcPct val="90000"/>
              </a:lnSpc>
            </a:pPr>
            <a:r>
              <a:rPr lang="en-US" sz="2000" smtClean="0"/>
              <a:t>Published first scientific explanation of a vacuum.</a:t>
            </a:r>
          </a:p>
          <a:p>
            <a:pPr lvl="1" eaLnBrk="1" hangingPunct="1">
              <a:lnSpc>
                <a:spcPct val="90000"/>
              </a:lnSpc>
            </a:pPr>
            <a:r>
              <a:rPr lang="en-US" sz="2000" smtClean="0"/>
              <a:t>Invented mercury barometer.</a:t>
            </a:r>
          </a:p>
          <a:p>
            <a:pPr lvl="1" eaLnBrk="1" hangingPunct="1">
              <a:lnSpc>
                <a:spcPct val="90000"/>
              </a:lnSpc>
            </a:pPr>
            <a:endParaRPr lang="en-US" sz="800" smtClean="0"/>
          </a:p>
          <a:p>
            <a:pPr eaLnBrk="1" hangingPunct="1">
              <a:lnSpc>
                <a:spcPct val="90000"/>
              </a:lnSpc>
            </a:pPr>
            <a:r>
              <a:rPr lang="en-US" sz="2400" smtClean="0">
                <a:solidFill>
                  <a:srgbClr val="1C1C1C"/>
                </a:solidFill>
              </a:rPr>
              <a:t>Robert Boyle</a:t>
            </a:r>
            <a:r>
              <a:rPr lang="en-US" sz="2400" smtClean="0"/>
              <a:t> </a:t>
            </a:r>
            <a:r>
              <a:rPr lang="en-US" sz="2000" smtClean="0"/>
              <a:t>(1627- 1691)</a:t>
            </a:r>
          </a:p>
          <a:p>
            <a:pPr lvl="1" eaLnBrk="1" hangingPunct="1">
              <a:lnSpc>
                <a:spcPct val="90000"/>
              </a:lnSpc>
            </a:pPr>
            <a:r>
              <a:rPr lang="en-US" sz="2000" smtClean="0"/>
              <a:t>Volume inversely related to pressure                           (temperature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Jacques Charles</a:t>
            </a:r>
            <a:r>
              <a:rPr lang="en-US" sz="2400" smtClean="0"/>
              <a:t> </a:t>
            </a:r>
            <a:r>
              <a:rPr lang="en-US" sz="2000" smtClean="0"/>
              <a:t>(1746 -1823)</a:t>
            </a:r>
          </a:p>
          <a:p>
            <a:pPr lvl="1" eaLnBrk="1" hangingPunct="1">
              <a:lnSpc>
                <a:spcPct val="90000"/>
              </a:lnSpc>
            </a:pPr>
            <a:r>
              <a:rPr lang="en-US" sz="2000" smtClean="0"/>
              <a:t>Volume directly related to temperature                       (pressure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Joseph Gay-Lussac</a:t>
            </a:r>
            <a:r>
              <a:rPr lang="en-US" sz="2400" smtClean="0"/>
              <a:t> </a:t>
            </a:r>
            <a:r>
              <a:rPr lang="en-US" sz="2000" smtClean="0"/>
              <a:t>(1778-1850)</a:t>
            </a:r>
          </a:p>
          <a:p>
            <a:pPr lvl="1" eaLnBrk="1" hangingPunct="1">
              <a:lnSpc>
                <a:spcPct val="90000"/>
              </a:lnSpc>
            </a:pPr>
            <a:r>
              <a:rPr lang="en-US" sz="2000" smtClean="0"/>
              <a:t>Pressure directly related to temperature                        (volume remains constant)</a:t>
            </a:r>
          </a:p>
        </p:txBody>
      </p:sp>
      <p:sp>
        <p:nvSpPr>
          <p:cNvPr id="262148" name="Oval 4" descr="Evangelista Toricelli"/>
          <p:cNvSpPr>
            <a:spLocks noChangeAspect="1" noChangeArrowheads="1"/>
          </p:cNvSpPr>
          <p:nvPr/>
        </p:nvSpPr>
        <p:spPr bwMode="auto">
          <a:xfrm>
            <a:off x="7188200" y="1393825"/>
            <a:ext cx="1206500" cy="1370013"/>
          </a:xfrm>
          <a:prstGeom prst="ellipse">
            <a:avLst/>
          </a:prstGeom>
          <a:blipFill dpi="0" rotWithShape="1">
            <a:blip r:embed="rId3" cstate="print">
              <a:grayscl/>
            </a:blip>
            <a:srcRect/>
            <a:stretch>
              <a:fillRect/>
            </a:stretch>
          </a:blipFill>
          <a:ln w="3175">
            <a:noFill/>
            <a:round/>
            <a:headEnd/>
            <a:tailEnd/>
          </a:ln>
        </p:spPr>
        <p:txBody>
          <a:bodyPr wrap="none" anchor="ctr"/>
          <a:lstStyle/>
          <a:p>
            <a:endParaRPr lang="en-US"/>
          </a:p>
        </p:txBody>
      </p:sp>
      <p:pic>
        <p:nvPicPr>
          <p:cNvPr id="262149" name="Picture 5" descr="Jacques Charles"/>
          <p:cNvPicPr>
            <a:picLocks noChangeAspect="1" noChangeArrowheads="1"/>
          </p:cNvPicPr>
          <p:nvPr/>
        </p:nvPicPr>
        <p:blipFill>
          <a:blip r:embed="rId4" cstate="print">
            <a:lum bright="-12000" contrast="42000"/>
            <a:grayscl/>
          </a:blip>
          <a:srcRect r="51666" b="27499"/>
          <a:stretch>
            <a:fillRect/>
          </a:stretch>
        </p:blipFill>
        <p:spPr bwMode="auto">
          <a:xfrm>
            <a:off x="7104063" y="3633788"/>
            <a:ext cx="1371600" cy="1371600"/>
          </a:xfrm>
          <a:prstGeom prst="rect">
            <a:avLst/>
          </a:prstGeom>
          <a:noFill/>
          <a:ln w="9525">
            <a:noFill/>
            <a:miter lim="800000"/>
            <a:headEnd/>
            <a:tailEnd/>
          </a:ln>
        </p:spPr>
      </p:pic>
      <p:pic>
        <p:nvPicPr>
          <p:cNvPr id="262150" name="Picture 6" descr="Joseph Gay-Lussac"/>
          <p:cNvPicPr>
            <a:picLocks noChangeAspect="1" noChangeArrowheads="1"/>
          </p:cNvPicPr>
          <p:nvPr/>
        </p:nvPicPr>
        <p:blipFill>
          <a:blip r:embed="rId5" cstate="print">
            <a:lum contrast="12000"/>
            <a:grayscl/>
          </a:blip>
          <a:srcRect l="12000" t="14250" r="39000" b="13251"/>
          <a:stretch>
            <a:fillRect/>
          </a:stretch>
        </p:blipFill>
        <p:spPr bwMode="auto">
          <a:xfrm>
            <a:off x="5980113" y="4837113"/>
            <a:ext cx="1389062" cy="1371600"/>
          </a:xfrm>
          <a:prstGeom prst="rect">
            <a:avLst/>
          </a:prstGeom>
          <a:noFill/>
          <a:ln w="9525">
            <a:noFill/>
            <a:miter lim="800000"/>
            <a:headEnd/>
            <a:tailEnd/>
          </a:ln>
        </p:spPr>
      </p:pic>
      <p:sp>
        <p:nvSpPr>
          <p:cNvPr id="262154" name="Oval 10" descr="Robert Boyle">
            <a:hlinkClick r:id="rId6" tooltip="Wikipedia -   T O R R I C E L L I"/>
          </p:cNvPr>
          <p:cNvSpPr>
            <a:spLocks noChangeAspect="1" noChangeArrowheads="1"/>
          </p:cNvSpPr>
          <p:nvPr/>
        </p:nvSpPr>
        <p:spPr bwMode="auto">
          <a:xfrm>
            <a:off x="5592763" y="2663825"/>
            <a:ext cx="1206500" cy="1370013"/>
          </a:xfrm>
          <a:prstGeom prst="ellipse">
            <a:avLst/>
          </a:prstGeom>
          <a:blipFill dpi="0" rotWithShape="1">
            <a:blip r:embed="rId7" cstate="print">
              <a:lum bright="12000" contrast="24000"/>
              <a:grayscl/>
            </a:blip>
            <a:srcRect/>
            <a:stretch>
              <a:fillRect/>
            </a:stretch>
          </a:blipFill>
          <a:ln w="3175">
            <a:no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fade">
                                      <p:cBhvr>
                                        <p:cTn id="7" dur="1000"/>
                                        <p:tgtEl>
                                          <p:spTgt spid="262147">
                                            <p:txEl>
                                              <p:pRg st="0" end="0"/>
                                            </p:txEl>
                                          </p:spTgt>
                                        </p:tgtEl>
                                      </p:cBhvr>
                                    </p:animEffect>
                                    <p:anim calcmode="lin" valueType="num">
                                      <p:cBhvr>
                                        <p:cTn id="8" dur="1000" fill="hold"/>
                                        <p:tgtEl>
                                          <p:spTgt spid="262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2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0" nodeType="afterEffect">
                                  <p:stCondLst>
                                    <p:cond delay="0"/>
                                  </p:stCondLst>
                                  <p:childTnLst>
                                    <p:animEffect transition="out" filter="fade">
                                      <p:cBhvr>
                                        <p:cTn id="12" dur="500" tmFilter="0, 0; .2, .5; .8, .5; 1, 0"/>
                                        <p:tgtEl>
                                          <p:spTgt spid="262148"/>
                                        </p:tgtEl>
                                      </p:cBhvr>
                                    </p:animEffect>
                                    <p:animScale>
                                      <p:cBhvr>
                                        <p:cTn id="13" dur="250" autoRev="1" fill="hold"/>
                                        <p:tgtEl>
                                          <p:spTgt spid="26214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62147">
                                            <p:txEl>
                                              <p:pRg st="1" end="1"/>
                                            </p:txEl>
                                          </p:spTgt>
                                        </p:tgtEl>
                                        <p:attrNameLst>
                                          <p:attrName>style.visibility</p:attrName>
                                        </p:attrNameLst>
                                      </p:cBhvr>
                                      <p:to>
                                        <p:strVal val="visible"/>
                                      </p:to>
                                    </p:set>
                                    <p:animEffect transition="in" filter="fade">
                                      <p:cBhvr>
                                        <p:cTn id="18" dur="1000"/>
                                        <p:tgtEl>
                                          <p:spTgt spid="262147">
                                            <p:txEl>
                                              <p:pRg st="1" end="1"/>
                                            </p:txEl>
                                          </p:spTgt>
                                        </p:tgtEl>
                                      </p:cBhvr>
                                    </p:animEffect>
                                    <p:anim calcmode="lin" valueType="num">
                                      <p:cBhvr>
                                        <p:cTn id="19" dur="1000" fill="hold"/>
                                        <p:tgtEl>
                                          <p:spTgt spid="26214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62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62147">
                                            <p:txEl>
                                              <p:pRg st="2" end="2"/>
                                            </p:txEl>
                                          </p:spTgt>
                                        </p:tgtEl>
                                        <p:attrNameLst>
                                          <p:attrName>style.visibility</p:attrName>
                                        </p:attrNameLst>
                                      </p:cBhvr>
                                      <p:to>
                                        <p:strVal val="visible"/>
                                      </p:to>
                                    </p:set>
                                    <p:animEffect transition="in" filter="fade">
                                      <p:cBhvr>
                                        <p:cTn id="25" dur="1000"/>
                                        <p:tgtEl>
                                          <p:spTgt spid="262147">
                                            <p:txEl>
                                              <p:pRg st="2" end="2"/>
                                            </p:txEl>
                                          </p:spTgt>
                                        </p:tgtEl>
                                      </p:cBhvr>
                                    </p:animEffect>
                                    <p:anim calcmode="lin" valueType="num">
                                      <p:cBhvr>
                                        <p:cTn id="26" dur="1000" fill="hold"/>
                                        <p:tgtEl>
                                          <p:spTgt spid="26214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62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2147">
                                            <p:txEl>
                                              <p:pRg st="4" end="4"/>
                                            </p:txEl>
                                          </p:spTgt>
                                        </p:tgtEl>
                                        <p:attrNameLst>
                                          <p:attrName>style.visibility</p:attrName>
                                        </p:attrNameLst>
                                      </p:cBhvr>
                                      <p:to>
                                        <p:strVal val="visible"/>
                                      </p:to>
                                    </p:set>
                                    <p:animEffect transition="in" filter="fade">
                                      <p:cBhvr>
                                        <p:cTn id="32" dur="1000"/>
                                        <p:tgtEl>
                                          <p:spTgt spid="262147">
                                            <p:txEl>
                                              <p:pRg st="4" end="4"/>
                                            </p:txEl>
                                          </p:spTgt>
                                        </p:tgtEl>
                                      </p:cBhvr>
                                    </p:animEffect>
                                    <p:anim calcmode="lin" valueType="num">
                                      <p:cBhvr>
                                        <p:cTn id="33" dur="1000" fill="hold"/>
                                        <p:tgtEl>
                                          <p:spTgt spid="26214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62147">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6" presetClass="emph" presetSubtype="0" fill="hold" grpId="0" nodeType="afterEffect">
                                  <p:stCondLst>
                                    <p:cond delay="0"/>
                                  </p:stCondLst>
                                  <p:childTnLst>
                                    <p:animEffect transition="out" filter="fade">
                                      <p:cBhvr>
                                        <p:cTn id="37" dur="500" tmFilter="0, 0; .2, .5; .8, .5; 1, 0"/>
                                        <p:tgtEl>
                                          <p:spTgt spid="262154"/>
                                        </p:tgtEl>
                                      </p:cBhvr>
                                    </p:animEffect>
                                    <p:animScale>
                                      <p:cBhvr>
                                        <p:cTn id="38" dur="250" autoRev="1" fill="hold"/>
                                        <p:tgtEl>
                                          <p:spTgt spid="262154"/>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62147">
                                            <p:txEl>
                                              <p:pRg st="5" end="5"/>
                                            </p:txEl>
                                          </p:spTgt>
                                        </p:tgtEl>
                                        <p:attrNameLst>
                                          <p:attrName>style.visibility</p:attrName>
                                        </p:attrNameLst>
                                      </p:cBhvr>
                                      <p:to>
                                        <p:strVal val="visible"/>
                                      </p:to>
                                    </p:set>
                                    <p:animEffect transition="in" filter="fade">
                                      <p:cBhvr>
                                        <p:cTn id="43" dur="1000"/>
                                        <p:tgtEl>
                                          <p:spTgt spid="262147">
                                            <p:txEl>
                                              <p:pRg st="5" end="5"/>
                                            </p:txEl>
                                          </p:spTgt>
                                        </p:tgtEl>
                                      </p:cBhvr>
                                    </p:animEffect>
                                    <p:anim calcmode="lin" valueType="num">
                                      <p:cBhvr>
                                        <p:cTn id="44" dur="1000" fill="hold"/>
                                        <p:tgtEl>
                                          <p:spTgt spid="26214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621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2147">
                                            <p:txEl>
                                              <p:pRg st="7" end="7"/>
                                            </p:txEl>
                                          </p:spTgt>
                                        </p:tgtEl>
                                        <p:attrNameLst>
                                          <p:attrName>style.visibility</p:attrName>
                                        </p:attrNameLst>
                                      </p:cBhvr>
                                      <p:to>
                                        <p:strVal val="visible"/>
                                      </p:to>
                                    </p:set>
                                    <p:animEffect transition="in" filter="fade">
                                      <p:cBhvr>
                                        <p:cTn id="50" dur="1000"/>
                                        <p:tgtEl>
                                          <p:spTgt spid="262147">
                                            <p:txEl>
                                              <p:pRg st="7" end="7"/>
                                            </p:txEl>
                                          </p:spTgt>
                                        </p:tgtEl>
                                      </p:cBhvr>
                                    </p:animEffect>
                                    <p:anim calcmode="lin" valueType="num">
                                      <p:cBhvr>
                                        <p:cTn id="51" dur="1000" fill="hold"/>
                                        <p:tgtEl>
                                          <p:spTgt spid="26214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262147">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6" presetClass="emph" presetSubtype="0" fill="hold" nodeType="afterEffect">
                                  <p:stCondLst>
                                    <p:cond delay="0"/>
                                  </p:stCondLst>
                                  <p:childTnLst>
                                    <p:animEffect transition="out" filter="fade">
                                      <p:cBhvr>
                                        <p:cTn id="55" dur="500" tmFilter="0, 0; .2, .5; .8, .5; 1, 0"/>
                                        <p:tgtEl>
                                          <p:spTgt spid="262149"/>
                                        </p:tgtEl>
                                      </p:cBhvr>
                                    </p:animEffect>
                                    <p:animScale>
                                      <p:cBhvr>
                                        <p:cTn id="56" dur="250" autoRev="1" fill="hold"/>
                                        <p:tgtEl>
                                          <p:spTgt spid="262149"/>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262147">
                                            <p:txEl>
                                              <p:pRg st="8" end="8"/>
                                            </p:txEl>
                                          </p:spTgt>
                                        </p:tgtEl>
                                        <p:attrNameLst>
                                          <p:attrName>style.visibility</p:attrName>
                                        </p:attrNameLst>
                                      </p:cBhvr>
                                      <p:to>
                                        <p:strVal val="visible"/>
                                      </p:to>
                                    </p:set>
                                    <p:animEffect transition="in" filter="fade">
                                      <p:cBhvr>
                                        <p:cTn id="61" dur="1000"/>
                                        <p:tgtEl>
                                          <p:spTgt spid="262147">
                                            <p:txEl>
                                              <p:pRg st="8" end="8"/>
                                            </p:txEl>
                                          </p:spTgt>
                                        </p:tgtEl>
                                      </p:cBhvr>
                                    </p:animEffect>
                                    <p:anim calcmode="lin" valueType="num">
                                      <p:cBhvr>
                                        <p:cTn id="62" dur="1000" fill="hold"/>
                                        <p:tgtEl>
                                          <p:spTgt spid="262147">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6214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62147">
                                            <p:txEl>
                                              <p:pRg st="10" end="10"/>
                                            </p:txEl>
                                          </p:spTgt>
                                        </p:tgtEl>
                                        <p:attrNameLst>
                                          <p:attrName>style.visibility</p:attrName>
                                        </p:attrNameLst>
                                      </p:cBhvr>
                                      <p:to>
                                        <p:strVal val="visible"/>
                                      </p:to>
                                    </p:set>
                                    <p:animEffect transition="in" filter="fade">
                                      <p:cBhvr>
                                        <p:cTn id="68" dur="1000"/>
                                        <p:tgtEl>
                                          <p:spTgt spid="262147">
                                            <p:txEl>
                                              <p:pRg st="10" end="10"/>
                                            </p:txEl>
                                          </p:spTgt>
                                        </p:tgtEl>
                                      </p:cBhvr>
                                    </p:animEffect>
                                    <p:anim calcmode="lin" valueType="num">
                                      <p:cBhvr>
                                        <p:cTn id="69" dur="1000" fill="hold"/>
                                        <p:tgtEl>
                                          <p:spTgt spid="262147">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262147">
                                            <p:txEl>
                                              <p:pRg st="10" end="1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6" presetClass="emph" presetSubtype="0" fill="hold" nodeType="afterEffect">
                                  <p:stCondLst>
                                    <p:cond delay="0"/>
                                  </p:stCondLst>
                                  <p:childTnLst>
                                    <p:animEffect transition="out" filter="fade">
                                      <p:cBhvr>
                                        <p:cTn id="73" dur="500" tmFilter="0, 0; .2, .5; .8, .5; 1, 0"/>
                                        <p:tgtEl>
                                          <p:spTgt spid="262150"/>
                                        </p:tgtEl>
                                      </p:cBhvr>
                                    </p:animEffect>
                                    <p:animScale>
                                      <p:cBhvr>
                                        <p:cTn id="74" dur="250" autoRev="1" fill="hold"/>
                                        <p:tgtEl>
                                          <p:spTgt spid="262150"/>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62147">
                                            <p:txEl>
                                              <p:pRg st="11" end="11"/>
                                            </p:txEl>
                                          </p:spTgt>
                                        </p:tgtEl>
                                        <p:attrNameLst>
                                          <p:attrName>style.visibility</p:attrName>
                                        </p:attrNameLst>
                                      </p:cBhvr>
                                      <p:to>
                                        <p:strVal val="visible"/>
                                      </p:to>
                                    </p:set>
                                    <p:animEffect transition="in" filter="fade">
                                      <p:cBhvr>
                                        <p:cTn id="79" dur="1000"/>
                                        <p:tgtEl>
                                          <p:spTgt spid="262147">
                                            <p:txEl>
                                              <p:pRg st="11" end="11"/>
                                            </p:txEl>
                                          </p:spTgt>
                                        </p:tgtEl>
                                      </p:cBhvr>
                                    </p:animEffect>
                                    <p:anim calcmode="lin" valueType="num">
                                      <p:cBhvr>
                                        <p:cTn id="80" dur="1000" fill="hold"/>
                                        <p:tgtEl>
                                          <p:spTgt spid="262147">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262147">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p:bldP spid="26215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smtClean="0"/>
              <a:t>Apply the Gas Law</a:t>
            </a:r>
          </a:p>
        </p:txBody>
      </p:sp>
      <p:sp>
        <p:nvSpPr>
          <p:cNvPr id="146435" name="Rectangle 3"/>
          <p:cNvSpPr>
            <a:spLocks noGrp="1" noChangeArrowheads="1"/>
          </p:cNvSpPr>
          <p:nvPr>
            <p:ph type="body" idx="1"/>
          </p:nvPr>
        </p:nvSpPr>
        <p:spPr>
          <a:xfrm>
            <a:off x="457200" y="1600200"/>
            <a:ext cx="8229600" cy="5257800"/>
          </a:xfrm>
        </p:spPr>
        <p:txBody>
          <a:bodyPr/>
          <a:lstStyle/>
          <a:p>
            <a:pPr eaLnBrk="1" hangingPunct="1">
              <a:lnSpc>
                <a:spcPct val="80000"/>
              </a:lnSpc>
            </a:pPr>
            <a:r>
              <a:rPr lang="en-US" sz="1600" smtClean="0"/>
              <a:t>The pressure shown on a tire gauge doubles as twice the volume of air is added at the same temperature.  </a:t>
            </a:r>
            <a:endParaRPr lang="en-US" sz="600" smtClean="0"/>
          </a:p>
          <a:p>
            <a:pPr eaLnBrk="1" hangingPunct="1">
              <a:lnSpc>
                <a:spcPct val="80000"/>
              </a:lnSpc>
              <a:buFontTx/>
              <a:buNone/>
            </a:pPr>
            <a:endParaRPr lang="en-US" sz="1600" smtClean="0"/>
          </a:p>
          <a:p>
            <a:pPr eaLnBrk="1" hangingPunct="1">
              <a:lnSpc>
                <a:spcPct val="80000"/>
              </a:lnSpc>
            </a:pPr>
            <a:r>
              <a:rPr lang="en-US" sz="1600" smtClean="0"/>
              <a:t>A balloon over the mouth of a bottle containing air begins to inflate as it stands in the sunlight.</a:t>
            </a:r>
          </a:p>
          <a:p>
            <a:pPr eaLnBrk="1" hangingPunct="1">
              <a:lnSpc>
                <a:spcPct val="80000"/>
              </a:lnSpc>
              <a:buFontTx/>
              <a:buNone/>
            </a:pPr>
            <a:endParaRPr lang="en-US" sz="1600" smtClean="0"/>
          </a:p>
          <a:p>
            <a:pPr eaLnBrk="1" hangingPunct="1">
              <a:lnSpc>
                <a:spcPct val="80000"/>
              </a:lnSpc>
            </a:pPr>
            <a:r>
              <a:rPr lang="en-US" sz="1600" smtClean="0"/>
              <a:t>An automobile piston compresses gases.</a:t>
            </a:r>
            <a:endParaRPr lang="en-US" sz="700" smtClean="0"/>
          </a:p>
          <a:p>
            <a:pPr eaLnBrk="1" hangingPunct="1">
              <a:lnSpc>
                <a:spcPct val="80000"/>
              </a:lnSpc>
              <a:buFontTx/>
              <a:buNone/>
            </a:pPr>
            <a:endParaRPr lang="en-US" sz="1600" smtClean="0"/>
          </a:p>
          <a:p>
            <a:pPr eaLnBrk="1" hangingPunct="1">
              <a:lnSpc>
                <a:spcPct val="80000"/>
              </a:lnSpc>
            </a:pPr>
            <a:r>
              <a:rPr lang="en-US" sz="1600" smtClean="0"/>
              <a:t>An inflated raft gets softer when some of the gas is allowed to escape.</a:t>
            </a:r>
            <a:endParaRPr lang="en-US" sz="700" smtClean="0"/>
          </a:p>
          <a:p>
            <a:pPr eaLnBrk="1" hangingPunct="1">
              <a:lnSpc>
                <a:spcPct val="80000"/>
              </a:lnSpc>
              <a:buFontTx/>
              <a:buNone/>
            </a:pPr>
            <a:endParaRPr lang="en-US" sz="1600" smtClean="0"/>
          </a:p>
          <a:p>
            <a:pPr eaLnBrk="1" hangingPunct="1">
              <a:lnSpc>
                <a:spcPct val="80000"/>
              </a:lnSpc>
            </a:pPr>
            <a:r>
              <a:rPr lang="en-US" sz="1600" smtClean="0"/>
              <a:t>A balloon placed in the freezer decreases in size.</a:t>
            </a:r>
            <a:endParaRPr lang="en-US" sz="700" smtClean="0"/>
          </a:p>
          <a:p>
            <a:pPr eaLnBrk="1" hangingPunct="1">
              <a:lnSpc>
                <a:spcPct val="80000"/>
              </a:lnSpc>
            </a:pPr>
            <a:endParaRPr lang="en-US" sz="1600" smtClean="0"/>
          </a:p>
          <a:p>
            <a:pPr eaLnBrk="1" hangingPunct="1">
              <a:lnSpc>
                <a:spcPct val="80000"/>
              </a:lnSpc>
            </a:pPr>
            <a:r>
              <a:rPr lang="en-US" sz="1600" smtClean="0"/>
              <a:t>A hot air balloon takes off when burners heat the air under its open end.</a:t>
            </a:r>
            <a:endParaRPr lang="en-US" sz="800" smtClean="0"/>
          </a:p>
          <a:p>
            <a:pPr eaLnBrk="1" hangingPunct="1">
              <a:lnSpc>
                <a:spcPct val="80000"/>
              </a:lnSpc>
              <a:buFontTx/>
              <a:buNone/>
            </a:pPr>
            <a:endParaRPr lang="en-US" sz="1600" smtClean="0"/>
          </a:p>
          <a:p>
            <a:pPr eaLnBrk="1" hangingPunct="1">
              <a:lnSpc>
                <a:spcPct val="80000"/>
              </a:lnSpc>
            </a:pPr>
            <a:r>
              <a:rPr lang="en-US" sz="1600" smtClean="0"/>
              <a:t>When you squeeze an inflated balloon, it seems to push back harder.</a:t>
            </a:r>
            <a:endParaRPr lang="en-US" sz="800" smtClean="0"/>
          </a:p>
          <a:p>
            <a:pPr eaLnBrk="1" hangingPunct="1">
              <a:lnSpc>
                <a:spcPct val="80000"/>
              </a:lnSpc>
              <a:buFontTx/>
              <a:buNone/>
            </a:pPr>
            <a:endParaRPr lang="en-US" sz="1600" smtClean="0"/>
          </a:p>
          <a:p>
            <a:pPr eaLnBrk="1" hangingPunct="1">
              <a:lnSpc>
                <a:spcPct val="80000"/>
              </a:lnSpc>
            </a:pPr>
            <a:r>
              <a:rPr lang="en-US" sz="1600" smtClean="0"/>
              <a:t>A tank of helium gas will fill hundreds of balloons.</a:t>
            </a:r>
            <a:endParaRPr lang="en-US" sz="900" smtClean="0"/>
          </a:p>
          <a:p>
            <a:pPr eaLnBrk="1" hangingPunct="1">
              <a:lnSpc>
                <a:spcPct val="80000"/>
              </a:lnSpc>
              <a:buFontTx/>
              <a:buNone/>
            </a:pPr>
            <a:endParaRPr lang="en-US" sz="1600" smtClean="0"/>
          </a:p>
          <a:p>
            <a:pPr eaLnBrk="1" hangingPunct="1">
              <a:lnSpc>
                <a:spcPct val="80000"/>
              </a:lnSpc>
            </a:pPr>
            <a:r>
              <a:rPr lang="en-US" sz="1600" i="1" smtClean="0"/>
              <a:t>Model:</a:t>
            </a:r>
            <a:r>
              <a:rPr lang="en-US" sz="1600" smtClean="0"/>
              <a:t>  When red, blue, and white ping-pong balls are shaken in a box, the effect is the same as if an equal number of red balls were in the box.</a:t>
            </a:r>
          </a:p>
          <a:p>
            <a:pPr eaLnBrk="1" hangingPunct="1">
              <a:lnSpc>
                <a:spcPct val="80000"/>
              </a:lnSpc>
            </a:pPr>
            <a:endParaRPr lang="en-US" sz="1600" smtClean="0"/>
          </a:p>
        </p:txBody>
      </p:sp>
      <p:sp>
        <p:nvSpPr>
          <p:cNvPr id="263172" name="Text Box 4"/>
          <p:cNvSpPr txBox="1">
            <a:spLocks noChangeArrowheads="1"/>
          </p:cNvSpPr>
          <p:nvPr/>
        </p:nvSpPr>
        <p:spPr bwMode="auto">
          <a:xfrm>
            <a:off x="3048000" y="1828800"/>
            <a:ext cx="2205038" cy="336550"/>
          </a:xfrm>
          <a:prstGeom prst="rect">
            <a:avLst/>
          </a:prstGeom>
          <a:noFill/>
          <a:ln w="9525">
            <a:noFill/>
            <a:miter lim="800000"/>
            <a:headEnd/>
            <a:tailEnd/>
          </a:ln>
        </p:spPr>
        <p:txBody>
          <a:bodyPr wrap="none">
            <a:spAutoFit/>
          </a:bodyPr>
          <a:lstStyle/>
          <a:p>
            <a:pPr algn="l"/>
            <a:r>
              <a:rPr lang="en-US" sz="1600" b="1">
                <a:solidFill>
                  <a:schemeClr val="accent2"/>
                </a:solidFill>
              </a:rPr>
              <a:t>Avogadro’s principle</a:t>
            </a:r>
          </a:p>
        </p:txBody>
      </p:sp>
      <p:sp>
        <p:nvSpPr>
          <p:cNvPr id="263173" name="Text Box 5"/>
          <p:cNvSpPr txBox="1">
            <a:spLocks noChangeArrowheads="1"/>
          </p:cNvSpPr>
          <p:nvPr/>
        </p:nvSpPr>
        <p:spPr bwMode="auto">
          <a:xfrm>
            <a:off x="1752600" y="2482850"/>
            <a:ext cx="1371600" cy="336550"/>
          </a:xfrm>
          <a:prstGeom prst="rect">
            <a:avLst/>
          </a:prstGeom>
          <a:noFill/>
          <a:ln w="9525">
            <a:noFill/>
            <a:miter lim="800000"/>
            <a:headEnd/>
            <a:tailEnd/>
          </a:ln>
        </p:spPr>
        <p:txBody>
          <a:bodyPr wrap="none">
            <a:spAutoFit/>
          </a:bodyPr>
          <a:lstStyle/>
          <a:p>
            <a:pPr algn="l"/>
            <a:r>
              <a:rPr lang="en-US" sz="1600" b="1">
                <a:solidFill>
                  <a:schemeClr val="accent2"/>
                </a:solidFill>
              </a:rPr>
              <a:t>Charles’ law</a:t>
            </a:r>
          </a:p>
        </p:txBody>
      </p:sp>
      <p:sp>
        <p:nvSpPr>
          <p:cNvPr id="263174" name="Text Box 6"/>
          <p:cNvSpPr txBox="1">
            <a:spLocks noChangeArrowheads="1"/>
          </p:cNvSpPr>
          <p:nvPr/>
        </p:nvSpPr>
        <p:spPr bwMode="auto">
          <a:xfrm>
            <a:off x="4724400" y="2971800"/>
            <a:ext cx="1292225" cy="336550"/>
          </a:xfrm>
          <a:prstGeom prst="rect">
            <a:avLst/>
          </a:prstGeom>
          <a:noFill/>
          <a:ln w="9525">
            <a:noFill/>
            <a:miter lim="800000"/>
            <a:headEnd/>
            <a:tailEnd/>
          </a:ln>
        </p:spPr>
        <p:txBody>
          <a:bodyPr wrap="none">
            <a:spAutoFit/>
          </a:bodyPr>
          <a:lstStyle/>
          <a:p>
            <a:pPr algn="l"/>
            <a:r>
              <a:rPr lang="en-US" sz="1600" b="1">
                <a:solidFill>
                  <a:schemeClr val="accent2"/>
                </a:solidFill>
              </a:rPr>
              <a:t>Boyle’s law</a:t>
            </a:r>
          </a:p>
        </p:txBody>
      </p:sp>
      <p:sp>
        <p:nvSpPr>
          <p:cNvPr id="263175" name="Text Box 7"/>
          <p:cNvSpPr txBox="1">
            <a:spLocks noChangeArrowheads="1"/>
          </p:cNvSpPr>
          <p:nvPr/>
        </p:nvSpPr>
        <p:spPr bwMode="auto">
          <a:xfrm>
            <a:off x="6873875" y="3657600"/>
            <a:ext cx="2205038" cy="336550"/>
          </a:xfrm>
          <a:prstGeom prst="rect">
            <a:avLst/>
          </a:prstGeom>
          <a:noFill/>
          <a:ln w="9525">
            <a:noFill/>
            <a:miter lim="800000"/>
            <a:headEnd/>
            <a:tailEnd/>
          </a:ln>
        </p:spPr>
        <p:txBody>
          <a:bodyPr wrap="none">
            <a:spAutoFit/>
          </a:bodyPr>
          <a:lstStyle/>
          <a:p>
            <a:pPr algn="l"/>
            <a:r>
              <a:rPr lang="en-US" sz="1600" b="1">
                <a:solidFill>
                  <a:schemeClr val="accent2"/>
                </a:solidFill>
              </a:rPr>
              <a:t>Avogadro’s principle</a:t>
            </a:r>
          </a:p>
        </p:txBody>
      </p:sp>
      <p:sp>
        <p:nvSpPr>
          <p:cNvPr id="263176" name="Text Box 8"/>
          <p:cNvSpPr txBox="1">
            <a:spLocks noChangeArrowheads="1"/>
          </p:cNvSpPr>
          <p:nvPr/>
        </p:nvSpPr>
        <p:spPr bwMode="auto">
          <a:xfrm>
            <a:off x="5334000" y="3962400"/>
            <a:ext cx="1371600" cy="336550"/>
          </a:xfrm>
          <a:prstGeom prst="rect">
            <a:avLst/>
          </a:prstGeom>
          <a:noFill/>
          <a:ln w="9525">
            <a:noFill/>
            <a:miter lim="800000"/>
            <a:headEnd/>
            <a:tailEnd/>
          </a:ln>
        </p:spPr>
        <p:txBody>
          <a:bodyPr wrap="none">
            <a:spAutoFit/>
          </a:bodyPr>
          <a:lstStyle/>
          <a:p>
            <a:pPr algn="l"/>
            <a:r>
              <a:rPr lang="en-US" sz="1600" b="1">
                <a:solidFill>
                  <a:schemeClr val="accent2"/>
                </a:solidFill>
              </a:rPr>
              <a:t>Charles’ law</a:t>
            </a:r>
          </a:p>
        </p:txBody>
      </p:sp>
      <p:sp>
        <p:nvSpPr>
          <p:cNvPr id="263177" name="Text Box 9"/>
          <p:cNvSpPr txBox="1">
            <a:spLocks noChangeArrowheads="1"/>
          </p:cNvSpPr>
          <p:nvPr/>
        </p:nvSpPr>
        <p:spPr bwMode="auto">
          <a:xfrm>
            <a:off x="7467600" y="4387850"/>
            <a:ext cx="1371600" cy="336550"/>
          </a:xfrm>
          <a:prstGeom prst="rect">
            <a:avLst/>
          </a:prstGeom>
          <a:noFill/>
          <a:ln w="9525">
            <a:noFill/>
            <a:miter lim="800000"/>
            <a:headEnd/>
            <a:tailEnd/>
          </a:ln>
        </p:spPr>
        <p:txBody>
          <a:bodyPr wrap="none">
            <a:spAutoFit/>
          </a:bodyPr>
          <a:lstStyle/>
          <a:p>
            <a:pPr algn="l"/>
            <a:r>
              <a:rPr lang="en-US" sz="1600" b="1">
                <a:solidFill>
                  <a:schemeClr val="accent2"/>
                </a:solidFill>
              </a:rPr>
              <a:t>Charles’ law</a:t>
            </a:r>
          </a:p>
        </p:txBody>
      </p:sp>
      <p:sp>
        <p:nvSpPr>
          <p:cNvPr id="263178" name="Text Box 10"/>
          <p:cNvSpPr txBox="1">
            <a:spLocks noChangeArrowheads="1"/>
          </p:cNvSpPr>
          <p:nvPr/>
        </p:nvSpPr>
        <p:spPr bwMode="auto">
          <a:xfrm>
            <a:off x="7162800" y="4876800"/>
            <a:ext cx="1292225" cy="336550"/>
          </a:xfrm>
          <a:prstGeom prst="rect">
            <a:avLst/>
          </a:prstGeom>
          <a:noFill/>
          <a:ln w="9525">
            <a:noFill/>
            <a:miter lim="800000"/>
            <a:headEnd/>
            <a:tailEnd/>
          </a:ln>
        </p:spPr>
        <p:txBody>
          <a:bodyPr wrap="none">
            <a:spAutoFit/>
          </a:bodyPr>
          <a:lstStyle/>
          <a:p>
            <a:pPr algn="l"/>
            <a:r>
              <a:rPr lang="en-US" sz="1600" b="1">
                <a:solidFill>
                  <a:schemeClr val="accent2"/>
                </a:solidFill>
              </a:rPr>
              <a:t>Boyle’s law</a:t>
            </a:r>
          </a:p>
        </p:txBody>
      </p:sp>
      <p:sp>
        <p:nvSpPr>
          <p:cNvPr id="263179" name="Text Box 11"/>
          <p:cNvSpPr txBox="1">
            <a:spLocks noChangeArrowheads="1"/>
          </p:cNvSpPr>
          <p:nvPr/>
        </p:nvSpPr>
        <p:spPr bwMode="auto">
          <a:xfrm>
            <a:off x="5334000" y="5410200"/>
            <a:ext cx="1292225" cy="336550"/>
          </a:xfrm>
          <a:prstGeom prst="rect">
            <a:avLst/>
          </a:prstGeom>
          <a:noFill/>
          <a:ln w="9525">
            <a:noFill/>
            <a:miter lim="800000"/>
            <a:headEnd/>
            <a:tailEnd/>
          </a:ln>
        </p:spPr>
        <p:txBody>
          <a:bodyPr wrap="none">
            <a:spAutoFit/>
          </a:bodyPr>
          <a:lstStyle/>
          <a:p>
            <a:pPr algn="l"/>
            <a:r>
              <a:rPr lang="en-US" sz="1600" b="1">
                <a:solidFill>
                  <a:schemeClr val="accent2"/>
                </a:solidFill>
              </a:rPr>
              <a:t>Boyle’s law</a:t>
            </a:r>
          </a:p>
        </p:txBody>
      </p:sp>
      <p:sp>
        <p:nvSpPr>
          <p:cNvPr id="263180" name="Text Box 12"/>
          <p:cNvSpPr txBox="1">
            <a:spLocks noChangeArrowheads="1"/>
          </p:cNvSpPr>
          <p:nvPr/>
        </p:nvSpPr>
        <p:spPr bwMode="auto">
          <a:xfrm>
            <a:off x="6477000" y="6172200"/>
            <a:ext cx="1371600" cy="336550"/>
          </a:xfrm>
          <a:prstGeom prst="rect">
            <a:avLst/>
          </a:prstGeom>
          <a:noFill/>
          <a:ln w="9525">
            <a:noFill/>
            <a:miter lim="800000"/>
            <a:headEnd/>
            <a:tailEnd/>
          </a:ln>
        </p:spPr>
        <p:txBody>
          <a:bodyPr wrap="none">
            <a:spAutoFit/>
          </a:bodyPr>
          <a:lstStyle/>
          <a:p>
            <a:pPr algn="l"/>
            <a:r>
              <a:rPr lang="en-US" sz="1600" b="1">
                <a:solidFill>
                  <a:schemeClr val="accent2"/>
                </a:solidFill>
              </a:rPr>
              <a:t>Dalton’s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3172"/>
                                        </p:tgtEl>
                                        <p:attrNameLst>
                                          <p:attrName>style.visibility</p:attrName>
                                        </p:attrNameLst>
                                      </p:cBhvr>
                                      <p:to>
                                        <p:strVal val="visible"/>
                                      </p:to>
                                    </p:set>
                                    <p:animEffect transition="in" filter="wipe(left)">
                                      <p:cBhvr>
                                        <p:cTn id="7" dur="500"/>
                                        <p:tgtEl>
                                          <p:spTgt spid="263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3173"/>
                                        </p:tgtEl>
                                        <p:attrNameLst>
                                          <p:attrName>style.visibility</p:attrName>
                                        </p:attrNameLst>
                                      </p:cBhvr>
                                      <p:to>
                                        <p:strVal val="visible"/>
                                      </p:to>
                                    </p:set>
                                    <p:animEffect transition="in" filter="wipe(left)">
                                      <p:cBhvr>
                                        <p:cTn id="12" dur="500"/>
                                        <p:tgtEl>
                                          <p:spTgt spid="2631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Effect transition="in" filter="wipe(left)">
                                      <p:cBhvr>
                                        <p:cTn id="17" dur="500"/>
                                        <p:tgtEl>
                                          <p:spTgt spid="2631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3175"/>
                                        </p:tgtEl>
                                        <p:attrNameLst>
                                          <p:attrName>style.visibility</p:attrName>
                                        </p:attrNameLst>
                                      </p:cBhvr>
                                      <p:to>
                                        <p:strVal val="visible"/>
                                      </p:to>
                                    </p:set>
                                    <p:animEffect transition="in" filter="wipe(left)">
                                      <p:cBhvr>
                                        <p:cTn id="22" dur="500"/>
                                        <p:tgtEl>
                                          <p:spTgt spid="2631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3176"/>
                                        </p:tgtEl>
                                        <p:attrNameLst>
                                          <p:attrName>style.visibility</p:attrName>
                                        </p:attrNameLst>
                                      </p:cBhvr>
                                      <p:to>
                                        <p:strVal val="visible"/>
                                      </p:to>
                                    </p:set>
                                    <p:animEffect transition="in" filter="wipe(left)">
                                      <p:cBhvr>
                                        <p:cTn id="27" dur="500"/>
                                        <p:tgtEl>
                                          <p:spTgt spid="2631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3177"/>
                                        </p:tgtEl>
                                        <p:attrNameLst>
                                          <p:attrName>style.visibility</p:attrName>
                                        </p:attrNameLst>
                                      </p:cBhvr>
                                      <p:to>
                                        <p:strVal val="visible"/>
                                      </p:to>
                                    </p:set>
                                    <p:animEffect transition="in" filter="wipe(left)">
                                      <p:cBhvr>
                                        <p:cTn id="32" dur="500"/>
                                        <p:tgtEl>
                                          <p:spTgt spid="2631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3178"/>
                                        </p:tgtEl>
                                        <p:attrNameLst>
                                          <p:attrName>style.visibility</p:attrName>
                                        </p:attrNameLst>
                                      </p:cBhvr>
                                      <p:to>
                                        <p:strVal val="visible"/>
                                      </p:to>
                                    </p:set>
                                    <p:animEffect transition="in" filter="wipe(left)">
                                      <p:cBhvr>
                                        <p:cTn id="37" dur="500"/>
                                        <p:tgtEl>
                                          <p:spTgt spid="26317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3179"/>
                                        </p:tgtEl>
                                        <p:attrNameLst>
                                          <p:attrName>style.visibility</p:attrName>
                                        </p:attrNameLst>
                                      </p:cBhvr>
                                      <p:to>
                                        <p:strVal val="visible"/>
                                      </p:to>
                                    </p:set>
                                    <p:animEffect transition="in" filter="wipe(left)">
                                      <p:cBhvr>
                                        <p:cTn id="42" dur="500"/>
                                        <p:tgtEl>
                                          <p:spTgt spid="26317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3180"/>
                                        </p:tgtEl>
                                        <p:attrNameLst>
                                          <p:attrName>style.visibility</p:attrName>
                                        </p:attrNameLst>
                                      </p:cBhvr>
                                      <p:to>
                                        <p:strVal val="visible"/>
                                      </p:to>
                                    </p:set>
                                    <p:animEffect transition="in" filter="wipe(left)">
                                      <p:cBhvr>
                                        <p:cTn id="47" dur="500"/>
                                        <p:tgtEl>
                                          <p:spTgt spid="263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p:bldP spid="263173" grpId="0"/>
      <p:bldP spid="263174" grpId="0"/>
      <p:bldP spid="263175" grpId="0"/>
      <p:bldP spid="263176" grpId="0"/>
      <p:bldP spid="263177" grpId="0"/>
      <p:bldP spid="263178" grpId="0"/>
      <p:bldP spid="263179" grpId="0"/>
      <p:bldP spid="263180"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p>
        </p:txBody>
      </p:sp>
      <p:sp>
        <p:nvSpPr>
          <p:cNvPr id="780291"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t>GIVEN:</a:t>
            </a:r>
          </a:p>
          <a:p>
            <a:pPr algn="l" eaLnBrk="0" hangingPunct="0">
              <a:spcBef>
                <a:spcPct val="20000"/>
              </a:spcBef>
            </a:pPr>
            <a:endParaRPr lang="en-US" sz="900"/>
          </a:p>
          <a:p>
            <a:pPr algn="l" eaLnBrk="0" hangingPunct="0">
              <a:spcBef>
                <a:spcPct val="20000"/>
              </a:spcBef>
            </a:pPr>
            <a:endParaRPr lang="en-US" sz="900"/>
          </a:p>
          <a:p>
            <a:pPr algn="l" eaLnBrk="0" hangingPunct="0">
              <a:spcBef>
                <a:spcPct val="20000"/>
              </a:spcBef>
            </a:pPr>
            <a:r>
              <a:rPr lang="en-US" sz="2800"/>
              <a:t>   V</a:t>
            </a:r>
            <a:r>
              <a:rPr lang="en-US" sz="2800" baseline="-25000"/>
              <a:t>1</a:t>
            </a:r>
            <a:r>
              <a:rPr lang="en-US" sz="2800"/>
              <a:t> = 473 cm</a:t>
            </a:r>
            <a:r>
              <a:rPr lang="en-US" sz="2800" baseline="30000"/>
              <a:t>3</a:t>
            </a:r>
            <a:endParaRPr lang="en-US" sz="2800"/>
          </a:p>
          <a:p>
            <a:pPr algn="l" eaLnBrk="0" hangingPunct="0">
              <a:spcBef>
                <a:spcPct val="20000"/>
              </a:spcBef>
            </a:pPr>
            <a:r>
              <a:rPr lang="en-US" sz="2800"/>
              <a:t>   T</a:t>
            </a:r>
            <a:r>
              <a:rPr lang="en-US" sz="2800" baseline="-25000"/>
              <a:t>1</a:t>
            </a:r>
            <a:r>
              <a:rPr lang="en-US" sz="2800"/>
              <a:t> = 36°C = 309 K</a:t>
            </a:r>
          </a:p>
          <a:p>
            <a:pPr algn="l" eaLnBrk="0" hangingPunct="0">
              <a:spcBef>
                <a:spcPct val="20000"/>
              </a:spcBef>
            </a:pPr>
            <a:r>
              <a:rPr lang="en-US" sz="2800"/>
              <a:t>   V</a:t>
            </a:r>
            <a:r>
              <a:rPr lang="en-US" sz="2800" baseline="-25000"/>
              <a:t>2</a:t>
            </a:r>
            <a:r>
              <a:rPr lang="en-US" sz="2800"/>
              <a:t> = ?</a:t>
            </a:r>
          </a:p>
          <a:p>
            <a:pPr algn="l" eaLnBrk="0" hangingPunct="0">
              <a:spcBef>
                <a:spcPct val="20000"/>
              </a:spcBef>
            </a:pPr>
            <a:r>
              <a:rPr lang="en-US" sz="2800"/>
              <a:t>   T</a:t>
            </a:r>
            <a:r>
              <a:rPr lang="en-US" sz="2800" baseline="-25000"/>
              <a:t>2</a:t>
            </a:r>
            <a:r>
              <a:rPr lang="en-US" sz="2800"/>
              <a:t> = 94°C = 367 K</a:t>
            </a:r>
          </a:p>
        </p:txBody>
      </p:sp>
      <p:sp>
        <p:nvSpPr>
          <p:cNvPr id="780292" name="Text Box 4"/>
          <p:cNvSpPr txBox="1">
            <a:spLocks noChangeArrowheads="1"/>
          </p:cNvSpPr>
          <p:nvPr/>
        </p:nvSpPr>
        <p:spPr bwMode="auto">
          <a:xfrm>
            <a:off x="3778250" y="3325813"/>
            <a:ext cx="5365750" cy="1397000"/>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200"/>
              <a:t>P</a:t>
            </a:r>
            <a:r>
              <a:rPr lang="en-US" sz="3200" baseline="-25000"/>
              <a:t>1</a:t>
            </a:r>
            <a:r>
              <a:rPr lang="en-US" sz="3200"/>
              <a:t>V</a:t>
            </a:r>
            <a:r>
              <a:rPr lang="en-US" sz="3200" baseline="-25000"/>
              <a:t>1</a:t>
            </a:r>
            <a:r>
              <a:rPr lang="en-US" sz="3200"/>
              <a:t>T</a:t>
            </a:r>
            <a:r>
              <a:rPr lang="en-US" sz="3200" baseline="-25000"/>
              <a:t>2 </a:t>
            </a:r>
            <a:r>
              <a:rPr lang="en-US" sz="3200"/>
              <a:t>= P</a:t>
            </a:r>
            <a:r>
              <a:rPr lang="en-US" sz="3200" baseline="-25000"/>
              <a:t>2</a:t>
            </a:r>
            <a:r>
              <a:rPr lang="en-US" sz="3200"/>
              <a:t>V</a:t>
            </a:r>
            <a:r>
              <a:rPr lang="en-US" sz="3200" baseline="-25000"/>
              <a:t>2</a:t>
            </a:r>
            <a:r>
              <a:rPr lang="en-US" sz="3200"/>
              <a:t>T</a:t>
            </a:r>
            <a:r>
              <a:rPr lang="en-US" sz="3200" baseline="-25000"/>
              <a:t>1</a:t>
            </a:r>
            <a:endParaRPr lang="en-US" sz="3200"/>
          </a:p>
        </p:txBody>
      </p:sp>
      <p:sp>
        <p:nvSpPr>
          <p:cNvPr id="147461" name="Rectangle 5"/>
          <p:cNvSpPr>
            <a:spLocks noGrp="1" noChangeArrowheads="1"/>
          </p:cNvSpPr>
          <p:nvPr>
            <p:ph type="title"/>
          </p:nvPr>
        </p:nvSpPr>
        <p:spPr/>
        <p:txBody>
          <a:bodyPr/>
          <a:lstStyle/>
          <a:p>
            <a:pPr eaLnBrk="1" hangingPunct="1"/>
            <a:r>
              <a:rPr lang="en-US" smtClean="0"/>
              <a:t>Gas Law Problems</a:t>
            </a:r>
          </a:p>
        </p:txBody>
      </p:sp>
      <p:sp>
        <p:nvSpPr>
          <p:cNvPr id="147462" name="Rectangle 6"/>
          <p:cNvSpPr>
            <a:spLocks noChangeArrowheads="1"/>
          </p:cNvSpPr>
          <p:nvPr>
            <p:ph type="body" idx="1"/>
          </p:nvPr>
        </p:nvSpPr>
        <p:spPr>
          <a:xfrm>
            <a:off x="1524000" y="1447800"/>
            <a:ext cx="8229600" cy="2065338"/>
          </a:xfrm>
          <a:noFill/>
        </p:spPr>
        <p:txBody>
          <a:bodyPr/>
          <a:lstStyle/>
          <a:p>
            <a:pPr eaLnBrk="1" hangingPunct="1">
              <a:spcBef>
                <a:spcPct val="100000"/>
              </a:spcBef>
              <a:buFontTx/>
              <a:buNone/>
            </a:pPr>
            <a:r>
              <a:rPr lang="en-US" smtClean="0"/>
              <a:t>A gas occupies 473 cm</a:t>
            </a:r>
            <a:r>
              <a:rPr lang="en-US" baseline="30000" smtClean="0"/>
              <a:t>3</a:t>
            </a:r>
            <a:r>
              <a:rPr lang="en-US" smtClean="0"/>
              <a:t> at 36°C.             Find its volume at 94°C. </a:t>
            </a:r>
          </a:p>
        </p:txBody>
      </p:sp>
      <p:sp>
        <p:nvSpPr>
          <p:cNvPr id="147463" name="Line 7"/>
          <p:cNvSpPr>
            <a:spLocks noChangeShapeType="1"/>
          </p:cNvSpPr>
          <p:nvPr/>
        </p:nvSpPr>
        <p:spPr bwMode="auto">
          <a:xfrm>
            <a:off x="3786188" y="3333750"/>
            <a:ext cx="0" cy="3284538"/>
          </a:xfrm>
          <a:prstGeom prst="line">
            <a:avLst/>
          </a:prstGeom>
          <a:noFill/>
          <a:ln w="28575">
            <a:solidFill>
              <a:schemeClr val="tx1"/>
            </a:solidFill>
            <a:round/>
            <a:headEnd/>
            <a:tailEnd/>
          </a:ln>
        </p:spPr>
        <p:txBody>
          <a:bodyPr wrap="none" anchor="ctr"/>
          <a:lstStyle/>
          <a:p>
            <a:endParaRPr lang="en-US"/>
          </a:p>
        </p:txBody>
      </p:sp>
      <p:sp>
        <p:nvSpPr>
          <p:cNvPr id="147464"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p>
        </p:txBody>
      </p:sp>
      <p:sp>
        <p:nvSpPr>
          <p:cNvPr id="780297" name="Text Box 9"/>
          <p:cNvSpPr txBox="1">
            <a:spLocks noChangeArrowheads="1"/>
          </p:cNvSpPr>
          <p:nvPr/>
        </p:nvSpPr>
        <p:spPr bwMode="auto">
          <a:xfrm>
            <a:off x="1989138" y="2562225"/>
            <a:ext cx="5132387" cy="581025"/>
          </a:xfrm>
          <a:prstGeom prst="rect">
            <a:avLst/>
          </a:prstGeom>
          <a:noFill/>
          <a:ln w="9525">
            <a:noFill/>
            <a:miter lim="800000"/>
            <a:headEnd/>
            <a:tailEnd/>
          </a:ln>
        </p:spPr>
        <p:txBody>
          <a:bodyPr/>
          <a:lstStyle/>
          <a:p>
            <a:pPr eaLnBrk="0" hangingPunct="0">
              <a:spcBef>
                <a:spcPct val="20000"/>
              </a:spcBef>
            </a:pPr>
            <a:r>
              <a:rPr lang="en-US" sz="3600">
                <a:solidFill>
                  <a:schemeClr val="accent2"/>
                </a:solidFill>
              </a:rPr>
              <a:t>CHARLES’ LAW</a:t>
            </a:r>
          </a:p>
        </p:txBody>
      </p:sp>
      <p:sp>
        <p:nvSpPr>
          <p:cNvPr id="780298" name="Text Box 10"/>
          <p:cNvSpPr txBox="1">
            <a:spLocks noChangeArrowheads="1"/>
          </p:cNvSpPr>
          <p:nvPr/>
        </p:nvSpPr>
        <p:spPr bwMode="auto">
          <a:xfrm>
            <a:off x="1881188" y="3325813"/>
            <a:ext cx="825500" cy="581025"/>
          </a:xfrm>
          <a:prstGeom prst="rect">
            <a:avLst/>
          </a:prstGeom>
          <a:noFill/>
          <a:ln w="9525">
            <a:noFill/>
            <a:miter lim="800000"/>
            <a:headEnd/>
            <a:tailEnd/>
          </a:ln>
        </p:spPr>
        <p:txBody>
          <a:bodyPr/>
          <a:lstStyle/>
          <a:p>
            <a:pPr algn="l" eaLnBrk="0" hangingPunct="0">
              <a:spcBef>
                <a:spcPct val="20000"/>
              </a:spcBef>
            </a:pPr>
            <a:r>
              <a:rPr lang="en-US" sz="3600" b="1">
                <a:solidFill>
                  <a:schemeClr val="accent2"/>
                </a:solidFill>
              </a:rPr>
              <a:t>T</a:t>
            </a:r>
            <a:r>
              <a:rPr lang="en-US" sz="3600" b="1">
                <a:solidFill>
                  <a:schemeClr val="accent2"/>
                </a:solidFill>
                <a:sym typeface="Symbol" pitchFamily="18" charset="2"/>
              </a:rPr>
              <a:t></a:t>
            </a:r>
          </a:p>
        </p:txBody>
      </p:sp>
      <p:sp>
        <p:nvSpPr>
          <p:cNvPr id="780299" name="Text Box 11"/>
          <p:cNvSpPr txBox="1">
            <a:spLocks noChangeArrowheads="1"/>
          </p:cNvSpPr>
          <p:nvPr/>
        </p:nvSpPr>
        <p:spPr bwMode="auto">
          <a:xfrm>
            <a:off x="2524125" y="3325813"/>
            <a:ext cx="962025" cy="581025"/>
          </a:xfrm>
          <a:prstGeom prst="rect">
            <a:avLst/>
          </a:prstGeom>
          <a:noFill/>
          <a:ln w="9525">
            <a:noFill/>
            <a:miter lim="800000"/>
            <a:headEnd/>
            <a:tailEnd/>
          </a:ln>
        </p:spPr>
        <p:txBody>
          <a:bodyPr/>
          <a:lstStyle/>
          <a:p>
            <a:pPr eaLnBrk="0" hangingPunct="0">
              <a:spcBef>
                <a:spcPct val="20000"/>
              </a:spcBef>
            </a:pPr>
            <a:r>
              <a:rPr lang="en-US" sz="3600" b="1">
                <a:solidFill>
                  <a:schemeClr val="accent2"/>
                </a:solidFill>
              </a:rPr>
              <a:t>V</a:t>
            </a:r>
            <a:r>
              <a:rPr lang="en-US" sz="3600" b="1">
                <a:solidFill>
                  <a:schemeClr val="accent2"/>
                </a:solidFill>
                <a:sym typeface="Symbol" pitchFamily="18" charset="2"/>
              </a:rPr>
              <a:t></a:t>
            </a:r>
          </a:p>
        </p:txBody>
      </p:sp>
      <p:grpSp>
        <p:nvGrpSpPr>
          <p:cNvPr id="2" name="Group 12"/>
          <p:cNvGrpSpPr>
            <a:grpSpLocks/>
          </p:cNvGrpSpPr>
          <p:nvPr/>
        </p:nvGrpSpPr>
        <p:grpSpPr bwMode="auto">
          <a:xfrm>
            <a:off x="3873500" y="4029075"/>
            <a:ext cx="1914525" cy="338138"/>
            <a:chOff x="2440" y="2538"/>
            <a:chExt cx="1206" cy="213"/>
          </a:xfrm>
        </p:grpSpPr>
        <p:sp>
          <p:nvSpPr>
            <p:cNvPr id="147471" name="Line 13"/>
            <p:cNvSpPr>
              <a:spLocks noChangeShapeType="1"/>
            </p:cNvSpPr>
            <p:nvPr/>
          </p:nvSpPr>
          <p:spPr bwMode="auto">
            <a:xfrm flipV="1">
              <a:off x="2440" y="2538"/>
              <a:ext cx="165" cy="213"/>
            </a:xfrm>
            <a:prstGeom prst="line">
              <a:avLst/>
            </a:prstGeom>
            <a:noFill/>
            <a:ln w="57150">
              <a:solidFill>
                <a:srgbClr val="FF1313"/>
              </a:solidFill>
              <a:round/>
              <a:headEnd/>
              <a:tailEnd/>
            </a:ln>
          </p:spPr>
          <p:txBody>
            <a:bodyPr wrap="none" anchor="ctr"/>
            <a:lstStyle/>
            <a:p>
              <a:endParaRPr lang="en-US"/>
            </a:p>
          </p:txBody>
        </p:sp>
        <p:sp>
          <p:nvSpPr>
            <p:cNvPr id="147472" name="Line 14"/>
            <p:cNvSpPr>
              <a:spLocks noChangeShapeType="1"/>
            </p:cNvSpPr>
            <p:nvPr/>
          </p:nvSpPr>
          <p:spPr bwMode="auto">
            <a:xfrm flipV="1">
              <a:off x="3481" y="2538"/>
              <a:ext cx="165" cy="213"/>
            </a:xfrm>
            <a:prstGeom prst="line">
              <a:avLst/>
            </a:prstGeom>
            <a:noFill/>
            <a:ln w="57150">
              <a:solidFill>
                <a:srgbClr val="FF1313"/>
              </a:solidFill>
              <a:round/>
              <a:headEnd/>
              <a:tailEnd/>
            </a:ln>
          </p:spPr>
          <p:txBody>
            <a:bodyPr wrap="none" anchor="ctr"/>
            <a:lstStyle/>
            <a:p>
              <a:endParaRPr lang="en-US"/>
            </a:p>
          </p:txBody>
        </p:sp>
      </p:grpSp>
      <p:sp>
        <p:nvSpPr>
          <p:cNvPr id="780303" name="Text Box 15"/>
          <p:cNvSpPr txBox="1">
            <a:spLocks noChangeArrowheads="1"/>
          </p:cNvSpPr>
          <p:nvPr/>
        </p:nvSpPr>
        <p:spPr bwMode="auto">
          <a:xfrm>
            <a:off x="3779838" y="4689475"/>
            <a:ext cx="5365750" cy="1565275"/>
          </a:xfrm>
          <a:prstGeom prst="rect">
            <a:avLst/>
          </a:prstGeom>
          <a:noFill/>
          <a:ln w="9525">
            <a:noFill/>
            <a:miter lim="800000"/>
            <a:headEnd/>
            <a:tailEnd/>
          </a:ln>
        </p:spPr>
        <p:txBody>
          <a:bodyPr/>
          <a:lstStyle/>
          <a:p>
            <a:pPr algn="l" eaLnBrk="0" hangingPunct="0">
              <a:spcBef>
                <a:spcPct val="60000"/>
              </a:spcBef>
            </a:pPr>
            <a:r>
              <a:rPr lang="en-US" sz="3200"/>
              <a:t>(473 cm</a:t>
            </a:r>
            <a:r>
              <a:rPr lang="en-US" sz="3200" baseline="30000"/>
              <a:t>3</a:t>
            </a:r>
            <a:r>
              <a:rPr lang="en-US" sz="3200"/>
              <a:t>)(367 K)=V</a:t>
            </a:r>
            <a:r>
              <a:rPr lang="en-US" sz="3200" baseline="-25000"/>
              <a:t>2</a:t>
            </a:r>
            <a:r>
              <a:rPr lang="en-US" sz="3200"/>
              <a:t>(309 K)</a:t>
            </a:r>
          </a:p>
          <a:p>
            <a:pPr algn="l" eaLnBrk="0" hangingPunct="0">
              <a:spcBef>
                <a:spcPct val="60000"/>
              </a:spcBef>
            </a:pPr>
            <a:r>
              <a:rPr lang="en-US" sz="3200" b="1">
                <a:solidFill>
                  <a:schemeClr val="accent2"/>
                </a:solidFill>
              </a:rPr>
              <a:t>V</a:t>
            </a:r>
            <a:r>
              <a:rPr lang="en-US" sz="3200" b="1" baseline="-25000">
                <a:solidFill>
                  <a:schemeClr val="accent2"/>
                </a:solidFill>
              </a:rPr>
              <a:t>2</a:t>
            </a:r>
            <a:r>
              <a:rPr lang="en-US" sz="3200" b="1">
                <a:solidFill>
                  <a:schemeClr val="accent2"/>
                </a:solidFill>
              </a:rPr>
              <a:t> = 562 cm</a:t>
            </a:r>
            <a:r>
              <a:rPr lang="en-US" sz="3200" b="1" baseline="30000">
                <a:solidFill>
                  <a:schemeClr val="accent2"/>
                </a:solidFill>
              </a:rPr>
              <a:t>3</a:t>
            </a:r>
            <a:endParaRPr lang="en-US" sz="3200">
              <a:solidFill>
                <a:schemeClr val="accent2"/>
              </a:solidFill>
            </a:endParaRPr>
          </a:p>
        </p:txBody>
      </p:sp>
      <p:sp>
        <p:nvSpPr>
          <p:cNvPr id="147470" name="Rectangle 16"/>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0291">
                                            <p:txEl>
                                              <p:pRg st="0" end="0"/>
                                            </p:txEl>
                                          </p:spTgt>
                                        </p:tgtEl>
                                        <p:attrNameLst>
                                          <p:attrName>style.visibility</p:attrName>
                                        </p:attrNameLst>
                                      </p:cBhvr>
                                      <p:to>
                                        <p:strVal val="visible"/>
                                      </p:to>
                                    </p:set>
                                    <p:animEffect transition="in" filter="wipe(up)">
                                      <p:cBhvr>
                                        <p:cTn id="7" dur="500"/>
                                        <p:tgtEl>
                                          <p:spTgt spid="780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0291">
                                            <p:txEl>
                                              <p:pRg st="3" end="3"/>
                                            </p:txEl>
                                          </p:spTgt>
                                        </p:tgtEl>
                                        <p:attrNameLst>
                                          <p:attrName>style.visibility</p:attrName>
                                        </p:attrNameLst>
                                      </p:cBhvr>
                                      <p:to>
                                        <p:strVal val="visible"/>
                                      </p:to>
                                    </p:set>
                                    <p:animEffect transition="in" filter="wipe(up)">
                                      <p:cBhvr>
                                        <p:cTn id="12" dur="500"/>
                                        <p:tgtEl>
                                          <p:spTgt spid="78029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0291">
                                            <p:txEl>
                                              <p:pRg st="4" end="4"/>
                                            </p:txEl>
                                          </p:spTgt>
                                        </p:tgtEl>
                                        <p:attrNameLst>
                                          <p:attrName>style.visibility</p:attrName>
                                        </p:attrNameLst>
                                      </p:cBhvr>
                                      <p:to>
                                        <p:strVal val="visible"/>
                                      </p:to>
                                    </p:set>
                                    <p:animEffect transition="in" filter="wipe(up)">
                                      <p:cBhvr>
                                        <p:cTn id="17" dur="500"/>
                                        <p:tgtEl>
                                          <p:spTgt spid="78029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0291">
                                            <p:txEl>
                                              <p:pRg st="5" end="5"/>
                                            </p:txEl>
                                          </p:spTgt>
                                        </p:tgtEl>
                                        <p:attrNameLst>
                                          <p:attrName>style.visibility</p:attrName>
                                        </p:attrNameLst>
                                      </p:cBhvr>
                                      <p:to>
                                        <p:strVal val="visible"/>
                                      </p:to>
                                    </p:set>
                                    <p:animEffect transition="in" filter="wipe(up)">
                                      <p:cBhvr>
                                        <p:cTn id="22" dur="500"/>
                                        <p:tgtEl>
                                          <p:spTgt spid="78029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0291">
                                            <p:txEl>
                                              <p:pRg st="6" end="6"/>
                                            </p:txEl>
                                          </p:spTgt>
                                        </p:tgtEl>
                                        <p:attrNameLst>
                                          <p:attrName>style.visibility</p:attrName>
                                        </p:attrNameLst>
                                      </p:cBhvr>
                                      <p:to>
                                        <p:strVal val="visible"/>
                                      </p:to>
                                    </p:set>
                                    <p:animEffect transition="in" filter="wipe(up)">
                                      <p:cBhvr>
                                        <p:cTn id="27" dur="500"/>
                                        <p:tgtEl>
                                          <p:spTgt spid="78029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80297"/>
                                        </p:tgtEl>
                                        <p:attrNameLst>
                                          <p:attrName>style.visibility</p:attrName>
                                        </p:attrNameLst>
                                      </p:cBhvr>
                                      <p:to>
                                        <p:strVal val="visible"/>
                                      </p:to>
                                    </p:set>
                                    <p:animEffect transition="in" filter="barn(outVertical)">
                                      <p:cBhvr>
                                        <p:cTn id="32" dur="500"/>
                                        <p:tgtEl>
                                          <p:spTgt spid="78029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80298"/>
                                        </p:tgtEl>
                                        <p:attrNameLst>
                                          <p:attrName>style.visibility</p:attrName>
                                        </p:attrNameLst>
                                      </p:cBhvr>
                                      <p:to>
                                        <p:strVal val="visible"/>
                                      </p:to>
                                    </p:set>
                                    <p:animEffect transition="in" filter="wipe(left)">
                                      <p:cBhvr>
                                        <p:cTn id="37" dur="500"/>
                                        <p:tgtEl>
                                          <p:spTgt spid="78029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0299"/>
                                        </p:tgtEl>
                                        <p:attrNameLst>
                                          <p:attrName>style.visibility</p:attrName>
                                        </p:attrNameLst>
                                      </p:cBhvr>
                                      <p:to>
                                        <p:strVal val="visible"/>
                                      </p:to>
                                    </p:set>
                                    <p:animEffect transition="in" filter="wipe(left)">
                                      <p:cBhvr>
                                        <p:cTn id="42" dur="500"/>
                                        <p:tgtEl>
                                          <p:spTgt spid="78029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0292"/>
                                        </p:tgtEl>
                                        <p:attrNameLst>
                                          <p:attrName>style.visibility</p:attrName>
                                        </p:attrNameLst>
                                      </p:cBhvr>
                                      <p:to>
                                        <p:strVal val="visible"/>
                                      </p:to>
                                    </p:set>
                                    <p:animEffect transition="in" filter="wipe(up)">
                                      <p:cBhvr>
                                        <p:cTn id="47" dur="500"/>
                                        <p:tgtEl>
                                          <p:spTgt spid="7802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80303">
                                            <p:txEl>
                                              <p:pRg st="0" end="0"/>
                                            </p:txEl>
                                          </p:spTgt>
                                        </p:tgtEl>
                                        <p:attrNameLst>
                                          <p:attrName>style.visibility</p:attrName>
                                        </p:attrNameLst>
                                      </p:cBhvr>
                                      <p:to>
                                        <p:strVal val="visible"/>
                                      </p:to>
                                    </p:set>
                                    <p:animEffect transition="in" filter="wipe(up)">
                                      <p:cBhvr>
                                        <p:cTn id="57" dur="500"/>
                                        <p:tgtEl>
                                          <p:spTgt spid="78030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0303">
                                            <p:txEl>
                                              <p:pRg st="1" end="1"/>
                                            </p:txEl>
                                          </p:spTgt>
                                        </p:tgtEl>
                                        <p:attrNameLst>
                                          <p:attrName>style.visibility</p:attrName>
                                        </p:attrNameLst>
                                      </p:cBhvr>
                                      <p:to>
                                        <p:strVal val="visible"/>
                                      </p:to>
                                    </p:set>
                                    <p:animEffect transition="in" filter="wipe(up)">
                                      <p:cBhvr>
                                        <p:cTn id="62" dur="500"/>
                                        <p:tgtEl>
                                          <p:spTgt spid="7803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1" grpId="0" build="p" autoUpdateAnimBg="0"/>
      <p:bldP spid="780292" grpId="0" autoUpdateAnimBg="0"/>
      <p:bldP spid="780297" grpId="0" autoUpdateAnimBg="0"/>
      <p:bldP spid="780298" grpId="0" autoUpdateAnimBg="0"/>
      <p:bldP spid="780299" grpId="0" autoUpdateAnimBg="0"/>
      <p:bldP spid="780303"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p>
        </p:txBody>
      </p:sp>
      <p:sp>
        <p:nvSpPr>
          <p:cNvPr id="782339" name="Text Box 3"/>
          <p:cNvSpPr txBox="1">
            <a:spLocks noChangeArrowheads="1"/>
          </p:cNvSpPr>
          <p:nvPr/>
        </p:nvSpPr>
        <p:spPr bwMode="auto">
          <a:xfrm>
            <a:off x="0" y="3325813"/>
            <a:ext cx="3284538" cy="3532187"/>
          </a:xfrm>
          <a:prstGeom prst="rect">
            <a:avLst/>
          </a:prstGeom>
          <a:noFill/>
          <a:ln w="9525">
            <a:noFill/>
            <a:miter lim="800000"/>
            <a:headEnd/>
            <a:tailEnd/>
          </a:ln>
        </p:spPr>
        <p:txBody>
          <a:bodyPr/>
          <a:lstStyle/>
          <a:p>
            <a:pPr algn="l" eaLnBrk="0" hangingPunct="0">
              <a:spcBef>
                <a:spcPct val="20000"/>
              </a:spcBef>
            </a:pPr>
            <a:r>
              <a:rPr lang="en-US" sz="3200"/>
              <a:t>GIVEN:</a:t>
            </a:r>
          </a:p>
          <a:p>
            <a:pPr algn="l" eaLnBrk="0" hangingPunct="0">
              <a:spcBef>
                <a:spcPct val="20000"/>
              </a:spcBef>
            </a:pPr>
            <a:endParaRPr lang="en-US" sz="900"/>
          </a:p>
          <a:p>
            <a:pPr algn="l" eaLnBrk="0" hangingPunct="0">
              <a:spcBef>
                <a:spcPct val="20000"/>
              </a:spcBef>
            </a:pPr>
            <a:r>
              <a:rPr lang="en-US" sz="2800"/>
              <a:t>   V</a:t>
            </a:r>
            <a:r>
              <a:rPr lang="en-US" sz="2800" baseline="-25000"/>
              <a:t>1</a:t>
            </a:r>
            <a:r>
              <a:rPr lang="en-US" sz="2800"/>
              <a:t> = 100. mL</a:t>
            </a:r>
          </a:p>
          <a:p>
            <a:pPr algn="l" eaLnBrk="0" hangingPunct="0">
              <a:spcBef>
                <a:spcPct val="20000"/>
              </a:spcBef>
            </a:pPr>
            <a:r>
              <a:rPr lang="en-US" sz="2800"/>
              <a:t>   P</a:t>
            </a:r>
            <a:r>
              <a:rPr lang="en-US" sz="2800" baseline="-25000"/>
              <a:t>1</a:t>
            </a:r>
            <a:r>
              <a:rPr lang="en-US" sz="2800"/>
              <a:t> = 150. kPa</a:t>
            </a:r>
          </a:p>
          <a:p>
            <a:pPr algn="l" eaLnBrk="0" hangingPunct="0">
              <a:spcBef>
                <a:spcPct val="20000"/>
              </a:spcBef>
            </a:pPr>
            <a:r>
              <a:rPr lang="en-US" sz="2800"/>
              <a:t>   V</a:t>
            </a:r>
            <a:r>
              <a:rPr lang="en-US" sz="2800" baseline="-25000"/>
              <a:t>2</a:t>
            </a:r>
            <a:r>
              <a:rPr lang="en-US" sz="2800"/>
              <a:t> = ?</a:t>
            </a:r>
          </a:p>
          <a:p>
            <a:pPr algn="l" eaLnBrk="0" hangingPunct="0">
              <a:spcBef>
                <a:spcPct val="20000"/>
              </a:spcBef>
            </a:pPr>
            <a:r>
              <a:rPr lang="en-US" sz="2800"/>
              <a:t>   P</a:t>
            </a:r>
            <a:r>
              <a:rPr lang="en-US" sz="2800" baseline="-25000"/>
              <a:t>2</a:t>
            </a:r>
            <a:r>
              <a:rPr lang="en-US" sz="2800"/>
              <a:t> = 200. kPa</a:t>
            </a:r>
          </a:p>
        </p:txBody>
      </p:sp>
      <p:sp>
        <p:nvSpPr>
          <p:cNvPr id="782340" name="Text Box 4"/>
          <p:cNvSpPr txBox="1">
            <a:spLocks noChangeArrowheads="1"/>
          </p:cNvSpPr>
          <p:nvPr/>
        </p:nvSpPr>
        <p:spPr bwMode="auto">
          <a:xfrm>
            <a:off x="3119438" y="3325813"/>
            <a:ext cx="6024562" cy="2009775"/>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200"/>
              <a:t>P</a:t>
            </a:r>
            <a:r>
              <a:rPr lang="en-US" sz="3200" baseline="-25000"/>
              <a:t>1</a:t>
            </a:r>
            <a:r>
              <a:rPr lang="en-US" sz="3200"/>
              <a:t>V</a:t>
            </a:r>
            <a:r>
              <a:rPr lang="en-US" sz="3200" baseline="-25000"/>
              <a:t>1</a:t>
            </a:r>
            <a:r>
              <a:rPr lang="en-US" sz="3200"/>
              <a:t>T</a:t>
            </a:r>
            <a:r>
              <a:rPr lang="en-US" sz="3200" baseline="-25000"/>
              <a:t>2 </a:t>
            </a:r>
            <a:r>
              <a:rPr lang="en-US" sz="3200"/>
              <a:t>= P</a:t>
            </a:r>
            <a:r>
              <a:rPr lang="en-US" sz="3200" baseline="-25000"/>
              <a:t>2</a:t>
            </a:r>
            <a:r>
              <a:rPr lang="en-US" sz="3200"/>
              <a:t>V</a:t>
            </a:r>
            <a:r>
              <a:rPr lang="en-US" sz="3200" baseline="-25000"/>
              <a:t>2</a:t>
            </a:r>
            <a:r>
              <a:rPr lang="en-US" sz="3200"/>
              <a:t>T</a:t>
            </a:r>
            <a:r>
              <a:rPr lang="en-US" sz="3200" baseline="-25000"/>
              <a:t>1</a:t>
            </a:r>
            <a:endParaRPr lang="en-US" sz="3200"/>
          </a:p>
        </p:txBody>
      </p:sp>
      <p:sp>
        <p:nvSpPr>
          <p:cNvPr id="148485" name="Rectangle 5"/>
          <p:cNvSpPr>
            <a:spLocks noGrp="1" noChangeArrowheads="1"/>
          </p:cNvSpPr>
          <p:nvPr>
            <p:ph type="title"/>
          </p:nvPr>
        </p:nvSpPr>
        <p:spPr/>
        <p:txBody>
          <a:bodyPr/>
          <a:lstStyle/>
          <a:p>
            <a:pPr eaLnBrk="1" hangingPunct="1"/>
            <a:r>
              <a:rPr lang="en-US" smtClean="0"/>
              <a:t>Gas Law Problems</a:t>
            </a:r>
          </a:p>
        </p:txBody>
      </p:sp>
      <p:sp>
        <p:nvSpPr>
          <p:cNvPr id="148486" name="Rectangle 6"/>
          <p:cNvSpPr>
            <a:spLocks noChangeArrowheads="1"/>
          </p:cNvSpPr>
          <p:nvPr>
            <p:ph type="body" idx="1"/>
          </p:nvPr>
        </p:nvSpPr>
        <p:spPr>
          <a:xfrm>
            <a:off x="1295400" y="1371600"/>
            <a:ext cx="8229600" cy="2065338"/>
          </a:xfrm>
          <a:noFill/>
        </p:spPr>
        <p:txBody>
          <a:bodyPr/>
          <a:lstStyle/>
          <a:p>
            <a:pPr eaLnBrk="1" hangingPunct="1">
              <a:spcBef>
                <a:spcPct val="100000"/>
              </a:spcBef>
              <a:buFontTx/>
              <a:buNone/>
            </a:pPr>
            <a:r>
              <a:rPr lang="en-US" smtClean="0"/>
              <a:t>A gas occupies 100. mL at 150. kPa.               Find its volume at 200. kPa. </a:t>
            </a:r>
          </a:p>
        </p:txBody>
      </p:sp>
      <p:sp>
        <p:nvSpPr>
          <p:cNvPr id="148487" name="Line 7"/>
          <p:cNvSpPr>
            <a:spLocks noChangeShapeType="1"/>
          </p:cNvSpPr>
          <p:nvPr/>
        </p:nvSpPr>
        <p:spPr bwMode="auto">
          <a:xfrm>
            <a:off x="3052763" y="3333750"/>
            <a:ext cx="0" cy="3284538"/>
          </a:xfrm>
          <a:prstGeom prst="line">
            <a:avLst/>
          </a:prstGeom>
          <a:noFill/>
          <a:ln w="28575">
            <a:solidFill>
              <a:schemeClr val="tx1"/>
            </a:solidFill>
            <a:round/>
            <a:headEnd/>
            <a:tailEnd/>
          </a:ln>
        </p:spPr>
        <p:txBody>
          <a:bodyPr wrap="none" anchor="ctr"/>
          <a:lstStyle/>
          <a:p>
            <a:endParaRPr lang="en-US"/>
          </a:p>
        </p:txBody>
      </p:sp>
      <p:sp>
        <p:nvSpPr>
          <p:cNvPr id="148488"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p>
        </p:txBody>
      </p:sp>
      <p:sp>
        <p:nvSpPr>
          <p:cNvPr id="782345" name="Text Box 9"/>
          <p:cNvSpPr txBox="1">
            <a:spLocks noChangeArrowheads="1"/>
          </p:cNvSpPr>
          <p:nvPr/>
        </p:nvSpPr>
        <p:spPr bwMode="auto">
          <a:xfrm>
            <a:off x="1981200" y="2562225"/>
            <a:ext cx="5132388" cy="581025"/>
          </a:xfrm>
          <a:prstGeom prst="rect">
            <a:avLst/>
          </a:prstGeom>
          <a:noFill/>
          <a:ln w="9525">
            <a:noFill/>
            <a:miter lim="800000"/>
            <a:headEnd/>
            <a:tailEnd/>
          </a:ln>
        </p:spPr>
        <p:txBody>
          <a:bodyPr/>
          <a:lstStyle/>
          <a:p>
            <a:pPr eaLnBrk="0" hangingPunct="0">
              <a:spcBef>
                <a:spcPct val="20000"/>
              </a:spcBef>
            </a:pPr>
            <a:r>
              <a:rPr lang="en-US" sz="3600">
                <a:solidFill>
                  <a:schemeClr val="accent2"/>
                </a:solidFill>
              </a:rPr>
              <a:t>BOYLE’S LAW</a:t>
            </a:r>
          </a:p>
        </p:txBody>
      </p:sp>
      <p:sp>
        <p:nvSpPr>
          <p:cNvPr id="782346" name="Text Box 10"/>
          <p:cNvSpPr txBox="1">
            <a:spLocks noChangeArrowheads="1"/>
          </p:cNvSpPr>
          <p:nvPr/>
        </p:nvSpPr>
        <p:spPr bwMode="auto">
          <a:xfrm>
            <a:off x="1528763" y="3325813"/>
            <a:ext cx="825500" cy="581025"/>
          </a:xfrm>
          <a:prstGeom prst="rect">
            <a:avLst/>
          </a:prstGeom>
          <a:noFill/>
          <a:ln w="9525">
            <a:noFill/>
            <a:miter lim="800000"/>
            <a:headEnd/>
            <a:tailEnd/>
          </a:ln>
        </p:spPr>
        <p:txBody>
          <a:bodyPr/>
          <a:lstStyle/>
          <a:p>
            <a:pPr algn="l" eaLnBrk="0" hangingPunct="0">
              <a:spcBef>
                <a:spcPct val="20000"/>
              </a:spcBef>
            </a:pPr>
            <a:r>
              <a:rPr lang="en-US" sz="3600" b="1">
                <a:solidFill>
                  <a:schemeClr val="accent2"/>
                </a:solidFill>
              </a:rPr>
              <a:t>P</a:t>
            </a:r>
            <a:r>
              <a:rPr lang="en-US" sz="3600" b="1">
                <a:solidFill>
                  <a:schemeClr val="accent2"/>
                </a:solidFill>
                <a:sym typeface="Symbol" pitchFamily="18" charset="2"/>
              </a:rPr>
              <a:t></a:t>
            </a:r>
          </a:p>
        </p:txBody>
      </p:sp>
      <p:sp>
        <p:nvSpPr>
          <p:cNvPr id="782347" name="Text Box 11"/>
          <p:cNvSpPr txBox="1">
            <a:spLocks noChangeArrowheads="1"/>
          </p:cNvSpPr>
          <p:nvPr/>
        </p:nvSpPr>
        <p:spPr bwMode="auto">
          <a:xfrm>
            <a:off x="2171700" y="3325813"/>
            <a:ext cx="858838" cy="581025"/>
          </a:xfrm>
          <a:prstGeom prst="rect">
            <a:avLst/>
          </a:prstGeom>
          <a:noFill/>
          <a:ln w="9525">
            <a:noFill/>
            <a:miter lim="800000"/>
            <a:headEnd/>
            <a:tailEnd/>
          </a:ln>
        </p:spPr>
        <p:txBody>
          <a:bodyPr/>
          <a:lstStyle/>
          <a:p>
            <a:pPr eaLnBrk="0" hangingPunct="0">
              <a:spcBef>
                <a:spcPct val="20000"/>
              </a:spcBef>
            </a:pPr>
            <a:r>
              <a:rPr lang="en-US" sz="3600" b="1">
                <a:solidFill>
                  <a:schemeClr val="accent2"/>
                </a:solidFill>
              </a:rPr>
              <a:t>V</a:t>
            </a:r>
            <a:r>
              <a:rPr lang="en-US" sz="3600" b="1">
                <a:solidFill>
                  <a:schemeClr val="accent2"/>
                </a:solidFill>
                <a:sym typeface="Symbol" pitchFamily="18" charset="2"/>
              </a:rPr>
              <a:t></a:t>
            </a:r>
          </a:p>
        </p:txBody>
      </p:sp>
      <p:grpSp>
        <p:nvGrpSpPr>
          <p:cNvPr id="2" name="Group 12"/>
          <p:cNvGrpSpPr>
            <a:grpSpLocks/>
          </p:cNvGrpSpPr>
          <p:nvPr/>
        </p:nvGrpSpPr>
        <p:grpSpPr bwMode="auto">
          <a:xfrm>
            <a:off x="4054475" y="4041775"/>
            <a:ext cx="1952625" cy="338138"/>
            <a:chOff x="2554" y="2530"/>
            <a:chExt cx="1230" cy="213"/>
          </a:xfrm>
        </p:grpSpPr>
        <p:sp>
          <p:nvSpPr>
            <p:cNvPr id="148495" name="Line 13"/>
            <p:cNvSpPr>
              <a:spLocks noChangeShapeType="1"/>
            </p:cNvSpPr>
            <p:nvPr/>
          </p:nvSpPr>
          <p:spPr bwMode="auto">
            <a:xfrm flipV="1">
              <a:off x="2554" y="2530"/>
              <a:ext cx="165" cy="213"/>
            </a:xfrm>
            <a:prstGeom prst="line">
              <a:avLst/>
            </a:prstGeom>
            <a:noFill/>
            <a:ln w="57150">
              <a:solidFill>
                <a:srgbClr val="FF1313"/>
              </a:solidFill>
              <a:round/>
              <a:headEnd/>
              <a:tailEnd/>
            </a:ln>
          </p:spPr>
          <p:txBody>
            <a:bodyPr wrap="none" anchor="ctr"/>
            <a:lstStyle/>
            <a:p>
              <a:endParaRPr lang="en-US"/>
            </a:p>
          </p:txBody>
        </p:sp>
        <p:sp>
          <p:nvSpPr>
            <p:cNvPr id="148496" name="Line 14"/>
            <p:cNvSpPr>
              <a:spLocks noChangeShapeType="1"/>
            </p:cNvSpPr>
            <p:nvPr/>
          </p:nvSpPr>
          <p:spPr bwMode="auto">
            <a:xfrm flipV="1">
              <a:off x="3619" y="2530"/>
              <a:ext cx="165" cy="213"/>
            </a:xfrm>
            <a:prstGeom prst="line">
              <a:avLst/>
            </a:prstGeom>
            <a:noFill/>
            <a:ln w="57150">
              <a:solidFill>
                <a:srgbClr val="FF1313"/>
              </a:solidFill>
              <a:round/>
              <a:headEnd/>
              <a:tailEnd/>
            </a:ln>
          </p:spPr>
          <p:txBody>
            <a:bodyPr wrap="none" anchor="ctr"/>
            <a:lstStyle/>
            <a:p>
              <a:endParaRPr lang="en-US"/>
            </a:p>
          </p:txBody>
        </p:sp>
      </p:grpSp>
      <p:sp>
        <p:nvSpPr>
          <p:cNvPr id="782351" name="Text Box 15"/>
          <p:cNvSpPr txBox="1">
            <a:spLocks noChangeArrowheads="1"/>
          </p:cNvSpPr>
          <p:nvPr/>
        </p:nvSpPr>
        <p:spPr bwMode="auto">
          <a:xfrm>
            <a:off x="3121025" y="4597400"/>
            <a:ext cx="6024563" cy="1527175"/>
          </a:xfrm>
          <a:prstGeom prst="rect">
            <a:avLst/>
          </a:prstGeom>
          <a:noFill/>
          <a:ln w="9525">
            <a:noFill/>
            <a:miter lim="800000"/>
            <a:headEnd/>
            <a:tailEnd/>
          </a:ln>
        </p:spPr>
        <p:txBody>
          <a:bodyPr/>
          <a:lstStyle/>
          <a:p>
            <a:pPr algn="l" eaLnBrk="0" hangingPunct="0">
              <a:spcBef>
                <a:spcPct val="40000"/>
              </a:spcBef>
            </a:pPr>
            <a:r>
              <a:rPr lang="en-US" sz="2800"/>
              <a:t>(150.kPa)(100.mL)=(200.kPa)V</a:t>
            </a:r>
            <a:r>
              <a:rPr lang="en-US" sz="2800" baseline="-25000"/>
              <a:t>2</a:t>
            </a:r>
          </a:p>
          <a:p>
            <a:pPr algn="l" eaLnBrk="0" hangingPunct="0">
              <a:spcBef>
                <a:spcPct val="50000"/>
              </a:spcBef>
            </a:pPr>
            <a:r>
              <a:rPr lang="en-US" sz="2800" b="1">
                <a:solidFill>
                  <a:schemeClr val="accent2"/>
                </a:solidFill>
              </a:rPr>
              <a:t>     V</a:t>
            </a:r>
            <a:r>
              <a:rPr lang="en-US" sz="2800" b="1" baseline="-25000">
                <a:solidFill>
                  <a:schemeClr val="accent2"/>
                </a:solidFill>
              </a:rPr>
              <a:t>2</a:t>
            </a:r>
            <a:r>
              <a:rPr lang="en-US" sz="2800" b="1">
                <a:solidFill>
                  <a:schemeClr val="accent2"/>
                </a:solidFill>
              </a:rPr>
              <a:t> = 75.0 mL</a:t>
            </a:r>
            <a:endParaRPr lang="en-US" sz="2800">
              <a:solidFill>
                <a:schemeClr val="accent2"/>
              </a:solidFill>
            </a:endParaRPr>
          </a:p>
        </p:txBody>
      </p:sp>
      <p:sp>
        <p:nvSpPr>
          <p:cNvPr id="148494" name="Rectangle 16"/>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wipe(up)">
                                      <p:cBhvr>
                                        <p:cTn id="7" dur="500"/>
                                        <p:tgtEl>
                                          <p:spTgt spid="782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wipe(up)">
                                      <p:cBhvr>
                                        <p:cTn id="12" dur="500"/>
                                        <p:tgtEl>
                                          <p:spTgt spid="782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2339">
                                            <p:txEl>
                                              <p:pRg st="3" end="3"/>
                                            </p:txEl>
                                          </p:spTgt>
                                        </p:tgtEl>
                                        <p:attrNameLst>
                                          <p:attrName>style.visibility</p:attrName>
                                        </p:attrNameLst>
                                      </p:cBhvr>
                                      <p:to>
                                        <p:strVal val="visible"/>
                                      </p:to>
                                    </p:set>
                                    <p:animEffect transition="in" filter="wipe(up)">
                                      <p:cBhvr>
                                        <p:cTn id="17" dur="500"/>
                                        <p:tgtEl>
                                          <p:spTgt spid="782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2339">
                                            <p:txEl>
                                              <p:pRg st="4" end="4"/>
                                            </p:txEl>
                                          </p:spTgt>
                                        </p:tgtEl>
                                        <p:attrNameLst>
                                          <p:attrName>style.visibility</p:attrName>
                                        </p:attrNameLst>
                                      </p:cBhvr>
                                      <p:to>
                                        <p:strVal val="visible"/>
                                      </p:to>
                                    </p:set>
                                    <p:animEffect transition="in" filter="wipe(up)">
                                      <p:cBhvr>
                                        <p:cTn id="22" dur="500"/>
                                        <p:tgtEl>
                                          <p:spTgt spid="782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2339">
                                            <p:txEl>
                                              <p:pRg st="5" end="5"/>
                                            </p:txEl>
                                          </p:spTgt>
                                        </p:tgtEl>
                                        <p:attrNameLst>
                                          <p:attrName>style.visibility</p:attrName>
                                        </p:attrNameLst>
                                      </p:cBhvr>
                                      <p:to>
                                        <p:strVal val="visible"/>
                                      </p:to>
                                    </p:set>
                                    <p:animEffect transition="in" filter="wipe(up)">
                                      <p:cBhvr>
                                        <p:cTn id="27" dur="500"/>
                                        <p:tgtEl>
                                          <p:spTgt spid="7823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82345"/>
                                        </p:tgtEl>
                                        <p:attrNameLst>
                                          <p:attrName>style.visibility</p:attrName>
                                        </p:attrNameLst>
                                      </p:cBhvr>
                                      <p:to>
                                        <p:strVal val="visible"/>
                                      </p:to>
                                    </p:set>
                                    <p:animEffect transition="in" filter="barn(outVertical)">
                                      <p:cBhvr>
                                        <p:cTn id="32" dur="500"/>
                                        <p:tgtEl>
                                          <p:spTgt spid="7823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82346"/>
                                        </p:tgtEl>
                                        <p:attrNameLst>
                                          <p:attrName>style.visibility</p:attrName>
                                        </p:attrNameLst>
                                      </p:cBhvr>
                                      <p:to>
                                        <p:strVal val="visible"/>
                                      </p:to>
                                    </p:set>
                                    <p:animEffect transition="in" filter="wipe(left)">
                                      <p:cBhvr>
                                        <p:cTn id="37" dur="500"/>
                                        <p:tgtEl>
                                          <p:spTgt spid="7823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2347"/>
                                        </p:tgtEl>
                                        <p:attrNameLst>
                                          <p:attrName>style.visibility</p:attrName>
                                        </p:attrNameLst>
                                      </p:cBhvr>
                                      <p:to>
                                        <p:strVal val="visible"/>
                                      </p:to>
                                    </p:set>
                                    <p:animEffect transition="in" filter="wipe(left)">
                                      <p:cBhvr>
                                        <p:cTn id="42" dur="500"/>
                                        <p:tgtEl>
                                          <p:spTgt spid="7823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2340"/>
                                        </p:tgtEl>
                                        <p:attrNameLst>
                                          <p:attrName>style.visibility</p:attrName>
                                        </p:attrNameLst>
                                      </p:cBhvr>
                                      <p:to>
                                        <p:strVal val="visible"/>
                                      </p:to>
                                    </p:set>
                                    <p:animEffect transition="in" filter="wipe(up)">
                                      <p:cBhvr>
                                        <p:cTn id="47" dur="500"/>
                                        <p:tgtEl>
                                          <p:spTgt spid="7823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82351">
                                            <p:txEl>
                                              <p:pRg st="0" end="0"/>
                                            </p:txEl>
                                          </p:spTgt>
                                        </p:tgtEl>
                                        <p:attrNameLst>
                                          <p:attrName>style.visibility</p:attrName>
                                        </p:attrNameLst>
                                      </p:cBhvr>
                                      <p:to>
                                        <p:strVal val="visible"/>
                                      </p:to>
                                    </p:set>
                                    <p:animEffect transition="in" filter="wipe(up)">
                                      <p:cBhvr>
                                        <p:cTn id="57" dur="500"/>
                                        <p:tgtEl>
                                          <p:spTgt spid="78235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2351">
                                            <p:txEl>
                                              <p:pRg st="1" end="1"/>
                                            </p:txEl>
                                          </p:spTgt>
                                        </p:tgtEl>
                                        <p:attrNameLst>
                                          <p:attrName>style.visibility</p:attrName>
                                        </p:attrNameLst>
                                      </p:cBhvr>
                                      <p:to>
                                        <p:strVal val="visible"/>
                                      </p:to>
                                    </p:set>
                                    <p:animEffect transition="in" filter="wipe(up)">
                                      <p:cBhvr>
                                        <p:cTn id="62" dur="500"/>
                                        <p:tgtEl>
                                          <p:spTgt spid="7823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P spid="782340" grpId="0" autoUpdateAnimBg="0"/>
      <p:bldP spid="782345" grpId="0" autoUpdateAnimBg="0"/>
      <p:bldP spid="782346" grpId="0" autoUpdateAnimBg="0"/>
      <p:bldP spid="782347" grpId="0" autoUpdateAnimBg="0"/>
      <p:bldP spid="782351"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4393" name="Text Box 9"/>
          <p:cNvSpPr txBox="1">
            <a:spLocks noChangeArrowheads="1"/>
          </p:cNvSpPr>
          <p:nvPr/>
        </p:nvSpPr>
        <p:spPr bwMode="auto">
          <a:xfrm>
            <a:off x="1401763" y="2771775"/>
            <a:ext cx="1738312" cy="581025"/>
          </a:xfrm>
          <a:prstGeom prst="rect">
            <a:avLst/>
          </a:prstGeom>
          <a:noFill/>
          <a:ln w="9525">
            <a:noFill/>
            <a:miter lim="800000"/>
            <a:headEnd/>
            <a:tailEnd/>
          </a:ln>
        </p:spPr>
        <p:txBody>
          <a:bodyPr/>
          <a:lstStyle/>
          <a:p>
            <a:pPr eaLnBrk="0" hangingPunct="0">
              <a:spcBef>
                <a:spcPct val="20000"/>
              </a:spcBef>
            </a:pPr>
            <a:r>
              <a:rPr lang="en-US" sz="3600" b="1">
                <a:solidFill>
                  <a:schemeClr val="accent2"/>
                </a:solidFill>
              </a:rPr>
              <a:t>P</a:t>
            </a:r>
            <a:r>
              <a:rPr lang="en-US" sz="3600" b="1">
                <a:solidFill>
                  <a:schemeClr val="accent2"/>
                </a:solidFill>
                <a:sym typeface="Symbol" pitchFamily="18" charset="2"/>
              </a:rPr>
              <a:t> T</a:t>
            </a:r>
            <a:r>
              <a:rPr lang="en-US" sz="3600" b="1">
                <a:solidFill>
                  <a:schemeClr val="accent1"/>
                </a:solidFill>
                <a:sym typeface="Symbol" pitchFamily="18" charset="2"/>
              </a:rPr>
              <a:t> </a:t>
            </a:r>
          </a:p>
        </p:txBody>
      </p:sp>
      <p:sp>
        <p:nvSpPr>
          <p:cNvPr id="784388" name="Text Box 4"/>
          <p:cNvSpPr txBox="1">
            <a:spLocks noChangeArrowheads="1"/>
          </p:cNvSpPr>
          <p:nvPr/>
        </p:nvSpPr>
        <p:spPr bwMode="auto">
          <a:xfrm>
            <a:off x="3778250" y="2792413"/>
            <a:ext cx="5365750" cy="3532187"/>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500"/>
              <a:t>    P</a:t>
            </a:r>
            <a:r>
              <a:rPr lang="en-US" sz="3500" baseline="-25000"/>
              <a:t>1</a:t>
            </a:r>
            <a:r>
              <a:rPr lang="en-US" sz="3500"/>
              <a:t>V</a:t>
            </a:r>
            <a:r>
              <a:rPr lang="en-US" sz="3500" baseline="-25000"/>
              <a:t>1</a:t>
            </a:r>
            <a:r>
              <a:rPr lang="en-US" sz="3500"/>
              <a:t>T</a:t>
            </a:r>
            <a:r>
              <a:rPr lang="en-US" sz="3500" baseline="-25000"/>
              <a:t>2</a:t>
            </a:r>
            <a:r>
              <a:rPr lang="en-US" sz="3500"/>
              <a:t> = P</a:t>
            </a:r>
            <a:r>
              <a:rPr lang="en-US" sz="3500" baseline="-25000"/>
              <a:t>2</a:t>
            </a:r>
            <a:r>
              <a:rPr lang="en-US" sz="3500"/>
              <a:t>V</a:t>
            </a:r>
            <a:r>
              <a:rPr lang="en-US" sz="3500" baseline="-25000"/>
              <a:t>2</a:t>
            </a:r>
            <a:r>
              <a:rPr lang="en-US" sz="3500"/>
              <a:t>T</a:t>
            </a:r>
            <a:r>
              <a:rPr lang="en-US" sz="3500" baseline="-25000"/>
              <a:t>1</a:t>
            </a:r>
            <a:endParaRPr lang="en-US" sz="3500"/>
          </a:p>
          <a:p>
            <a:pPr algn="l" eaLnBrk="0" hangingPunct="0">
              <a:spcBef>
                <a:spcPct val="80000"/>
              </a:spcBef>
            </a:pPr>
            <a:r>
              <a:rPr lang="en-US" sz="2800"/>
              <a:t>(71.8 kPa)(7.84 cm</a:t>
            </a:r>
            <a:r>
              <a:rPr lang="en-US" sz="2800" baseline="30000"/>
              <a:t>3</a:t>
            </a:r>
            <a:r>
              <a:rPr lang="en-US" sz="2800"/>
              <a:t>)(273 K)</a:t>
            </a:r>
          </a:p>
          <a:p>
            <a:pPr algn="r" eaLnBrk="0" hangingPunct="0">
              <a:spcBef>
                <a:spcPct val="30000"/>
              </a:spcBef>
            </a:pPr>
            <a:r>
              <a:rPr lang="en-US" sz="2800"/>
              <a:t>=(101.325 kPa)</a:t>
            </a:r>
            <a:r>
              <a:rPr lang="en-US" sz="2800" baseline="-25000"/>
              <a:t> </a:t>
            </a:r>
            <a:r>
              <a:rPr lang="en-US" sz="2800"/>
              <a:t>V</a:t>
            </a:r>
            <a:r>
              <a:rPr lang="en-US" sz="2800" baseline="-25000"/>
              <a:t>2 </a:t>
            </a:r>
            <a:r>
              <a:rPr lang="en-US" sz="2800"/>
              <a:t>(298 K)</a:t>
            </a:r>
          </a:p>
          <a:p>
            <a:pPr algn="l" eaLnBrk="0" hangingPunct="0">
              <a:spcBef>
                <a:spcPct val="80000"/>
              </a:spcBef>
            </a:pPr>
            <a:r>
              <a:rPr lang="en-US" sz="3500" b="1">
                <a:solidFill>
                  <a:schemeClr val="accent2"/>
                </a:solidFill>
              </a:rPr>
              <a:t>        V</a:t>
            </a:r>
            <a:r>
              <a:rPr lang="en-US" sz="3500" b="1" baseline="-25000">
                <a:solidFill>
                  <a:schemeClr val="accent2"/>
                </a:solidFill>
              </a:rPr>
              <a:t>2</a:t>
            </a:r>
            <a:r>
              <a:rPr lang="en-US" sz="3500" b="1">
                <a:solidFill>
                  <a:schemeClr val="accent2"/>
                </a:solidFill>
              </a:rPr>
              <a:t> = 5.09 cm</a:t>
            </a:r>
            <a:r>
              <a:rPr lang="en-US" sz="3500" b="1" baseline="30000">
                <a:solidFill>
                  <a:schemeClr val="accent2"/>
                </a:solidFill>
              </a:rPr>
              <a:t>3</a:t>
            </a:r>
            <a:endParaRPr lang="en-US" sz="3500">
              <a:solidFill>
                <a:schemeClr val="accent2"/>
              </a:solidFill>
            </a:endParaRPr>
          </a:p>
          <a:p>
            <a:pPr algn="l" eaLnBrk="0" hangingPunct="0"/>
            <a:endParaRPr lang="en-US" sz="3500"/>
          </a:p>
        </p:txBody>
      </p:sp>
      <p:sp>
        <p:nvSpPr>
          <p:cNvPr id="784387" name="Text Box 3"/>
          <p:cNvSpPr txBox="1">
            <a:spLocks noChangeArrowheads="1"/>
          </p:cNvSpPr>
          <p:nvPr/>
        </p:nvSpPr>
        <p:spPr bwMode="auto">
          <a:xfrm>
            <a:off x="0" y="2792413"/>
            <a:ext cx="3775075" cy="3532187"/>
          </a:xfrm>
          <a:prstGeom prst="rect">
            <a:avLst/>
          </a:prstGeom>
          <a:noFill/>
          <a:ln w="9525">
            <a:noFill/>
            <a:miter lim="800000"/>
            <a:headEnd/>
            <a:tailEnd/>
          </a:ln>
        </p:spPr>
        <p:txBody>
          <a:bodyPr/>
          <a:lstStyle/>
          <a:p>
            <a:pPr algn="l" eaLnBrk="0" hangingPunct="0">
              <a:spcBef>
                <a:spcPct val="20000"/>
              </a:spcBef>
            </a:pPr>
            <a:r>
              <a:rPr lang="en-US" sz="3200"/>
              <a:t>GIVEN:</a:t>
            </a:r>
          </a:p>
          <a:p>
            <a:pPr algn="l" eaLnBrk="0" hangingPunct="0">
              <a:spcBef>
                <a:spcPct val="15000"/>
              </a:spcBef>
            </a:pPr>
            <a:endParaRPr lang="en-US" sz="1000"/>
          </a:p>
          <a:p>
            <a:pPr algn="l" eaLnBrk="0" hangingPunct="0">
              <a:spcBef>
                <a:spcPct val="15000"/>
              </a:spcBef>
            </a:pPr>
            <a:r>
              <a:rPr lang="en-US" sz="2800"/>
              <a:t>   V</a:t>
            </a:r>
            <a:r>
              <a:rPr lang="en-US" sz="2800" baseline="-25000"/>
              <a:t>1</a:t>
            </a:r>
            <a:r>
              <a:rPr lang="en-US" sz="2800"/>
              <a:t> = 7.84 cm</a:t>
            </a:r>
            <a:r>
              <a:rPr lang="en-US" sz="2800" baseline="30000"/>
              <a:t>3</a:t>
            </a:r>
            <a:endParaRPr lang="en-US" sz="2800"/>
          </a:p>
          <a:p>
            <a:pPr algn="l" eaLnBrk="0" hangingPunct="0">
              <a:spcBef>
                <a:spcPct val="15000"/>
              </a:spcBef>
            </a:pPr>
            <a:r>
              <a:rPr lang="en-US" sz="2800"/>
              <a:t>   P</a:t>
            </a:r>
            <a:r>
              <a:rPr lang="en-US" sz="2800" baseline="-25000"/>
              <a:t>1</a:t>
            </a:r>
            <a:r>
              <a:rPr lang="en-US" sz="2800"/>
              <a:t> = 71.8 kPa</a:t>
            </a:r>
          </a:p>
          <a:p>
            <a:pPr algn="l" eaLnBrk="0" hangingPunct="0">
              <a:spcBef>
                <a:spcPct val="15000"/>
              </a:spcBef>
            </a:pPr>
            <a:r>
              <a:rPr lang="en-US" sz="2800"/>
              <a:t>   T</a:t>
            </a:r>
            <a:r>
              <a:rPr lang="en-US" sz="2800" baseline="-25000"/>
              <a:t>1</a:t>
            </a:r>
            <a:r>
              <a:rPr lang="en-US" sz="2800"/>
              <a:t> = 25°C = 298 K</a:t>
            </a:r>
          </a:p>
          <a:p>
            <a:pPr algn="l" eaLnBrk="0" hangingPunct="0">
              <a:spcBef>
                <a:spcPct val="15000"/>
              </a:spcBef>
            </a:pPr>
            <a:r>
              <a:rPr lang="en-US" sz="2800"/>
              <a:t>   V</a:t>
            </a:r>
            <a:r>
              <a:rPr lang="en-US" sz="2800" baseline="-25000"/>
              <a:t>2</a:t>
            </a:r>
            <a:r>
              <a:rPr lang="en-US" sz="2800"/>
              <a:t> = ?</a:t>
            </a:r>
          </a:p>
          <a:p>
            <a:pPr algn="l" eaLnBrk="0" hangingPunct="0">
              <a:spcBef>
                <a:spcPct val="15000"/>
              </a:spcBef>
            </a:pPr>
            <a:r>
              <a:rPr lang="en-US" sz="2800"/>
              <a:t>   P</a:t>
            </a:r>
            <a:r>
              <a:rPr lang="en-US" sz="2800" baseline="-25000"/>
              <a:t>2</a:t>
            </a:r>
            <a:r>
              <a:rPr lang="en-US" sz="2800"/>
              <a:t> = 101.325 kPa</a:t>
            </a:r>
          </a:p>
          <a:p>
            <a:pPr algn="l" eaLnBrk="0" hangingPunct="0">
              <a:spcBef>
                <a:spcPct val="15000"/>
              </a:spcBef>
            </a:pPr>
            <a:r>
              <a:rPr lang="en-US" sz="2800"/>
              <a:t>   T</a:t>
            </a:r>
            <a:r>
              <a:rPr lang="en-US" sz="2800" baseline="-25000"/>
              <a:t>2</a:t>
            </a:r>
            <a:r>
              <a:rPr lang="en-US" sz="2800"/>
              <a:t> = 273 K</a:t>
            </a:r>
          </a:p>
        </p:txBody>
      </p:sp>
      <p:sp>
        <p:nvSpPr>
          <p:cNvPr id="149509" name="Rectangle 5"/>
          <p:cNvSpPr>
            <a:spLocks noGrp="1" noChangeArrowheads="1"/>
          </p:cNvSpPr>
          <p:nvPr>
            <p:ph type="title"/>
          </p:nvPr>
        </p:nvSpPr>
        <p:spPr/>
        <p:txBody>
          <a:bodyPr/>
          <a:lstStyle/>
          <a:p>
            <a:pPr eaLnBrk="1" hangingPunct="1"/>
            <a:r>
              <a:rPr lang="en-US" smtClean="0"/>
              <a:t>Gas Law Problems</a:t>
            </a:r>
          </a:p>
        </p:txBody>
      </p:sp>
      <p:sp>
        <p:nvSpPr>
          <p:cNvPr id="149510" name="Rectangle 6"/>
          <p:cNvSpPr>
            <a:spLocks noChangeArrowheads="1"/>
          </p:cNvSpPr>
          <p:nvPr>
            <p:ph type="body" idx="1"/>
          </p:nvPr>
        </p:nvSpPr>
        <p:spPr>
          <a:xfrm>
            <a:off x="762000" y="1163638"/>
            <a:ext cx="8058150" cy="1427162"/>
          </a:xfrm>
          <a:noFill/>
        </p:spPr>
        <p:txBody>
          <a:bodyPr/>
          <a:lstStyle/>
          <a:p>
            <a:pPr eaLnBrk="1" hangingPunct="1">
              <a:spcBef>
                <a:spcPct val="100000"/>
              </a:spcBef>
              <a:buFontTx/>
              <a:buNone/>
            </a:pPr>
            <a:r>
              <a:rPr lang="en-US" sz="3000" smtClean="0"/>
              <a:t>A gas occupies 7.84 cm</a:t>
            </a:r>
            <a:r>
              <a:rPr lang="en-US" sz="3000" baseline="30000" smtClean="0"/>
              <a:t>3</a:t>
            </a:r>
            <a:r>
              <a:rPr lang="en-US" sz="3000" smtClean="0"/>
              <a:t> at 71.8 kPa &amp; 25°C.  Find its volume at STP. </a:t>
            </a:r>
          </a:p>
        </p:txBody>
      </p:sp>
      <p:grpSp>
        <p:nvGrpSpPr>
          <p:cNvPr id="2" name="Group 13"/>
          <p:cNvGrpSpPr>
            <a:grpSpLocks/>
          </p:cNvGrpSpPr>
          <p:nvPr/>
        </p:nvGrpSpPr>
        <p:grpSpPr bwMode="auto">
          <a:xfrm>
            <a:off x="0" y="2735263"/>
            <a:ext cx="9144000" cy="4122737"/>
            <a:chOff x="0" y="1723"/>
            <a:chExt cx="5760" cy="2597"/>
          </a:xfrm>
        </p:grpSpPr>
        <p:sp>
          <p:nvSpPr>
            <p:cNvPr id="149515" name="Rectangle 2"/>
            <p:cNvSpPr>
              <a:spLocks noChangeArrowheads="1"/>
            </p:cNvSpPr>
            <p:nvPr/>
          </p:nvSpPr>
          <p:spPr bwMode="auto">
            <a:xfrm>
              <a:off x="0" y="1728"/>
              <a:ext cx="5752" cy="2592"/>
            </a:xfrm>
            <a:prstGeom prst="rect">
              <a:avLst/>
            </a:prstGeom>
            <a:noFill/>
            <a:ln w="28575">
              <a:solidFill>
                <a:schemeClr val="tx1"/>
              </a:solidFill>
              <a:miter lim="800000"/>
              <a:headEnd/>
              <a:tailEnd/>
            </a:ln>
          </p:spPr>
          <p:txBody>
            <a:bodyPr wrap="none" anchor="ctr"/>
            <a:lstStyle/>
            <a:p>
              <a:endParaRPr lang="en-US"/>
            </a:p>
          </p:txBody>
        </p:sp>
        <p:sp>
          <p:nvSpPr>
            <p:cNvPr id="149516" name="Line 7"/>
            <p:cNvSpPr>
              <a:spLocks noChangeShapeType="1"/>
            </p:cNvSpPr>
            <p:nvPr/>
          </p:nvSpPr>
          <p:spPr bwMode="auto">
            <a:xfrm>
              <a:off x="2385" y="1723"/>
              <a:ext cx="0" cy="2597"/>
            </a:xfrm>
            <a:prstGeom prst="line">
              <a:avLst/>
            </a:prstGeom>
            <a:noFill/>
            <a:ln w="28575">
              <a:solidFill>
                <a:schemeClr val="tx1"/>
              </a:solidFill>
              <a:round/>
              <a:headEnd/>
              <a:tailEnd/>
            </a:ln>
          </p:spPr>
          <p:txBody>
            <a:bodyPr wrap="none" anchor="ctr"/>
            <a:lstStyle/>
            <a:p>
              <a:endParaRPr lang="en-US"/>
            </a:p>
          </p:txBody>
        </p:sp>
        <p:sp>
          <p:nvSpPr>
            <p:cNvPr id="149517" name="Line 8"/>
            <p:cNvSpPr>
              <a:spLocks noChangeShapeType="1"/>
            </p:cNvSpPr>
            <p:nvPr/>
          </p:nvSpPr>
          <p:spPr bwMode="auto">
            <a:xfrm>
              <a:off x="0" y="2112"/>
              <a:ext cx="5760" cy="0"/>
            </a:xfrm>
            <a:prstGeom prst="line">
              <a:avLst/>
            </a:prstGeom>
            <a:noFill/>
            <a:ln w="28575">
              <a:solidFill>
                <a:schemeClr val="tx1"/>
              </a:solidFill>
              <a:round/>
              <a:headEnd/>
              <a:tailEnd/>
            </a:ln>
          </p:spPr>
          <p:txBody>
            <a:bodyPr wrap="none" anchor="ctr"/>
            <a:lstStyle/>
            <a:p>
              <a:endParaRPr lang="en-US"/>
            </a:p>
          </p:txBody>
        </p:sp>
      </p:grpSp>
      <p:sp>
        <p:nvSpPr>
          <p:cNvPr id="784394" name="Text Box 10"/>
          <p:cNvSpPr txBox="1">
            <a:spLocks noChangeArrowheads="1"/>
          </p:cNvSpPr>
          <p:nvPr/>
        </p:nvSpPr>
        <p:spPr bwMode="auto">
          <a:xfrm>
            <a:off x="2927350" y="2771775"/>
            <a:ext cx="858838" cy="581025"/>
          </a:xfrm>
          <a:prstGeom prst="rect">
            <a:avLst/>
          </a:prstGeom>
          <a:noFill/>
          <a:ln w="9525">
            <a:noFill/>
            <a:miter lim="800000"/>
            <a:headEnd/>
            <a:tailEnd/>
          </a:ln>
        </p:spPr>
        <p:txBody>
          <a:bodyPr/>
          <a:lstStyle/>
          <a:p>
            <a:pPr eaLnBrk="0" hangingPunct="0">
              <a:spcBef>
                <a:spcPct val="20000"/>
              </a:spcBef>
            </a:pPr>
            <a:r>
              <a:rPr lang="en-US" sz="3600" b="1">
                <a:solidFill>
                  <a:schemeClr val="accent2"/>
                </a:solidFill>
              </a:rPr>
              <a:t>V</a:t>
            </a:r>
            <a:r>
              <a:rPr lang="en-US" sz="3600" b="1">
                <a:solidFill>
                  <a:schemeClr val="accent2"/>
                </a:solidFill>
                <a:sym typeface="Symbol" pitchFamily="18" charset="2"/>
              </a:rPr>
              <a:t></a:t>
            </a:r>
          </a:p>
        </p:txBody>
      </p:sp>
      <p:sp>
        <p:nvSpPr>
          <p:cNvPr id="784395" name="Text Box 11"/>
          <p:cNvSpPr txBox="1">
            <a:spLocks noChangeArrowheads="1"/>
          </p:cNvSpPr>
          <p:nvPr/>
        </p:nvSpPr>
        <p:spPr bwMode="auto">
          <a:xfrm>
            <a:off x="1998663" y="2085975"/>
            <a:ext cx="5132387" cy="581025"/>
          </a:xfrm>
          <a:prstGeom prst="rect">
            <a:avLst/>
          </a:prstGeom>
          <a:noFill/>
          <a:ln w="9525">
            <a:noFill/>
            <a:miter lim="800000"/>
            <a:headEnd/>
            <a:tailEnd/>
          </a:ln>
        </p:spPr>
        <p:txBody>
          <a:bodyPr/>
          <a:lstStyle/>
          <a:p>
            <a:pPr eaLnBrk="0" hangingPunct="0">
              <a:spcBef>
                <a:spcPct val="20000"/>
              </a:spcBef>
            </a:pPr>
            <a:r>
              <a:rPr lang="en-US" sz="3600">
                <a:solidFill>
                  <a:schemeClr val="accent2"/>
                </a:solidFill>
              </a:rPr>
              <a:t>COMBINED GAS LAW</a:t>
            </a:r>
          </a:p>
        </p:txBody>
      </p:sp>
      <p:sp>
        <p:nvSpPr>
          <p:cNvPr id="149514" name="Rectangle 12"/>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4387">
                                            <p:txEl>
                                              <p:pRg st="0" end="0"/>
                                            </p:txEl>
                                          </p:spTgt>
                                        </p:tgtEl>
                                        <p:attrNameLst>
                                          <p:attrName>style.visibility</p:attrName>
                                        </p:attrNameLst>
                                      </p:cBhvr>
                                      <p:to>
                                        <p:strVal val="visible"/>
                                      </p:to>
                                    </p:set>
                                    <p:animEffect transition="in" filter="wipe(up)">
                                      <p:cBhvr>
                                        <p:cTn id="12" dur="500"/>
                                        <p:tgtEl>
                                          <p:spTgt spid="784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4387">
                                            <p:txEl>
                                              <p:pRg st="2" end="2"/>
                                            </p:txEl>
                                          </p:spTgt>
                                        </p:tgtEl>
                                        <p:attrNameLst>
                                          <p:attrName>style.visibility</p:attrName>
                                        </p:attrNameLst>
                                      </p:cBhvr>
                                      <p:to>
                                        <p:strVal val="visible"/>
                                      </p:to>
                                    </p:set>
                                    <p:animEffect transition="in" filter="wipe(up)">
                                      <p:cBhvr>
                                        <p:cTn id="17" dur="500"/>
                                        <p:tgtEl>
                                          <p:spTgt spid="784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4387">
                                            <p:txEl>
                                              <p:pRg st="3" end="3"/>
                                            </p:txEl>
                                          </p:spTgt>
                                        </p:tgtEl>
                                        <p:attrNameLst>
                                          <p:attrName>style.visibility</p:attrName>
                                        </p:attrNameLst>
                                      </p:cBhvr>
                                      <p:to>
                                        <p:strVal val="visible"/>
                                      </p:to>
                                    </p:set>
                                    <p:animEffect transition="in" filter="wipe(up)">
                                      <p:cBhvr>
                                        <p:cTn id="22" dur="500"/>
                                        <p:tgtEl>
                                          <p:spTgt spid="784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4387">
                                            <p:txEl>
                                              <p:pRg st="4" end="4"/>
                                            </p:txEl>
                                          </p:spTgt>
                                        </p:tgtEl>
                                        <p:attrNameLst>
                                          <p:attrName>style.visibility</p:attrName>
                                        </p:attrNameLst>
                                      </p:cBhvr>
                                      <p:to>
                                        <p:strVal val="visible"/>
                                      </p:to>
                                    </p:set>
                                    <p:animEffect transition="in" filter="wipe(up)">
                                      <p:cBhvr>
                                        <p:cTn id="27" dur="500"/>
                                        <p:tgtEl>
                                          <p:spTgt spid="784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84387">
                                            <p:txEl>
                                              <p:pRg st="5" end="5"/>
                                            </p:txEl>
                                          </p:spTgt>
                                        </p:tgtEl>
                                        <p:attrNameLst>
                                          <p:attrName>style.visibility</p:attrName>
                                        </p:attrNameLst>
                                      </p:cBhvr>
                                      <p:to>
                                        <p:strVal val="visible"/>
                                      </p:to>
                                    </p:set>
                                    <p:animEffect transition="in" filter="wipe(up)">
                                      <p:cBhvr>
                                        <p:cTn id="32" dur="500"/>
                                        <p:tgtEl>
                                          <p:spTgt spid="784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84387">
                                            <p:txEl>
                                              <p:pRg st="6" end="6"/>
                                            </p:txEl>
                                          </p:spTgt>
                                        </p:tgtEl>
                                        <p:attrNameLst>
                                          <p:attrName>style.visibility</p:attrName>
                                        </p:attrNameLst>
                                      </p:cBhvr>
                                      <p:to>
                                        <p:strVal val="visible"/>
                                      </p:to>
                                    </p:set>
                                    <p:animEffect transition="in" filter="wipe(up)">
                                      <p:cBhvr>
                                        <p:cTn id="37" dur="500"/>
                                        <p:tgtEl>
                                          <p:spTgt spid="7843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84387">
                                            <p:txEl>
                                              <p:pRg st="7" end="7"/>
                                            </p:txEl>
                                          </p:spTgt>
                                        </p:tgtEl>
                                        <p:attrNameLst>
                                          <p:attrName>style.visibility</p:attrName>
                                        </p:attrNameLst>
                                      </p:cBhvr>
                                      <p:to>
                                        <p:strVal val="visible"/>
                                      </p:to>
                                    </p:set>
                                    <p:animEffect transition="in" filter="wipe(up)">
                                      <p:cBhvr>
                                        <p:cTn id="42" dur="500"/>
                                        <p:tgtEl>
                                          <p:spTgt spid="7843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784395"/>
                                        </p:tgtEl>
                                        <p:attrNameLst>
                                          <p:attrName>style.visibility</p:attrName>
                                        </p:attrNameLst>
                                      </p:cBhvr>
                                      <p:to>
                                        <p:strVal val="visible"/>
                                      </p:to>
                                    </p:set>
                                    <p:animEffect transition="in" filter="barn(outVertical)">
                                      <p:cBhvr>
                                        <p:cTn id="47" dur="500"/>
                                        <p:tgtEl>
                                          <p:spTgt spid="78439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84393"/>
                                        </p:tgtEl>
                                        <p:attrNameLst>
                                          <p:attrName>style.visibility</p:attrName>
                                        </p:attrNameLst>
                                      </p:cBhvr>
                                      <p:to>
                                        <p:strVal val="visible"/>
                                      </p:to>
                                    </p:set>
                                    <p:animEffect transition="in" filter="wipe(left)">
                                      <p:cBhvr>
                                        <p:cTn id="52" dur="500"/>
                                        <p:tgtEl>
                                          <p:spTgt spid="7843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84394"/>
                                        </p:tgtEl>
                                        <p:attrNameLst>
                                          <p:attrName>style.visibility</p:attrName>
                                        </p:attrNameLst>
                                      </p:cBhvr>
                                      <p:to>
                                        <p:strVal val="visible"/>
                                      </p:to>
                                    </p:set>
                                    <p:animEffect transition="in" filter="wipe(left)">
                                      <p:cBhvr>
                                        <p:cTn id="57" dur="500"/>
                                        <p:tgtEl>
                                          <p:spTgt spid="7843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4388">
                                            <p:txEl>
                                              <p:pRg st="0" end="0"/>
                                            </p:txEl>
                                          </p:spTgt>
                                        </p:tgtEl>
                                        <p:attrNameLst>
                                          <p:attrName>style.visibility</p:attrName>
                                        </p:attrNameLst>
                                      </p:cBhvr>
                                      <p:to>
                                        <p:strVal val="visible"/>
                                      </p:to>
                                    </p:set>
                                    <p:animEffect transition="in" filter="wipe(up)">
                                      <p:cBhvr>
                                        <p:cTn id="62" dur="500"/>
                                        <p:tgtEl>
                                          <p:spTgt spid="78438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784388">
                                            <p:txEl>
                                              <p:pRg st="1" end="1"/>
                                            </p:txEl>
                                          </p:spTgt>
                                        </p:tgtEl>
                                        <p:attrNameLst>
                                          <p:attrName>style.visibility</p:attrName>
                                        </p:attrNameLst>
                                      </p:cBhvr>
                                      <p:to>
                                        <p:strVal val="visible"/>
                                      </p:to>
                                    </p:set>
                                    <p:animEffect transition="in" filter="wipe(up)">
                                      <p:cBhvr>
                                        <p:cTn id="67" dur="500"/>
                                        <p:tgtEl>
                                          <p:spTgt spid="784388">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784388">
                                            <p:txEl>
                                              <p:pRg st="2" end="2"/>
                                            </p:txEl>
                                          </p:spTgt>
                                        </p:tgtEl>
                                        <p:attrNameLst>
                                          <p:attrName>style.visibility</p:attrName>
                                        </p:attrNameLst>
                                      </p:cBhvr>
                                      <p:to>
                                        <p:strVal val="visible"/>
                                      </p:to>
                                    </p:set>
                                    <p:animEffect transition="in" filter="wipe(up)">
                                      <p:cBhvr>
                                        <p:cTn id="72" dur="500"/>
                                        <p:tgtEl>
                                          <p:spTgt spid="784388">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784388">
                                            <p:txEl>
                                              <p:pRg st="3" end="3"/>
                                            </p:txEl>
                                          </p:spTgt>
                                        </p:tgtEl>
                                        <p:attrNameLst>
                                          <p:attrName>style.visibility</p:attrName>
                                        </p:attrNameLst>
                                      </p:cBhvr>
                                      <p:to>
                                        <p:strVal val="visible"/>
                                      </p:to>
                                    </p:set>
                                    <p:animEffect transition="in" filter="wipe(up)">
                                      <p:cBhvr>
                                        <p:cTn id="77" dur="500"/>
                                        <p:tgtEl>
                                          <p:spTgt spid="784388">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784388">
                                            <p:txEl>
                                              <p:pRg st="4" end="4"/>
                                            </p:txEl>
                                          </p:spTgt>
                                        </p:tgtEl>
                                        <p:attrNameLst>
                                          <p:attrName>style.visibility</p:attrName>
                                        </p:attrNameLst>
                                      </p:cBhvr>
                                      <p:to>
                                        <p:strVal val="visible"/>
                                      </p:to>
                                    </p:set>
                                    <p:animEffect transition="in" filter="wipe(up)">
                                      <p:cBhvr>
                                        <p:cTn id="82" dur="500"/>
                                        <p:tgtEl>
                                          <p:spTgt spid="7843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93" grpId="0" autoUpdateAnimBg="0"/>
      <p:bldP spid="784388" grpId="0" build="p" autoUpdateAnimBg="0"/>
      <p:bldP spid="784387" grpId="0" build="p" autoUpdateAnimBg="0"/>
      <p:bldP spid="784394" grpId="0" autoUpdateAnimBg="0"/>
      <p:bldP spid="784395"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p>
        </p:txBody>
      </p:sp>
      <p:sp>
        <p:nvSpPr>
          <p:cNvPr id="786435"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t>GIVEN:</a:t>
            </a:r>
          </a:p>
          <a:p>
            <a:pPr algn="l" eaLnBrk="0" hangingPunct="0">
              <a:spcBef>
                <a:spcPct val="20000"/>
              </a:spcBef>
            </a:pPr>
            <a:r>
              <a:rPr lang="en-US" sz="3200"/>
              <a:t>P</a:t>
            </a:r>
            <a:r>
              <a:rPr lang="en-US" sz="3200" baseline="-25000"/>
              <a:t>1</a:t>
            </a:r>
            <a:r>
              <a:rPr lang="en-US" sz="3200"/>
              <a:t> = 765 torr</a:t>
            </a:r>
          </a:p>
          <a:p>
            <a:pPr algn="l" eaLnBrk="0" hangingPunct="0">
              <a:spcBef>
                <a:spcPct val="20000"/>
              </a:spcBef>
            </a:pPr>
            <a:r>
              <a:rPr lang="en-US" sz="3200"/>
              <a:t>T</a:t>
            </a:r>
            <a:r>
              <a:rPr lang="en-US" sz="3200" baseline="-25000"/>
              <a:t>1</a:t>
            </a:r>
            <a:r>
              <a:rPr lang="en-US" sz="3200"/>
              <a:t> = 23°C = 296K</a:t>
            </a:r>
          </a:p>
          <a:p>
            <a:pPr algn="l" eaLnBrk="0" hangingPunct="0">
              <a:spcBef>
                <a:spcPct val="20000"/>
              </a:spcBef>
            </a:pPr>
            <a:r>
              <a:rPr lang="en-US" sz="3200"/>
              <a:t>P</a:t>
            </a:r>
            <a:r>
              <a:rPr lang="en-US" sz="3200" baseline="-25000"/>
              <a:t>2</a:t>
            </a:r>
            <a:r>
              <a:rPr lang="en-US" sz="3200"/>
              <a:t> = 560. torr</a:t>
            </a:r>
          </a:p>
          <a:p>
            <a:pPr algn="l" eaLnBrk="0" hangingPunct="0">
              <a:spcBef>
                <a:spcPct val="20000"/>
              </a:spcBef>
            </a:pPr>
            <a:r>
              <a:rPr lang="en-US" sz="3200"/>
              <a:t>T</a:t>
            </a:r>
            <a:r>
              <a:rPr lang="en-US" sz="3200" baseline="-25000"/>
              <a:t>2</a:t>
            </a:r>
            <a:r>
              <a:rPr lang="en-US" sz="3200"/>
              <a:t> = ?</a:t>
            </a:r>
          </a:p>
        </p:txBody>
      </p:sp>
      <p:sp>
        <p:nvSpPr>
          <p:cNvPr id="786436" name="Text Box 4"/>
          <p:cNvSpPr txBox="1">
            <a:spLocks noChangeArrowheads="1"/>
          </p:cNvSpPr>
          <p:nvPr/>
        </p:nvSpPr>
        <p:spPr bwMode="auto">
          <a:xfrm>
            <a:off x="3451225" y="3325813"/>
            <a:ext cx="5692775" cy="1304925"/>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200"/>
              <a:t>P</a:t>
            </a:r>
            <a:r>
              <a:rPr lang="en-US" sz="3200" baseline="-25000"/>
              <a:t>1</a:t>
            </a:r>
            <a:r>
              <a:rPr lang="en-US" sz="3200"/>
              <a:t>V</a:t>
            </a:r>
            <a:r>
              <a:rPr lang="en-US" sz="3200" baseline="-25000"/>
              <a:t>1</a:t>
            </a:r>
            <a:r>
              <a:rPr lang="en-US" sz="3200"/>
              <a:t>T</a:t>
            </a:r>
            <a:r>
              <a:rPr lang="en-US" sz="3200" baseline="-25000"/>
              <a:t>2 </a:t>
            </a:r>
            <a:r>
              <a:rPr lang="en-US" sz="3200"/>
              <a:t>= P</a:t>
            </a:r>
            <a:r>
              <a:rPr lang="en-US" sz="3200" baseline="-25000"/>
              <a:t>2</a:t>
            </a:r>
            <a:r>
              <a:rPr lang="en-US" sz="3200"/>
              <a:t>V</a:t>
            </a:r>
            <a:r>
              <a:rPr lang="en-US" sz="3200" baseline="-25000"/>
              <a:t>2</a:t>
            </a:r>
            <a:r>
              <a:rPr lang="en-US" sz="3200"/>
              <a:t>T</a:t>
            </a:r>
            <a:r>
              <a:rPr lang="en-US" sz="3200" baseline="-25000"/>
              <a:t>1</a:t>
            </a:r>
            <a:endParaRPr lang="en-US" sz="3200"/>
          </a:p>
        </p:txBody>
      </p:sp>
      <p:sp>
        <p:nvSpPr>
          <p:cNvPr id="150533" name="Rectangle 5"/>
          <p:cNvSpPr>
            <a:spLocks noGrp="1" noChangeArrowheads="1"/>
          </p:cNvSpPr>
          <p:nvPr>
            <p:ph type="title"/>
          </p:nvPr>
        </p:nvSpPr>
        <p:spPr/>
        <p:txBody>
          <a:bodyPr/>
          <a:lstStyle/>
          <a:p>
            <a:pPr eaLnBrk="1" hangingPunct="1"/>
            <a:r>
              <a:rPr lang="en-US" smtClean="0"/>
              <a:t>Gas Law Problems</a:t>
            </a:r>
          </a:p>
        </p:txBody>
      </p:sp>
      <p:sp>
        <p:nvSpPr>
          <p:cNvPr id="150534" name="Rectangle 6"/>
          <p:cNvSpPr>
            <a:spLocks noChangeArrowheads="1"/>
          </p:cNvSpPr>
          <p:nvPr>
            <p:ph type="body" idx="1"/>
          </p:nvPr>
        </p:nvSpPr>
        <p:spPr>
          <a:xfrm>
            <a:off x="228600" y="1295400"/>
            <a:ext cx="8686800" cy="2065338"/>
          </a:xfrm>
          <a:noFill/>
        </p:spPr>
        <p:txBody>
          <a:bodyPr/>
          <a:lstStyle/>
          <a:p>
            <a:pPr eaLnBrk="1" hangingPunct="1">
              <a:spcBef>
                <a:spcPct val="100000"/>
              </a:spcBef>
              <a:buFontTx/>
              <a:buNone/>
            </a:pPr>
            <a:r>
              <a:rPr lang="en-US" smtClean="0"/>
              <a:t>   A gas’ pressure is 765 torr at 23°C.  At what temperature will the pressure be 560. torr? </a:t>
            </a:r>
          </a:p>
        </p:txBody>
      </p:sp>
      <p:sp>
        <p:nvSpPr>
          <p:cNvPr id="150535" name="Line 7"/>
          <p:cNvSpPr>
            <a:spLocks noChangeShapeType="1"/>
          </p:cNvSpPr>
          <p:nvPr/>
        </p:nvSpPr>
        <p:spPr bwMode="auto">
          <a:xfrm>
            <a:off x="3421063" y="3333750"/>
            <a:ext cx="0" cy="3284538"/>
          </a:xfrm>
          <a:prstGeom prst="line">
            <a:avLst/>
          </a:prstGeom>
          <a:noFill/>
          <a:ln w="28575">
            <a:solidFill>
              <a:schemeClr val="tx1"/>
            </a:solidFill>
            <a:round/>
            <a:headEnd/>
            <a:tailEnd/>
          </a:ln>
        </p:spPr>
        <p:txBody>
          <a:bodyPr wrap="none" anchor="ctr"/>
          <a:lstStyle/>
          <a:p>
            <a:endParaRPr lang="en-US"/>
          </a:p>
        </p:txBody>
      </p:sp>
      <p:sp>
        <p:nvSpPr>
          <p:cNvPr id="150536"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p>
        </p:txBody>
      </p:sp>
      <p:sp>
        <p:nvSpPr>
          <p:cNvPr id="786441" name="Text Box 9"/>
          <p:cNvSpPr txBox="1">
            <a:spLocks noChangeArrowheads="1"/>
          </p:cNvSpPr>
          <p:nvPr/>
        </p:nvSpPr>
        <p:spPr bwMode="auto">
          <a:xfrm>
            <a:off x="1981200" y="2590800"/>
            <a:ext cx="5132388" cy="581025"/>
          </a:xfrm>
          <a:prstGeom prst="rect">
            <a:avLst/>
          </a:prstGeom>
          <a:noFill/>
          <a:ln w="9525">
            <a:noFill/>
            <a:miter lim="800000"/>
            <a:headEnd/>
            <a:tailEnd/>
          </a:ln>
        </p:spPr>
        <p:txBody>
          <a:bodyPr/>
          <a:lstStyle/>
          <a:p>
            <a:pPr eaLnBrk="0" hangingPunct="0">
              <a:spcBef>
                <a:spcPct val="20000"/>
              </a:spcBef>
            </a:pPr>
            <a:r>
              <a:rPr lang="en-US" sz="3600">
                <a:solidFill>
                  <a:schemeClr val="accent2"/>
                </a:solidFill>
              </a:rPr>
              <a:t>GAY-LUSSAC’S LAW</a:t>
            </a:r>
          </a:p>
        </p:txBody>
      </p:sp>
      <p:sp>
        <p:nvSpPr>
          <p:cNvPr id="786442" name="Text Box 10"/>
          <p:cNvSpPr txBox="1">
            <a:spLocks noChangeArrowheads="1"/>
          </p:cNvSpPr>
          <p:nvPr/>
        </p:nvSpPr>
        <p:spPr bwMode="auto">
          <a:xfrm>
            <a:off x="1719263" y="3325813"/>
            <a:ext cx="825500" cy="581025"/>
          </a:xfrm>
          <a:prstGeom prst="rect">
            <a:avLst/>
          </a:prstGeom>
          <a:noFill/>
          <a:ln w="9525">
            <a:noFill/>
            <a:miter lim="800000"/>
            <a:headEnd/>
            <a:tailEnd/>
          </a:ln>
        </p:spPr>
        <p:txBody>
          <a:bodyPr/>
          <a:lstStyle/>
          <a:p>
            <a:pPr algn="l" eaLnBrk="0" hangingPunct="0">
              <a:spcBef>
                <a:spcPct val="20000"/>
              </a:spcBef>
            </a:pPr>
            <a:r>
              <a:rPr lang="en-US" sz="3600" b="1">
                <a:solidFill>
                  <a:schemeClr val="accent2"/>
                </a:solidFill>
              </a:rPr>
              <a:t>P</a:t>
            </a:r>
            <a:r>
              <a:rPr lang="en-US" sz="3600" b="1">
                <a:solidFill>
                  <a:schemeClr val="accent2"/>
                </a:solidFill>
                <a:sym typeface="Symbol" pitchFamily="18" charset="2"/>
              </a:rPr>
              <a:t></a:t>
            </a:r>
          </a:p>
        </p:txBody>
      </p:sp>
      <p:sp>
        <p:nvSpPr>
          <p:cNvPr id="786443" name="Text Box 11"/>
          <p:cNvSpPr txBox="1">
            <a:spLocks noChangeArrowheads="1"/>
          </p:cNvSpPr>
          <p:nvPr/>
        </p:nvSpPr>
        <p:spPr bwMode="auto">
          <a:xfrm>
            <a:off x="2362200" y="3325813"/>
            <a:ext cx="858838" cy="581025"/>
          </a:xfrm>
          <a:prstGeom prst="rect">
            <a:avLst/>
          </a:prstGeom>
          <a:noFill/>
          <a:ln w="9525">
            <a:noFill/>
            <a:miter lim="800000"/>
            <a:headEnd/>
            <a:tailEnd/>
          </a:ln>
        </p:spPr>
        <p:txBody>
          <a:bodyPr/>
          <a:lstStyle/>
          <a:p>
            <a:pPr eaLnBrk="0" hangingPunct="0">
              <a:spcBef>
                <a:spcPct val="20000"/>
              </a:spcBef>
            </a:pPr>
            <a:r>
              <a:rPr lang="en-US" sz="3600" b="1">
                <a:solidFill>
                  <a:schemeClr val="accent2"/>
                </a:solidFill>
              </a:rPr>
              <a:t>T</a:t>
            </a:r>
            <a:r>
              <a:rPr lang="en-US" sz="3600" b="1">
                <a:solidFill>
                  <a:schemeClr val="accent2"/>
                </a:solidFill>
                <a:sym typeface="Symbol" pitchFamily="18" charset="2"/>
              </a:rPr>
              <a:t></a:t>
            </a:r>
          </a:p>
        </p:txBody>
      </p:sp>
      <p:grpSp>
        <p:nvGrpSpPr>
          <p:cNvPr id="2" name="Group 12"/>
          <p:cNvGrpSpPr>
            <a:grpSpLocks/>
          </p:cNvGrpSpPr>
          <p:nvPr/>
        </p:nvGrpSpPr>
        <p:grpSpPr bwMode="auto">
          <a:xfrm>
            <a:off x="3990975" y="4029075"/>
            <a:ext cx="1914525" cy="338138"/>
            <a:chOff x="2514" y="2538"/>
            <a:chExt cx="1206" cy="213"/>
          </a:xfrm>
        </p:grpSpPr>
        <p:sp>
          <p:nvSpPr>
            <p:cNvPr id="150543" name="Line 13"/>
            <p:cNvSpPr>
              <a:spLocks noChangeShapeType="1"/>
            </p:cNvSpPr>
            <p:nvPr/>
          </p:nvSpPr>
          <p:spPr bwMode="auto">
            <a:xfrm flipV="1">
              <a:off x="2514" y="2538"/>
              <a:ext cx="165" cy="213"/>
            </a:xfrm>
            <a:prstGeom prst="line">
              <a:avLst/>
            </a:prstGeom>
            <a:noFill/>
            <a:ln w="57150">
              <a:solidFill>
                <a:srgbClr val="FF1313"/>
              </a:solidFill>
              <a:round/>
              <a:headEnd/>
              <a:tailEnd/>
            </a:ln>
          </p:spPr>
          <p:txBody>
            <a:bodyPr wrap="none" anchor="ctr"/>
            <a:lstStyle/>
            <a:p>
              <a:endParaRPr lang="en-US"/>
            </a:p>
          </p:txBody>
        </p:sp>
        <p:sp>
          <p:nvSpPr>
            <p:cNvPr id="150544" name="Line 14"/>
            <p:cNvSpPr>
              <a:spLocks noChangeShapeType="1"/>
            </p:cNvSpPr>
            <p:nvPr/>
          </p:nvSpPr>
          <p:spPr bwMode="auto">
            <a:xfrm flipV="1">
              <a:off x="3555" y="2538"/>
              <a:ext cx="165" cy="213"/>
            </a:xfrm>
            <a:prstGeom prst="line">
              <a:avLst/>
            </a:prstGeom>
            <a:noFill/>
            <a:ln w="57150">
              <a:solidFill>
                <a:srgbClr val="FF1313"/>
              </a:solidFill>
              <a:round/>
              <a:headEnd/>
              <a:tailEnd/>
            </a:ln>
          </p:spPr>
          <p:txBody>
            <a:bodyPr wrap="none" anchor="ctr"/>
            <a:lstStyle/>
            <a:p>
              <a:endParaRPr lang="en-US"/>
            </a:p>
          </p:txBody>
        </p:sp>
      </p:grpSp>
      <p:sp>
        <p:nvSpPr>
          <p:cNvPr id="786447" name="Text Box 15"/>
          <p:cNvSpPr txBox="1">
            <a:spLocks noChangeArrowheads="1"/>
          </p:cNvSpPr>
          <p:nvPr/>
        </p:nvSpPr>
        <p:spPr bwMode="auto">
          <a:xfrm>
            <a:off x="3452813" y="4597400"/>
            <a:ext cx="5692775" cy="1436688"/>
          </a:xfrm>
          <a:prstGeom prst="rect">
            <a:avLst/>
          </a:prstGeom>
          <a:noFill/>
          <a:ln w="9525">
            <a:noFill/>
            <a:miter lim="800000"/>
            <a:headEnd/>
            <a:tailEnd/>
          </a:ln>
        </p:spPr>
        <p:txBody>
          <a:bodyPr/>
          <a:lstStyle/>
          <a:p>
            <a:pPr algn="l" eaLnBrk="0" hangingPunct="0">
              <a:spcBef>
                <a:spcPct val="40000"/>
              </a:spcBef>
            </a:pPr>
            <a:r>
              <a:rPr lang="en-US" sz="3200"/>
              <a:t>(765 torr)T</a:t>
            </a:r>
            <a:r>
              <a:rPr lang="en-US" sz="3200" baseline="-25000"/>
              <a:t>2 </a:t>
            </a:r>
            <a:r>
              <a:rPr lang="en-US" sz="3200"/>
              <a:t>= (560. torr)(309K)</a:t>
            </a:r>
          </a:p>
          <a:p>
            <a:pPr algn="l" eaLnBrk="0" hangingPunct="0">
              <a:spcBef>
                <a:spcPct val="50000"/>
              </a:spcBef>
            </a:pPr>
            <a:r>
              <a:rPr lang="en-US" sz="3200" b="1">
                <a:solidFill>
                  <a:schemeClr val="accent2"/>
                </a:solidFill>
              </a:rPr>
              <a:t>T</a:t>
            </a:r>
            <a:r>
              <a:rPr lang="en-US" sz="3200" b="1" baseline="-25000">
                <a:solidFill>
                  <a:schemeClr val="accent2"/>
                </a:solidFill>
              </a:rPr>
              <a:t>2</a:t>
            </a:r>
            <a:r>
              <a:rPr lang="en-US" sz="3200" b="1">
                <a:solidFill>
                  <a:schemeClr val="accent2"/>
                </a:solidFill>
              </a:rPr>
              <a:t> = 226 K = -47°C</a:t>
            </a:r>
            <a:endParaRPr lang="en-US" sz="3200">
              <a:solidFill>
                <a:schemeClr val="accent2"/>
              </a:solidFill>
            </a:endParaRPr>
          </a:p>
        </p:txBody>
      </p:sp>
      <p:sp>
        <p:nvSpPr>
          <p:cNvPr id="150542" name="Rectangle 16"/>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6435">
                                            <p:txEl>
                                              <p:pRg st="0" end="0"/>
                                            </p:txEl>
                                          </p:spTgt>
                                        </p:tgtEl>
                                        <p:attrNameLst>
                                          <p:attrName>style.visibility</p:attrName>
                                        </p:attrNameLst>
                                      </p:cBhvr>
                                      <p:to>
                                        <p:strVal val="visible"/>
                                      </p:to>
                                    </p:set>
                                    <p:animEffect transition="in" filter="wipe(up)">
                                      <p:cBhvr>
                                        <p:cTn id="7" dur="500"/>
                                        <p:tgtEl>
                                          <p:spTgt spid="786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6435">
                                            <p:txEl>
                                              <p:pRg st="1" end="1"/>
                                            </p:txEl>
                                          </p:spTgt>
                                        </p:tgtEl>
                                        <p:attrNameLst>
                                          <p:attrName>style.visibility</p:attrName>
                                        </p:attrNameLst>
                                      </p:cBhvr>
                                      <p:to>
                                        <p:strVal val="visible"/>
                                      </p:to>
                                    </p:set>
                                    <p:animEffect transition="in" filter="wipe(up)">
                                      <p:cBhvr>
                                        <p:cTn id="12" dur="500"/>
                                        <p:tgtEl>
                                          <p:spTgt spid="786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6435">
                                            <p:txEl>
                                              <p:pRg st="2" end="2"/>
                                            </p:txEl>
                                          </p:spTgt>
                                        </p:tgtEl>
                                        <p:attrNameLst>
                                          <p:attrName>style.visibility</p:attrName>
                                        </p:attrNameLst>
                                      </p:cBhvr>
                                      <p:to>
                                        <p:strVal val="visible"/>
                                      </p:to>
                                    </p:set>
                                    <p:animEffect transition="in" filter="wipe(up)">
                                      <p:cBhvr>
                                        <p:cTn id="17" dur="500"/>
                                        <p:tgtEl>
                                          <p:spTgt spid="786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6435">
                                            <p:txEl>
                                              <p:pRg st="3" end="3"/>
                                            </p:txEl>
                                          </p:spTgt>
                                        </p:tgtEl>
                                        <p:attrNameLst>
                                          <p:attrName>style.visibility</p:attrName>
                                        </p:attrNameLst>
                                      </p:cBhvr>
                                      <p:to>
                                        <p:strVal val="visible"/>
                                      </p:to>
                                    </p:set>
                                    <p:animEffect transition="in" filter="wipe(up)">
                                      <p:cBhvr>
                                        <p:cTn id="22" dur="500"/>
                                        <p:tgtEl>
                                          <p:spTgt spid="786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6435">
                                            <p:txEl>
                                              <p:pRg st="4" end="4"/>
                                            </p:txEl>
                                          </p:spTgt>
                                        </p:tgtEl>
                                        <p:attrNameLst>
                                          <p:attrName>style.visibility</p:attrName>
                                        </p:attrNameLst>
                                      </p:cBhvr>
                                      <p:to>
                                        <p:strVal val="visible"/>
                                      </p:to>
                                    </p:set>
                                    <p:animEffect transition="in" filter="wipe(up)">
                                      <p:cBhvr>
                                        <p:cTn id="27" dur="500"/>
                                        <p:tgtEl>
                                          <p:spTgt spid="786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86441"/>
                                        </p:tgtEl>
                                        <p:attrNameLst>
                                          <p:attrName>style.visibility</p:attrName>
                                        </p:attrNameLst>
                                      </p:cBhvr>
                                      <p:to>
                                        <p:strVal val="visible"/>
                                      </p:to>
                                    </p:set>
                                    <p:animEffect transition="in" filter="barn(outVertical)">
                                      <p:cBhvr>
                                        <p:cTn id="32" dur="500"/>
                                        <p:tgtEl>
                                          <p:spTgt spid="7864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86442"/>
                                        </p:tgtEl>
                                        <p:attrNameLst>
                                          <p:attrName>style.visibility</p:attrName>
                                        </p:attrNameLst>
                                      </p:cBhvr>
                                      <p:to>
                                        <p:strVal val="visible"/>
                                      </p:to>
                                    </p:set>
                                    <p:animEffect transition="in" filter="wipe(left)">
                                      <p:cBhvr>
                                        <p:cTn id="37" dur="500"/>
                                        <p:tgtEl>
                                          <p:spTgt spid="7864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6443"/>
                                        </p:tgtEl>
                                        <p:attrNameLst>
                                          <p:attrName>style.visibility</p:attrName>
                                        </p:attrNameLst>
                                      </p:cBhvr>
                                      <p:to>
                                        <p:strVal val="visible"/>
                                      </p:to>
                                    </p:set>
                                    <p:animEffect transition="in" filter="wipe(left)">
                                      <p:cBhvr>
                                        <p:cTn id="42" dur="500"/>
                                        <p:tgtEl>
                                          <p:spTgt spid="7864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6436"/>
                                        </p:tgtEl>
                                        <p:attrNameLst>
                                          <p:attrName>style.visibility</p:attrName>
                                        </p:attrNameLst>
                                      </p:cBhvr>
                                      <p:to>
                                        <p:strVal val="visible"/>
                                      </p:to>
                                    </p:set>
                                    <p:animEffect transition="in" filter="wipe(up)">
                                      <p:cBhvr>
                                        <p:cTn id="47" dur="500"/>
                                        <p:tgtEl>
                                          <p:spTgt spid="7864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86447">
                                            <p:txEl>
                                              <p:pRg st="0" end="0"/>
                                            </p:txEl>
                                          </p:spTgt>
                                        </p:tgtEl>
                                        <p:attrNameLst>
                                          <p:attrName>style.visibility</p:attrName>
                                        </p:attrNameLst>
                                      </p:cBhvr>
                                      <p:to>
                                        <p:strVal val="visible"/>
                                      </p:to>
                                    </p:set>
                                    <p:animEffect transition="in" filter="wipe(up)">
                                      <p:cBhvr>
                                        <p:cTn id="57" dur="500"/>
                                        <p:tgtEl>
                                          <p:spTgt spid="7864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6447">
                                            <p:txEl>
                                              <p:pRg st="1" end="1"/>
                                            </p:txEl>
                                          </p:spTgt>
                                        </p:tgtEl>
                                        <p:attrNameLst>
                                          <p:attrName>style.visibility</p:attrName>
                                        </p:attrNameLst>
                                      </p:cBhvr>
                                      <p:to>
                                        <p:strVal val="visible"/>
                                      </p:to>
                                    </p:set>
                                    <p:animEffect transition="in" filter="wipe(up)">
                                      <p:cBhvr>
                                        <p:cTn id="62" dur="500"/>
                                        <p:tgtEl>
                                          <p:spTgt spid="7864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5" grpId="0" build="p" autoUpdateAnimBg="0"/>
      <p:bldP spid="786436" grpId="0" autoUpdateAnimBg="0"/>
      <p:bldP spid="786441" grpId="0" autoUpdateAnimBg="0"/>
      <p:bldP spid="786442" grpId="0" autoUpdateAnimBg="0"/>
      <p:bldP spid="786443" grpId="0" autoUpdateAnimBg="0"/>
      <p:bldP spid="786447"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z="4000" i="1" smtClean="0">
                <a:solidFill>
                  <a:schemeClr val="tx1"/>
                </a:solidFill>
              </a:rPr>
              <a:t>The Combined Gas Law</a:t>
            </a:r>
          </a:p>
        </p:txBody>
      </p:sp>
      <p:graphicFrame>
        <p:nvGraphicFramePr>
          <p:cNvPr id="18434" name="Object 3"/>
          <p:cNvGraphicFramePr>
            <a:graphicFrameLocks noChangeAspect="1"/>
          </p:cNvGraphicFramePr>
          <p:nvPr/>
        </p:nvGraphicFramePr>
        <p:xfrm>
          <a:off x="5029200" y="2667000"/>
          <a:ext cx="1457325" cy="619125"/>
        </p:xfrm>
        <a:graphic>
          <a:graphicData uri="http://schemas.openxmlformats.org/presentationml/2006/ole">
            <p:oleObj spid="_x0000_s18434" name="Equation" r:id="rId4" imgW="1459866" imgH="622030" progId="Equation.3">
              <p:embed/>
            </p:oleObj>
          </a:graphicData>
        </a:graphic>
      </p:graphicFrame>
      <p:sp>
        <p:nvSpPr>
          <p:cNvPr id="18436" name="Rectangle 4"/>
          <p:cNvSpPr>
            <a:spLocks noChangeArrowheads="1"/>
          </p:cNvSpPr>
          <p:nvPr/>
        </p:nvSpPr>
        <p:spPr bwMode="auto">
          <a:xfrm>
            <a:off x="4914900" y="2620963"/>
            <a:ext cx="1714500" cy="685800"/>
          </a:xfrm>
          <a:prstGeom prst="rect">
            <a:avLst/>
          </a:prstGeom>
          <a:noFill/>
          <a:ln w="9525">
            <a:solidFill>
              <a:srgbClr val="000000"/>
            </a:solidFill>
            <a:miter lim="800000"/>
            <a:headEnd/>
            <a:tailEnd/>
          </a:ln>
        </p:spPr>
        <p:txBody>
          <a:bodyPr/>
          <a:lstStyle/>
          <a:p>
            <a:endParaRPr lang="en-US"/>
          </a:p>
        </p:txBody>
      </p:sp>
      <p:sp>
        <p:nvSpPr>
          <p:cNvPr id="18437" name="Rectangle 5"/>
          <p:cNvSpPr>
            <a:spLocks noChangeArrowheads="1"/>
          </p:cNvSpPr>
          <p:nvPr/>
        </p:nvSpPr>
        <p:spPr bwMode="auto">
          <a:xfrm>
            <a:off x="0" y="2066925"/>
            <a:ext cx="9144000" cy="0"/>
          </a:xfrm>
          <a:prstGeom prst="rect">
            <a:avLst/>
          </a:prstGeom>
          <a:noFill/>
          <a:ln w="9525">
            <a:noFill/>
            <a:miter lim="800000"/>
            <a:headEnd/>
            <a:tailEnd/>
          </a:ln>
        </p:spPr>
        <p:txBody>
          <a:bodyPr wrap="none" anchor="ctr">
            <a:spAutoFit/>
          </a:bodyPr>
          <a:lstStyle/>
          <a:p>
            <a:pPr algn="l"/>
            <a:endParaRPr lang="en-US" sz="1800"/>
          </a:p>
        </p:txBody>
      </p:sp>
      <p:sp>
        <p:nvSpPr>
          <p:cNvPr id="18438" name="Rectangle 6"/>
          <p:cNvSpPr>
            <a:spLocks noChangeArrowheads="1"/>
          </p:cNvSpPr>
          <p:nvPr/>
        </p:nvSpPr>
        <p:spPr bwMode="auto">
          <a:xfrm>
            <a:off x="1485900" y="3487738"/>
            <a:ext cx="3771900" cy="1465262"/>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P = pressure (any unit will work)</a:t>
            </a:r>
            <a:endParaRPr lang="en-US" sz="900">
              <a:ea typeface="Times New Roman" pitchFamily="18" charset="0"/>
              <a:cs typeface="Arial" charset="0"/>
            </a:endParaRPr>
          </a:p>
          <a:p>
            <a:pPr algn="l" eaLnBrk="0" hangingPunct="0"/>
            <a:r>
              <a:rPr lang="en-US" sz="1800">
                <a:ea typeface="Times New Roman" pitchFamily="18" charset="0"/>
                <a:cs typeface="Arial" charset="0"/>
              </a:rPr>
              <a:t>V = volume (any unit will work)</a:t>
            </a:r>
            <a:endParaRPr lang="en-US" sz="900">
              <a:ea typeface="Times New Roman" pitchFamily="18" charset="0"/>
              <a:cs typeface="Arial" charset="0"/>
            </a:endParaRPr>
          </a:p>
          <a:p>
            <a:pPr algn="l" eaLnBrk="0" hangingPunct="0"/>
            <a:r>
              <a:rPr lang="en-US" sz="1800">
                <a:ea typeface="Times New Roman" pitchFamily="18" charset="0"/>
                <a:cs typeface="Arial" charset="0"/>
              </a:rPr>
              <a:t>T = temperature (must be in Kelvin)</a:t>
            </a:r>
            <a:endParaRPr lang="en-US" sz="900">
              <a:ea typeface="Times New Roman" pitchFamily="18" charset="0"/>
              <a:cs typeface="Arial" charset="0"/>
            </a:endParaRPr>
          </a:p>
          <a:p>
            <a:pPr algn="l" eaLnBrk="0" hangingPunct="0"/>
            <a:r>
              <a:rPr lang="en-US" sz="1800">
                <a:ea typeface="Times New Roman" pitchFamily="18" charset="0"/>
                <a:cs typeface="Arial" charset="0"/>
              </a:rPr>
              <a:t>1 = initial conditions</a:t>
            </a:r>
            <a:endParaRPr lang="en-US" sz="900">
              <a:ea typeface="Times New Roman" pitchFamily="18" charset="0"/>
              <a:cs typeface="Arial" charset="0"/>
            </a:endParaRPr>
          </a:p>
          <a:p>
            <a:pPr algn="l" eaLnBrk="0" hangingPunct="0"/>
            <a:r>
              <a:rPr lang="en-US" sz="1800">
                <a:ea typeface="Times New Roman" pitchFamily="18" charset="0"/>
                <a:cs typeface="Arial" charset="0"/>
              </a:rPr>
              <a:t>2 = final conditions</a:t>
            </a:r>
          </a:p>
        </p:txBody>
      </p:sp>
      <p:sp>
        <p:nvSpPr>
          <p:cNvPr id="18439" name="Text Box 7"/>
          <p:cNvSpPr txBox="1">
            <a:spLocks noChangeArrowheads="1"/>
          </p:cNvSpPr>
          <p:nvPr/>
        </p:nvSpPr>
        <p:spPr bwMode="auto">
          <a:xfrm>
            <a:off x="1731963" y="1328738"/>
            <a:ext cx="5649912" cy="274637"/>
          </a:xfrm>
          <a:prstGeom prst="rect">
            <a:avLst/>
          </a:prstGeom>
          <a:noFill/>
          <a:ln w="9525">
            <a:noFill/>
            <a:miter lim="800000"/>
            <a:headEnd/>
            <a:tailEnd/>
          </a:ln>
        </p:spPr>
        <p:txBody>
          <a:bodyPr wrap="none">
            <a:spAutoFit/>
          </a:bodyPr>
          <a:lstStyle/>
          <a:p>
            <a:r>
              <a:rPr lang="en-US"/>
              <a:t>(This “gas law” comes from “combining” Boyle’s, Charles’, and Gay-Lussac’s law)</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7940" name="Rectangle 4"/>
          <p:cNvSpPr>
            <a:spLocks noChangeArrowheads="1"/>
          </p:cNvSpPr>
          <p:nvPr/>
        </p:nvSpPr>
        <p:spPr bwMode="auto">
          <a:xfrm>
            <a:off x="1604963" y="3724275"/>
            <a:ext cx="1638300" cy="2819400"/>
          </a:xfrm>
          <a:prstGeom prst="rect">
            <a:avLst/>
          </a:prstGeom>
          <a:solidFill>
            <a:srgbClr val="FBF4E9"/>
          </a:solidFill>
          <a:ln w="9525">
            <a:noFill/>
            <a:miter lim="800000"/>
            <a:headEnd/>
            <a:tailEnd/>
          </a:ln>
        </p:spPr>
        <p:txBody>
          <a:bodyPr wrap="none" anchor="ctr"/>
          <a:lstStyle/>
          <a:p>
            <a:endParaRPr lang="en-US"/>
          </a:p>
        </p:txBody>
      </p:sp>
      <p:sp>
        <p:nvSpPr>
          <p:cNvPr id="167958" name="Rectangle 22"/>
          <p:cNvSpPr>
            <a:spLocks noChangeArrowheads="1"/>
          </p:cNvSpPr>
          <p:nvPr/>
        </p:nvSpPr>
        <p:spPr bwMode="auto">
          <a:xfrm>
            <a:off x="1590675" y="5202238"/>
            <a:ext cx="1638300" cy="1333500"/>
          </a:xfrm>
          <a:prstGeom prst="rect">
            <a:avLst/>
          </a:prstGeom>
          <a:solidFill>
            <a:srgbClr val="FDF8F1"/>
          </a:solidFill>
          <a:ln w="9525">
            <a:noFill/>
            <a:miter lim="800000"/>
            <a:headEnd/>
            <a:tailEnd/>
          </a:ln>
        </p:spPr>
        <p:txBody>
          <a:bodyPr wrap="none" anchor="ctr"/>
          <a:lstStyle/>
          <a:p>
            <a:endParaRPr lang="en-US"/>
          </a:p>
        </p:txBody>
      </p:sp>
      <p:sp>
        <p:nvSpPr>
          <p:cNvPr id="58372" name="Rectangle 2"/>
          <p:cNvSpPr>
            <a:spLocks noGrp="1" noChangeArrowheads="1"/>
          </p:cNvSpPr>
          <p:nvPr>
            <p:ph type="title"/>
          </p:nvPr>
        </p:nvSpPr>
        <p:spPr/>
        <p:txBody>
          <a:bodyPr/>
          <a:lstStyle/>
          <a:p>
            <a:pPr eaLnBrk="1" hangingPunct="1"/>
            <a:r>
              <a:rPr lang="en-US" smtClean="0">
                <a:solidFill>
                  <a:schemeClr val="bg1"/>
                </a:solidFill>
              </a:rPr>
              <a:t>Boyle’s Law</a:t>
            </a:r>
          </a:p>
        </p:txBody>
      </p:sp>
      <p:sp>
        <p:nvSpPr>
          <p:cNvPr id="5837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7942" name="Freeform 6"/>
          <p:cNvSpPr>
            <a:spLocks/>
          </p:cNvSpPr>
          <p:nvPr/>
        </p:nvSpPr>
        <p:spPr bwMode="auto">
          <a:xfrm>
            <a:off x="1423988" y="2419350"/>
            <a:ext cx="1982787" cy="4144963"/>
          </a:xfrm>
          <a:custGeom>
            <a:avLst/>
            <a:gdLst>
              <a:gd name="T0" fmla="*/ 0 w 1249"/>
              <a:gd name="T1" fmla="*/ 0 h 2611"/>
              <a:gd name="T2" fmla="*/ 2147483647 w 1249"/>
              <a:gd name="T3" fmla="*/ 0 h 2611"/>
              <a:gd name="T4" fmla="*/ 2147483647 w 1249"/>
              <a:gd name="T5" fmla="*/ 2147483647 h 2611"/>
              <a:gd name="T6" fmla="*/ 2147483647 w 1249"/>
              <a:gd name="T7" fmla="*/ 2147483647 h 2611"/>
              <a:gd name="T8" fmla="*/ 2147483647 w 1249"/>
              <a:gd name="T9" fmla="*/ 2147483647 h 2611"/>
              <a:gd name="T10" fmla="*/ 2147483647 w 1249"/>
              <a:gd name="T11" fmla="*/ 2147483647 h 2611"/>
              <a:gd name="T12" fmla="*/ 0 60000 65536"/>
              <a:gd name="T13" fmla="*/ 0 60000 65536"/>
              <a:gd name="T14" fmla="*/ 0 60000 65536"/>
              <a:gd name="T15" fmla="*/ 0 60000 65536"/>
              <a:gd name="T16" fmla="*/ 0 60000 65536"/>
              <a:gd name="T17" fmla="*/ 0 60000 65536"/>
              <a:gd name="T18" fmla="*/ 0 w 1249"/>
              <a:gd name="T19" fmla="*/ 0 h 2611"/>
              <a:gd name="T20" fmla="*/ 1249 w 1249"/>
              <a:gd name="T21" fmla="*/ 2611 h 2611"/>
            </a:gdLst>
            <a:ahLst/>
            <a:cxnLst>
              <a:cxn ang="T12">
                <a:pos x="T0" y="T1"/>
              </a:cxn>
              <a:cxn ang="T13">
                <a:pos x="T2" y="T3"/>
              </a:cxn>
              <a:cxn ang="T14">
                <a:pos x="T4" y="T5"/>
              </a:cxn>
              <a:cxn ang="T15">
                <a:pos x="T6" y="T7"/>
              </a:cxn>
              <a:cxn ang="T16">
                <a:pos x="T8" y="T9"/>
              </a:cxn>
              <a:cxn ang="T17">
                <a:pos x="T10" y="T11"/>
              </a:cxn>
            </a:cxnLst>
            <a:rect l="T18" t="T19" r="T20" b="T21"/>
            <a:pathLst>
              <a:path w="1249" h="2611">
                <a:moveTo>
                  <a:pt x="0" y="0"/>
                </a:moveTo>
                <a:lnTo>
                  <a:pt x="96" y="0"/>
                </a:lnTo>
                <a:lnTo>
                  <a:pt x="96" y="2610"/>
                </a:lnTo>
                <a:lnTo>
                  <a:pt x="1140" y="2610"/>
                </a:lnTo>
                <a:lnTo>
                  <a:pt x="1140" y="24"/>
                </a:lnTo>
                <a:lnTo>
                  <a:pt x="1248" y="24"/>
                </a:lnTo>
              </a:path>
            </a:pathLst>
          </a:custGeom>
          <a:noFill/>
          <a:ln w="25399" cap="rnd">
            <a:solidFill>
              <a:srgbClr val="000000"/>
            </a:solidFill>
            <a:round/>
            <a:headEnd type="none" w="sm" len="sm"/>
            <a:tailEnd type="none" w="sm" len="sm"/>
          </a:ln>
        </p:spPr>
        <p:txBody>
          <a:bodyPr/>
          <a:lstStyle/>
          <a:p>
            <a:endParaRPr lang="en-US"/>
          </a:p>
        </p:txBody>
      </p:sp>
      <p:sp>
        <p:nvSpPr>
          <p:cNvPr id="167943" name="Freeform 7"/>
          <p:cNvSpPr>
            <a:spLocks/>
          </p:cNvSpPr>
          <p:nvPr/>
        </p:nvSpPr>
        <p:spPr bwMode="auto">
          <a:xfrm>
            <a:off x="1585913" y="3676650"/>
            <a:ext cx="1649412" cy="144463"/>
          </a:xfrm>
          <a:custGeom>
            <a:avLst/>
            <a:gdLst>
              <a:gd name="T0" fmla="*/ 0 w 1039"/>
              <a:gd name="T1" fmla="*/ 0 h 91"/>
              <a:gd name="T2" fmla="*/ 2147483647 w 1039"/>
              <a:gd name="T3" fmla="*/ 0 h 91"/>
              <a:gd name="T4" fmla="*/ 2147483647 w 1039"/>
              <a:gd name="T5" fmla="*/ 2147483647 h 91"/>
              <a:gd name="T6" fmla="*/ 0 w 1039"/>
              <a:gd name="T7" fmla="*/ 2147483647 h 91"/>
              <a:gd name="T8" fmla="*/ 0 w 1039"/>
              <a:gd name="T9" fmla="*/ 0 h 91"/>
              <a:gd name="T10" fmla="*/ 0 60000 65536"/>
              <a:gd name="T11" fmla="*/ 0 60000 65536"/>
              <a:gd name="T12" fmla="*/ 0 60000 65536"/>
              <a:gd name="T13" fmla="*/ 0 60000 65536"/>
              <a:gd name="T14" fmla="*/ 0 60000 65536"/>
              <a:gd name="T15" fmla="*/ 0 w 1039"/>
              <a:gd name="T16" fmla="*/ 0 h 91"/>
              <a:gd name="T17" fmla="*/ 1039 w 1039"/>
              <a:gd name="T18" fmla="*/ 91 h 91"/>
            </a:gdLst>
            <a:ahLst/>
            <a:cxnLst>
              <a:cxn ang="T10">
                <a:pos x="T0" y="T1"/>
              </a:cxn>
              <a:cxn ang="T11">
                <a:pos x="T2" y="T3"/>
              </a:cxn>
              <a:cxn ang="T12">
                <a:pos x="T4" y="T5"/>
              </a:cxn>
              <a:cxn ang="T13">
                <a:pos x="T6" y="T7"/>
              </a:cxn>
              <a:cxn ang="T14">
                <a:pos x="T8" y="T9"/>
              </a:cxn>
            </a:cxnLst>
            <a:rect l="T15" t="T16" r="T17" b="T18"/>
            <a:pathLst>
              <a:path w="1039" h="91">
                <a:moveTo>
                  <a:pt x="0" y="0"/>
                </a:moveTo>
                <a:lnTo>
                  <a:pt x="1038" y="0"/>
                </a:lnTo>
                <a:lnTo>
                  <a:pt x="1038" y="90"/>
                </a:lnTo>
                <a:lnTo>
                  <a:pt x="0" y="90"/>
                </a:lnTo>
                <a:lnTo>
                  <a:pt x="0" y="0"/>
                </a:lnTo>
              </a:path>
            </a:pathLst>
          </a:custGeom>
          <a:solidFill>
            <a:srgbClr val="000000"/>
          </a:solidFill>
          <a:ln w="12699" cap="rnd">
            <a:solidFill>
              <a:srgbClr val="000000"/>
            </a:solidFill>
            <a:round/>
            <a:headEnd/>
            <a:tailEnd/>
          </a:ln>
        </p:spPr>
        <p:txBody>
          <a:bodyPr/>
          <a:lstStyle/>
          <a:p>
            <a:endParaRPr lang="en-US"/>
          </a:p>
        </p:txBody>
      </p:sp>
      <p:sp>
        <p:nvSpPr>
          <p:cNvPr id="167944" name="Oval 8"/>
          <p:cNvSpPr>
            <a:spLocks noChangeArrowheads="1"/>
          </p:cNvSpPr>
          <p:nvPr/>
        </p:nvSpPr>
        <p:spPr bwMode="auto">
          <a:xfrm>
            <a:off x="1801813" y="41116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45" name="Oval 9"/>
          <p:cNvSpPr>
            <a:spLocks noChangeArrowheads="1"/>
          </p:cNvSpPr>
          <p:nvPr/>
        </p:nvSpPr>
        <p:spPr bwMode="auto">
          <a:xfrm>
            <a:off x="2725738" y="48545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46" name="Oval 10"/>
          <p:cNvSpPr>
            <a:spLocks noChangeArrowheads="1"/>
          </p:cNvSpPr>
          <p:nvPr/>
        </p:nvSpPr>
        <p:spPr bwMode="auto">
          <a:xfrm>
            <a:off x="1763713" y="58832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47" name="Oval 11"/>
          <p:cNvSpPr>
            <a:spLocks noChangeArrowheads="1"/>
          </p:cNvSpPr>
          <p:nvPr/>
        </p:nvSpPr>
        <p:spPr bwMode="auto">
          <a:xfrm>
            <a:off x="2868613" y="58547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48" name="Oval 12"/>
          <p:cNvSpPr>
            <a:spLocks noChangeArrowheads="1"/>
          </p:cNvSpPr>
          <p:nvPr/>
        </p:nvSpPr>
        <p:spPr bwMode="auto">
          <a:xfrm>
            <a:off x="2354263" y="59690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49" name="Oval 13"/>
          <p:cNvSpPr>
            <a:spLocks noChangeArrowheads="1"/>
          </p:cNvSpPr>
          <p:nvPr/>
        </p:nvSpPr>
        <p:spPr bwMode="auto">
          <a:xfrm>
            <a:off x="2744788" y="415925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50" name="Oval 14"/>
          <p:cNvSpPr>
            <a:spLocks noChangeArrowheads="1"/>
          </p:cNvSpPr>
          <p:nvPr/>
        </p:nvSpPr>
        <p:spPr bwMode="auto">
          <a:xfrm>
            <a:off x="2592388" y="52832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51" name="Oval 15"/>
          <p:cNvSpPr>
            <a:spLocks noChangeArrowheads="1"/>
          </p:cNvSpPr>
          <p:nvPr/>
        </p:nvSpPr>
        <p:spPr bwMode="auto">
          <a:xfrm>
            <a:off x="1801813" y="47783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52" name="Oval 16"/>
          <p:cNvSpPr>
            <a:spLocks noChangeArrowheads="1"/>
          </p:cNvSpPr>
          <p:nvPr/>
        </p:nvSpPr>
        <p:spPr bwMode="auto">
          <a:xfrm>
            <a:off x="2354263" y="44735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53" name="Oval 17"/>
          <p:cNvSpPr>
            <a:spLocks noChangeArrowheads="1"/>
          </p:cNvSpPr>
          <p:nvPr/>
        </p:nvSpPr>
        <p:spPr bwMode="auto">
          <a:xfrm>
            <a:off x="1963738" y="545465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54" name="AutoShape 18"/>
          <p:cNvSpPr>
            <a:spLocks noChangeArrowheads="1"/>
          </p:cNvSpPr>
          <p:nvPr/>
        </p:nvSpPr>
        <p:spPr bwMode="auto">
          <a:xfrm>
            <a:off x="2039938" y="2454275"/>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
        <p:nvSpPr>
          <p:cNvPr id="167955" name="Rectangle 19"/>
          <p:cNvSpPr>
            <a:spLocks noChangeArrowheads="1"/>
          </p:cNvSpPr>
          <p:nvPr/>
        </p:nvSpPr>
        <p:spPr bwMode="auto">
          <a:xfrm>
            <a:off x="1843088" y="1955800"/>
            <a:ext cx="1128712"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solidFill>
                  <a:schemeClr val="bg1"/>
                </a:solidFill>
              </a:rPr>
              <a:t>1 atm</a:t>
            </a:r>
          </a:p>
        </p:txBody>
      </p:sp>
      <p:sp>
        <p:nvSpPr>
          <p:cNvPr id="167956" name="Rectangle 20"/>
          <p:cNvSpPr>
            <a:spLocks noChangeArrowheads="1"/>
          </p:cNvSpPr>
          <p:nvPr/>
        </p:nvSpPr>
        <p:spPr bwMode="auto">
          <a:xfrm>
            <a:off x="3281363" y="4794250"/>
            <a:ext cx="1285875"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solidFill>
                  <a:schemeClr val="bg1"/>
                </a:solidFill>
              </a:rPr>
              <a:t>4 Liters</a:t>
            </a:r>
          </a:p>
        </p:txBody>
      </p:sp>
      <p:sp>
        <p:nvSpPr>
          <p:cNvPr id="167957" name="Rectangle 21"/>
          <p:cNvSpPr>
            <a:spLocks noChangeArrowheads="1"/>
          </p:cNvSpPr>
          <p:nvPr/>
        </p:nvSpPr>
        <p:spPr bwMode="auto">
          <a:xfrm>
            <a:off x="5019675" y="1947863"/>
            <a:ext cx="3057525" cy="5443537"/>
          </a:xfrm>
          <a:prstGeom prst="rect">
            <a:avLst/>
          </a:prstGeom>
          <a:noFill/>
          <a:ln w="9525">
            <a:noFill/>
            <a:miter lim="800000"/>
            <a:headEnd/>
            <a:tailEnd/>
          </a:ln>
        </p:spPr>
        <p:txBody>
          <a:bodyPr lIns="92075" tIns="46038" rIns="92075" bIns="46038"/>
          <a:lstStyle/>
          <a:p>
            <a:pPr marL="342900" indent="-342900" algn="l">
              <a:spcBef>
                <a:spcPct val="20000"/>
              </a:spcBef>
              <a:buFontTx/>
              <a:buChar char="•"/>
            </a:pPr>
            <a:r>
              <a:rPr lang="en-US" sz="2800">
                <a:solidFill>
                  <a:schemeClr val="bg1"/>
                </a:solidFill>
              </a:rPr>
              <a:t>As the pressure on a gas increases</a:t>
            </a:r>
          </a:p>
        </p:txBody>
      </p:sp>
      <p:sp>
        <p:nvSpPr>
          <p:cNvPr id="167960" name="Freeform 24"/>
          <p:cNvSpPr>
            <a:spLocks/>
          </p:cNvSpPr>
          <p:nvPr/>
        </p:nvSpPr>
        <p:spPr bwMode="auto">
          <a:xfrm>
            <a:off x="1414463" y="2419350"/>
            <a:ext cx="1982787" cy="4144963"/>
          </a:xfrm>
          <a:custGeom>
            <a:avLst/>
            <a:gdLst>
              <a:gd name="T0" fmla="*/ 0 w 1249"/>
              <a:gd name="T1" fmla="*/ 0 h 2611"/>
              <a:gd name="T2" fmla="*/ 2147483647 w 1249"/>
              <a:gd name="T3" fmla="*/ 0 h 2611"/>
              <a:gd name="T4" fmla="*/ 2147483647 w 1249"/>
              <a:gd name="T5" fmla="*/ 2147483647 h 2611"/>
              <a:gd name="T6" fmla="*/ 2147483647 w 1249"/>
              <a:gd name="T7" fmla="*/ 2147483647 h 2611"/>
              <a:gd name="T8" fmla="*/ 2147483647 w 1249"/>
              <a:gd name="T9" fmla="*/ 2147483647 h 2611"/>
              <a:gd name="T10" fmla="*/ 2147483647 w 1249"/>
              <a:gd name="T11" fmla="*/ 2147483647 h 2611"/>
              <a:gd name="T12" fmla="*/ 0 60000 65536"/>
              <a:gd name="T13" fmla="*/ 0 60000 65536"/>
              <a:gd name="T14" fmla="*/ 0 60000 65536"/>
              <a:gd name="T15" fmla="*/ 0 60000 65536"/>
              <a:gd name="T16" fmla="*/ 0 60000 65536"/>
              <a:gd name="T17" fmla="*/ 0 60000 65536"/>
              <a:gd name="T18" fmla="*/ 0 w 1249"/>
              <a:gd name="T19" fmla="*/ 0 h 2611"/>
              <a:gd name="T20" fmla="*/ 1249 w 1249"/>
              <a:gd name="T21" fmla="*/ 2611 h 2611"/>
            </a:gdLst>
            <a:ahLst/>
            <a:cxnLst>
              <a:cxn ang="T12">
                <a:pos x="T0" y="T1"/>
              </a:cxn>
              <a:cxn ang="T13">
                <a:pos x="T2" y="T3"/>
              </a:cxn>
              <a:cxn ang="T14">
                <a:pos x="T4" y="T5"/>
              </a:cxn>
              <a:cxn ang="T15">
                <a:pos x="T6" y="T7"/>
              </a:cxn>
              <a:cxn ang="T16">
                <a:pos x="T8" y="T9"/>
              </a:cxn>
              <a:cxn ang="T17">
                <a:pos x="T10" y="T11"/>
              </a:cxn>
            </a:cxnLst>
            <a:rect l="T18" t="T19" r="T20" b="T21"/>
            <a:pathLst>
              <a:path w="1249" h="2611">
                <a:moveTo>
                  <a:pt x="0" y="0"/>
                </a:moveTo>
                <a:lnTo>
                  <a:pt x="96" y="0"/>
                </a:lnTo>
                <a:lnTo>
                  <a:pt x="96" y="2610"/>
                </a:lnTo>
                <a:lnTo>
                  <a:pt x="1140" y="2610"/>
                </a:lnTo>
                <a:lnTo>
                  <a:pt x="1140" y="24"/>
                </a:lnTo>
                <a:lnTo>
                  <a:pt x="1248" y="24"/>
                </a:lnTo>
              </a:path>
            </a:pathLst>
          </a:custGeom>
          <a:noFill/>
          <a:ln w="25400" cap="rnd">
            <a:solidFill>
              <a:srgbClr val="000000"/>
            </a:solidFill>
            <a:round/>
            <a:headEnd type="none" w="sm" len="sm"/>
            <a:tailEnd type="none" w="sm" len="sm"/>
          </a:ln>
        </p:spPr>
        <p:txBody>
          <a:bodyPr/>
          <a:lstStyle/>
          <a:p>
            <a:endParaRPr lang="en-US"/>
          </a:p>
        </p:txBody>
      </p:sp>
      <p:sp>
        <p:nvSpPr>
          <p:cNvPr id="167961" name="Freeform 25"/>
          <p:cNvSpPr>
            <a:spLocks/>
          </p:cNvSpPr>
          <p:nvPr/>
        </p:nvSpPr>
        <p:spPr bwMode="auto">
          <a:xfrm>
            <a:off x="1585913" y="5076825"/>
            <a:ext cx="1649412" cy="144463"/>
          </a:xfrm>
          <a:custGeom>
            <a:avLst/>
            <a:gdLst>
              <a:gd name="T0" fmla="*/ 0 w 1039"/>
              <a:gd name="T1" fmla="*/ 0 h 91"/>
              <a:gd name="T2" fmla="*/ 2147483647 w 1039"/>
              <a:gd name="T3" fmla="*/ 0 h 91"/>
              <a:gd name="T4" fmla="*/ 2147483647 w 1039"/>
              <a:gd name="T5" fmla="*/ 2147483647 h 91"/>
              <a:gd name="T6" fmla="*/ 0 w 1039"/>
              <a:gd name="T7" fmla="*/ 2147483647 h 91"/>
              <a:gd name="T8" fmla="*/ 0 w 1039"/>
              <a:gd name="T9" fmla="*/ 0 h 91"/>
              <a:gd name="T10" fmla="*/ 0 60000 65536"/>
              <a:gd name="T11" fmla="*/ 0 60000 65536"/>
              <a:gd name="T12" fmla="*/ 0 60000 65536"/>
              <a:gd name="T13" fmla="*/ 0 60000 65536"/>
              <a:gd name="T14" fmla="*/ 0 60000 65536"/>
              <a:gd name="T15" fmla="*/ 0 w 1039"/>
              <a:gd name="T16" fmla="*/ 0 h 91"/>
              <a:gd name="T17" fmla="*/ 1039 w 1039"/>
              <a:gd name="T18" fmla="*/ 91 h 91"/>
            </a:gdLst>
            <a:ahLst/>
            <a:cxnLst>
              <a:cxn ang="T10">
                <a:pos x="T0" y="T1"/>
              </a:cxn>
              <a:cxn ang="T11">
                <a:pos x="T2" y="T3"/>
              </a:cxn>
              <a:cxn ang="T12">
                <a:pos x="T4" y="T5"/>
              </a:cxn>
              <a:cxn ang="T13">
                <a:pos x="T6" y="T7"/>
              </a:cxn>
              <a:cxn ang="T14">
                <a:pos x="T8" y="T9"/>
              </a:cxn>
            </a:cxnLst>
            <a:rect l="T15" t="T16" r="T17" b="T18"/>
            <a:pathLst>
              <a:path w="1039" h="91">
                <a:moveTo>
                  <a:pt x="0" y="0"/>
                </a:moveTo>
                <a:lnTo>
                  <a:pt x="1038" y="0"/>
                </a:lnTo>
                <a:lnTo>
                  <a:pt x="1038" y="90"/>
                </a:lnTo>
                <a:lnTo>
                  <a:pt x="0" y="90"/>
                </a:lnTo>
                <a:lnTo>
                  <a:pt x="0" y="0"/>
                </a:lnTo>
              </a:path>
            </a:pathLst>
          </a:custGeom>
          <a:solidFill>
            <a:srgbClr val="000000"/>
          </a:solidFill>
          <a:ln w="12699" cap="rnd">
            <a:solidFill>
              <a:srgbClr val="000000"/>
            </a:solidFill>
            <a:round/>
            <a:headEnd/>
            <a:tailEnd/>
          </a:ln>
        </p:spPr>
        <p:txBody>
          <a:bodyPr/>
          <a:lstStyle/>
          <a:p>
            <a:endParaRPr lang="en-US"/>
          </a:p>
        </p:txBody>
      </p:sp>
      <p:sp>
        <p:nvSpPr>
          <p:cNvPr id="167962" name="Oval 26"/>
          <p:cNvSpPr>
            <a:spLocks noChangeArrowheads="1"/>
          </p:cNvSpPr>
          <p:nvPr/>
        </p:nvSpPr>
        <p:spPr bwMode="auto">
          <a:xfrm>
            <a:off x="2058988" y="589756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63" name="Oval 27"/>
          <p:cNvSpPr>
            <a:spLocks noChangeArrowheads="1"/>
          </p:cNvSpPr>
          <p:nvPr/>
        </p:nvSpPr>
        <p:spPr bwMode="auto">
          <a:xfrm>
            <a:off x="2354263" y="55118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64" name="Oval 28"/>
          <p:cNvSpPr>
            <a:spLocks noChangeArrowheads="1"/>
          </p:cNvSpPr>
          <p:nvPr/>
        </p:nvSpPr>
        <p:spPr bwMode="auto">
          <a:xfrm>
            <a:off x="1763713" y="58832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65" name="Oval 29"/>
          <p:cNvSpPr>
            <a:spLocks noChangeArrowheads="1"/>
          </p:cNvSpPr>
          <p:nvPr/>
        </p:nvSpPr>
        <p:spPr bwMode="auto">
          <a:xfrm>
            <a:off x="2868613" y="58547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66" name="Oval 30"/>
          <p:cNvSpPr>
            <a:spLocks noChangeArrowheads="1"/>
          </p:cNvSpPr>
          <p:nvPr/>
        </p:nvSpPr>
        <p:spPr bwMode="auto">
          <a:xfrm>
            <a:off x="2354263" y="59690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67" name="Oval 31"/>
          <p:cNvSpPr>
            <a:spLocks noChangeArrowheads="1"/>
          </p:cNvSpPr>
          <p:nvPr/>
        </p:nvSpPr>
        <p:spPr bwMode="auto">
          <a:xfrm>
            <a:off x="1816100" y="625951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68" name="Oval 32"/>
          <p:cNvSpPr>
            <a:spLocks noChangeArrowheads="1"/>
          </p:cNvSpPr>
          <p:nvPr/>
        </p:nvSpPr>
        <p:spPr bwMode="auto">
          <a:xfrm>
            <a:off x="2620963" y="55975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69" name="Oval 33"/>
          <p:cNvSpPr>
            <a:spLocks noChangeArrowheads="1"/>
          </p:cNvSpPr>
          <p:nvPr/>
        </p:nvSpPr>
        <p:spPr bwMode="auto">
          <a:xfrm>
            <a:off x="2273300" y="6192838"/>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70" name="Oval 34"/>
          <p:cNvSpPr>
            <a:spLocks noChangeArrowheads="1"/>
          </p:cNvSpPr>
          <p:nvPr/>
        </p:nvSpPr>
        <p:spPr bwMode="auto">
          <a:xfrm>
            <a:off x="2740025" y="6230938"/>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71" name="Oval 35"/>
          <p:cNvSpPr>
            <a:spLocks noChangeArrowheads="1"/>
          </p:cNvSpPr>
          <p:nvPr/>
        </p:nvSpPr>
        <p:spPr bwMode="auto">
          <a:xfrm>
            <a:off x="1963738" y="545465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167972" name="AutoShape 36"/>
          <p:cNvSpPr>
            <a:spLocks noChangeArrowheads="1"/>
          </p:cNvSpPr>
          <p:nvPr/>
        </p:nvSpPr>
        <p:spPr bwMode="auto">
          <a:xfrm>
            <a:off x="2495550" y="3833813"/>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
        <p:nvSpPr>
          <p:cNvPr id="167973" name="Rectangle 37"/>
          <p:cNvSpPr>
            <a:spLocks noChangeArrowheads="1"/>
          </p:cNvSpPr>
          <p:nvPr/>
        </p:nvSpPr>
        <p:spPr bwMode="auto">
          <a:xfrm>
            <a:off x="1900238" y="2798763"/>
            <a:ext cx="1128712"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solidFill>
                  <a:schemeClr val="bg1"/>
                </a:solidFill>
              </a:rPr>
              <a:t>2 atm</a:t>
            </a:r>
          </a:p>
        </p:txBody>
      </p:sp>
      <p:sp>
        <p:nvSpPr>
          <p:cNvPr id="167974" name="Rectangle 38"/>
          <p:cNvSpPr>
            <a:spLocks noChangeArrowheads="1"/>
          </p:cNvSpPr>
          <p:nvPr/>
        </p:nvSpPr>
        <p:spPr bwMode="auto">
          <a:xfrm>
            <a:off x="3281363" y="4800600"/>
            <a:ext cx="1285875"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solidFill>
                  <a:schemeClr val="bg1"/>
                </a:solidFill>
              </a:rPr>
              <a:t>2 Liters</a:t>
            </a:r>
          </a:p>
        </p:txBody>
      </p:sp>
      <p:sp>
        <p:nvSpPr>
          <p:cNvPr id="167975" name="Rectangle 39"/>
          <p:cNvSpPr>
            <a:spLocks noChangeArrowheads="1"/>
          </p:cNvSpPr>
          <p:nvPr/>
        </p:nvSpPr>
        <p:spPr bwMode="auto">
          <a:xfrm>
            <a:off x="5019675" y="1947863"/>
            <a:ext cx="3176588" cy="5443537"/>
          </a:xfrm>
          <a:prstGeom prst="rect">
            <a:avLst/>
          </a:prstGeom>
          <a:noFill/>
          <a:ln w="9525">
            <a:noFill/>
            <a:miter lim="800000"/>
            <a:headEnd/>
            <a:tailEnd/>
          </a:ln>
        </p:spPr>
        <p:txBody>
          <a:bodyPr lIns="92075" tIns="46038" rIns="92075" bIns="46038"/>
          <a:lstStyle/>
          <a:p>
            <a:pPr marL="342900" indent="-342900" algn="l">
              <a:spcBef>
                <a:spcPct val="20000"/>
              </a:spcBef>
              <a:buFontTx/>
              <a:buChar char="•"/>
            </a:pPr>
            <a:r>
              <a:rPr lang="en-US" sz="2800">
                <a:solidFill>
                  <a:schemeClr val="bg1"/>
                </a:solidFill>
              </a:rPr>
              <a:t>As the pressure on a gas increases -  </a:t>
            </a:r>
          </a:p>
          <a:p>
            <a:pPr marL="342900" indent="-342900" algn="l">
              <a:spcBef>
                <a:spcPct val="20000"/>
              </a:spcBef>
            </a:pPr>
            <a:r>
              <a:rPr lang="en-US" sz="2800">
                <a:solidFill>
                  <a:schemeClr val="bg1"/>
                </a:solidFill>
              </a:rPr>
              <a:t>	the volume decreases</a:t>
            </a:r>
          </a:p>
          <a:p>
            <a:pPr marL="342900" indent="-342900" algn="l">
              <a:spcBef>
                <a:spcPct val="20000"/>
              </a:spcBef>
            </a:pPr>
            <a:endParaRPr lang="en-US" sz="2800">
              <a:solidFill>
                <a:schemeClr val="bg1"/>
              </a:solidFill>
            </a:endParaRPr>
          </a:p>
          <a:p>
            <a:pPr marL="342900" indent="-342900" algn="l">
              <a:spcBef>
                <a:spcPct val="20000"/>
              </a:spcBef>
              <a:buFontTx/>
              <a:buChar char="•"/>
            </a:pPr>
            <a:r>
              <a:rPr lang="en-US" sz="2800">
                <a:solidFill>
                  <a:schemeClr val="bg1"/>
                </a:solidFill>
              </a:rPr>
              <a:t>Pressure and volume are inversely related</a:t>
            </a:r>
          </a:p>
        </p:txBody>
      </p:sp>
      <p:sp>
        <p:nvSpPr>
          <p:cNvPr id="167976" name="AutoShape 40"/>
          <p:cNvSpPr>
            <a:spLocks noChangeArrowheads="1"/>
          </p:cNvSpPr>
          <p:nvPr/>
        </p:nvSpPr>
        <p:spPr bwMode="auto">
          <a:xfrm>
            <a:off x="1676400" y="3838575"/>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67957">
                                            <p:txEl>
                                              <p:pRg st="0" end="0"/>
                                            </p:txEl>
                                          </p:spTgt>
                                        </p:tgtEl>
                                        <p:attrNameLst>
                                          <p:attrName>style.visibility</p:attrName>
                                        </p:attrNameLst>
                                      </p:cBhvr>
                                      <p:to>
                                        <p:strVal val="visible"/>
                                      </p:to>
                                    </p:set>
                                    <p:anim to="" calcmode="lin" valueType="num">
                                      <p:cBhvr>
                                        <p:cTn id="7" dur="1" fill="hold"/>
                                        <p:tgtEl>
                                          <p:spTgt spid="16795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7940"/>
                                        </p:tgtEl>
                                      </p:cBhvr>
                                    </p:animEffect>
                                    <p:set>
                                      <p:cBhvr>
                                        <p:cTn id="12" dur="1" fill="hold">
                                          <p:stCondLst>
                                            <p:cond delay="499"/>
                                          </p:stCondLst>
                                        </p:cTn>
                                        <p:tgtEl>
                                          <p:spTgt spid="16794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167942"/>
                                        </p:tgtEl>
                                      </p:cBhvr>
                                    </p:animEffect>
                                    <p:set>
                                      <p:cBhvr>
                                        <p:cTn id="15" dur="1" fill="hold">
                                          <p:stCondLst>
                                            <p:cond delay="1999"/>
                                          </p:stCondLst>
                                        </p:cTn>
                                        <p:tgtEl>
                                          <p:spTgt spid="16794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167943"/>
                                        </p:tgtEl>
                                      </p:cBhvr>
                                    </p:animEffect>
                                    <p:set>
                                      <p:cBhvr>
                                        <p:cTn id="18" dur="1" fill="hold">
                                          <p:stCondLst>
                                            <p:cond delay="1999"/>
                                          </p:stCondLst>
                                        </p:cTn>
                                        <p:tgtEl>
                                          <p:spTgt spid="16794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167944"/>
                                        </p:tgtEl>
                                      </p:cBhvr>
                                    </p:animEffect>
                                    <p:set>
                                      <p:cBhvr>
                                        <p:cTn id="21" dur="1" fill="hold">
                                          <p:stCondLst>
                                            <p:cond delay="1999"/>
                                          </p:stCondLst>
                                        </p:cTn>
                                        <p:tgtEl>
                                          <p:spTgt spid="16794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167945"/>
                                        </p:tgtEl>
                                      </p:cBhvr>
                                    </p:animEffect>
                                    <p:set>
                                      <p:cBhvr>
                                        <p:cTn id="24" dur="1" fill="hold">
                                          <p:stCondLst>
                                            <p:cond delay="1999"/>
                                          </p:stCondLst>
                                        </p:cTn>
                                        <p:tgtEl>
                                          <p:spTgt spid="167945"/>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167946"/>
                                        </p:tgtEl>
                                      </p:cBhvr>
                                    </p:animEffect>
                                    <p:set>
                                      <p:cBhvr>
                                        <p:cTn id="27" dur="1" fill="hold">
                                          <p:stCondLst>
                                            <p:cond delay="1999"/>
                                          </p:stCondLst>
                                        </p:cTn>
                                        <p:tgtEl>
                                          <p:spTgt spid="16794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167947"/>
                                        </p:tgtEl>
                                      </p:cBhvr>
                                    </p:animEffect>
                                    <p:set>
                                      <p:cBhvr>
                                        <p:cTn id="30" dur="1" fill="hold">
                                          <p:stCondLst>
                                            <p:cond delay="1999"/>
                                          </p:stCondLst>
                                        </p:cTn>
                                        <p:tgtEl>
                                          <p:spTgt spid="16794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167948"/>
                                        </p:tgtEl>
                                      </p:cBhvr>
                                    </p:animEffect>
                                    <p:set>
                                      <p:cBhvr>
                                        <p:cTn id="33" dur="1" fill="hold">
                                          <p:stCondLst>
                                            <p:cond delay="1999"/>
                                          </p:stCondLst>
                                        </p:cTn>
                                        <p:tgtEl>
                                          <p:spTgt spid="16794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167949"/>
                                        </p:tgtEl>
                                      </p:cBhvr>
                                    </p:animEffect>
                                    <p:set>
                                      <p:cBhvr>
                                        <p:cTn id="36" dur="1" fill="hold">
                                          <p:stCondLst>
                                            <p:cond delay="1999"/>
                                          </p:stCondLst>
                                        </p:cTn>
                                        <p:tgtEl>
                                          <p:spTgt spid="16794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2000"/>
                                        <p:tgtEl>
                                          <p:spTgt spid="167950"/>
                                        </p:tgtEl>
                                      </p:cBhvr>
                                    </p:animEffect>
                                    <p:set>
                                      <p:cBhvr>
                                        <p:cTn id="39" dur="1" fill="hold">
                                          <p:stCondLst>
                                            <p:cond delay="1999"/>
                                          </p:stCondLst>
                                        </p:cTn>
                                        <p:tgtEl>
                                          <p:spTgt spid="16795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167951"/>
                                        </p:tgtEl>
                                      </p:cBhvr>
                                    </p:animEffect>
                                    <p:set>
                                      <p:cBhvr>
                                        <p:cTn id="42" dur="1" fill="hold">
                                          <p:stCondLst>
                                            <p:cond delay="1999"/>
                                          </p:stCondLst>
                                        </p:cTn>
                                        <p:tgtEl>
                                          <p:spTgt spid="167951"/>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167952"/>
                                        </p:tgtEl>
                                      </p:cBhvr>
                                    </p:animEffect>
                                    <p:set>
                                      <p:cBhvr>
                                        <p:cTn id="45" dur="1" fill="hold">
                                          <p:stCondLst>
                                            <p:cond delay="1999"/>
                                          </p:stCondLst>
                                        </p:cTn>
                                        <p:tgtEl>
                                          <p:spTgt spid="16795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167953"/>
                                        </p:tgtEl>
                                      </p:cBhvr>
                                    </p:animEffect>
                                    <p:set>
                                      <p:cBhvr>
                                        <p:cTn id="48" dur="1" fill="hold">
                                          <p:stCondLst>
                                            <p:cond delay="1999"/>
                                          </p:stCondLst>
                                        </p:cTn>
                                        <p:tgtEl>
                                          <p:spTgt spid="16795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000"/>
                                        <p:tgtEl>
                                          <p:spTgt spid="167954"/>
                                        </p:tgtEl>
                                      </p:cBhvr>
                                    </p:animEffect>
                                    <p:set>
                                      <p:cBhvr>
                                        <p:cTn id="51" dur="1" fill="hold">
                                          <p:stCondLst>
                                            <p:cond delay="1999"/>
                                          </p:stCondLst>
                                        </p:cTn>
                                        <p:tgtEl>
                                          <p:spTgt spid="167954"/>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167955"/>
                                        </p:tgtEl>
                                      </p:cBhvr>
                                    </p:animEffect>
                                    <p:set>
                                      <p:cBhvr>
                                        <p:cTn id="54" dur="1" fill="hold">
                                          <p:stCondLst>
                                            <p:cond delay="1999"/>
                                          </p:stCondLst>
                                        </p:cTn>
                                        <p:tgtEl>
                                          <p:spTgt spid="16795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167956"/>
                                        </p:tgtEl>
                                      </p:cBhvr>
                                    </p:animEffect>
                                    <p:set>
                                      <p:cBhvr>
                                        <p:cTn id="57" dur="1" fill="hold">
                                          <p:stCondLst>
                                            <p:cond delay="1999"/>
                                          </p:stCondLst>
                                        </p:cTn>
                                        <p:tgtEl>
                                          <p:spTgt spid="16795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167957">
                                            <p:txEl>
                                              <p:pRg st="0" end="0"/>
                                            </p:txEl>
                                          </p:spTgt>
                                        </p:tgtEl>
                                      </p:cBhvr>
                                    </p:animEffect>
                                    <p:set>
                                      <p:cBhvr>
                                        <p:cTn id="60" dur="1" fill="hold">
                                          <p:stCondLst>
                                            <p:cond delay="1999"/>
                                          </p:stCondLst>
                                        </p:cTn>
                                        <p:tgtEl>
                                          <p:spTgt spid="167957">
                                            <p:txEl>
                                              <p:pRg st="0" end="0"/>
                                            </p:txEl>
                                          </p:spTgt>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67958"/>
                                        </p:tgtEl>
                                        <p:attrNameLst>
                                          <p:attrName>style.visibility</p:attrName>
                                        </p:attrNameLst>
                                      </p:cBhvr>
                                      <p:to>
                                        <p:strVal val="visible"/>
                                      </p:to>
                                    </p:set>
                                    <p:animEffect transition="in" filter="fade">
                                      <p:cBhvr>
                                        <p:cTn id="63" dur="500"/>
                                        <p:tgtEl>
                                          <p:spTgt spid="1679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7960"/>
                                        </p:tgtEl>
                                        <p:attrNameLst>
                                          <p:attrName>style.visibility</p:attrName>
                                        </p:attrNameLst>
                                      </p:cBhvr>
                                      <p:to>
                                        <p:strVal val="visible"/>
                                      </p:to>
                                    </p:set>
                                    <p:animEffect transition="in" filter="fade">
                                      <p:cBhvr>
                                        <p:cTn id="66" dur="2000"/>
                                        <p:tgtEl>
                                          <p:spTgt spid="16796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7961"/>
                                        </p:tgtEl>
                                        <p:attrNameLst>
                                          <p:attrName>style.visibility</p:attrName>
                                        </p:attrNameLst>
                                      </p:cBhvr>
                                      <p:to>
                                        <p:strVal val="visible"/>
                                      </p:to>
                                    </p:set>
                                    <p:animEffect transition="in" filter="fade">
                                      <p:cBhvr>
                                        <p:cTn id="69" dur="2000"/>
                                        <p:tgtEl>
                                          <p:spTgt spid="16796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67962"/>
                                        </p:tgtEl>
                                        <p:attrNameLst>
                                          <p:attrName>style.visibility</p:attrName>
                                        </p:attrNameLst>
                                      </p:cBhvr>
                                      <p:to>
                                        <p:strVal val="visible"/>
                                      </p:to>
                                    </p:set>
                                    <p:animEffect transition="in" filter="fade">
                                      <p:cBhvr>
                                        <p:cTn id="72" dur="2000"/>
                                        <p:tgtEl>
                                          <p:spTgt spid="1679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7963"/>
                                        </p:tgtEl>
                                        <p:attrNameLst>
                                          <p:attrName>style.visibility</p:attrName>
                                        </p:attrNameLst>
                                      </p:cBhvr>
                                      <p:to>
                                        <p:strVal val="visible"/>
                                      </p:to>
                                    </p:set>
                                    <p:animEffect transition="in" filter="fade">
                                      <p:cBhvr>
                                        <p:cTn id="75" dur="2000"/>
                                        <p:tgtEl>
                                          <p:spTgt spid="1679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7964"/>
                                        </p:tgtEl>
                                        <p:attrNameLst>
                                          <p:attrName>style.visibility</p:attrName>
                                        </p:attrNameLst>
                                      </p:cBhvr>
                                      <p:to>
                                        <p:strVal val="visible"/>
                                      </p:to>
                                    </p:set>
                                    <p:animEffect transition="in" filter="fade">
                                      <p:cBhvr>
                                        <p:cTn id="78" dur="2000"/>
                                        <p:tgtEl>
                                          <p:spTgt spid="16796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7965"/>
                                        </p:tgtEl>
                                        <p:attrNameLst>
                                          <p:attrName>style.visibility</p:attrName>
                                        </p:attrNameLst>
                                      </p:cBhvr>
                                      <p:to>
                                        <p:strVal val="visible"/>
                                      </p:to>
                                    </p:set>
                                    <p:animEffect transition="in" filter="fade">
                                      <p:cBhvr>
                                        <p:cTn id="81" dur="2000"/>
                                        <p:tgtEl>
                                          <p:spTgt spid="16796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67966"/>
                                        </p:tgtEl>
                                        <p:attrNameLst>
                                          <p:attrName>style.visibility</p:attrName>
                                        </p:attrNameLst>
                                      </p:cBhvr>
                                      <p:to>
                                        <p:strVal val="visible"/>
                                      </p:to>
                                    </p:set>
                                    <p:animEffect transition="in" filter="fade">
                                      <p:cBhvr>
                                        <p:cTn id="84" dur="2000"/>
                                        <p:tgtEl>
                                          <p:spTgt spid="16796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7967"/>
                                        </p:tgtEl>
                                        <p:attrNameLst>
                                          <p:attrName>style.visibility</p:attrName>
                                        </p:attrNameLst>
                                      </p:cBhvr>
                                      <p:to>
                                        <p:strVal val="visible"/>
                                      </p:to>
                                    </p:set>
                                    <p:animEffect transition="in" filter="fade">
                                      <p:cBhvr>
                                        <p:cTn id="87" dur="2000"/>
                                        <p:tgtEl>
                                          <p:spTgt spid="16796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7968"/>
                                        </p:tgtEl>
                                        <p:attrNameLst>
                                          <p:attrName>style.visibility</p:attrName>
                                        </p:attrNameLst>
                                      </p:cBhvr>
                                      <p:to>
                                        <p:strVal val="visible"/>
                                      </p:to>
                                    </p:set>
                                    <p:animEffect transition="in" filter="fade">
                                      <p:cBhvr>
                                        <p:cTn id="90" dur="2000"/>
                                        <p:tgtEl>
                                          <p:spTgt spid="16796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67969"/>
                                        </p:tgtEl>
                                        <p:attrNameLst>
                                          <p:attrName>style.visibility</p:attrName>
                                        </p:attrNameLst>
                                      </p:cBhvr>
                                      <p:to>
                                        <p:strVal val="visible"/>
                                      </p:to>
                                    </p:set>
                                    <p:animEffect transition="in" filter="fade">
                                      <p:cBhvr>
                                        <p:cTn id="93" dur="2000"/>
                                        <p:tgtEl>
                                          <p:spTgt spid="16796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67970"/>
                                        </p:tgtEl>
                                        <p:attrNameLst>
                                          <p:attrName>style.visibility</p:attrName>
                                        </p:attrNameLst>
                                      </p:cBhvr>
                                      <p:to>
                                        <p:strVal val="visible"/>
                                      </p:to>
                                    </p:set>
                                    <p:animEffect transition="in" filter="fade">
                                      <p:cBhvr>
                                        <p:cTn id="96" dur="2000"/>
                                        <p:tgtEl>
                                          <p:spTgt spid="16797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67971"/>
                                        </p:tgtEl>
                                        <p:attrNameLst>
                                          <p:attrName>style.visibility</p:attrName>
                                        </p:attrNameLst>
                                      </p:cBhvr>
                                      <p:to>
                                        <p:strVal val="visible"/>
                                      </p:to>
                                    </p:set>
                                    <p:animEffect transition="in" filter="fade">
                                      <p:cBhvr>
                                        <p:cTn id="99" dur="2000"/>
                                        <p:tgtEl>
                                          <p:spTgt spid="16797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7972"/>
                                        </p:tgtEl>
                                        <p:attrNameLst>
                                          <p:attrName>style.visibility</p:attrName>
                                        </p:attrNameLst>
                                      </p:cBhvr>
                                      <p:to>
                                        <p:strVal val="visible"/>
                                      </p:to>
                                    </p:set>
                                    <p:animEffect transition="in" filter="fade">
                                      <p:cBhvr>
                                        <p:cTn id="102" dur="2000"/>
                                        <p:tgtEl>
                                          <p:spTgt spid="16797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67973"/>
                                        </p:tgtEl>
                                        <p:attrNameLst>
                                          <p:attrName>style.visibility</p:attrName>
                                        </p:attrNameLst>
                                      </p:cBhvr>
                                      <p:to>
                                        <p:strVal val="visible"/>
                                      </p:to>
                                    </p:set>
                                    <p:animEffect transition="in" filter="fade">
                                      <p:cBhvr>
                                        <p:cTn id="105" dur="2000"/>
                                        <p:tgtEl>
                                          <p:spTgt spid="16797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67974"/>
                                        </p:tgtEl>
                                        <p:attrNameLst>
                                          <p:attrName>style.visibility</p:attrName>
                                        </p:attrNameLst>
                                      </p:cBhvr>
                                      <p:to>
                                        <p:strVal val="visible"/>
                                      </p:to>
                                    </p:set>
                                    <p:animEffect transition="in" filter="fade">
                                      <p:cBhvr>
                                        <p:cTn id="108" dur="2000"/>
                                        <p:tgtEl>
                                          <p:spTgt spid="16797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67975"/>
                                        </p:tgtEl>
                                        <p:attrNameLst>
                                          <p:attrName>style.visibility</p:attrName>
                                        </p:attrNameLst>
                                      </p:cBhvr>
                                      <p:to>
                                        <p:strVal val="visible"/>
                                      </p:to>
                                    </p:set>
                                    <p:animEffect transition="in" filter="fade">
                                      <p:cBhvr>
                                        <p:cTn id="111" dur="2000"/>
                                        <p:tgtEl>
                                          <p:spTgt spid="16797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67976"/>
                                        </p:tgtEl>
                                        <p:attrNameLst>
                                          <p:attrName>style.visibility</p:attrName>
                                        </p:attrNameLst>
                                      </p:cBhvr>
                                      <p:to>
                                        <p:strVal val="visible"/>
                                      </p:to>
                                    </p:set>
                                    <p:animEffect transition="in" filter="fade">
                                      <p:cBhvr>
                                        <p:cTn id="114" dur="2000"/>
                                        <p:tgtEl>
                                          <p:spTgt spid="167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p:bldP spid="167958" grpId="0" animBg="1"/>
      <p:bldP spid="167942" grpId="0" animBg="1"/>
      <p:bldP spid="167943" grpId="0" animBg="1"/>
      <p:bldP spid="167944" grpId="0" animBg="1"/>
      <p:bldP spid="167945" grpId="0" animBg="1"/>
      <p:bldP spid="167946" grpId="0" animBg="1"/>
      <p:bldP spid="167947" grpId="0" animBg="1"/>
      <p:bldP spid="167948" grpId="0" animBg="1"/>
      <p:bldP spid="167949" grpId="0" animBg="1"/>
      <p:bldP spid="167950" grpId="0" animBg="1"/>
      <p:bldP spid="167951" grpId="0" animBg="1"/>
      <p:bldP spid="167952" grpId="0" animBg="1"/>
      <p:bldP spid="167953" grpId="0" animBg="1"/>
      <p:bldP spid="167954" grpId="0" animBg="1"/>
      <p:bldP spid="167955" grpId="0"/>
      <p:bldP spid="167956" grpId="0"/>
      <p:bldP spid="167957" grpId="0" build="p" autoUpdateAnimBg="0"/>
      <p:bldP spid="167957" grpId="1" build="p"/>
      <p:bldP spid="167960" grpId="0" animBg="1"/>
      <p:bldP spid="167961" grpId="0" animBg="1"/>
      <p:bldP spid="167962" grpId="0" animBg="1"/>
      <p:bldP spid="167963" grpId="0" animBg="1"/>
      <p:bldP spid="167964" grpId="0" animBg="1"/>
      <p:bldP spid="167965" grpId="0" animBg="1"/>
      <p:bldP spid="167966" grpId="0" animBg="1"/>
      <p:bldP spid="167967" grpId="0" animBg="1"/>
      <p:bldP spid="167968" grpId="0" animBg="1"/>
      <p:bldP spid="167969" grpId="0" animBg="1"/>
      <p:bldP spid="167970" grpId="0" animBg="1"/>
      <p:bldP spid="167971" grpId="0" animBg="1"/>
      <p:bldP spid="167972" grpId="0" animBg="1"/>
      <p:bldP spid="167973" grpId="0"/>
      <p:bldP spid="167974" grpId="0"/>
      <p:bldP spid="167975" grpId="0"/>
      <p:bldP spid="16797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endParaRPr lang="en-US" smtClean="0"/>
          </a:p>
        </p:txBody>
      </p:sp>
      <p:sp>
        <p:nvSpPr>
          <p:cNvPr id="899078" name="Rectangle 6"/>
          <p:cNvSpPr>
            <a:spLocks noChangeArrowheads="1"/>
          </p:cNvSpPr>
          <p:nvPr/>
        </p:nvSpPr>
        <p:spPr bwMode="auto">
          <a:xfrm>
            <a:off x="1363663" y="1417638"/>
            <a:ext cx="6157912" cy="1433512"/>
          </a:xfrm>
          <a:prstGeom prst="rect">
            <a:avLst/>
          </a:prstGeom>
          <a:noFill/>
          <a:ln w="9525">
            <a:noFill/>
            <a:miter lim="800000"/>
            <a:headEnd/>
            <a:tailEnd/>
          </a:ln>
        </p:spPr>
        <p:txBody>
          <a:bodyPr wrap="none" anchor="ctr">
            <a:spAutoFit/>
          </a:bodyPr>
          <a:lstStyle/>
          <a:p>
            <a:pPr algn="l"/>
            <a:r>
              <a:rPr lang="en-US" sz="2000">
                <a:solidFill>
                  <a:srgbClr val="0000CC"/>
                </a:solidFill>
                <a:ea typeface="Times New Roman" pitchFamily="18" charset="0"/>
                <a:cs typeface="Arial" charset="0"/>
              </a:rPr>
              <a:t>A gas has volume of 4.2 L at 110 kPa. </a:t>
            </a:r>
            <a:endParaRPr lang="en-US" sz="800">
              <a:solidFill>
                <a:srgbClr val="0000CC"/>
              </a:solidFill>
              <a:ea typeface="Times New Roman" pitchFamily="18" charset="0"/>
              <a:cs typeface="Arial" charset="0"/>
            </a:endParaRPr>
          </a:p>
          <a:p>
            <a:pPr algn="l"/>
            <a:endParaRPr lang="en-US" sz="800">
              <a:solidFill>
                <a:srgbClr val="0000CC"/>
              </a:solidFill>
              <a:ea typeface="Times New Roman" pitchFamily="18" charset="0"/>
              <a:cs typeface="Arial" charset="0"/>
            </a:endParaRPr>
          </a:p>
          <a:p>
            <a:pPr algn="l"/>
            <a:r>
              <a:rPr lang="en-US" sz="2000">
                <a:solidFill>
                  <a:srgbClr val="0000CC"/>
                </a:solidFill>
                <a:ea typeface="Times New Roman" pitchFamily="18" charset="0"/>
                <a:cs typeface="Arial" charset="0"/>
              </a:rPr>
              <a:t>If temperature is constant, find pressure of gas when </a:t>
            </a:r>
          </a:p>
          <a:p>
            <a:pPr algn="l"/>
            <a:r>
              <a:rPr lang="en-US" sz="2000">
                <a:solidFill>
                  <a:srgbClr val="0000CC"/>
                </a:solidFill>
                <a:ea typeface="Times New Roman" pitchFamily="18" charset="0"/>
                <a:cs typeface="Arial" charset="0"/>
              </a:rPr>
              <a:t>the volume changes to 11.3 L.</a:t>
            </a:r>
          </a:p>
          <a:p>
            <a:pPr algn="l" eaLnBrk="0" hangingPunct="0"/>
            <a:endParaRPr lang="en-US" sz="2000">
              <a:solidFill>
                <a:srgbClr val="0000CC"/>
              </a:solidFill>
              <a:ea typeface="Times New Roman" pitchFamily="18" charset="0"/>
              <a:cs typeface="Arial" charset="0"/>
            </a:endParaRPr>
          </a:p>
        </p:txBody>
      </p:sp>
      <p:grpSp>
        <p:nvGrpSpPr>
          <p:cNvPr id="2" name="Group 10"/>
          <p:cNvGrpSpPr>
            <a:grpSpLocks/>
          </p:cNvGrpSpPr>
          <p:nvPr/>
        </p:nvGrpSpPr>
        <p:grpSpPr bwMode="auto">
          <a:xfrm>
            <a:off x="2555875" y="2795588"/>
            <a:ext cx="1511300" cy="711200"/>
            <a:chOff x="2822" y="1597"/>
            <a:chExt cx="952" cy="448"/>
          </a:xfrm>
        </p:grpSpPr>
        <p:sp>
          <p:nvSpPr>
            <p:cNvPr id="151565" name="Text Box 11"/>
            <p:cNvSpPr txBox="1">
              <a:spLocks noChangeArrowheads="1"/>
            </p:cNvSpPr>
            <p:nvPr/>
          </p:nvSpPr>
          <p:spPr bwMode="auto">
            <a:xfrm>
              <a:off x="2822" y="1597"/>
              <a:ext cx="952" cy="231"/>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V</a:t>
              </a:r>
              <a:r>
                <a:rPr lang="en-US" sz="1800" baseline="-25000"/>
                <a:t>1</a:t>
              </a:r>
              <a:r>
                <a:rPr lang="en-US" sz="1800"/>
                <a:t>      P</a:t>
              </a:r>
              <a:r>
                <a:rPr lang="en-US" sz="1800" baseline="-25000"/>
                <a:t>2</a:t>
              </a:r>
              <a:r>
                <a:rPr lang="en-US" sz="1800"/>
                <a:t>V</a:t>
              </a:r>
              <a:r>
                <a:rPr lang="en-US" sz="1800" baseline="-25000"/>
                <a:t>2</a:t>
              </a:r>
            </a:p>
          </p:txBody>
        </p:sp>
        <p:sp>
          <p:nvSpPr>
            <p:cNvPr id="151566" name="Line 12"/>
            <p:cNvSpPr>
              <a:spLocks noChangeShapeType="1"/>
            </p:cNvSpPr>
            <p:nvPr/>
          </p:nvSpPr>
          <p:spPr bwMode="auto">
            <a:xfrm>
              <a:off x="2849" y="1829"/>
              <a:ext cx="353" cy="0"/>
            </a:xfrm>
            <a:prstGeom prst="line">
              <a:avLst/>
            </a:prstGeom>
            <a:noFill/>
            <a:ln w="9525">
              <a:solidFill>
                <a:schemeClr val="tx1"/>
              </a:solidFill>
              <a:round/>
              <a:headEnd/>
              <a:tailEnd/>
            </a:ln>
          </p:spPr>
          <p:txBody>
            <a:bodyPr/>
            <a:lstStyle/>
            <a:p>
              <a:endParaRPr lang="en-US"/>
            </a:p>
          </p:txBody>
        </p:sp>
        <p:sp>
          <p:nvSpPr>
            <p:cNvPr id="151567" name="Line 13"/>
            <p:cNvSpPr>
              <a:spLocks noChangeShapeType="1"/>
            </p:cNvSpPr>
            <p:nvPr/>
          </p:nvSpPr>
          <p:spPr bwMode="auto">
            <a:xfrm>
              <a:off x="3390" y="1830"/>
              <a:ext cx="353" cy="0"/>
            </a:xfrm>
            <a:prstGeom prst="line">
              <a:avLst/>
            </a:prstGeom>
            <a:noFill/>
            <a:ln w="9525">
              <a:solidFill>
                <a:schemeClr val="tx1"/>
              </a:solidFill>
              <a:round/>
              <a:headEnd/>
              <a:tailEnd/>
            </a:ln>
          </p:spPr>
          <p:txBody>
            <a:bodyPr/>
            <a:lstStyle/>
            <a:p>
              <a:endParaRPr lang="en-US"/>
            </a:p>
          </p:txBody>
        </p:sp>
        <p:sp>
          <p:nvSpPr>
            <p:cNvPr id="151568" name="Rectangle 14"/>
            <p:cNvSpPr>
              <a:spLocks noChangeArrowheads="1"/>
            </p:cNvSpPr>
            <p:nvPr/>
          </p:nvSpPr>
          <p:spPr bwMode="auto">
            <a:xfrm>
              <a:off x="2909" y="1814"/>
              <a:ext cx="798" cy="231"/>
            </a:xfrm>
            <a:prstGeom prst="rect">
              <a:avLst/>
            </a:prstGeom>
            <a:noFill/>
            <a:ln w="9525">
              <a:noFill/>
              <a:miter lim="800000"/>
              <a:headEnd/>
              <a:tailEnd/>
            </a:ln>
          </p:spPr>
          <p:txBody>
            <a:bodyPr wrap="none">
              <a:spAutoFit/>
            </a:bodyPr>
            <a:lstStyle/>
            <a:p>
              <a:pPr algn="l"/>
              <a:r>
                <a:rPr lang="en-US" sz="1800"/>
                <a:t>T</a:t>
              </a:r>
              <a:r>
                <a:rPr lang="en-US" sz="1800" baseline="-25000"/>
                <a:t>1</a:t>
              </a:r>
              <a:r>
                <a:rPr lang="en-US" sz="1800"/>
                <a:t>          T</a:t>
              </a:r>
              <a:r>
                <a:rPr lang="en-US" sz="1800" baseline="-25000"/>
                <a:t>2</a:t>
              </a:r>
            </a:p>
          </p:txBody>
        </p:sp>
        <p:sp>
          <p:nvSpPr>
            <p:cNvPr id="151569" name="Text Box 15"/>
            <p:cNvSpPr txBox="1">
              <a:spLocks noChangeArrowheads="1"/>
            </p:cNvSpPr>
            <p:nvPr/>
          </p:nvSpPr>
          <p:spPr bwMode="auto">
            <a:xfrm>
              <a:off x="3197" y="1712"/>
              <a:ext cx="200" cy="231"/>
            </a:xfrm>
            <a:prstGeom prst="rect">
              <a:avLst/>
            </a:prstGeom>
            <a:noFill/>
            <a:ln w="9525">
              <a:noFill/>
              <a:miter lim="800000"/>
              <a:headEnd/>
              <a:tailEnd/>
            </a:ln>
          </p:spPr>
          <p:txBody>
            <a:bodyPr wrap="none">
              <a:spAutoFit/>
            </a:bodyPr>
            <a:lstStyle/>
            <a:p>
              <a:pPr algn="l"/>
              <a:r>
                <a:rPr lang="en-US" sz="1800"/>
                <a:t>=</a:t>
              </a:r>
            </a:p>
          </p:txBody>
        </p:sp>
      </p:grpSp>
      <p:sp>
        <p:nvSpPr>
          <p:cNvPr id="899100" name="Rectangle 28"/>
          <p:cNvSpPr>
            <a:spLocks noChangeArrowheads="1"/>
          </p:cNvSpPr>
          <p:nvPr/>
        </p:nvSpPr>
        <p:spPr bwMode="auto">
          <a:xfrm>
            <a:off x="2768600" y="3970338"/>
            <a:ext cx="3094038"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110 kPa (4.2 L) = P</a:t>
            </a:r>
            <a:r>
              <a:rPr lang="en-US" sz="1800" baseline="-25000">
                <a:ea typeface="Times New Roman" pitchFamily="18" charset="0"/>
                <a:cs typeface="Arial" charset="0"/>
              </a:rPr>
              <a:t>2</a:t>
            </a:r>
            <a:r>
              <a:rPr lang="en-US" sz="1800">
                <a:ea typeface="Times New Roman" pitchFamily="18" charset="0"/>
                <a:cs typeface="Arial" charset="0"/>
              </a:rPr>
              <a:t> (11.3 L)</a:t>
            </a:r>
          </a:p>
        </p:txBody>
      </p:sp>
      <p:sp>
        <p:nvSpPr>
          <p:cNvPr id="899101" name="Line 29"/>
          <p:cNvSpPr>
            <a:spLocks noChangeShapeType="1"/>
          </p:cNvSpPr>
          <p:nvPr/>
        </p:nvSpPr>
        <p:spPr bwMode="auto">
          <a:xfrm>
            <a:off x="4152900" y="3162300"/>
            <a:ext cx="239713" cy="0"/>
          </a:xfrm>
          <a:prstGeom prst="line">
            <a:avLst/>
          </a:prstGeom>
          <a:noFill/>
          <a:ln w="9525">
            <a:solidFill>
              <a:schemeClr val="tx1"/>
            </a:solidFill>
            <a:round/>
            <a:headEnd/>
            <a:tailEnd type="triangle" w="med" len="med"/>
          </a:ln>
        </p:spPr>
        <p:txBody>
          <a:bodyPr/>
          <a:lstStyle/>
          <a:p>
            <a:endParaRPr lang="en-US"/>
          </a:p>
        </p:txBody>
      </p:sp>
      <p:grpSp>
        <p:nvGrpSpPr>
          <p:cNvPr id="3" name="Group 37"/>
          <p:cNvGrpSpPr>
            <a:grpSpLocks/>
          </p:cNvGrpSpPr>
          <p:nvPr/>
        </p:nvGrpSpPr>
        <p:grpSpPr bwMode="auto">
          <a:xfrm>
            <a:off x="4518025" y="2940050"/>
            <a:ext cx="1511300" cy="374650"/>
            <a:chOff x="1242" y="1901"/>
            <a:chExt cx="952" cy="236"/>
          </a:xfrm>
        </p:grpSpPr>
        <p:sp>
          <p:nvSpPr>
            <p:cNvPr id="151563" name="Text Box 32"/>
            <p:cNvSpPr txBox="1">
              <a:spLocks noChangeArrowheads="1"/>
            </p:cNvSpPr>
            <p:nvPr/>
          </p:nvSpPr>
          <p:spPr bwMode="auto">
            <a:xfrm>
              <a:off x="1242" y="1901"/>
              <a:ext cx="952" cy="231"/>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V</a:t>
              </a:r>
              <a:r>
                <a:rPr lang="en-US" sz="1800" baseline="-25000"/>
                <a:t>1</a:t>
              </a:r>
              <a:r>
                <a:rPr lang="en-US" sz="1800"/>
                <a:t>      P</a:t>
              </a:r>
              <a:r>
                <a:rPr lang="en-US" sz="1800" baseline="-25000"/>
                <a:t>2</a:t>
              </a:r>
              <a:r>
                <a:rPr lang="en-US" sz="1800"/>
                <a:t>V</a:t>
              </a:r>
              <a:r>
                <a:rPr lang="en-US" sz="1800" baseline="-25000"/>
                <a:t>2</a:t>
              </a:r>
            </a:p>
          </p:txBody>
        </p:sp>
        <p:sp>
          <p:nvSpPr>
            <p:cNvPr id="151564" name="Text Box 36"/>
            <p:cNvSpPr txBox="1">
              <a:spLocks noChangeArrowheads="1"/>
            </p:cNvSpPr>
            <p:nvPr/>
          </p:nvSpPr>
          <p:spPr bwMode="auto">
            <a:xfrm>
              <a:off x="1617" y="1906"/>
              <a:ext cx="200" cy="231"/>
            </a:xfrm>
            <a:prstGeom prst="rect">
              <a:avLst/>
            </a:prstGeom>
            <a:noFill/>
            <a:ln w="9525">
              <a:noFill/>
              <a:miter lim="800000"/>
              <a:headEnd/>
              <a:tailEnd/>
            </a:ln>
          </p:spPr>
          <p:txBody>
            <a:bodyPr wrap="none">
              <a:spAutoFit/>
            </a:bodyPr>
            <a:lstStyle/>
            <a:p>
              <a:pPr algn="l"/>
              <a:r>
                <a:rPr lang="en-US" sz="1800"/>
                <a:t>=</a:t>
              </a:r>
            </a:p>
          </p:txBody>
        </p:sp>
      </p:grpSp>
      <p:sp>
        <p:nvSpPr>
          <p:cNvPr id="899110" name="Rectangle 38"/>
          <p:cNvSpPr>
            <a:spLocks noChangeArrowheads="1"/>
          </p:cNvSpPr>
          <p:nvPr/>
        </p:nvSpPr>
        <p:spPr bwMode="auto">
          <a:xfrm>
            <a:off x="3533775" y="4752975"/>
            <a:ext cx="1592263" cy="376238"/>
          </a:xfrm>
          <a:prstGeom prst="rect">
            <a:avLst/>
          </a:prstGeom>
          <a:noFill/>
          <a:ln w="9525">
            <a:solidFill>
              <a:schemeClr val="tx1"/>
            </a:solidFill>
            <a:miter lim="800000"/>
            <a:headEnd/>
            <a:tailEnd/>
          </a:ln>
        </p:spPr>
        <p:txBody>
          <a:bodyPr wrap="none">
            <a:spAutoFit/>
          </a:bodyPr>
          <a:lstStyle/>
          <a:p>
            <a:pPr algn="l"/>
            <a:r>
              <a:rPr lang="en-US" sz="1800">
                <a:ea typeface="Times New Roman" pitchFamily="18" charset="0"/>
                <a:cs typeface="Arial" charset="0"/>
              </a:rPr>
              <a:t>P</a:t>
            </a:r>
            <a:r>
              <a:rPr lang="en-US" sz="1800" baseline="-25000">
                <a:ea typeface="Times New Roman" pitchFamily="18" charset="0"/>
                <a:cs typeface="Arial" charset="0"/>
              </a:rPr>
              <a:t>2</a:t>
            </a:r>
            <a:r>
              <a:rPr lang="en-US" sz="1800">
                <a:ea typeface="Times New Roman" pitchFamily="18" charset="0"/>
                <a:cs typeface="Arial" charset="0"/>
              </a:rPr>
              <a:t> = 40.9 kPa</a:t>
            </a:r>
          </a:p>
        </p:txBody>
      </p:sp>
      <p:sp>
        <p:nvSpPr>
          <p:cNvPr id="899111" name="Text Box 39"/>
          <p:cNvSpPr txBox="1">
            <a:spLocks noChangeArrowheads="1"/>
          </p:cNvSpPr>
          <p:nvPr/>
        </p:nvSpPr>
        <p:spPr bwMode="auto">
          <a:xfrm>
            <a:off x="6389688" y="2982913"/>
            <a:ext cx="1874837" cy="274637"/>
          </a:xfrm>
          <a:prstGeom prst="rect">
            <a:avLst/>
          </a:prstGeom>
          <a:noFill/>
          <a:ln w="9525">
            <a:noFill/>
            <a:miter lim="800000"/>
            <a:headEnd/>
            <a:tailEnd/>
          </a:ln>
        </p:spPr>
        <p:txBody>
          <a:bodyPr wrap="none">
            <a:spAutoFit/>
          </a:bodyPr>
          <a:lstStyle/>
          <a:p>
            <a:pPr algn="l"/>
            <a:r>
              <a:rPr lang="en-US">
                <a:solidFill>
                  <a:srgbClr val="FF0000"/>
                </a:solidFill>
              </a:rPr>
              <a:t>(temperature is constant)</a:t>
            </a:r>
          </a:p>
        </p:txBody>
      </p:sp>
      <p:sp>
        <p:nvSpPr>
          <p:cNvPr id="899112" name="Text Box 40"/>
          <p:cNvSpPr txBox="1">
            <a:spLocks noChangeArrowheads="1"/>
          </p:cNvSpPr>
          <p:nvPr/>
        </p:nvSpPr>
        <p:spPr bwMode="auto">
          <a:xfrm>
            <a:off x="6399213" y="3992563"/>
            <a:ext cx="1847850" cy="274637"/>
          </a:xfrm>
          <a:prstGeom prst="rect">
            <a:avLst/>
          </a:prstGeom>
          <a:noFill/>
          <a:ln w="9525">
            <a:noFill/>
            <a:miter lim="800000"/>
            <a:headEnd/>
            <a:tailEnd/>
          </a:ln>
        </p:spPr>
        <p:txBody>
          <a:bodyPr wrap="none">
            <a:spAutoFit/>
          </a:bodyPr>
          <a:lstStyle/>
          <a:p>
            <a:pPr algn="l"/>
            <a:r>
              <a:rPr lang="en-US">
                <a:solidFill>
                  <a:srgbClr val="FF0000"/>
                </a:solidFill>
              </a:rPr>
              <a:t>(substitute into equation)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99078">
                                            <p:txEl>
                                              <p:pRg st="2" end="2"/>
                                            </p:txEl>
                                          </p:spTgt>
                                        </p:tgtEl>
                                        <p:attrNameLst>
                                          <p:attrName>style.visibility</p:attrName>
                                        </p:attrNameLst>
                                      </p:cBhvr>
                                      <p:to>
                                        <p:strVal val="visible"/>
                                      </p:to>
                                    </p:set>
                                    <p:anim calcmode="lin" valueType="num">
                                      <p:cBhvr>
                                        <p:cTn id="7" dur="500" fill="hold"/>
                                        <p:tgtEl>
                                          <p:spTgt spid="899078">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99078">
                                            <p:txEl>
                                              <p:pRg st="2" end="2"/>
                                            </p:txEl>
                                          </p:spTgt>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899078">
                                            <p:txEl>
                                              <p:pRg st="3" end="3"/>
                                            </p:txEl>
                                          </p:spTgt>
                                        </p:tgtEl>
                                        <p:attrNameLst>
                                          <p:attrName>style.visibility</p:attrName>
                                        </p:attrNameLst>
                                      </p:cBhvr>
                                      <p:to>
                                        <p:strVal val="visible"/>
                                      </p:to>
                                    </p:set>
                                    <p:anim calcmode="lin" valueType="num">
                                      <p:cBhvr>
                                        <p:cTn id="11" dur="500" fill="hold"/>
                                        <p:tgtEl>
                                          <p:spTgt spid="899078">
                                            <p:txEl>
                                              <p:pRg st="3" end="3"/>
                                            </p:txEl>
                                          </p:spTgt>
                                        </p:tgtEl>
                                        <p:attrNameLst>
                                          <p:attrName>ppt_w</p:attrName>
                                        </p:attrNameLst>
                                      </p:cBhvr>
                                      <p:tavLst>
                                        <p:tav tm="0">
                                          <p:val>
                                            <p:fltVal val="0"/>
                                          </p:val>
                                        </p:tav>
                                        <p:tav tm="100000">
                                          <p:val>
                                            <p:strVal val="#ppt_w"/>
                                          </p:val>
                                        </p:tav>
                                      </p:tavLst>
                                    </p:anim>
                                    <p:anim calcmode="lin" valueType="num">
                                      <p:cBhvr>
                                        <p:cTn id="12" dur="500" fill="hold"/>
                                        <p:tgtEl>
                                          <p:spTgt spid="89907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9101"/>
                                        </p:tgtEl>
                                        <p:attrNameLst>
                                          <p:attrName>style.visibility</p:attrName>
                                        </p:attrNameLst>
                                      </p:cBhvr>
                                      <p:to>
                                        <p:strVal val="visible"/>
                                      </p:to>
                                    </p:set>
                                    <p:animEffect transition="in" filter="wipe(left)">
                                      <p:cBhvr>
                                        <p:cTn id="22" dur="500"/>
                                        <p:tgtEl>
                                          <p:spTgt spid="89910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899111"/>
                                        </p:tgtEl>
                                        <p:attrNameLst>
                                          <p:attrName>style.visibility</p:attrName>
                                        </p:attrNameLst>
                                      </p:cBhvr>
                                      <p:to>
                                        <p:strVal val="visible"/>
                                      </p:to>
                                    </p:set>
                                    <p:animEffect transition="in" filter="dissolve">
                                      <p:cBhvr>
                                        <p:cTn id="33" dur="500"/>
                                        <p:tgtEl>
                                          <p:spTgt spid="899111"/>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899100"/>
                                        </p:tgtEl>
                                        <p:attrNameLst>
                                          <p:attrName>style.visibility</p:attrName>
                                        </p:attrNameLst>
                                      </p:cBhvr>
                                      <p:to>
                                        <p:strVal val="visible"/>
                                      </p:to>
                                    </p:set>
                                    <p:anim calcmode="lin" valueType="num">
                                      <p:cBhvr>
                                        <p:cTn id="38" dur="500" fill="hold"/>
                                        <p:tgtEl>
                                          <p:spTgt spid="899100"/>
                                        </p:tgtEl>
                                        <p:attrNameLst>
                                          <p:attrName>ppt_w</p:attrName>
                                        </p:attrNameLst>
                                      </p:cBhvr>
                                      <p:tavLst>
                                        <p:tav tm="0">
                                          <p:val>
                                            <p:fltVal val="0"/>
                                          </p:val>
                                        </p:tav>
                                        <p:tav tm="100000">
                                          <p:val>
                                            <p:strVal val="#ppt_w"/>
                                          </p:val>
                                        </p:tav>
                                      </p:tavLst>
                                    </p:anim>
                                    <p:anim calcmode="lin" valueType="num">
                                      <p:cBhvr>
                                        <p:cTn id="39" dur="500" fill="hold"/>
                                        <p:tgtEl>
                                          <p:spTgt spid="89910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899112"/>
                                        </p:tgtEl>
                                        <p:attrNameLst>
                                          <p:attrName>style.visibility</p:attrName>
                                        </p:attrNameLst>
                                      </p:cBhvr>
                                      <p:to>
                                        <p:strVal val="visible"/>
                                      </p:to>
                                    </p:set>
                                    <p:animEffect transition="in" filter="dissolve">
                                      <p:cBhvr>
                                        <p:cTn id="43" dur="500"/>
                                        <p:tgtEl>
                                          <p:spTgt spid="899112"/>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899110"/>
                                        </p:tgtEl>
                                        <p:attrNameLst>
                                          <p:attrName>style.visibility</p:attrName>
                                        </p:attrNameLst>
                                      </p:cBhvr>
                                      <p:to>
                                        <p:strVal val="visible"/>
                                      </p:to>
                                    </p:set>
                                    <p:anim calcmode="lin" valueType="num">
                                      <p:cBhvr>
                                        <p:cTn id="48" dur="500" fill="hold"/>
                                        <p:tgtEl>
                                          <p:spTgt spid="899110"/>
                                        </p:tgtEl>
                                        <p:attrNameLst>
                                          <p:attrName>ppt_w</p:attrName>
                                        </p:attrNameLst>
                                      </p:cBhvr>
                                      <p:tavLst>
                                        <p:tav tm="0">
                                          <p:val>
                                            <p:fltVal val="0"/>
                                          </p:val>
                                        </p:tav>
                                        <p:tav tm="100000">
                                          <p:val>
                                            <p:strVal val="#ppt_w"/>
                                          </p:val>
                                        </p:tav>
                                      </p:tavLst>
                                    </p:anim>
                                    <p:anim calcmode="lin" valueType="num">
                                      <p:cBhvr>
                                        <p:cTn id="49" dur="500" fill="hold"/>
                                        <p:tgtEl>
                                          <p:spTgt spid="899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100" grpId="0"/>
      <p:bldP spid="899101" grpId="0" animBg="1"/>
      <p:bldP spid="899110" grpId="0" animBg="1"/>
      <p:bldP spid="899111" grpId="0"/>
      <p:bldP spid="8991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endParaRPr lang="en-US" smtClean="0"/>
          </a:p>
        </p:txBody>
      </p:sp>
      <p:sp>
        <p:nvSpPr>
          <p:cNvPr id="926724" name="Rectangle 4"/>
          <p:cNvSpPr>
            <a:spLocks noChangeArrowheads="1"/>
          </p:cNvSpPr>
          <p:nvPr/>
        </p:nvSpPr>
        <p:spPr bwMode="auto">
          <a:xfrm>
            <a:off x="6477000" y="5324475"/>
            <a:ext cx="1028700" cy="457200"/>
          </a:xfrm>
          <a:prstGeom prst="rect">
            <a:avLst/>
          </a:prstGeom>
          <a:noFill/>
          <a:ln w="9525">
            <a:solidFill>
              <a:srgbClr val="000000"/>
            </a:solidFill>
            <a:miter lim="800000"/>
            <a:headEnd/>
            <a:tailEnd/>
          </a:ln>
        </p:spPr>
        <p:txBody>
          <a:bodyPr/>
          <a:lstStyle/>
          <a:p>
            <a:endParaRPr lang="en-US"/>
          </a:p>
        </p:txBody>
      </p:sp>
      <p:sp>
        <p:nvSpPr>
          <p:cNvPr id="152580" name="Rectangle 5"/>
          <p:cNvSpPr>
            <a:spLocks noChangeArrowheads="1"/>
          </p:cNvSpPr>
          <p:nvPr/>
        </p:nvSpPr>
        <p:spPr bwMode="auto">
          <a:xfrm>
            <a:off x="457200" y="1828800"/>
            <a:ext cx="8178800" cy="641350"/>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Original temp. and vol. of gas are 150</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and 300 dm</a:t>
            </a:r>
            <a:r>
              <a:rPr lang="en-US" sz="1800" baseline="30000">
                <a:solidFill>
                  <a:schemeClr val="accent2"/>
                </a:solidFill>
                <a:ea typeface="Times New Roman" pitchFamily="18" charset="0"/>
                <a:cs typeface="Arial" charset="0"/>
              </a:rPr>
              <a:t>3</a:t>
            </a:r>
            <a:r>
              <a:rPr lang="en-US" sz="1800">
                <a:solidFill>
                  <a:schemeClr val="accent2"/>
                </a:solidFill>
                <a:ea typeface="Times New Roman" pitchFamily="18" charset="0"/>
                <a:cs typeface="Arial" charset="0"/>
              </a:rPr>
              <a:t>. Final vol. is 100 dm</a:t>
            </a:r>
            <a:r>
              <a:rPr lang="en-US" sz="1800" baseline="30000">
                <a:solidFill>
                  <a:schemeClr val="accent2"/>
                </a:solidFill>
                <a:ea typeface="Times New Roman" pitchFamily="18" charset="0"/>
                <a:cs typeface="Arial" charset="0"/>
              </a:rPr>
              <a:t>3</a:t>
            </a:r>
            <a:r>
              <a:rPr lang="en-US" sz="1800">
                <a:solidFill>
                  <a:schemeClr val="accent2"/>
                </a:solidFill>
                <a:ea typeface="Times New Roman" pitchFamily="18" charset="0"/>
                <a:cs typeface="Arial" charset="0"/>
              </a:rPr>
              <a:t>. </a:t>
            </a:r>
          </a:p>
          <a:p>
            <a:pPr indent="274638" algn="l"/>
            <a:r>
              <a:rPr lang="en-US" sz="1800">
                <a:solidFill>
                  <a:schemeClr val="accent2"/>
                </a:solidFill>
                <a:ea typeface="Times New Roman" pitchFamily="18" charset="0"/>
                <a:cs typeface="Arial" charset="0"/>
              </a:rPr>
              <a:t>Find final temp. in </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assuming constant pressure.</a:t>
            </a:r>
            <a:endParaRPr lang="en-US" sz="1800">
              <a:ea typeface="Times New Roman" pitchFamily="18" charset="0"/>
              <a:cs typeface="Arial" charset="0"/>
            </a:endParaRPr>
          </a:p>
        </p:txBody>
      </p:sp>
      <p:sp>
        <p:nvSpPr>
          <p:cNvPr id="926726" name="Rectangle 6"/>
          <p:cNvSpPr>
            <a:spLocks noChangeArrowheads="1"/>
          </p:cNvSpPr>
          <p:nvPr/>
        </p:nvSpPr>
        <p:spPr bwMode="auto">
          <a:xfrm>
            <a:off x="762000" y="2651125"/>
            <a:ext cx="1425575" cy="366713"/>
          </a:xfrm>
          <a:prstGeom prst="rect">
            <a:avLst/>
          </a:prstGeom>
          <a:noFill/>
          <a:ln w="9525">
            <a:noFill/>
            <a:miter lim="800000"/>
            <a:headEnd/>
            <a:tailEnd/>
          </a:ln>
        </p:spPr>
        <p:txBody>
          <a:bodyPr wrap="none" anchor="ctr">
            <a:spAutoFit/>
          </a:bodyPr>
          <a:lstStyle/>
          <a:p>
            <a:pPr algn="l" eaLnBrk="0" hangingPunct="0"/>
            <a:r>
              <a:rPr lang="en-US" sz="1800"/>
              <a:t>T</a:t>
            </a:r>
            <a:r>
              <a:rPr lang="en-US" sz="1800" baseline="-25000"/>
              <a:t>1</a:t>
            </a:r>
            <a:r>
              <a:rPr lang="en-US" sz="1800"/>
              <a:t> = 150</a:t>
            </a:r>
            <a:r>
              <a:rPr lang="en-US" sz="1800" baseline="30000"/>
              <a:t>o</a:t>
            </a:r>
            <a:r>
              <a:rPr lang="en-US" sz="1800"/>
              <a:t>C  </a:t>
            </a:r>
          </a:p>
        </p:txBody>
      </p:sp>
      <p:grpSp>
        <p:nvGrpSpPr>
          <p:cNvPr id="2" name="Group 8"/>
          <p:cNvGrpSpPr>
            <a:grpSpLocks/>
          </p:cNvGrpSpPr>
          <p:nvPr/>
        </p:nvGrpSpPr>
        <p:grpSpPr bwMode="auto">
          <a:xfrm>
            <a:off x="1912938" y="3189288"/>
            <a:ext cx="1511300" cy="711200"/>
            <a:chOff x="2822" y="1597"/>
            <a:chExt cx="952" cy="448"/>
          </a:xfrm>
        </p:grpSpPr>
        <p:sp>
          <p:nvSpPr>
            <p:cNvPr id="152603" name="Text Box 9"/>
            <p:cNvSpPr txBox="1">
              <a:spLocks noChangeArrowheads="1"/>
            </p:cNvSpPr>
            <p:nvPr/>
          </p:nvSpPr>
          <p:spPr bwMode="auto">
            <a:xfrm>
              <a:off x="2822" y="1597"/>
              <a:ext cx="952" cy="231"/>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V</a:t>
              </a:r>
              <a:r>
                <a:rPr lang="en-US" sz="1800" baseline="-25000"/>
                <a:t>1</a:t>
              </a:r>
              <a:r>
                <a:rPr lang="en-US" sz="1800"/>
                <a:t>      P</a:t>
              </a:r>
              <a:r>
                <a:rPr lang="en-US" sz="1800" baseline="-25000"/>
                <a:t>2</a:t>
              </a:r>
              <a:r>
                <a:rPr lang="en-US" sz="1800"/>
                <a:t>V</a:t>
              </a:r>
              <a:r>
                <a:rPr lang="en-US" sz="1800" baseline="-25000"/>
                <a:t>2</a:t>
              </a:r>
            </a:p>
          </p:txBody>
        </p:sp>
        <p:sp>
          <p:nvSpPr>
            <p:cNvPr id="152604" name="Line 10"/>
            <p:cNvSpPr>
              <a:spLocks noChangeShapeType="1"/>
            </p:cNvSpPr>
            <p:nvPr/>
          </p:nvSpPr>
          <p:spPr bwMode="auto">
            <a:xfrm>
              <a:off x="2849" y="1829"/>
              <a:ext cx="353" cy="0"/>
            </a:xfrm>
            <a:prstGeom prst="line">
              <a:avLst/>
            </a:prstGeom>
            <a:noFill/>
            <a:ln w="9525">
              <a:solidFill>
                <a:schemeClr val="tx1"/>
              </a:solidFill>
              <a:round/>
              <a:headEnd/>
              <a:tailEnd/>
            </a:ln>
          </p:spPr>
          <p:txBody>
            <a:bodyPr/>
            <a:lstStyle/>
            <a:p>
              <a:endParaRPr lang="en-US"/>
            </a:p>
          </p:txBody>
        </p:sp>
        <p:sp>
          <p:nvSpPr>
            <p:cNvPr id="152605" name="Line 11"/>
            <p:cNvSpPr>
              <a:spLocks noChangeShapeType="1"/>
            </p:cNvSpPr>
            <p:nvPr/>
          </p:nvSpPr>
          <p:spPr bwMode="auto">
            <a:xfrm>
              <a:off x="3390" y="1830"/>
              <a:ext cx="353" cy="0"/>
            </a:xfrm>
            <a:prstGeom prst="line">
              <a:avLst/>
            </a:prstGeom>
            <a:noFill/>
            <a:ln w="9525">
              <a:solidFill>
                <a:schemeClr val="tx1"/>
              </a:solidFill>
              <a:round/>
              <a:headEnd/>
              <a:tailEnd/>
            </a:ln>
          </p:spPr>
          <p:txBody>
            <a:bodyPr/>
            <a:lstStyle/>
            <a:p>
              <a:endParaRPr lang="en-US"/>
            </a:p>
          </p:txBody>
        </p:sp>
        <p:sp>
          <p:nvSpPr>
            <p:cNvPr id="152606" name="Rectangle 12"/>
            <p:cNvSpPr>
              <a:spLocks noChangeArrowheads="1"/>
            </p:cNvSpPr>
            <p:nvPr/>
          </p:nvSpPr>
          <p:spPr bwMode="auto">
            <a:xfrm>
              <a:off x="2909" y="1814"/>
              <a:ext cx="798" cy="231"/>
            </a:xfrm>
            <a:prstGeom prst="rect">
              <a:avLst/>
            </a:prstGeom>
            <a:noFill/>
            <a:ln w="9525">
              <a:noFill/>
              <a:miter lim="800000"/>
              <a:headEnd/>
              <a:tailEnd/>
            </a:ln>
          </p:spPr>
          <p:txBody>
            <a:bodyPr wrap="none">
              <a:spAutoFit/>
            </a:bodyPr>
            <a:lstStyle/>
            <a:p>
              <a:pPr algn="l"/>
              <a:r>
                <a:rPr lang="en-US" sz="1800"/>
                <a:t>T</a:t>
              </a:r>
              <a:r>
                <a:rPr lang="en-US" sz="1800" baseline="-25000"/>
                <a:t>1</a:t>
              </a:r>
              <a:r>
                <a:rPr lang="en-US" sz="1800"/>
                <a:t>          T</a:t>
              </a:r>
              <a:r>
                <a:rPr lang="en-US" sz="1800" baseline="-25000"/>
                <a:t>2</a:t>
              </a:r>
            </a:p>
          </p:txBody>
        </p:sp>
        <p:sp>
          <p:nvSpPr>
            <p:cNvPr id="152607" name="Text Box 13"/>
            <p:cNvSpPr txBox="1">
              <a:spLocks noChangeArrowheads="1"/>
            </p:cNvSpPr>
            <p:nvPr/>
          </p:nvSpPr>
          <p:spPr bwMode="auto">
            <a:xfrm>
              <a:off x="3197" y="1712"/>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3" name="Group 14"/>
          <p:cNvGrpSpPr>
            <a:grpSpLocks/>
          </p:cNvGrpSpPr>
          <p:nvPr/>
        </p:nvGrpSpPr>
        <p:grpSpPr bwMode="auto">
          <a:xfrm>
            <a:off x="3903663" y="3189288"/>
            <a:ext cx="1209675" cy="711200"/>
            <a:chOff x="1586" y="3318"/>
            <a:chExt cx="762" cy="448"/>
          </a:xfrm>
        </p:grpSpPr>
        <p:sp>
          <p:nvSpPr>
            <p:cNvPr id="152598" name="Rectangle 15"/>
            <p:cNvSpPr>
              <a:spLocks noChangeArrowheads="1"/>
            </p:cNvSpPr>
            <p:nvPr/>
          </p:nvSpPr>
          <p:spPr bwMode="auto">
            <a:xfrm>
              <a:off x="1606" y="3535"/>
              <a:ext cx="718" cy="231"/>
            </a:xfrm>
            <a:prstGeom prst="rect">
              <a:avLst/>
            </a:prstGeom>
            <a:noFill/>
            <a:ln w="9525">
              <a:noFill/>
              <a:miter lim="800000"/>
              <a:headEnd/>
              <a:tailEnd/>
            </a:ln>
          </p:spPr>
          <p:txBody>
            <a:bodyPr wrap="none">
              <a:spAutoFit/>
            </a:bodyPr>
            <a:lstStyle/>
            <a:p>
              <a:pPr algn="l"/>
              <a:r>
                <a:rPr lang="en-US" sz="1800"/>
                <a:t>T</a:t>
              </a:r>
              <a:r>
                <a:rPr lang="en-US" sz="1800" baseline="-25000"/>
                <a:t>1</a:t>
              </a:r>
              <a:r>
                <a:rPr lang="en-US" sz="1800"/>
                <a:t>        T</a:t>
              </a:r>
              <a:r>
                <a:rPr lang="en-US" sz="1800" baseline="-25000"/>
                <a:t>2</a:t>
              </a:r>
            </a:p>
          </p:txBody>
        </p:sp>
        <p:sp>
          <p:nvSpPr>
            <p:cNvPr id="152599" name="Text Box 16"/>
            <p:cNvSpPr txBox="1">
              <a:spLocks noChangeArrowheads="1"/>
            </p:cNvSpPr>
            <p:nvPr/>
          </p:nvSpPr>
          <p:spPr bwMode="auto">
            <a:xfrm>
              <a:off x="1604" y="3318"/>
              <a:ext cx="734" cy="231"/>
            </a:xfrm>
            <a:prstGeom prst="rect">
              <a:avLst/>
            </a:prstGeom>
            <a:noFill/>
            <a:ln w="9525">
              <a:noFill/>
              <a:miter lim="800000"/>
              <a:headEnd/>
              <a:tailEnd/>
            </a:ln>
          </p:spPr>
          <p:txBody>
            <a:bodyPr wrap="none">
              <a:spAutoFit/>
            </a:bodyPr>
            <a:lstStyle/>
            <a:p>
              <a:pPr algn="l"/>
              <a:r>
                <a:rPr lang="en-US" sz="1800"/>
                <a:t>V</a:t>
              </a:r>
              <a:r>
                <a:rPr lang="en-US" sz="1800" baseline="-25000"/>
                <a:t>1</a:t>
              </a:r>
              <a:r>
                <a:rPr lang="en-US" sz="1800"/>
                <a:t>        V</a:t>
              </a:r>
              <a:r>
                <a:rPr lang="en-US" sz="1800" baseline="-25000"/>
                <a:t>2</a:t>
              </a:r>
            </a:p>
          </p:txBody>
        </p:sp>
        <p:sp>
          <p:nvSpPr>
            <p:cNvPr id="152600" name="Line 17"/>
            <p:cNvSpPr>
              <a:spLocks noChangeShapeType="1"/>
            </p:cNvSpPr>
            <p:nvPr/>
          </p:nvSpPr>
          <p:spPr bwMode="auto">
            <a:xfrm>
              <a:off x="1586" y="3550"/>
              <a:ext cx="288" cy="0"/>
            </a:xfrm>
            <a:prstGeom prst="line">
              <a:avLst/>
            </a:prstGeom>
            <a:noFill/>
            <a:ln w="9525">
              <a:solidFill>
                <a:schemeClr val="tx1"/>
              </a:solidFill>
              <a:round/>
              <a:headEnd/>
              <a:tailEnd/>
            </a:ln>
          </p:spPr>
          <p:txBody>
            <a:bodyPr/>
            <a:lstStyle/>
            <a:p>
              <a:endParaRPr lang="en-US"/>
            </a:p>
          </p:txBody>
        </p:sp>
        <p:sp>
          <p:nvSpPr>
            <p:cNvPr id="152601" name="Line 18"/>
            <p:cNvSpPr>
              <a:spLocks noChangeShapeType="1"/>
            </p:cNvSpPr>
            <p:nvPr/>
          </p:nvSpPr>
          <p:spPr bwMode="auto">
            <a:xfrm>
              <a:off x="2087" y="3551"/>
              <a:ext cx="261" cy="0"/>
            </a:xfrm>
            <a:prstGeom prst="line">
              <a:avLst/>
            </a:prstGeom>
            <a:noFill/>
            <a:ln w="9525">
              <a:solidFill>
                <a:schemeClr val="tx1"/>
              </a:solidFill>
              <a:round/>
              <a:headEnd/>
              <a:tailEnd/>
            </a:ln>
          </p:spPr>
          <p:txBody>
            <a:bodyPr/>
            <a:lstStyle/>
            <a:p>
              <a:endParaRPr lang="en-US"/>
            </a:p>
          </p:txBody>
        </p:sp>
        <p:sp>
          <p:nvSpPr>
            <p:cNvPr id="152602" name="Text Box 19"/>
            <p:cNvSpPr txBox="1">
              <a:spLocks noChangeArrowheads="1"/>
            </p:cNvSpPr>
            <p:nvPr/>
          </p:nvSpPr>
          <p:spPr bwMode="auto">
            <a:xfrm>
              <a:off x="1879" y="3433"/>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4" name="Group 20"/>
          <p:cNvGrpSpPr>
            <a:grpSpLocks/>
          </p:cNvGrpSpPr>
          <p:nvPr/>
        </p:nvGrpSpPr>
        <p:grpSpPr bwMode="auto">
          <a:xfrm>
            <a:off x="5567363" y="3187700"/>
            <a:ext cx="2257425" cy="711200"/>
            <a:chOff x="2583" y="3339"/>
            <a:chExt cx="1422" cy="448"/>
          </a:xfrm>
        </p:grpSpPr>
        <p:sp>
          <p:nvSpPr>
            <p:cNvPr id="152593" name="Rectangle 21"/>
            <p:cNvSpPr>
              <a:spLocks noChangeArrowheads="1"/>
            </p:cNvSpPr>
            <p:nvPr/>
          </p:nvSpPr>
          <p:spPr bwMode="auto">
            <a:xfrm>
              <a:off x="2670" y="3556"/>
              <a:ext cx="1153" cy="231"/>
            </a:xfrm>
            <a:prstGeom prst="rect">
              <a:avLst/>
            </a:prstGeom>
            <a:noFill/>
            <a:ln w="9525">
              <a:noFill/>
              <a:miter lim="800000"/>
              <a:headEnd/>
              <a:tailEnd/>
            </a:ln>
          </p:spPr>
          <p:txBody>
            <a:bodyPr wrap="none">
              <a:spAutoFit/>
            </a:bodyPr>
            <a:lstStyle/>
            <a:p>
              <a:pPr algn="l"/>
              <a:r>
                <a:rPr lang="en-US" sz="1800"/>
                <a:t>423 K             T</a:t>
              </a:r>
              <a:r>
                <a:rPr lang="en-US" sz="1800" baseline="-25000"/>
                <a:t>2</a:t>
              </a:r>
            </a:p>
          </p:txBody>
        </p:sp>
        <p:sp>
          <p:nvSpPr>
            <p:cNvPr id="152594" name="Text Box 22"/>
            <p:cNvSpPr txBox="1">
              <a:spLocks noChangeArrowheads="1"/>
            </p:cNvSpPr>
            <p:nvPr/>
          </p:nvSpPr>
          <p:spPr bwMode="auto">
            <a:xfrm>
              <a:off x="2583" y="3339"/>
              <a:ext cx="1422" cy="231"/>
            </a:xfrm>
            <a:prstGeom prst="rect">
              <a:avLst/>
            </a:prstGeom>
            <a:noFill/>
            <a:ln w="9525">
              <a:noFill/>
              <a:miter lim="800000"/>
              <a:headEnd/>
              <a:tailEnd/>
            </a:ln>
          </p:spPr>
          <p:txBody>
            <a:bodyPr wrap="none">
              <a:spAutoFit/>
            </a:bodyPr>
            <a:lstStyle/>
            <a:p>
              <a:pPr algn="l"/>
              <a:r>
                <a:rPr lang="en-US" sz="1800"/>
                <a:t>300 dm</a:t>
              </a:r>
              <a:r>
                <a:rPr lang="en-US" sz="1800" baseline="30000"/>
                <a:t>3</a:t>
              </a:r>
              <a:r>
                <a:rPr lang="en-US" sz="1800"/>
                <a:t>      100 dm</a:t>
              </a:r>
              <a:r>
                <a:rPr lang="en-US" sz="1800" baseline="30000"/>
                <a:t>3</a:t>
              </a:r>
            </a:p>
          </p:txBody>
        </p:sp>
        <p:sp>
          <p:nvSpPr>
            <p:cNvPr id="152595" name="Line 23"/>
            <p:cNvSpPr>
              <a:spLocks noChangeShapeType="1"/>
            </p:cNvSpPr>
            <p:nvPr/>
          </p:nvSpPr>
          <p:spPr bwMode="auto">
            <a:xfrm>
              <a:off x="2610" y="3571"/>
              <a:ext cx="575" cy="0"/>
            </a:xfrm>
            <a:prstGeom prst="line">
              <a:avLst/>
            </a:prstGeom>
            <a:noFill/>
            <a:ln w="9525">
              <a:solidFill>
                <a:schemeClr val="tx1"/>
              </a:solidFill>
              <a:round/>
              <a:headEnd/>
              <a:tailEnd/>
            </a:ln>
          </p:spPr>
          <p:txBody>
            <a:bodyPr/>
            <a:lstStyle/>
            <a:p>
              <a:endParaRPr lang="en-US"/>
            </a:p>
          </p:txBody>
        </p:sp>
        <p:sp>
          <p:nvSpPr>
            <p:cNvPr id="152596" name="Line 24"/>
            <p:cNvSpPr>
              <a:spLocks noChangeShapeType="1"/>
            </p:cNvSpPr>
            <p:nvPr/>
          </p:nvSpPr>
          <p:spPr bwMode="auto">
            <a:xfrm>
              <a:off x="3411" y="3572"/>
              <a:ext cx="543" cy="0"/>
            </a:xfrm>
            <a:prstGeom prst="line">
              <a:avLst/>
            </a:prstGeom>
            <a:noFill/>
            <a:ln w="9525">
              <a:solidFill>
                <a:schemeClr val="tx1"/>
              </a:solidFill>
              <a:round/>
              <a:headEnd/>
              <a:tailEnd/>
            </a:ln>
          </p:spPr>
          <p:txBody>
            <a:bodyPr/>
            <a:lstStyle/>
            <a:p>
              <a:endParaRPr lang="en-US"/>
            </a:p>
          </p:txBody>
        </p:sp>
        <p:sp>
          <p:nvSpPr>
            <p:cNvPr id="152597" name="Text Box 25"/>
            <p:cNvSpPr txBox="1">
              <a:spLocks noChangeArrowheads="1"/>
            </p:cNvSpPr>
            <p:nvPr/>
          </p:nvSpPr>
          <p:spPr bwMode="auto">
            <a:xfrm>
              <a:off x="3198" y="3454"/>
              <a:ext cx="200" cy="231"/>
            </a:xfrm>
            <a:prstGeom prst="rect">
              <a:avLst/>
            </a:prstGeom>
            <a:noFill/>
            <a:ln w="9525">
              <a:noFill/>
              <a:miter lim="800000"/>
              <a:headEnd/>
              <a:tailEnd/>
            </a:ln>
          </p:spPr>
          <p:txBody>
            <a:bodyPr wrap="none">
              <a:spAutoFit/>
            </a:bodyPr>
            <a:lstStyle/>
            <a:p>
              <a:pPr algn="l"/>
              <a:r>
                <a:rPr lang="en-US" sz="1800"/>
                <a:t>=</a:t>
              </a:r>
            </a:p>
          </p:txBody>
        </p:sp>
      </p:grpSp>
      <p:sp>
        <p:nvSpPr>
          <p:cNvPr id="926746" name="Rectangle 26"/>
          <p:cNvSpPr>
            <a:spLocks noChangeArrowheads="1"/>
          </p:cNvSpPr>
          <p:nvPr/>
        </p:nvSpPr>
        <p:spPr bwMode="auto">
          <a:xfrm>
            <a:off x="1798638" y="4725988"/>
            <a:ext cx="3389312"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300 dm</a:t>
            </a:r>
            <a:r>
              <a:rPr lang="en-US" sz="1800" baseline="30000">
                <a:ea typeface="Times New Roman" pitchFamily="18" charset="0"/>
                <a:cs typeface="Arial" charset="0"/>
              </a:rPr>
              <a:t>3</a:t>
            </a:r>
            <a:r>
              <a:rPr lang="en-US" sz="1800">
                <a:ea typeface="Times New Roman" pitchFamily="18" charset="0"/>
                <a:cs typeface="Arial" charset="0"/>
              </a:rPr>
              <a:t> (T</a:t>
            </a:r>
            <a:r>
              <a:rPr lang="en-US" sz="1800" baseline="-30000">
                <a:ea typeface="Times New Roman" pitchFamily="18" charset="0"/>
                <a:cs typeface="Arial" charset="0"/>
              </a:rPr>
              <a:t>2</a:t>
            </a:r>
            <a:r>
              <a:rPr lang="en-US" sz="1800">
                <a:ea typeface="Times New Roman" pitchFamily="18" charset="0"/>
                <a:cs typeface="Arial" charset="0"/>
              </a:rPr>
              <a:t>) = 423 K (100 dm</a:t>
            </a:r>
            <a:r>
              <a:rPr lang="en-US" sz="1800" baseline="30000">
                <a:ea typeface="Times New Roman" pitchFamily="18" charset="0"/>
                <a:cs typeface="Arial" charset="0"/>
              </a:rPr>
              <a:t>3</a:t>
            </a:r>
            <a:r>
              <a:rPr lang="en-US" sz="1800">
                <a:ea typeface="Times New Roman" pitchFamily="18" charset="0"/>
                <a:cs typeface="Arial" charset="0"/>
              </a:rPr>
              <a:t>)</a:t>
            </a:r>
          </a:p>
        </p:txBody>
      </p:sp>
      <p:sp>
        <p:nvSpPr>
          <p:cNvPr id="926748" name="Rectangle 28"/>
          <p:cNvSpPr>
            <a:spLocks noChangeArrowheads="1"/>
          </p:cNvSpPr>
          <p:nvPr/>
        </p:nvSpPr>
        <p:spPr bwMode="auto">
          <a:xfrm>
            <a:off x="1944688" y="2651125"/>
            <a:ext cx="1619250" cy="366713"/>
          </a:xfrm>
          <a:prstGeom prst="rect">
            <a:avLst/>
          </a:prstGeom>
          <a:noFill/>
          <a:ln w="9525">
            <a:noFill/>
            <a:miter lim="800000"/>
            <a:headEnd/>
            <a:tailEnd/>
          </a:ln>
        </p:spPr>
        <p:txBody>
          <a:bodyPr wrap="none">
            <a:spAutoFit/>
          </a:bodyPr>
          <a:lstStyle/>
          <a:p>
            <a:pPr algn="l" eaLnBrk="0" hangingPunct="0"/>
            <a:r>
              <a:rPr lang="en-US" sz="1800"/>
              <a:t>+ 273 = 423 K</a:t>
            </a:r>
          </a:p>
        </p:txBody>
      </p:sp>
      <p:sp>
        <p:nvSpPr>
          <p:cNvPr id="926749" name="Rectangle 29"/>
          <p:cNvSpPr>
            <a:spLocks noChangeArrowheads="1"/>
          </p:cNvSpPr>
          <p:nvPr/>
        </p:nvSpPr>
        <p:spPr bwMode="auto">
          <a:xfrm>
            <a:off x="2852738" y="5399088"/>
            <a:ext cx="1392237" cy="366712"/>
          </a:xfrm>
          <a:prstGeom prst="rect">
            <a:avLst/>
          </a:prstGeom>
          <a:noFill/>
          <a:ln w="9525">
            <a:noFill/>
            <a:miter lim="800000"/>
            <a:headEnd/>
            <a:tailEnd/>
          </a:ln>
        </p:spPr>
        <p:txBody>
          <a:bodyPr wrap="none">
            <a:spAutoFit/>
          </a:bodyPr>
          <a:lstStyle/>
          <a:p>
            <a:pPr algn="l" eaLnBrk="0" hangingPunct="0"/>
            <a:r>
              <a:rPr lang="en-US" sz="1800"/>
              <a:t>T</a:t>
            </a:r>
            <a:r>
              <a:rPr lang="en-US" sz="1800" baseline="-25000"/>
              <a:t>2</a:t>
            </a:r>
            <a:r>
              <a:rPr lang="en-US" sz="1800"/>
              <a:t>  =  141 K</a:t>
            </a:r>
          </a:p>
        </p:txBody>
      </p:sp>
      <p:sp>
        <p:nvSpPr>
          <p:cNvPr id="926750" name="Rectangle 30"/>
          <p:cNvSpPr>
            <a:spLocks noChangeArrowheads="1"/>
          </p:cNvSpPr>
          <p:nvPr/>
        </p:nvSpPr>
        <p:spPr bwMode="auto">
          <a:xfrm>
            <a:off x="6496050" y="5389563"/>
            <a:ext cx="1017588" cy="366712"/>
          </a:xfrm>
          <a:prstGeom prst="rect">
            <a:avLst/>
          </a:prstGeom>
          <a:noFill/>
          <a:ln w="9525">
            <a:noFill/>
            <a:miter lim="800000"/>
            <a:headEnd/>
            <a:tailEnd/>
          </a:ln>
        </p:spPr>
        <p:txBody>
          <a:bodyPr wrap="none">
            <a:spAutoFit/>
          </a:bodyPr>
          <a:lstStyle/>
          <a:p>
            <a:pPr algn="l" eaLnBrk="0" hangingPunct="0"/>
            <a:r>
              <a:rPr lang="en-US" sz="1800"/>
              <a:t>- 132</a:t>
            </a:r>
            <a:r>
              <a:rPr lang="en-US" sz="1800" baseline="30000"/>
              <a:t>o</a:t>
            </a:r>
            <a:r>
              <a:rPr lang="en-US" sz="1800"/>
              <a:t>C </a:t>
            </a:r>
          </a:p>
        </p:txBody>
      </p:sp>
      <p:sp>
        <p:nvSpPr>
          <p:cNvPr id="926752" name="Line 32"/>
          <p:cNvSpPr>
            <a:spLocks noChangeShapeType="1"/>
          </p:cNvSpPr>
          <p:nvPr/>
        </p:nvSpPr>
        <p:spPr bwMode="auto">
          <a:xfrm>
            <a:off x="3509963" y="3556000"/>
            <a:ext cx="239712" cy="0"/>
          </a:xfrm>
          <a:prstGeom prst="line">
            <a:avLst/>
          </a:prstGeom>
          <a:noFill/>
          <a:ln w="9525">
            <a:solidFill>
              <a:schemeClr val="tx1"/>
            </a:solidFill>
            <a:round/>
            <a:headEnd/>
            <a:tailEnd type="triangle" w="med" len="med"/>
          </a:ln>
        </p:spPr>
        <p:txBody>
          <a:bodyPr/>
          <a:lstStyle/>
          <a:p>
            <a:endParaRPr lang="en-US"/>
          </a:p>
        </p:txBody>
      </p:sp>
      <p:sp>
        <p:nvSpPr>
          <p:cNvPr id="926753" name="Text Box 33"/>
          <p:cNvSpPr txBox="1">
            <a:spLocks noChangeArrowheads="1"/>
          </p:cNvSpPr>
          <p:nvPr/>
        </p:nvSpPr>
        <p:spPr bwMode="auto">
          <a:xfrm>
            <a:off x="1874838" y="4330700"/>
            <a:ext cx="2049462" cy="274638"/>
          </a:xfrm>
          <a:prstGeom prst="rect">
            <a:avLst/>
          </a:prstGeom>
          <a:noFill/>
          <a:ln w="9525">
            <a:noFill/>
            <a:miter lim="800000"/>
            <a:headEnd/>
            <a:tailEnd/>
          </a:ln>
        </p:spPr>
        <p:txBody>
          <a:bodyPr wrap="none">
            <a:spAutoFit/>
          </a:bodyPr>
          <a:lstStyle/>
          <a:p>
            <a:pPr algn="l"/>
            <a:r>
              <a:rPr lang="en-US" b="1"/>
              <a:t>Cross-multiply and divide</a:t>
            </a:r>
          </a:p>
        </p:txBody>
      </p:sp>
      <p:sp>
        <p:nvSpPr>
          <p:cNvPr id="926755" name="Freeform 35"/>
          <p:cNvSpPr>
            <a:spLocks/>
          </p:cNvSpPr>
          <p:nvPr/>
        </p:nvSpPr>
        <p:spPr bwMode="auto">
          <a:xfrm>
            <a:off x="3879850" y="5745163"/>
            <a:ext cx="2982913" cy="625475"/>
          </a:xfrm>
          <a:custGeom>
            <a:avLst/>
            <a:gdLst>
              <a:gd name="T0" fmla="*/ 0 w 1879"/>
              <a:gd name="T1" fmla="*/ 0 h 394"/>
              <a:gd name="T2" fmla="*/ 2147483647 w 1879"/>
              <a:gd name="T3" fmla="*/ 2147483647 h 394"/>
              <a:gd name="T4" fmla="*/ 2147483647 w 1879"/>
              <a:gd name="T5" fmla="*/ 2147483647 h 394"/>
              <a:gd name="T6" fmla="*/ 0 60000 65536"/>
              <a:gd name="T7" fmla="*/ 0 60000 65536"/>
              <a:gd name="T8" fmla="*/ 0 60000 65536"/>
              <a:gd name="T9" fmla="*/ 0 w 1879"/>
              <a:gd name="T10" fmla="*/ 0 h 394"/>
              <a:gd name="T11" fmla="*/ 1879 w 1879"/>
              <a:gd name="T12" fmla="*/ 394 h 394"/>
            </a:gdLst>
            <a:ahLst/>
            <a:cxnLst>
              <a:cxn ang="T6">
                <a:pos x="T0" y="T1"/>
              </a:cxn>
              <a:cxn ang="T7">
                <a:pos x="T2" y="T3"/>
              </a:cxn>
              <a:cxn ang="T8">
                <a:pos x="T4" y="T5"/>
              </a:cxn>
            </a:cxnLst>
            <a:rect l="T9" t="T10" r="T11" b="T12"/>
            <a:pathLst>
              <a:path w="1879" h="394">
                <a:moveTo>
                  <a:pt x="0" y="0"/>
                </a:moveTo>
                <a:cubicBezTo>
                  <a:pt x="277" y="187"/>
                  <a:pt x="554" y="374"/>
                  <a:pt x="867" y="384"/>
                </a:cubicBezTo>
                <a:cubicBezTo>
                  <a:pt x="1180" y="394"/>
                  <a:pt x="1529" y="226"/>
                  <a:pt x="1879" y="58"/>
                </a:cubicBezTo>
              </a:path>
            </a:pathLst>
          </a:custGeom>
          <a:noFill/>
          <a:ln w="9525">
            <a:solidFill>
              <a:schemeClr val="tx1"/>
            </a:solidFill>
            <a:round/>
            <a:headEnd/>
            <a:tailEnd type="stealth" w="med" len="med"/>
          </a:ln>
        </p:spPr>
        <p:txBody>
          <a:bodyPr/>
          <a:lstStyle/>
          <a:p>
            <a:endParaRPr lang="en-US"/>
          </a:p>
        </p:txBody>
      </p:sp>
      <p:sp>
        <p:nvSpPr>
          <p:cNvPr id="926754" name="Text Box 34"/>
          <p:cNvSpPr txBox="1">
            <a:spLocks noChangeArrowheads="1"/>
          </p:cNvSpPr>
          <p:nvPr/>
        </p:nvSpPr>
        <p:spPr bwMode="auto">
          <a:xfrm>
            <a:off x="4598988" y="6107113"/>
            <a:ext cx="1557337" cy="366712"/>
          </a:xfrm>
          <a:prstGeom prst="rect">
            <a:avLst/>
          </a:prstGeom>
          <a:solidFill>
            <a:schemeClr val="bg1"/>
          </a:solidFill>
          <a:ln w="9525">
            <a:noFill/>
            <a:miter lim="800000"/>
            <a:headEnd/>
            <a:tailEnd/>
          </a:ln>
        </p:spPr>
        <p:txBody>
          <a:bodyPr wrap="none">
            <a:spAutoFit/>
          </a:bodyPr>
          <a:lstStyle/>
          <a:p>
            <a:pPr algn="l"/>
            <a:r>
              <a:rPr lang="en-US" sz="1800"/>
              <a:t>K - 273  =  </a:t>
            </a:r>
            <a:r>
              <a:rPr lang="en-US" sz="1800" baseline="30000"/>
              <a:t>o</a:t>
            </a:r>
            <a:r>
              <a:rPr lang="en-US" sz="1800"/>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6726"/>
                                        </p:tgtEl>
                                        <p:attrNameLst>
                                          <p:attrName>style.visibility</p:attrName>
                                        </p:attrNameLst>
                                      </p:cBhvr>
                                      <p:to>
                                        <p:strVal val="visible"/>
                                      </p:to>
                                    </p:set>
                                    <p:anim calcmode="lin" valueType="num">
                                      <p:cBhvr>
                                        <p:cTn id="7" dur="500" fill="hold"/>
                                        <p:tgtEl>
                                          <p:spTgt spid="926726"/>
                                        </p:tgtEl>
                                        <p:attrNameLst>
                                          <p:attrName>ppt_w</p:attrName>
                                        </p:attrNameLst>
                                      </p:cBhvr>
                                      <p:tavLst>
                                        <p:tav tm="0">
                                          <p:val>
                                            <p:fltVal val="0"/>
                                          </p:val>
                                        </p:tav>
                                        <p:tav tm="100000">
                                          <p:val>
                                            <p:strVal val="#ppt_w"/>
                                          </p:val>
                                        </p:tav>
                                      </p:tavLst>
                                    </p:anim>
                                    <p:anim calcmode="lin" valueType="num">
                                      <p:cBhvr>
                                        <p:cTn id="8" dur="500" fill="hold"/>
                                        <p:tgtEl>
                                          <p:spTgt spid="926726"/>
                                        </p:tgtEl>
                                        <p:attrNameLst>
                                          <p:attrName>ppt_h</p:attrName>
                                        </p:attrNameLst>
                                      </p:cBhvr>
                                      <p:tavLst>
                                        <p:tav tm="0">
                                          <p:val>
                                            <p:fltVal val="0"/>
                                          </p:val>
                                        </p:tav>
                                        <p:tav tm="100000">
                                          <p:val>
                                            <p:strVal val="#ppt_h"/>
                                          </p:val>
                                        </p:tav>
                                      </p:tavLst>
                                    </p:anim>
                                    <p:animEffect transition="in" filter="fade">
                                      <p:cBhvr>
                                        <p:cTn id="9" dur="500"/>
                                        <p:tgtEl>
                                          <p:spTgt spid="92672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6748"/>
                                        </p:tgtEl>
                                        <p:attrNameLst>
                                          <p:attrName>style.visibility</p:attrName>
                                        </p:attrNameLst>
                                      </p:cBhvr>
                                      <p:to>
                                        <p:strVal val="visible"/>
                                      </p:to>
                                    </p:set>
                                    <p:anim calcmode="lin" valueType="num">
                                      <p:cBhvr>
                                        <p:cTn id="14" dur="1000" fill="hold"/>
                                        <p:tgtEl>
                                          <p:spTgt spid="926748"/>
                                        </p:tgtEl>
                                        <p:attrNameLst>
                                          <p:attrName>ppt_x</p:attrName>
                                        </p:attrNameLst>
                                      </p:cBhvr>
                                      <p:tavLst>
                                        <p:tav tm="0">
                                          <p:val>
                                            <p:strVal val="#ppt_x-.2"/>
                                          </p:val>
                                        </p:tav>
                                        <p:tav tm="100000">
                                          <p:val>
                                            <p:strVal val="#ppt_x"/>
                                          </p:val>
                                        </p:tav>
                                      </p:tavLst>
                                    </p:anim>
                                    <p:anim calcmode="lin" valueType="num">
                                      <p:cBhvr>
                                        <p:cTn id="15" dur="1000" fill="hold"/>
                                        <p:tgtEl>
                                          <p:spTgt spid="92674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674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26752"/>
                                        </p:tgtEl>
                                        <p:attrNameLst>
                                          <p:attrName>style.visibility</p:attrName>
                                        </p:attrNameLst>
                                      </p:cBhvr>
                                      <p:to>
                                        <p:strVal val="visible"/>
                                      </p:to>
                                    </p:set>
                                    <p:animEffect transition="in" filter="wipe(left)">
                                      <p:cBhvr>
                                        <p:cTn id="26" dur="500"/>
                                        <p:tgtEl>
                                          <p:spTgt spid="926752"/>
                                        </p:tgtEl>
                                      </p:cBhvr>
                                    </p:animEffec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from="(-#ppt_w/2)" to="(#ppt_x)" calcmode="lin" valueType="num">
                                      <p:cBhvr>
                                        <p:cTn id="39" dur="600" fill="hold">
                                          <p:stCondLst>
                                            <p:cond delay="0"/>
                                          </p:stCondLst>
                                        </p:cTn>
                                        <p:tgtEl>
                                          <p:spTgt spid="4"/>
                                        </p:tgtEl>
                                        <p:attrNameLst>
                                          <p:attrName>ppt_x</p:attrName>
                                        </p:attrNameLst>
                                      </p:cBhvr>
                                    </p:anim>
                                    <p:anim from="0" to="-1.0" calcmode="lin" valueType="num">
                                      <p:cBhvr>
                                        <p:cTn id="40" dur="200" decel="50000" autoRev="1" fill="hold">
                                          <p:stCondLst>
                                            <p:cond delay="600"/>
                                          </p:stCondLst>
                                        </p:cTn>
                                        <p:tgtEl>
                                          <p:spTgt spid="4"/>
                                        </p:tgtEl>
                                        <p:attrNameLst>
                                          <p:attrName>xshear</p:attrName>
                                        </p:attrNameLst>
                                      </p:cBhvr>
                                    </p:anim>
                                    <p:animScale>
                                      <p:cBhvr>
                                        <p:cTn id="41" dur="200" decel="100000" autoRev="1" fill="hold">
                                          <p:stCondLst>
                                            <p:cond delay="600"/>
                                          </p:stCondLst>
                                        </p:cTn>
                                        <p:tgtEl>
                                          <p:spTgt spid="4"/>
                                        </p:tgtEl>
                                      </p:cBhvr>
                                      <p:from x="100000" y="100000"/>
                                      <p:to x="80000" y="100000"/>
                                    </p:animScale>
                                    <p:anim by="(#ppt_h/3+#ppt_w*0.1)" calcmode="lin" valueType="num">
                                      <p:cBhvr additive="sum">
                                        <p:cTn id="42" dur="200" decel="100000" autoRev="1" fill="hold">
                                          <p:stCondLst>
                                            <p:cond delay="600"/>
                                          </p:stCondLst>
                                        </p:cTn>
                                        <p:tgtEl>
                                          <p:spTgt spid="4"/>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926753"/>
                                        </p:tgtEl>
                                        <p:attrNameLst>
                                          <p:attrName>style.visibility</p:attrName>
                                        </p:attrNameLst>
                                      </p:cBhvr>
                                      <p:to>
                                        <p:strVal val="visible"/>
                                      </p:to>
                                    </p:set>
                                    <p:animEffect transition="in" filter="fade">
                                      <p:cBhvr>
                                        <p:cTn id="47" dur="1000"/>
                                        <p:tgtEl>
                                          <p:spTgt spid="926753"/>
                                        </p:tgtEl>
                                      </p:cBhvr>
                                    </p:animEffect>
                                    <p:anim calcmode="lin" valueType="num">
                                      <p:cBhvr>
                                        <p:cTn id="48" dur="1000" fill="hold"/>
                                        <p:tgtEl>
                                          <p:spTgt spid="926753"/>
                                        </p:tgtEl>
                                        <p:attrNameLst>
                                          <p:attrName>ppt_x</p:attrName>
                                        </p:attrNameLst>
                                      </p:cBhvr>
                                      <p:tavLst>
                                        <p:tav tm="0">
                                          <p:val>
                                            <p:strVal val="#ppt_x"/>
                                          </p:val>
                                        </p:tav>
                                        <p:tav tm="100000">
                                          <p:val>
                                            <p:strVal val="#ppt_x"/>
                                          </p:val>
                                        </p:tav>
                                      </p:tavLst>
                                    </p:anim>
                                    <p:anim calcmode="lin" valueType="num">
                                      <p:cBhvr>
                                        <p:cTn id="49" dur="1000" fill="hold"/>
                                        <p:tgtEl>
                                          <p:spTgt spid="92675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grpId="0" nodeType="clickEffect">
                                  <p:stCondLst>
                                    <p:cond delay="0"/>
                                  </p:stCondLst>
                                  <p:childTnLst>
                                    <p:set>
                                      <p:cBhvr>
                                        <p:cTn id="53" dur="1" fill="hold">
                                          <p:stCondLst>
                                            <p:cond delay="0"/>
                                          </p:stCondLst>
                                        </p:cTn>
                                        <p:tgtEl>
                                          <p:spTgt spid="926746"/>
                                        </p:tgtEl>
                                        <p:attrNameLst>
                                          <p:attrName>style.visibility</p:attrName>
                                        </p:attrNameLst>
                                      </p:cBhvr>
                                      <p:to>
                                        <p:strVal val="visible"/>
                                      </p:to>
                                    </p:set>
                                    <p:anim calcmode="lin" valueType="num">
                                      <p:cBhvr>
                                        <p:cTn id="54" dur="500" fill="hold"/>
                                        <p:tgtEl>
                                          <p:spTgt spid="926746"/>
                                        </p:tgtEl>
                                        <p:attrNameLst>
                                          <p:attrName>ppt_w</p:attrName>
                                        </p:attrNameLst>
                                      </p:cBhvr>
                                      <p:tavLst>
                                        <p:tav tm="0">
                                          <p:val>
                                            <p:fltVal val="0"/>
                                          </p:val>
                                        </p:tav>
                                        <p:tav tm="100000">
                                          <p:val>
                                            <p:strVal val="#ppt_w"/>
                                          </p:val>
                                        </p:tav>
                                      </p:tavLst>
                                    </p:anim>
                                    <p:anim calcmode="lin" valueType="num">
                                      <p:cBhvr>
                                        <p:cTn id="55" dur="500" fill="hold"/>
                                        <p:tgtEl>
                                          <p:spTgt spid="926746"/>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56" presetClass="entr" presetSubtype="0" fill="hold" grpId="0" nodeType="clickEffect">
                                  <p:stCondLst>
                                    <p:cond delay="0"/>
                                  </p:stCondLst>
                                  <p:iterate type="lt">
                                    <p:tmPct val="10000"/>
                                  </p:iterate>
                                  <p:childTnLst>
                                    <p:set>
                                      <p:cBhvr>
                                        <p:cTn id="59" dur="1" fill="hold">
                                          <p:stCondLst>
                                            <p:cond delay="0"/>
                                          </p:stCondLst>
                                        </p:cTn>
                                        <p:tgtEl>
                                          <p:spTgt spid="926749"/>
                                        </p:tgtEl>
                                        <p:attrNameLst>
                                          <p:attrName>style.visibility</p:attrName>
                                        </p:attrNameLst>
                                      </p:cBhvr>
                                      <p:to>
                                        <p:strVal val="visible"/>
                                      </p:to>
                                    </p:set>
                                    <p:anim by="(-#ppt_w*2)" calcmode="lin" valueType="num">
                                      <p:cBhvr rctx="PPT">
                                        <p:cTn id="60" dur="500" autoRev="1" fill="hold">
                                          <p:stCondLst>
                                            <p:cond delay="0"/>
                                          </p:stCondLst>
                                        </p:cTn>
                                        <p:tgtEl>
                                          <p:spTgt spid="926749"/>
                                        </p:tgtEl>
                                        <p:attrNameLst>
                                          <p:attrName>ppt_w</p:attrName>
                                        </p:attrNameLst>
                                      </p:cBhvr>
                                    </p:anim>
                                    <p:anim by="(#ppt_w*0.50)" calcmode="lin" valueType="num">
                                      <p:cBhvr>
                                        <p:cTn id="61" dur="500" decel="50000" autoRev="1" fill="hold">
                                          <p:stCondLst>
                                            <p:cond delay="0"/>
                                          </p:stCondLst>
                                        </p:cTn>
                                        <p:tgtEl>
                                          <p:spTgt spid="926749"/>
                                        </p:tgtEl>
                                        <p:attrNameLst>
                                          <p:attrName>ppt_x</p:attrName>
                                        </p:attrNameLst>
                                      </p:cBhvr>
                                    </p:anim>
                                    <p:anim from="(-#ppt_h/2)" to="(#ppt_y)" calcmode="lin" valueType="num">
                                      <p:cBhvr>
                                        <p:cTn id="62" dur="1000" fill="hold">
                                          <p:stCondLst>
                                            <p:cond delay="0"/>
                                          </p:stCondLst>
                                        </p:cTn>
                                        <p:tgtEl>
                                          <p:spTgt spid="926749"/>
                                        </p:tgtEl>
                                        <p:attrNameLst>
                                          <p:attrName>ppt_y</p:attrName>
                                        </p:attrNameLst>
                                      </p:cBhvr>
                                    </p:anim>
                                    <p:animRot by="21600000">
                                      <p:cBhvr>
                                        <p:cTn id="63" dur="1000" fill="hold">
                                          <p:stCondLst>
                                            <p:cond delay="0"/>
                                          </p:stCondLst>
                                        </p:cTn>
                                        <p:tgtEl>
                                          <p:spTgt spid="926749"/>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4" presetClass="entr" presetSubtype="0" fill="hold" grpId="0" nodeType="clickEffect">
                                  <p:stCondLst>
                                    <p:cond delay="0"/>
                                  </p:stCondLst>
                                  <p:childTnLst>
                                    <p:set>
                                      <p:cBhvr>
                                        <p:cTn id="67" dur="1" fill="hold">
                                          <p:stCondLst>
                                            <p:cond delay="0"/>
                                          </p:stCondLst>
                                        </p:cTn>
                                        <p:tgtEl>
                                          <p:spTgt spid="926750"/>
                                        </p:tgtEl>
                                        <p:attrNameLst>
                                          <p:attrName>style.visibility</p:attrName>
                                        </p:attrNameLst>
                                      </p:cBhvr>
                                      <p:to>
                                        <p:strVal val="visible"/>
                                      </p:to>
                                    </p:set>
                                    <p:anim from="(-#ppt_w/2)" to="(#ppt_x)" calcmode="lin" valueType="num">
                                      <p:cBhvr>
                                        <p:cTn id="68" dur="600" fill="hold">
                                          <p:stCondLst>
                                            <p:cond delay="0"/>
                                          </p:stCondLst>
                                        </p:cTn>
                                        <p:tgtEl>
                                          <p:spTgt spid="926750"/>
                                        </p:tgtEl>
                                        <p:attrNameLst>
                                          <p:attrName>ppt_x</p:attrName>
                                        </p:attrNameLst>
                                      </p:cBhvr>
                                    </p:anim>
                                    <p:anim from="0" to="-1.0" calcmode="lin" valueType="num">
                                      <p:cBhvr>
                                        <p:cTn id="69" dur="200" decel="50000" autoRev="1" fill="hold">
                                          <p:stCondLst>
                                            <p:cond delay="600"/>
                                          </p:stCondLst>
                                        </p:cTn>
                                        <p:tgtEl>
                                          <p:spTgt spid="926750"/>
                                        </p:tgtEl>
                                        <p:attrNameLst>
                                          <p:attrName>xshear</p:attrName>
                                        </p:attrNameLst>
                                      </p:cBhvr>
                                    </p:anim>
                                    <p:animScale>
                                      <p:cBhvr>
                                        <p:cTn id="70" dur="200" decel="100000" autoRev="1" fill="hold">
                                          <p:stCondLst>
                                            <p:cond delay="600"/>
                                          </p:stCondLst>
                                        </p:cTn>
                                        <p:tgtEl>
                                          <p:spTgt spid="926750"/>
                                        </p:tgtEl>
                                      </p:cBhvr>
                                      <p:from x="100000" y="100000"/>
                                      <p:to x="80000" y="100000"/>
                                    </p:animScale>
                                    <p:anim by="(#ppt_h/3+#ppt_w*0.1)" calcmode="lin" valueType="num">
                                      <p:cBhvr additive="sum">
                                        <p:cTn id="71" dur="200" decel="100000" autoRev="1" fill="hold">
                                          <p:stCondLst>
                                            <p:cond delay="600"/>
                                          </p:stCondLst>
                                        </p:cTn>
                                        <p:tgtEl>
                                          <p:spTgt spid="926750"/>
                                        </p:tgtEl>
                                        <p:attrNameLst>
                                          <p:attrName>ppt_x</p:attrName>
                                        </p:attrNameLst>
                                      </p:cBhvr>
                                    </p:anim>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926724"/>
                                        </p:tgtEl>
                                        <p:attrNameLst>
                                          <p:attrName>style.visibility</p:attrName>
                                        </p:attrNameLst>
                                      </p:cBhvr>
                                      <p:to>
                                        <p:strVal val="visible"/>
                                      </p:to>
                                    </p:set>
                                    <p:animEffect transition="in" filter="fade">
                                      <p:cBhvr>
                                        <p:cTn id="75" dur="2000"/>
                                        <p:tgtEl>
                                          <p:spTgt spid="926724"/>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926754"/>
                                        </p:tgtEl>
                                        <p:attrNameLst>
                                          <p:attrName>style.visibility</p:attrName>
                                        </p:attrNameLst>
                                      </p:cBhvr>
                                      <p:to>
                                        <p:strVal val="visible"/>
                                      </p:to>
                                    </p:set>
                                    <p:animEffect transition="in" filter="fade">
                                      <p:cBhvr>
                                        <p:cTn id="80" dur="1000"/>
                                        <p:tgtEl>
                                          <p:spTgt spid="926754"/>
                                        </p:tgtEl>
                                      </p:cBhvr>
                                    </p:animEffect>
                                    <p:anim calcmode="lin" valueType="num">
                                      <p:cBhvr>
                                        <p:cTn id="81" dur="1000" fill="hold"/>
                                        <p:tgtEl>
                                          <p:spTgt spid="926754"/>
                                        </p:tgtEl>
                                        <p:attrNameLst>
                                          <p:attrName>ppt_x</p:attrName>
                                        </p:attrNameLst>
                                      </p:cBhvr>
                                      <p:tavLst>
                                        <p:tav tm="0">
                                          <p:val>
                                            <p:strVal val="#ppt_x"/>
                                          </p:val>
                                        </p:tav>
                                        <p:tav tm="100000">
                                          <p:val>
                                            <p:strVal val="#ppt_x"/>
                                          </p:val>
                                        </p:tav>
                                      </p:tavLst>
                                    </p:anim>
                                    <p:anim calcmode="lin" valueType="num">
                                      <p:cBhvr>
                                        <p:cTn id="82" dur="1000" fill="hold"/>
                                        <p:tgtEl>
                                          <p:spTgt spid="92675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26755"/>
                                        </p:tgtEl>
                                        <p:attrNameLst>
                                          <p:attrName>style.visibility</p:attrName>
                                        </p:attrNameLst>
                                      </p:cBhvr>
                                      <p:to>
                                        <p:strVal val="visible"/>
                                      </p:to>
                                    </p:set>
                                    <p:animEffect transition="in" filter="wipe(left)">
                                      <p:cBhvr>
                                        <p:cTn id="87" dur="500"/>
                                        <p:tgtEl>
                                          <p:spTgt spid="926755"/>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mph" presetSubtype="0" grpId="1" nodeType="clickEffect">
                                  <p:stCondLst>
                                    <p:cond delay="0"/>
                                  </p:stCondLst>
                                  <p:childTnLst>
                                    <p:set>
                                      <p:cBhvr rctx="PPT">
                                        <p:cTn id="91" dur="indefinite"/>
                                        <p:tgtEl>
                                          <p:spTgt spid="926755"/>
                                        </p:tgtEl>
                                        <p:attrNameLst>
                                          <p:attrName>style.opacity</p:attrName>
                                        </p:attrNameLst>
                                      </p:cBhvr>
                                      <p:to>
                                        <p:strVal val="0.5"/>
                                      </p:to>
                                    </p:set>
                                    <p:animEffect filter="image" prLst="opacity: 0.5">
                                      <p:cBhvr rctx="IE">
                                        <p:cTn id="92" dur="indefinite"/>
                                        <p:tgtEl>
                                          <p:spTgt spid="926755"/>
                                        </p:tgtEl>
                                      </p:cBhvr>
                                    </p:animEffect>
                                  </p:childTnLst>
                                </p:cTn>
                              </p:par>
                            </p:childTnLst>
                          </p:cTn>
                        </p:par>
                      </p:childTnLst>
                    </p:cTn>
                  </p:par>
                  <p:par>
                    <p:cTn id="93" fill="hold">
                      <p:stCondLst>
                        <p:cond delay="indefinite"/>
                      </p:stCondLst>
                      <p:childTnLst>
                        <p:par>
                          <p:cTn id="94" fill="hold">
                            <p:stCondLst>
                              <p:cond delay="0"/>
                            </p:stCondLst>
                            <p:childTnLst>
                              <p:par>
                                <p:cTn id="95" presetID="55" presetClass="exit" presetSubtype="0" fill="hold" grpId="1" nodeType="clickEffect">
                                  <p:stCondLst>
                                    <p:cond delay="0"/>
                                  </p:stCondLst>
                                  <p:childTnLst>
                                    <p:anim calcmode="lin" valueType="num">
                                      <p:cBhvr>
                                        <p:cTn id="96" dur="1000"/>
                                        <p:tgtEl>
                                          <p:spTgt spid="926754"/>
                                        </p:tgtEl>
                                        <p:attrNameLst>
                                          <p:attrName>ppt_w</p:attrName>
                                        </p:attrNameLst>
                                      </p:cBhvr>
                                      <p:tavLst>
                                        <p:tav tm="0">
                                          <p:val>
                                            <p:strVal val="ppt_w"/>
                                          </p:val>
                                        </p:tav>
                                        <p:tav tm="100000">
                                          <p:val>
                                            <p:strVal val="ppt_w*0.70"/>
                                          </p:val>
                                        </p:tav>
                                      </p:tavLst>
                                    </p:anim>
                                    <p:anim calcmode="lin" valueType="num">
                                      <p:cBhvr>
                                        <p:cTn id="97" dur="1000"/>
                                        <p:tgtEl>
                                          <p:spTgt spid="926754"/>
                                        </p:tgtEl>
                                        <p:attrNameLst>
                                          <p:attrName>ppt_h</p:attrName>
                                        </p:attrNameLst>
                                      </p:cBhvr>
                                      <p:tavLst>
                                        <p:tav tm="0">
                                          <p:val>
                                            <p:strVal val="ppt_h"/>
                                          </p:val>
                                        </p:tav>
                                        <p:tav tm="100000">
                                          <p:val>
                                            <p:strVal val="ppt_h"/>
                                          </p:val>
                                        </p:tav>
                                      </p:tavLst>
                                    </p:anim>
                                    <p:animEffect transition="out" filter="fade">
                                      <p:cBhvr>
                                        <p:cTn id="98" dur="1000"/>
                                        <p:tgtEl>
                                          <p:spTgt spid="926754"/>
                                        </p:tgtEl>
                                      </p:cBhvr>
                                    </p:animEffect>
                                    <p:set>
                                      <p:cBhvr>
                                        <p:cTn id="99" dur="1" fill="hold">
                                          <p:stCondLst>
                                            <p:cond delay="999"/>
                                          </p:stCondLst>
                                        </p:cTn>
                                        <p:tgtEl>
                                          <p:spTgt spid="926754"/>
                                        </p:tgtEl>
                                        <p:attrNameLst>
                                          <p:attrName>style.visibility</p:attrName>
                                        </p:attrNameLst>
                                      </p:cBhvr>
                                      <p:to>
                                        <p:strVal val="hidden"/>
                                      </p:to>
                                    </p:set>
                                  </p:childTnLst>
                                </p:cTn>
                              </p:par>
                            </p:childTnLst>
                          </p:cTn>
                        </p:par>
                        <p:par>
                          <p:cTn id="100" fill="hold">
                            <p:stCondLst>
                              <p:cond delay="1000"/>
                            </p:stCondLst>
                            <p:childTnLst>
                              <p:par>
                                <p:cTn id="101" presetID="53" presetClass="exit" presetSubtype="0" fill="hold" grpId="2" nodeType="afterEffect">
                                  <p:stCondLst>
                                    <p:cond delay="0"/>
                                  </p:stCondLst>
                                  <p:childTnLst>
                                    <p:anim calcmode="lin" valueType="num">
                                      <p:cBhvr>
                                        <p:cTn id="102" dur="500"/>
                                        <p:tgtEl>
                                          <p:spTgt spid="926755"/>
                                        </p:tgtEl>
                                        <p:attrNameLst>
                                          <p:attrName>ppt_w</p:attrName>
                                        </p:attrNameLst>
                                      </p:cBhvr>
                                      <p:tavLst>
                                        <p:tav tm="0">
                                          <p:val>
                                            <p:strVal val="ppt_w"/>
                                          </p:val>
                                        </p:tav>
                                        <p:tav tm="100000">
                                          <p:val>
                                            <p:fltVal val="0"/>
                                          </p:val>
                                        </p:tav>
                                      </p:tavLst>
                                    </p:anim>
                                    <p:anim calcmode="lin" valueType="num">
                                      <p:cBhvr>
                                        <p:cTn id="103" dur="500"/>
                                        <p:tgtEl>
                                          <p:spTgt spid="926755"/>
                                        </p:tgtEl>
                                        <p:attrNameLst>
                                          <p:attrName>ppt_h</p:attrName>
                                        </p:attrNameLst>
                                      </p:cBhvr>
                                      <p:tavLst>
                                        <p:tav tm="0">
                                          <p:val>
                                            <p:strVal val="ppt_h"/>
                                          </p:val>
                                        </p:tav>
                                        <p:tav tm="100000">
                                          <p:val>
                                            <p:fltVal val="0"/>
                                          </p:val>
                                        </p:tav>
                                      </p:tavLst>
                                    </p:anim>
                                    <p:animEffect transition="out" filter="fade">
                                      <p:cBhvr>
                                        <p:cTn id="104" dur="500"/>
                                        <p:tgtEl>
                                          <p:spTgt spid="926755"/>
                                        </p:tgtEl>
                                      </p:cBhvr>
                                    </p:animEffect>
                                    <p:set>
                                      <p:cBhvr>
                                        <p:cTn id="105" dur="1" fill="hold">
                                          <p:stCondLst>
                                            <p:cond delay="499"/>
                                          </p:stCondLst>
                                        </p:cTn>
                                        <p:tgtEl>
                                          <p:spTgt spid="9267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4" grpId="0" animBg="1"/>
      <p:bldP spid="926726" grpId="0"/>
      <p:bldP spid="926746" grpId="0"/>
      <p:bldP spid="926748" grpId="0"/>
      <p:bldP spid="926749" grpId="0"/>
      <p:bldP spid="926750" grpId="0"/>
      <p:bldP spid="926752" grpId="0" animBg="1"/>
      <p:bldP spid="926753" grpId="0"/>
      <p:bldP spid="926755" grpId="0" animBg="1"/>
      <p:bldP spid="926755" grpId="1" animBg="1"/>
      <p:bldP spid="926755" grpId="2" animBg="1"/>
      <p:bldP spid="926754" grpId="0" animBg="1"/>
      <p:bldP spid="926754"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endParaRPr lang="en-US" smtClean="0"/>
          </a:p>
        </p:txBody>
      </p:sp>
      <p:sp>
        <p:nvSpPr>
          <p:cNvPr id="925700" name="Rectangle 4"/>
          <p:cNvSpPr>
            <a:spLocks noChangeArrowheads="1"/>
          </p:cNvSpPr>
          <p:nvPr/>
        </p:nvSpPr>
        <p:spPr bwMode="auto">
          <a:xfrm>
            <a:off x="6553200" y="5002213"/>
            <a:ext cx="1600200" cy="457200"/>
          </a:xfrm>
          <a:prstGeom prst="rect">
            <a:avLst/>
          </a:prstGeom>
          <a:noFill/>
          <a:ln w="9525">
            <a:solidFill>
              <a:srgbClr val="000000"/>
            </a:solidFill>
            <a:miter lim="800000"/>
            <a:headEnd/>
            <a:tailEnd/>
          </a:ln>
        </p:spPr>
        <p:txBody>
          <a:bodyPr/>
          <a:lstStyle/>
          <a:p>
            <a:endParaRPr lang="en-US"/>
          </a:p>
        </p:txBody>
      </p:sp>
      <p:sp>
        <p:nvSpPr>
          <p:cNvPr id="153604" name="Rectangle 5"/>
          <p:cNvSpPr>
            <a:spLocks noChangeArrowheads="1"/>
          </p:cNvSpPr>
          <p:nvPr/>
        </p:nvSpPr>
        <p:spPr bwMode="auto">
          <a:xfrm>
            <a:off x="604838" y="1828800"/>
            <a:ext cx="7192962" cy="641350"/>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A sample of methane occupies 126 cm</a:t>
            </a:r>
            <a:r>
              <a:rPr lang="en-US" sz="1800" baseline="30000">
                <a:solidFill>
                  <a:schemeClr val="accent2"/>
                </a:solidFill>
                <a:ea typeface="Times New Roman" pitchFamily="18" charset="0"/>
                <a:cs typeface="Arial" charset="0"/>
              </a:rPr>
              <a:t>3</a:t>
            </a:r>
            <a:r>
              <a:rPr lang="en-US" sz="1800">
                <a:solidFill>
                  <a:schemeClr val="accent2"/>
                </a:solidFill>
                <a:ea typeface="Times New Roman" pitchFamily="18" charset="0"/>
                <a:cs typeface="Arial" charset="0"/>
              </a:rPr>
              <a:t> at -75</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and 985 mm Hg. </a:t>
            </a:r>
          </a:p>
          <a:p>
            <a:pPr indent="274638" algn="l"/>
            <a:r>
              <a:rPr lang="en-US" sz="1800">
                <a:solidFill>
                  <a:schemeClr val="accent2"/>
                </a:solidFill>
                <a:ea typeface="Times New Roman" pitchFamily="18" charset="0"/>
                <a:cs typeface="Arial" charset="0"/>
              </a:rPr>
              <a:t>Find its volume at STP.</a:t>
            </a:r>
            <a:endParaRPr lang="en-US" sz="1800">
              <a:ea typeface="Times New Roman" pitchFamily="18" charset="0"/>
              <a:cs typeface="Arial" charset="0"/>
            </a:endParaRPr>
          </a:p>
        </p:txBody>
      </p:sp>
      <p:sp>
        <p:nvSpPr>
          <p:cNvPr id="153605" name="Rectangle 6"/>
          <p:cNvSpPr>
            <a:spLocks noChangeArrowheads="1"/>
          </p:cNvSpPr>
          <p:nvPr/>
        </p:nvSpPr>
        <p:spPr bwMode="auto">
          <a:xfrm>
            <a:off x="-39688" y="3275013"/>
            <a:ext cx="9144001" cy="0"/>
          </a:xfrm>
          <a:prstGeom prst="rect">
            <a:avLst/>
          </a:prstGeom>
          <a:noFill/>
          <a:ln w="9525">
            <a:noFill/>
            <a:miter lim="800000"/>
            <a:headEnd/>
            <a:tailEnd/>
          </a:ln>
        </p:spPr>
        <p:txBody>
          <a:bodyPr wrap="none" anchor="ctr">
            <a:spAutoFit/>
          </a:bodyPr>
          <a:lstStyle/>
          <a:p>
            <a:endParaRPr lang="en-US"/>
          </a:p>
        </p:txBody>
      </p:sp>
      <p:sp>
        <p:nvSpPr>
          <p:cNvPr id="925704" name="Rectangle 8"/>
          <p:cNvSpPr>
            <a:spLocks noChangeArrowheads="1"/>
          </p:cNvSpPr>
          <p:nvPr/>
        </p:nvSpPr>
        <p:spPr bwMode="auto">
          <a:xfrm>
            <a:off x="1143000" y="2840038"/>
            <a:ext cx="1374775" cy="366712"/>
          </a:xfrm>
          <a:prstGeom prst="rect">
            <a:avLst/>
          </a:prstGeom>
          <a:noFill/>
          <a:ln w="9525">
            <a:noFill/>
            <a:miter lim="800000"/>
            <a:headEnd/>
            <a:tailEnd/>
          </a:ln>
        </p:spPr>
        <p:txBody>
          <a:bodyPr wrap="none">
            <a:spAutoFit/>
          </a:bodyPr>
          <a:lstStyle/>
          <a:p>
            <a:pPr algn="l" eaLnBrk="0" hangingPunct="0"/>
            <a:r>
              <a:rPr lang="en-US" sz="1800">
                <a:ea typeface="Times New Roman" pitchFamily="18" charset="0"/>
                <a:cs typeface="Arial" charset="0"/>
              </a:rPr>
              <a:t>T</a:t>
            </a:r>
            <a:r>
              <a:rPr lang="en-US" sz="1800" baseline="-30000">
                <a:ea typeface="Times New Roman" pitchFamily="18" charset="0"/>
                <a:cs typeface="Arial" charset="0"/>
              </a:rPr>
              <a:t>1</a:t>
            </a:r>
            <a:r>
              <a:rPr lang="en-US" sz="1800">
                <a:ea typeface="Times New Roman" pitchFamily="18" charset="0"/>
                <a:cs typeface="Arial" charset="0"/>
              </a:rPr>
              <a:t> = -75</a:t>
            </a:r>
            <a:r>
              <a:rPr lang="en-US" sz="1800" baseline="30000">
                <a:ea typeface="Times New Roman" pitchFamily="18" charset="0"/>
                <a:cs typeface="Arial" charset="0"/>
              </a:rPr>
              <a:t>o</a:t>
            </a:r>
            <a:r>
              <a:rPr lang="en-US" sz="1800">
                <a:ea typeface="Times New Roman" pitchFamily="18" charset="0"/>
                <a:cs typeface="Arial" charset="0"/>
              </a:rPr>
              <a:t>C  </a:t>
            </a:r>
          </a:p>
        </p:txBody>
      </p:sp>
      <p:grpSp>
        <p:nvGrpSpPr>
          <p:cNvPr id="2" name="Group 9"/>
          <p:cNvGrpSpPr>
            <a:grpSpLocks/>
          </p:cNvGrpSpPr>
          <p:nvPr/>
        </p:nvGrpSpPr>
        <p:grpSpPr bwMode="auto">
          <a:xfrm>
            <a:off x="3475038" y="3659188"/>
            <a:ext cx="4365625" cy="711200"/>
            <a:chOff x="2822" y="1597"/>
            <a:chExt cx="2750" cy="448"/>
          </a:xfrm>
        </p:grpSpPr>
        <p:sp>
          <p:nvSpPr>
            <p:cNvPr id="153619" name="Rectangle 10"/>
            <p:cNvSpPr>
              <a:spLocks noChangeArrowheads="1"/>
            </p:cNvSpPr>
            <p:nvPr/>
          </p:nvSpPr>
          <p:spPr bwMode="auto">
            <a:xfrm>
              <a:off x="3304" y="1814"/>
              <a:ext cx="1908" cy="231"/>
            </a:xfrm>
            <a:prstGeom prst="rect">
              <a:avLst/>
            </a:prstGeom>
            <a:noFill/>
            <a:ln w="9525">
              <a:noFill/>
              <a:miter lim="800000"/>
              <a:headEnd/>
              <a:tailEnd/>
            </a:ln>
          </p:spPr>
          <p:txBody>
            <a:bodyPr wrap="none">
              <a:spAutoFit/>
            </a:bodyPr>
            <a:lstStyle/>
            <a:p>
              <a:pPr algn="l"/>
              <a:r>
                <a:rPr lang="en-US" sz="1800"/>
                <a:t>198 K                          273 K</a:t>
              </a:r>
              <a:endParaRPr lang="en-US" sz="1800" baseline="-25000"/>
            </a:p>
          </p:txBody>
        </p:sp>
        <p:sp>
          <p:nvSpPr>
            <p:cNvPr id="153620" name="Text Box 11"/>
            <p:cNvSpPr txBox="1">
              <a:spLocks noChangeArrowheads="1"/>
            </p:cNvSpPr>
            <p:nvPr/>
          </p:nvSpPr>
          <p:spPr bwMode="auto">
            <a:xfrm>
              <a:off x="2822" y="1597"/>
              <a:ext cx="2750" cy="231"/>
            </a:xfrm>
            <a:prstGeom prst="rect">
              <a:avLst/>
            </a:prstGeom>
            <a:noFill/>
            <a:ln w="9525">
              <a:noFill/>
              <a:miter lim="800000"/>
              <a:headEnd/>
              <a:tailEnd/>
            </a:ln>
          </p:spPr>
          <p:txBody>
            <a:bodyPr wrap="none">
              <a:spAutoFit/>
            </a:bodyPr>
            <a:lstStyle/>
            <a:p>
              <a:pPr algn="l"/>
              <a:r>
                <a:rPr lang="en-US" sz="1800"/>
                <a:t>985 mm Hg (126 cm</a:t>
              </a:r>
              <a:r>
                <a:rPr lang="en-US" sz="1800" baseline="30000"/>
                <a:t>3</a:t>
              </a:r>
              <a:r>
                <a:rPr lang="en-US" sz="1800"/>
                <a:t>)     760 mm Hg (V</a:t>
              </a:r>
              <a:r>
                <a:rPr lang="en-US" sz="1800" baseline="-25000"/>
                <a:t>2</a:t>
              </a:r>
              <a:r>
                <a:rPr lang="en-US" sz="1800"/>
                <a:t>)</a:t>
              </a:r>
              <a:endParaRPr lang="en-US" sz="1800" baseline="-25000"/>
            </a:p>
          </p:txBody>
        </p:sp>
        <p:sp>
          <p:nvSpPr>
            <p:cNvPr id="153621" name="Line 12"/>
            <p:cNvSpPr>
              <a:spLocks noChangeShapeType="1"/>
            </p:cNvSpPr>
            <p:nvPr/>
          </p:nvSpPr>
          <p:spPr bwMode="auto">
            <a:xfrm>
              <a:off x="2849" y="1829"/>
              <a:ext cx="1450" cy="0"/>
            </a:xfrm>
            <a:prstGeom prst="line">
              <a:avLst/>
            </a:prstGeom>
            <a:noFill/>
            <a:ln w="9525">
              <a:solidFill>
                <a:schemeClr val="tx1"/>
              </a:solidFill>
              <a:round/>
              <a:headEnd/>
              <a:tailEnd/>
            </a:ln>
          </p:spPr>
          <p:txBody>
            <a:bodyPr/>
            <a:lstStyle/>
            <a:p>
              <a:endParaRPr lang="en-US"/>
            </a:p>
          </p:txBody>
        </p:sp>
        <p:sp>
          <p:nvSpPr>
            <p:cNvPr id="153622" name="Line 13"/>
            <p:cNvSpPr>
              <a:spLocks noChangeShapeType="1"/>
            </p:cNvSpPr>
            <p:nvPr/>
          </p:nvSpPr>
          <p:spPr bwMode="auto">
            <a:xfrm>
              <a:off x="4480" y="1830"/>
              <a:ext cx="1081" cy="0"/>
            </a:xfrm>
            <a:prstGeom prst="line">
              <a:avLst/>
            </a:prstGeom>
            <a:noFill/>
            <a:ln w="9525">
              <a:solidFill>
                <a:schemeClr val="tx1"/>
              </a:solidFill>
              <a:round/>
              <a:headEnd/>
              <a:tailEnd/>
            </a:ln>
          </p:spPr>
          <p:txBody>
            <a:bodyPr/>
            <a:lstStyle/>
            <a:p>
              <a:endParaRPr lang="en-US"/>
            </a:p>
          </p:txBody>
        </p:sp>
        <p:sp>
          <p:nvSpPr>
            <p:cNvPr id="153623" name="Text Box 14"/>
            <p:cNvSpPr txBox="1">
              <a:spLocks noChangeArrowheads="1"/>
            </p:cNvSpPr>
            <p:nvPr/>
          </p:nvSpPr>
          <p:spPr bwMode="auto">
            <a:xfrm>
              <a:off x="4290" y="1708"/>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3" name="Group 15"/>
          <p:cNvGrpSpPr>
            <a:grpSpLocks/>
          </p:cNvGrpSpPr>
          <p:nvPr/>
        </p:nvGrpSpPr>
        <p:grpSpPr bwMode="auto">
          <a:xfrm>
            <a:off x="1592263" y="3654425"/>
            <a:ext cx="1511300" cy="711200"/>
            <a:chOff x="2822" y="1597"/>
            <a:chExt cx="952" cy="448"/>
          </a:xfrm>
        </p:grpSpPr>
        <p:sp>
          <p:nvSpPr>
            <p:cNvPr id="153614" name="Text Box 16"/>
            <p:cNvSpPr txBox="1">
              <a:spLocks noChangeArrowheads="1"/>
            </p:cNvSpPr>
            <p:nvPr/>
          </p:nvSpPr>
          <p:spPr bwMode="auto">
            <a:xfrm>
              <a:off x="2822" y="1597"/>
              <a:ext cx="952" cy="231"/>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V</a:t>
              </a:r>
              <a:r>
                <a:rPr lang="en-US" sz="1800" baseline="-25000"/>
                <a:t>1</a:t>
              </a:r>
              <a:r>
                <a:rPr lang="en-US" sz="1800"/>
                <a:t>      P</a:t>
              </a:r>
              <a:r>
                <a:rPr lang="en-US" sz="1800" baseline="-25000"/>
                <a:t>2</a:t>
              </a:r>
              <a:r>
                <a:rPr lang="en-US" sz="1800"/>
                <a:t>V</a:t>
              </a:r>
              <a:r>
                <a:rPr lang="en-US" sz="1800" baseline="-25000"/>
                <a:t>2</a:t>
              </a:r>
            </a:p>
          </p:txBody>
        </p:sp>
        <p:sp>
          <p:nvSpPr>
            <p:cNvPr id="153615" name="Line 17"/>
            <p:cNvSpPr>
              <a:spLocks noChangeShapeType="1"/>
            </p:cNvSpPr>
            <p:nvPr/>
          </p:nvSpPr>
          <p:spPr bwMode="auto">
            <a:xfrm>
              <a:off x="2849" y="1829"/>
              <a:ext cx="353" cy="0"/>
            </a:xfrm>
            <a:prstGeom prst="line">
              <a:avLst/>
            </a:prstGeom>
            <a:noFill/>
            <a:ln w="9525">
              <a:solidFill>
                <a:schemeClr val="tx1"/>
              </a:solidFill>
              <a:round/>
              <a:headEnd/>
              <a:tailEnd/>
            </a:ln>
          </p:spPr>
          <p:txBody>
            <a:bodyPr/>
            <a:lstStyle/>
            <a:p>
              <a:endParaRPr lang="en-US"/>
            </a:p>
          </p:txBody>
        </p:sp>
        <p:sp>
          <p:nvSpPr>
            <p:cNvPr id="153616" name="Line 18"/>
            <p:cNvSpPr>
              <a:spLocks noChangeShapeType="1"/>
            </p:cNvSpPr>
            <p:nvPr/>
          </p:nvSpPr>
          <p:spPr bwMode="auto">
            <a:xfrm>
              <a:off x="3390" y="1830"/>
              <a:ext cx="353" cy="0"/>
            </a:xfrm>
            <a:prstGeom prst="line">
              <a:avLst/>
            </a:prstGeom>
            <a:noFill/>
            <a:ln w="9525">
              <a:solidFill>
                <a:schemeClr val="tx1"/>
              </a:solidFill>
              <a:round/>
              <a:headEnd/>
              <a:tailEnd/>
            </a:ln>
          </p:spPr>
          <p:txBody>
            <a:bodyPr/>
            <a:lstStyle/>
            <a:p>
              <a:endParaRPr lang="en-US"/>
            </a:p>
          </p:txBody>
        </p:sp>
        <p:sp>
          <p:nvSpPr>
            <p:cNvPr id="153617" name="Rectangle 19"/>
            <p:cNvSpPr>
              <a:spLocks noChangeArrowheads="1"/>
            </p:cNvSpPr>
            <p:nvPr/>
          </p:nvSpPr>
          <p:spPr bwMode="auto">
            <a:xfrm>
              <a:off x="2909" y="1814"/>
              <a:ext cx="798" cy="231"/>
            </a:xfrm>
            <a:prstGeom prst="rect">
              <a:avLst/>
            </a:prstGeom>
            <a:noFill/>
            <a:ln w="9525">
              <a:noFill/>
              <a:miter lim="800000"/>
              <a:headEnd/>
              <a:tailEnd/>
            </a:ln>
          </p:spPr>
          <p:txBody>
            <a:bodyPr wrap="none">
              <a:spAutoFit/>
            </a:bodyPr>
            <a:lstStyle/>
            <a:p>
              <a:pPr algn="l"/>
              <a:r>
                <a:rPr lang="en-US" sz="1800"/>
                <a:t>T</a:t>
              </a:r>
              <a:r>
                <a:rPr lang="en-US" sz="1800" baseline="-25000"/>
                <a:t>1</a:t>
              </a:r>
              <a:r>
                <a:rPr lang="en-US" sz="1800"/>
                <a:t>          T</a:t>
              </a:r>
              <a:r>
                <a:rPr lang="en-US" sz="1800" baseline="-25000"/>
                <a:t>2</a:t>
              </a:r>
            </a:p>
          </p:txBody>
        </p:sp>
        <p:sp>
          <p:nvSpPr>
            <p:cNvPr id="153618" name="Text Box 20"/>
            <p:cNvSpPr txBox="1">
              <a:spLocks noChangeArrowheads="1"/>
            </p:cNvSpPr>
            <p:nvPr/>
          </p:nvSpPr>
          <p:spPr bwMode="auto">
            <a:xfrm>
              <a:off x="3197" y="1712"/>
              <a:ext cx="200" cy="231"/>
            </a:xfrm>
            <a:prstGeom prst="rect">
              <a:avLst/>
            </a:prstGeom>
            <a:noFill/>
            <a:ln w="9525">
              <a:noFill/>
              <a:miter lim="800000"/>
              <a:headEnd/>
              <a:tailEnd/>
            </a:ln>
          </p:spPr>
          <p:txBody>
            <a:bodyPr wrap="none">
              <a:spAutoFit/>
            </a:bodyPr>
            <a:lstStyle/>
            <a:p>
              <a:pPr algn="l"/>
              <a:r>
                <a:rPr lang="en-US" sz="1800"/>
                <a:t>=</a:t>
              </a:r>
            </a:p>
          </p:txBody>
        </p:sp>
      </p:grpSp>
      <p:sp>
        <p:nvSpPr>
          <p:cNvPr id="925717" name="Line 21"/>
          <p:cNvSpPr>
            <a:spLocks noChangeShapeType="1"/>
          </p:cNvSpPr>
          <p:nvPr/>
        </p:nvSpPr>
        <p:spPr bwMode="auto">
          <a:xfrm>
            <a:off x="3203575" y="4016375"/>
            <a:ext cx="215900" cy="0"/>
          </a:xfrm>
          <a:prstGeom prst="line">
            <a:avLst/>
          </a:prstGeom>
          <a:noFill/>
          <a:ln w="9525">
            <a:solidFill>
              <a:schemeClr val="tx1"/>
            </a:solidFill>
            <a:round/>
            <a:headEnd/>
            <a:tailEnd type="triangle" w="med" len="med"/>
          </a:ln>
        </p:spPr>
        <p:txBody>
          <a:bodyPr/>
          <a:lstStyle/>
          <a:p>
            <a:endParaRPr lang="en-US"/>
          </a:p>
        </p:txBody>
      </p:sp>
      <p:sp>
        <p:nvSpPr>
          <p:cNvPr id="925718" name="Text Box 22"/>
          <p:cNvSpPr txBox="1">
            <a:spLocks noChangeArrowheads="1"/>
          </p:cNvSpPr>
          <p:nvPr/>
        </p:nvSpPr>
        <p:spPr bwMode="auto">
          <a:xfrm>
            <a:off x="1427163" y="5122863"/>
            <a:ext cx="3424237" cy="366712"/>
          </a:xfrm>
          <a:prstGeom prst="rect">
            <a:avLst/>
          </a:prstGeom>
          <a:noFill/>
          <a:ln w="9525">
            <a:noFill/>
            <a:miter lim="800000"/>
            <a:headEnd/>
            <a:tailEnd/>
          </a:ln>
        </p:spPr>
        <p:txBody>
          <a:bodyPr wrap="none">
            <a:spAutoFit/>
          </a:bodyPr>
          <a:lstStyle/>
          <a:p>
            <a:pPr algn="l"/>
            <a:r>
              <a:rPr lang="en-US" sz="1800"/>
              <a:t>985 (126) (273)  =  198 (760) V</a:t>
            </a:r>
            <a:r>
              <a:rPr lang="en-US" sz="1800" baseline="-25000"/>
              <a:t>2</a:t>
            </a:r>
          </a:p>
        </p:txBody>
      </p:sp>
      <p:sp>
        <p:nvSpPr>
          <p:cNvPr id="925719" name="Rectangle 23"/>
          <p:cNvSpPr>
            <a:spLocks noChangeArrowheads="1"/>
          </p:cNvSpPr>
          <p:nvPr/>
        </p:nvSpPr>
        <p:spPr bwMode="auto">
          <a:xfrm>
            <a:off x="6583363" y="5057775"/>
            <a:ext cx="1514475"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V</a:t>
            </a:r>
            <a:r>
              <a:rPr lang="en-US" sz="1800" baseline="-30000">
                <a:ea typeface="Times New Roman" pitchFamily="18" charset="0"/>
                <a:cs typeface="Arial" charset="0"/>
              </a:rPr>
              <a:t>2</a:t>
            </a:r>
            <a:r>
              <a:rPr lang="en-US" sz="1800">
                <a:ea typeface="Times New Roman" pitchFamily="18" charset="0"/>
                <a:cs typeface="Arial" charset="0"/>
              </a:rPr>
              <a:t> = 225 cm</a:t>
            </a:r>
            <a:r>
              <a:rPr lang="en-US" sz="1800" baseline="30000">
                <a:ea typeface="Times New Roman" pitchFamily="18" charset="0"/>
                <a:cs typeface="Arial" charset="0"/>
              </a:rPr>
              <a:t>3</a:t>
            </a:r>
          </a:p>
        </p:txBody>
      </p:sp>
      <p:sp>
        <p:nvSpPr>
          <p:cNvPr id="925721" name="Rectangle 25"/>
          <p:cNvSpPr>
            <a:spLocks noChangeArrowheads="1"/>
          </p:cNvSpPr>
          <p:nvPr/>
        </p:nvSpPr>
        <p:spPr bwMode="auto">
          <a:xfrm>
            <a:off x="2270125" y="2833688"/>
            <a:ext cx="1619250" cy="366712"/>
          </a:xfrm>
          <a:prstGeom prst="rect">
            <a:avLst/>
          </a:prstGeom>
          <a:noFill/>
          <a:ln w="9525">
            <a:noFill/>
            <a:miter lim="800000"/>
            <a:headEnd/>
            <a:tailEnd/>
          </a:ln>
        </p:spPr>
        <p:txBody>
          <a:bodyPr wrap="none">
            <a:spAutoFit/>
          </a:bodyPr>
          <a:lstStyle/>
          <a:p>
            <a:pPr algn="l" eaLnBrk="0" hangingPunct="0"/>
            <a:r>
              <a:rPr lang="en-US" sz="1800">
                <a:ea typeface="Times New Roman" pitchFamily="18" charset="0"/>
                <a:cs typeface="Arial" charset="0"/>
              </a:rPr>
              <a:t>+ 273 = 198 K</a:t>
            </a:r>
          </a:p>
        </p:txBody>
      </p:sp>
      <p:sp>
        <p:nvSpPr>
          <p:cNvPr id="925723" name="Text Box 27"/>
          <p:cNvSpPr txBox="1">
            <a:spLocks noChangeArrowheads="1"/>
          </p:cNvSpPr>
          <p:nvPr/>
        </p:nvSpPr>
        <p:spPr bwMode="auto">
          <a:xfrm>
            <a:off x="1293813" y="4746625"/>
            <a:ext cx="2100262" cy="274638"/>
          </a:xfrm>
          <a:prstGeom prst="rect">
            <a:avLst/>
          </a:prstGeom>
          <a:noFill/>
          <a:ln w="9525">
            <a:noFill/>
            <a:miter lim="800000"/>
            <a:headEnd/>
            <a:tailEnd/>
          </a:ln>
        </p:spPr>
        <p:txBody>
          <a:bodyPr wrap="none">
            <a:spAutoFit/>
          </a:bodyPr>
          <a:lstStyle/>
          <a:p>
            <a:pPr algn="l"/>
            <a:r>
              <a:rPr lang="en-US" b="1"/>
              <a:t>Cross-multiply and divide: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704"/>
                                        </p:tgtEl>
                                        <p:attrNameLst>
                                          <p:attrName>style.visibility</p:attrName>
                                        </p:attrNameLst>
                                      </p:cBhvr>
                                      <p:to>
                                        <p:strVal val="visible"/>
                                      </p:to>
                                    </p:set>
                                    <p:anim calcmode="lin" valueType="num">
                                      <p:cBhvr>
                                        <p:cTn id="7" dur="500" fill="hold"/>
                                        <p:tgtEl>
                                          <p:spTgt spid="925704"/>
                                        </p:tgtEl>
                                        <p:attrNameLst>
                                          <p:attrName>ppt_w</p:attrName>
                                        </p:attrNameLst>
                                      </p:cBhvr>
                                      <p:tavLst>
                                        <p:tav tm="0">
                                          <p:val>
                                            <p:fltVal val="0"/>
                                          </p:val>
                                        </p:tav>
                                        <p:tav tm="100000">
                                          <p:val>
                                            <p:strVal val="#ppt_w"/>
                                          </p:val>
                                        </p:tav>
                                      </p:tavLst>
                                    </p:anim>
                                    <p:anim calcmode="lin" valueType="num">
                                      <p:cBhvr>
                                        <p:cTn id="8" dur="500" fill="hold"/>
                                        <p:tgtEl>
                                          <p:spTgt spid="925704"/>
                                        </p:tgtEl>
                                        <p:attrNameLst>
                                          <p:attrName>ppt_h</p:attrName>
                                        </p:attrNameLst>
                                      </p:cBhvr>
                                      <p:tavLst>
                                        <p:tav tm="0">
                                          <p:val>
                                            <p:fltVal val="0"/>
                                          </p:val>
                                        </p:tav>
                                        <p:tav tm="100000">
                                          <p:val>
                                            <p:strVal val="#ppt_h"/>
                                          </p:val>
                                        </p:tav>
                                      </p:tavLst>
                                    </p:anim>
                                    <p:animEffect transition="in" filter="fade">
                                      <p:cBhvr>
                                        <p:cTn id="9" dur="500"/>
                                        <p:tgtEl>
                                          <p:spTgt spid="92570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5721"/>
                                        </p:tgtEl>
                                        <p:attrNameLst>
                                          <p:attrName>style.visibility</p:attrName>
                                        </p:attrNameLst>
                                      </p:cBhvr>
                                      <p:to>
                                        <p:strVal val="visible"/>
                                      </p:to>
                                    </p:set>
                                    <p:anim calcmode="lin" valueType="num">
                                      <p:cBhvr>
                                        <p:cTn id="14" dur="1000" fill="hold"/>
                                        <p:tgtEl>
                                          <p:spTgt spid="925721"/>
                                        </p:tgtEl>
                                        <p:attrNameLst>
                                          <p:attrName>ppt_x</p:attrName>
                                        </p:attrNameLst>
                                      </p:cBhvr>
                                      <p:tavLst>
                                        <p:tav tm="0">
                                          <p:val>
                                            <p:strVal val="#ppt_x-.2"/>
                                          </p:val>
                                        </p:tav>
                                        <p:tav tm="100000">
                                          <p:val>
                                            <p:strVal val="#ppt_x"/>
                                          </p:val>
                                        </p:tav>
                                      </p:tavLst>
                                    </p:anim>
                                    <p:anim calcmode="lin" valueType="num">
                                      <p:cBhvr>
                                        <p:cTn id="15" dur="1000" fill="hold"/>
                                        <p:tgtEl>
                                          <p:spTgt spid="92572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57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25717"/>
                                        </p:tgtEl>
                                        <p:attrNameLst>
                                          <p:attrName>style.visibility</p:attrName>
                                        </p:attrNameLst>
                                      </p:cBhvr>
                                      <p:to>
                                        <p:strVal val="visible"/>
                                      </p:to>
                                    </p:set>
                                    <p:animEffect transition="in" filter="wipe(left)">
                                      <p:cBhvr>
                                        <p:cTn id="28" dur="500"/>
                                        <p:tgtEl>
                                          <p:spTgt spid="9257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dissolv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925723"/>
                                        </p:tgtEl>
                                        <p:attrNameLst>
                                          <p:attrName>style.visibility</p:attrName>
                                        </p:attrNameLst>
                                      </p:cBhvr>
                                      <p:to>
                                        <p:strVal val="visible"/>
                                      </p:to>
                                    </p:set>
                                    <p:anim from="(-#ppt_w/2)" to="(#ppt_x)" calcmode="lin" valueType="num">
                                      <p:cBhvr>
                                        <p:cTn id="38" dur="600" fill="hold">
                                          <p:stCondLst>
                                            <p:cond delay="0"/>
                                          </p:stCondLst>
                                        </p:cTn>
                                        <p:tgtEl>
                                          <p:spTgt spid="925723"/>
                                        </p:tgtEl>
                                        <p:attrNameLst>
                                          <p:attrName>ppt_x</p:attrName>
                                        </p:attrNameLst>
                                      </p:cBhvr>
                                    </p:anim>
                                    <p:anim from="0" to="-1.0" calcmode="lin" valueType="num">
                                      <p:cBhvr>
                                        <p:cTn id="39" dur="200" decel="50000" autoRev="1" fill="hold">
                                          <p:stCondLst>
                                            <p:cond delay="600"/>
                                          </p:stCondLst>
                                        </p:cTn>
                                        <p:tgtEl>
                                          <p:spTgt spid="925723"/>
                                        </p:tgtEl>
                                        <p:attrNameLst>
                                          <p:attrName>xshear</p:attrName>
                                        </p:attrNameLst>
                                      </p:cBhvr>
                                    </p:anim>
                                    <p:animScale>
                                      <p:cBhvr>
                                        <p:cTn id="40" dur="200" decel="100000" autoRev="1" fill="hold">
                                          <p:stCondLst>
                                            <p:cond delay="600"/>
                                          </p:stCondLst>
                                        </p:cTn>
                                        <p:tgtEl>
                                          <p:spTgt spid="925723"/>
                                        </p:tgtEl>
                                      </p:cBhvr>
                                      <p:from x="100000" y="100000"/>
                                      <p:to x="80000" y="100000"/>
                                    </p:animScale>
                                    <p:anim by="(#ppt_h/3+#ppt_w*0.1)" calcmode="lin" valueType="num">
                                      <p:cBhvr additive="sum">
                                        <p:cTn id="41" dur="200" decel="100000" autoRev="1" fill="hold">
                                          <p:stCondLst>
                                            <p:cond delay="600"/>
                                          </p:stCondLst>
                                        </p:cTn>
                                        <p:tgtEl>
                                          <p:spTgt spid="925723"/>
                                        </p:tgtEl>
                                        <p:attrNameLst>
                                          <p:attrName>ppt_x</p:attrName>
                                        </p:attrNameLst>
                                      </p:cBhvr>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925718"/>
                                        </p:tgtEl>
                                        <p:attrNameLst>
                                          <p:attrName>style.visibility</p:attrName>
                                        </p:attrNameLst>
                                      </p:cBhvr>
                                      <p:to>
                                        <p:strVal val="visible"/>
                                      </p:to>
                                    </p:set>
                                    <p:animEffect transition="in" filter="fade">
                                      <p:cBhvr>
                                        <p:cTn id="46" dur="1000"/>
                                        <p:tgtEl>
                                          <p:spTgt spid="925718"/>
                                        </p:tgtEl>
                                      </p:cBhvr>
                                    </p:animEffect>
                                    <p:anim calcmode="lin" valueType="num">
                                      <p:cBhvr>
                                        <p:cTn id="47" dur="1000" fill="hold"/>
                                        <p:tgtEl>
                                          <p:spTgt spid="925718"/>
                                        </p:tgtEl>
                                        <p:attrNameLst>
                                          <p:attrName>ppt_x</p:attrName>
                                        </p:attrNameLst>
                                      </p:cBhvr>
                                      <p:tavLst>
                                        <p:tav tm="0">
                                          <p:val>
                                            <p:strVal val="#ppt_x"/>
                                          </p:val>
                                        </p:tav>
                                        <p:tav tm="100000">
                                          <p:val>
                                            <p:strVal val="#ppt_x"/>
                                          </p:val>
                                        </p:tav>
                                      </p:tavLst>
                                    </p:anim>
                                    <p:anim calcmode="lin" valueType="num">
                                      <p:cBhvr>
                                        <p:cTn id="48" dur="1000" fill="hold"/>
                                        <p:tgtEl>
                                          <p:spTgt spid="9257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925719"/>
                                        </p:tgtEl>
                                        <p:attrNameLst>
                                          <p:attrName>style.visibility</p:attrName>
                                        </p:attrNameLst>
                                      </p:cBhvr>
                                      <p:to>
                                        <p:strVal val="visible"/>
                                      </p:to>
                                    </p:set>
                                    <p:animEffect transition="in" filter="dissolve">
                                      <p:cBhvr>
                                        <p:cTn id="53" dur="500"/>
                                        <p:tgtEl>
                                          <p:spTgt spid="925719"/>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925700"/>
                                        </p:tgtEl>
                                        <p:attrNameLst>
                                          <p:attrName>style.visibility</p:attrName>
                                        </p:attrNameLst>
                                      </p:cBhvr>
                                      <p:to>
                                        <p:strVal val="visible"/>
                                      </p:to>
                                    </p:set>
                                    <p:animEffect transition="in" filter="fade">
                                      <p:cBhvr>
                                        <p:cTn id="57"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4" grpId="0"/>
      <p:bldP spid="925717" grpId="0" animBg="1"/>
      <p:bldP spid="925718" grpId="0"/>
      <p:bldP spid="925719" grpId="0"/>
      <p:bldP spid="925721" grpId="0"/>
      <p:bldP spid="92572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en-US" sz="4000" i="1" smtClean="0"/>
              <a:t>Density of Gases</a:t>
            </a:r>
          </a:p>
        </p:txBody>
      </p:sp>
      <p:grpSp>
        <p:nvGrpSpPr>
          <p:cNvPr id="19461" name="Group 4"/>
          <p:cNvGrpSpPr>
            <a:grpSpLocks/>
          </p:cNvGrpSpPr>
          <p:nvPr/>
        </p:nvGrpSpPr>
        <p:grpSpPr bwMode="auto">
          <a:xfrm>
            <a:off x="762000" y="4953000"/>
            <a:ext cx="3314700" cy="342900"/>
            <a:chOff x="2382" y="2064"/>
            <a:chExt cx="2088" cy="216"/>
          </a:xfrm>
        </p:grpSpPr>
        <p:sp>
          <p:nvSpPr>
            <p:cNvPr id="19524" name="AutoShape 5"/>
            <p:cNvSpPr>
              <a:spLocks noChangeArrowheads="1"/>
            </p:cNvSpPr>
            <p:nvPr/>
          </p:nvSpPr>
          <p:spPr bwMode="auto">
            <a:xfrm>
              <a:off x="3534"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9525" name="AutoShape 6"/>
            <p:cNvSpPr>
              <a:spLocks noChangeArrowheads="1"/>
            </p:cNvSpPr>
            <p:nvPr/>
          </p:nvSpPr>
          <p:spPr bwMode="auto">
            <a:xfrm rot="10800000">
              <a:off x="3102"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9526" name="AutoShape 7"/>
            <p:cNvSpPr>
              <a:spLocks noChangeArrowheads="1"/>
            </p:cNvSpPr>
            <p:nvPr/>
          </p:nvSpPr>
          <p:spPr bwMode="auto">
            <a:xfrm>
              <a:off x="2382"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9527" name="AutoShape 8"/>
            <p:cNvSpPr>
              <a:spLocks noChangeArrowheads="1"/>
            </p:cNvSpPr>
            <p:nvPr/>
          </p:nvSpPr>
          <p:spPr bwMode="auto">
            <a:xfrm rot="10800000">
              <a:off x="4398"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grpSp>
      <p:grpSp>
        <p:nvGrpSpPr>
          <p:cNvPr id="19462" name="Group 9"/>
          <p:cNvGrpSpPr>
            <a:grpSpLocks/>
          </p:cNvGrpSpPr>
          <p:nvPr/>
        </p:nvGrpSpPr>
        <p:grpSpPr bwMode="auto">
          <a:xfrm>
            <a:off x="5524500" y="4891088"/>
            <a:ext cx="3314700" cy="342900"/>
            <a:chOff x="2382" y="2714"/>
            <a:chExt cx="2088" cy="216"/>
          </a:xfrm>
        </p:grpSpPr>
        <p:sp>
          <p:nvSpPr>
            <p:cNvPr id="19520" name="AutoShape 10"/>
            <p:cNvSpPr>
              <a:spLocks noChangeArrowheads="1"/>
            </p:cNvSpPr>
            <p:nvPr/>
          </p:nvSpPr>
          <p:spPr bwMode="auto">
            <a:xfrm rot="10750291">
              <a:off x="3534"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9521" name="AutoShape 11"/>
            <p:cNvSpPr>
              <a:spLocks noChangeArrowheads="1"/>
            </p:cNvSpPr>
            <p:nvPr/>
          </p:nvSpPr>
          <p:spPr bwMode="auto">
            <a:xfrm rot="-4211">
              <a:off x="3102"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9522" name="AutoShape 12"/>
            <p:cNvSpPr>
              <a:spLocks noChangeArrowheads="1"/>
            </p:cNvSpPr>
            <p:nvPr/>
          </p:nvSpPr>
          <p:spPr bwMode="auto">
            <a:xfrm rot="10800000">
              <a:off x="2382"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9523" name="AutoShape 13"/>
            <p:cNvSpPr>
              <a:spLocks noChangeArrowheads="1"/>
            </p:cNvSpPr>
            <p:nvPr/>
          </p:nvSpPr>
          <p:spPr bwMode="auto">
            <a:xfrm rot="-76485">
              <a:off x="4398"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grpSp>
      <p:grpSp>
        <p:nvGrpSpPr>
          <p:cNvPr id="19463" name="Group 15"/>
          <p:cNvGrpSpPr>
            <a:grpSpLocks/>
          </p:cNvGrpSpPr>
          <p:nvPr/>
        </p:nvGrpSpPr>
        <p:grpSpPr bwMode="auto">
          <a:xfrm>
            <a:off x="457200" y="3581400"/>
            <a:ext cx="1143000" cy="914400"/>
            <a:chOff x="5760" y="5292"/>
            <a:chExt cx="1800" cy="1440"/>
          </a:xfrm>
        </p:grpSpPr>
        <p:sp>
          <p:nvSpPr>
            <p:cNvPr id="19510" name="Rectangle 16"/>
            <p:cNvSpPr>
              <a:spLocks noChangeArrowheads="1"/>
            </p:cNvSpPr>
            <p:nvPr/>
          </p:nvSpPr>
          <p:spPr bwMode="auto">
            <a:xfrm>
              <a:off x="5760" y="5292"/>
              <a:ext cx="1800" cy="1440"/>
            </a:xfrm>
            <a:prstGeom prst="rect">
              <a:avLst/>
            </a:prstGeom>
            <a:noFill/>
            <a:ln w="19050">
              <a:solidFill>
                <a:srgbClr val="000000"/>
              </a:solidFill>
              <a:miter lim="800000"/>
              <a:headEnd/>
              <a:tailEnd/>
            </a:ln>
          </p:spPr>
          <p:txBody>
            <a:bodyPr/>
            <a:lstStyle/>
            <a:p>
              <a:endParaRPr lang="en-US"/>
            </a:p>
          </p:txBody>
        </p:sp>
        <p:sp>
          <p:nvSpPr>
            <p:cNvPr id="19511" name="Oval 17"/>
            <p:cNvSpPr>
              <a:spLocks noChangeArrowheads="1"/>
            </p:cNvSpPr>
            <p:nvPr/>
          </p:nvSpPr>
          <p:spPr bwMode="auto">
            <a:xfrm>
              <a:off x="6300" y="547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2" name="Oval 18"/>
            <p:cNvSpPr>
              <a:spLocks noChangeArrowheads="1"/>
            </p:cNvSpPr>
            <p:nvPr/>
          </p:nvSpPr>
          <p:spPr bwMode="auto">
            <a:xfrm>
              <a:off x="7020" y="583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3" name="Oval 19"/>
            <p:cNvSpPr>
              <a:spLocks noChangeArrowheads="1"/>
            </p:cNvSpPr>
            <p:nvPr/>
          </p:nvSpPr>
          <p:spPr bwMode="auto">
            <a:xfrm>
              <a:off x="6660" y="619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4" name="Oval 20"/>
            <p:cNvSpPr>
              <a:spLocks noChangeArrowheads="1"/>
            </p:cNvSpPr>
            <p:nvPr/>
          </p:nvSpPr>
          <p:spPr bwMode="auto">
            <a:xfrm>
              <a:off x="6300" y="601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5" name="Oval 21"/>
            <p:cNvSpPr>
              <a:spLocks noChangeArrowheads="1"/>
            </p:cNvSpPr>
            <p:nvPr/>
          </p:nvSpPr>
          <p:spPr bwMode="auto">
            <a:xfrm>
              <a:off x="5940" y="583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6" name="Oval 22"/>
            <p:cNvSpPr>
              <a:spLocks noChangeArrowheads="1"/>
            </p:cNvSpPr>
            <p:nvPr/>
          </p:nvSpPr>
          <p:spPr bwMode="auto">
            <a:xfrm>
              <a:off x="7200" y="547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7" name="Oval 23"/>
            <p:cNvSpPr>
              <a:spLocks noChangeArrowheads="1"/>
            </p:cNvSpPr>
            <p:nvPr/>
          </p:nvSpPr>
          <p:spPr bwMode="auto">
            <a:xfrm>
              <a:off x="6120" y="637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8" name="Oval 24"/>
            <p:cNvSpPr>
              <a:spLocks noChangeArrowheads="1"/>
            </p:cNvSpPr>
            <p:nvPr/>
          </p:nvSpPr>
          <p:spPr bwMode="auto">
            <a:xfrm>
              <a:off x="7200" y="637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19" name="Oval 25"/>
            <p:cNvSpPr>
              <a:spLocks noChangeArrowheads="1"/>
            </p:cNvSpPr>
            <p:nvPr/>
          </p:nvSpPr>
          <p:spPr bwMode="auto">
            <a:xfrm>
              <a:off x="6660" y="5652"/>
              <a:ext cx="180" cy="180"/>
            </a:xfrm>
            <a:prstGeom prst="ellipse">
              <a:avLst/>
            </a:prstGeom>
            <a:solidFill>
              <a:srgbClr val="000080"/>
            </a:solidFill>
            <a:ln w="9525">
              <a:solidFill>
                <a:srgbClr val="000000"/>
              </a:solidFill>
              <a:round/>
              <a:headEnd/>
              <a:tailEnd/>
            </a:ln>
          </p:spPr>
          <p:txBody>
            <a:bodyPr/>
            <a:lstStyle/>
            <a:p>
              <a:endParaRPr lang="en-US"/>
            </a:p>
          </p:txBody>
        </p:sp>
      </p:grpSp>
      <p:grpSp>
        <p:nvGrpSpPr>
          <p:cNvPr id="19464" name="Group 26"/>
          <p:cNvGrpSpPr>
            <a:grpSpLocks/>
          </p:cNvGrpSpPr>
          <p:nvPr/>
        </p:nvGrpSpPr>
        <p:grpSpPr bwMode="auto">
          <a:xfrm>
            <a:off x="2514600" y="3467100"/>
            <a:ext cx="1600200" cy="1279525"/>
            <a:chOff x="7740" y="5004"/>
            <a:chExt cx="2520" cy="2016"/>
          </a:xfrm>
        </p:grpSpPr>
        <p:sp>
          <p:nvSpPr>
            <p:cNvPr id="19500" name="Rectangle 27"/>
            <p:cNvSpPr>
              <a:spLocks noChangeArrowheads="1"/>
            </p:cNvSpPr>
            <p:nvPr/>
          </p:nvSpPr>
          <p:spPr bwMode="auto">
            <a:xfrm>
              <a:off x="7740" y="5004"/>
              <a:ext cx="2520" cy="2016"/>
            </a:xfrm>
            <a:prstGeom prst="rect">
              <a:avLst/>
            </a:prstGeom>
            <a:noFill/>
            <a:ln w="19050">
              <a:solidFill>
                <a:srgbClr val="000000"/>
              </a:solidFill>
              <a:miter lim="800000"/>
              <a:headEnd/>
              <a:tailEnd/>
            </a:ln>
          </p:spPr>
          <p:txBody>
            <a:bodyPr/>
            <a:lstStyle/>
            <a:p>
              <a:endParaRPr lang="en-US"/>
            </a:p>
          </p:txBody>
        </p:sp>
        <p:sp>
          <p:nvSpPr>
            <p:cNvPr id="19501" name="Oval 28"/>
            <p:cNvSpPr>
              <a:spLocks noChangeArrowheads="1"/>
            </p:cNvSpPr>
            <p:nvPr/>
          </p:nvSpPr>
          <p:spPr bwMode="auto">
            <a:xfrm>
              <a:off x="8100" y="529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2" name="Oval 29"/>
            <p:cNvSpPr>
              <a:spLocks noChangeArrowheads="1"/>
            </p:cNvSpPr>
            <p:nvPr/>
          </p:nvSpPr>
          <p:spPr bwMode="auto">
            <a:xfrm>
              <a:off x="9000" y="547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3" name="Oval 30"/>
            <p:cNvSpPr>
              <a:spLocks noChangeArrowheads="1"/>
            </p:cNvSpPr>
            <p:nvPr/>
          </p:nvSpPr>
          <p:spPr bwMode="auto">
            <a:xfrm>
              <a:off x="9000" y="655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4" name="Oval 31"/>
            <p:cNvSpPr>
              <a:spLocks noChangeArrowheads="1"/>
            </p:cNvSpPr>
            <p:nvPr/>
          </p:nvSpPr>
          <p:spPr bwMode="auto">
            <a:xfrm>
              <a:off x="7920" y="673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5" name="Oval 32"/>
            <p:cNvSpPr>
              <a:spLocks noChangeArrowheads="1"/>
            </p:cNvSpPr>
            <p:nvPr/>
          </p:nvSpPr>
          <p:spPr bwMode="auto">
            <a:xfrm>
              <a:off x="8100" y="601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6" name="Oval 33"/>
            <p:cNvSpPr>
              <a:spLocks noChangeArrowheads="1"/>
            </p:cNvSpPr>
            <p:nvPr/>
          </p:nvSpPr>
          <p:spPr bwMode="auto">
            <a:xfrm>
              <a:off x="9900" y="529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7" name="Oval 34"/>
            <p:cNvSpPr>
              <a:spLocks noChangeArrowheads="1"/>
            </p:cNvSpPr>
            <p:nvPr/>
          </p:nvSpPr>
          <p:spPr bwMode="auto">
            <a:xfrm>
              <a:off x="8640" y="601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8" name="Oval 35"/>
            <p:cNvSpPr>
              <a:spLocks noChangeArrowheads="1"/>
            </p:cNvSpPr>
            <p:nvPr/>
          </p:nvSpPr>
          <p:spPr bwMode="auto">
            <a:xfrm>
              <a:off x="9540" y="5832"/>
              <a:ext cx="180" cy="180"/>
            </a:xfrm>
            <a:prstGeom prst="ellipse">
              <a:avLst/>
            </a:prstGeom>
            <a:solidFill>
              <a:srgbClr val="000080"/>
            </a:solidFill>
            <a:ln w="9525">
              <a:solidFill>
                <a:srgbClr val="000000"/>
              </a:solidFill>
              <a:round/>
              <a:headEnd/>
              <a:tailEnd/>
            </a:ln>
          </p:spPr>
          <p:txBody>
            <a:bodyPr/>
            <a:lstStyle/>
            <a:p>
              <a:endParaRPr lang="en-US"/>
            </a:p>
          </p:txBody>
        </p:sp>
        <p:sp>
          <p:nvSpPr>
            <p:cNvPr id="19509" name="Oval 36"/>
            <p:cNvSpPr>
              <a:spLocks noChangeArrowheads="1"/>
            </p:cNvSpPr>
            <p:nvPr/>
          </p:nvSpPr>
          <p:spPr bwMode="auto">
            <a:xfrm>
              <a:off x="9900" y="6552"/>
              <a:ext cx="180" cy="180"/>
            </a:xfrm>
            <a:prstGeom prst="ellipse">
              <a:avLst/>
            </a:prstGeom>
            <a:solidFill>
              <a:srgbClr val="000080"/>
            </a:solidFill>
            <a:ln w="9525">
              <a:solidFill>
                <a:srgbClr val="000000"/>
              </a:solidFill>
              <a:round/>
              <a:headEnd/>
              <a:tailEnd/>
            </a:ln>
          </p:spPr>
          <p:txBody>
            <a:bodyPr/>
            <a:lstStyle/>
            <a:p>
              <a:endParaRPr lang="en-US"/>
            </a:p>
          </p:txBody>
        </p:sp>
      </p:grpSp>
      <p:sp>
        <p:nvSpPr>
          <p:cNvPr id="19465" name="Text Box 37"/>
          <p:cNvSpPr txBox="1">
            <a:spLocks noChangeArrowheads="1"/>
          </p:cNvSpPr>
          <p:nvPr/>
        </p:nvSpPr>
        <p:spPr bwMode="auto">
          <a:xfrm>
            <a:off x="228600" y="3238500"/>
            <a:ext cx="1600200" cy="342900"/>
          </a:xfrm>
          <a:prstGeom prst="rect">
            <a:avLst/>
          </a:prstGeom>
          <a:noFill/>
          <a:ln w="9525">
            <a:noFill/>
            <a:miter lim="800000"/>
            <a:headEnd/>
            <a:tailEnd/>
          </a:ln>
        </p:spPr>
        <p:txBody>
          <a:bodyPr/>
          <a:lstStyle/>
          <a:p>
            <a:r>
              <a:rPr lang="en-US" sz="1400">
                <a:ea typeface="Times New Roman" pitchFamily="18" charset="0"/>
                <a:cs typeface="Arial" charset="0"/>
              </a:rPr>
              <a:t>ORIG. VOL.</a:t>
            </a:r>
            <a:endParaRPr lang="en-US" sz="1800">
              <a:ea typeface="Times New Roman" pitchFamily="18" charset="0"/>
              <a:cs typeface="Arial" charset="0"/>
            </a:endParaRPr>
          </a:p>
        </p:txBody>
      </p:sp>
      <p:sp>
        <p:nvSpPr>
          <p:cNvPr id="19466" name="Text Box 38"/>
          <p:cNvSpPr txBox="1">
            <a:spLocks noChangeArrowheads="1"/>
          </p:cNvSpPr>
          <p:nvPr/>
        </p:nvSpPr>
        <p:spPr bwMode="auto">
          <a:xfrm>
            <a:off x="2514600" y="3124200"/>
            <a:ext cx="1600200" cy="342900"/>
          </a:xfrm>
          <a:prstGeom prst="rect">
            <a:avLst/>
          </a:prstGeom>
          <a:noFill/>
          <a:ln w="9525">
            <a:noFill/>
            <a:miter lim="800000"/>
            <a:headEnd/>
            <a:tailEnd/>
          </a:ln>
        </p:spPr>
        <p:txBody>
          <a:bodyPr/>
          <a:lstStyle/>
          <a:p>
            <a:r>
              <a:rPr lang="en-US" sz="1400">
                <a:ea typeface="Times New Roman" pitchFamily="18" charset="0"/>
                <a:cs typeface="Arial" charset="0"/>
              </a:rPr>
              <a:t>NEW VOL.</a:t>
            </a:r>
            <a:endParaRPr lang="en-US" sz="1800">
              <a:ea typeface="Times New Roman" pitchFamily="18" charset="0"/>
              <a:cs typeface="Arial" charset="0"/>
            </a:endParaRPr>
          </a:p>
        </p:txBody>
      </p:sp>
      <p:grpSp>
        <p:nvGrpSpPr>
          <p:cNvPr id="19467" name="Group 39"/>
          <p:cNvGrpSpPr>
            <a:grpSpLocks/>
          </p:cNvGrpSpPr>
          <p:nvPr/>
        </p:nvGrpSpPr>
        <p:grpSpPr bwMode="auto">
          <a:xfrm>
            <a:off x="5029200" y="3200400"/>
            <a:ext cx="3886200" cy="1257300"/>
            <a:chOff x="2160" y="8253"/>
            <a:chExt cx="6120" cy="1980"/>
          </a:xfrm>
        </p:grpSpPr>
        <p:grpSp>
          <p:nvGrpSpPr>
            <p:cNvPr id="19476" name="Group 40"/>
            <p:cNvGrpSpPr>
              <a:grpSpLocks/>
            </p:cNvGrpSpPr>
            <p:nvPr/>
          </p:nvGrpSpPr>
          <p:grpSpPr bwMode="auto">
            <a:xfrm>
              <a:off x="6300" y="9009"/>
              <a:ext cx="1260" cy="1080"/>
              <a:chOff x="2880" y="5472"/>
              <a:chExt cx="1260" cy="1080"/>
            </a:xfrm>
          </p:grpSpPr>
          <p:sp>
            <p:nvSpPr>
              <p:cNvPr id="19490" name="Rectangle 41"/>
              <p:cNvSpPr>
                <a:spLocks noChangeArrowheads="1"/>
              </p:cNvSpPr>
              <p:nvPr/>
            </p:nvSpPr>
            <p:spPr bwMode="auto">
              <a:xfrm>
                <a:off x="2880" y="5472"/>
                <a:ext cx="1260" cy="1080"/>
              </a:xfrm>
              <a:prstGeom prst="rect">
                <a:avLst/>
              </a:prstGeom>
              <a:noFill/>
              <a:ln w="19050">
                <a:solidFill>
                  <a:srgbClr val="000000"/>
                </a:solidFill>
                <a:miter lim="800000"/>
                <a:headEnd/>
                <a:tailEnd/>
              </a:ln>
            </p:spPr>
            <p:txBody>
              <a:bodyPr/>
              <a:lstStyle/>
              <a:p>
                <a:endParaRPr lang="en-US"/>
              </a:p>
            </p:txBody>
          </p:sp>
          <p:sp>
            <p:nvSpPr>
              <p:cNvPr id="19491" name="Oval 42"/>
              <p:cNvSpPr>
                <a:spLocks noChangeArrowheads="1"/>
              </p:cNvSpPr>
              <p:nvPr/>
            </p:nvSpPr>
            <p:spPr bwMode="auto">
              <a:xfrm>
                <a:off x="3240" y="565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2" name="Oval 43"/>
              <p:cNvSpPr>
                <a:spLocks noChangeArrowheads="1"/>
              </p:cNvSpPr>
              <p:nvPr/>
            </p:nvSpPr>
            <p:spPr bwMode="auto">
              <a:xfrm>
                <a:off x="3480" y="589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3" name="Oval 44"/>
              <p:cNvSpPr>
                <a:spLocks noChangeArrowheads="1"/>
              </p:cNvSpPr>
              <p:nvPr/>
            </p:nvSpPr>
            <p:spPr bwMode="auto">
              <a:xfrm>
                <a:off x="3420" y="619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4" name="Oval 45"/>
              <p:cNvSpPr>
                <a:spLocks noChangeArrowheads="1"/>
              </p:cNvSpPr>
              <p:nvPr/>
            </p:nvSpPr>
            <p:spPr bwMode="auto">
              <a:xfrm>
                <a:off x="3240" y="601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5" name="Oval 46"/>
              <p:cNvSpPr>
                <a:spLocks noChangeArrowheads="1"/>
              </p:cNvSpPr>
              <p:nvPr/>
            </p:nvSpPr>
            <p:spPr bwMode="auto">
              <a:xfrm>
                <a:off x="3060" y="583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6" name="Oval 47"/>
              <p:cNvSpPr>
                <a:spLocks noChangeArrowheads="1"/>
              </p:cNvSpPr>
              <p:nvPr/>
            </p:nvSpPr>
            <p:spPr bwMode="auto">
              <a:xfrm>
                <a:off x="3600" y="565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7" name="Oval 48"/>
              <p:cNvSpPr>
                <a:spLocks noChangeArrowheads="1"/>
              </p:cNvSpPr>
              <p:nvPr/>
            </p:nvSpPr>
            <p:spPr bwMode="auto">
              <a:xfrm>
                <a:off x="3060" y="619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8" name="Oval 49"/>
              <p:cNvSpPr>
                <a:spLocks noChangeArrowheads="1"/>
              </p:cNvSpPr>
              <p:nvPr/>
            </p:nvSpPr>
            <p:spPr bwMode="auto">
              <a:xfrm>
                <a:off x="3780" y="619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99" name="Oval 50"/>
              <p:cNvSpPr>
                <a:spLocks noChangeArrowheads="1"/>
              </p:cNvSpPr>
              <p:nvPr/>
            </p:nvSpPr>
            <p:spPr bwMode="auto">
              <a:xfrm>
                <a:off x="3780" y="5832"/>
                <a:ext cx="180" cy="180"/>
              </a:xfrm>
              <a:prstGeom prst="ellipse">
                <a:avLst/>
              </a:prstGeom>
              <a:solidFill>
                <a:srgbClr val="800000"/>
              </a:solidFill>
              <a:ln w="9525">
                <a:solidFill>
                  <a:srgbClr val="000000"/>
                </a:solidFill>
                <a:round/>
                <a:headEnd/>
                <a:tailEnd/>
              </a:ln>
            </p:spPr>
            <p:txBody>
              <a:bodyPr/>
              <a:lstStyle/>
              <a:p>
                <a:endParaRPr lang="en-US"/>
              </a:p>
            </p:txBody>
          </p:sp>
        </p:grpSp>
        <p:grpSp>
          <p:nvGrpSpPr>
            <p:cNvPr id="19477" name="Group 51"/>
            <p:cNvGrpSpPr>
              <a:grpSpLocks/>
            </p:cNvGrpSpPr>
            <p:nvPr/>
          </p:nvGrpSpPr>
          <p:grpSpPr bwMode="auto">
            <a:xfrm>
              <a:off x="2520" y="8793"/>
              <a:ext cx="1800" cy="1440"/>
              <a:chOff x="5760" y="5292"/>
              <a:chExt cx="1800" cy="1440"/>
            </a:xfrm>
          </p:grpSpPr>
          <p:sp>
            <p:nvSpPr>
              <p:cNvPr id="19480" name="Rectangle 52"/>
              <p:cNvSpPr>
                <a:spLocks noChangeArrowheads="1"/>
              </p:cNvSpPr>
              <p:nvPr/>
            </p:nvSpPr>
            <p:spPr bwMode="auto">
              <a:xfrm>
                <a:off x="5760" y="5292"/>
                <a:ext cx="1800" cy="1440"/>
              </a:xfrm>
              <a:prstGeom prst="rect">
                <a:avLst/>
              </a:prstGeom>
              <a:noFill/>
              <a:ln w="19050">
                <a:solidFill>
                  <a:srgbClr val="000000"/>
                </a:solidFill>
                <a:miter lim="800000"/>
                <a:headEnd/>
                <a:tailEnd/>
              </a:ln>
            </p:spPr>
            <p:txBody>
              <a:bodyPr/>
              <a:lstStyle/>
              <a:p>
                <a:endParaRPr lang="en-US"/>
              </a:p>
            </p:txBody>
          </p:sp>
          <p:sp>
            <p:nvSpPr>
              <p:cNvPr id="19481" name="Oval 53"/>
              <p:cNvSpPr>
                <a:spLocks noChangeArrowheads="1"/>
              </p:cNvSpPr>
              <p:nvPr/>
            </p:nvSpPr>
            <p:spPr bwMode="auto">
              <a:xfrm>
                <a:off x="6300" y="547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2" name="Oval 54"/>
              <p:cNvSpPr>
                <a:spLocks noChangeArrowheads="1"/>
              </p:cNvSpPr>
              <p:nvPr/>
            </p:nvSpPr>
            <p:spPr bwMode="auto">
              <a:xfrm>
                <a:off x="7020" y="583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3" name="Oval 55"/>
              <p:cNvSpPr>
                <a:spLocks noChangeArrowheads="1"/>
              </p:cNvSpPr>
              <p:nvPr/>
            </p:nvSpPr>
            <p:spPr bwMode="auto">
              <a:xfrm>
                <a:off x="6660" y="619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4" name="Oval 56"/>
              <p:cNvSpPr>
                <a:spLocks noChangeArrowheads="1"/>
              </p:cNvSpPr>
              <p:nvPr/>
            </p:nvSpPr>
            <p:spPr bwMode="auto">
              <a:xfrm>
                <a:off x="6300" y="601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5" name="Oval 57"/>
              <p:cNvSpPr>
                <a:spLocks noChangeArrowheads="1"/>
              </p:cNvSpPr>
              <p:nvPr/>
            </p:nvSpPr>
            <p:spPr bwMode="auto">
              <a:xfrm>
                <a:off x="5940" y="583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6" name="Oval 58"/>
              <p:cNvSpPr>
                <a:spLocks noChangeArrowheads="1"/>
              </p:cNvSpPr>
              <p:nvPr/>
            </p:nvSpPr>
            <p:spPr bwMode="auto">
              <a:xfrm>
                <a:off x="7200" y="547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7" name="Oval 59"/>
              <p:cNvSpPr>
                <a:spLocks noChangeArrowheads="1"/>
              </p:cNvSpPr>
              <p:nvPr/>
            </p:nvSpPr>
            <p:spPr bwMode="auto">
              <a:xfrm>
                <a:off x="6120" y="637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8" name="Oval 60"/>
              <p:cNvSpPr>
                <a:spLocks noChangeArrowheads="1"/>
              </p:cNvSpPr>
              <p:nvPr/>
            </p:nvSpPr>
            <p:spPr bwMode="auto">
              <a:xfrm>
                <a:off x="7200" y="6372"/>
                <a:ext cx="180" cy="180"/>
              </a:xfrm>
              <a:prstGeom prst="ellipse">
                <a:avLst/>
              </a:prstGeom>
              <a:solidFill>
                <a:srgbClr val="800000"/>
              </a:solidFill>
              <a:ln w="9525">
                <a:solidFill>
                  <a:srgbClr val="000000"/>
                </a:solidFill>
                <a:round/>
                <a:headEnd/>
                <a:tailEnd/>
              </a:ln>
            </p:spPr>
            <p:txBody>
              <a:bodyPr/>
              <a:lstStyle/>
              <a:p>
                <a:endParaRPr lang="en-US"/>
              </a:p>
            </p:txBody>
          </p:sp>
          <p:sp>
            <p:nvSpPr>
              <p:cNvPr id="19489" name="Oval 61"/>
              <p:cNvSpPr>
                <a:spLocks noChangeArrowheads="1"/>
              </p:cNvSpPr>
              <p:nvPr/>
            </p:nvSpPr>
            <p:spPr bwMode="auto">
              <a:xfrm>
                <a:off x="6660" y="5652"/>
                <a:ext cx="180" cy="180"/>
              </a:xfrm>
              <a:prstGeom prst="ellipse">
                <a:avLst/>
              </a:prstGeom>
              <a:solidFill>
                <a:srgbClr val="800000"/>
              </a:solidFill>
              <a:ln w="9525">
                <a:solidFill>
                  <a:srgbClr val="000000"/>
                </a:solidFill>
                <a:round/>
                <a:headEnd/>
                <a:tailEnd/>
              </a:ln>
            </p:spPr>
            <p:txBody>
              <a:bodyPr/>
              <a:lstStyle/>
              <a:p>
                <a:endParaRPr lang="en-US"/>
              </a:p>
            </p:txBody>
          </p:sp>
        </p:grpSp>
        <p:sp>
          <p:nvSpPr>
            <p:cNvPr id="19478" name="Text Box 62"/>
            <p:cNvSpPr txBox="1">
              <a:spLocks noChangeArrowheads="1"/>
            </p:cNvSpPr>
            <p:nvPr/>
          </p:nvSpPr>
          <p:spPr bwMode="auto">
            <a:xfrm>
              <a:off x="2160" y="8253"/>
              <a:ext cx="2520" cy="540"/>
            </a:xfrm>
            <a:prstGeom prst="rect">
              <a:avLst/>
            </a:prstGeom>
            <a:noFill/>
            <a:ln w="9525">
              <a:noFill/>
              <a:miter lim="800000"/>
              <a:headEnd/>
              <a:tailEnd/>
            </a:ln>
          </p:spPr>
          <p:txBody>
            <a:bodyPr/>
            <a:lstStyle/>
            <a:p>
              <a:r>
                <a:rPr lang="en-US" sz="1400">
                  <a:ea typeface="Times New Roman" pitchFamily="18" charset="0"/>
                  <a:cs typeface="Arial" charset="0"/>
                </a:rPr>
                <a:t>ORIG. VOL.</a:t>
              </a:r>
              <a:endParaRPr lang="en-US" sz="1800">
                <a:ea typeface="Times New Roman" pitchFamily="18" charset="0"/>
                <a:cs typeface="Arial" charset="0"/>
              </a:endParaRPr>
            </a:p>
          </p:txBody>
        </p:sp>
        <p:sp>
          <p:nvSpPr>
            <p:cNvPr id="19479" name="Text Box 63"/>
            <p:cNvSpPr txBox="1">
              <a:spLocks noChangeArrowheads="1"/>
            </p:cNvSpPr>
            <p:nvPr/>
          </p:nvSpPr>
          <p:spPr bwMode="auto">
            <a:xfrm>
              <a:off x="5760" y="8469"/>
              <a:ext cx="2520" cy="540"/>
            </a:xfrm>
            <a:prstGeom prst="rect">
              <a:avLst/>
            </a:prstGeom>
            <a:noFill/>
            <a:ln w="9525">
              <a:noFill/>
              <a:miter lim="800000"/>
              <a:headEnd/>
              <a:tailEnd/>
            </a:ln>
          </p:spPr>
          <p:txBody>
            <a:bodyPr/>
            <a:lstStyle/>
            <a:p>
              <a:r>
                <a:rPr lang="en-US" sz="1400">
                  <a:ea typeface="Times New Roman" pitchFamily="18" charset="0"/>
                  <a:cs typeface="Arial" charset="0"/>
                </a:rPr>
                <a:t>NEW VOL.</a:t>
              </a:r>
              <a:endParaRPr lang="en-US" sz="1800">
                <a:ea typeface="Times New Roman" pitchFamily="18" charset="0"/>
                <a:cs typeface="Arial" charset="0"/>
              </a:endParaRPr>
            </a:p>
          </p:txBody>
        </p:sp>
      </p:grpSp>
      <p:sp>
        <p:nvSpPr>
          <p:cNvPr id="19468" name="Rectangle 64"/>
          <p:cNvSpPr>
            <a:spLocks noChangeArrowheads="1"/>
          </p:cNvSpPr>
          <p:nvPr/>
        </p:nvSpPr>
        <p:spPr bwMode="auto">
          <a:xfrm>
            <a:off x="609600" y="1371600"/>
            <a:ext cx="65849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Density formula for any substance:			</a:t>
            </a:r>
          </a:p>
        </p:txBody>
      </p:sp>
      <p:sp>
        <p:nvSpPr>
          <p:cNvPr id="19469" name="Rectangle 65"/>
          <p:cNvSpPr>
            <a:spLocks noChangeArrowheads="1"/>
          </p:cNvSpPr>
          <p:nvPr/>
        </p:nvSpPr>
        <p:spPr bwMode="auto">
          <a:xfrm>
            <a:off x="-2206625" y="2360613"/>
            <a:ext cx="9144000" cy="0"/>
          </a:xfrm>
          <a:prstGeom prst="rect">
            <a:avLst/>
          </a:prstGeom>
          <a:noFill/>
          <a:ln w="9525">
            <a:noFill/>
            <a:miter lim="800000"/>
            <a:headEnd/>
            <a:tailEnd/>
          </a:ln>
        </p:spPr>
        <p:txBody>
          <a:bodyPr wrap="none" anchor="ctr">
            <a:spAutoFit/>
          </a:bodyPr>
          <a:lstStyle/>
          <a:p>
            <a:endParaRPr lang="en-US"/>
          </a:p>
        </p:txBody>
      </p:sp>
      <p:sp>
        <p:nvSpPr>
          <p:cNvPr id="19470" name="Rectangle 66"/>
          <p:cNvSpPr>
            <a:spLocks noChangeArrowheads="1"/>
          </p:cNvSpPr>
          <p:nvPr/>
        </p:nvSpPr>
        <p:spPr bwMode="auto">
          <a:xfrm>
            <a:off x="914400" y="1828800"/>
            <a:ext cx="7283450" cy="641350"/>
          </a:xfrm>
          <a:prstGeom prst="rect">
            <a:avLst/>
          </a:prstGeom>
          <a:noFill/>
          <a:ln w="9525">
            <a:noFill/>
            <a:miter lim="800000"/>
            <a:headEnd/>
            <a:tailEnd/>
          </a:ln>
        </p:spPr>
        <p:txBody>
          <a:bodyPr wrap="none" anchor="ctr">
            <a:spAutoFit/>
          </a:bodyPr>
          <a:lstStyle/>
          <a:p>
            <a:pPr algn="l"/>
            <a:r>
              <a:rPr lang="en-US" sz="1800">
                <a:cs typeface="Times New Roman" pitchFamily="18" charset="0"/>
              </a:rPr>
              <a:t>For a sample of gas, mass is constant, but pres. and/or temp. </a:t>
            </a:r>
          </a:p>
          <a:p>
            <a:pPr algn="l" eaLnBrk="0" hangingPunct="0"/>
            <a:r>
              <a:rPr lang="en-US" sz="1800">
                <a:cs typeface="Times New Roman" pitchFamily="18" charset="0"/>
              </a:rPr>
              <a:t>changes cause gas’s vol. to change. Thus, its density will change, too.</a:t>
            </a:r>
            <a:endParaRPr lang="en-US" sz="1800"/>
          </a:p>
        </p:txBody>
      </p:sp>
      <p:sp>
        <p:nvSpPr>
          <p:cNvPr id="19471" name="Rectangle 67"/>
          <p:cNvSpPr>
            <a:spLocks noChangeArrowheads="1"/>
          </p:cNvSpPr>
          <p:nvPr/>
        </p:nvSpPr>
        <p:spPr bwMode="auto">
          <a:xfrm>
            <a:off x="228600" y="4953000"/>
            <a:ext cx="3860800" cy="366713"/>
          </a:xfrm>
          <a:prstGeom prst="rect">
            <a:avLst/>
          </a:prstGeom>
          <a:noFill/>
          <a:ln w="9525">
            <a:noFill/>
            <a:miter lim="800000"/>
            <a:headEnd/>
            <a:tailEnd/>
          </a:ln>
        </p:spPr>
        <p:txBody>
          <a:bodyPr wrap="none" anchor="ctr">
            <a:spAutoFit/>
          </a:bodyPr>
          <a:lstStyle/>
          <a:p>
            <a:pPr algn="l"/>
            <a:r>
              <a:rPr lang="en-US" sz="1000">
                <a:ea typeface="Times New Roman" pitchFamily="18" charset="0"/>
                <a:cs typeface="Arial" charset="0"/>
              </a:rPr>
              <a:t>  </a:t>
            </a:r>
            <a:r>
              <a:rPr lang="en-US" sz="1800">
                <a:ea typeface="Times New Roman" pitchFamily="18" charset="0"/>
                <a:cs typeface="Arial" charset="0"/>
              </a:rPr>
              <a:t>If V    (due to P    or T   ), then…  D </a:t>
            </a:r>
          </a:p>
        </p:txBody>
      </p:sp>
      <p:sp>
        <p:nvSpPr>
          <p:cNvPr id="19472" name="Rectangle 68"/>
          <p:cNvSpPr>
            <a:spLocks noChangeArrowheads="1"/>
          </p:cNvSpPr>
          <p:nvPr/>
        </p:nvSpPr>
        <p:spPr bwMode="auto">
          <a:xfrm>
            <a:off x="5029200" y="4929188"/>
            <a:ext cx="3790950" cy="366712"/>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If V    (due to P    or T   ), then…  D </a:t>
            </a:r>
          </a:p>
        </p:txBody>
      </p:sp>
      <p:sp>
        <p:nvSpPr>
          <p:cNvPr id="19473" name="Rectangle 69"/>
          <p:cNvSpPr>
            <a:spLocks noChangeArrowheads="1"/>
          </p:cNvSpPr>
          <p:nvPr/>
        </p:nvSpPr>
        <p:spPr bwMode="auto">
          <a:xfrm>
            <a:off x="381000" y="5953125"/>
            <a:ext cx="4756150" cy="366713"/>
          </a:xfrm>
          <a:prstGeom prst="rect">
            <a:avLst/>
          </a:prstGeom>
          <a:noFill/>
          <a:ln w="9525">
            <a:noFill/>
            <a:miter lim="800000"/>
            <a:headEnd/>
            <a:tailEnd/>
          </a:ln>
        </p:spPr>
        <p:txBody>
          <a:bodyPr wrap="none" anchor="ctr">
            <a:spAutoFit/>
          </a:bodyPr>
          <a:lstStyle/>
          <a:p>
            <a:r>
              <a:rPr lang="en-US" sz="1800">
                <a:ea typeface="Times New Roman" pitchFamily="18" charset="0"/>
                <a:cs typeface="Arial" charset="0"/>
              </a:rPr>
              <a:t>Density of Gases Equation:		</a:t>
            </a:r>
          </a:p>
        </p:txBody>
      </p:sp>
      <p:graphicFrame>
        <p:nvGraphicFramePr>
          <p:cNvPr id="19458" name="Object 70"/>
          <p:cNvGraphicFramePr>
            <a:graphicFrameLocks noChangeAspect="1"/>
          </p:cNvGraphicFramePr>
          <p:nvPr/>
        </p:nvGraphicFramePr>
        <p:xfrm>
          <a:off x="3490913" y="5867400"/>
          <a:ext cx="1571625" cy="619125"/>
        </p:xfrm>
        <a:graphic>
          <a:graphicData uri="http://schemas.openxmlformats.org/presentationml/2006/ole">
            <p:oleObj spid="_x0000_s19458" name="Equation" r:id="rId4" imgW="1574800" imgH="622300" progId="Equation.3">
              <p:embed/>
            </p:oleObj>
          </a:graphicData>
        </a:graphic>
      </p:graphicFrame>
      <p:sp>
        <p:nvSpPr>
          <p:cNvPr id="19474" name="Rectangle 71"/>
          <p:cNvSpPr>
            <a:spLocks noChangeArrowheads="1"/>
          </p:cNvSpPr>
          <p:nvPr/>
        </p:nvSpPr>
        <p:spPr bwMode="auto">
          <a:xfrm>
            <a:off x="5281613" y="6029325"/>
            <a:ext cx="3557587"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 As always, T’s must be in K.</a:t>
            </a:r>
          </a:p>
        </p:txBody>
      </p:sp>
      <p:sp>
        <p:nvSpPr>
          <p:cNvPr id="19475" name="Rectangle 7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9459" name="Object 73"/>
          <p:cNvGraphicFramePr>
            <a:graphicFrameLocks noChangeAspect="1"/>
          </p:cNvGraphicFramePr>
          <p:nvPr/>
        </p:nvGraphicFramePr>
        <p:xfrm>
          <a:off x="4800600" y="1295400"/>
          <a:ext cx="885825" cy="561975"/>
        </p:xfrm>
        <a:graphic>
          <a:graphicData uri="http://schemas.openxmlformats.org/presentationml/2006/ole">
            <p:oleObj spid="_x0000_s19459" name="Equation" r:id="rId5" imgW="889000" imgH="558800" progId="Equation.3">
              <p:embed/>
            </p:oleObj>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5"/>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r>
              <a:rPr lang="en-US" sz="4000" i="1">
                <a:solidFill>
                  <a:schemeClr val="tx2"/>
                </a:solidFill>
              </a:rPr>
              <a:t>Density of Gases</a:t>
            </a:r>
          </a:p>
        </p:txBody>
      </p:sp>
      <p:graphicFrame>
        <p:nvGraphicFramePr>
          <p:cNvPr id="1057795" name="Object 3"/>
          <p:cNvGraphicFramePr>
            <a:graphicFrameLocks noChangeAspect="1"/>
          </p:cNvGraphicFramePr>
          <p:nvPr/>
        </p:nvGraphicFramePr>
        <p:xfrm>
          <a:off x="6146800" y="5324475"/>
          <a:ext cx="1571625" cy="619125"/>
        </p:xfrm>
        <a:graphic>
          <a:graphicData uri="http://schemas.openxmlformats.org/presentationml/2006/ole">
            <p:oleObj spid="_x0000_s20482" name="Equation" r:id="rId4" imgW="1574800" imgH="622300" progId="Equation.3">
              <p:embed/>
            </p:oleObj>
          </a:graphicData>
        </a:graphic>
      </p:graphicFrame>
      <p:sp>
        <p:nvSpPr>
          <p:cNvPr id="20491" name="Rectangle 6"/>
          <p:cNvSpPr>
            <a:spLocks noChangeArrowheads="1"/>
          </p:cNvSpPr>
          <p:nvPr/>
        </p:nvSpPr>
        <p:spPr bwMode="auto">
          <a:xfrm>
            <a:off x="609600" y="1371600"/>
            <a:ext cx="65849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Density formula for any substance:			</a:t>
            </a:r>
          </a:p>
        </p:txBody>
      </p:sp>
      <p:sp>
        <p:nvSpPr>
          <p:cNvPr id="1057799" name="Rectangle 7"/>
          <p:cNvSpPr>
            <a:spLocks noChangeArrowheads="1"/>
          </p:cNvSpPr>
          <p:nvPr/>
        </p:nvSpPr>
        <p:spPr bwMode="auto">
          <a:xfrm>
            <a:off x="914400" y="1828800"/>
            <a:ext cx="7283450" cy="641350"/>
          </a:xfrm>
          <a:prstGeom prst="rect">
            <a:avLst/>
          </a:prstGeom>
          <a:noFill/>
          <a:ln w="9525">
            <a:noFill/>
            <a:miter lim="800000"/>
            <a:headEnd/>
            <a:tailEnd/>
          </a:ln>
        </p:spPr>
        <p:txBody>
          <a:bodyPr wrap="none" anchor="ctr">
            <a:spAutoFit/>
          </a:bodyPr>
          <a:lstStyle/>
          <a:p>
            <a:pPr algn="l"/>
            <a:r>
              <a:rPr lang="en-US" sz="1800">
                <a:cs typeface="Times New Roman" pitchFamily="18" charset="0"/>
              </a:rPr>
              <a:t>For a sample of gas, mass is constant, but pres. and/or temp. </a:t>
            </a:r>
          </a:p>
          <a:p>
            <a:pPr algn="l" eaLnBrk="0" hangingPunct="0"/>
            <a:r>
              <a:rPr lang="en-US" sz="1800">
                <a:cs typeface="Times New Roman" pitchFamily="18" charset="0"/>
              </a:rPr>
              <a:t>changes cause gas’s vol. to change. Thus, its density will change, too.</a:t>
            </a:r>
            <a:endParaRPr lang="en-US" sz="1800"/>
          </a:p>
        </p:txBody>
      </p:sp>
      <p:graphicFrame>
        <p:nvGraphicFramePr>
          <p:cNvPr id="1057800" name="Object 8"/>
          <p:cNvGraphicFramePr>
            <a:graphicFrameLocks noChangeAspect="1"/>
          </p:cNvGraphicFramePr>
          <p:nvPr/>
        </p:nvGraphicFramePr>
        <p:xfrm>
          <a:off x="4800600" y="1295400"/>
          <a:ext cx="885825" cy="561975"/>
        </p:xfrm>
        <a:graphic>
          <a:graphicData uri="http://schemas.openxmlformats.org/presentationml/2006/ole">
            <p:oleObj spid="_x0000_s20483" name="Equation" r:id="rId5" imgW="889000" imgH="558800" progId="Equation.3">
              <p:embed/>
            </p:oleObj>
          </a:graphicData>
        </a:graphic>
      </p:graphicFrame>
      <p:graphicFrame>
        <p:nvGraphicFramePr>
          <p:cNvPr id="1057801" name="Object 9"/>
          <p:cNvGraphicFramePr>
            <a:graphicFrameLocks noChangeAspect="1"/>
          </p:cNvGraphicFramePr>
          <p:nvPr/>
        </p:nvGraphicFramePr>
        <p:xfrm>
          <a:off x="1436688" y="2808288"/>
          <a:ext cx="885825" cy="561975"/>
        </p:xfrm>
        <a:graphic>
          <a:graphicData uri="http://schemas.openxmlformats.org/presentationml/2006/ole">
            <p:oleObj spid="_x0000_s20484" name="Equation" r:id="rId6" imgW="889000" imgH="558800" progId="Equation.3">
              <p:embed/>
            </p:oleObj>
          </a:graphicData>
        </a:graphic>
      </p:graphicFrame>
      <p:sp>
        <p:nvSpPr>
          <p:cNvPr id="1057802" name="Text Box 10"/>
          <p:cNvSpPr txBox="1">
            <a:spLocks noChangeArrowheads="1"/>
          </p:cNvSpPr>
          <p:nvPr/>
        </p:nvSpPr>
        <p:spPr bwMode="auto">
          <a:xfrm>
            <a:off x="2627313" y="2693988"/>
            <a:ext cx="3740150" cy="915987"/>
          </a:xfrm>
          <a:prstGeom prst="rect">
            <a:avLst/>
          </a:prstGeom>
          <a:noFill/>
          <a:ln w="9525">
            <a:noFill/>
            <a:miter lim="800000"/>
            <a:headEnd/>
            <a:tailEnd/>
          </a:ln>
        </p:spPr>
        <p:txBody>
          <a:bodyPr wrap="none">
            <a:spAutoFit/>
          </a:bodyPr>
          <a:lstStyle/>
          <a:p>
            <a:r>
              <a:rPr lang="en-US" sz="1800"/>
              <a:t>Because mass is constant, any </a:t>
            </a:r>
          </a:p>
          <a:p>
            <a:r>
              <a:rPr lang="en-US" sz="1800"/>
              <a:t>value can be put into the equation: </a:t>
            </a:r>
          </a:p>
          <a:p>
            <a:r>
              <a:rPr lang="en-US" sz="1800"/>
              <a:t>lets use 1 g for mass.</a:t>
            </a:r>
          </a:p>
        </p:txBody>
      </p:sp>
      <p:graphicFrame>
        <p:nvGraphicFramePr>
          <p:cNvPr id="1057803" name="Object 11"/>
          <p:cNvGraphicFramePr>
            <a:graphicFrameLocks noChangeAspect="1"/>
          </p:cNvGraphicFramePr>
          <p:nvPr/>
        </p:nvGraphicFramePr>
        <p:xfrm>
          <a:off x="6621463" y="2805113"/>
          <a:ext cx="912812" cy="565150"/>
        </p:xfrm>
        <a:graphic>
          <a:graphicData uri="http://schemas.openxmlformats.org/presentationml/2006/ole">
            <p:oleObj spid="_x0000_s20485" name="Equation" r:id="rId7" imgW="914400" imgH="558720" progId="Equation.3">
              <p:embed/>
            </p:oleObj>
          </a:graphicData>
        </a:graphic>
      </p:graphicFrame>
      <p:graphicFrame>
        <p:nvGraphicFramePr>
          <p:cNvPr id="1057804" name="Object 12"/>
          <p:cNvGraphicFramePr>
            <a:graphicFrameLocks noChangeAspect="1"/>
          </p:cNvGraphicFramePr>
          <p:nvPr/>
        </p:nvGraphicFramePr>
        <p:xfrm>
          <a:off x="1020763" y="4252913"/>
          <a:ext cx="1052512" cy="628650"/>
        </p:xfrm>
        <a:graphic>
          <a:graphicData uri="http://schemas.openxmlformats.org/presentationml/2006/ole">
            <p:oleObj spid="_x0000_s20486" name="Equation" r:id="rId8" imgW="1054080" imgH="622080" progId="Equation.3">
              <p:embed/>
            </p:oleObj>
          </a:graphicData>
        </a:graphic>
      </p:graphicFrame>
      <p:graphicFrame>
        <p:nvGraphicFramePr>
          <p:cNvPr id="1057805" name="Object 13"/>
          <p:cNvGraphicFramePr>
            <a:graphicFrameLocks noChangeAspect="1"/>
          </p:cNvGraphicFramePr>
          <p:nvPr/>
        </p:nvGraphicFramePr>
        <p:xfrm>
          <a:off x="3709988" y="4260850"/>
          <a:ext cx="1052512" cy="628650"/>
        </p:xfrm>
        <a:graphic>
          <a:graphicData uri="http://schemas.openxmlformats.org/presentationml/2006/ole">
            <p:oleObj spid="_x0000_s20487" name="Equation" r:id="rId9" imgW="1054080" imgH="622080" progId="Equation.3">
              <p:embed/>
            </p:oleObj>
          </a:graphicData>
        </a:graphic>
      </p:graphicFrame>
      <p:sp>
        <p:nvSpPr>
          <p:cNvPr id="1057806" name="Text Box 14"/>
          <p:cNvSpPr txBox="1">
            <a:spLocks noChangeArrowheads="1"/>
          </p:cNvSpPr>
          <p:nvPr/>
        </p:nvSpPr>
        <p:spPr bwMode="auto">
          <a:xfrm>
            <a:off x="876300" y="3846513"/>
            <a:ext cx="1339850" cy="366712"/>
          </a:xfrm>
          <a:prstGeom prst="rect">
            <a:avLst/>
          </a:prstGeom>
          <a:noFill/>
          <a:ln w="9525">
            <a:noFill/>
            <a:miter lim="800000"/>
            <a:headEnd/>
            <a:tailEnd/>
          </a:ln>
        </p:spPr>
        <p:txBody>
          <a:bodyPr wrap="none">
            <a:spAutoFit/>
          </a:bodyPr>
          <a:lstStyle/>
          <a:p>
            <a:pPr algn="l"/>
            <a:r>
              <a:rPr lang="en-US" sz="1800"/>
              <a:t>For gas #1:</a:t>
            </a:r>
          </a:p>
        </p:txBody>
      </p:sp>
      <p:sp>
        <p:nvSpPr>
          <p:cNvPr id="1057807" name="Text Box 15"/>
          <p:cNvSpPr txBox="1">
            <a:spLocks noChangeArrowheads="1"/>
          </p:cNvSpPr>
          <p:nvPr/>
        </p:nvSpPr>
        <p:spPr bwMode="auto">
          <a:xfrm>
            <a:off x="2820988" y="3848100"/>
            <a:ext cx="3168650" cy="366713"/>
          </a:xfrm>
          <a:prstGeom prst="rect">
            <a:avLst/>
          </a:prstGeom>
          <a:noFill/>
          <a:ln w="9525">
            <a:noFill/>
            <a:miter lim="800000"/>
            <a:headEnd/>
            <a:tailEnd/>
          </a:ln>
        </p:spPr>
        <p:txBody>
          <a:bodyPr wrap="none">
            <a:spAutoFit/>
          </a:bodyPr>
          <a:lstStyle/>
          <a:p>
            <a:pPr algn="l"/>
            <a:r>
              <a:rPr lang="en-US" sz="1800"/>
              <a:t>Take reciprocal of both sides:</a:t>
            </a:r>
          </a:p>
        </p:txBody>
      </p:sp>
      <p:graphicFrame>
        <p:nvGraphicFramePr>
          <p:cNvPr id="1057808" name="Object 16"/>
          <p:cNvGraphicFramePr>
            <a:graphicFrameLocks noChangeAspect="1"/>
          </p:cNvGraphicFramePr>
          <p:nvPr/>
        </p:nvGraphicFramePr>
        <p:xfrm>
          <a:off x="993775" y="5448300"/>
          <a:ext cx="1128713" cy="628650"/>
        </p:xfrm>
        <a:graphic>
          <a:graphicData uri="http://schemas.openxmlformats.org/presentationml/2006/ole">
            <p:oleObj spid="_x0000_s20488" name="Equation" r:id="rId10" imgW="1130040" imgH="622080" progId="Equation.3">
              <p:embed/>
            </p:oleObj>
          </a:graphicData>
        </a:graphic>
      </p:graphicFrame>
      <p:graphicFrame>
        <p:nvGraphicFramePr>
          <p:cNvPr id="1057809" name="Object 17"/>
          <p:cNvGraphicFramePr>
            <a:graphicFrameLocks noChangeAspect="1"/>
          </p:cNvGraphicFramePr>
          <p:nvPr/>
        </p:nvGraphicFramePr>
        <p:xfrm>
          <a:off x="3683000" y="5456238"/>
          <a:ext cx="1128713" cy="628650"/>
        </p:xfrm>
        <a:graphic>
          <a:graphicData uri="http://schemas.openxmlformats.org/presentationml/2006/ole">
            <p:oleObj spid="_x0000_s20489" name="Equation" r:id="rId11" imgW="1130040" imgH="622080" progId="Equation.3">
              <p:embed/>
            </p:oleObj>
          </a:graphicData>
        </a:graphic>
      </p:graphicFrame>
      <p:sp>
        <p:nvSpPr>
          <p:cNvPr id="1057810" name="Text Box 18"/>
          <p:cNvSpPr txBox="1">
            <a:spLocks noChangeArrowheads="1"/>
          </p:cNvSpPr>
          <p:nvPr/>
        </p:nvSpPr>
        <p:spPr bwMode="auto">
          <a:xfrm>
            <a:off x="887413" y="5041900"/>
            <a:ext cx="1339850" cy="366713"/>
          </a:xfrm>
          <a:prstGeom prst="rect">
            <a:avLst/>
          </a:prstGeom>
          <a:noFill/>
          <a:ln w="9525">
            <a:noFill/>
            <a:miter lim="800000"/>
            <a:headEnd/>
            <a:tailEnd/>
          </a:ln>
        </p:spPr>
        <p:txBody>
          <a:bodyPr wrap="none">
            <a:spAutoFit/>
          </a:bodyPr>
          <a:lstStyle/>
          <a:p>
            <a:pPr algn="l"/>
            <a:r>
              <a:rPr lang="en-US" sz="1800"/>
              <a:t>For gas #2:</a:t>
            </a:r>
          </a:p>
        </p:txBody>
      </p:sp>
      <p:sp>
        <p:nvSpPr>
          <p:cNvPr id="1057811" name="AutoShape 19"/>
          <p:cNvSpPr>
            <a:spLocks/>
          </p:cNvSpPr>
          <p:nvPr/>
        </p:nvSpPr>
        <p:spPr bwMode="auto">
          <a:xfrm>
            <a:off x="4691063" y="4233863"/>
            <a:ext cx="468312" cy="1960562"/>
          </a:xfrm>
          <a:prstGeom prst="rightBrace">
            <a:avLst>
              <a:gd name="adj1" fmla="val 34887"/>
              <a:gd name="adj2" fmla="val 50000"/>
            </a:avLst>
          </a:prstGeom>
          <a:noFill/>
          <a:ln w="9525">
            <a:solidFill>
              <a:schemeClr val="tx1"/>
            </a:solidFill>
            <a:round/>
            <a:headEnd/>
            <a:tailEnd/>
          </a:ln>
        </p:spPr>
        <p:txBody>
          <a:bodyPr wrap="none" anchor="ctr"/>
          <a:lstStyle/>
          <a:p>
            <a:endParaRPr lang="en-US"/>
          </a:p>
        </p:txBody>
      </p:sp>
      <p:sp>
        <p:nvSpPr>
          <p:cNvPr id="1057812" name="Text Box 20"/>
          <p:cNvSpPr txBox="1">
            <a:spLocks noChangeArrowheads="1"/>
          </p:cNvSpPr>
          <p:nvPr/>
        </p:nvSpPr>
        <p:spPr bwMode="auto">
          <a:xfrm>
            <a:off x="5427663" y="4467225"/>
            <a:ext cx="2854325" cy="641350"/>
          </a:xfrm>
          <a:prstGeom prst="rect">
            <a:avLst/>
          </a:prstGeom>
          <a:noFill/>
          <a:ln w="9525">
            <a:noFill/>
            <a:miter lim="800000"/>
            <a:headEnd/>
            <a:tailEnd/>
          </a:ln>
        </p:spPr>
        <p:txBody>
          <a:bodyPr wrap="none">
            <a:spAutoFit/>
          </a:bodyPr>
          <a:lstStyle/>
          <a:p>
            <a:r>
              <a:rPr lang="en-US" sz="1800"/>
              <a:t>Substitute into equation </a:t>
            </a:r>
          </a:p>
          <a:p>
            <a:r>
              <a:rPr lang="en-US" sz="1800"/>
              <a:t>“new” values for V</a:t>
            </a:r>
            <a:r>
              <a:rPr lang="en-US" sz="1800" baseline="-25000"/>
              <a:t>1</a:t>
            </a:r>
            <a:r>
              <a:rPr lang="en-US" sz="1800"/>
              <a:t> and V</a:t>
            </a:r>
            <a:r>
              <a:rPr lang="en-US" sz="1800" baseline="-25000"/>
              <a:t>2</a:t>
            </a:r>
          </a:p>
        </p:txBody>
      </p:sp>
      <p:sp>
        <p:nvSpPr>
          <p:cNvPr id="1057813" name="Rectangle 21"/>
          <p:cNvSpPr>
            <a:spLocks noChangeArrowheads="1"/>
          </p:cNvSpPr>
          <p:nvPr/>
        </p:nvSpPr>
        <p:spPr bwMode="auto">
          <a:xfrm>
            <a:off x="6062663" y="5246688"/>
            <a:ext cx="1752600" cy="849312"/>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57800"/>
                                        </p:tgtEl>
                                        <p:attrNameLst>
                                          <p:attrName>style.visibility</p:attrName>
                                        </p:attrNameLst>
                                      </p:cBhvr>
                                      <p:to>
                                        <p:strVal val="visible"/>
                                      </p:to>
                                    </p:set>
                                    <p:anim calcmode="lin" valueType="num">
                                      <p:cBhvr>
                                        <p:cTn id="7" dur="500" fill="hold"/>
                                        <p:tgtEl>
                                          <p:spTgt spid="1057800"/>
                                        </p:tgtEl>
                                        <p:attrNameLst>
                                          <p:attrName>ppt_w</p:attrName>
                                        </p:attrNameLst>
                                      </p:cBhvr>
                                      <p:tavLst>
                                        <p:tav tm="0">
                                          <p:val>
                                            <p:fltVal val="0"/>
                                          </p:val>
                                        </p:tav>
                                        <p:tav tm="100000">
                                          <p:val>
                                            <p:strVal val="#ppt_w"/>
                                          </p:val>
                                        </p:tav>
                                      </p:tavLst>
                                    </p:anim>
                                    <p:anim calcmode="lin" valueType="num">
                                      <p:cBhvr>
                                        <p:cTn id="8" dur="500" fill="hold"/>
                                        <p:tgtEl>
                                          <p:spTgt spid="1057800"/>
                                        </p:tgtEl>
                                        <p:attrNameLst>
                                          <p:attrName>ppt_h</p:attrName>
                                        </p:attrNameLst>
                                      </p:cBhvr>
                                      <p:tavLst>
                                        <p:tav tm="0">
                                          <p:val>
                                            <p:fltVal val="0"/>
                                          </p:val>
                                        </p:tav>
                                        <p:tav tm="100000">
                                          <p:val>
                                            <p:strVal val="#ppt_h"/>
                                          </p:val>
                                        </p:tav>
                                      </p:tavLst>
                                    </p:anim>
                                    <p:animEffect transition="in" filter="fade">
                                      <p:cBhvr>
                                        <p:cTn id="9" dur="500"/>
                                        <p:tgtEl>
                                          <p:spTgt spid="105780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57799"/>
                                        </p:tgtEl>
                                        <p:attrNameLst>
                                          <p:attrName>style.visibility</p:attrName>
                                        </p:attrNameLst>
                                      </p:cBhvr>
                                      <p:to>
                                        <p:strVal val="visible"/>
                                      </p:to>
                                    </p:set>
                                    <p:animEffect transition="in" filter="wipe(up)">
                                      <p:cBhvr>
                                        <p:cTn id="14" dur="1000"/>
                                        <p:tgtEl>
                                          <p:spTgt spid="105779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57801"/>
                                        </p:tgtEl>
                                        <p:attrNameLst>
                                          <p:attrName>style.visibility</p:attrName>
                                        </p:attrNameLst>
                                      </p:cBhvr>
                                      <p:to>
                                        <p:strVal val="visible"/>
                                      </p:to>
                                    </p:set>
                                    <p:animEffect transition="in" filter="fade">
                                      <p:cBhvr>
                                        <p:cTn id="19" dur="1000"/>
                                        <p:tgtEl>
                                          <p:spTgt spid="1057801"/>
                                        </p:tgtEl>
                                      </p:cBhvr>
                                    </p:animEffect>
                                    <p:anim calcmode="lin" valueType="num">
                                      <p:cBhvr>
                                        <p:cTn id="20" dur="1000" fill="hold"/>
                                        <p:tgtEl>
                                          <p:spTgt spid="1057801"/>
                                        </p:tgtEl>
                                        <p:attrNameLst>
                                          <p:attrName>ppt_x</p:attrName>
                                        </p:attrNameLst>
                                      </p:cBhvr>
                                      <p:tavLst>
                                        <p:tav tm="0">
                                          <p:val>
                                            <p:strVal val="#ppt_x"/>
                                          </p:val>
                                        </p:tav>
                                        <p:tav tm="100000">
                                          <p:val>
                                            <p:strVal val="#ppt_x"/>
                                          </p:val>
                                        </p:tav>
                                      </p:tavLst>
                                    </p:anim>
                                    <p:anim calcmode="lin" valueType="num">
                                      <p:cBhvr>
                                        <p:cTn id="21" dur="1000" fill="hold"/>
                                        <p:tgtEl>
                                          <p:spTgt spid="105780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57802"/>
                                        </p:tgtEl>
                                        <p:attrNameLst>
                                          <p:attrName>style.visibility</p:attrName>
                                        </p:attrNameLst>
                                      </p:cBhvr>
                                      <p:to>
                                        <p:strVal val="visible"/>
                                      </p:to>
                                    </p:set>
                                    <p:animEffect transition="in" filter="dissolve">
                                      <p:cBhvr>
                                        <p:cTn id="26" dur="500"/>
                                        <p:tgtEl>
                                          <p:spTgt spid="105780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57803"/>
                                        </p:tgtEl>
                                        <p:attrNameLst>
                                          <p:attrName>style.visibility</p:attrName>
                                        </p:attrNameLst>
                                      </p:cBhvr>
                                      <p:to>
                                        <p:strVal val="visible"/>
                                      </p:to>
                                    </p:set>
                                    <p:anim calcmode="lin" valueType="num">
                                      <p:cBhvr>
                                        <p:cTn id="31" dur="1000" fill="hold"/>
                                        <p:tgtEl>
                                          <p:spTgt spid="1057803"/>
                                        </p:tgtEl>
                                        <p:attrNameLst>
                                          <p:attrName>ppt_x</p:attrName>
                                        </p:attrNameLst>
                                      </p:cBhvr>
                                      <p:tavLst>
                                        <p:tav tm="0">
                                          <p:val>
                                            <p:strVal val="#ppt_x-.2"/>
                                          </p:val>
                                        </p:tav>
                                        <p:tav tm="100000">
                                          <p:val>
                                            <p:strVal val="#ppt_x"/>
                                          </p:val>
                                        </p:tav>
                                      </p:tavLst>
                                    </p:anim>
                                    <p:anim calcmode="lin" valueType="num">
                                      <p:cBhvr>
                                        <p:cTn id="32" dur="1000" fill="hold"/>
                                        <p:tgtEl>
                                          <p:spTgt spid="105780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57803"/>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057806"/>
                                        </p:tgtEl>
                                        <p:attrNameLst>
                                          <p:attrName>style.visibility</p:attrName>
                                        </p:attrNameLst>
                                      </p:cBhvr>
                                      <p:to>
                                        <p:strVal val="visible"/>
                                      </p:to>
                                    </p:set>
                                    <p:anim calcmode="lin" valueType="num">
                                      <p:cBhvr>
                                        <p:cTn id="38" dur="500" fill="hold"/>
                                        <p:tgtEl>
                                          <p:spTgt spid="1057806"/>
                                        </p:tgtEl>
                                        <p:attrNameLst>
                                          <p:attrName>ppt_w</p:attrName>
                                        </p:attrNameLst>
                                      </p:cBhvr>
                                      <p:tavLst>
                                        <p:tav tm="0">
                                          <p:val>
                                            <p:fltVal val="0"/>
                                          </p:val>
                                        </p:tav>
                                        <p:tav tm="100000">
                                          <p:val>
                                            <p:strVal val="#ppt_w"/>
                                          </p:val>
                                        </p:tav>
                                      </p:tavLst>
                                    </p:anim>
                                    <p:anim calcmode="lin" valueType="num">
                                      <p:cBhvr>
                                        <p:cTn id="39" dur="500" fill="hold"/>
                                        <p:tgtEl>
                                          <p:spTgt spid="1057806"/>
                                        </p:tgtEl>
                                        <p:attrNameLst>
                                          <p:attrName>ppt_h</p:attrName>
                                        </p:attrNameLst>
                                      </p:cBhvr>
                                      <p:tavLst>
                                        <p:tav tm="0">
                                          <p:val>
                                            <p:fltVal val="0"/>
                                          </p:val>
                                        </p:tav>
                                        <p:tav tm="100000">
                                          <p:val>
                                            <p:strVal val="#ppt_h"/>
                                          </p:val>
                                        </p:tav>
                                      </p:tavLst>
                                    </p:anim>
                                    <p:anim calcmode="lin" valueType="num">
                                      <p:cBhvr>
                                        <p:cTn id="40" dur="500" fill="hold"/>
                                        <p:tgtEl>
                                          <p:spTgt spid="1057806"/>
                                        </p:tgtEl>
                                        <p:attrNameLst>
                                          <p:attrName>style.rotation</p:attrName>
                                        </p:attrNameLst>
                                      </p:cBhvr>
                                      <p:tavLst>
                                        <p:tav tm="0">
                                          <p:val>
                                            <p:fltVal val="360"/>
                                          </p:val>
                                        </p:tav>
                                        <p:tav tm="100000">
                                          <p:val>
                                            <p:fltVal val="0"/>
                                          </p:val>
                                        </p:tav>
                                      </p:tavLst>
                                    </p:anim>
                                    <p:animEffect transition="in" filter="fade">
                                      <p:cBhvr>
                                        <p:cTn id="41" dur="500"/>
                                        <p:tgtEl>
                                          <p:spTgt spid="1057806"/>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057804"/>
                                        </p:tgtEl>
                                        <p:attrNameLst>
                                          <p:attrName>style.visibility</p:attrName>
                                        </p:attrNameLst>
                                      </p:cBhvr>
                                      <p:to>
                                        <p:strVal val="visible"/>
                                      </p:to>
                                    </p:set>
                                    <p:animEffect transition="in" filter="fade">
                                      <p:cBhvr>
                                        <p:cTn id="46" dur="1000"/>
                                        <p:tgtEl>
                                          <p:spTgt spid="1057804"/>
                                        </p:tgtEl>
                                      </p:cBhvr>
                                    </p:animEffect>
                                    <p:anim calcmode="lin" valueType="num">
                                      <p:cBhvr>
                                        <p:cTn id="47" dur="1000" fill="hold"/>
                                        <p:tgtEl>
                                          <p:spTgt spid="1057804"/>
                                        </p:tgtEl>
                                        <p:attrNameLst>
                                          <p:attrName>ppt_x</p:attrName>
                                        </p:attrNameLst>
                                      </p:cBhvr>
                                      <p:tavLst>
                                        <p:tav tm="0">
                                          <p:val>
                                            <p:strVal val="#ppt_x"/>
                                          </p:val>
                                        </p:tav>
                                        <p:tav tm="100000">
                                          <p:val>
                                            <p:strVal val="#ppt_x"/>
                                          </p:val>
                                        </p:tav>
                                      </p:tavLst>
                                    </p:anim>
                                    <p:anim calcmode="lin" valueType="num">
                                      <p:cBhvr>
                                        <p:cTn id="48" dur="1000" fill="hold"/>
                                        <p:tgtEl>
                                          <p:spTgt spid="105780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1057810"/>
                                        </p:tgtEl>
                                        <p:attrNameLst>
                                          <p:attrName>style.visibility</p:attrName>
                                        </p:attrNameLst>
                                      </p:cBhvr>
                                      <p:to>
                                        <p:strVal val="visible"/>
                                      </p:to>
                                    </p:set>
                                    <p:anim calcmode="lin" valueType="num">
                                      <p:cBhvr>
                                        <p:cTn id="53" dur="500" fill="hold"/>
                                        <p:tgtEl>
                                          <p:spTgt spid="1057810"/>
                                        </p:tgtEl>
                                        <p:attrNameLst>
                                          <p:attrName>ppt_w</p:attrName>
                                        </p:attrNameLst>
                                      </p:cBhvr>
                                      <p:tavLst>
                                        <p:tav tm="0">
                                          <p:val>
                                            <p:fltVal val="0"/>
                                          </p:val>
                                        </p:tav>
                                        <p:tav tm="100000">
                                          <p:val>
                                            <p:strVal val="#ppt_w"/>
                                          </p:val>
                                        </p:tav>
                                      </p:tavLst>
                                    </p:anim>
                                    <p:anim calcmode="lin" valueType="num">
                                      <p:cBhvr>
                                        <p:cTn id="54" dur="500" fill="hold"/>
                                        <p:tgtEl>
                                          <p:spTgt spid="1057810"/>
                                        </p:tgtEl>
                                        <p:attrNameLst>
                                          <p:attrName>ppt_h</p:attrName>
                                        </p:attrNameLst>
                                      </p:cBhvr>
                                      <p:tavLst>
                                        <p:tav tm="0">
                                          <p:val>
                                            <p:fltVal val="0"/>
                                          </p:val>
                                        </p:tav>
                                        <p:tav tm="100000">
                                          <p:val>
                                            <p:strVal val="#ppt_h"/>
                                          </p:val>
                                        </p:tav>
                                      </p:tavLst>
                                    </p:anim>
                                    <p:anim calcmode="lin" valueType="num">
                                      <p:cBhvr>
                                        <p:cTn id="55" dur="500" fill="hold"/>
                                        <p:tgtEl>
                                          <p:spTgt spid="1057810"/>
                                        </p:tgtEl>
                                        <p:attrNameLst>
                                          <p:attrName>style.rotation</p:attrName>
                                        </p:attrNameLst>
                                      </p:cBhvr>
                                      <p:tavLst>
                                        <p:tav tm="0">
                                          <p:val>
                                            <p:fltVal val="360"/>
                                          </p:val>
                                        </p:tav>
                                        <p:tav tm="100000">
                                          <p:val>
                                            <p:fltVal val="0"/>
                                          </p:val>
                                        </p:tav>
                                      </p:tavLst>
                                    </p:anim>
                                    <p:animEffect transition="in" filter="fade">
                                      <p:cBhvr>
                                        <p:cTn id="56" dur="500"/>
                                        <p:tgtEl>
                                          <p:spTgt spid="1057810"/>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057808"/>
                                        </p:tgtEl>
                                        <p:attrNameLst>
                                          <p:attrName>style.visibility</p:attrName>
                                        </p:attrNameLst>
                                      </p:cBhvr>
                                      <p:to>
                                        <p:strVal val="visible"/>
                                      </p:to>
                                    </p:set>
                                    <p:animEffect transition="in" filter="fade">
                                      <p:cBhvr>
                                        <p:cTn id="61" dur="1000"/>
                                        <p:tgtEl>
                                          <p:spTgt spid="1057808"/>
                                        </p:tgtEl>
                                      </p:cBhvr>
                                    </p:animEffect>
                                    <p:anim calcmode="lin" valueType="num">
                                      <p:cBhvr>
                                        <p:cTn id="62" dur="1000" fill="hold"/>
                                        <p:tgtEl>
                                          <p:spTgt spid="1057808"/>
                                        </p:tgtEl>
                                        <p:attrNameLst>
                                          <p:attrName>ppt_x</p:attrName>
                                        </p:attrNameLst>
                                      </p:cBhvr>
                                      <p:tavLst>
                                        <p:tav tm="0">
                                          <p:val>
                                            <p:strVal val="#ppt_x"/>
                                          </p:val>
                                        </p:tav>
                                        <p:tav tm="100000">
                                          <p:val>
                                            <p:strVal val="#ppt_x"/>
                                          </p:val>
                                        </p:tav>
                                      </p:tavLst>
                                    </p:anim>
                                    <p:anim calcmode="lin" valueType="num">
                                      <p:cBhvr>
                                        <p:cTn id="63" dur="1000" fill="hold"/>
                                        <p:tgtEl>
                                          <p:spTgt spid="105780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0" presetClass="entr" presetSubtype="0" fill="hold" grpId="0" nodeType="clickEffect">
                                  <p:stCondLst>
                                    <p:cond delay="0"/>
                                  </p:stCondLst>
                                  <p:iterate type="lt">
                                    <p:tmPct val="10000"/>
                                  </p:iterate>
                                  <p:childTnLst>
                                    <p:set>
                                      <p:cBhvr>
                                        <p:cTn id="67" dur="1" fill="hold">
                                          <p:stCondLst>
                                            <p:cond delay="0"/>
                                          </p:stCondLst>
                                        </p:cTn>
                                        <p:tgtEl>
                                          <p:spTgt spid="1057807"/>
                                        </p:tgtEl>
                                        <p:attrNameLst>
                                          <p:attrName>style.visibility</p:attrName>
                                        </p:attrNameLst>
                                      </p:cBhvr>
                                      <p:to>
                                        <p:strVal val="visible"/>
                                      </p:to>
                                    </p:set>
                                    <p:animEffect transition="in" filter="fade">
                                      <p:cBhvr>
                                        <p:cTn id="68" dur="1000"/>
                                        <p:tgtEl>
                                          <p:spTgt spid="1057807"/>
                                        </p:tgtEl>
                                      </p:cBhvr>
                                    </p:animEffect>
                                    <p:anim calcmode="lin" valueType="num">
                                      <p:cBhvr>
                                        <p:cTn id="69" dur="1000" fill="hold"/>
                                        <p:tgtEl>
                                          <p:spTgt spid="1057807"/>
                                        </p:tgtEl>
                                        <p:attrNameLst>
                                          <p:attrName>ppt_x</p:attrName>
                                        </p:attrNameLst>
                                      </p:cBhvr>
                                      <p:tavLst>
                                        <p:tav tm="0">
                                          <p:val>
                                            <p:strVal val="#ppt_x-.1"/>
                                          </p:val>
                                        </p:tav>
                                        <p:tav tm="100000">
                                          <p:val>
                                            <p:strVal val="#ppt_x"/>
                                          </p:val>
                                        </p:tav>
                                      </p:tavLst>
                                    </p:anim>
                                    <p:anim calcmode="lin" valueType="num">
                                      <p:cBhvr>
                                        <p:cTn id="70" dur="1000" fill="hold"/>
                                        <p:tgtEl>
                                          <p:spTgt spid="105780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9" presetClass="entr" presetSubtype="0" fill="hold" nodeType="clickEffect">
                                  <p:stCondLst>
                                    <p:cond delay="0"/>
                                  </p:stCondLst>
                                  <p:childTnLst>
                                    <p:set>
                                      <p:cBhvr>
                                        <p:cTn id="74" dur="1" fill="hold">
                                          <p:stCondLst>
                                            <p:cond delay="0"/>
                                          </p:stCondLst>
                                        </p:cTn>
                                        <p:tgtEl>
                                          <p:spTgt spid="1057805"/>
                                        </p:tgtEl>
                                        <p:attrNameLst>
                                          <p:attrName>style.visibility</p:attrName>
                                        </p:attrNameLst>
                                      </p:cBhvr>
                                      <p:to>
                                        <p:strVal val="visible"/>
                                      </p:to>
                                    </p:set>
                                    <p:anim calcmode="lin" valueType="num">
                                      <p:cBhvr>
                                        <p:cTn id="75" dur="1000" fill="hold"/>
                                        <p:tgtEl>
                                          <p:spTgt spid="1057805"/>
                                        </p:tgtEl>
                                        <p:attrNameLst>
                                          <p:attrName>ppt_x</p:attrName>
                                        </p:attrNameLst>
                                      </p:cBhvr>
                                      <p:tavLst>
                                        <p:tav tm="0">
                                          <p:val>
                                            <p:strVal val="#ppt_x-.2"/>
                                          </p:val>
                                        </p:tav>
                                        <p:tav tm="100000">
                                          <p:val>
                                            <p:strVal val="#ppt_x"/>
                                          </p:val>
                                        </p:tav>
                                      </p:tavLst>
                                    </p:anim>
                                    <p:anim calcmode="lin" valueType="num">
                                      <p:cBhvr>
                                        <p:cTn id="76" dur="1000" fill="hold"/>
                                        <p:tgtEl>
                                          <p:spTgt spid="1057805"/>
                                        </p:tgtEl>
                                        <p:attrNameLst>
                                          <p:attrName>ppt_y</p:attrName>
                                        </p:attrNameLst>
                                      </p:cBhvr>
                                      <p:tavLst>
                                        <p:tav tm="0">
                                          <p:val>
                                            <p:strVal val="#ppt_y"/>
                                          </p:val>
                                        </p:tav>
                                        <p:tav tm="100000">
                                          <p:val>
                                            <p:strVal val="#ppt_y"/>
                                          </p:val>
                                        </p:tav>
                                      </p:tavLst>
                                    </p:anim>
                                    <p:animEffect transition="in" filter="wipe(right)" prLst="gradientSize: 0.1">
                                      <p:cBhvr>
                                        <p:cTn id="77" dur="1000"/>
                                        <p:tgtEl>
                                          <p:spTgt spid="1057805"/>
                                        </p:tgtEl>
                                      </p:cBhvr>
                                    </p:animEffect>
                                  </p:childTnLst>
                                </p:cTn>
                              </p:par>
                            </p:childTnLst>
                          </p:cTn>
                        </p:par>
                      </p:childTnLst>
                    </p:cTn>
                  </p:par>
                  <p:par>
                    <p:cTn id="78" fill="hold">
                      <p:stCondLst>
                        <p:cond delay="indefinite"/>
                      </p:stCondLst>
                      <p:childTnLst>
                        <p:par>
                          <p:cTn id="79" fill="hold">
                            <p:stCondLst>
                              <p:cond delay="0"/>
                            </p:stCondLst>
                            <p:childTnLst>
                              <p:par>
                                <p:cTn id="80" presetID="29" presetClass="entr" presetSubtype="0" fill="hold" nodeType="clickEffect">
                                  <p:stCondLst>
                                    <p:cond delay="0"/>
                                  </p:stCondLst>
                                  <p:childTnLst>
                                    <p:set>
                                      <p:cBhvr>
                                        <p:cTn id="81" dur="1" fill="hold">
                                          <p:stCondLst>
                                            <p:cond delay="0"/>
                                          </p:stCondLst>
                                        </p:cTn>
                                        <p:tgtEl>
                                          <p:spTgt spid="1057809"/>
                                        </p:tgtEl>
                                        <p:attrNameLst>
                                          <p:attrName>style.visibility</p:attrName>
                                        </p:attrNameLst>
                                      </p:cBhvr>
                                      <p:to>
                                        <p:strVal val="visible"/>
                                      </p:to>
                                    </p:set>
                                    <p:anim calcmode="lin" valueType="num">
                                      <p:cBhvr>
                                        <p:cTn id="82" dur="1000" fill="hold"/>
                                        <p:tgtEl>
                                          <p:spTgt spid="1057809"/>
                                        </p:tgtEl>
                                        <p:attrNameLst>
                                          <p:attrName>ppt_x</p:attrName>
                                        </p:attrNameLst>
                                      </p:cBhvr>
                                      <p:tavLst>
                                        <p:tav tm="0">
                                          <p:val>
                                            <p:strVal val="#ppt_x-.2"/>
                                          </p:val>
                                        </p:tav>
                                        <p:tav tm="100000">
                                          <p:val>
                                            <p:strVal val="#ppt_x"/>
                                          </p:val>
                                        </p:tav>
                                      </p:tavLst>
                                    </p:anim>
                                    <p:anim calcmode="lin" valueType="num">
                                      <p:cBhvr>
                                        <p:cTn id="83" dur="1000" fill="hold"/>
                                        <p:tgtEl>
                                          <p:spTgt spid="1057809"/>
                                        </p:tgtEl>
                                        <p:attrNameLst>
                                          <p:attrName>ppt_y</p:attrName>
                                        </p:attrNameLst>
                                      </p:cBhvr>
                                      <p:tavLst>
                                        <p:tav tm="0">
                                          <p:val>
                                            <p:strVal val="#ppt_y"/>
                                          </p:val>
                                        </p:tav>
                                        <p:tav tm="100000">
                                          <p:val>
                                            <p:strVal val="#ppt_y"/>
                                          </p:val>
                                        </p:tav>
                                      </p:tavLst>
                                    </p:anim>
                                    <p:animEffect transition="in" filter="wipe(right)" prLst="gradientSize: 0.1">
                                      <p:cBhvr>
                                        <p:cTn id="84" dur="1000"/>
                                        <p:tgtEl>
                                          <p:spTgt spid="105780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1057811"/>
                                        </p:tgtEl>
                                        <p:attrNameLst>
                                          <p:attrName>style.visibility</p:attrName>
                                        </p:attrNameLst>
                                      </p:cBhvr>
                                      <p:to>
                                        <p:strVal val="visible"/>
                                      </p:to>
                                    </p:set>
                                    <p:animEffect transition="in" filter="wipe(right)">
                                      <p:cBhvr>
                                        <p:cTn id="89" dur="500"/>
                                        <p:tgtEl>
                                          <p:spTgt spid="105781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1057812"/>
                                        </p:tgtEl>
                                        <p:attrNameLst>
                                          <p:attrName>style.visibility</p:attrName>
                                        </p:attrNameLst>
                                      </p:cBhvr>
                                      <p:to>
                                        <p:strVal val="visible"/>
                                      </p:to>
                                    </p:set>
                                    <p:anim calcmode="lin" valueType="num">
                                      <p:cBhvr>
                                        <p:cTn id="94" dur="500" fill="hold"/>
                                        <p:tgtEl>
                                          <p:spTgt spid="1057812"/>
                                        </p:tgtEl>
                                        <p:attrNameLst>
                                          <p:attrName>ppt_w</p:attrName>
                                        </p:attrNameLst>
                                      </p:cBhvr>
                                      <p:tavLst>
                                        <p:tav tm="0">
                                          <p:val>
                                            <p:fltVal val="0"/>
                                          </p:val>
                                        </p:tav>
                                        <p:tav tm="100000">
                                          <p:val>
                                            <p:strVal val="#ppt_w"/>
                                          </p:val>
                                        </p:tav>
                                      </p:tavLst>
                                    </p:anim>
                                    <p:anim calcmode="lin" valueType="num">
                                      <p:cBhvr>
                                        <p:cTn id="95" dur="500" fill="hold"/>
                                        <p:tgtEl>
                                          <p:spTgt spid="1057812"/>
                                        </p:tgtEl>
                                        <p:attrNameLst>
                                          <p:attrName>ppt_h</p:attrName>
                                        </p:attrNameLst>
                                      </p:cBhvr>
                                      <p:tavLst>
                                        <p:tav tm="0">
                                          <p:val>
                                            <p:fltVal val="0"/>
                                          </p:val>
                                        </p:tav>
                                        <p:tav tm="100000">
                                          <p:val>
                                            <p:strVal val="#ppt_h"/>
                                          </p:val>
                                        </p:tav>
                                      </p:tavLst>
                                    </p:anim>
                                    <p:animEffect transition="in" filter="fade">
                                      <p:cBhvr>
                                        <p:cTn id="96" dur="500"/>
                                        <p:tgtEl>
                                          <p:spTgt spid="1057812"/>
                                        </p:tgtEl>
                                      </p:cBhvr>
                                    </p:animEffect>
                                  </p:childTnLst>
                                </p:cTn>
                              </p:par>
                            </p:childTnLst>
                          </p:cTn>
                        </p:par>
                      </p:childTnLst>
                    </p:cTn>
                  </p:par>
                  <p:par>
                    <p:cTn id="97" fill="hold">
                      <p:stCondLst>
                        <p:cond delay="indefinite"/>
                      </p:stCondLst>
                      <p:childTnLst>
                        <p:par>
                          <p:cTn id="98" fill="hold">
                            <p:stCondLst>
                              <p:cond delay="0"/>
                            </p:stCondLst>
                            <p:childTnLst>
                              <p:par>
                                <p:cTn id="99" presetID="17" presetClass="entr" presetSubtype="10" fill="hold" nodeType="clickEffect">
                                  <p:stCondLst>
                                    <p:cond delay="0"/>
                                  </p:stCondLst>
                                  <p:childTnLst>
                                    <p:set>
                                      <p:cBhvr>
                                        <p:cTn id="100" dur="1" fill="hold">
                                          <p:stCondLst>
                                            <p:cond delay="0"/>
                                          </p:stCondLst>
                                        </p:cTn>
                                        <p:tgtEl>
                                          <p:spTgt spid="1057795"/>
                                        </p:tgtEl>
                                        <p:attrNameLst>
                                          <p:attrName>style.visibility</p:attrName>
                                        </p:attrNameLst>
                                      </p:cBhvr>
                                      <p:to>
                                        <p:strVal val="visible"/>
                                      </p:to>
                                    </p:set>
                                    <p:anim calcmode="lin" valueType="num">
                                      <p:cBhvr>
                                        <p:cTn id="101" dur="500" fill="hold"/>
                                        <p:tgtEl>
                                          <p:spTgt spid="1057795"/>
                                        </p:tgtEl>
                                        <p:attrNameLst>
                                          <p:attrName>ppt_w</p:attrName>
                                        </p:attrNameLst>
                                      </p:cBhvr>
                                      <p:tavLst>
                                        <p:tav tm="0">
                                          <p:val>
                                            <p:fltVal val="0"/>
                                          </p:val>
                                        </p:tav>
                                        <p:tav tm="100000">
                                          <p:val>
                                            <p:strVal val="#ppt_w"/>
                                          </p:val>
                                        </p:tav>
                                      </p:tavLst>
                                    </p:anim>
                                    <p:anim calcmode="lin" valueType="num">
                                      <p:cBhvr>
                                        <p:cTn id="102" dur="500" fill="hold"/>
                                        <p:tgtEl>
                                          <p:spTgt spid="1057795"/>
                                        </p:tgtEl>
                                        <p:attrNameLst>
                                          <p:attrName>ppt_h</p:attrName>
                                        </p:attrNameLst>
                                      </p:cBhvr>
                                      <p:tavLst>
                                        <p:tav tm="0">
                                          <p:val>
                                            <p:strVal val="#ppt_h"/>
                                          </p:val>
                                        </p:tav>
                                        <p:tav tm="100000">
                                          <p:val>
                                            <p:strVal val="#ppt_h"/>
                                          </p:val>
                                        </p:tav>
                                      </p:tavLst>
                                    </p:anim>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057813"/>
                                        </p:tgtEl>
                                        <p:attrNameLst>
                                          <p:attrName>style.visibility</p:attrName>
                                        </p:attrNameLst>
                                      </p:cBhvr>
                                      <p:to>
                                        <p:strVal val="visible"/>
                                      </p:to>
                                    </p:set>
                                    <p:animEffect transition="in" filter="fade">
                                      <p:cBhvr>
                                        <p:cTn id="106" dur="2000"/>
                                        <p:tgtEl>
                                          <p:spTgt spid="105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9" grpId="0"/>
      <p:bldP spid="1057802" grpId="0"/>
      <p:bldP spid="1057806" grpId="0"/>
      <p:bldP spid="1057807" grpId="0"/>
      <p:bldP spid="1057810" grpId="0"/>
      <p:bldP spid="1057811" grpId="0" animBg="1"/>
      <p:bldP spid="1057812" grpId="0"/>
      <p:bldP spid="105781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endParaRPr lang="en-US" smtClean="0"/>
          </a:p>
        </p:txBody>
      </p:sp>
      <p:sp>
        <p:nvSpPr>
          <p:cNvPr id="154627" name="Rectangle 5"/>
          <p:cNvSpPr>
            <a:spLocks noChangeArrowheads="1"/>
          </p:cNvSpPr>
          <p:nvPr/>
        </p:nvSpPr>
        <p:spPr bwMode="auto">
          <a:xfrm>
            <a:off x="744538" y="1822450"/>
            <a:ext cx="7485062" cy="641350"/>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A sample of gas has density 0.0021 g/cm</a:t>
            </a:r>
            <a:r>
              <a:rPr lang="en-US" sz="1800" baseline="30000">
                <a:solidFill>
                  <a:schemeClr val="accent2"/>
                </a:solidFill>
                <a:ea typeface="Times New Roman" pitchFamily="18" charset="0"/>
                <a:cs typeface="Arial" charset="0"/>
              </a:rPr>
              <a:t>3</a:t>
            </a:r>
            <a:r>
              <a:rPr lang="en-US" sz="1800">
                <a:solidFill>
                  <a:schemeClr val="accent2"/>
                </a:solidFill>
                <a:ea typeface="Times New Roman" pitchFamily="18" charset="0"/>
                <a:cs typeface="Arial" charset="0"/>
              </a:rPr>
              <a:t> at –18</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and 812 mm Hg. </a:t>
            </a:r>
          </a:p>
          <a:p>
            <a:pPr indent="274638" algn="l"/>
            <a:r>
              <a:rPr lang="en-US" sz="1800">
                <a:solidFill>
                  <a:schemeClr val="accent2"/>
                </a:solidFill>
                <a:ea typeface="Times New Roman" pitchFamily="18" charset="0"/>
                <a:cs typeface="Arial" charset="0"/>
              </a:rPr>
              <a:t>Find density at 113</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and 548 mm Hg.</a:t>
            </a:r>
            <a:r>
              <a:rPr lang="en-US" sz="1800">
                <a:ea typeface="Times New Roman" pitchFamily="18" charset="0"/>
                <a:cs typeface="Arial" charset="0"/>
              </a:rPr>
              <a:t> </a:t>
            </a:r>
          </a:p>
        </p:txBody>
      </p:sp>
      <p:sp>
        <p:nvSpPr>
          <p:cNvPr id="154628" name="Rectangle 6"/>
          <p:cNvSpPr>
            <a:spLocks noChangeArrowheads="1"/>
          </p:cNvSpPr>
          <p:nvPr/>
        </p:nvSpPr>
        <p:spPr bwMode="auto">
          <a:xfrm>
            <a:off x="-1168400" y="3602038"/>
            <a:ext cx="9144000" cy="0"/>
          </a:xfrm>
          <a:prstGeom prst="rect">
            <a:avLst/>
          </a:prstGeom>
          <a:noFill/>
          <a:ln w="9525">
            <a:noFill/>
            <a:miter lim="800000"/>
            <a:headEnd/>
            <a:tailEnd/>
          </a:ln>
        </p:spPr>
        <p:txBody>
          <a:bodyPr wrap="none" anchor="ctr">
            <a:spAutoFit/>
          </a:bodyPr>
          <a:lstStyle/>
          <a:p>
            <a:endParaRPr lang="en-US"/>
          </a:p>
        </p:txBody>
      </p:sp>
      <p:sp>
        <p:nvSpPr>
          <p:cNvPr id="903178" name="Rectangle 10"/>
          <p:cNvSpPr>
            <a:spLocks noChangeArrowheads="1"/>
          </p:cNvSpPr>
          <p:nvPr/>
        </p:nvSpPr>
        <p:spPr bwMode="auto">
          <a:xfrm>
            <a:off x="1238250" y="3049588"/>
            <a:ext cx="1298575"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T</a:t>
            </a:r>
            <a:r>
              <a:rPr lang="en-US" sz="1800" baseline="-30000">
                <a:ea typeface="Times New Roman" pitchFamily="18" charset="0"/>
                <a:cs typeface="Arial" charset="0"/>
              </a:rPr>
              <a:t>1</a:t>
            </a:r>
            <a:r>
              <a:rPr lang="en-US" sz="1800">
                <a:ea typeface="Times New Roman" pitchFamily="18" charset="0"/>
                <a:cs typeface="Arial" charset="0"/>
              </a:rPr>
              <a:t> = –18</a:t>
            </a:r>
            <a:r>
              <a:rPr lang="en-US" sz="1800" baseline="30000">
                <a:ea typeface="Times New Roman" pitchFamily="18" charset="0"/>
                <a:cs typeface="Arial" charset="0"/>
              </a:rPr>
              <a:t>o</a:t>
            </a:r>
            <a:r>
              <a:rPr lang="en-US" sz="1800">
                <a:ea typeface="Times New Roman" pitchFamily="18" charset="0"/>
                <a:cs typeface="Arial" charset="0"/>
              </a:rPr>
              <a:t>C</a:t>
            </a:r>
          </a:p>
        </p:txBody>
      </p:sp>
      <p:sp>
        <p:nvSpPr>
          <p:cNvPr id="903180" name="Rectangle 12"/>
          <p:cNvSpPr>
            <a:spLocks noChangeArrowheads="1"/>
          </p:cNvSpPr>
          <p:nvPr/>
        </p:nvSpPr>
        <p:spPr bwMode="auto">
          <a:xfrm>
            <a:off x="2419350" y="3054350"/>
            <a:ext cx="16192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+ 273 = 255 K</a:t>
            </a:r>
          </a:p>
        </p:txBody>
      </p:sp>
      <p:sp>
        <p:nvSpPr>
          <p:cNvPr id="903182" name="Rectangle 14"/>
          <p:cNvSpPr>
            <a:spLocks noChangeArrowheads="1"/>
          </p:cNvSpPr>
          <p:nvPr/>
        </p:nvSpPr>
        <p:spPr bwMode="auto">
          <a:xfrm>
            <a:off x="4891088" y="3049588"/>
            <a:ext cx="1298575"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T</a:t>
            </a:r>
            <a:r>
              <a:rPr lang="en-US" sz="1800" baseline="-30000">
                <a:ea typeface="Times New Roman" pitchFamily="18" charset="0"/>
                <a:cs typeface="Arial" charset="0"/>
              </a:rPr>
              <a:t>2</a:t>
            </a:r>
            <a:r>
              <a:rPr lang="en-US" sz="1800">
                <a:ea typeface="Times New Roman" pitchFamily="18" charset="0"/>
                <a:cs typeface="Arial" charset="0"/>
              </a:rPr>
              <a:t> = 113</a:t>
            </a:r>
            <a:r>
              <a:rPr lang="en-US" sz="1800" baseline="30000">
                <a:ea typeface="Times New Roman" pitchFamily="18" charset="0"/>
                <a:cs typeface="Arial" charset="0"/>
              </a:rPr>
              <a:t>o</a:t>
            </a:r>
            <a:r>
              <a:rPr lang="en-US" sz="1800">
                <a:ea typeface="Times New Roman" pitchFamily="18" charset="0"/>
                <a:cs typeface="Arial" charset="0"/>
              </a:rPr>
              <a:t>C</a:t>
            </a:r>
          </a:p>
        </p:txBody>
      </p:sp>
      <p:sp>
        <p:nvSpPr>
          <p:cNvPr id="903184" name="Rectangle 16"/>
          <p:cNvSpPr>
            <a:spLocks noChangeArrowheads="1"/>
          </p:cNvSpPr>
          <p:nvPr/>
        </p:nvSpPr>
        <p:spPr bwMode="auto">
          <a:xfrm>
            <a:off x="6075363" y="3049588"/>
            <a:ext cx="161925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+ 273 = 386 K</a:t>
            </a:r>
          </a:p>
        </p:txBody>
      </p:sp>
      <p:grpSp>
        <p:nvGrpSpPr>
          <p:cNvPr id="2" name="Group 22"/>
          <p:cNvGrpSpPr>
            <a:grpSpLocks/>
          </p:cNvGrpSpPr>
          <p:nvPr/>
        </p:nvGrpSpPr>
        <p:grpSpPr bwMode="auto">
          <a:xfrm>
            <a:off x="1438275" y="3725863"/>
            <a:ext cx="1511300" cy="703262"/>
            <a:chOff x="1741" y="2347"/>
            <a:chExt cx="952" cy="443"/>
          </a:xfrm>
        </p:grpSpPr>
        <p:sp>
          <p:nvSpPr>
            <p:cNvPr id="154645" name="Text Box 17"/>
            <p:cNvSpPr txBox="1">
              <a:spLocks noChangeArrowheads="1"/>
            </p:cNvSpPr>
            <p:nvPr/>
          </p:nvSpPr>
          <p:spPr bwMode="auto">
            <a:xfrm>
              <a:off x="1828" y="2347"/>
              <a:ext cx="774" cy="231"/>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         P</a:t>
              </a:r>
              <a:r>
                <a:rPr lang="en-US" sz="1800" baseline="-25000"/>
                <a:t>2</a:t>
              </a:r>
            </a:p>
          </p:txBody>
        </p:sp>
        <p:sp>
          <p:nvSpPr>
            <p:cNvPr id="154646" name="Text Box 18"/>
            <p:cNvSpPr txBox="1">
              <a:spLocks noChangeArrowheads="1"/>
            </p:cNvSpPr>
            <p:nvPr/>
          </p:nvSpPr>
          <p:spPr bwMode="auto">
            <a:xfrm>
              <a:off x="1741" y="2559"/>
              <a:ext cx="952" cy="231"/>
            </a:xfrm>
            <a:prstGeom prst="rect">
              <a:avLst/>
            </a:prstGeom>
            <a:noFill/>
            <a:ln w="9525">
              <a:noFill/>
              <a:miter lim="800000"/>
              <a:headEnd/>
              <a:tailEnd/>
            </a:ln>
          </p:spPr>
          <p:txBody>
            <a:bodyPr wrap="none">
              <a:spAutoFit/>
            </a:bodyPr>
            <a:lstStyle/>
            <a:p>
              <a:pPr algn="l"/>
              <a:r>
                <a:rPr lang="en-US" sz="1800"/>
                <a:t>T</a:t>
              </a:r>
              <a:r>
                <a:rPr lang="en-US" sz="1800" baseline="-25000"/>
                <a:t>1</a:t>
              </a:r>
              <a:r>
                <a:rPr lang="en-US" sz="1800"/>
                <a:t>D</a:t>
              </a:r>
              <a:r>
                <a:rPr lang="en-US" sz="1800" baseline="-25000"/>
                <a:t>1</a:t>
              </a:r>
              <a:r>
                <a:rPr lang="en-US" sz="1800"/>
                <a:t>      T</a:t>
              </a:r>
              <a:r>
                <a:rPr lang="en-US" sz="1800" baseline="-25000"/>
                <a:t>2</a:t>
              </a:r>
              <a:r>
                <a:rPr lang="en-US" sz="1800"/>
                <a:t>D</a:t>
              </a:r>
              <a:r>
                <a:rPr lang="en-US" sz="1800" baseline="-25000"/>
                <a:t>2</a:t>
              </a:r>
            </a:p>
          </p:txBody>
        </p:sp>
        <p:sp>
          <p:nvSpPr>
            <p:cNvPr id="154647" name="Line 19"/>
            <p:cNvSpPr>
              <a:spLocks noChangeShapeType="1"/>
            </p:cNvSpPr>
            <p:nvPr/>
          </p:nvSpPr>
          <p:spPr bwMode="auto">
            <a:xfrm>
              <a:off x="1772" y="2576"/>
              <a:ext cx="359" cy="0"/>
            </a:xfrm>
            <a:prstGeom prst="line">
              <a:avLst/>
            </a:prstGeom>
            <a:noFill/>
            <a:ln w="9525">
              <a:solidFill>
                <a:schemeClr val="tx1"/>
              </a:solidFill>
              <a:round/>
              <a:headEnd/>
              <a:tailEnd/>
            </a:ln>
          </p:spPr>
          <p:txBody>
            <a:bodyPr/>
            <a:lstStyle/>
            <a:p>
              <a:endParaRPr lang="en-US"/>
            </a:p>
          </p:txBody>
        </p:sp>
        <p:sp>
          <p:nvSpPr>
            <p:cNvPr id="154648" name="Line 20"/>
            <p:cNvSpPr>
              <a:spLocks noChangeShapeType="1"/>
            </p:cNvSpPr>
            <p:nvPr/>
          </p:nvSpPr>
          <p:spPr bwMode="auto">
            <a:xfrm>
              <a:off x="2308" y="2577"/>
              <a:ext cx="359" cy="0"/>
            </a:xfrm>
            <a:prstGeom prst="line">
              <a:avLst/>
            </a:prstGeom>
            <a:noFill/>
            <a:ln w="9525">
              <a:solidFill>
                <a:schemeClr val="tx1"/>
              </a:solidFill>
              <a:round/>
              <a:headEnd/>
              <a:tailEnd/>
            </a:ln>
          </p:spPr>
          <p:txBody>
            <a:bodyPr/>
            <a:lstStyle/>
            <a:p>
              <a:endParaRPr lang="en-US"/>
            </a:p>
          </p:txBody>
        </p:sp>
        <p:sp>
          <p:nvSpPr>
            <p:cNvPr id="154649" name="Text Box 21"/>
            <p:cNvSpPr txBox="1">
              <a:spLocks noChangeArrowheads="1"/>
            </p:cNvSpPr>
            <p:nvPr/>
          </p:nvSpPr>
          <p:spPr bwMode="auto">
            <a:xfrm>
              <a:off x="2121" y="2459"/>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3" name="Group 29"/>
          <p:cNvGrpSpPr>
            <a:grpSpLocks/>
          </p:cNvGrpSpPr>
          <p:nvPr/>
        </p:nvGrpSpPr>
        <p:grpSpPr bwMode="auto">
          <a:xfrm>
            <a:off x="3678238" y="3732213"/>
            <a:ext cx="3871912" cy="703262"/>
            <a:chOff x="1844" y="2383"/>
            <a:chExt cx="2439" cy="443"/>
          </a:xfrm>
        </p:grpSpPr>
        <p:sp>
          <p:nvSpPr>
            <p:cNvPr id="154640" name="Text Box 24"/>
            <p:cNvSpPr txBox="1">
              <a:spLocks noChangeArrowheads="1"/>
            </p:cNvSpPr>
            <p:nvPr/>
          </p:nvSpPr>
          <p:spPr bwMode="auto">
            <a:xfrm>
              <a:off x="2116" y="2383"/>
              <a:ext cx="2164" cy="231"/>
            </a:xfrm>
            <a:prstGeom prst="rect">
              <a:avLst/>
            </a:prstGeom>
            <a:noFill/>
            <a:ln w="9525">
              <a:noFill/>
              <a:miter lim="800000"/>
              <a:headEnd/>
              <a:tailEnd/>
            </a:ln>
          </p:spPr>
          <p:txBody>
            <a:bodyPr wrap="none">
              <a:spAutoFit/>
            </a:bodyPr>
            <a:lstStyle/>
            <a:p>
              <a:pPr algn="l"/>
              <a:r>
                <a:rPr lang="en-US" sz="1800"/>
                <a:t>812 mm Hg              548 mm Hg</a:t>
              </a:r>
              <a:endParaRPr lang="en-US" sz="1800" baseline="-25000"/>
            </a:p>
          </p:txBody>
        </p:sp>
        <p:sp>
          <p:nvSpPr>
            <p:cNvPr id="154641" name="Text Box 25"/>
            <p:cNvSpPr txBox="1">
              <a:spLocks noChangeArrowheads="1"/>
            </p:cNvSpPr>
            <p:nvPr/>
          </p:nvSpPr>
          <p:spPr bwMode="auto">
            <a:xfrm>
              <a:off x="1844" y="2595"/>
              <a:ext cx="2382" cy="231"/>
            </a:xfrm>
            <a:prstGeom prst="rect">
              <a:avLst/>
            </a:prstGeom>
            <a:noFill/>
            <a:ln w="9525">
              <a:noFill/>
              <a:miter lim="800000"/>
              <a:headEnd/>
              <a:tailEnd/>
            </a:ln>
          </p:spPr>
          <p:txBody>
            <a:bodyPr wrap="none">
              <a:spAutoFit/>
            </a:bodyPr>
            <a:lstStyle/>
            <a:p>
              <a:pPr algn="l"/>
              <a:r>
                <a:rPr lang="en-US" sz="1800"/>
                <a:t>255 K (0.0021 g/cm</a:t>
              </a:r>
              <a:r>
                <a:rPr lang="en-US" sz="1800" baseline="30000"/>
                <a:t>3</a:t>
              </a:r>
              <a:r>
                <a:rPr lang="en-US" sz="1800"/>
                <a:t>)      386 K (D</a:t>
              </a:r>
              <a:r>
                <a:rPr lang="en-US" sz="1800" baseline="-25000"/>
                <a:t>2</a:t>
              </a:r>
              <a:r>
                <a:rPr lang="en-US" sz="1800"/>
                <a:t>)</a:t>
              </a:r>
              <a:endParaRPr lang="en-US" sz="1800" baseline="-25000"/>
            </a:p>
          </p:txBody>
        </p:sp>
        <p:sp>
          <p:nvSpPr>
            <p:cNvPr id="154642" name="Line 26"/>
            <p:cNvSpPr>
              <a:spLocks noChangeShapeType="1"/>
            </p:cNvSpPr>
            <p:nvPr/>
          </p:nvSpPr>
          <p:spPr bwMode="auto">
            <a:xfrm>
              <a:off x="1875" y="2612"/>
              <a:ext cx="1380" cy="0"/>
            </a:xfrm>
            <a:prstGeom prst="line">
              <a:avLst/>
            </a:prstGeom>
            <a:noFill/>
            <a:ln w="9525">
              <a:solidFill>
                <a:schemeClr val="tx1"/>
              </a:solidFill>
              <a:round/>
              <a:headEnd/>
              <a:tailEnd/>
            </a:ln>
          </p:spPr>
          <p:txBody>
            <a:bodyPr/>
            <a:lstStyle/>
            <a:p>
              <a:endParaRPr lang="en-US"/>
            </a:p>
          </p:txBody>
        </p:sp>
        <p:sp>
          <p:nvSpPr>
            <p:cNvPr id="154643" name="Line 27"/>
            <p:cNvSpPr>
              <a:spLocks noChangeShapeType="1"/>
            </p:cNvSpPr>
            <p:nvPr/>
          </p:nvSpPr>
          <p:spPr bwMode="auto">
            <a:xfrm>
              <a:off x="3446" y="2613"/>
              <a:ext cx="837" cy="0"/>
            </a:xfrm>
            <a:prstGeom prst="line">
              <a:avLst/>
            </a:prstGeom>
            <a:noFill/>
            <a:ln w="9525">
              <a:solidFill>
                <a:schemeClr val="tx1"/>
              </a:solidFill>
              <a:round/>
              <a:headEnd/>
              <a:tailEnd/>
            </a:ln>
          </p:spPr>
          <p:txBody>
            <a:bodyPr/>
            <a:lstStyle/>
            <a:p>
              <a:endParaRPr lang="en-US"/>
            </a:p>
          </p:txBody>
        </p:sp>
        <p:sp>
          <p:nvSpPr>
            <p:cNvPr id="154644" name="Text Box 28"/>
            <p:cNvSpPr txBox="1">
              <a:spLocks noChangeArrowheads="1"/>
            </p:cNvSpPr>
            <p:nvPr/>
          </p:nvSpPr>
          <p:spPr bwMode="auto">
            <a:xfrm>
              <a:off x="3259" y="2495"/>
              <a:ext cx="200" cy="231"/>
            </a:xfrm>
            <a:prstGeom prst="rect">
              <a:avLst/>
            </a:prstGeom>
            <a:noFill/>
            <a:ln w="9525">
              <a:noFill/>
              <a:miter lim="800000"/>
              <a:headEnd/>
              <a:tailEnd/>
            </a:ln>
          </p:spPr>
          <p:txBody>
            <a:bodyPr wrap="none">
              <a:spAutoFit/>
            </a:bodyPr>
            <a:lstStyle/>
            <a:p>
              <a:pPr algn="l"/>
              <a:r>
                <a:rPr lang="en-US" sz="1800"/>
                <a:t>=</a:t>
              </a:r>
            </a:p>
          </p:txBody>
        </p:sp>
      </p:grpSp>
      <p:sp>
        <p:nvSpPr>
          <p:cNvPr id="903198" name="Line 30"/>
          <p:cNvSpPr>
            <a:spLocks noChangeShapeType="1"/>
          </p:cNvSpPr>
          <p:nvPr/>
        </p:nvSpPr>
        <p:spPr bwMode="auto">
          <a:xfrm>
            <a:off x="3059113" y="4089400"/>
            <a:ext cx="534987" cy="0"/>
          </a:xfrm>
          <a:prstGeom prst="line">
            <a:avLst/>
          </a:prstGeom>
          <a:noFill/>
          <a:ln w="9525">
            <a:solidFill>
              <a:schemeClr val="tx1"/>
            </a:solidFill>
            <a:round/>
            <a:headEnd/>
            <a:tailEnd type="triangle" w="med" len="med"/>
          </a:ln>
        </p:spPr>
        <p:txBody>
          <a:bodyPr/>
          <a:lstStyle/>
          <a:p>
            <a:endParaRPr lang="en-US"/>
          </a:p>
        </p:txBody>
      </p:sp>
      <p:sp>
        <p:nvSpPr>
          <p:cNvPr id="903199" name="Text Box 31"/>
          <p:cNvSpPr txBox="1">
            <a:spLocks noChangeArrowheads="1"/>
          </p:cNvSpPr>
          <p:nvPr/>
        </p:nvSpPr>
        <p:spPr bwMode="auto">
          <a:xfrm>
            <a:off x="1254125" y="4868863"/>
            <a:ext cx="2933700" cy="274637"/>
          </a:xfrm>
          <a:prstGeom prst="rect">
            <a:avLst/>
          </a:prstGeom>
          <a:noFill/>
          <a:ln w="9525">
            <a:noFill/>
            <a:miter lim="800000"/>
            <a:headEnd/>
            <a:tailEnd/>
          </a:ln>
        </p:spPr>
        <p:txBody>
          <a:bodyPr wrap="none">
            <a:spAutoFit/>
          </a:bodyPr>
          <a:lstStyle/>
          <a:p>
            <a:pPr algn="l"/>
            <a:r>
              <a:rPr lang="en-US" b="1"/>
              <a:t>Cross multiply and divide (drop units)</a:t>
            </a:r>
          </a:p>
        </p:txBody>
      </p:sp>
      <p:sp>
        <p:nvSpPr>
          <p:cNvPr id="903201" name="Rectangle 33"/>
          <p:cNvSpPr>
            <a:spLocks noChangeArrowheads="1"/>
          </p:cNvSpPr>
          <p:nvPr/>
        </p:nvSpPr>
        <p:spPr bwMode="auto">
          <a:xfrm>
            <a:off x="1235075" y="5273675"/>
            <a:ext cx="3652838"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812 (386)(D</a:t>
            </a:r>
            <a:r>
              <a:rPr lang="en-US" sz="1800" baseline="-30000">
                <a:ea typeface="Times New Roman" pitchFamily="18" charset="0"/>
                <a:cs typeface="Arial" charset="0"/>
              </a:rPr>
              <a:t>2</a:t>
            </a:r>
            <a:r>
              <a:rPr lang="en-US" sz="1800">
                <a:ea typeface="Times New Roman" pitchFamily="18" charset="0"/>
                <a:cs typeface="Arial" charset="0"/>
              </a:rPr>
              <a:t>) = 255 (0.0021)(548)</a:t>
            </a:r>
          </a:p>
        </p:txBody>
      </p:sp>
      <p:sp>
        <p:nvSpPr>
          <p:cNvPr id="903202" name="Line 34"/>
          <p:cNvSpPr>
            <a:spLocks noChangeShapeType="1"/>
          </p:cNvSpPr>
          <p:nvPr/>
        </p:nvSpPr>
        <p:spPr bwMode="auto">
          <a:xfrm>
            <a:off x="4945063" y="5465763"/>
            <a:ext cx="534987" cy="0"/>
          </a:xfrm>
          <a:prstGeom prst="line">
            <a:avLst/>
          </a:prstGeom>
          <a:noFill/>
          <a:ln w="9525">
            <a:solidFill>
              <a:schemeClr val="tx1"/>
            </a:solidFill>
            <a:round/>
            <a:headEnd/>
            <a:tailEnd type="triangle" w="med" len="med"/>
          </a:ln>
        </p:spPr>
        <p:txBody>
          <a:bodyPr/>
          <a:lstStyle/>
          <a:p>
            <a:endParaRPr lang="en-US"/>
          </a:p>
        </p:txBody>
      </p:sp>
      <p:sp>
        <p:nvSpPr>
          <p:cNvPr id="903204" name="Rectangle 36"/>
          <p:cNvSpPr>
            <a:spLocks noChangeArrowheads="1"/>
          </p:cNvSpPr>
          <p:nvPr/>
        </p:nvSpPr>
        <p:spPr bwMode="auto">
          <a:xfrm>
            <a:off x="5621338" y="5273675"/>
            <a:ext cx="2327275" cy="376238"/>
          </a:xfrm>
          <a:prstGeom prst="rect">
            <a:avLst/>
          </a:prstGeom>
          <a:noFill/>
          <a:ln w="9525">
            <a:solidFill>
              <a:schemeClr val="tx1"/>
            </a:solidFill>
            <a:miter lim="800000"/>
            <a:headEnd/>
            <a:tailEnd/>
          </a:ln>
        </p:spPr>
        <p:txBody>
          <a:bodyPr wrap="none">
            <a:spAutoFit/>
          </a:bodyPr>
          <a:lstStyle/>
          <a:p>
            <a:pPr algn="l"/>
            <a:r>
              <a:rPr lang="en-US" sz="1800">
                <a:ea typeface="Times New Roman" pitchFamily="18" charset="0"/>
                <a:cs typeface="Arial" charset="0"/>
                <a:sym typeface="Wingdings" pitchFamily="2" charset="2"/>
              </a:rPr>
              <a:t>D</a:t>
            </a:r>
            <a:r>
              <a:rPr lang="en-US" sz="1800" baseline="-30000">
                <a:ea typeface="Times New Roman" pitchFamily="18" charset="0"/>
                <a:cs typeface="Arial" charset="0"/>
                <a:sym typeface="Wingdings" pitchFamily="2" charset="2"/>
              </a:rPr>
              <a:t>2</a:t>
            </a:r>
            <a:r>
              <a:rPr lang="en-US" sz="1800">
                <a:ea typeface="Times New Roman" pitchFamily="18" charset="0"/>
                <a:cs typeface="Arial" charset="0"/>
                <a:sym typeface="Wingdings" pitchFamily="2" charset="2"/>
              </a:rPr>
              <a:t> = 9.4 x 10</a:t>
            </a:r>
            <a:r>
              <a:rPr lang="en-US" sz="1800" baseline="30000">
                <a:ea typeface="Times New Roman" pitchFamily="18" charset="0"/>
                <a:cs typeface="Arial" charset="0"/>
                <a:sym typeface="Wingdings" pitchFamily="2" charset="2"/>
              </a:rPr>
              <a:t>–4</a:t>
            </a:r>
            <a:r>
              <a:rPr lang="en-US" sz="1800">
                <a:ea typeface="Times New Roman" pitchFamily="18" charset="0"/>
                <a:cs typeface="Arial" charset="0"/>
                <a:sym typeface="Wingdings" pitchFamily="2" charset="2"/>
              </a:rPr>
              <a:t> g/cm</a:t>
            </a:r>
            <a:r>
              <a:rPr lang="en-US" sz="1800" baseline="30000">
                <a:ea typeface="Times New Roman" pitchFamily="18" charset="0"/>
                <a:cs typeface="Arial" charset="0"/>
                <a:sym typeface="Wingdings" pitchFamily="2" charset="2"/>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03178"/>
                                        </p:tgtEl>
                                        <p:attrNameLst>
                                          <p:attrName>style.visibility</p:attrName>
                                        </p:attrNameLst>
                                      </p:cBhvr>
                                      <p:to>
                                        <p:strVal val="visible"/>
                                      </p:to>
                                    </p:set>
                                    <p:anim calcmode="lin" valueType="num">
                                      <p:cBhvr>
                                        <p:cTn id="7" dur="500" fill="hold"/>
                                        <p:tgtEl>
                                          <p:spTgt spid="903178"/>
                                        </p:tgtEl>
                                        <p:attrNameLst>
                                          <p:attrName>ppt_w</p:attrName>
                                        </p:attrNameLst>
                                      </p:cBhvr>
                                      <p:tavLst>
                                        <p:tav tm="0">
                                          <p:val>
                                            <p:fltVal val="0"/>
                                          </p:val>
                                        </p:tav>
                                        <p:tav tm="100000">
                                          <p:val>
                                            <p:strVal val="#ppt_w"/>
                                          </p:val>
                                        </p:tav>
                                      </p:tavLst>
                                    </p:anim>
                                    <p:anim calcmode="lin" valueType="num">
                                      <p:cBhvr>
                                        <p:cTn id="8" dur="500" fill="hold"/>
                                        <p:tgtEl>
                                          <p:spTgt spid="903178"/>
                                        </p:tgtEl>
                                        <p:attrNameLst>
                                          <p:attrName>ppt_h</p:attrName>
                                        </p:attrNameLst>
                                      </p:cBhvr>
                                      <p:tavLst>
                                        <p:tav tm="0">
                                          <p:val>
                                            <p:fltVal val="0"/>
                                          </p:val>
                                        </p:tav>
                                        <p:tav tm="100000">
                                          <p:val>
                                            <p:strVal val="#ppt_h"/>
                                          </p:val>
                                        </p:tav>
                                      </p:tavLst>
                                    </p:anim>
                                    <p:animEffect transition="in" filter="fade">
                                      <p:cBhvr>
                                        <p:cTn id="9" dur="500"/>
                                        <p:tgtEl>
                                          <p:spTgt spid="90317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03180"/>
                                        </p:tgtEl>
                                        <p:attrNameLst>
                                          <p:attrName>style.visibility</p:attrName>
                                        </p:attrNameLst>
                                      </p:cBhvr>
                                      <p:to>
                                        <p:strVal val="visible"/>
                                      </p:to>
                                    </p:set>
                                    <p:anim calcmode="lin" valueType="num">
                                      <p:cBhvr>
                                        <p:cTn id="14" dur="1000" fill="hold"/>
                                        <p:tgtEl>
                                          <p:spTgt spid="903180"/>
                                        </p:tgtEl>
                                        <p:attrNameLst>
                                          <p:attrName>ppt_x</p:attrName>
                                        </p:attrNameLst>
                                      </p:cBhvr>
                                      <p:tavLst>
                                        <p:tav tm="0">
                                          <p:val>
                                            <p:strVal val="#ppt_x-.2"/>
                                          </p:val>
                                        </p:tav>
                                        <p:tav tm="100000">
                                          <p:val>
                                            <p:strVal val="#ppt_x"/>
                                          </p:val>
                                        </p:tav>
                                      </p:tavLst>
                                    </p:anim>
                                    <p:anim calcmode="lin" valueType="num">
                                      <p:cBhvr>
                                        <p:cTn id="15" dur="1000" fill="hold"/>
                                        <p:tgtEl>
                                          <p:spTgt spid="90318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031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03182"/>
                                        </p:tgtEl>
                                        <p:attrNameLst>
                                          <p:attrName>style.visibility</p:attrName>
                                        </p:attrNameLst>
                                      </p:cBhvr>
                                      <p:to>
                                        <p:strVal val="visible"/>
                                      </p:to>
                                    </p:set>
                                    <p:anim calcmode="lin" valueType="num">
                                      <p:cBhvr>
                                        <p:cTn id="21" dur="500" fill="hold"/>
                                        <p:tgtEl>
                                          <p:spTgt spid="903182"/>
                                        </p:tgtEl>
                                        <p:attrNameLst>
                                          <p:attrName>ppt_w</p:attrName>
                                        </p:attrNameLst>
                                      </p:cBhvr>
                                      <p:tavLst>
                                        <p:tav tm="0">
                                          <p:val>
                                            <p:fltVal val="0"/>
                                          </p:val>
                                        </p:tav>
                                        <p:tav tm="100000">
                                          <p:val>
                                            <p:strVal val="#ppt_w"/>
                                          </p:val>
                                        </p:tav>
                                      </p:tavLst>
                                    </p:anim>
                                    <p:anim calcmode="lin" valueType="num">
                                      <p:cBhvr>
                                        <p:cTn id="22" dur="500" fill="hold"/>
                                        <p:tgtEl>
                                          <p:spTgt spid="903182"/>
                                        </p:tgtEl>
                                        <p:attrNameLst>
                                          <p:attrName>ppt_h</p:attrName>
                                        </p:attrNameLst>
                                      </p:cBhvr>
                                      <p:tavLst>
                                        <p:tav tm="0">
                                          <p:val>
                                            <p:fltVal val="0"/>
                                          </p:val>
                                        </p:tav>
                                        <p:tav tm="100000">
                                          <p:val>
                                            <p:strVal val="#ppt_h"/>
                                          </p:val>
                                        </p:tav>
                                      </p:tavLst>
                                    </p:anim>
                                    <p:animEffect transition="in" filter="fade">
                                      <p:cBhvr>
                                        <p:cTn id="23" dur="500"/>
                                        <p:tgtEl>
                                          <p:spTgt spid="90318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03184"/>
                                        </p:tgtEl>
                                        <p:attrNameLst>
                                          <p:attrName>style.visibility</p:attrName>
                                        </p:attrNameLst>
                                      </p:cBhvr>
                                      <p:to>
                                        <p:strVal val="visible"/>
                                      </p:to>
                                    </p:set>
                                    <p:anim calcmode="lin" valueType="num">
                                      <p:cBhvr>
                                        <p:cTn id="28" dur="1000" fill="hold"/>
                                        <p:tgtEl>
                                          <p:spTgt spid="903184"/>
                                        </p:tgtEl>
                                        <p:attrNameLst>
                                          <p:attrName>ppt_x</p:attrName>
                                        </p:attrNameLst>
                                      </p:cBhvr>
                                      <p:tavLst>
                                        <p:tav tm="0">
                                          <p:val>
                                            <p:strVal val="#ppt_x-.2"/>
                                          </p:val>
                                        </p:tav>
                                        <p:tav tm="100000">
                                          <p:val>
                                            <p:strVal val="#ppt_x"/>
                                          </p:val>
                                        </p:tav>
                                      </p:tavLst>
                                    </p:anim>
                                    <p:anim calcmode="lin" valueType="num">
                                      <p:cBhvr>
                                        <p:cTn id="29" dur="1000" fill="hold"/>
                                        <p:tgtEl>
                                          <p:spTgt spid="90318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0318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03198"/>
                                        </p:tgtEl>
                                        <p:attrNameLst>
                                          <p:attrName>style.visibility</p:attrName>
                                        </p:attrNameLst>
                                      </p:cBhvr>
                                      <p:to>
                                        <p:strVal val="visible"/>
                                      </p:to>
                                    </p:set>
                                    <p:animEffect transition="in" filter="wipe(left)">
                                      <p:cBhvr>
                                        <p:cTn id="42" dur="500"/>
                                        <p:tgtEl>
                                          <p:spTgt spid="90319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903199"/>
                                        </p:tgtEl>
                                        <p:attrNameLst>
                                          <p:attrName>style.visibility</p:attrName>
                                        </p:attrNameLst>
                                      </p:cBhvr>
                                      <p:to>
                                        <p:strVal val="visible"/>
                                      </p:to>
                                    </p:set>
                                    <p:animEffect transition="in" filter="fade">
                                      <p:cBhvr>
                                        <p:cTn id="52" dur="1000"/>
                                        <p:tgtEl>
                                          <p:spTgt spid="903199"/>
                                        </p:tgtEl>
                                      </p:cBhvr>
                                    </p:animEffect>
                                    <p:anim calcmode="lin" valueType="num">
                                      <p:cBhvr>
                                        <p:cTn id="53" dur="1000" fill="hold"/>
                                        <p:tgtEl>
                                          <p:spTgt spid="903199"/>
                                        </p:tgtEl>
                                        <p:attrNameLst>
                                          <p:attrName>ppt_x</p:attrName>
                                        </p:attrNameLst>
                                      </p:cBhvr>
                                      <p:tavLst>
                                        <p:tav tm="0">
                                          <p:val>
                                            <p:strVal val="#ppt_x"/>
                                          </p:val>
                                        </p:tav>
                                        <p:tav tm="100000">
                                          <p:val>
                                            <p:strVal val="#ppt_x"/>
                                          </p:val>
                                        </p:tav>
                                      </p:tavLst>
                                    </p:anim>
                                    <p:anim calcmode="lin" valueType="num">
                                      <p:cBhvr>
                                        <p:cTn id="54" dur="1000" fill="hold"/>
                                        <p:tgtEl>
                                          <p:spTgt spid="90319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903201"/>
                                        </p:tgtEl>
                                        <p:attrNameLst>
                                          <p:attrName>style.visibility</p:attrName>
                                        </p:attrNameLst>
                                      </p:cBhvr>
                                      <p:to>
                                        <p:strVal val="visible"/>
                                      </p:to>
                                    </p:set>
                                    <p:anim calcmode="lin" valueType="num">
                                      <p:cBhvr>
                                        <p:cTn id="59" dur="500" fill="hold"/>
                                        <p:tgtEl>
                                          <p:spTgt spid="903201"/>
                                        </p:tgtEl>
                                        <p:attrNameLst>
                                          <p:attrName>ppt_w</p:attrName>
                                        </p:attrNameLst>
                                      </p:cBhvr>
                                      <p:tavLst>
                                        <p:tav tm="0">
                                          <p:val>
                                            <p:fltVal val="0"/>
                                          </p:val>
                                        </p:tav>
                                        <p:tav tm="100000">
                                          <p:val>
                                            <p:strVal val="#ppt_w"/>
                                          </p:val>
                                        </p:tav>
                                      </p:tavLst>
                                    </p:anim>
                                    <p:anim calcmode="lin" valueType="num">
                                      <p:cBhvr>
                                        <p:cTn id="60" dur="500" fill="hold"/>
                                        <p:tgtEl>
                                          <p:spTgt spid="903201"/>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03202"/>
                                        </p:tgtEl>
                                        <p:attrNameLst>
                                          <p:attrName>style.visibility</p:attrName>
                                        </p:attrNameLst>
                                      </p:cBhvr>
                                      <p:to>
                                        <p:strVal val="visible"/>
                                      </p:to>
                                    </p:set>
                                    <p:animEffect transition="in" filter="wipe(left)">
                                      <p:cBhvr>
                                        <p:cTn id="65" dur="500"/>
                                        <p:tgtEl>
                                          <p:spTgt spid="903202"/>
                                        </p:tgtEl>
                                      </p:cBhvr>
                                    </p:animEffect>
                                  </p:childTnLst>
                                </p:cTn>
                              </p:par>
                            </p:childTnLst>
                          </p:cTn>
                        </p:par>
                      </p:childTnLst>
                    </p:cTn>
                  </p:par>
                  <p:par>
                    <p:cTn id="66" fill="hold">
                      <p:stCondLst>
                        <p:cond delay="indefinite"/>
                      </p:stCondLst>
                      <p:childTnLst>
                        <p:par>
                          <p:cTn id="67" fill="hold">
                            <p:stCondLst>
                              <p:cond delay="0"/>
                            </p:stCondLst>
                            <p:childTnLst>
                              <p:par>
                                <p:cTn id="68" presetID="34" presetClass="entr" presetSubtype="0" fill="hold" grpId="0" nodeType="clickEffect">
                                  <p:stCondLst>
                                    <p:cond delay="0"/>
                                  </p:stCondLst>
                                  <p:childTnLst>
                                    <p:set>
                                      <p:cBhvr>
                                        <p:cTn id="69" dur="1" fill="hold">
                                          <p:stCondLst>
                                            <p:cond delay="0"/>
                                          </p:stCondLst>
                                        </p:cTn>
                                        <p:tgtEl>
                                          <p:spTgt spid="903204"/>
                                        </p:tgtEl>
                                        <p:attrNameLst>
                                          <p:attrName>style.visibility</p:attrName>
                                        </p:attrNameLst>
                                      </p:cBhvr>
                                      <p:to>
                                        <p:strVal val="visible"/>
                                      </p:to>
                                    </p:set>
                                    <p:anim from="(-#ppt_w/2)" to="(#ppt_x)" calcmode="lin" valueType="num">
                                      <p:cBhvr>
                                        <p:cTn id="70" dur="600" fill="hold">
                                          <p:stCondLst>
                                            <p:cond delay="0"/>
                                          </p:stCondLst>
                                        </p:cTn>
                                        <p:tgtEl>
                                          <p:spTgt spid="903204"/>
                                        </p:tgtEl>
                                        <p:attrNameLst>
                                          <p:attrName>ppt_x</p:attrName>
                                        </p:attrNameLst>
                                      </p:cBhvr>
                                    </p:anim>
                                    <p:anim from="0" to="-1.0" calcmode="lin" valueType="num">
                                      <p:cBhvr>
                                        <p:cTn id="71" dur="200" decel="50000" autoRev="1" fill="hold">
                                          <p:stCondLst>
                                            <p:cond delay="600"/>
                                          </p:stCondLst>
                                        </p:cTn>
                                        <p:tgtEl>
                                          <p:spTgt spid="903204"/>
                                        </p:tgtEl>
                                        <p:attrNameLst>
                                          <p:attrName>xshear</p:attrName>
                                        </p:attrNameLst>
                                      </p:cBhvr>
                                    </p:anim>
                                    <p:animScale>
                                      <p:cBhvr>
                                        <p:cTn id="72" dur="200" decel="100000" autoRev="1" fill="hold">
                                          <p:stCondLst>
                                            <p:cond delay="600"/>
                                          </p:stCondLst>
                                        </p:cTn>
                                        <p:tgtEl>
                                          <p:spTgt spid="903204"/>
                                        </p:tgtEl>
                                      </p:cBhvr>
                                      <p:from x="100000" y="100000"/>
                                      <p:to x="80000" y="100000"/>
                                    </p:animScale>
                                    <p:anim by="(#ppt_h/3+#ppt_w*0.1)" calcmode="lin" valueType="num">
                                      <p:cBhvr additive="sum">
                                        <p:cTn id="73" dur="200" decel="100000" autoRev="1" fill="hold">
                                          <p:stCondLst>
                                            <p:cond delay="600"/>
                                          </p:stCondLst>
                                        </p:cTn>
                                        <p:tgtEl>
                                          <p:spTgt spid="90320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p:bldP spid="903180" grpId="0"/>
      <p:bldP spid="903182" grpId="0"/>
      <p:bldP spid="903184" grpId="0"/>
      <p:bldP spid="903198" grpId="0" animBg="1"/>
      <p:bldP spid="903199" grpId="0"/>
      <p:bldP spid="903201" grpId="0"/>
      <p:bldP spid="903202" grpId="0" animBg="1"/>
      <p:bldP spid="90320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endParaRPr lang="en-US" smtClean="0"/>
          </a:p>
        </p:txBody>
      </p:sp>
      <p:sp>
        <p:nvSpPr>
          <p:cNvPr id="155651" name="Rectangle 5"/>
          <p:cNvSpPr>
            <a:spLocks noChangeArrowheads="1"/>
          </p:cNvSpPr>
          <p:nvPr/>
        </p:nvSpPr>
        <p:spPr bwMode="auto">
          <a:xfrm>
            <a:off x="841375" y="1708150"/>
            <a:ext cx="5635625" cy="763588"/>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A gas has density 0.87 g/L at 30</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and 131.2 kPa. </a:t>
            </a:r>
          </a:p>
          <a:p>
            <a:pPr indent="274638" algn="l"/>
            <a:endParaRPr lang="en-US" sz="800">
              <a:solidFill>
                <a:schemeClr val="accent2"/>
              </a:solidFill>
              <a:ea typeface="Times New Roman" pitchFamily="18" charset="0"/>
              <a:cs typeface="Arial" charset="0"/>
            </a:endParaRPr>
          </a:p>
          <a:p>
            <a:pPr indent="274638" algn="l"/>
            <a:r>
              <a:rPr lang="en-US" sz="1800">
                <a:solidFill>
                  <a:schemeClr val="accent2"/>
                </a:solidFill>
                <a:ea typeface="Times New Roman" pitchFamily="18" charset="0"/>
                <a:cs typeface="Arial" charset="0"/>
              </a:rPr>
              <a:t>Find density at STP.</a:t>
            </a:r>
            <a:endParaRPr lang="en-US" sz="1800">
              <a:ea typeface="Times New Roman" pitchFamily="18" charset="0"/>
              <a:cs typeface="Arial" charset="0"/>
            </a:endParaRPr>
          </a:p>
        </p:txBody>
      </p:sp>
      <p:sp>
        <p:nvSpPr>
          <p:cNvPr id="155652" name="Rectangle 6"/>
          <p:cNvSpPr>
            <a:spLocks noChangeArrowheads="1"/>
          </p:cNvSpPr>
          <p:nvPr/>
        </p:nvSpPr>
        <p:spPr bwMode="auto">
          <a:xfrm>
            <a:off x="0" y="3602038"/>
            <a:ext cx="9144000" cy="0"/>
          </a:xfrm>
          <a:prstGeom prst="rect">
            <a:avLst/>
          </a:prstGeom>
          <a:noFill/>
          <a:ln w="9525">
            <a:noFill/>
            <a:miter lim="800000"/>
            <a:headEnd/>
            <a:tailEnd/>
          </a:ln>
        </p:spPr>
        <p:txBody>
          <a:bodyPr wrap="none" anchor="ctr">
            <a:spAutoFit/>
          </a:bodyPr>
          <a:lstStyle/>
          <a:p>
            <a:endParaRPr lang="en-US"/>
          </a:p>
        </p:txBody>
      </p:sp>
      <p:sp>
        <p:nvSpPr>
          <p:cNvPr id="904201" name="Rectangle 9"/>
          <p:cNvSpPr>
            <a:spLocks noChangeArrowheads="1"/>
          </p:cNvSpPr>
          <p:nvPr/>
        </p:nvSpPr>
        <p:spPr bwMode="auto">
          <a:xfrm>
            <a:off x="1238250" y="3049588"/>
            <a:ext cx="1171575"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T</a:t>
            </a:r>
            <a:r>
              <a:rPr lang="en-US" sz="1800" baseline="-30000">
                <a:ea typeface="Times New Roman" pitchFamily="18" charset="0"/>
                <a:cs typeface="Arial" charset="0"/>
              </a:rPr>
              <a:t>1</a:t>
            </a:r>
            <a:r>
              <a:rPr lang="en-US" sz="1800">
                <a:ea typeface="Times New Roman" pitchFamily="18" charset="0"/>
                <a:cs typeface="Arial" charset="0"/>
              </a:rPr>
              <a:t> = 30</a:t>
            </a:r>
            <a:r>
              <a:rPr lang="en-US" sz="1800" baseline="30000">
                <a:ea typeface="Times New Roman" pitchFamily="18" charset="0"/>
                <a:cs typeface="Arial" charset="0"/>
              </a:rPr>
              <a:t>o</a:t>
            </a:r>
            <a:r>
              <a:rPr lang="en-US" sz="1800">
                <a:ea typeface="Times New Roman" pitchFamily="18" charset="0"/>
                <a:cs typeface="Arial" charset="0"/>
              </a:rPr>
              <a:t>C</a:t>
            </a:r>
          </a:p>
        </p:txBody>
      </p:sp>
      <p:sp>
        <p:nvSpPr>
          <p:cNvPr id="904202" name="Rectangle 10"/>
          <p:cNvSpPr>
            <a:spLocks noChangeArrowheads="1"/>
          </p:cNvSpPr>
          <p:nvPr/>
        </p:nvSpPr>
        <p:spPr bwMode="auto">
          <a:xfrm>
            <a:off x="2339975" y="3054350"/>
            <a:ext cx="16192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+ 273 = 303 K</a:t>
            </a:r>
          </a:p>
        </p:txBody>
      </p:sp>
      <p:grpSp>
        <p:nvGrpSpPr>
          <p:cNvPr id="2" name="Group 13"/>
          <p:cNvGrpSpPr>
            <a:grpSpLocks/>
          </p:cNvGrpSpPr>
          <p:nvPr/>
        </p:nvGrpSpPr>
        <p:grpSpPr bwMode="auto">
          <a:xfrm>
            <a:off x="1438275" y="3725863"/>
            <a:ext cx="1511300" cy="703262"/>
            <a:chOff x="1741" y="2347"/>
            <a:chExt cx="952" cy="443"/>
          </a:xfrm>
        </p:grpSpPr>
        <p:sp>
          <p:nvSpPr>
            <p:cNvPr id="155667" name="Text Box 14"/>
            <p:cNvSpPr txBox="1">
              <a:spLocks noChangeArrowheads="1"/>
            </p:cNvSpPr>
            <p:nvPr/>
          </p:nvSpPr>
          <p:spPr bwMode="auto">
            <a:xfrm>
              <a:off x="1828" y="2347"/>
              <a:ext cx="774" cy="231"/>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         P</a:t>
              </a:r>
              <a:r>
                <a:rPr lang="en-US" sz="1800" baseline="-25000"/>
                <a:t>2</a:t>
              </a:r>
            </a:p>
          </p:txBody>
        </p:sp>
        <p:sp>
          <p:nvSpPr>
            <p:cNvPr id="155668" name="Text Box 15"/>
            <p:cNvSpPr txBox="1">
              <a:spLocks noChangeArrowheads="1"/>
            </p:cNvSpPr>
            <p:nvPr/>
          </p:nvSpPr>
          <p:spPr bwMode="auto">
            <a:xfrm>
              <a:off x="1741" y="2559"/>
              <a:ext cx="952" cy="231"/>
            </a:xfrm>
            <a:prstGeom prst="rect">
              <a:avLst/>
            </a:prstGeom>
            <a:noFill/>
            <a:ln w="9525">
              <a:noFill/>
              <a:miter lim="800000"/>
              <a:headEnd/>
              <a:tailEnd/>
            </a:ln>
          </p:spPr>
          <p:txBody>
            <a:bodyPr wrap="none">
              <a:spAutoFit/>
            </a:bodyPr>
            <a:lstStyle/>
            <a:p>
              <a:pPr algn="l"/>
              <a:r>
                <a:rPr lang="en-US" sz="1800"/>
                <a:t>T</a:t>
              </a:r>
              <a:r>
                <a:rPr lang="en-US" sz="1800" baseline="-25000"/>
                <a:t>1</a:t>
              </a:r>
              <a:r>
                <a:rPr lang="en-US" sz="1800"/>
                <a:t>D</a:t>
              </a:r>
              <a:r>
                <a:rPr lang="en-US" sz="1800" baseline="-25000"/>
                <a:t>1</a:t>
              </a:r>
              <a:r>
                <a:rPr lang="en-US" sz="1800"/>
                <a:t>      T</a:t>
              </a:r>
              <a:r>
                <a:rPr lang="en-US" sz="1800" baseline="-25000"/>
                <a:t>2</a:t>
              </a:r>
              <a:r>
                <a:rPr lang="en-US" sz="1800"/>
                <a:t>D</a:t>
              </a:r>
              <a:r>
                <a:rPr lang="en-US" sz="1800" baseline="-25000"/>
                <a:t>2</a:t>
              </a:r>
            </a:p>
          </p:txBody>
        </p:sp>
        <p:sp>
          <p:nvSpPr>
            <p:cNvPr id="155669" name="Line 16"/>
            <p:cNvSpPr>
              <a:spLocks noChangeShapeType="1"/>
            </p:cNvSpPr>
            <p:nvPr/>
          </p:nvSpPr>
          <p:spPr bwMode="auto">
            <a:xfrm>
              <a:off x="1772" y="2576"/>
              <a:ext cx="359" cy="0"/>
            </a:xfrm>
            <a:prstGeom prst="line">
              <a:avLst/>
            </a:prstGeom>
            <a:noFill/>
            <a:ln w="9525">
              <a:solidFill>
                <a:schemeClr val="tx1"/>
              </a:solidFill>
              <a:round/>
              <a:headEnd/>
              <a:tailEnd/>
            </a:ln>
          </p:spPr>
          <p:txBody>
            <a:bodyPr/>
            <a:lstStyle/>
            <a:p>
              <a:endParaRPr lang="en-US"/>
            </a:p>
          </p:txBody>
        </p:sp>
        <p:sp>
          <p:nvSpPr>
            <p:cNvPr id="155670" name="Line 17"/>
            <p:cNvSpPr>
              <a:spLocks noChangeShapeType="1"/>
            </p:cNvSpPr>
            <p:nvPr/>
          </p:nvSpPr>
          <p:spPr bwMode="auto">
            <a:xfrm>
              <a:off x="2308" y="2577"/>
              <a:ext cx="359" cy="0"/>
            </a:xfrm>
            <a:prstGeom prst="line">
              <a:avLst/>
            </a:prstGeom>
            <a:noFill/>
            <a:ln w="9525">
              <a:solidFill>
                <a:schemeClr val="tx1"/>
              </a:solidFill>
              <a:round/>
              <a:headEnd/>
              <a:tailEnd/>
            </a:ln>
          </p:spPr>
          <p:txBody>
            <a:bodyPr/>
            <a:lstStyle/>
            <a:p>
              <a:endParaRPr lang="en-US"/>
            </a:p>
          </p:txBody>
        </p:sp>
        <p:sp>
          <p:nvSpPr>
            <p:cNvPr id="155671" name="Text Box 18"/>
            <p:cNvSpPr txBox="1">
              <a:spLocks noChangeArrowheads="1"/>
            </p:cNvSpPr>
            <p:nvPr/>
          </p:nvSpPr>
          <p:spPr bwMode="auto">
            <a:xfrm>
              <a:off x="2121" y="2459"/>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3" name="Group 30"/>
          <p:cNvGrpSpPr>
            <a:grpSpLocks/>
          </p:cNvGrpSpPr>
          <p:nvPr/>
        </p:nvGrpSpPr>
        <p:grpSpPr bwMode="auto">
          <a:xfrm>
            <a:off x="3678238" y="3732213"/>
            <a:ext cx="3522662" cy="703262"/>
            <a:chOff x="2317" y="2351"/>
            <a:chExt cx="2219" cy="443"/>
          </a:xfrm>
        </p:grpSpPr>
        <p:sp>
          <p:nvSpPr>
            <p:cNvPr id="155662" name="Text Box 20"/>
            <p:cNvSpPr txBox="1">
              <a:spLocks noChangeArrowheads="1"/>
            </p:cNvSpPr>
            <p:nvPr/>
          </p:nvSpPr>
          <p:spPr bwMode="auto">
            <a:xfrm>
              <a:off x="2529" y="2351"/>
              <a:ext cx="1932" cy="231"/>
            </a:xfrm>
            <a:prstGeom prst="rect">
              <a:avLst/>
            </a:prstGeom>
            <a:noFill/>
            <a:ln w="9525">
              <a:noFill/>
              <a:miter lim="800000"/>
              <a:headEnd/>
              <a:tailEnd/>
            </a:ln>
          </p:spPr>
          <p:txBody>
            <a:bodyPr wrap="none">
              <a:spAutoFit/>
            </a:bodyPr>
            <a:lstStyle/>
            <a:p>
              <a:pPr algn="l"/>
              <a:r>
                <a:rPr lang="en-US" sz="1800"/>
                <a:t>131.2 kPa             101.3 kPa</a:t>
              </a:r>
              <a:endParaRPr lang="en-US" sz="1800" baseline="-25000"/>
            </a:p>
          </p:txBody>
        </p:sp>
        <p:sp>
          <p:nvSpPr>
            <p:cNvPr id="155663" name="Text Box 21"/>
            <p:cNvSpPr txBox="1">
              <a:spLocks noChangeArrowheads="1"/>
            </p:cNvSpPr>
            <p:nvPr/>
          </p:nvSpPr>
          <p:spPr bwMode="auto">
            <a:xfrm>
              <a:off x="2317" y="2563"/>
              <a:ext cx="2177" cy="231"/>
            </a:xfrm>
            <a:prstGeom prst="rect">
              <a:avLst/>
            </a:prstGeom>
            <a:noFill/>
            <a:ln w="9525">
              <a:noFill/>
              <a:miter lim="800000"/>
              <a:headEnd/>
              <a:tailEnd/>
            </a:ln>
          </p:spPr>
          <p:txBody>
            <a:bodyPr wrap="none">
              <a:spAutoFit/>
            </a:bodyPr>
            <a:lstStyle/>
            <a:p>
              <a:pPr algn="l"/>
              <a:r>
                <a:rPr lang="en-US" sz="1800"/>
                <a:t>303 K (0.87 g/L)         273 K (D</a:t>
              </a:r>
              <a:r>
                <a:rPr lang="en-US" sz="1800" baseline="-25000"/>
                <a:t>2</a:t>
              </a:r>
              <a:r>
                <a:rPr lang="en-US" sz="1800"/>
                <a:t>)</a:t>
              </a:r>
              <a:endParaRPr lang="en-US" sz="1800" baseline="-25000"/>
            </a:p>
          </p:txBody>
        </p:sp>
        <p:sp>
          <p:nvSpPr>
            <p:cNvPr id="155664" name="Line 22"/>
            <p:cNvSpPr>
              <a:spLocks noChangeShapeType="1"/>
            </p:cNvSpPr>
            <p:nvPr/>
          </p:nvSpPr>
          <p:spPr bwMode="auto">
            <a:xfrm>
              <a:off x="2348" y="2580"/>
              <a:ext cx="1103" cy="0"/>
            </a:xfrm>
            <a:prstGeom prst="line">
              <a:avLst/>
            </a:prstGeom>
            <a:noFill/>
            <a:ln w="9525">
              <a:solidFill>
                <a:schemeClr val="tx1"/>
              </a:solidFill>
              <a:round/>
              <a:headEnd/>
              <a:tailEnd/>
            </a:ln>
          </p:spPr>
          <p:txBody>
            <a:bodyPr/>
            <a:lstStyle/>
            <a:p>
              <a:endParaRPr lang="en-US"/>
            </a:p>
          </p:txBody>
        </p:sp>
        <p:sp>
          <p:nvSpPr>
            <p:cNvPr id="155665" name="Line 23"/>
            <p:cNvSpPr>
              <a:spLocks noChangeShapeType="1"/>
            </p:cNvSpPr>
            <p:nvPr/>
          </p:nvSpPr>
          <p:spPr bwMode="auto">
            <a:xfrm>
              <a:off x="3699" y="2581"/>
              <a:ext cx="837" cy="0"/>
            </a:xfrm>
            <a:prstGeom prst="line">
              <a:avLst/>
            </a:prstGeom>
            <a:noFill/>
            <a:ln w="9525">
              <a:solidFill>
                <a:schemeClr val="tx1"/>
              </a:solidFill>
              <a:round/>
              <a:headEnd/>
              <a:tailEnd/>
            </a:ln>
          </p:spPr>
          <p:txBody>
            <a:bodyPr/>
            <a:lstStyle/>
            <a:p>
              <a:endParaRPr lang="en-US"/>
            </a:p>
          </p:txBody>
        </p:sp>
        <p:sp>
          <p:nvSpPr>
            <p:cNvPr id="155666" name="Text Box 24"/>
            <p:cNvSpPr txBox="1">
              <a:spLocks noChangeArrowheads="1"/>
            </p:cNvSpPr>
            <p:nvPr/>
          </p:nvSpPr>
          <p:spPr bwMode="auto">
            <a:xfrm>
              <a:off x="3462" y="2463"/>
              <a:ext cx="200" cy="231"/>
            </a:xfrm>
            <a:prstGeom prst="rect">
              <a:avLst/>
            </a:prstGeom>
            <a:noFill/>
            <a:ln w="9525">
              <a:noFill/>
              <a:miter lim="800000"/>
              <a:headEnd/>
              <a:tailEnd/>
            </a:ln>
          </p:spPr>
          <p:txBody>
            <a:bodyPr wrap="none">
              <a:spAutoFit/>
            </a:bodyPr>
            <a:lstStyle/>
            <a:p>
              <a:pPr algn="l"/>
              <a:r>
                <a:rPr lang="en-US" sz="1800"/>
                <a:t>=</a:t>
              </a:r>
            </a:p>
          </p:txBody>
        </p:sp>
      </p:grpSp>
      <p:sp>
        <p:nvSpPr>
          <p:cNvPr id="904217" name="Line 25"/>
          <p:cNvSpPr>
            <a:spLocks noChangeShapeType="1"/>
          </p:cNvSpPr>
          <p:nvPr/>
        </p:nvSpPr>
        <p:spPr bwMode="auto">
          <a:xfrm>
            <a:off x="3059113" y="4089400"/>
            <a:ext cx="534987" cy="0"/>
          </a:xfrm>
          <a:prstGeom prst="line">
            <a:avLst/>
          </a:prstGeom>
          <a:noFill/>
          <a:ln w="9525">
            <a:solidFill>
              <a:schemeClr val="tx1"/>
            </a:solidFill>
            <a:round/>
            <a:headEnd/>
            <a:tailEnd type="triangle" w="med" len="med"/>
          </a:ln>
        </p:spPr>
        <p:txBody>
          <a:bodyPr/>
          <a:lstStyle/>
          <a:p>
            <a:endParaRPr lang="en-US"/>
          </a:p>
        </p:txBody>
      </p:sp>
      <p:sp>
        <p:nvSpPr>
          <p:cNvPr id="904218" name="Text Box 26"/>
          <p:cNvSpPr txBox="1">
            <a:spLocks noChangeArrowheads="1"/>
          </p:cNvSpPr>
          <p:nvPr/>
        </p:nvSpPr>
        <p:spPr bwMode="auto">
          <a:xfrm>
            <a:off x="1254125" y="4868863"/>
            <a:ext cx="2933700" cy="274637"/>
          </a:xfrm>
          <a:prstGeom prst="rect">
            <a:avLst/>
          </a:prstGeom>
          <a:noFill/>
          <a:ln w="9525">
            <a:noFill/>
            <a:miter lim="800000"/>
            <a:headEnd/>
            <a:tailEnd/>
          </a:ln>
        </p:spPr>
        <p:txBody>
          <a:bodyPr wrap="none">
            <a:spAutoFit/>
          </a:bodyPr>
          <a:lstStyle/>
          <a:p>
            <a:pPr algn="l"/>
            <a:r>
              <a:rPr lang="en-US" b="1"/>
              <a:t>Cross multiply and divide (drop units)</a:t>
            </a:r>
          </a:p>
        </p:txBody>
      </p:sp>
      <p:sp>
        <p:nvSpPr>
          <p:cNvPr id="904219" name="Rectangle 27"/>
          <p:cNvSpPr>
            <a:spLocks noChangeArrowheads="1"/>
          </p:cNvSpPr>
          <p:nvPr/>
        </p:nvSpPr>
        <p:spPr bwMode="auto">
          <a:xfrm>
            <a:off x="1235075" y="5273675"/>
            <a:ext cx="3779838"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131.2 (273)(D</a:t>
            </a:r>
            <a:r>
              <a:rPr lang="en-US" sz="1800" baseline="-30000">
                <a:ea typeface="Times New Roman" pitchFamily="18" charset="0"/>
                <a:cs typeface="Arial" charset="0"/>
              </a:rPr>
              <a:t>2</a:t>
            </a:r>
            <a:r>
              <a:rPr lang="en-US" sz="1800">
                <a:ea typeface="Times New Roman" pitchFamily="18" charset="0"/>
                <a:cs typeface="Arial" charset="0"/>
              </a:rPr>
              <a:t>) = 303 (0.87)(101.3)</a:t>
            </a:r>
          </a:p>
        </p:txBody>
      </p:sp>
      <p:sp>
        <p:nvSpPr>
          <p:cNvPr id="904220" name="Line 28"/>
          <p:cNvSpPr>
            <a:spLocks noChangeShapeType="1"/>
          </p:cNvSpPr>
          <p:nvPr/>
        </p:nvSpPr>
        <p:spPr bwMode="auto">
          <a:xfrm>
            <a:off x="5040313" y="5465763"/>
            <a:ext cx="534987" cy="0"/>
          </a:xfrm>
          <a:prstGeom prst="line">
            <a:avLst/>
          </a:prstGeom>
          <a:noFill/>
          <a:ln w="9525">
            <a:solidFill>
              <a:schemeClr val="tx1"/>
            </a:solidFill>
            <a:round/>
            <a:headEnd/>
            <a:tailEnd type="triangle" w="med" len="med"/>
          </a:ln>
        </p:spPr>
        <p:txBody>
          <a:bodyPr/>
          <a:lstStyle/>
          <a:p>
            <a:endParaRPr lang="en-US"/>
          </a:p>
        </p:txBody>
      </p:sp>
      <p:sp>
        <p:nvSpPr>
          <p:cNvPr id="904221" name="Rectangle 29"/>
          <p:cNvSpPr>
            <a:spLocks noChangeArrowheads="1"/>
          </p:cNvSpPr>
          <p:nvPr/>
        </p:nvSpPr>
        <p:spPr bwMode="auto">
          <a:xfrm>
            <a:off x="5716588" y="5273675"/>
            <a:ext cx="1528762" cy="376238"/>
          </a:xfrm>
          <a:prstGeom prst="rect">
            <a:avLst/>
          </a:prstGeom>
          <a:noFill/>
          <a:ln w="9525">
            <a:solidFill>
              <a:schemeClr val="tx1"/>
            </a:solidFill>
            <a:miter lim="800000"/>
            <a:headEnd/>
            <a:tailEnd/>
          </a:ln>
        </p:spPr>
        <p:txBody>
          <a:bodyPr wrap="none">
            <a:spAutoFit/>
          </a:bodyPr>
          <a:lstStyle/>
          <a:p>
            <a:pPr algn="l"/>
            <a:r>
              <a:rPr lang="en-US" sz="1800">
                <a:ea typeface="Times New Roman" pitchFamily="18" charset="0"/>
                <a:cs typeface="Arial" charset="0"/>
                <a:sym typeface="Wingdings" pitchFamily="2" charset="2"/>
              </a:rPr>
              <a:t>D</a:t>
            </a:r>
            <a:r>
              <a:rPr lang="en-US" sz="1800" baseline="-30000">
                <a:ea typeface="Times New Roman" pitchFamily="18" charset="0"/>
                <a:cs typeface="Arial" charset="0"/>
                <a:sym typeface="Wingdings" pitchFamily="2" charset="2"/>
              </a:rPr>
              <a:t>2</a:t>
            </a:r>
            <a:r>
              <a:rPr lang="en-US" sz="1800">
                <a:ea typeface="Times New Roman" pitchFamily="18" charset="0"/>
                <a:cs typeface="Arial" charset="0"/>
                <a:sym typeface="Wingdings" pitchFamily="2" charset="2"/>
              </a:rPr>
              <a:t> = 0.75 g/L</a:t>
            </a:r>
            <a:endParaRPr lang="en-US" sz="1800" baseline="30000">
              <a:ea typeface="Times New Roman" pitchFamily="18" charset="0"/>
              <a:cs typeface="Arial"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04201"/>
                                        </p:tgtEl>
                                        <p:attrNameLst>
                                          <p:attrName>style.visibility</p:attrName>
                                        </p:attrNameLst>
                                      </p:cBhvr>
                                      <p:to>
                                        <p:strVal val="visible"/>
                                      </p:to>
                                    </p:set>
                                    <p:anim calcmode="lin" valueType="num">
                                      <p:cBhvr>
                                        <p:cTn id="7" dur="500" fill="hold"/>
                                        <p:tgtEl>
                                          <p:spTgt spid="904201"/>
                                        </p:tgtEl>
                                        <p:attrNameLst>
                                          <p:attrName>ppt_w</p:attrName>
                                        </p:attrNameLst>
                                      </p:cBhvr>
                                      <p:tavLst>
                                        <p:tav tm="0">
                                          <p:val>
                                            <p:fltVal val="0"/>
                                          </p:val>
                                        </p:tav>
                                        <p:tav tm="100000">
                                          <p:val>
                                            <p:strVal val="#ppt_w"/>
                                          </p:val>
                                        </p:tav>
                                      </p:tavLst>
                                    </p:anim>
                                    <p:anim calcmode="lin" valueType="num">
                                      <p:cBhvr>
                                        <p:cTn id="8" dur="500" fill="hold"/>
                                        <p:tgtEl>
                                          <p:spTgt spid="904201"/>
                                        </p:tgtEl>
                                        <p:attrNameLst>
                                          <p:attrName>ppt_h</p:attrName>
                                        </p:attrNameLst>
                                      </p:cBhvr>
                                      <p:tavLst>
                                        <p:tav tm="0">
                                          <p:val>
                                            <p:fltVal val="0"/>
                                          </p:val>
                                        </p:tav>
                                        <p:tav tm="100000">
                                          <p:val>
                                            <p:strVal val="#ppt_h"/>
                                          </p:val>
                                        </p:tav>
                                      </p:tavLst>
                                    </p:anim>
                                    <p:animEffect transition="in" filter="fade">
                                      <p:cBhvr>
                                        <p:cTn id="9" dur="500"/>
                                        <p:tgtEl>
                                          <p:spTgt spid="90420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04202"/>
                                        </p:tgtEl>
                                        <p:attrNameLst>
                                          <p:attrName>style.visibility</p:attrName>
                                        </p:attrNameLst>
                                      </p:cBhvr>
                                      <p:to>
                                        <p:strVal val="visible"/>
                                      </p:to>
                                    </p:set>
                                    <p:anim calcmode="lin" valueType="num">
                                      <p:cBhvr>
                                        <p:cTn id="14" dur="1000" fill="hold"/>
                                        <p:tgtEl>
                                          <p:spTgt spid="904202"/>
                                        </p:tgtEl>
                                        <p:attrNameLst>
                                          <p:attrName>ppt_x</p:attrName>
                                        </p:attrNameLst>
                                      </p:cBhvr>
                                      <p:tavLst>
                                        <p:tav tm="0">
                                          <p:val>
                                            <p:strVal val="#ppt_x-.2"/>
                                          </p:val>
                                        </p:tav>
                                        <p:tav tm="100000">
                                          <p:val>
                                            <p:strVal val="#ppt_x"/>
                                          </p:val>
                                        </p:tav>
                                      </p:tavLst>
                                    </p:anim>
                                    <p:anim calcmode="lin" valueType="num">
                                      <p:cBhvr>
                                        <p:cTn id="15" dur="1000" fill="hold"/>
                                        <p:tgtEl>
                                          <p:spTgt spid="90420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0420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04217"/>
                                        </p:tgtEl>
                                        <p:attrNameLst>
                                          <p:attrName>style.visibility</p:attrName>
                                        </p:attrNameLst>
                                      </p:cBhvr>
                                      <p:to>
                                        <p:strVal val="visible"/>
                                      </p:to>
                                    </p:set>
                                    <p:animEffect transition="in" filter="wipe(left)">
                                      <p:cBhvr>
                                        <p:cTn id="28" dur="500"/>
                                        <p:tgtEl>
                                          <p:spTgt spid="9042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904218"/>
                                        </p:tgtEl>
                                        <p:attrNameLst>
                                          <p:attrName>style.visibility</p:attrName>
                                        </p:attrNameLst>
                                      </p:cBhvr>
                                      <p:to>
                                        <p:strVal val="visible"/>
                                      </p:to>
                                    </p:set>
                                    <p:animEffect transition="in" filter="fade">
                                      <p:cBhvr>
                                        <p:cTn id="38" dur="1000"/>
                                        <p:tgtEl>
                                          <p:spTgt spid="904218"/>
                                        </p:tgtEl>
                                      </p:cBhvr>
                                    </p:animEffect>
                                    <p:anim calcmode="lin" valueType="num">
                                      <p:cBhvr>
                                        <p:cTn id="39" dur="1000" fill="hold"/>
                                        <p:tgtEl>
                                          <p:spTgt spid="904218"/>
                                        </p:tgtEl>
                                        <p:attrNameLst>
                                          <p:attrName>ppt_x</p:attrName>
                                        </p:attrNameLst>
                                      </p:cBhvr>
                                      <p:tavLst>
                                        <p:tav tm="0">
                                          <p:val>
                                            <p:strVal val="#ppt_x"/>
                                          </p:val>
                                        </p:tav>
                                        <p:tav tm="100000">
                                          <p:val>
                                            <p:strVal val="#ppt_x"/>
                                          </p:val>
                                        </p:tav>
                                      </p:tavLst>
                                    </p:anim>
                                    <p:anim calcmode="lin" valueType="num">
                                      <p:cBhvr>
                                        <p:cTn id="40" dur="1000" fill="hold"/>
                                        <p:tgtEl>
                                          <p:spTgt spid="9042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904219"/>
                                        </p:tgtEl>
                                        <p:attrNameLst>
                                          <p:attrName>style.visibility</p:attrName>
                                        </p:attrNameLst>
                                      </p:cBhvr>
                                      <p:to>
                                        <p:strVal val="visible"/>
                                      </p:to>
                                    </p:set>
                                    <p:anim calcmode="lin" valueType="num">
                                      <p:cBhvr>
                                        <p:cTn id="45" dur="500" fill="hold"/>
                                        <p:tgtEl>
                                          <p:spTgt spid="904219"/>
                                        </p:tgtEl>
                                        <p:attrNameLst>
                                          <p:attrName>ppt_w</p:attrName>
                                        </p:attrNameLst>
                                      </p:cBhvr>
                                      <p:tavLst>
                                        <p:tav tm="0">
                                          <p:val>
                                            <p:fltVal val="0"/>
                                          </p:val>
                                        </p:tav>
                                        <p:tav tm="100000">
                                          <p:val>
                                            <p:strVal val="#ppt_w"/>
                                          </p:val>
                                        </p:tav>
                                      </p:tavLst>
                                    </p:anim>
                                    <p:anim calcmode="lin" valueType="num">
                                      <p:cBhvr>
                                        <p:cTn id="46" dur="500" fill="hold"/>
                                        <p:tgtEl>
                                          <p:spTgt spid="904219"/>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04220"/>
                                        </p:tgtEl>
                                        <p:attrNameLst>
                                          <p:attrName>style.visibility</p:attrName>
                                        </p:attrNameLst>
                                      </p:cBhvr>
                                      <p:to>
                                        <p:strVal val="visible"/>
                                      </p:to>
                                    </p:set>
                                    <p:animEffect transition="in" filter="wipe(left)">
                                      <p:cBhvr>
                                        <p:cTn id="51" dur="500"/>
                                        <p:tgtEl>
                                          <p:spTgt spid="904220"/>
                                        </p:tgtEl>
                                      </p:cBhvr>
                                    </p:animEffect>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grpId="0" nodeType="clickEffect">
                                  <p:stCondLst>
                                    <p:cond delay="0"/>
                                  </p:stCondLst>
                                  <p:childTnLst>
                                    <p:set>
                                      <p:cBhvr>
                                        <p:cTn id="55" dur="1" fill="hold">
                                          <p:stCondLst>
                                            <p:cond delay="0"/>
                                          </p:stCondLst>
                                        </p:cTn>
                                        <p:tgtEl>
                                          <p:spTgt spid="904221"/>
                                        </p:tgtEl>
                                        <p:attrNameLst>
                                          <p:attrName>style.visibility</p:attrName>
                                        </p:attrNameLst>
                                      </p:cBhvr>
                                      <p:to>
                                        <p:strVal val="visible"/>
                                      </p:to>
                                    </p:set>
                                    <p:anim from="(-#ppt_w/2)" to="(#ppt_x)" calcmode="lin" valueType="num">
                                      <p:cBhvr>
                                        <p:cTn id="56" dur="600" fill="hold">
                                          <p:stCondLst>
                                            <p:cond delay="0"/>
                                          </p:stCondLst>
                                        </p:cTn>
                                        <p:tgtEl>
                                          <p:spTgt spid="904221"/>
                                        </p:tgtEl>
                                        <p:attrNameLst>
                                          <p:attrName>ppt_x</p:attrName>
                                        </p:attrNameLst>
                                      </p:cBhvr>
                                    </p:anim>
                                    <p:anim from="0" to="-1.0" calcmode="lin" valueType="num">
                                      <p:cBhvr>
                                        <p:cTn id="57" dur="200" decel="50000" autoRev="1" fill="hold">
                                          <p:stCondLst>
                                            <p:cond delay="600"/>
                                          </p:stCondLst>
                                        </p:cTn>
                                        <p:tgtEl>
                                          <p:spTgt spid="904221"/>
                                        </p:tgtEl>
                                        <p:attrNameLst>
                                          <p:attrName>xshear</p:attrName>
                                        </p:attrNameLst>
                                      </p:cBhvr>
                                    </p:anim>
                                    <p:animScale>
                                      <p:cBhvr>
                                        <p:cTn id="58" dur="200" decel="100000" autoRev="1" fill="hold">
                                          <p:stCondLst>
                                            <p:cond delay="600"/>
                                          </p:stCondLst>
                                        </p:cTn>
                                        <p:tgtEl>
                                          <p:spTgt spid="904221"/>
                                        </p:tgtEl>
                                      </p:cBhvr>
                                      <p:from x="100000" y="100000"/>
                                      <p:to x="80000" y="100000"/>
                                    </p:animScale>
                                    <p:anim by="(#ppt_h/3+#ppt_w*0.1)" calcmode="lin" valueType="num">
                                      <p:cBhvr additive="sum">
                                        <p:cTn id="59" dur="200" decel="100000" autoRev="1" fill="hold">
                                          <p:stCondLst>
                                            <p:cond delay="600"/>
                                          </p:stCondLst>
                                        </p:cTn>
                                        <p:tgtEl>
                                          <p:spTgt spid="9042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1" grpId="0"/>
      <p:bldP spid="904202" grpId="0"/>
      <p:bldP spid="904217" grpId="0" animBg="1"/>
      <p:bldP spid="904218" grpId="0"/>
      <p:bldP spid="904219" grpId="0"/>
      <p:bldP spid="904220" grpId="0" animBg="1"/>
      <p:bldP spid="90422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31" name="Text Box 15"/>
          <p:cNvSpPr txBox="1">
            <a:spLocks noChangeArrowheads="1"/>
          </p:cNvSpPr>
          <p:nvPr/>
        </p:nvSpPr>
        <p:spPr bwMode="auto">
          <a:xfrm>
            <a:off x="4408488" y="2951163"/>
            <a:ext cx="1031875" cy="822325"/>
          </a:xfrm>
          <a:prstGeom prst="rect">
            <a:avLst/>
          </a:prstGeom>
          <a:noFill/>
          <a:ln w="9525">
            <a:noFill/>
            <a:miter lim="800000"/>
            <a:headEnd/>
            <a:tailEnd/>
          </a:ln>
        </p:spPr>
        <p:txBody>
          <a:bodyPr wrap="none">
            <a:spAutoFit/>
          </a:bodyPr>
          <a:lstStyle/>
          <a:p>
            <a:r>
              <a:rPr lang="en-US" sz="2400"/>
              <a:t> </a:t>
            </a:r>
          </a:p>
          <a:p>
            <a:r>
              <a:rPr lang="en-US" sz="2400"/>
              <a:t>22.4 L</a:t>
            </a:r>
          </a:p>
        </p:txBody>
      </p:sp>
      <p:sp>
        <p:nvSpPr>
          <p:cNvPr id="905233" name="Text Box 17"/>
          <p:cNvSpPr txBox="1">
            <a:spLocks noChangeArrowheads="1"/>
          </p:cNvSpPr>
          <p:nvPr/>
        </p:nvSpPr>
        <p:spPr bwMode="auto">
          <a:xfrm>
            <a:off x="4291013" y="4097338"/>
            <a:ext cx="1171575" cy="457200"/>
          </a:xfrm>
          <a:prstGeom prst="rect">
            <a:avLst/>
          </a:prstGeom>
          <a:noFill/>
          <a:ln w="9525">
            <a:noFill/>
            <a:miter lim="800000"/>
            <a:headEnd/>
            <a:tailEnd/>
          </a:ln>
        </p:spPr>
        <p:txBody>
          <a:bodyPr wrap="none">
            <a:spAutoFit/>
          </a:bodyPr>
          <a:lstStyle/>
          <a:p>
            <a:pPr algn="l"/>
            <a:r>
              <a:rPr lang="en-US" sz="2400"/>
              <a:t>1.78 </a:t>
            </a:r>
            <a:r>
              <a:rPr lang="en-US" sz="2400" baseline="30000"/>
              <a:t>g</a:t>
            </a:r>
            <a:r>
              <a:rPr lang="en-US" sz="2400"/>
              <a:t>/</a:t>
            </a:r>
            <a:r>
              <a:rPr lang="en-US" sz="2400" baseline="-25000"/>
              <a:t>L</a:t>
            </a:r>
          </a:p>
        </p:txBody>
      </p:sp>
      <p:sp>
        <p:nvSpPr>
          <p:cNvPr id="905240" name="Rectangle 24"/>
          <p:cNvSpPr>
            <a:spLocks noChangeArrowheads="1"/>
          </p:cNvSpPr>
          <p:nvPr/>
        </p:nvSpPr>
        <p:spPr bwMode="auto">
          <a:xfrm>
            <a:off x="4405313" y="2951163"/>
            <a:ext cx="1031875" cy="457200"/>
          </a:xfrm>
          <a:prstGeom prst="rect">
            <a:avLst/>
          </a:prstGeom>
          <a:noFill/>
          <a:ln w="9525">
            <a:noFill/>
            <a:miter lim="800000"/>
            <a:headEnd/>
            <a:tailEnd/>
          </a:ln>
        </p:spPr>
        <p:txBody>
          <a:bodyPr wrap="none">
            <a:spAutoFit/>
          </a:bodyPr>
          <a:lstStyle/>
          <a:p>
            <a:pPr algn="l"/>
            <a:r>
              <a:rPr lang="en-US" sz="2400"/>
              <a:t>39.9 g</a:t>
            </a:r>
          </a:p>
        </p:txBody>
      </p:sp>
      <p:sp>
        <p:nvSpPr>
          <p:cNvPr id="156677" name="Rectangle 2"/>
          <p:cNvSpPr>
            <a:spLocks noGrp="1" noChangeArrowheads="1"/>
          </p:cNvSpPr>
          <p:nvPr>
            <p:ph type="title"/>
          </p:nvPr>
        </p:nvSpPr>
        <p:spPr/>
        <p:txBody>
          <a:bodyPr/>
          <a:lstStyle/>
          <a:p>
            <a:pPr eaLnBrk="1" hangingPunct="1"/>
            <a:endParaRPr lang="en-US" smtClean="0"/>
          </a:p>
        </p:txBody>
      </p:sp>
      <p:sp>
        <p:nvSpPr>
          <p:cNvPr id="905220" name="Rectangle 4"/>
          <p:cNvSpPr>
            <a:spLocks noChangeArrowheads="1"/>
          </p:cNvSpPr>
          <p:nvPr/>
        </p:nvSpPr>
        <p:spPr bwMode="auto">
          <a:xfrm>
            <a:off x="4324350" y="4121150"/>
            <a:ext cx="1139825" cy="461963"/>
          </a:xfrm>
          <a:prstGeom prst="rect">
            <a:avLst/>
          </a:prstGeom>
          <a:noFill/>
          <a:ln w="9525">
            <a:solidFill>
              <a:srgbClr val="000000"/>
            </a:solidFill>
            <a:miter lim="800000"/>
            <a:headEnd/>
            <a:tailEnd/>
          </a:ln>
        </p:spPr>
        <p:txBody>
          <a:bodyPr/>
          <a:lstStyle/>
          <a:p>
            <a:endParaRPr lang="en-US"/>
          </a:p>
        </p:txBody>
      </p:sp>
      <p:sp>
        <p:nvSpPr>
          <p:cNvPr id="156679" name="Rectangle 5"/>
          <p:cNvSpPr>
            <a:spLocks noChangeArrowheads="1"/>
          </p:cNvSpPr>
          <p:nvPr/>
        </p:nvSpPr>
        <p:spPr bwMode="auto">
          <a:xfrm>
            <a:off x="1847850" y="1454150"/>
            <a:ext cx="5438775" cy="579438"/>
          </a:xfrm>
          <a:prstGeom prst="rect">
            <a:avLst/>
          </a:prstGeom>
          <a:noFill/>
          <a:ln w="9525">
            <a:noFill/>
            <a:miter lim="800000"/>
            <a:headEnd/>
            <a:tailEnd/>
          </a:ln>
        </p:spPr>
        <p:txBody>
          <a:bodyPr wrap="none" anchor="ctr">
            <a:spAutoFit/>
          </a:bodyPr>
          <a:lstStyle/>
          <a:p>
            <a:pPr algn="l"/>
            <a:r>
              <a:rPr lang="en-US" sz="3200">
                <a:solidFill>
                  <a:schemeClr val="accent2"/>
                </a:solidFill>
                <a:ea typeface="Times New Roman" pitchFamily="18" charset="0"/>
                <a:cs typeface="Arial" charset="0"/>
              </a:rPr>
              <a:t>Find density of argon at STP.</a:t>
            </a:r>
            <a:endParaRPr lang="en-US" sz="3200">
              <a:ea typeface="Times New Roman" pitchFamily="18" charset="0"/>
              <a:cs typeface="Arial" charset="0"/>
            </a:endParaRPr>
          </a:p>
        </p:txBody>
      </p:sp>
      <p:sp>
        <p:nvSpPr>
          <p:cNvPr id="156680" name="Rectangle 6"/>
          <p:cNvSpPr>
            <a:spLocks noChangeArrowheads="1"/>
          </p:cNvSpPr>
          <p:nvPr/>
        </p:nvSpPr>
        <p:spPr bwMode="auto">
          <a:xfrm>
            <a:off x="2686050" y="2690813"/>
            <a:ext cx="458788" cy="915987"/>
          </a:xfrm>
          <a:prstGeom prst="rect">
            <a:avLst/>
          </a:prstGeom>
          <a:noFill/>
          <a:ln w="9525">
            <a:noFill/>
            <a:miter lim="800000"/>
            <a:headEnd/>
            <a:tailEnd/>
          </a:ln>
        </p:spPr>
        <p:txBody>
          <a:bodyPr wrap="none" anchor="ctr">
            <a:spAutoFit/>
          </a:bodyPr>
          <a:lstStyle/>
          <a:p>
            <a:pPr indent="274638" algn="l"/>
            <a:r>
              <a:rPr lang="en-US" sz="1800"/>
              <a:t/>
            </a:r>
            <a:br>
              <a:rPr lang="en-US" sz="1800"/>
            </a:br>
            <a:endParaRPr lang="en-US" sz="1800"/>
          </a:p>
          <a:p>
            <a:pPr indent="274638" algn="l" eaLnBrk="0" hangingPunct="0"/>
            <a:endParaRPr lang="en-US" sz="1800"/>
          </a:p>
        </p:txBody>
      </p:sp>
      <p:sp>
        <p:nvSpPr>
          <p:cNvPr id="156681" name="Rectangle 7"/>
          <p:cNvSpPr>
            <a:spLocks noChangeArrowheads="1"/>
          </p:cNvSpPr>
          <p:nvPr/>
        </p:nvSpPr>
        <p:spPr bwMode="auto">
          <a:xfrm>
            <a:off x="2686050" y="4168775"/>
            <a:ext cx="184150" cy="641350"/>
          </a:xfrm>
          <a:prstGeom prst="rect">
            <a:avLst/>
          </a:prstGeom>
          <a:noFill/>
          <a:ln w="9525">
            <a:noFill/>
            <a:miter lim="800000"/>
            <a:headEnd/>
            <a:tailEnd/>
          </a:ln>
        </p:spPr>
        <p:txBody>
          <a:bodyPr wrap="none" anchor="ctr">
            <a:spAutoFit/>
          </a:bodyPr>
          <a:lstStyle/>
          <a:p>
            <a:pPr algn="l"/>
            <a:endParaRPr lang="en-US" sz="1800"/>
          </a:p>
          <a:p>
            <a:pPr algn="l" eaLnBrk="0" hangingPunct="0"/>
            <a:endParaRPr lang="en-US" sz="1800"/>
          </a:p>
        </p:txBody>
      </p:sp>
      <p:grpSp>
        <p:nvGrpSpPr>
          <p:cNvPr id="2" name="Group 11"/>
          <p:cNvGrpSpPr>
            <a:grpSpLocks/>
          </p:cNvGrpSpPr>
          <p:nvPr/>
        </p:nvGrpSpPr>
        <p:grpSpPr bwMode="auto">
          <a:xfrm>
            <a:off x="2746375" y="2951163"/>
            <a:ext cx="1201738" cy="822325"/>
            <a:chOff x="1790" y="1582"/>
            <a:chExt cx="757" cy="518"/>
          </a:xfrm>
        </p:grpSpPr>
        <p:sp>
          <p:nvSpPr>
            <p:cNvPr id="156690" name="Text Box 8"/>
            <p:cNvSpPr txBox="1">
              <a:spLocks noChangeArrowheads="1"/>
            </p:cNvSpPr>
            <p:nvPr/>
          </p:nvSpPr>
          <p:spPr bwMode="auto">
            <a:xfrm>
              <a:off x="1790" y="1692"/>
              <a:ext cx="579" cy="288"/>
            </a:xfrm>
            <a:prstGeom prst="rect">
              <a:avLst/>
            </a:prstGeom>
            <a:noFill/>
            <a:ln w="9525">
              <a:noFill/>
              <a:miter lim="800000"/>
              <a:headEnd/>
              <a:tailEnd/>
            </a:ln>
          </p:spPr>
          <p:txBody>
            <a:bodyPr wrap="none">
              <a:spAutoFit/>
            </a:bodyPr>
            <a:lstStyle/>
            <a:p>
              <a:pPr algn="l"/>
              <a:r>
                <a:rPr lang="en-US" sz="2400"/>
                <a:t>D  =  </a:t>
              </a:r>
            </a:p>
          </p:txBody>
        </p:sp>
        <p:sp>
          <p:nvSpPr>
            <p:cNvPr id="156691" name="Text Box 9"/>
            <p:cNvSpPr txBox="1">
              <a:spLocks noChangeArrowheads="1"/>
            </p:cNvSpPr>
            <p:nvPr/>
          </p:nvSpPr>
          <p:spPr bwMode="auto">
            <a:xfrm>
              <a:off x="2271" y="1582"/>
              <a:ext cx="276" cy="518"/>
            </a:xfrm>
            <a:prstGeom prst="rect">
              <a:avLst/>
            </a:prstGeom>
            <a:noFill/>
            <a:ln w="9525">
              <a:noFill/>
              <a:miter lim="800000"/>
              <a:headEnd/>
              <a:tailEnd/>
            </a:ln>
          </p:spPr>
          <p:txBody>
            <a:bodyPr wrap="none">
              <a:spAutoFit/>
            </a:bodyPr>
            <a:lstStyle/>
            <a:p>
              <a:r>
                <a:rPr lang="en-US" sz="2400"/>
                <a:t>m</a:t>
              </a:r>
            </a:p>
            <a:p>
              <a:r>
                <a:rPr lang="en-US" sz="2400"/>
                <a:t>V</a:t>
              </a:r>
            </a:p>
          </p:txBody>
        </p:sp>
        <p:sp>
          <p:nvSpPr>
            <p:cNvPr id="156692" name="Line 10"/>
            <p:cNvSpPr>
              <a:spLocks noChangeShapeType="1"/>
            </p:cNvSpPr>
            <p:nvPr/>
          </p:nvSpPr>
          <p:spPr bwMode="auto">
            <a:xfrm>
              <a:off x="2275" y="1842"/>
              <a:ext cx="271" cy="0"/>
            </a:xfrm>
            <a:prstGeom prst="line">
              <a:avLst/>
            </a:prstGeom>
            <a:noFill/>
            <a:ln w="12700">
              <a:solidFill>
                <a:schemeClr val="tx1"/>
              </a:solidFill>
              <a:round/>
              <a:headEnd/>
              <a:tailEnd/>
            </a:ln>
          </p:spPr>
          <p:txBody>
            <a:bodyPr/>
            <a:lstStyle/>
            <a:p>
              <a:endParaRPr lang="en-US"/>
            </a:p>
          </p:txBody>
        </p:sp>
      </p:grpSp>
      <p:sp>
        <p:nvSpPr>
          <p:cNvPr id="905230" name="Text Box 14"/>
          <p:cNvSpPr txBox="1">
            <a:spLocks noChangeArrowheads="1"/>
          </p:cNvSpPr>
          <p:nvPr/>
        </p:nvSpPr>
        <p:spPr bwMode="auto">
          <a:xfrm>
            <a:off x="4041775" y="3125788"/>
            <a:ext cx="530225" cy="457200"/>
          </a:xfrm>
          <a:prstGeom prst="rect">
            <a:avLst/>
          </a:prstGeom>
          <a:noFill/>
          <a:ln w="9525">
            <a:noFill/>
            <a:miter lim="800000"/>
            <a:headEnd/>
            <a:tailEnd/>
          </a:ln>
        </p:spPr>
        <p:txBody>
          <a:bodyPr wrap="none">
            <a:spAutoFit/>
          </a:bodyPr>
          <a:lstStyle/>
          <a:p>
            <a:pPr algn="l"/>
            <a:r>
              <a:rPr lang="en-US" sz="2400"/>
              <a:t>=  </a:t>
            </a:r>
          </a:p>
        </p:txBody>
      </p:sp>
      <p:sp>
        <p:nvSpPr>
          <p:cNvPr id="905234" name="Text Box 18"/>
          <p:cNvSpPr txBox="1">
            <a:spLocks noChangeArrowheads="1"/>
          </p:cNvSpPr>
          <p:nvPr/>
        </p:nvSpPr>
        <p:spPr bwMode="auto">
          <a:xfrm>
            <a:off x="679450" y="6026150"/>
            <a:ext cx="7769225" cy="396875"/>
          </a:xfrm>
          <a:prstGeom prst="rect">
            <a:avLst/>
          </a:prstGeom>
          <a:noFill/>
          <a:ln w="9525">
            <a:noFill/>
            <a:miter lim="800000"/>
            <a:headEnd/>
            <a:tailEnd/>
          </a:ln>
        </p:spPr>
        <p:txBody>
          <a:bodyPr wrap="none">
            <a:spAutoFit/>
          </a:bodyPr>
          <a:lstStyle/>
          <a:p>
            <a:pPr algn="l"/>
            <a:r>
              <a:rPr lang="en-US" sz="2000"/>
              <a:t>1 mole of Ar  =  39.9 g Ar  =  6.02 x 10</a:t>
            </a:r>
            <a:r>
              <a:rPr lang="en-US" sz="2000" baseline="30000"/>
              <a:t>23</a:t>
            </a:r>
            <a:r>
              <a:rPr lang="en-US" sz="2000"/>
              <a:t> atoms Ar  =  22.4 L @ STP</a:t>
            </a:r>
          </a:p>
        </p:txBody>
      </p:sp>
      <p:grpSp>
        <p:nvGrpSpPr>
          <p:cNvPr id="3" name="Group 22"/>
          <p:cNvGrpSpPr>
            <a:grpSpLocks/>
          </p:cNvGrpSpPr>
          <p:nvPr/>
        </p:nvGrpSpPr>
        <p:grpSpPr bwMode="auto">
          <a:xfrm>
            <a:off x="2863850" y="5810250"/>
            <a:ext cx="4133850" cy="193675"/>
            <a:chOff x="1804" y="3660"/>
            <a:chExt cx="2604" cy="122"/>
          </a:xfrm>
        </p:grpSpPr>
        <p:sp>
          <p:nvSpPr>
            <p:cNvPr id="156687" name="Line 19"/>
            <p:cNvSpPr>
              <a:spLocks noChangeShapeType="1"/>
            </p:cNvSpPr>
            <p:nvPr/>
          </p:nvSpPr>
          <p:spPr bwMode="auto">
            <a:xfrm>
              <a:off x="1804" y="3660"/>
              <a:ext cx="2600" cy="0"/>
            </a:xfrm>
            <a:prstGeom prst="line">
              <a:avLst/>
            </a:prstGeom>
            <a:noFill/>
            <a:ln w="9525">
              <a:solidFill>
                <a:schemeClr val="tx1"/>
              </a:solidFill>
              <a:round/>
              <a:headEnd/>
              <a:tailEnd/>
            </a:ln>
          </p:spPr>
          <p:txBody>
            <a:bodyPr/>
            <a:lstStyle/>
            <a:p>
              <a:endParaRPr lang="en-US"/>
            </a:p>
          </p:txBody>
        </p:sp>
        <p:sp>
          <p:nvSpPr>
            <p:cNvPr id="156688" name="Line 20"/>
            <p:cNvSpPr>
              <a:spLocks noChangeShapeType="1"/>
            </p:cNvSpPr>
            <p:nvPr/>
          </p:nvSpPr>
          <p:spPr bwMode="auto">
            <a:xfrm>
              <a:off x="1804" y="3660"/>
              <a:ext cx="0" cy="122"/>
            </a:xfrm>
            <a:prstGeom prst="line">
              <a:avLst/>
            </a:prstGeom>
            <a:noFill/>
            <a:ln w="9525">
              <a:solidFill>
                <a:schemeClr val="tx1"/>
              </a:solidFill>
              <a:round/>
              <a:headEnd/>
              <a:tailEnd type="triangle" w="med" len="med"/>
            </a:ln>
          </p:spPr>
          <p:txBody>
            <a:bodyPr/>
            <a:lstStyle/>
            <a:p>
              <a:endParaRPr lang="en-US"/>
            </a:p>
          </p:txBody>
        </p:sp>
        <p:sp>
          <p:nvSpPr>
            <p:cNvPr id="156689" name="Line 21"/>
            <p:cNvSpPr>
              <a:spLocks noChangeShapeType="1"/>
            </p:cNvSpPr>
            <p:nvPr/>
          </p:nvSpPr>
          <p:spPr bwMode="auto">
            <a:xfrm>
              <a:off x="4408" y="3660"/>
              <a:ext cx="0" cy="122"/>
            </a:xfrm>
            <a:prstGeom prst="line">
              <a:avLst/>
            </a:prstGeom>
            <a:noFill/>
            <a:ln w="9525">
              <a:solidFill>
                <a:schemeClr val="tx1"/>
              </a:solidFill>
              <a:round/>
              <a:headEnd/>
              <a:tailEnd type="triangle" w="med" len="med"/>
            </a:ln>
          </p:spPr>
          <p:txBody>
            <a:bodyPr/>
            <a:lstStyle/>
            <a:p>
              <a:endParaRPr lang="en-US"/>
            </a:p>
          </p:txBody>
        </p:sp>
      </p:grpSp>
      <p:sp>
        <p:nvSpPr>
          <p:cNvPr id="905232" name="Line 16"/>
          <p:cNvSpPr>
            <a:spLocks noChangeShapeType="1"/>
          </p:cNvSpPr>
          <p:nvPr/>
        </p:nvSpPr>
        <p:spPr bwMode="auto">
          <a:xfrm>
            <a:off x="4486275" y="3371850"/>
            <a:ext cx="895350" cy="0"/>
          </a:xfrm>
          <a:prstGeom prst="line">
            <a:avLst/>
          </a:prstGeom>
          <a:noFill/>
          <a:ln w="12700">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05230"/>
                                        </p:tgtEl>
                                        <p:attrNameLst>
                                          <p:attrName>style.visibility</p:attrName>
                                        </p:attrNameLst>
                                      </p:cBhvr>
                                      <p:to>
                                        <p:strVal val="visible"/>
                                      </p:to>
                                    </p:set>
                                    <p:animEffect transition="in" filter="wipe(left)">
                                      <p:cBhvr>
                                        <p:cTn id="14" dur="500"/>
                                        <p:tgtEl>
                                          <p:spTgt spid="9052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05234"/>
                                        </p:tgtEl>
                                        <p:attrNameLst>
                                          <p:attrName>style.visibility</p:attrName>
                                        </p:attrNameLst>
                                      </p:cBhvr>
                                      <p:to>
                                        <p:strVal val="visible"/>
                                      </p:to>
                                    </p:set>
                                    <p:animEffect transition="in" filter="fade">
                                      <p:cBhvr>
                                        <p:cTn id="19" dur="1000"/>
                                        <p:tgtEl>
                                          <p:spTgt spid="905234"/>
                                        </p:tgtEl>
                                      </p:cBhvr>
                                    </p:animEffect>
                                    <p:anim calcmode="lin" valueType="num">
                                      <p:cBhvr>
                                        <p:cTn id="20" dur="1000" fill="hold"/>
                                        <p:tgtEl>
                                          <p:spTgt spid="905234"/>
                                        </p:tgtEl>
                                        <p:attrNameLst>
                                          <p:attrName>ppt_x</p:attrName>
                                        </p:attrNameLst>
                                      </p:cBhvr>
                                      <p:tavLst>
                                        <p:tav tm="0">
                                          <p:val>
                                            <p:strVal val="#ppt_x"/>
                                          </p:val>
                                        </p:tav>
                                        <p:tav tm="100000">
                                          <p:val>
                                            <p:strVal val="#ppt_x"/>
                                          </p:val>
                                        </p:tav>
                                      </p:tavLst>
                                    </p:anim>
                                    <p:anim calcmode="lin" valueType="num">
                                      <p:cBhvr>
                                        <p:cTn id="21" dur="1000" fill="hold"/>
                                        <p:tgtEl>
                                          <p:spTgt spid="9052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905232"/>
                                        </p:tgtEl>
                                        <p:attrNameLst>
                                          <p:attrName>style.visibility</p:attrName>
                                        </p:attrNameLst>
                                      </p:cBhvr>
                                      <p:to>
                                        <p:strVal val="visible"/>
                                      </p:to>
                                    </p:set>
                                    <p:anim calcmode="lin" valueType="num">
                                      <p:cBhvr>
                                        <p:cTn id="32" dur="500" fill="hold"/>
                                        <p:tgtEl>
                                          <p:spTgt spid="905232"/>
                                        </p:tgtEl>
                                        <p:attrNameLst>
                                          <p:attrName>ppt_w</p:attrName>
                                        </p:attrNameLst>
                                      </p:cBhvr>
                                      <p:tavLst>
                                        <p:tav tm="0">
                                          <p:val>
                                            <p:fltVal val="0"/>
                                          </p:val>
                                        </p:tav>
                                        <p:tav tm="100000">
                                          <p:val>
                                            <p:strVal val="#ppt_w"/>
                                          </p:val>
                                        </p:tav>
                                      </p:tavLst>
                                    </p:anim>
                                    <p:anim calcmode="lin" valueType="num">
                                      <p:cBhvr>
                                        <p:cTn id="33" dur="500" fill="hold"/>
                                        <p:tgtEl>
                                          <p:spTgt spid="905232"/>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05240"/>
                                        </p:tgtEl>
                                        <p:attrNameLst>
                                          <p:attrName>style.visibility</p:attrName>
                                        </p:attrNameLst>
                                      </p:cBhvr>
                                      <p:to>
                                        <p:strVal val="visible"/>
                                      </p:to>
                                    </p:set>
                                    <p:animEffect transition="in" filter="dissolve">
                                      <p:cBhvr>
                                        <p:cTn id="38" dur="500"/>
                                        <p:tgtEl>
                                          <p:spTgt spid="905240"/>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905232"/>
                                        </p:tgtEl>
                                        <p:attrNameLst>
                                          <p:attrName>style.visibility</p:attrName>
                                        </p:attrNameLst>
                                      </p:cBhvr>
                                      <p:to>
                                        <p:strVal val="visible"/>
                                      </p:to>
                                    </p:set>
                                    <p:animEffect transition="in" filter="dissolve">
                                      <p:cBhvr>
                                        <p:cTn id="41" dur="500"/>
                                        <p:tgtEl>
                                          <p:spTgt spid="90523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905231"/>
                                        </p:tgtEl>
                                        <p:attrNameLst>
                                          <p:attrName>style.visibility</p:attrName>
                                        </p:attrNameLst>
                                      </p:cBhvr>
                                      <p:to>
                                        <p:strVal val="visible"/>
                                      </p:to>
                                    </p:set>
                                    <p:animEffect transition="in" filter="dissolve">
                                      <p:cBhvr>
                                        <p:cTn id="46" dur="500"/>
                                        <p:tgtEl>
                                          <p:spTgt spid="905231"/>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905233"/>
                                        </p:tgtEl>
                                        <p:attrNameLst>
                                          <p:attrName>style.visibility</p:attrName>
                                        </p:attrNameLst>
                                      </p:cBhvr>
                                      <p:to>
                                        <p:strVal val="visible"/>
                                      </p:to>
                                    </p:set>
                                    <p:animEffect transition="in" filter="fade">
                                      <p:cBhvr>
                                        <p:cTn id="51" dur="1000"/>
                                        <p:tgtEl>
                                          <p:spTgt spid="905233"/>
                                        </p:tgtEl>
                                      </p:cBhvr>
                                    </p:animEffect>
                                    <p:anim calcmode="lin" valueType="num">
                                      <p:cBhvr>
                                        <p:cTn id="52" dur="1000" fill="hold"/>
                                        <p:tgtEl>
                                          <p:spTgt spid="905233"/>
                                        </p:tgtEl>
                                        <p:attrNameLst>
                                          <p:attrName>ppt_x</p:attrName>
                                        </p:attrNameLst>
                                      </p:cBhvr>
                                      <p:tavLst>
                                        <p:tav tm="0">
                                          <p:val>
                                            <p:strVal val="#ppt_x"/>
                                          </p:val>
                                        </p:tav>
                                        <p:tav tm="100000">
                                          <p:val>
                                            <p:strVal val="#ppt_x"/>
                                          </p:val>
                                        </p:tav>
                                      </p:tavLst>
                                    </p:anim>
                                    <p:anim calcmode="lin" valueType="num">
                                      <p:cBhvr>
                                        <p:cTn id="53" dur="1000" fill="hold"/>
                                        <p:tgtEl>
                                          <p:spTgt spid="90523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905220"/>
                                        </p:tgtEl>
                                        <p:attrNameLst>
                                          <p:attrName>style.visibility</p:attrName>
                                        </p:attrNameLst>
                                      </p:cBhvr>
                                      <p:to>
                                        <p:strVal val="visible"/>
                                      </p:to>
                                    </p:set>
                                    <p:animEffect transition="in" filter="fade">
                                      <p:cBhvr>
                                        <p:cTn id="57" dur="2000"/>
                                        <p:tgtEl>
                                          <p:spTgt spid="90522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1" nodeType="clickEffect">
                                  <p:stCondLst>
                                    <p:cond delay="0"/>
                                  </p:stCondLst>
                                  <p:childTnLst>
                                    <p:set>
                                      <p:cBhvr rctx="PPT">
                                        <p:cTn id="66" dur="indefinite"/>
                                        <p:tgtEl>
                                          <p:spTgt spid="905234"/>
                                        </p:tgtEl>
                                        <p:attrNameLst>
                                          <p:attrName>style.opacity</p:attrName>
                                        </p:attrNameLst>
                                      </p:cBhvr>
                                      <p:to>
                                        <p:strVal val="0.5"/>
                                      </p:to>
                                    </p:set>
                                    <p:animEffect filter="image" prLst="opacity: 0.5">
                                      <p:cBhvr rctx="IE">
                                        <p:cTn id="67" dur="indefinite"/>
                                        <p:tgtEl>
                                          <p:spTgt spid="90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31" grpId="0"/>
      <p:bldP spid="905233" grpId="0"/>
      <p:bldP spid="905240" grpId="0"/>
      <p:bldP spid="905220" grpId="0" animBg="1"/>
      <p:bldP spid="905230" grpId="0"/>
      <p:bldP spid="905234" grpId="0"/>
      <p:bldP spid="905234" grpId="1"/>
      <p:bldP spid="905232" grpId="0" animBg="1"/>
      <p:bldP spid="905232"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endParaRPr lang="en-US" smtClean="0"/>
          </a:p>
        </p:txBody>
      </p:sp>
      <p:graphicFrame>
        <p:nvGraphicFramePr>
          <p:cNvPr id="21506" name="Object 3"/>
          <p:cNvGraphicFramePr>
            <a:graphicFrameLocks noChangeAspect="1"/>
          </p:cNvGraphicFramePr>
          <p:nvPr/>
        </p:nvGraphicFramePr>
        <p:xfrm>
          <a:off x="2895600" y="2438400"/>
          <a:ext cx="3133725" cy="561975"/>
        </p:xfrm>
        <a:graphic>
          <a:graphicData uri="http://schemas.openxmlformats.org/presentationml/2006/ole">
            <p:oleObj spid="_x0000_s21506" name="Equation" r:id="rId4" imgW="3136900" imgH="558800" progId="Equation.3">
              <p:embed/>
            </p:oleObj>
          </a:graphicData>
        </a:graphic>
      </p:graphicFrame>
      <p:graphicFrame>
        <p:nvGraphicFramePr>
          <p:cNvPr id="21507" name="Object 4"/>
          <p:cNvGraphicFramePr>
            <a:graphicFrameLocks noChangeAspect="1"/>
          </p:cNvGraphicFramePr>
          <p:nvPr/>
        </p:nvGraphicFramePr>
        <p:xfrm>
          <a:off x="2819400" y="4038600"/>
          <a:ext cx="4076700" cy="619125"/>
        </p:xfrm>
        <a:graphic>
          <a:graphicData uri="http://schemas.openxmlformats.org/presentationml/2006/ole">
            <p:oleObj spid="_x0000_s21507" name="Equation" r:id="rId5" imgW="4076700" imgH="622300" progId="Equation.3">
              <p:embed/>
            </p:oleObj>
          </a:graphicData>
        </a:graphic>
      </p:graphicFrame>
      <p:sp>
        <p:nvSpPr>
          <p:cNvPr id="21509" name="Rectangle 5"/>
          <p:cNvSpPr>
            <a:spLocks noChangeArrowheads="1"/>
          </p:cNvSpPr>
          <p:nvPr/>
        </p:nvSpPr>
        <p:spPr bwMode="auto">
          <a:xfrm>
            <a:off x="5867400" y="5143500"/>
            <a:ext cx="1600200" cy="571500"/>
          </a:xfrm>
          <a:prstGeom prst="rect">
            <a:avLst/>
          </a:prstGeom>
          <a:noFill/>
          <a:ln w="9525">
            <a:solidFill>
              <a:srgbClr val="000000"/>
            </a:solidFill>
            <a:miter lim="800000"/>
            <a:headEnd/>
            <a:tailEnd/>
          </a:ln>
        </p:spPr>
        <p:txBody>
          <a:bodyPr/>
          <a:lstStyle/>
          <a:p>
            <a:endParaRPr lang="en-US"/>
          </a:p>
        </p:txBody>
      </p:sp>
      <p:sp>
        <p:nvSpPr>
          <p:cNvPr id="21510" name="Rectangle 6"/>
          <p:cNvSpPr>
            <a:spLocks noChangeArrowheads="1"/>
          </p:cNvSpPr>
          <p:nvPr/>
        </p:nvSpPr>
        <p:spPr bwMode="auto">
          <a:xfrm>
            <a:off x="1684338" y="1601788"/>
            <a:ext cx="5754687" cy="641350"/>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Find density of nitrogen dioxide at 75</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and 0.805 atm.</a:t>
            </a:r>
            <a:endParaRPr lang="en-US" sz="900">
              <a:solidFill>
                <a:schemeClr val="accent2"/>
              </a:solidFill>
              <a:ea typeface="Times New Roman" pitchFamily="18" charset="0"/>
              <a:cs typeface="Arial" charset="0"/>
            </a:endParaRPr>
          </a:p>
          <a:p>
            <a:pPr algn="l" eaLnBrk="0" hangingPunct="0"/>
            <a:r>
              <a:rPr lang="en-US" sz="1800">
                <a:solidFill>
                  <a:schemeClr val="accent2"/>
                </a:solidFill>
                <a:ea typeface="Times New Roman" pitchFamily="18" charset="0"/>
                <a:cs typeface="Arial" charset="0"/>
              </a:rPr>
              <a:t>	D of NO</a:t>
            </a:r>
            <a:r>
              <a:rPr lang="en-US" sz="1800" baseline="-30000">
                <a:solidFill>
                  <a:schemeClr val="accent2"/>
                </a:solidFill>
                <a:ea typeface="Times New Roman" pitchFamily="18" charset="0"/>
                <a:cs typeface="Arial" charset="0"/>
              </a:rPr>
              <a:t>2</a:t>
            </a:r>
            <a:r>
              <a:rPr lang="en-US" sz="1800">
                <a:solidFill>
                  <a:schemeClr val="accent2"/>
                </a:solidFill>
                <a:ea typeface="Times New Roman" pitchFamily="18" charset="0"/>
                <a:cs typeface="Arial" charset="0"/>
              </a:rPr>
              <a:t> @ STP…</a:t>
            </a:r>
          </a:p>
        </p:txBody>
      </p:sp>
      <p:sp>
        <p:nvSpPr>
          <p:cNvPr id="21511" name="Rectangle 7"/>
          <p:cNvSpPr>
            <a:spLocks noChangeArrowheads="1"/>
          </p:cNvSpPr>
          <p:nvPr/>
        </p:nvSpPr>
        <p:spPr bwMode="auto">
          <a:xfrm>
            <a:off x="3429000" y="3276600"/>
            <a:ext cx="2944813" cy="366713"/>
          </a:xfrm>
          <a:prstGeom prst="rect">
            <a:avLst/>
          </a:prstGeom>
          <a:noFill/>
          <a:ln w="9525">
            <a:noFill/>
            <a:miter lim="800000"/>
            <a:headEnd/>
            <a:tailEnd/>
          </a:ln>
        </p:spPr>
        <p:txBody>
          <a:bodyPr wrap="none" anchor="ctr">
            <a:spAutoFit/>
          </a:bodyPr>
          <a:lstStyle/>
          <a:p>
            <a:pPr indent="274638" algn="l"/>
            <a:r>
              <a:rPr lang="en-US" sz="1800">
                <a:ea typeface="Times New Roman" pitchFamily="18" charset="0"/>
                <a:cs typeface="Arial" charset="0"/>
              </a:rPr>
              <a:t>T</a:t>
            </a:r>
            <a:r>
              <a:rPr lang="en-US" sz="1800" baseline="-30000">
                <a:ea typeface="Times New Roman" pitchFamily="18" charset="0"/>
                <a:cs typeface="Arial" charset="0"/>
              </a:rPr>
              <a:t>2</a:t>
            </a:r>
            <a:r>
              <a:rPr lang="en-US" sz="1800">
                <a:ea typeface="Times New Roman" pitchFamily="18" charset="0"/>
                <a:cs typeface="Arial" charset="0"/>
              </a:rPr>
              <a:t> = 75</a:t>
            </a:r>
            <a:r>
              <a:rPr lang="en-US" sz="1800" baseline="30000">
                <a:ea typeface="Times New Roman" pitchFamily="18" charset="0"/>
                <a:cs typeface="Arial" charset="0"/>
              </a:rPr>
              <a:t>o</a:t>
            </a:r>
            <a:r>
              <a:rPr lang="en-US" sz="1800">
                <a:ea typeface="Times New Roman" pitchFamily="18" charset="0"/>
                <a:cs typeface="Arial" charset="0"/>
              </a:rPr>
              <a:t>C + 273 = 348 K</a:t>
            </a:r>
          </a:p>
        </p:txBody>
      </p:sp>
      <p:sp>
        <p:nvSpPr>
          <p:cNvPr id="21512" name="Rectangle 8"/>
          <p:cNvSpPr>
            <a:spLocks noChangeArrowheads="1"/>
          </p:cNvSpPr>
          <p:nvPr/>
        </p:nvSpPr>
        <p:spPr bwMode="auto">
          <a:xfrm>
            <a:off x="0" y="4065588"/>
            <a:ext cx="9144000" cy="0"/>
          </a:xfrm>
          <a:prstGeom prst="rect">
            <a:avLst/>
          </a:prstGeom>
          <a:noFill/>
          <a:ln w="9525">
            <a:noFill/>
            <a:miter lim="800000"/>
            <a:headEnd/>
            <a:tailEnd/>
          </a:ln>
        </p:spPr>
        <p:txBody>
          <a:bodyPr wrap="none" anchor="ctr">
            <a:spAutoFit/>
          </a:bodyPr>
          <a:lstStyle/>
          <a:p>
            <a:endParaRPr lang="en-US"/>
          </a:p>
        </p:txBody>
      </p:sp>
      <p:sp>
        <p:nvSpPr>
          <p:cNvPr id="21513" name="Rectangle 9"/>
          <p:cNvSpPr>
            <a:spLocks noChangeArrowheads="1"/>
          </p:cNvSpPr>
          <p:nvPr/>
        </p:nvSpPr>
        <p:spPr bwMode="auto">
          <a:xfrm>
            <a:off x="1684338" y="5238750"/>
            <a:ext cx="5783262"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1 (348) (D</a:t>
            </a:r>
            <a:r>
              <a:rPr lang="en-US" sz="1800" baseline="-30000">
                <a:ea typeface="Times New Roman" pitchFamily="18" charset="0"/>
                <a:cs typeface="Arial" charset="0"/>
              </a:rPr>
              <a:t>2</a:t>
            </a:r>
            <a:r>
              <a:rPr lang="en-US" sz="1800">
                <a:ea typeface="Times New Roman" pitchFamily="18" charset="0"/>
                <a:cs typeface="Arial" charset="0"/>
              </a:rPr>
              <a:t>)  =  273 (2.05) (0.805)     </a:t>
            </a:r>
            <a:r>
              <a:rPr lang="en-US" sz="1800">
                <a:ea typeface="Times New Roman" pitchFamily="18" charset="0"/>
                <a:cs typeface="Arial" charset="0"/>
                <a:sym typeface="Wingdings" pitchFamily="2" charset="2"/>
              </a:rPr>
              <a:t></a:t>
            </a:r>
            <a:r>
              <a:rPr lang="en-US" sz="1800">
                <a:ea typeface="Times New Roman" pitchFamily="18" charset="0"/>
                <a:cs typeface="Arial" charset="0"/>
              </a:rPr>
              <a:t>     </a:t>
            </a:r>
            <a:r>
              <a:rPr lang="en-US" sz="1800">
                <a:ea typeface="Times New Roman" pitchFamily="18" charset="0"/>
                <a:cs typeface="Arial" charset="0"/>
                <a:sym typeface="Wingdings" pitchFamily="2" charset="2"/>
              </a:rPr>
              <a:t>D</a:t>
            </a:r>
            <a:r>
              <a:rPr lang="en-US" sz="1800" baseline="-30000">
                <a:ea typeface="Times New Roman" pitchFamily="18" charset="0"/>
                <a:cs typeface="Arial" charset="0"/>
                <a:sym typeface="Wingdings" pitchFamily="2" charset="2"/>
              </a:rPr>
              <a:t>2</a:t>
            </a:r>
            <a:r>
              <a:rPr lang="en-US" sz="1800">
                <a:ea typeface="Times New Roman" pitchFamily="18" charset="0"/>
                <a:cs typeface="Arial" charset="0"/>
                <a:sym typeface="Wingdings" pitchFamily="2" charset="2"/>
              </a:rPr>
              <a:t> = 1.29 g/L</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pPr eaLnBrk="1" hangingPunct="1"/>
            <a:endParaRPr lang="en-US" smtClean="0"/>
          </a:p>
        </p:txBody>
      </p:sp>
      <p:graphicFrame>
        <p:nvGraphicFramePr>
          <p:cNvPr id="22530" name="Object 3"/>
          <p:cNvGraphicFramePr>
            <a:graphicFrameLocks noChangeAspect="1"/>
          </p:cNvGraphicFramePr>
          <p:nvPr/>
        </p:nvGraphicFramePr>
        <p:xfrm>
          <a:off x="1638300" y="3200400"/>
          <a:ext cx="4076700" cy="619125"/>
        </p:xfrm>
        <a:graphic>
          <a:graphicData uri="http://schemas.openxmlformats.org/presentationml/2006/ole">
            <p:oleObj spid="_x0000_s22530" name="Equation" r:id="rId4" imgW="4076700" imgH="622300" progId="Equation.3">
              <p:embed/>
            </p:oleObj>
          </a:graphicData>
        </a:graphic>
      </p:graphicFrame>
      <p:graphicFrame>
        <p:nvGraphicFramePr>
          <p:cNvPr id="22531" name="Object 4"/>
          <p:cNvGraphicFramePr>
            <a:graphicFrameLocks noChangeAspect="1"/>
          </p:cNvGraphicFramePr>
          <p:nvPr/>
        </p:nvGraphicFramePr>
        <p:xfrm>
          <a:off x="1638300" y="5172075"/>
          <a:ext cx="4838700" cy="619125"/>
        </p:xfrm>
        <a:graphic>
          <a:graphicData uri="http://schemas.openxmlformats.org/presentationml/2006/ole">
            <p:oleObj spid="_x0000_s22531" name="Equation" r:id="rId5" imgW="4838700" imgH="622300" progId="Equation.3">
              <p:embed/>
            </p:oleObj>
          </a:graphicData>
        </a:graphic>
      </p:graphicFrame>
      <p:sp>
        <p:nvSpPr>
          <p:cNvPr id="22533" name="Rectangle 5"/>
          <p:cNvSpPr>
            <a:spLocks noChangeArrowheads="1"/>
          </p:cNvSpPr>
          <p:nvPr/>
        </p:nvSpPr>
        <p:spPr bwMode="auto">
          <a:xfrm>
            <a:off x="5562600" y="5226050"/>
            <a:ext cx="914400" cy="457200"/>
          </a:xfrm>
          <a:prstGeom prst="rect">
            <a:avLst/>
          </a:prstGeom>
          <a:noFill/>
          <a:ln w="9525">
            <a:solidFill>
              <a:srgbClr val="000000"/>
            </a:solidFill>
            <a:miter lim="800000"/>
            <a:headEnd/>
            <a:tailEnd/>
          </a:ln>
        </p:spPr>
        <p:txBody>
          <a:bodyPr/>
          <a:lstStyle/>
          <a:p>
            <a:endParaRPr lang="en-US"/>
          </a:p>
        </p:txBody>
      </p:sp>
      <p:sp>
        <p:nvSpPr>
          <p:cNvPr id="22534" name="Rectangle 6"/>
          <p:cNvSpPr>
            <a:spLocks noChangeArrowheads="1"/>
          </p:cNvSpPr>
          <p:nvPr/>
        </p:nvSpPr>
        <p:spPr bwMode="auto">
          <a:xfrm>
            <a:off x="1063625" y="1752600"/>
            <a:ext cx="7185025" cy="1052513"/>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A gas has mass 154 g and density 1.25 g/L at 53</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and 0.85 atm. </a:t>
            </a:r>
          </a:p>
          <a:p>
            <a:pPr indent="274638" algn="l"/>
            <a:r>
              <a:rPr lang="en-US" sz="1800">
                <a:solidFill>
                  <a:schemeClr val="accent2"/>
                </a:solidFill>
                <a:ea typeface="Times New Roman" pitchFamily="18" charset="0"/>
                <a:cs typeface="Arial" charset="0"/>
              </a:rPr>
              <a:t>What vol. does sample occupy at STP?</a:t>
            </a:r>
          </a:p>
          <a:p>
            <a:pPr indent="274638" algn="l"/>
            <a:endParaRPr lang="en-US" sz="900">
              <a:solidFill>
                <a:schemeClr val="accent2"/>
              </a:solidFill>
              <a:ea typeface="Times New Roman" pitchFamily="18" charset="0"/>
              <a:cs typeface="Arial" charset="0"/>
            </a:endParaRPr>
          </a:p>
          <a:p>
            <a:pPr indent="274638" algn="l" eaLnBrk="0" hangingPunct="0"/>
            <a:r>
              <a:rPr lang="en-US" sz="1800">
                <a:solidFill>
                  <a:schemeClr val="accent2"/>
                </a:solidFill>
                <a:ea typeface="Times New Roman" pitchFamily="18" charset="0"/>
                <a:cs typeface="Arial" charset="0"/>
              </a:rPr>
              <a:t>Find D at STP.	</a:t>
            </a:r>
            <a:r>
              <a:rPr lang="en-US" sz="1800">
                <a:ea typeface="Times New Roman" pitchFamily="18" charset="0"/>
                <a:cs typeface="Arial" charset="0"/>
              </a:rPr>
              <a:t>		</a:t>
            </a:r>
          </a:p>
        </p:txBody>
      </p:sp>
      <p:sp>
        <p:nvSpPr>
          <p:cNvPr id="22535" name="Rectangle 7"/>
          <p:cNvSpPr>
            <a:spLocks noChangeArrowheads="1"/>
          </p:cNvSpPr>
          <p:nvPr/>
        </p:nvSpPr>
        <p:spPr bwMode="auto">
          <a:xfrm>
            <a:off x="1447800" y="3902075"/>
            <a:ext cx="6057900" cy="1190625"/>
          </a:xfrm>
          <a:prstGeom prst="rect">
            <a:avLst/>
          </a:prstGeom>
          <a:noFill/>
          <a:ln w="9525">
            <a:noFill/>
            <a:miter lim="800000"/>
            <a:headEnd/>
            <a:tailEnd/>
          </a:ln>
        </p:spPr>
        <p:txBody>
          <a:bodyPr wrap="none" anchor="ctr">
            <a:spAutoFit/>
          </a:bodyPr>
          <a:lstStyle/>
          <a:p>
            <a:pPr indent="274638"/>
            <a:r>
              <a:rPr lang="en-US" sz="1800">
                <a:ea typeface="Times New Roman" pitchFamily="18" charset="0"/>
                <a:cs typeface="Arial" charset="0"/>
              </a:rPr>
              <a:t>0.85 (273) (D</a:t>
            </a:r>
            <a:r>
              <a:rPr lang="en-US" sz="1800" baseline="-30000">
                <a:ea typeface="Times New Roman" pitchFamily="18" charset="0"/>
                <a:cs typeface="Arial" charset="0"/>
              </a:rPr>
              <a:t>2</a:t>
            </a:r>
            <a:r>
              <a:rPr lang="en-US" sz="1800">
                <a:ea typeface="Times New Roman" pitchFamily="18" charset="0"/>
                <a:cs typeface="Arial" charset="0"/>
              </a:rPr>
              <a:t>)  =  326 (1.25) (1)     </a:t>
            </a:r>
            <a:r>
              <a:rPr lang="en-US" sz="1800">
                <a:ea typeface="Times New Roman" pitchFamily="18" charset="0"/>
                <a:cs typeface="Arial" charset="0"/>
                <a:sym typeface="Wingdings" pitchFamily="2" charset="2"/>
              </a:rPr>
              <a:t></a:t>
            </a:r>
            <a:r>
              <a:rPr lang="en-US" sz="1800">
                <a:ea typeface="Times New Roman" pitchFamily="18" charset="0"/>
                <a:cs typeface="Arial" charset="0"/>
              </a:rPr>
              <a:t>     </a:t>
            </a:r>
            <a:r>
              <a:rPr lang="en-US" sz="1800">
                <a:ea typeface="Times New Roman" pitchFamily="18" charset="0"/>
                <a:cs typeface="Arial" charset="0"/>
                <a:sym typeface="Wingdings" pitchFamily="2" charset="2"/>
              </a:rPr>
              <a:t>D</a:t>
            </a:r>
            <a:r>
              <a:rPr lang="en-US" sz="1800" baseline="-30000">
                <a:ea typeface="Times New Roman" pitchFamily="18" charset="0"/>
                <a:cs typeface="Arial" charset="0"/>
                <a:sym typeface="Wingdings" pitchFamily="2" charset="2"/>
              </a:rPr>
              <a:t>2</a:t>
            </a:r>
            <a:r>
              <a:rPr lang="en-US" sz="1800">
                <a:ea typeface="Times New Roman" pitchFamily="18" charset="0"/>
                <a:cs typeface="Arial" charset="0"/>
                <a:sym typeface="Wingdings" pitchFamily="2" charset="2"/>
              </a:rPr>
              <a:t> = 1.756 g/L</a:t>
            </a:r>
            <a:endParaRPr lang="en-US" sz="900">
              <a:ea typeface="Times New Roman" pitchFamily="18" charset="0"/>
              <a:cs typeface="Arial" charset="0"/>
              <a:sym typeface="Wingdings" pitchFamily="2" charset="2"/>
            </a:endParaRPr>
          </a:p>
          <a:p>
            <a:pPr indent="274638" eaLnBrk="0" hangingPunct="0"/>
            <a:r>
              <a:rPr lang="en-US" sz="1800">
                <a:ea typeface="Times New Roman" pitchFamily="18" charset="0"/>
                <a:cs typeface="Arial" charset="0"/>
                <a:sym typeface="Wingdings" pitchFamily="2" charset="2"/>
              </a:rPr>
              <a:t>	</a:t>
            </a:r>
          </a:p>
          <a:p>
            <a:pPr indent="274638" eaLnBrk="0" hangingPunct="0"/>
            <a:r>
              <a:rPr lang="en-US" sz="1800">
                <a:ea typeface="Times New Roman" pitchFamily="18" charset="0"/>
                <a:cs typeface="Arial" charset="0"/>
                <a:sym typeface="Wingdings" pitchFamily="2" charset="2"/>
              </a:rPr>
              <a:t>Find vol. when gas has that density.</a:t>
            </a:r>
            <a:endParaRPr lang="en-US" sz="900">
              <a:ea typeface="Times New Roman" pitchFamily="18" charset="0"/>
              <a:cs typeface="Arial" charset="0"/>
              <a:sym typeface="Wingdings" pitchFamily="2" charset="2"/>
            </a:endParaRPr>
          </a:p>
          <a:p>
            <a:pPr indent="274638" eaLnBrk="0" hangingPunct="0"/>
            <a:endParaRPr lang="en-US" sz="1800">
              <a:ea typeface="Times New Roman" pitchFamily="18" charset="0"/>
              <a:cs typeface="Arial" charset="0"/>
              <a:sym typeface="Wingdings" pitchFamily="2" charset="2"/>
            </a:endParaRPr>
          </a:p>
        </p:txBody>
      </p:sp>
      <p:sp>
        <p:nvSpPr>
          <p:cNvPr id="22536" name="Rectangle 8"/>
          <p:cNvSpPr>
            <a:spLocks noChangeArrowheads="1"/>
          </p:cNvSpPr>
          <p:nvPr/>
        </p:nvSpPr>
        <p:spPr bwMode="auto">
          <a:xfrm>
            <a:off x="-739775" y="4343400"/>
            <a:ext cx="9144000" cy="0"/>
          </a:xfrm>
          <a:prstGeom prst="rect">
            <a:avLst/>
          </a:prstGeom>
          <a:noFill/>
          <a:ln w="9525">
            <a:noFill/>
            <a:miter lim="800000"/>
            <a:headEnd/>
            <a:tailEnd/>
          </a:ln>
        </p:spPr>
        <p:txBody>
          <a:bodyPr wrap="none" anchor="ctr">
            <a:spAutoFit/>
          </a:bodyPr>
          <a:lstStyle/>
          <a:p>
            <a:endParaRPr lang="en-US"/>
          </a:p>
        </p:txBody>
      </p:sp>
      <p:sp>
        <p:nvSpPr>
          <p:cNvPr id="22537" name="Rectangle 9"/>
          <p:cNvSpPr>
            <a:spLocks noChangeArrowheads="1"/>
          </p:cNvSpPr>
          <p:nvPr/>
        </p:nvSpPr>
        <p:spPr bwMode="auto">
          <a:xfrm>
            <a:off x="4065588" y="2514600"/>
            <a:ext cx="2944812" cy="366713"/>
          </a:xfrm>
          <a:prstGeom prst="rect">
            <a:avLst/>
          </a:prstGeom>
          <a:noFill/>
          <a:ln w="9525">
            <a:noFill/>
            <a:miter lim="800000"/>
            <a:headEnd/>
            <a:tailEnd/>
          </a:ln>
        </p:spPr>
        <p:txBody>
          <a:bodyPr wrap="none">
            <a:spAutoFit/>
          </a:bodyPr>
          <a:lstStyle/>
          <a:p>
            <a:pPr algn="l" eaLnBrk="0" hangingPunct="0"/>
            <a:r>
              <a:rPr lang="en-US" sz="1800">
                <a:ea typeface="Times New Roman" pitchFamily="18" charset="0"/>
                <a:cs typeface="Arial" charset="0"/>
              </a:rPr>
              <a:t>T</a:t>
            </a:r>
            <a:r>
              <a:rPr lang="en-US" sz="1800" baseline="-30000">
                <a:ea typeface="Times New Roman" pitchFamily="18" charset="0"/>
                <a:cs typeface="Arial" charset="0"/>
              </a:rPr>
              <a:t>1</a:t>
            </a:r>
            <a:r>
              <a:rPr lang="en-US" sz="1800">
                <a:ea typeface="Times New Roman" pitchFamily="18" charset="0"/>
                <a:cs typeface="Arial" charset="0"/>
              </a:rPr>
              <a:t> = 53</a:t>
            </a:r>
            <a:r>
              <a:rPr lang="en-US" sz="1800" baseline="30000">
                <a:ea typeface="Times New Roman" pitchFamily="18" charset="0"/>
                <a:cs typeface="Arial" charset="0"/>
              </a:rPr>
              <a:t>o</a:t>
            </a:r>
            <a:r>
              <a:rPr lang="en-US" sz="1800">
                <a:ea typeface="Times New Roman" pitchFamily="18" charset="0"/>
                <a:cs typeface="Arial" charset="0"/>
              </a:rPr>
              <a:t>C + 273 = 326 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solidFill>
                  <a:schemeClr val="bg1"/>
                </a:solidFill>
              </a:rPr>
              <a:t>Boyle’s Law</a:t>
            </a:r>
          </a:p>
        </p:txBody>
      </p:sp>
      <p:pic>
        <p:nvPicPr>
          <p:cNvPr id="59395" name="Picture 39" descr="Gas Law PV = constant"/>
          <p:cNvPicPr>
            <a:picLocks noChangeAspect="1" noChangeArrowheads="1"/>
          </p:cNvPicPr>
          <p:nvPr/>
        </p:nvPicPr>
        <p:blipFill>
          <a:blip r:embed="rId4" cstate="print">
            <a:lum bright="2000" contrast="12000"/>
          </a:blip>
          <a:srcRect l="6482" t="5678" r="60771" b="9683"/>
          <a:stretch>
            <a:fillRect/>
          </a:stretch>
        </p:blipFill>
        <p:spPr bwMode="auto">
          <a:xfrm>
            <a:off x="1295400" y="1646238"/>
            <a:ext cx="2895600" cy="4830762"/>
          </a:xfrm>
          <a:prstGeom prst="rect">
            <a:avLst/>
          </a:prstGeom>
          <a:noFill/>
          <a:ln w="9525">
            <a:noFill/>
            <a:miter lim="800000"/>
            <a:headEnd/>
            <a:tailEnd/>
          </a:ln>
        </p:spPr>
      </p:pic>
      <p:pic>
        <p:nvPicPr>
          <p:cNvPr id="250920" name="Picture 40">
            <a:hlinkClick r:id="" action="ppaction://media"/>
          </p:cNvPr>
          <p:cNvPicPr>
            <a:picLocks noRot="1" noChangeAspect="1" noChangeArrowheads="1"/>
          </p:cNvPicPr>
          <p:nvPr>
            <a:wavAudioFile r:embed="rId1" name="~PP18.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9397" name="Rectangle 41"/>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solidFill>
                  <a:schemeClr val="bg1"/>
                </a:solidFill>
              </a:rPr>
              <a:t>Timberlake, </a:t>
            </a:r>
            <a:r>
              <a:rPr lang="en-US" sz="800" u="sng">
                <a:solidFill>
                  <a:schemeClr val="bg1"/>
                </a:solidFill>
              </a:rPr>
              <a:t>Chemistry </a:t>
            </a:r>
            <a:r>
              <a:rPr lang="en-US" sz="800">
                <a:solidFill>
                  <a:schemeClr val="bg1"/>
                </a:solidFill>
              </a:rPr>
              <a:t>7</a:t>
            </a:r>
            <a:r>
              <a:rPr lang="en-US" sz="800" baseline="30000">
                <a:solidFill>
                  <a:schemeClr val="bg1"/>
                </a:solidFill>
              </a:rPr>
              <a:t>th</a:t>
            </a:r>
            <a:r>
              <a:rPr lang="en-US" sz="800">
                <a:solidFill>
                  <a:schemeClr val="bg1"/>
                </a:solidFill>
              </a:rPr>
              <a:t> Edition, page 253</a:t>
            </a:r>
          </a:p>
        </p:txBody>
      </p:sp>
      <p:sp>
        <p:nvSpPr>
          <p:cNvPr id="59398" name="AutoShape 42">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9399" name="Picture 43" descr="Gas Law PV = constant"/>
          <p:cNvPicPr>
            <a:picLocks noChangeAspect="1" noChangeArrowheads="1"/>
          </p:cNvPicPr>
          <p:nvPr/>
        </p:nvPicPr>
        <p:blipFill>
          <a:blip r:embed="rId4" cstate="print">
            <a:lum bright="2000" contrast="12000"/>
          </a:blip>
          <a:srcRect l="60771" t="19029" r="6482" b="9683"/>
          <a:stretch>
            <a:fillRect/>
          </a:stretch>
        </p:blipFill>
        <p:spPr bwMode="auto">
          <a:xfrm>
            <a:off x="5029200" y="2408238"/>
            <a:ext cx="2895600" cy="4068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09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0920"/>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a:xfrm>
            <a:off x="1295400" y="228600"/>
            <a:ext cx="6934200" cy="838200"/>
          </a:xfrm>
        </p:spPr>
        <p:txBody>
          <a:bodyPr/>
          <a:lstStyle/>
          <a:p>
            <a:pPr eaLnBrk="1" hangingPunct="1">
              <a:defRPr/>
            </a:pPr>
            <a:r>
              <a:rPr lang="en-US" sz="3200" b="0" smtClean="0">
                <a:effectLst>
                  <a:outerShdw blurRad="38100" dist="38100" dir="2700000" algn="tl">
                    <a:srgbClr val="000000"/>
                  </a:outerShdw>
                </a:effectLst>
              </a:rPr>
              <a:t>Density and the Ideal Gas Law</a:t>
            </a:r>
          </a:p>
        </p:txBody>
      </p:sp>
      <p:sp>
        <p:nvSpPr>
          <p:cNvPr id="23557" name="Text Box 3"/>
          <p:cNvSpPr txBox="1">
            <a:spLocks noChangeArrowheads="1"/>
          </p:cNvSpPr>
          <p:nvPr/>
        </p:nvSpPr>
        <p:spPr bwMode="auto">
          <a:xfrm>
            <a:off x="873125" y="1660525"/>
            <a:ext cx="7104063" cy="822325"/>
          </a:xfrm>
          <a:prstGeom prst="rect">
            <a:avLst/>
          </a:prstGeom>
          <a:noFill/>
          <a:ln w="9525">
            <a:noFill/>
            <a:miter lim="800000"/>
            <a:headEnd/>
            <a:tailEnd/>
          </a:ln>
        </p:spPr>
        <p:txBody>
          <a:bodyPr wrap="none">
            <a:spAutoFit/>
          </a:bodyPr>
          <a:lstStyle/>
          <a:p>
            <a:pPr algn="l" eaLnBrk="0" hangingPunct="0"/>
            <a:r>
              <a:rPr lang="en-US" sz="2400">
                <a:solidFill>
                  <a:schemeClr val="bg1"/>
                </a:solidFill>
              </a:rPr>
              <a:t>Combining the formula for density with the Ideal </a:t>
            </a:r>
          </a:p>
          <a:p>
            <a:pPr algn="l" eaLnBrk="0" hangingPunct="0"/>
            <a:r>
              <a:rPr lang="en-US" sz="2400">
                <a:solidFill>
                  <a:schemeClr val="bg1"/>
                </a:solidFill>
              </a:rPr>
              <a:t>Gas law, substituting and rearranging algebraically:</a:t>
            </a:r>
          </a:p>
        </p:txBody>
      </p:sp>
      <p:graphicFrame>
        <p:nvGraphicFramePr>
          <p:cNvPr id="1100804" name="Object 4"/>
          <p:cNvGraphicFramePr>
            <a:graphicFrameLocks noChangeAspect="1"/>
          </p:cNvGraphicFramePr>
          <p:nvPr/>
        </p:nvGraphicFramePr>
        <p:xfrm>
          <a:off x="1158875" y="3059113"/>
          <a:ext cx="2590800" cy="1782762"/>
        </p:xfrm>
        <a:graphic>
          <a:graphicData uri="http://schemas.openxmlformats.org/presentationml/2006/ole">
            <p:oleObj spid="_x0000_s23554" name="Equation" r:id="rId4" imgW="571252" imgH="393529" progId="Equation.DSMT4">
              <p:embed/>
            </p:oleObj>
          </a:graphicData>
        </a:graphic>
      </p:graphicFrame>
      <p:sp>
        <p:nvSpPr>
          <p:cNvPr id="1100805" name="Text Box 5"/>
          <p:cNvSpPr txBox="1">
            <a:spLocks noChangeArrowheads="1"/>
          </p:cNvSpPr>
          <p:nvPr/>
        </p:nvSpPr>
        <p:spPr bwMode="auto">
          <a:xfrm>
            <a:off x="4378325" y="2943225"/>
            <a:ext cx="4343400" cy="2100263"/>
          </a:xfrm>
          <a:prstGeom prst="rect">
            <a:avLst/>
          </a:prstGeom>
          <a:noFill/>
          <a:ln w="9525">
            <a:noFill/>
            <a:miter lim="800000"/>
            <a:headEnd/>
            <a:tailEnd/>
          </a:ln>
        </p:spPr>
        <p:txBody>
          <a:bodyPr>
            <a:spAutoFit/>
          </a:bodyPr>
          <a:lstStyle/>
          <a:p>
            <a:pPr algn="l" eaLnBrk="0" hangingPunct="0">
              <a:spcBef>
                <a:spcPct val="50000"/>
              </a:spcBef>
            </a:pPr>
            <a:r>
              <a:rPr lang="en-US" sz="2400">
                <a:solidFill>
                  <a:srgbClr val="FFFF99"/>
                </a:solidFill>
              </a:rPr>
              <a:t>M = Molar Mass</a:t>
            </a:r>
          </a:p>
          <a:p>
            <a:pPr algn="l" eaLnBrk="0" hangingPunct="0">
              <a:spcBef>
                <a:spcPct val="50000"/>
              </a:spcBef>
            </a:pPr>
            <a:r>
              <a:rPr lang="en-US" sz="2400">
                <a:solidFill>
                  <a:srgbClr val="FFFF99"/>
                </a:solidFill>
              </a:rPr>
              <a:t>P = Pressure</a:t>
            </a:r>
          </a:p>
          <a:p>
            <a:pPr algn="l" eaLnBrk="0" hangingPunct="0">
              <a:spcBef>
                <a:spcPct val="50000"/>
              </a:spcBef>
            </a:pPr>
            <a:r>
              <a:rPr lang="en-US" sz="2400">
                <a:solidFill>
                  <a:srgbClr val="FFFF99"/>
                </a:solidFill>
              </a:rPr>
              <a:t>R = Gas Constant</a:t>
            </a:r>
          </a:p>
          <a:p>
            <a:pPr algn="l" eaLnBrk="0" hangingPunct="0">
              <a:spcBef>
                <a:spcPct val="50000"/>
              </a:spcBef>
            </a:pPr>
            <a:r>
              <a:rPr lang="en-US" sz="2400">
                <a:solidFill>
                  <a:srgbClr val="FFFF99"/>
                </a:solidFill>
              </a:rPr>
              <a:t>T = Temperature in Kelvin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00804"/>
                                        </p:tgtEl>
                                        <p:attrNameLst>
                                          <p:attrName>style.visibility</p:attrName>
                                        </p:attrNameLst>
                                      </p:cBhvr>
                                      <p:to>
                                        <p:strVal val="visible"/>
                                      </p:to>
                                    </p:set>
                                    <p:anim calcmode="lin" valueType="num">
                                      <p:cBhvr additive="base">
                                        <p:cTn id="7" dur="500" fill="hold"/>
                                        <p:tgtEl>
                                          <p:spTgt spid="1100804"/>
                                        </p:tgtEl>
                                        <p:attrNameLst>
                                          <p:attrName>ppt_x</p:attrName>
                                        </p:attrNameLst>
                                      </p:cBhvr>
                                      <p:tavLst>
                                        <p:tav tm="0">
                                          <p:val>
                                            <p:strVal val="0-#ppt_w/2"/>
                                          </p:val>
                                        </p:tav>
                                        <p:tav tm="100000">
                                          <p:val>
                                            <p:strVal val="#ppt_x"/>
                                          </p:val>
                                        </p:tav>
                                      </p:tavLst>
                                    </p:anim>
                                    <p:anim calcmode="lin" valueType="num">
                                      <p:cBhvr additive="base">
                                        <p:cTn id="8" dur="500" fill="hold"/>
                                        <p:tgtEl>
                                          <p:spTgt spid="11008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00805"/>
                                        </p:tgtEl>
                                        <p:attrNameLst>
                                          <p:attrName>style.visibility</p:attrName>
                                        </p:attrNameLst>
                                      </p:cBhvr>
                                      <p:to>
                                        <p:strVal val="visible"/>
                                      </p:to>
                                    </p:set>
                                    <p:anim calcmode="lin" valueType="num">
                                      <p:cBhvr additive="base">
                                        <p:cTn id="13" dur="500" fill="hold"/>
                                        <p:tgtEl>
                                          <p:spTgt spid="1100805"/>
                                        </p:tgtEl>
                                        <p:attrNameLst>
                                          <p:attrName>ppt_x</p:attrName>
                                        </p:attrNameLst>
                                      </p:cBhvr>
                                      <p:tavLst>
                                        <p:tav tm="0">
                                          <p:val>
                                            <p:strVal val="1+#ppt_w/2"/>
                                          </p:val>
                                        </p:tav>
                                        <p:tav tm="100000">
                                          <p:val>
                                            <p:strVal val="#ppt_x"/>
                                          </p:val>
                                        </p:tav>
                                      </p:tavLst>
                                    </p:anim>
                                    <p:anim calcmode="lin" valueType="num">
                                      <p:cBhvr additive="base">
                                        <p:cTn id="14" dur="500" fill="hold"/>
                                        <p:tgtEl>
                                          <p:spTgt spid="11008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805" grpId="0"/>
    </p:bldLst>
  </p:timing>
</p:sld>
</file>

<file path=ppt/slides/slide131.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sz="3600" smtClean="0"/>
              <a:t>Density of Gases</a:t>
            </a:r>
          </a:p>
        </p:txBody>
      </p:sp>
      <p:sp>
        <p:nvSpPr>
          <p:cNvPr id="349187"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918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9189"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6"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57702" name="Rectangle 6"/>
          <p:cNvSpPr>
            <a:spLocks noChangeArrowheads="1"/>
          </p:cNvSpPr>
          <p:nvPr/>
        </p:nvSpPr>
        <p:spPr bwMode="auto">
          <a:xfrm>
            <a:off x="1914525" y="1943100"/>
            <a:ext cx="2528888" cy="396875"/>
          </a:xfrm>
          <a:prstGeom prst="rect">
            <a:avLst/>
          </a:prstGeom>
          <a:noFill/>
          <a:ln w="9525">
            <a:noFill/>
            <a:miter lim="800000"/>
            <a:headEnd/>
            <a:tailEnd/>
          </a:ln>
        </p:spPr>
        <p:txBody>
          <a:bodyPr wrap="none" anchor="ctr">
            <a:spAutoFit/>
          </a:bodyPr>
          <a:lstStyle/>
          <a:p>
            <a:pPr algn="l"/>
            <a:r>
              <a:rPr lang="en-US"/>
              <a:t>        </a:t>
            </a:r>
            <a:r>
              <a:rPr lang="en-US" sz="2000">
                <a:hlinkClick r:id="rId7" action="ppaction://hlinkfile"/>
              </a:rPr>
              <a:t>Density of Gases</a:t>
            </a:r>
            <a:r>
              <a:rPr lang="en-US" sz="2000"/>
              <a:t> </a:t>
            </a:r>
            <a:endParaRPr lang="en-US" sz="2000" b="1"/>
          </a:p>
        </p:txBody>
      </p:sp>
      <p:sp>
        <p:nvSpPr>
          <p:cNvPr id="157703" name="Rectangle 7"/>
          <p:cNvSpPr>
            <a:spLocks noChangeArrowheads="1"/>
          </p:cNvSpPr>
          <p:nvPr/>
        </p:nvSpPr>
        <p:spPr bwMode="auto">
          <a:xfrm>
            <a:off x="3810000" y="2514600"/>
            <a:ext cx="820738" cy="396875"/>
          </a:xfrm>
          <a:prstGeom prst="rect">
            <a:avLst/>
          </a:prstGeom>
          <a:noFill/>
          <a:ln w="9525">
            <a:noFill/>
            <a:miter lim="800000"/>
            <a:headEnd/>
            <a:tailEnd/>
          </a:ln>
        </p:spPr>
        <p:txBody>
          <a:bodyPr wrap="none">
            <a:spAutoFit/>
          </a:bodyPr>
          <a:lstStyle/>
          <a:p>
            <a:pPr algn="l"/>
            <a:r>
              <a:rPr lang="en-US" sz="2000" i="1">
                <a:hlinkClick r:id="rId8" action="ppaction://hlinkfile"/>
              </a:rPr>
              <a:t>Table</a:t>
            </a:r>
            <a:endParaRPr lang="en-US" sz="2000" i="1"/>
          </a:p>
        </p:txBody>
      </p:sp>
      <p:sp>
        <p:nvSpPr>
          <p:cNvPr id="349192" name="Document">
            <a:hlinkClick r:id="rId9" action="ppaction://hlinkfile"/>
          </p:cNvPr>
          <p:cNvSpPr>
            <a:spLocks noChangeAspect="1" noEditPoints="1" noChangeArrowheads="1"/>
          </p:cNvSpPr>
          <p:nvPr/>
        </p:nvSpPr>
        <p:spPr bwMode="auto">
          <a:xfrm>
            <a:off x="4876800" y="24384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57705" name="Rectangle 9"/>
          <p:cNvSpPr>
            <a:spLocks noChangeArrowheads="1"/>
          </p:cNvSpPr>
          <p:nvPr/>
        </p:nvSpPr>
        <p:spPr bwMode="auto">
          <a:xfrm>
            <a:off x="1914525" y="4000500"/>
            <a:ext cx="2528888" cy="396875"/>
          </a:xfrm>
          <a:prstGeom prst="rect">
            <a:avLst/>
          </a:prstGeom>
          <a:noFill/>
          <a:ln w="9525">
            <a:noFill/>
            <a:miter lim="800000"/>
            <a:headEnd/>
            <a:tailEnd/>
          </a:ln>
        </p:spPr>
        <p:txBody>
          <a:bodyPr wrap="none" anchor="ctr">
            <a:spAutoFit/>
          </a:bodyPr>
          <a:lstStyle/>
          <a:p>
            <a:pPr algn="l"/>
            <a:r>
              <a:rPr lang="en-US"/>
              <a:t>        </a:t>
            </a:r>
            <a:r>
              <a:rPr lang="en-US" sz="2000">
                <a:hlinkClick r:id="rId10"/>
              </a:rPr>
              <a:t>Density of Gases</a:t>
            </a:r>
            <a:r>
              <a:rPr lang="en-US" sz="2000"/>
              <a:t> </a:t>
            </a:r>
            <a:endParaRPr lang="en-US" sz="2000" b="1"/>
          </a:p>
        </p:txBody>
      </p:sp>
      <p:sp>
        <p:nvSpPr>
          <p:cNvPr id="157706" name="Rectangle 10"/>
          <p:cNvSpPr>
            <a:spLocks noChangeArrowheads="1"/>
          </p:cNvSpPr>
          <p:nvPr/>
        </p:nvSpPr>
        <p:spPr bwMode="auto">
          <a:xfrm>
            <a:off x="3810000" y="4572000"/>
            <a:ext cx="820738" cy="396875"/>
          </a:xfrm>
          <a:prstGeom prst="rect">
            <a:avLst/>
          </a:prstGeom>
          <a:noFill/>
          <a:ln w="9525">
            <a:noFill/>
            <a:miter lim="800000"/>
            <a:headEnd/>
            <a:tailEnd/>
          </a:ln>
        </p:spPr>
        <p:txBody>
          <a:bodyPr wrap="none">
            <a:spAutoFit/>
          </a:bodyPr>
          <a:lstStyle/>
          <a:p>
            <a:pPr algn="l"/>
            <a:r>
              <a:rPr lang="en-US" sz="2000" i="1">
                <a:hlinkClick r:id="rId11"/>
              </a:rPr>
              <a:t>Table</a:t>
            </a:r>
            <a:endParaRPr lang="en-US" sz="2000" i="1"/>
          </a:p>
        </p:txBody>
      </p:sp>
      <p:sp>
        <p:nvSpPr>
          <p:cNvPr id="157707" name="Text Box 12"/>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mtClean="0">
                <a:solidFill>
                  <a:schemeClr val="bg1"/>
                </a:solidFill>
              </a:rPr>
              <a:t>Diffusion</a:t>
            </a:r>
          </a:p>
        </p:txBody>
      </p:sp>
      <p:sp>
        <p:nvSpPr>
          <p:cNvPr id="15872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reeform 2"/>
          <p:cNvSpPr>
            <a:spLocks/>
          </p:cNvSpPr>
          <p:nvPr/>
        </p:nvSpPr>
        <p:spPr bwMode="auto">
          <a:xfrm>
            <a:off x="1447800" y="476250"/>
            <a:ext cx="6619875" cy="1019175"/>
          </a:xfrm>
          <a:custGeom>
            <a:avLst/>
            <a:gdLst>
              <a:gd name="T0" fmla="*/ 0 w 4170"/>
              <a:gd name="T1" fmla="*/ 2147483647 h 642"/>
              <a:gd name="T2" fmla="*/ 2147483647 w 4170"/>
              <a:gd name="T3" fmla="*/ 0 h 642"/>
              <a:gd name="T4" fmla="*/ 2147483647 w 4170"/>
              <a:gd name="T5" fmla="*/ 2147483647 h 642"/>
              <a:gd name="T6" fmla="*/ 2147483647 w 4170"/>
              <a:gd name="T7" fmla="*/ 2147483647 h 642"/>
              <a:gd name="T8" fmla="*/ 0 w 4170"/>
              <a:gd name="T9" fmla="*/ 2147483647 h 642"/>
              <a:gd name="T10" fmla="*/ 0 60000 65536"/>
              <a:gd name="T11" fmla="*/ 0 60000 65536"/>
              <a:gd name="T12" fmla="*/ 0 60000 65536"/>
              <a:gd name="T13" fmla="*/ 0 60000 65536"/>
              <a:gd name="T14" fmla="*/ 0 60000 65536"/>
              <a:gd name="T15" fmla="*/ 0 w 4170"/>
              <a:gd name="T16" fmla="*/ 0 h 642"/>
              <a:gd name="T17" fmla="*/ 4170 w 4170"/>
              <a:gd name="T18" fmla="*/ 642 h 642"/>
            </a:gdLst>
            <a:ahLst/>
            <a:cxnLst>
              <a:cxn ang="T10">
                <a:pos x="T0" y="T1"/>
              </a:cxn>
              <a:cxn ang="T11">
                <a:pos x="T2" y="T3"/>
              </a:cxn>
              <a:cxn ang="T12">
                <a:pos x="T4" y="T5"/>
              </a:cxn>
              <a:cxn ang="T13">
                <a:pos x="T6" y="T7"/>
              </a:cxn>
              <a:cxn ang="T14">
                <a:pos x="T8" y="T9"/>
              </a:cxn>
            </a:cxnLst>
            <a:rect l="T15" t="T16" r="T17" b="T18"/>
            <a:pathLst>
              <a:path w="4170" h="642">
                <a:moveTo>
                  <a:pt x="0" y="72"/>
                </a:moveTo>
                <a:lnTo>
                  <a:pt x="1884" y="0"/>
                </a:lnTo>
                <a:lnTo>
                  <a:pt x="4170" y="402"/>
                </a:lnTo>
                <a:lnTo>
                  <a:pt x="726" y="642"/>
                </a:lnTo>
                <a:lnTo>
                  <a:pt x="0" y="72"/>
                </a:lnTo>
                <a:close/>
              </a:path>
            </a:pathLst>
          </a:custGeom>
          <a:gradFill rotWithShape="1">
            <a:gsLst>
              <a:gs pos="0">
                <a:srgbClr val="181818"/>
              </a:gs>
              <a:gs pos="100000">
                <a:srgbClr val="333333"/>
              </a:gs>
            </a:gsLst>
            <a:lin ang="2700000" scaled="1"/>
          </a:gradFill>
          <a:ln w="9525">
            <a:solidFill>
              <a:schemeClr val="tx1"/>
            </a:solidFill>
            <a:round/>
            <a:headEnd/>
            <a:tailEnd/>
          </a:ln>
        </p:spPr>
        <p:txBody>
          <a:bodyPr/>
          <a:lstStyle/>
          <a:p>
            <a:endParaRPr lang="en-US"/>
          </a:p>
        </p:txBody>
      </p:sp>
      <p:sp>
        <p:nvSpPr>
          <p:cNvPr id="159747" name="Freeform 3"/>
          <p:cNvSpPr>
            <a:spLocks/>
          </p:cNvSpPr>
          <p:nvPr/>
        </p:nvSpPr>
        <p:spPr bwMode="auto">
          <a:xfrm>
            <a:off x="1416050" y="579438"/>
            <a:ext cx="1216025" cy="5776912"/>
          </a:xfrm>
          <a:custGeom>
            <a:avLst/>
            <a:gdLst>
              <a:gd name="T0" fmla="*/ 2147483647 w 766"/>
              <a:gd name="T1" fmla="*/ 0 h 3639"/>
              <a:gd name="T2" fmla="*/ 2147483647 w 766"/>
              <a:gd name="T3" fmla="*/ 2147483647 h 3639"/>
              <a:gd name="T4" fmla="*/ 2147483647 w 766"/>
              <a:gd name="T5" fmla="*/ 2147483647 h 3639"/>
              <a:gd name="T6" fmla="*/ 0 w 766"/>
              <a:gd name="T7" fmla="*/ 2147483647 h 3639"/>
              <a:gd name="T8" fmla="*/ 2147483647 w 766"/>
              <a:gd name="T9" fmla="*/ 0 h 3639"/>
              <a:gd name="T10" fmla="*/ 0 60000 65536"/>
              <a:gd name="T11" fmla="*/ 0 60000 65536"/>
              <a:gd name="T12" fmla="*/ 0 60000 65536"/>
              <a:gd name="T13" fmla="*/ 0 60000 65536"/>
              <a:gd name="T14" fmla="*/ 0 60000 65536"/>
              <a:gd name="T15" fmla="*/ 0 w 766"/>
              <a:gd name="T16" fmla="*/ 0 h 3639"/>
              <a:gd name="T17" fmla="*/ 766 w 766"/>
              <a:gd name="T18" fmla="*/ 3639 h 3639"/>
            </a:gdLst>
            <a:ahLst/>
            <a:cxnLst>
              <a:cxn ang="T10">
                <a:pos x="T0" y="T1"/>
              </a:cxn>
              <a:cxn ang="T11">
                <a:pos x="T2" y="T3"/>
              </a:cxn>
              <a:cxn ang="T12">
                <a:pos x="T4" y="T5"/>
              </a:cxn>
              <a:cxn ang="T13">
                <a:pos x="T6" y="T7"/>
              </a:cxn>
              <a:cxn ang="T14">
                <a:pos x="T8" y="T9"/>
              </a:cxn>
            </a:cxnLst>
            <a:rect l="T15" t="T16" r="T17" b="T18"/>
            <a:pathLst>
              <a:path w="766" h="3639">
                <a:moveTo>
                  <a:pt x="14" y="0"/>
                </a:moveTo>
                <a:lnTo>
                  <a:pt x="752" y="576"/>
                </a:lnTo>
                <a:lnTo>
                  <a:pt x="766" y="3639"/>
                </a:lnTo>
                <a:lnTo>
                  <a:pt x="0" y="1468"/>
                </a:lnTo>
                <a:lnTo>
                  <a:pt x="14" y="0"/>
                </a:lnTo>
                <a:close/>
              </a:path>
            </a:pathLst>
          </a:custGeom>
          <a:gradFill rotWithShape="1">
            <a:gsLst>
              <a:gs pos="0">
                <a:srgbClr val="3B3B3B"/>
              </a:gs>
              <a:gs pos="100000">
                <a:srgbClr val="808080"/>
              </a:gs>
            </a:gsLst>
            <a:lin ang="2700000" scaled="1"/>
          </a:gradFill>
          <a:ln w="9525">
            <a:solidFill>
              <a:schemeClr val="tx1"/>
            </a:solidFill>
            <a:round/>
            <a:headEnd/>
            <a:tailEnd/>
          </a:ln>
        </p:spPr>
        <p:txBody>
          <a:bodyPr/>
          <a:lstStyle/>
          <a:p>
            <a:endParaRPr lang="en-US"/>
          </a:p>
        </p:txBody>
      </p:sp>
      <p:sp>
        <p:nvSpPr>
          <p:cNvPr id="159748" name="Freeform 4"/>
          <p:cNvSpPr>
            <a:spLocks/>
          </p:cNvSpPr>
          <p:nvPr/>
        </p:nvSpPr>
        <p:spPr bwMode="auto">
          <a:xfrm>
            <a:off x="2828925" y="1304925"/>
            <a:ext cx="2435225" cy="4427538"/>
          </a:xfrm>
          <a:custGeom>
            <a:avLst/>
            <a:gdLst>
              <a:gd name="T0" fmla="*/ 0 w 1534"/>
              <a:gd name="T1" fmla="*/ 2147483647 h 2789"/>
              <a:gd name="T2" fmla="*/ 2147483647 w 1534"/>
              <a:gd name="T3" fmla="*/ 0 h 2789"/>
              <a:gd name="T4" fmla="*/ 2147483647 w 1534"/>
              <a:gd name="T5" fmla="*/ 2147483647 h 2789"/>
              <a:gd name="T6" fmla="*/ 2147483647 w 1534"/>
              <a:gd name="T7" fmla="*/ 2147483647 h 2789"/>
              <a:gd name="T8" fmla="*/ 0 w 1534"/>
              <a:gd name="T9" fmla="*/ 2147483647 h 2789"/>
              <a:gd name="T10" fmla="*/ 0 60000 65536"/>
              <a:gd name="T11" fmla="*/ 0 60000 65536"/>
              <a:gd name="T12" fmla="*/ 0 60000 65536"/>
              <a:gd name="T13" fmla="*/ 0 60000 65536"/>
              <a:gd name="T14" fmla="*/ 0 60000 65536"/>
              <a:gd name="T15" fmla="*/ 0 w 1534"/>
              <a:gd name="T16" fmla="*/ 0 h 2789"/>
              <a:gd name="T17" fmla="*/ 1534 w 1534"/>
              <a:gd name="T18" fmla="*/ 2789 h 2789"/>
            </a:gdLst>
            <a:ahLst/>
            <a:cxnLst>
              <a:cxn ang="T10">
                <a:pos x="T0" y="T1"/>
              </a:cxn>
              <a:cxn ang="T11">
                <a:pos x="T2" y="T3"/>
              </a:cxn>
              <a:cxn ang="T12">
                <a:pos x="T4" y="T5"/>
              </a:cxn>
              <a:cxn ang="T13">
                <a:pos x="T6" y="T7"/>
              </a:cxn>
              <a:cxn ang="T14">
                <a:pos x="T8" y="T9"/>
              </a:cxn>
            </a:cxnLst>
            <a:rect l="T15" t="T16" r="T17" b="T18"/>
            <a:pathLst>
              <a:path w="1534" h="2789">
                <a:moveTo>
                  <a:pt x="0" y="113"/>
                </a:moveTo>
                <a:lnTo>
                  <a:pt x="1519" y="0"/>
                </a:lnTo>
                <a:lnTo>
                  <a:pt x="1534" y="2789"/>
                </a:lnTo>
                <a:lnTo>
                  <a:pt x="2" y="934"/>
                </a:lnTo>
                <a:lnTo>
                  <a:pt x="0" y="113"/>
                </a:lnTo>
                <a:close/>
              </a:path>
            </a:pathLst>
          </a:custGeom>
          <a:solidFill>
            <a:srgbClr val="99CCFF">
              <a:alpha val="34901"/>
            </a:srgbClr>
          </a:solidFill>
          <a:ln w="9525">
            <a:solidFill>
              <a:schemeClr val="tx1"/>
            </a:solidFill>
            <a:round/>
            <a:headEnd/>
            <a:tailEnd/>
          </a:ln>
        </p:spPr>
        <p:txBody>
          <a:bodyPr/>
          <a:lstStyle/>
          <a:p>
            <a:endParaRPr lang="en-US"/>
          </a:p>
        </p:txBody>
      </p:sp>
      <p:sp>
        <p:nvSpPr>
          <p:cNvPr id="159749" name="Freeform 5"/>
          <p:cNvSpPr>
            <a:spLocks/>
          </p:cNvSpPr>
          <p:nvPr/>
        </p:nvSpPr>
        <p:spPr bwMode="auto">
          <a:xfrm>
            <a:off x="2613025" y="2790825"/>
            <a:ext cx="2638425" cy="3557588"/>
          </a:xfrm>
          <a:custGeom>
            <a:avLst/>
            <a:gdLst>
              <a:gd name="T0" fmla="*/ 2147483647 w 1662"/>
              <a:gd name="T1" fmla="*/ 0 h 2241"/>
              <a:gd name="T2" fmla="*/ 0 w 1662"/>
              <a:gd name="T3" fmla="*/ 2147483647 h 2241"/>
              <a:gd name="T4" fmla="*/ 2147483647 w 1662"/>
              <a:gd name="T5" fmla="*/ 2147483647 h 2241"/>
              <a:gd name="T6" fmla="*/ 2147483647 w 1662"/>
              <a:gd name="T7" fmla="*/ 2147483647 h 2241"/>
              <a:gd name="T8" fmla="*/ 2147483647 w 1662"/>
              <a:gd name="T9" fmla="*/ 0 h 2241"/>
              <a:gd name="T10" fmla="*/ 0 60000 65536"/>
              <a:gd name="T11" fmla="*/ 0 60000 65536"/>
              <a:gd name="T12" fmla="*/ 0 60000 65536"/>
              <a:gd name="T13" fmla="*/ 0 60000 65536"/>
              <a:gd name="T14" fmla="*/ 0 60000 65536"/>
              <a:gd name="T15" fmla="*/ 0 w 1662"/>
              <a:gd name="T16" fmla="*/ 0 h 2241"/>
              <a:gd name="T17" fmla="*/ 1662 w 1662"/>
              <a:gd name="T18" fmla="*/ 2241 h 2241"/>
            </a:gdLst>
            <a:ahLst/>
            <a:cxnLst>
              <a:cxn ang="T10">
                <a:pos x="T0" y="T1"/>
              </a:cxn>
              <a:cxn ang="T11">
                <a:pos x="T2" y="T3"/>
              </a:cxn>
              <a:cxn ang="T12">
                <a:pos x="T4" y="T5"/>
              </a:cxn>
              <a:cxn ang="T13">
                <a:pos x="T6" y="T7"/>
              </a:cxn>
              <a:cxn ang="T14">
                <a:pos x="T8" y="T9"/>
              </a:cxn>
            </a:cxnLst>
            <a:rect l="T15" t="T16" r="T17" b="T18"/>
            <a:pathLst>
              <a:path w="1662" h="2241">
                <a:moveTo>
                  <a:pt x="138" y="0"/>
                </a:moveTo>
                <a:lnTo>
                  <a:pt x="0" y="14"/>
                </a:lnTo>
                <a:lnTo>
                  <a:pt x="7" y="2241"/>
                </a:lnTo>
                <a:lnTo>
                  <a:pt x="1662" y="1851"/>
                </a:lnTo>
                <a:lnTo>
                  <a:pt x="138" y="0"/>
                </a:lnTo>
                <a:close/>
              </a:path>
            </a:pathLst>
          </a:custGeom>
          <a:solidFill>
            <a:srgbClr val="969696">
              <a:alpha val="56862"/>
            </a:srgbClr>
          </a:solidFill>
          <a:ln w="9525">
            <a:solidFill>
              <a:schemeClr val="tx1"/>
            </a:solidFill>
            <a:round/>
            <a:headEnd/>
            <a:tailEnd/>
          </a:ln>
        </p:spPr>
        <p:txBody>
          <a:bodyPr/>
          <a:lstStyle/>
          <a:p>
            <a:endParaRPr lang="en-US"/>
          </a:p>
        </p:txBody>
      </p:sp>
      <p:sp>
        <p:nvSpPr>
          <p:cNvPr id="159750" name="Freeform 6"/>
          <p:cNvSpPr>
            <a:spLocks/>
          </p:cNvSpPr>
          <p:nvPr/>
        </p:nvSpPr>
        <p:spPr bwMode="auto">
          <a:xfrm>
            <a:off x="5238750" y="1114425"/>
            <a:ext cx="2835275" cy="3937000"/>
          </a:xfrm>
          <a:custGeom>
            <a:avLst/>
            <a:gdLst>
              <a:gd name="T0" fmla="*/ 2147483647 w 1786"/>
              <a:gd name="T1" fmla="*/ 0 h 2480"/>
              <a:gd name="T2" fmla="*/ 0 w 1786"/>
              <a:gd name="T3" fmla="*/ 2147483647 h 2480"/>
              <a:gd name="T4" fmla="*/ 2147483647 w 1786"/>
              <a:gd name="T5" fmla="*/ 2147483647 h 2480"/>
              <a:gd name="T6" fmla="*/ 2147483647 w 1786"/>
              <a:gd name="T7" fmla="*/ 2147483647 h 2480"/>
              <a:gd name="T8" fmla="*/ 2147483647 w 1786"/>
              <a:gd name="T9" fmla="*/ 0 h 2480"/>
              <a:gd name="T10" fmla="*/ 0 60000 65536"/>
              <a:gd name="T11" fmla="*/ 0 60000 65536"/>
              <a:gd name="T12" fmla="*/ 0 60000 65536"/>
              <a:gd name="T13" fmla="*/ 0 60000 65536"/>
              <a:gd name="T14" fmla="*/ 0 60000 65536"/>
              <a:gd name="T15" fmla="*/ 0 w 1786"/>
              <a:gd name="T16" fmla="*/ 0 h 2480"/>
              <a:gd name="T17" fmla="*/ 1786 w 1786"/>
              <a:gd name="T18" fmla="*/ 2480 h 2480"/>
            </a:gdLst>
            <a:ahLst/>
            <a:cxnLst>
              <a:cxn ang="T10">
                <a:pos x="T0" y="T1"/>
              </a:cxn>
              <a:cxn ang="T11">
                <a:pos x="T2" y="T3"/>
              </a:cxn>
              <a:cxn ang="T12">
                <a:pos x="T4" y="T5"/>
              </a:cxn>
              <a:cxn ang="T13">
                <a:pos x="T6" y="T7"/>
              </a:cxn>
              <a:cxn ang="T14">
                <a:pos x="T8" y="T9"/>
              </a:cxn>
            </a:cxnLst>
            <a:rect l="T15" t="T16" r="T17" b="T18"/>
            <a:pathLst>
              <a:path w="1786" h="2480">
                <a:moveTo>
                  <a:pt x="1779" y="0"/>
                </a:moveTo>
                <a:lnTo>
                  <a:pt x="0" y="122"/>
                </a:lnTo>
                <a:lnTo>
                  <a:pt x="8" y="1272"/>
                </a:lnTo>
                <a:lnTo>
                  <a:pt x="1786" y="2480"/>
                </a:lnTo>
                <a:lnTo>
                  <a:pt x="1779" y="0"/>
                </a:lnTo>
                <a:close/>
              </a:path>
            </a:pathLst>
          </a:custGeom>
          <a:solidFill>
            <a:srgbClr val="808080"/>
          </a:solidFill>
          <a:ln w="9525">
            <a:solidFill>
              <a:schemeClr val="tx1"/>
            </a:solidFill>
            <a:round/>
            <a:headEnd/>
            <a:tailEnd/>
          </a:ln>
        </p:spPr>
        <p:txBody>
          <a:bodyPr/>
          <a:lstStyle/>
          <a:p>
            <a:endParaRPr lang="en-US"/>
          </a:p>
        </p:txBody>
      </p:sp>
      <p:sp>
        <p:nvSpPr>
          <p:cNvPr id="159751" name="Freeform 7"/>
          <p:cNvSpPr>
            <a:spLocks/>
          </p:cNvSpPr>
          <p:nvPr/>
        </p:nvSpPr>
        <p:spPr bwMode="auto">
          <a:xfrm>
            <a:off x="5251450" y="3133725"/>
            <a:ext cx="2822575" cy="2589213"/>
          </a:xfrm>
          <a:custGeom>
            <a:avLst/>
            <a:gdLst>
              <a:gd name="T0" fmla="*/ 0 w 1778"/>
              <a:gd name="T1" fmla="*/ 0 h 1631"/>
              <a:gd name="T2" fmla="*/ 2147483647 w 1778"/>
              <a:gd name="T3" fmla="*/ 2147483647 h 1631"/>
              <a:gd name="T4" fmla="*/ 2147483647 w 1778"/>
              <a:gd name="T5" fmla="*/ 2147483647 h 1631"/>
              <a:gd name="T6" fmla="*/ 0 w 1778"/>
              <a:gd name="T7" fmla="*/ 0 h 1631"/>
              <a:gd name="T8" fmla="*/ 0 60000 65536"/>
              <a:gd name="T9" fmla="*/ 0 60000 65536"/>
              <a:gd name="T10" fmla="*/ 0 60000 65536"/>
              <a:gd name="T11" fmla="*/ 0 60000 65536"/>
              <a:gd name="T12" fmla="*/ 0 w 1778"/>
              <a:gd name="T13" fmla="*/ 0 h 1631"/>
              <a:gd name="T14" fmla="*/ 1778 w 1778"/>
              <a:gd name="T15" fmla="*/ 1631 h 1631"/>
            </a:gdLst>
            <a:ahLst/>
            <a:cxnLst>
              <a:cxn ang="T8">
                <a:pos x="T0" y="T1"/>
              </a:cxn>
              <a:cxn ang="T9">
                <a:pos x="T2" y="T3"/>
              </a:cxn>
              <a:cxn ang="T10">
                <a:pos x="T4" y="T5"/>
              </a:cxn>
              <a:cxn ang="T11">
                <a:pos x="T6" y="T7"/>
              </a:cxn>
            </a:cxnLst>
            <a:rect l="T12" t="T13" r="T14" b="T15"/>
            <a:pathLst>
              <a:path w="1778" h="1631">
                <a:moveTo>
                  <a:pt x="0" y="0"/>
                </a:moveTo>
                <a:lnTo>
                  <a:pt x="1778" y="1208"/>
                </a:lnTo>
                <a:lnTo>
                  <a:pt x="4" y="1631"/>
                </a:lnTo>
                <a:lnTo>
                  <a:pt x="0" y="0"/>
                </a:lnTo>
                <a:close/>
              </a:path>
            </a:pathLst>
          </a:custGeom>
          <a:solidFill>
            <a:srgbClr val="808080">
              <a:alpha val="61960"/>
            </a:srgbClr>
          </a:solidFill>
          <a:ln w="9525">
            <a:solidFill>
              <a:schemeClr val="tx1"/>
            </a:solidFill>
            <a:round/>
            <a:headEnd/>
            <a:tailEnd/>
          </a:ln>
        </p:spPr>
        <p:txBody>
          <a:bodyPr/>
          <a:lstStyle/>
          <a:p>
            <a:endParaRPr lang="en-US"/>
          </a:p>
        </p:txBody>
      </p:sp>
      <p:sp>
        <p:nvSpPr>
          <p:cNvPr id="159752" name="Freeform 8"/>
          <p:cNvSpPr>
            <a:spLocks/>
          </p:cNvSpPr>
          <p:nvPr/>
        </p:nvSpPr>
        <p:spPr bwMode="auto">
          <a:xfrm>
            <a:off x="2613025" y="1484313"/>
            <a:ext cx="219075" cy="1330325"/>
          </a:xfrm>
          <a:custGeom>
            <a:avLst/>
            <a:gdLst>
              <a:gd name="T0" fmla="*/ 0 w 138"/>
              <a:gd name="T1" fmla="*/ 2147483647 h 838"/>
              <a:gd name="T2" fmla="*/ 2147483647 w 138"/>
              <a:gd name="T3" fmla="*/ 0 h 838"/>
              <a:gd name="T4" fmla="*/ 2147483647 w 138"/>
              <a:gd name="T5" fmla="*/ 2147483647 h 838"/>
              <a:gd name="T6" fmla="*/ 0 w 138"/>
              <a:gd name="T7" fmla="*/ 2147483647 h 838"/>
              <a:gd name="T8" fmla="*/ 0 w 138"/>
              <a:gd name="T9" fmla="*/ 2147483647 h 838"/>
              <a:gd name="T10" fmla="*/ 0 60000 65536"/>
              <a:gd name="T11" fmla="*/ 0 60000 65536"/>
              <a:gd name="T12" fmla="*/ 0 60000 65536"/>
              <a:gd name="T13" fmla="*/ 0 60000 65536"/>
              <a:gd name="T14" fmla="*/ 0 60000 65536"/>
              <a:gd name="T15" fmla="*/ 0 w 138"/>
              <a:gd name="T16" fmla="*/ 0 h 838"/>
              <a:gd name="T17" fmla="*/ 138 w 138"/>
              <a:gd name="T18" fmla="*/ 838 h 838"/>
            </a:gdLst>
            <a:ahLst/>
            <a:cxnLst>
              <a:cxn ang="T10">
                <a:pos x="T0" y="T1"/>
              </a:cxn>
              <a:cxn ang="T11">
                <a:pos x="T2" y="T3"/>
              </a:cxn>
              <a:cxn ang="T12">
                <a:pos x="T4" y="T5"/>
              </a:cxn>
              <a:cxn ang="T13">
                <a:pos x="T6" y="T7"/>
              </a:cxn>
              <a:cxn ang="T14">
                <a:pos x="T8" y="T9"/>
              </a:cxn>
            </a:cxnLst>
            <a:rect l="T15" t="T16" r="T17" b="T18"/>
            <a:pathLst>
              <a:path w="138" h="838">
                <a:moveTo>
                  <a:pt x="0" y="9"/>
                </a:moveTo>
                <a:lnTo>
                  <a:pt x="135" y="0"/>
                </a:lnTo>
                <a:lnTo>
                  <a:pt x="138" y="820"/>
                </a:lnTo>
                <a:lnTo>
                  <a:pt x="0" y="838"/>
                </a:lnTo>
                <a:lnTo>
                  <a:pt x="0" y="9"/>
                </a:lnTo>
                <a:close/>
              </a:path>
            </a:pathLst>
          </a:custGeom>
          <a:solidFill>
            <a:srgbClr val="4D4D4D"/>
          </a:solidFill>
          <a:ln w="9525">
            <a:solidFill>
              <a:schemeClr val="tx1"/>
            </a:solidFill>
            <a:round/>
            <a:headEnd/>
            <a:tailEnd/>
          </a:ln>
        </p:spPr>
        <p:txBody>
          <a:bodyPr/>
          <a:lstStyle/>
          <a:p>
            <a:endParaRPr lang="en-US"/>
          </a:p>
        </p:txBody>
      </p:sp>
      <p:sp>
        <p:nvSpPr>
          <p:cNvPr id="159753" name="Text Box 9"/>
          <p:cNvSpPr txBox="1">
            <a:spLocks noChangeArrowheads="1"/>
          </p:cNvSpPr>
          <p:nvPr/>
        </p:nvSpPr>
        <p:spPr bwMode="auto">
          <a:xfrm>
            <a:off x="3179763" y="5203825"/>
            <a:ext cx="1022350" cy="366713"/>
          </a:xfrm>
          <a:prstGeom prst="rect">
            <a:avLst/>
          </a:prstGeom>
          <a:noFill/>
          <a:ln w="9525">
            <a:noFill/>
            <a:miter lim="800000"/>
            <a:headEnd/>
            <a:tailEnd/>
          </a:ln>
        </p:spPr>
        <p:txBody>
          <a:bodyPr wrap="none">
            <a:spAutoFit/>
          </a:bodyPr>
          <a:lstStyle/>
          <a:p>
            <a:pPr algn="l" eaLnBrk="0" hangingPunct="0"/>
            <a:r>
              <a:rPr lang="en-US" sz="1800"/>
              <a:t>Vacuum</a:t>
            </a:r>
          </a:p>
        </p:txBody>
      </p:sp>
      <p:sp>
        <p:nvSpPr>
          <p:cNvPr id="159754" name="Text Box 10"/>
          <p:cNvSpPr txBox="1">
            <a:spLocks noChangeArrowheads="1"/>
          </p:cNvSpPr>
          <p:nvPr/>
        </p:nvSpPr>
        <p:spPr bwMode="auto">
          <a:xfrm>
            <a:off x="6283325" y="4727575"/>
            <a:ext cx="603250" cy="366713"/>
          </a:xfrm>
          <a:prstGeom prst="rect">
            <a:avLst/>
          </a:prstGeom>
          <a:noFill/>
          <a:ln w="9525">
            <a:noFill/>
            <a:miter lim="800000"/>
            <a:headEnd/>
            <a:tailEnd/>
          </a:ln>
        </p:spPr>
        <p:txBody>
          <a:bodyPr wrap="none">
            <a:spAutoFit/>
          </a:bodyPr>
          <a:lstStyle/>
          <a:p>
            <a:pPr algn="l" eaLnBrk="0" hangingPunct="0"/>
            <a:r>
              <a:rPr lang="en-US" sz="1800"/>
              <a:t>Gas</a:t>
            </a:r>
          </a:p>
        </p:txBody>
      </p:sp>
      <p:sp>
        <p:nvSpPr>
          <p:cNvPr id="159755" name="Oval 11"/>
          <p:cNvSpPr>
            <a:spLocks noChangeArrowheads="1"/>
          </p:cNvSpPr>
          <p:nvPr/>
        </p:nvSpPr>
        <p:spPr bwMode="auto">
          <a:xfrm>
            <a:off x="5367338" y="14747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56" name="Oval 12"/>
          <p:cNvSpPr>
            <a:spLocks noChangeArrowheads="1"/>
          </p:cNvSpPr>
          <p:nvPr/>
        </p:nvSpPr>
        <p:spPr bwMode="auto">
          <a:xfrm>
            <a:off x="5768975" y="1390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57" name="Oval 13"/>
          <p:cNvSpPr>
            <a:spLocks noChangeArrowheads="1"/>
          </p:cNvSpPr>
          <p:nvPr/>
        </p:nvSpPr>
        <p:spPr bwMode="auto">
          <a:xfrm>
            <a:off x="5440363" y="18240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58" name="Oval 14"/>
          <p:cNvSpPr>
            <a:spLocks noChangeArrowheads="1"/>
          </p:cNvSpPr>
          <p:nvPr/>
        </p:nvSpPr>
        <p:spPr bwMode="auto">
          <a:xfrm>
            <a:off x="5297488" y="20701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59" name="Oval 15"/>
          <p:cNvSpPr>
            <a:spLocks noChangeArrowheads="1"/>
          </p:cNvSpPr>
          <p:nvPr/>
        </p:nvSpPr>
        <p:spPr bwMode="auto">
          <a:xfrm>
            <a:off x="5602288" y="22113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0" name="Oval 16"/>
          <p:cNvSpPr>
            <a:spLocks noChangeArrowheads="1"/>
          </p:cNvSpPr>
          <p:nvPr/>
        </p:nvSpPr>
        <p:spPr bwMode="auto">
          <a:xfrm>
            <a:off x="5721350" y="18796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1" name="Oval 17"/>
          <p:cNvSpPr>
            <a:spLocks noChangeArrowheads="1"/>
          </p:cNvSpPr>
          <p:nvPr/>
        </p:nvSpPr>
        <p:spPr bwMode="auto">
          <a:xfrm>
            <a:off x="6278563" y="23971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2" name="Oval 18"/>
          <p:cNvSpPr>
            <a:spLocks noChangeArrowheads="1"/>
          </p:cNvSpPr>
          <p:nvPr/>
        </p:nvSpPr>
        <p:spPr bwMode="auto">
          <a:xfrm>
            <a:off x="6370638" y="26479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3" name="Oval 19"/>
          <p:cNvSpPr>
            <a:spLocks noChangeArrowheads="1"/>
          </p:cNvSpPr>
          <p:nvPr/>
        </p:nvSpPr>
        <p:spPr bwMode="auto">
          <a:xfrm>
            <a:off x="5967413" y="26638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4" name="Oval 20"/>
          <p:cNvSpPr>
            <a:spLocks noChangeArrowheads="1"/>
          </p:cNvSpPr>
          <p:nvPr/>
        </p:nvSpPr>
        <p:spPr bwMode="auto">
          <a:xfrm>
            <a:off x="5840413" y="23701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5" name="Oval 21"/>
          <p:cNvSpPr>
            <a:spLocks noChangeArrowheads="1"/>
          </p:cNvSpPr>
          <p:nvPr/>
        </p:nvSpPr>
        <p:spPr bwMode="auto">
          <a:xfrm>
            <a:off x="5405438" y="25606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6" name="Oval 22"/>
          <p:cNvSpPr>
            <a:spLocks noChangeArrowheads="1"/>
          </p:cNvSpPr>
          <p:nvPr/>
        </p:nvSpPr>
        <p:spPr bwMode="auto">
          <a:xfrm>
            <a:off x="5649913" y="2628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7" name="Oval 23"/>
          <p:cNvSpPr>
            <a:spLocks noChangeArrowheads="1"/>
          </p:cNvSpPr>
          <p:nvPr/>
        </p:nvSpPr>
        <p:spPr bwMode="auto">
          <a:xfrm>
            <a:off x="7051675" y="28892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8" name="Oval 24"/>
          <p:cNvSpPr>
            <a:spLocks noChangeArrowheads="1"/>
          </p:cNvSpPr>
          <p:nvPr/>
        </p:nvSpPr>
        <p:spPr bwMode="auto">
          <a:xfrm>
            <a:off x="7070725" y="32242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69" name="Oval 25"/>
          <p:cNvSpPr>
            <a:spLocks noChangeArrowheads="1"/>
          </p:cNvSpPr>
          <p:nvPr/>
        </p:nvSpPr>
        <p:spPr bwMode="auto">
          <a:xfrm>
            <a:off x="7388225" y="32575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0" name="Oval 26"/>
          <p:cNvSpPr>
            <a:spLocks noChangeArrowheads="1"/>
          </p:cNvSpPr>
          <p:nvPr/>
        </p:nvSpPr>
        <p:spPr bwMode="auto">
          <a:xfrm>
            <a:off x="7437438" y="35909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1" name="Oval 27"/>
          <p:cNvSpPr>
            <a:spLocks noChangeArrowheads="1"/>
          </p:cNvSpPr>
          <p:nvPr/>
        </p:nvSpPr>
        <p:spPr bwMode="auto">
          <a:xfrm>
            <a:off x="7335838" y="39735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2" name="Oval 28"/>
          <p:cNvSpPr>
            <a:spLocks noChangeArrowheads="1"/>
          </p:cNvSpPr>
          <p:nvPr/>
        </p:nvSpPr>
        <p:spPr bwMode="auto">
          <a:xfrm>
            <a:off x="6878638" y="39751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3" name="Oval 29"/>
          <p:cNvSpPr>
            <a:spLocks noChangeArrowheads="1"/>
          </p:cNvSpPr>
          <p:nvPr/>
        </p:nvSpPr>
        <p:spPr bwMode="auto">
          <a:xfrm>
            <a:off x="7477125" y="43576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4" name="Oval 30"/>
          <p:cNvSpPr>
            <a:spLocks noChangeArrowheads="1"/>
          </p:cNvSpPr>
          <p:nvPr/>
        </p:nvSpPr>
        <p:spPr bwMode="auto">
          <a:xfrm>
            <a:off x="7807325" y="43910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5" name="Oval 31"/>
          <p:cNvSpPr>
            <a:spLocks noChangeArrowheads="1"/>
          </p:cNvSpPr>
          <p:nvPr/>
        </p:nvSpPr>
        <p:spPr bwMode="auto">
          <a:xfrm>
            <a:off x="7654925" y="46736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6" name="Oval 32"/>
          <p:cNvSpPr>
            <a:spLocks noChangeArrowheads="1"/>
          </p:cNvSpPr>
          <p:nvPr/>
        </p:nvSpPr>
        <p:spPr bwMode="auto">
          <a:xfrm>
            <a:off x="7859713" y="4914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7" name="Oval 33"/>
          <p:cNvSpPr>
            <a:spLocks noChangeArrowheads="1"/>
          </p:cNvSpPr>
          <p:nvPr/>
        </p:nvSpPr>
        <p:spPr bwMode="auto">
          <a:xfrm>
            <a:off x="7940675" y="4586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8" name="Oval 34"/>
          <p:cNvSpPr>
            <a:spLocks noChangeArrowheads="1"/>
          </p:cNvSpPr>
          <p:nvPr/>
        </p:nvSpPr>
        <p:spPr bwMode="auto">
          <a:xfrm>
            <a:off x="6637338" y="41243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79" name="Oval 35"/>
          <p:cNvSpPr>
            <a:spLocks noChangeArrowheads="1"/>
          </p:cNvSpPr>
          <p:nvPr/>
        </p:nvSpPr>
        <p:spPr bwMode="auto">
          <a:xfrm>
            <a:off x="7192963" y="48783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0" name="Oval 36"/>
          <p:cNvSpPr>
            <a:spLocks noChangeArrowheads="1"/>
          </p:cNvSpPr>
          <p:nvPr/>
        </p:nvSpPr>
        <p:spPr bwMode="auto">
          <a:xfrm>
            <a:off x="7442200" y="49561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1" name="Oval 37"/>
          <p:cNvSpPr>
            <a:spLocks noChangeArrowheads="1"/>
          </p:cNvSpPr>
          <p:nvPr/>
        </p:nvSpPr>
        <p:spPr bwMode="auto">
          <a:xfrm>
            <a:off x="6989763" y="51101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2" name="Oval 38"/>
          <p:cNvSpPr>
            <a:spLocks noChangeArrowheads="1"/>
          </p:cNvSpPr>
          <p:nvPr/>
        </p:nvSpPr>
        <p:spPr bwMode="auto">
          <a:xfrm>
            <a:off x="7434263" y="17526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3" name="Oval 39"/>
          <p:cNvSpPr>
            <a:spLocks noChangeArrowheads="1"/>
          </p:cNvSpPr>
          <p:nvPr/>
        </p:nvSpPr>
        <p:spPr bwMode="auto">
          <a:xfrm>
            <a:off x="7710488" y="15271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4" name="Oval 40"/>
          <p:cNvSpPr>
            <a:spLocks noChangeArrowheads="1"/>
          </p:cNvSpPr>
          <p:nvPr/>
        </p:nvSpPr>
        <p:spPr bwMode="auto">
          <a:xfrm>
            <a:off x="7486650" y="12954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5" name="Oval 41"/>
          <p:cNvSpPr>
            <a:spLocks noChangeArrowheads="1"/>
          </p:cNvSpPr>
          <p:nvPr/>
        </p:nvSpPr>
        <p:spPr bwMode="auto">
          <a:xfrm>
            <a:off x="7866063" y="1284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6" name="Oval 42"/>
          <p:cNvSpPr>
            <a:spLocks noChangeArrowheads="1"/>
          </p:cNvSpPr>
          <p:nvPr/>
        </p:nvSpPr>
        <p:spPr bwMode="auto">
          <a:xfrm>
            <a:off x="6891338" y="13890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7" name="Oval 43"/>
          <p:cNvSpPr>
            <a:spLocks noChangeArrowheads="1"/>
          </p:cNvSpPr>
          <p:nvPr/>
        </p:nvSpPr>
        <p:spPr bwMode="auto">
          <a:xfrm>
            <a:off x="6472238" y="14081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8" name="Oval 44"/>
          <p:cNvSpPr>
            <a:spLocks noChangeArrowheads="1"/>
          </p:cNvSpPr>
          <p:nvPr/>
        </p:nvSpPr>
        <p:spPr bwMode="auto">
          <a:xfrm>
            <a:off x="7224713" y="15097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89" name="Oval 45"/>
          <p:cNvSpPr>
            <a:spLocks noChangeArrowheads="1"/>
          </p:cNvSpPr>
          <p:nvPr/>
        </p:nvSpPr>
        <p:spPr bwMode="auto">
          <a:xfrm>
            <a:off x="7715250" y="18907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0" name="Oval 46"/>
          <p:cNvSpPr>
            <a:spLocks noChangeArrowheads="1"/>
          </p:cNvSpPr>
          <p:nvPr/>
        </p:nvSpPr>
        <p:spPr bwMode="auto">
          <a:xfrm>
            <a:off x="6191250" y="52720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1" name="Oval 47"/>
          <p:cNvSpPr>
            <a:spLocks noChangeArrowheads="1"/>
          </p:cNvSpPr>
          <p:nvPr/>
        </p:nvSpPr>
        <p:spPr bwMode="auto">
          <a:xfrm>
            <a:off x="6635750" y="5221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2" name="Oval 48"/>
          <p:cNvSpPr>
            <a:spLocks noChangeArrowheads="1"/>
          </p:cNvSpPr>
          <p:nvPr/>
        </p:nvSpPr>
        <p:spPr bwMode="auto">
          <a:xfrm>
            <a:off x="5913438" y="52371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3" name="Oval 49"/>
          <p:cNvSpPr>
            <a:spLocks noChangeArrowheads="1"/>
          </p:cNvSpPr>
          <p:nvPr/>
        </p:nvSpPr>
        <p:spPr bwMode="auto">
          <a:xfrm>
            <a:off x="5691188" y="53784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4" name="Oval 50"/>
          <p:cNvSpPr>
            <a:spLocks noChangeArrowheads="1"/>
          </p:cNvSpPr>
          <p:nvPr/>
        </p:nvSpPr>
        <p:spPr bwMode="auto">
          <a:xfrm>
            <a:off x="5586413" y="51038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5" name="Oval 51"/>
          <p:cNvSpPr>
            <a:spLocks noChangeArrowheads="1"/>
          </p:cNvSpPr>
          <p:nvPr/>
        </p:nvSpPr>
        <p:spPr bwMode="auto">
          <a:xfrm>
            <a:off x="5556250" y="46323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6" name="Oval 52"/>
          <p:cNvSpPr>
            <a:spLocks noChangeArrowheads="1"/>
          </p:cNvSpPr>
          <p:nvPr/>
        </p:nvSpPr>
        <p:spPr bwMode="auto">
          <a:xfrm>
            <a:off x="5370513" y="44323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7" name="Oval 53"/>
          <p:cNvSpPr>
            <a:spLocks noChangeArrowheads="1"/>
          </p:cNvSpPr>
          <p:nvPr/>
        </p:nvSpPr>
        <p:spPr bwMode="auto">
          <a:xfrm>
            <a:off x="5810250" y="29622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8" name="Oval 54"/>
          <p:cNvSpPr>
            <a:spLocks noChangeArrowheads="1"/>
          </p:cNvSpPr>
          <p:nvPr/>
        </p:nvSpPr>
        <p:spPr bwMode="auto">
          <a:xfrm>
            <a:off x="6286500" y="43767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799" name="Oval 55"/>
          <p:cNvSpPr>
            <a:spLocks noChangeArrowheads="1"/>
          </p:cNvSpPr>
          <p:nvPr/>
        </p:nvSpPr>
        <p:spPr bwMode="auto">
          <a:xfrm>
            <a:off x="5759450" y="46640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0" name="Oval 56"/>
          <p:cNvSpPr>
            <a:spLocks noChangeArrowheads="1"/>
          </p:cNvSpPr>
          <p:nvPr/>
        </p:nvSpPr>
        <p:spPr bwMode="auto">
          <a:xfrm>
            <a:off x="6059488" y="48593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1" name="Oval 57"/>
          <p:cNvSpPr>
            <a:spLocks noChangeArrowheads="1"/>
          </p:cNvSpPr>
          <p:nvPr/>
        </p:nvSpPr>
        <p:spPr bwMode="auto">
          <a:xfrm>
            <a:off x="6592888" y="43957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2" name="Oval 58"/>
          <p:cNvSpPr>
            <a:spLocks noChangeArrowheads="1"/>
          </p:cNvSpPr>
          <p:nvPr/>
        </p:nvSpPr>
        <p:spPr bwMode="auto">
          <a:xfrm>
            <a:off x="6810375" y="4438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3" name="Oval 59"/>
          <p:cNvSpPr>
            <a:spLocks noChangeArrowheads="1"/>
          </p:cNvSpPr>
          <p:nvPr/>
        </p:nvSpPr>
        <p:spPr bwMode="auto">
          <a:xfrm>
            <a:off x="5616575" y="4205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4" name="Oval 60"/>
          <p:cNvSpPr>
            <a:spLocks noChangeArrowheads="1"/>
          </p:cNvSpPr>
          <p:nvPr/>
        </p:nvSpPr>
        <p:spPr bwMode="auto">
          <a:xfrm>
            <a:off x="6294438" y="17192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5" name="Oval 61"/>
          <p:cNvSpPr>
            <a:spLocks noChangeArrowheads="1"/>
          </p:cNvSpPr>
          <p:nvPr/>
        </p:nvSpPr>
        <p:spPr bwMode="auto">
          <a:xfrm>
            <a:off x="5508625" y="28384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6" name="Oval 62"/>
          <p:cNvSpPr>
            <a:spLocks noChangeArrowheads="1"/>
          </p:cNvSpPr>
          <p:nvPr/>
        </p:nvSpPr>
        <p:spPr bwMode="auto">
          <a:xfrm>
            <a:off x="6069013" y="41624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7" name="Oval 63"/>
          <p:cNvSpPr>
            <a:spLocks noChangeArrowheads="1"/>
          </p:cNvSpPr>
          <p:nvPr/>
        </p:nvSpPr>
        <p:spPr bwMode="auto">
          <a:xfrm>
            <a:off x="6400800" y="40719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8" name="Oval 64"/>
          <p:cNvSpPr>
            <a:spLocks noChangeArrowheads="1"/>
          </p:cNvSpPr>
          <p:nvPr/>
        </p:nvSpPr>
        <p:spPr bwMode="auto">
          <a:xfrm>
            <a:off x="7067550" y="45164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09" name="Oval 65"/>
          <p:cNvSpPr>
            <a:spLocks noChangeArrowheads="1"/>
          </p:cNvSpPr>
          <p:nvPr/>
        </p:nvSpPr>
        <p:spPr bwMode="auto">
          <a:xfrm>
            <a:off x="6935788" y="42656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0" name="Oval 66"/>
          <p:cNvSpPr>
            <a:spLocks noChangeArrowheads="1"/>
          </p:cNvSpPr>
          <p:nvPr/>
        </p:nvSpPr>
        <p:spPr bwMode="auto">
          <a:xfrm>
            <a:off x="7305675" y="4533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1" name="Oval 67"/>
          <p:cNvSpPr>
            <a:spLocks noChangeArrowheads="1"/>
          </p:cNvSpPr>
          <p:nvPr/>
        </p:nvSpPr>
        <p:spPr bwMode="auto">
          <a:xfrm>
            <a:off x="5978525" y="16621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2" name="Oval 68"/>
          <p:cNvSpPr>
            <a:spLocks noChangeArrowheads="1"/>
          </p:cNvSpPr>
          <p:nvPr/>
        </p:nvSpPr>
        <p:spPr bwMode="auto">
          <a:xfrm>
            <a:off x="6121400" y="13954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3" name="Oval 69"/>
          <p:cNvSpPr>
            <a:spLocks noChangeArrowheads="1"/>
          </p:cNvSpPr>
          <p:nvPr/>
        </p:nvSpPr>
        <p:spPr bwMode="auto">
          <a:xfrm>
            <a:off x="5630863" y="16097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4" name="Oval 70"/>
          <p:cNvSpPr>
            <a:spLocks noChangeArrowheads="1"/>
          </p:cNvSpPr>
          <p:nvPr/>
        </p:nvSpPr>
        <p:spPr bwMode="auto">
          <a:xfrm>
            <a:off x="7261225" y="26463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5" name="Oval 71"/>
          <p:cNvSpPr>
            <a:spLocks noChangeArrowheads="1"/>
          </p:cNvSpPr>
          <p:nvPr/>
        </p:nvSpPr>
        <p:spPr bwMode="auto">
          <a:xfrm>
            <a:off x="7524750" y="29083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6" name="Oval 72"/>
          <p:cNvSpPr>
            <a:spLocks noChangeArrowheads="1"/>
          </p:cNvSpPr>
          <p:nvPr/>
        </p:nvSpPr>
        <p:spPr bwMode="auto">
          <a:xfrm>
            <a:off x="7820025" y="27336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7" name="Oval 73"/>
          <p:cNvSpPr>
            <a:spLocks noChangeArrowheads="1"/>
          </p:cNvSpPr>
          <p:nvPr/>
        </p:nvSpPr>
        <p:spPr bwMode="auto">
          <a:xfrm>
            <a:off x="7770813" y="31511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8" name="Oval 74"/>
          <p:cNvSpPr>
            <a:spLocks noChangeArrowheads="1"/>
          </p:cNvSpPr>
          <p:nvPr/>
        </p:nvSpPr>
        <p:spPr bwMode="auto">
          <a:xfrm>
            <a:off x="7756525" y="35369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19" name="Oval 75"/>
          <p:cNvSpPr>
            <a:spLocks noChangeArrowheads="1"/>
          </p:cNvSpPr>
          <p:nvPr/>
        </p:nvSpPr>
        <p:spPr bwMode="auto">
          <a:xfrm>
            <a:off x="7075488" y="36957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0" name="Oval 76"/>
          <p:cNvSpPr>
            <a:spLocks noChangeArrowheads="1"/>
          </p:cNvSpPr>
          <p:nvPr/>
        </p:nvSpPr>
        <p:spPr bwMode="auto">
          <a:xfrm>
            <a:off x="7707313" y="39576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1" name="Oval 77"/>
          <p:cNvSpPr>
            <a:spLocks noChangeArrowheads="1"/>
          </p:cNvSpPr>
          <p:nvPr/>
        </p:nvSpPr>
        <p:spPr bwMode="auto">
          <a:xfrm>
            <a:off x="7161213" y="42164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2" name="Oval 78"/>
          <p:cNvSpPr>
            <a:spLocks noChangeArrowheads="1"/>
          </p:cNvSpPr>
          <p:nvPr/>
        </p:nvSpPr>
        <p:spPr bwMode="auto">
          <a:xfrm>
            <a:off x="5816600" y="43275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3" name="Oval 79"/>
          <p:cNvSpPr>
            <a:spLocks noChangeArrowheads="1"/>
          </p:cNvSpPr>
          <p:nvPr/>
        </p:nvSpPr>
        <p:spPr bwMode="auto">
          <a:xfrm>
            <a:off x="5827713" y="39766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4" name="Oval 80"/>
          <p:cNvSpPr>
            <a:spLocks noChangeArrowheads="1"/>
          </p:cNvSpPr>
          <p:nvPr/>
        </p:nvSpPr>
        <p:spPr bwMode="auto">
          <a:xfrm>
            <a:off x="6015038" y="45323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5" name="Oval 81"/>
          <p:cNvSpPr>
            <a:spLocks noChangeArrowheads="1"/>
          </p:cNvSpPr>
          <p:nvPr/>
        </p:nvSpPr>
        <p:spPr bwMode="auto">
          <a:xfrm>
            <a:off x="5430838" y="54117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6" name="Oval 82"/>
          <p:cNvSpPr>
            <a:spLocks noChangeArrowheads="1"/>
          </p:cNvSpPr>
          <p:nvPr/>
        </p:nvSpPr>
        <p:spPr bwMode="auto">
          <a:xfrm>
            <a:off x="5811838" y="4946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7" name="Oval 83"/>
          <p:cNvSpPr>
            <a:spLocks noChangeArrowheads="1"/>
          </p:cNvSpPr>
          <p:nvPr/>
        </p:nvSpPr>
        <p:spPr bwMode="auto">
          <a:xfrm>
            <a:off x="5399088" y="49228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8" name="Oval 84"/>
          <p:cNvSpPr>
            <a:spLocks noChangeArrowheads="1"/>
          </p:cNvSpPr>
          <p:nvPr/>
        </p:nvSpPr>
        <p:spPr bwMode="auto">
          <a:xfrm>
            <a:off x="5375275" y="40132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29" name="Oval 85"/>
          <p:cNvSpPr>
            <a:spLocks noChangeArrowheads="1"/>
          </p:cNvSpPr>
          <p:nvPr/>
        </p:nvSpPr>
        <p:spPr bwMode="auto">
          <a:xfrm>
            <a:off x="6027738" y="19637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0" name="Oval 86"/>
          <p:cNvSpPr>
            <a:spLocks noChangeArrowheads="1"/>
          </p:cNvSpPr>
          <p:nvPr/>
        </p:nvSpPr>
        <p:spPr bwMode="auto">
          <a:xfrm>
            <a:off x="5568950" y="37322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1" name="Oval 87"/>
          <p:cNvSpPr>
            <a:spLocks noChangeArrowheads="1"/>
          </p:cNvSpPr>
          <p:nvPr/>
        </p:nvSpPr>
        <p:spPr bwMode="auto">
          <a:xfrm>
            <a:off x="5932488" y="3676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2" name="Oval 88"/>
          <p:cNvSpPr>
            <a:spLocks noChangeArrowheads="1"/>
          </p:cNvSpPr>
          <p:nvPr/>
        </p:nvSpPr>
        <p:spPr bwMode="auto">
          <a:xfrm>
            <a:off x="6143625" y="38893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3" name="Oval 89"/>
          <p:cNvSpPr>
            <a:spLocks noChangeArrowheads="1"/>
          </p:cNvSpPr>
          <p:nvPr/>
        </p:nvSpPr>
        <p:spPr bwMode="auto">
          <a:xfrm>
            <a:off x="6546850" y="37814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4" name="Oval 90"/>
          <p:cNvSpPr>
            <a:spLocks noChangeArrowheads="1"/>
          </p:cNvSpPr>
          <p:nvPr/>
        </p:nvSpPr>
        <p:spPr bwMode="auto">
          <a:xfrm>
            <a:off x="6816725" y="36512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5" name="Oval 91"/>
          <p:cNvSpPr>
            <a:spLocks noChangeArrowheads="1"/>
          </p:cNvSpPr>
          <p:nvPr/>
        </p:nvSpPr>
        <p:spPr bwMode="auto">
          <a:xfrm>
            <a:off x="6773863" y="34369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6" name="Oval 92"/>
          <p:cNvSpPr>
            <a:spLocks noChangeArrowheads="1"/>
          </p:cNvSpPr>
          <p:nvPr/>
        </p:nvSpPr>
        <p:spPr bwMode="auto">
          <a:xfrm>
            <a:off x="6475413" y="33289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7" name="Oval 93"/>
          <p:cNvSpPr>
            <a:spLocks noChangeArrowheads="1"/>
          </p:cNvSpPr>
          <p:nvPr/>
        </p:nvSpPr>
        <p:spPr bwMode="auto">
          <a:xfrm>
            <a:off x="6251575" y="35353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8" name="Oval 94"/>
          <p:cNvSpPr>
            <a:spLocks noChangeArrowheads="1"/>
          </p:cNvSpPr>
          <p:nvPr/>
        </p:nvSpPr>
        <p:spPr bwMode="auto">
          <a:xfrm>
            <a:off x="5337175" y="34861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39" name="Oval 95"/>
          <p:cNvSpPr>
            <a:spLocks noChangeArrowheads="1"/>
          </p:cNvSpPr>
          <p:nvPr/>
        </p:nvSpPr>
        <p:spPr bwMode="auto">
          <a:xfrm>
            <a:off x="5757863" y="34512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0" name="Oval 96"/>
          <p:cNvSpPr>
            <a:spLocks noChangeArrowheads="1"/>
          </p:cNvSpPr>
          <p:nvPr/>
        </p:nvSpPr>
        <p:spPr bwMode="auto">
          <a:xfrm>
            <a:off x="6018213" y="32194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1" name="Oval 97"/>
          <p:cNvSpPr>
            <a:spLocks noChangeArrowheads="1"/>
          </p:cNvSpPr>
          <p:nvPr/>
        </p:nvSpPr>
        <p:spPr bwMode="auto">
          <a:xfrm>
            <a:off x="5583238" y="32035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2" name="Oval 98"/>
          <p:cNvSpPr>
            <a:spLocks noChangeArrowheads="1"/>
          </p:cNvSpPr>
          <p:nvPr/>
        </p:nvSpPr>
        <p:spPr bwMode="auto">
          <a:xfrm>
            <a:off x="5324475" y="31130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3" name="Oval 99"/>
          <p:cNvSpPr>
            <a:spLocks noChangeArrowheads="1"/>
          </p:cNvSpPr>
          <p:nvPr/>
        </p:nvSpPr>
        <p:spPr bwMode="auto">
          <a:xfrm>
            <a:off x="6286500" y="29765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4" name="Oval 100"/>
          <p:cNvSpPr>
            <a:spLocks noChangeArrowheads="1"/>
          </p:cNvSpPr>
          <p:nvPr/>
        </p:nvSpPr>
        <p:spPr bwMode="auto">
          <a:xfrm>
            <a:off x="6283325" y="20828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5" name="Oval 101"/>
          <p:cNvSpPr>
            <a:spLocks noChangeArrowheads="1"/>
          </p:cNvSpPr>
          <p:nvPr/>
        </p:nvSpPr>
        <p:spPr bwMode="auto">
          <a:xfrm>
            <a:off x="6583363" y="20161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6" name="Oval 102"/>
          <p:cNvSpPr>
            <a:spLocks noChangeArrowheads="1"/>
          </p:cNvSpPr>
          <p:nvPr/>
        </p:nvSpPr>
        <p:spPr bwMode="auto">
          <a:xfrm>
            <a:off x="6626225" y="16684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7" name="Oval 103"/>
          <p:cNvSpPr>
            <a:spLocks noChangeArrowheads="1"/>
          </p:cNvSpPr>
          <p:nvPr/>
        </p:nvSpPr>
        <p:spPr bwMode="auto">
          <a:xfrm>
            <a:off x="6911975" y="18446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8" name="Oval 104"/>
          <p:cNvSpPr>
            <a:spLocks noChangeArrowheads="1"/>
          </p:cNvSpPr>
          <p:nvPr/>
        </p:nvSpPr>
        <p:spPr bwMode="auto">
          <a:xfrm>
            <a:off x="7192963" y="19589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49" name="Oval 105"/>
          <p:cNvSpPr>
            <a:spLocks noChangeArrowheads="1"/>
          </p:cNvSpPr>
          <p:nvPr/>
        </p:nvSpPr>
        <p:spPr bwMode="auto">
          <a:xfrm>
            <a:off x="6897688" y="21542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0" name="Oval 106"/>
          <p:cNvSpPr>
            <a:spLocks noChangeArrowheads="1"/>
          </p:cNvSpPr>
          <p:nvPr/>
        </p:nvSpPr>
        <p:spPr bwMode="auto">
          <a:xfrm>
            <a:off x="6597650" y="23495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1" name="Oval 107"/>
          <p:cNvSpPr>
            <a:spLocks noChangeArrowheads="1"/>
          </p:cNvSpPr>
          <p:nvPr/>
        </p:nvSpPr>
        <p:spPr bwMode="auto">
          <a:xfrm>
            <a:off x="6721475" y="26257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2" name="Oval 108"/>
          <p:cNvSpPr>
            <a:spLocks noChangeArrowheads="1"/>
          </p:cNvSpPr>
          <p:nvPr/>
        </p:nvSpPr>
        <p:spPr bwMode="auto">
          <a:xfrm>
            <a:off x="6683375" y="29733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3" name="Oval 109"/>
          <p:cNvSpPr>
            <a:spLocks noChangeArrowheads="1"/>
          </p:cNvSpPr>
          <p:nvPr/>
        </p:nvSpPr>
        <p:spPr bwMode="auto">
          <a:xfrm>
            <a:off x="6978650" y="24161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4" name="Oval 110"/>
          <p:cNvSpPr>
            <a:spLocks noChangeArrowheads="1"/>
          </p:cNvSpPr>
          <p:nvPr/>
        </p:nvSpPr>
        <p:spPr bwMode="auto">
          <a:xfrm>
            <a:off x="7226300" y="23542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5" name="Oval 111"/>
          <p:cNvSpPr>
            <a:spLocks noChangeArrowheads="1"/>
          </p:cNvSpPr>
          <p:nvPr/>
        </p:nvSpPr>
        <p:spPr bwMode="auto">
          <a:xfrm>
            <a:off x="7421563" y="21447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6" name="Oval 112"/>
          <p:cNvSpPr>
            <a:spLocks noChangeArrowheads="1"/>
          </p:cNvSpPr>
          <p:nvPr/>
        </p:nvSpPr>
        <p:spPr bwMode="auto">
          <a:xfrm>
            <a:off x="7593013" y="2501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7" name="Oval 113"/>
          <p:cNvSpPr>
            <a:spLocks noChangeArrowheads="1"/>
          </p:cNvSpPr>
          <p:nvPr/>
        </p:nvSpPr>
        <p:spPr bwMode="auto">
          <a:xfrm>
            <a:off x="7821613" y="22733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59858" name="Oval 114"/>
          <p:cNvSpPr>
            <a:spLocks noChangeArrowheads="1"/>
          </p:cNvSpPr>
          <p:nvPr/>
        </p:nvSpPr>
        <p:spPr bwMode="auto">
          <a:xfrm>
            <a:off x="7845425" y="2501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136755" name="Oval 115"/>
          <p:cNvSpPr>
            <a:spLocks noChangeArrowheads="1"/>
          </p:cNvSpPr>
          <p:nvPr/>
        </p:nvSpPr>
        <p:spPr bwMode="auto">
          <a:xfrm>
            <a:off x="3205163" y="20939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136756" name="Oval 116"/>
          <p:cNvSpPr>
            <a:spLocks noChangeArrowheads="1"/>
          </p:cNvSpPr>
          <p:nvPr/>
        </p:nvSpPr>
        <p:spPr bwMode="auto">
          <a:xfrm>
            <a:off x="3695700" y="23939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136757" name="Oval 117"/>
          <p:cNvSpPr>
            <a:spLocks noChangeArrowheads="1"/>
          </p:cNvSpPr>
          <p:nvPr/>
        </p:nvSpPr>
        <p:spPr bwMode="auto">
          <a:xfrm>
            <a:off x="3414713" y="25415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136758" name="Oval 118"/>
          <p:cNvSpPr>
            <a:spLocks noChangeArrowheads="1"/>
          </p:cNvSpPr>
          <p:nvPr/>
        </p:nvSpPr>
        <p:spPr bwMode="auto">
          <a:xfrm>
            <a:off x="3205163" y="27178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136759" name="Oval 119"/>
          <p:cNvSpPr>
            <a:spLocks noChangeArrowheads="1"/>
          </p:cNvSpPr>
          <p:nvPr/>
        </p:nvSpPr>
        <p:spPr bwMode="auto">
          <a:xfrm>
            <a:off x="2928938" y="34178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136760" name="Oval 120"/>
          <p:cNvSpPr>
            <a:spLocks noChangeArrowheads="1"/>
          </p:cNvSpPr>
          <p:nvPr/>
        </p:nvSpPr>
        <p:spPr bwMode="auto">
          <a:xfrm>
            <a:off x="3895725" y="2276475"/>
            <a:ext cx="104775" cy="300038"/>
          </a:xfrm>
          <a:prstGeom prst="ellipse">
            <a:avLst/>
          </a:prstGeom>
          <a:gradFill rotWithShape="1">
            <a:gsLst>
              <a:gs pos="0">
                <a:srgbClr val="5E4776"/>
              </a:gs>
              <a:gs pos="100000">
                <a:srgbClr val="CC99FF"/>
              </a:gs>
            </a:gsLst>
            <a:path path="shape">
              <a:fillToRect l="50000" t="50000" r="50000" b="50000"/>
            </a:path>
          </a:gradFill>
          <a:ln w="9525">
            <a:solidFill>
              <a:schemeClr val="tx1"/>
            </a:solidFill>
            <a:round/>
            <a:headEnd/>
            <a:tailEnd/>
          </a:ln>
        </p:spPr>
        <p:txBody>
          <a:bodyPr wrap="none" anchor="ctr"/>
          <a:lstStyle/>
          <a:p>
            <a:endParaRPr lang="en-US"/>
          </a:p>
        </p:txBody>
      </p:sp>
      <p:sp>
        <p:nvSpPr>
          <p:cNvPr id="1136761" name="Line 121"/>
          <p:cNvSpPr>
            <a:spLocks noChangeShapeType="1"/>
          </p:cNvSpPr>
          <p:nvPr/>
        </p:nvSpPr>
        <p:spPr bwMode="auto">
          <a:xfrm flipV="1">
            <a:off x="3943350" y="1985963"/>
            <a:ext cx="0" cy="290512"/>
          </a:xfrm>
          <a:prstGeom prst="line">
            <a:avLst/>
          </a:prstGeom>
          <a:noFill/>
          <a:ln w="9525">
            <a:solidFill>
              <a:schemeClr val="tx1"/>
            </a:solidFill>
            <a:round/>
            <a:headEnd/>
            <a:tailEnd/>
          </a:ln>
        </p:spPr>
        <p:txBody>
          <a:bodyPr/>
          <a:lstStyle/>
          <a:p>
            <a:endParaRPr lang="en-US"/>
          </a:p>
        </p:txBody>
      </p:sp>
      <p:sp>
        <p:nvSpPr>
          <p:cNvPr id="1136762" name="Text Box 122"/>
          <p:cNvSpPr txBox="1">
            <a:spLocks noChangeArrowheads="1"/>
          </p:cNvSpPr>
          <p:nvPr/>
        </p:nvSpPr>
        <p:spPr bwMode="auto">
          <a:xfrm>
            <a:off x="3860800" y="1612900"/>
            <a:ext cx="946150" cy="366713"/>
          </a:xfrm>
          <a:prstGeom prst="rect">
            <a:avLst/>
          </a:prstGeom>
          <a:noFill/>
          <a:ln w="9525">
            <a:noFill/>
            <a:miter lim="800000"/>
            <a:headEnd/>
            <a:tailEnd/>
          </a:ln>
        </p:spPr>
        <p:txBody>
          <a:bodyPr wrap="none">
            <a:spAutoFit/>
          </a:bodyPr>
          <a:lstStyle/>
          <a:p>
            <a:pPr algn="l" eaLnBrk="0" hangingPunct="0"/>
            <a:r>
              <a:rPr lang="en-US" sz="1800"/>
              <a:t>Pinhole</a:t>
            </a:r>
          </a:p>
        </p:txBody>
      </p:sp>
      <p:sp>
        <p:nvSpPr>
          <p:cNvPr id="1136763" name="Freeform 123"/>
          <p:cNvSpPr>
            <a:spLocks/>
          </p:cNvSpPr>
          <p:nvPr/>
        </p:nvSpPr>
        <p:spPr bwMode="auto">
          <a:xfrm>
            <a:off x="2608263" y="1116013"/>
            <a:ext cx="5476875" cy="5211762"/>
          </a:xfrm>
          <a:custGeom>
            <a:avLst/>
            <a:gdLst>
              <a:gd name="T0" fmla="*/ 0 w 3450"/>
              <a:gd name="T1" fmla="*/ 2147483647 h 3283"/>
              <a:gd name="T2" fmla="*/ 2147483647 w 3450"/>
              <a:gd name="T3" fmla="*/ 0 h 3283"/>
              <a:gd name="T4" fmla="*/ 2147483647 w 3450"/>
              <a:gd name="T5" fmla="*/ 2147483647 h 3283"/>
              <a:gd name="T6" fmla="*/ 2147483647 w 3450"/>
              <a:gd name="T7" fmla="*/ 2147483647 h 3283"/>
              <a:gd name="T8" fmla="*/ 0 w 3450"/>
              <a:gd name="T9" fmla="*/ 2147483647 h 3283"/>
              <a:gd name="T10" fmla="*/ 0 60000 65536"/>
              <a:gd name="T11" fmla="*/ 0 60000 65536"/>
              <a:gd name="T12" fmla="*/ 0 60000 65536"/>
              <a:gd name="T13" fmla="*/ 0 60000 65536"/>
              <a:gd name="T14" fmla="*/ 0 60000 65536"/>
              <a:gd name="T15" fmla="*/ 0 w 3450"/>
              <a:gd name="T16" fmla="*/ 0 h 3283"/>
              <a:gd name="T17" fmla="*/ 3450 w 3450"/>
              <a:gd name="T18" fmla="*/ 3283 h 3283"/>
            </a:gdLst>
            <a:ahLst/>
            <a:cxnLst>
              <a:cxn ang="T10">
                <a:pos x="T0" y="T1"/>
              </a:cxn>
              <a:cxn ang="T11">
                <a:pos x="T2" y="T3"/>
              </a:cxn>
              <a:cxn ang="T12">
                <a:pos x="T4" y="T5"/>
              </a:cxn>
              <a:cxn ang="T13">
                <a:pos x="T6" y="T7"/>
              </a:cxn>
              <a:cxn ang="T14">
                <a:pos x="T8" y="T9"/>
              </a:cxn>
            </a:cxnLst>
            <a:rect l="T15" t="T16" r="T17" b="T18"/>
            <a:pathLst>
              <a:path w="3450" h="3283">
                <a:moveTo>
                  <a:pt x="0" y="242"/>
                </a:moveTo>
                <a:lnTo>
                  <a:pt x="3439" y="0"/>
                </a:lnTo>
                <a:lnTo>
                  <a:pt x="3450" y="2482"/>
                </a:lnTo>
                <a:lnTo>
                  <a:pt x="11" y="3283"/>
                </a:lnTo>
                <a:lnTo>
                  <a:pt x="0" y="242"/>
                </a:lnTo>
                <a:close/>
              </a:path>
            </a:pathLst>
          </a:custGeom>
          <a:solidFill>
            <a:srgbClr val="C0C0C0"/>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136763"/>
                                        </p:tgtEl>
                                        <p:attrNameLst>
                                          <p:attrName>style.opacity</p:attrName>
                                        </p:attrNameLst>
                                      </p:cBhvr>
                                      <p:to>
                                        <p:strVal val="0.5"/>
                                      </p:to>
                                    </p:set>
                                    <p:animEffect filter="image" prLst="opacity: 0.5">
                                      <p:cBhvr rctx="IE">
                                        <p:cTn id="7" dur="indefinite"/>
                                        <p:tgtEl>
                                          <p:spTgt spid="11367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36760"/>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136761"/>
                                        </p:tgtEl>
                                        <p:attrNameLst>
                                          <p:attrName>style.visibility</p:attrName>
                                        </p:attrNameLst>
                                      </p:cBhvr>
                                      <p:to>
                                        <p:strVal val="visible"/>
                                      </p:to>
                                    </p:set>
                                    <p:animEffect transition="in" filter="wipe(down)">
                                      <p:cBhvr>
                                        <p:cTn id="15" dur="500"/>
                                        <p:tgtEl>
                                          <p:spTgt spid="113676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36762"/>
                                        </p:tgtEl>
                                        <p:attrNameLst>
                                          <p:attrName>style.visibility</p:attrName>
                                        </p:attrNameLst>
                                      </p:cBhvr>
                                      <p:to>
                                        <p:strVal val="visible"/>
                                      </p:to>
                                    </p:set>
                                    <p:animEffect transition="in" filter="dissolve">
                                      <p:cBhvr>
                                        <p:cTn id="18" dur="500"/>
                                        <p:tgtEl>
                                          <p:spTgt spid="11367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36759"/>
                                        </p:tgtEl>
                                        <p:attrNameLst>
                                          <p:attrName>style.visibility</p:attrName>
                                        </p:attrNameLst>
                                      </p:cBhvr>
                                      <p:to>
                                        <p:strVal val="visible"/>
                                      </p:to>
                                    </p:set>
                                    <p:animEffect transition="in" filter="fade">
                                      <p:cBhvr>
                                        <p:cTn id="21" dur="2000"/>
                                        <p:tgtEl>
                                          <p:spTgt spid="1136759"/>
                                        </p:tgtEl>
                                      </p:cBhvr>
                                    </p:animEffect>
                                  </p:childTnLst>
                                </p:cTn>
                              </p:par>
                              <p:par>
                                <p:cTn id="22" presetID="0" presetClass="path" presetSubtype="0" accel="50000" decel="50000" fill="hold" grpId="1" nodeType="withEffect">
                                  <p:stCondLst>
                                    <p:cond delay="0"/>
                                  </p:stCondLst>
                                  <p:childTnLst>
                                    <p:animMotion origin="layout" path="M -3.61111E-6 -7.56419E-7 C 0.00643 -0.03886 0.01285 -0.07749 0.02361 -0.10155 C 0.03438 -0.12561 0.05087 -0.13578 0.06493 -0.14411 C 0.079 -0.15244 0.10018 -0.15036 0.10782 -0.15151 C 0.11546 -0.15267 0.11025 -0.15151 0.11094 -0.15151 " pathEditMode="relative" rAng="0" ptsTypes="aaaaa">
                                      <p:cBhvr>
                                        <p:cTn id="23" dur="2000" spd="-100000" fill="hold"/>
                                        <p:tgtEl>
                                          <p:spTgt spid="1136759"/>
                                        </p:tgtEl>
                                        <p:attrNameLst>
                                          <p:attrName>ppt_x</p:attrName>
                                          <p:attrName>ppt_y</p:attrName>
                                        </p:attrNameLst>
                                      </p:cBhvr>
                                      <p:rCtr x="58" y="-76"/>
                                    </p:animMotion>
                                  </p:childTnLst>
                                </p:cTn>
                              </p:par>
                              <p:par>
                                <p:cTn id="24" presetID="10" presetClass="entr" presetSubtype="0" fill="hold" grpId="0" nodeType="withEffect">
                                  <p:stCondLst>
                                    <p:cond delay="500"/>
                                  </p:stCondLst>
                                  <p:childTnLst>
                                    <p:set>
                                      <p:cBhvr>
                                        <p:cTn id="25" dur="1" fill="hold">
                                          <p:stCondLst>
                                            <p:cond delay="0"/>
                                          </p:stCondLst>
                                        </p:cTn>
                                        <p:tgtEl>
                                          <p:spTgt spid="1136758"/>
                                        </p:tgtEl>
                                        <p:attrNameLst>
                                          <p:attrName>style.visibility</p:attrName>
                                        </p:attrNameLst>
                                      </p:cBhvr>
                                      <p:to>
                                        <p:strVal val="visible"/>
                                      </p:to>
                                    </p:set>
                                    <p:animEffect transition="in" filter="fade">
                                      <p:cBhvr>
                                        <p:cTn id="26" dur="2000"/>
                                        <p:tgtEl>
                                          <p:spTgt spid="1136758"/>
                                        </p:tgtEl>
                                      </p:cBhvr>
                                    </p:animEffect>
                                  </p:childTnLst>
                                </p:cTn>
                              </p:par>
                              <p:par>
                                <p:cTn id="27" presetID="0" presetClass="path" presetSubtype="0" accel="50000" decel="50000" fill="hold" grpId="1" nodeType="withEffect">
                                  <p:stCondLst>
                                    <p:cond delay="0"/>
                                  </p:stCondLst>
                                  <p:childTnLst>
                                    <p:animMotion origin="layout" path="M 4.44444E-6 2.07495E-6 C 0.00191 -0.01435 0.00382 -0.02846 0.01649 -0.03725 C 0.02916 -0.04604 0.0526 -0.04928 0.07621 -0.05228 " pathEditMode="relative" ptsTypes="aaA">
                                      <p:cBhvr>
                                        <p:cTn id="28" dur="2000" spd="-100000" fill="hold"/>
                                        <p:tgtEl>
                                          <p:spTgt spid="1136758"/>
                                        </p:tgtEl>
                                        <p:attrNameLst>
                                          <p:attrName>ppt_x</p:attrName>
                                          <p:attrName>ppt_y</p:attrName>
                                        </p:attrNameLst>
                                      </p:cBhvr>
                                    </p:animMotion>
                                  </p:childTnLst>
                                </p:cTn>
                              </p:par>
                              <p:par>
                                <p:cTn id="29" presetID="10" presetClass="entr" presetSubtype="0" fill="hold" grpId="0" nodeType="withEffect">
                                  <p:stCondLst>
                                    <p:cond delay="0"/>
                                  </p:stCondLst>
                                  <p:childTnLst>
                                    <p:set>
                                      <p:cBhvr>
                                        <p:cTn id="30" dur="1" fill="hold">
                                          <p:stCondLst>
                                            <p:cond delay="0"/>
                                          </p:stCondLst>
                                        </p:cTn>
                                        <p:tgtEl>
                                          <p:spTgt spid="1136757"/>
                                        </p:tgtEl>
                                        <p:attrNameLst>
                                          <p:attrName>style.visibility</p:attrName>
                                        </p:attrNameLst>
                                      </p:cBhvr>
                                      <p:to>
                                        <p:strVal val="visible"/>
                                      </p:to>
                                    </p:set>
                                    <p:animEffect transition="in" filter="fade">
                                      <p:cBhvr>
                                        <p:cTn id="31" dur="2000"/>
                                        <p:tgtEl>
                                          <p:spTgt spid="1136757"/>
                                        </p:tgtEl>
                                      </p:cBhvr>
                                    </p:animEffect>
                                  </p:childTnLst>
                                </p:cTn>
                              </p:par>
                              <p:par>
                                <p:cTn id="32" presetID="0" presetClass="path" presetSubtype="0" accel="50000" decel="50000" fill="hold" grpId="1" nodeType="withEffect">
                                  <p:stCondLst>
                                    <p:cond delay="1000"/>
                                  </p:stCondLst>
                                  <p:childTnLst>
                                    <p:animMotion origin="layout" path="M 1.38889E-6 -0.00046 C 0.00035 -0.00948 0.00087 -0.01827 0.00937 -0.02244 C 0.01788 -0.0266 0.03472 -0.02591 0.05156 -0.02521 " pathEditMode="relative" ptsTypes="aaA">
                                      <p:cBhvr>
                                        <p:cTn id="33" dur="2000" spd="-100000" fill="hold"/>
                                        <p:tgtEl>
                                          <p:spTgt spid="1136757"/>
                                        </p:tgtEl>
                                        <p:attrNameLst>
                                          <p:attrName>ppt_x</p:attrName>
                                          <p:attrName>ppt_y</p:attrName>
                                        </p:attrNameLst>
                                      </p:cBhvr>
                                    </p:animMotion>
                                  </p:childTnLst>
                                </p:cTn>
                              </p:par>
                              <p:par>
                                <p:cTn id="34" presetID="10" presetClass="entr" presetSubtype="0" fill="hold" grpId="0" nodeType="withEffect">
                                  <p:stCondLst>
                                    <p:cond delay="1500"/>
                                  </p:stCondLst>
                                  <p:childTnLst>
                                    <p:set>
                                      <p:cBhvr>
                                        <p:cTn id="35" dur="1" fill="hold">
                                          <p:stCondLst>
                                            <p:cond delay="0"/>
                                          </p:stCondLst>
                                        </p:cTn>
                                        <p:tgtEl>
                                          <p:spTgt spid="1136755"/>
                                        </p:tgtEl>
                                        <p:attrNameLst>
                                          <p:attrName>style.visibility</p:attrName>
                                        </p:attrNameLst>
                                      </p:cBhvr>
                                      <p:to>
                                        <p:strVal val="visible"/>
                                      </p:to>
                                    </p:set>
                                    <p:animEffect transition="in" filter="fade">
                                      <p:cBhvr>
                                        <p:cTn id="36" dur="2000"/>
                                        <p:tgtEl>
                                          <p:spTgt spid="1136755"/>
                                        </p:tgtEl>
                                      </p:cBhvr>
                                    </p:animEffect>
                                  </p:childTnLst>
                                </p:cTn>
                              </p:par>
                              <p:par>
                                <p:cTn id="37" presetID="0" presetClass="path" presetSubtype="0" accel="50000" decel="50000" fill="hold" grpId="1" nodeType="withEffect">
                                  <p:stCondLst>
                                    <p:cond delay="0"/>
                                  </p:stCondLst>
                                  <p:childTnLst>
                                    <p:animMotion origin="layout" path="M 1.11111E-6 -1.32084E-6 C 1.11111E-6 0.00879 0.00017 0.01781 0.01233 0.02475 C 0.02448 0.03169 0.04879 0.03632 0.07309 0.04118 " pathEditMode="relative" ptsTypes="aaA">
                                      <p:cBhvr>
                                        <p:cTn id="38" dur="2000" spd="-100000" fill="hold"/>
                                        <p:tgtEl>
                                          <p:spTgt spid="1136755"/>
                                        </p:tgtEl>
                                        <p:attrNameLst>
                                          <p:attrName>ppt_x</p:attrName>
                                          <p:attrName>ppt_y</p:attrName>
                                        </p:attrNameLst>
                                      </p:cBhvr>
                                    </p:animMotion>
                                  </p:childTnLst>
                                </p:cTn>
                              </p:par>
                              <p:par>
                                <p:cTn id="39" presetID="10" presetClass="entr" presetSubtype="0" fill="hold" grpId="0" nodeType="withEffect">
                                  <p:stCondLst>
                                    <p:cond delay="2000"/>
                                  </p:stCondLst>
                                  <p:childTnLst>
                                    <p:set>
                                      <p:cBhvr>
                                        <p:cTn id="40" dur="1" fill="hold">
                                          <p:stCondLst>
                                            <p:cond delay="0"/>
                                          </p:stCondLst>
                                        </p:cTn>
                                        <p:tgtEl>
                                          <p:spTgt spid="1136756"/>
                                        </p:tgtEl>
                                        <p:attrNameLst>
                                          <p:attrName>style.visibility</p:attrName>
                                        </p:attrNameLst>
                                      </p:cBhvr>
                                      <p:to>
                                        <p:strVal val="visible"/>
                                      </p:to>
                                    </p:set>
                                    <p:animEffect transition="in" filter="fade">
                                      <p:cBhvr>
                                        <p:cTn id="41" dur="2000"/>
                                        <p:tgtEl>
                                          <p:spTgt spid="1136756"/>
                                        </p:tgtEl>
                                      </p:cBhvr>
                                    </p:animEffect>
                                  </p:childTnLst>
                                </p:cTn>
                              </p:par>
                              <p:par>
                                <p:cTn id="42" presetID="0" presetClass="path" presetSubtype="0" accel="50000" decel="50000" fill="hold" grpId="1" nodeType="withEffect">
                                  <p:stCondLst>
                                    <p:cond delay="0"/>
                                  </p:stCondLst>
                                  <p:childTnLst>
                                    <p:animMotion origin="layout" path="M -3.88889E-6 -5.66736E-7 L 0.02361 -5.66736E-7 " pathEditMode="relative" ptsTypes="AA">
                                      <p:cBhvr>
                                        <p:cTn id="43" dur="2000" spd="-100000" fill="hold"/>
                                        <p:tgtEl>
                                          <p:spTgt spid="11367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55" grpId="0" animBg="1"/>
      <p:bldP spid="1136755" grpId="1" animBg="1"/>
      <p:bldP spid="1136756" grpId="0" animBg="1"/>
      <p:bldP spid="1136756" grpId="1" animBg="1"/>
      <p:bldP spid="1136757" grpId="0" animBg="1"/>
      <p:bldP spid="1136757" grpId="1" animBg="1"/>
      <p:bldP spid="1136758" grpId="0" animBg="1"/>
      <p:bldP spid="1136758" grpId="1" animBg="1"/>
      <p:bldP spid="1136759" grpId="0" animBg="1"/>
      <p:bldP spid="1136759" grpId="1" animBg="1"/>
      <p:bldP spid="1136760" grpId="0" animBg="1"/>
      <p:bldP spid="1136761" grpId="0" animBg="1"/>
      <p:bldP spid="1136762" grpId="0"/>
      <p:bldP spid="113676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reeform 2"/>
          <p:cNvSpPr>
            <a:spLocks/>
          </p:cNvSpPr>
          <p:nvPr/>
        </p:nvSpPr>
        <p:spPr bwMode="auto">
          <a:xfrm>
            <a:off x="1447800" y="476250"/>
            <a:ext cx="6619875" cy="1019175"/>
          </a:xfrm>
          <a:custGeom>
            <a:avLst/>
            <a:gdLst>
              <a:gd name="T0" fmla="*/ 0 w 4170"/>
              <a:gd name="T1" fmla="*/ 2147483647 h 642"/>
              <a:gd name="T2" fmla="*/ 2147483647 w 4170"/>
              <a:gd name="T3" fmla="*/ 0 h 642"/>
              <a:gd name="T4" fmla="*/ 2147483647 w 4170"/>
              <a:gd name="T5" fmla="*/ 2147483647 h 642"/>
              <a:gd name="T6" fmla="*/ 2147483647 w 4170"/>
              <a:gd name="T7" fmla="*/ 2147483647 h 642"/>
              <a:gd name="T8" fmla="*/ 0 w 4170"/>
              <a:gd name="T9" fmla="*/ 2147483647 h 642"/>
              <a:gd name="T10" fmla="*/ 0 60000 65536"/>
              <a:gd name="T11" fmla="*/ 0 60000 65536"/>
              <a:gd name="T12" fmla="*/ 0 60000 65536"/>
              <a:gd name="T13" fmla="*/ 0 60000 65536"/>
              <a:gd name="T14" fmla="*/ 0 60000 65536"/>
              <a:gd name="T15" fmla="*/ 0 w 4170"/>
              <a:gd name="T16" fmla="*/ 0 h 642"/>
              <a:gd name="T17" fmla="*/ 4170 w 4170"/>
              <a:gd name="T18" fmla="*/ 642 h 642"/>
            </a:gdLst>
            <a:ahLst/>
            <a:cxnLst>
              <a:cxn ang="T10">
                <a:pos x="T0" y="T1"/>
              </a:cxn>
              <a:cxn ang="T11">
                <a:pos x="T2" y="T3"/>
              </a:cxn>
              <a:cxn ang="T12">
                <a:pos x="T4" y="T5"/>
              </a:cxn>
              <a:cxn ang="T13">
                <a:pos x="T6" y="T7"/>
              </a:cxn>
              <a:cxn ang="T14">
                <a:pos x="T8" y="T9"/>
              </a:cxn>
            </a:cxnLst>
            <a:rect l="T15" t="T16" r="T17" b="T18"/>
            <a:pathLst>
              <a:path w="4170" h="642">
                <a:moveTo>
                  <a:pt x="0" y="72"/>
                </a:moveTo>
                <a:lnTo>
                  <a:pt x="1884" y="0"/>
                </a:lnTo>
                <a:lnTo>
                  <a:pt x="4170" y="402"/>
                </a:lnTo>
                <a:lnTo>
                  <a:pt x="726" y="642"/>
                </a:lnTo>
                <a:lnTo>
                  <a:pt x="0" y="72"/>
                </a:lnTo>
                <a:close/>
              </a:path>
            </a:pathLst>
          </a:custGeom>
          <a:gradFill rotWithShape="1">
            <a:gsLst>
              <a:gs pos="0">
                <a:srgbClr val="181818"/>
              </a:gs>
              <a:gs pos="100000">
                <a:srgbClr val="333333"/>
              </a:gs>
            </a:gsLst>
            <a:lin ang="2700000" scaled="1"/>
          </a:gradFill>
          <a:ln w="9525">
            <a:solidFill>
              <a:schemeClr val="tx1"/>
            </a:solidFill>
            <a:round/>
            <a:headEnd/>
            <a:tailEnd/>
          </a:ln>
        </p:spPr>
        <p:txBody>
          <a:bodyPr/>
          <a:lstStyle/>
          <a:p>
            <a:endParaRPr lang="en-US"/>
          </a:p>
        </p:txBody>
      </p:sp>
      <p:sp>
        <p:nvSpPr>
          <p:cNvPr id="160771" name="Freeform 3"/>
          <p:cNvSpPr>
            <a:spLocks/>
          </p:cNvSpPr>
          <p:nvPr/>
        </p:nvSpPr>
        <p:spPr bwMode="auto">
          <a:xfrm>
            <a:off x="1416050" y="579438"/>
            <a:ext cx="1216025" cy="5776912"/>
          </a:xfrm>
          <a:custGeom>
            <a:avLst/>
            <a:gdLst>
              <a:gd name="T0" fmla="*/ 2147483647 w 766"/>
              <a:gd name="T1" fmla="*/ 0 h 3639"/>
              <a:gd name="T2" fmla="*/ 2147483647 w 766"/>
              <a:gd name="T3" fmla="*/ 2147483647 h 3639"/>
              <a:gd name="T4" fmla="*/ 2147483647 w 766"/>
              <a:gd name="T5" fmla="*/ 2147483647 h 3639"/>
              <a:gd name="T6" fmla="*/ 0 w 766"/>
              <a:gd name="T7" fmla="*/ 2147483647 h 3639"/>
              <a:gd name="T8" fmla="*/ 2147483647 w 766"/>
              <a:gd name="T9" fmla="*/ 0 h 3639"/>
              <a:gd name="T10" fmla="*/ 0 60000 65536"/>
              <a:gd name="T11" fmla="*/ 0 60000 65536"/>
              <a:gd name="T12" fmla="*/ 0 60000 65536"/>
              <a:gd name="T13" fmla="*/ 0 60000 65536"/>
              <a:gd name="T14" fmla="*/ 0 60000 65536"/>
              <a:gd name="T15" fmla="*/ 0 w 766"/>
              <a:gd name="T16" fmla="*/ 0 h 3639"/>
              <a:gd name="T17" fmla="*/ 766 w 766"/>
              <a:gd name="T18" fmla="*/ 3639 h 3639"/>
            </a:gdLst>
            <a:ahLst/>
            <a:cxnLst>
              <a:cxn ang="T10">
                <a:pos x="T0" y="T1"/>
              </a:cxn>
              <a:cxn ang="T11">
                <a:pos x="T2" y="T3"/>
              </a:cxn>
              <a:cxn ang="T12">
                <a:pos x="T4" y="T5"/>
              </a:cxn>
              <a:cxn ang="T13">
                <a:pos x="T6" y="T7"/>
              </a:cxn>
              <a:cxn ang="T14">
                <a:pos x="T8" y="T9"/>
              </a:cxn>
            </a:cxnLst>
            <a:rect l="T15" t="T16" r="T17" b="T18"/>
            <a:pathLst>
              <a:path w="766" h="3639">
                <a:moveTo>
                  <a:pt x="14" y="0"/>
                </a:moveTo>
                <a:lnTo>
                  <a:pt x="752" y="576"/>
                </a:lnTo>
                <a:lnTo>
                  <a:pt x="766" y="3639"/>
                </a:lnTo>
                <a:lnTo>
                  <a:pt x="0" y="1468"/>
                </a:lnTo>
                <a:lnTo>
                  <a:pt x="14" y="0"/>
                </a:lnTo>
                <a:close/>
              </a:path>
            </a:pathLst>
          </a:custGeom>
          <a:gradFill rotWithShape="1">
            <a:gsLst>
              <a:gs pos="0">
                <a:srgbClr val="3B3B3B"/>
              </a:gs>
              <a:gs pos="100000">
                <a:srgbClr val="808080"/>
              </a:gs>
            </a:gsLst>
            <a:lin ang="2700000" scaled="1"/>
          </a:gradFill>
          <a:ln w="9525">
            <a:solidFill>
              <a:schemeClr val="tx1"/>
            </a:solidFill>
            <a:round/>
            <a:headEnd/>
            <a:tailEnd/>
          </a:ln>
        </p:spPr>
        <p:txBody>
          <a:bodyPr/>
          <a:lstStyle/>
          <a:p>
            <a:endParaRPr lang="en-US"/>
          </a:p>
        </p:txBody>
      </p:sp>
      <p:sp>
        <p:nvSpPr>
          <p:cNvPr id="160772" name="Freeform 4"/>
          <p:cNvSpPr>
            <a:spLocks/>
          </p:cNvSpPr>
          <p:nvPr/>
        </p:nvSpPr>
        <p:spPr bwMode="auto">
          <a:xfrm>
            <a:off x="2828925" y="1304925"/>
            <a:ext cx="2435225" cy="4427538"/>
          </a:xfrm>
          <a:custGeom>
            <a:avLst/>
            <a:gdLst>
              <a:gd name="T0" fmla="*/ 0 w 1534"/>
              <a:gd name="T1" fmla="*/ 2147483647 h 2789"/>
              <a:gd name="T2" fmla="*/ 2147483647 w 1534"/>
              <a:gd name="T3" fmla="*/ 0 h 2789"/>
              <a:gd name="T4" fmla="*/ 2147483647 w 1534"/>
              <a:gd name="T5" fmla="*/ 2147483647 h 2789"/>
              <a:gd name="T6" fmla="*/ 2147483647 w 1534"/>
              <a:gd name="T7" fmla="*/ 2147483647 h 2789"/>
              <a:gd name="T8" fmla="*/ 0 w 1534"/>
              <a:gd name="T9" fmla="*/ 2147483647 h 2789"/>
              <a:gd name="T10" fmla="*/ 0 60000 65536"/>
              <a:gd name="T11" fmla="*/ 0 60000 65536"/>
              <a:gd name="T12" fmla="*/ 0 60000 65536"/>
              <a:gd name="T13" fmla="*/ 0 60000 65536"/>
              <a:gd name="T14" fmla="*/ 0 60000 65536"/>
              <a:gd name="T15" fmla="*/ 0 w 1534"/>
              <a:gd name="T16" fmla="*/ 0 h 2789"/>
              <a:gd name="T17" fmla="*/ 1534 w 1534"/>
              <a:gd name="T18" fmla="*/ 2789 h 2789"/>
            </a:gdLst>
            <a:ahLst/>
            <a:cxnLst>
              <a:cxn ang="T10">
                <a:pos x="T0" y="T1"/>
              </a:cxn>
              <a:cxn ang="T11">
                <a:pos x="T2" y="T3"/>
              </a:cxn>
              <a:cxn ang="T12">
                <a:pos x="T4" y="T5"/>
              </a:cxn>
              <a:cxn ang="T13">
                <a:pos x="T6" y="T7"/>
              </a:cxn>
              <a:cxn ang="T14">
                <a:pos x="T8" y="T9"/>
              </a:cxn>
            </a:cxnLst>
            <a:rect l="T15" t="T16" r="T17" b="T18"/>
            <a:pathLst>
              <a:path w="1534" h="2789">
                <a:moveTo>
                  <a:pt x="0" y="113"/>
                </a:moveTo>
                <a:lnTo>
                  <a:pt x="1519" y="0"/>
                </a:lnTo>
                <a:lnTo>
                  <a:pt x="1534" y="2789"/>
                </a:lnTo>
                <a:lnTo>
                  <a:pt x="2" y="934"/>
                </a:lnTo>
                <a:lnTo>
                  <a:pt x="0" y="113"/>
                </a:lnTo>
                <a:close/>
              </a:path>
            </a:pathLst>
          </a:custGeom>
          <a:solidFill>
            <a:srgbClr val="99CCFF">
              <a:alpha val="34901"/>
            </a:srgbClr>
          </a:solidFill>
          <a:ln w="9525">
            <a:solidFill>
              <a:schemeClr val="tx1"/>
            </a:solidFill>
            <a:round/>
            <a:headEnd/>
            <a:tailEnd/>
          </a:ln>
        </p:spPr>
        <p:txBody>
          <a:bodyPr/>
          <a:lstStyle/>
          <a:p>
            <a:endParaRPr lang="en-US"/>
          </a:p>
        </p:txBody>
      </p:sp>
      <p:sp>
        <p:nvSpPr>
          <p:cNvPr id="160773" name="Freeform 5"/>
          <p:cNvSpPr>
            <a:spLocks/>
          </p:cNvSpPr>
          <p:nvPr/>
        </p:nvSpPr>
        <p:spPr bwMode="auto">
          <a:xfrm>
            <a:off x="2613025" y="2790825"/>
            <a:ext cx="2638425" cy="3557588"/>
          </a:xfrm>
          <a:custGeom>
            <a:avLst/>
            <a:gdLst>
              <a:gd name="T0" fmla="*/ 2147483647 w 1662"/>
              <a:gd name="T1" fmla="*/ 0 h 2241"/>
              <a:gd name="T2" fmla="*/ 0 w 1662"/>
              <a:gd name="T3" fmla="*/ 2147483647 h 2241"/>
              <a:gd name="T4" fmla="*/ 2147483647 w 1662"/>
              <a:gd name="T5" fmla="*/ 2147483647 h 2241"/>
              <a:gd name="T6" fmla="*/ 2147483647 w 1662"/>
              <a:gd name="T7" fmla="*/ 2147483647 h 2241"/>
              <a:gd name="T8" fmla="*/ 2147483647 w 1662"/>
              <a:gd name="T9" fmla="*/ 0 h 2241"/>
              <a:gd name="T10" fmla="*/ 0 60000 65536"/>
              <a:gd name="T11" fmla="*/ 0 60000 65536"/>
              <a:gd name="T12" fmla="*/ 0 60000 65536"/>
              <a:gd name="T13" fmla="*/ 0 60000 65536"/>
              <a:gd name="T14" fmla="*/ 0 60000 65536"/>
              <a:gd name="T15" fmla="*/ 0 w 1662"/>
              <a:gd name="T16" fmla="*/ 0 h 2241"/>
              <a:gd name="T17" fmla="*/ 1662 w 1662"/>
              <a:gd name="T18" fmla="*/ 2241 h 2241"/>
            </a:gdLst>
            <a:ahLst/>
            <a:cxnLst>
              <a:cxn ang="T10">
                <a:pos x="T0" y="T1"/>
              </a:cxn>
              <a:cxn ang="T11">
                <a:pos x="T2" y="T3"/>
              </a:cxn>
              <a:cxn ang="T12">
                <a:pos x="T4" y="T5"/>
              </a:cxn>
              <a:cxn ang="T13">
                <a:pos x="T6" y="T7"/>
              </a:cxn>
              <a:cxn ang="T14">
                <a:pos x="T8" y="T9"/>
              </a:cxn>
            </a:cxnLst>
            <a:rect l="T15" t="T16" r="T17" b="T18"/>
            <a:pathLst>
              <a:path w="1662" h="2241">
                <a:moveTo>
                  <a:pt x="138" y="0"/>
                </a:moveTo>
                <a:lnTo>
                  <a:pt x="0" y="14"/>
                </a:lnTo>
                <a:lnTo>
                  <a:pt x="7" y="2241"/>
                </a:lnTo>
                <a:lnTo>
                  <a:pt x="1662" y="1851"/>
                </a:lnTo>
                <a:lnTo>
                  <a:pt x="138" y="0"/>
                </a:lnTo>
                <a:close/>
              </a:path>
            </a:pathLst>
          </a:custGeom>
          <a:solidFill>
            <a:srgbClr val="969696">
              <a:alpha val="56862"/>
            </a:srgbClr>
          </a:solidFill>
          <a:ln w="9525">
            <a:solidFill>
              <a:schemeClr val="tx1"/>
            </a:solidFill>
            <a:round/>
            <a:headEnd/>
            <a:tailEnd/>
          </a:ln>
        </p:spPr>
        <p:txBody>
          <a:bodyPr/>
          <a:lstStyle/>
          <a:p>
            <a:endParaRPr lang="en-US"/>
          </a:p>
        </p:txBody>
      </p:sp>
      <p:sp>
        <p:nvSpPr>
          <p:cNvPr id="160774" name="Freeform 6"/>
          <p:cNvSpPr>
            <a:spLocks/>
          </p:cNvSpPr>
          <p:nvPr/>
        </p:nvSpPr>
        <p:spPr bwMode="auto">
          <a:xfrm>
            <a:off x="5238750" y="1114425"/>
            <a:ext cx="2835275" cy="3937000"/>
          </a:xfrm>
          <a:custGeom>
            <a:avLst/>
            <a:gdLst>
              <a:gd name="T0" fmla="*/ 2147483647 w 1786"/>
              <a:gd name="T1" fmla="*/ 0 h 2480"/>
              <a:gd name="T2" fmla="*/ 0 w 1786"/>
              <a:gd name="T3" fmla="*/ 2147483647 h 2480"/>
              <a:gd name="T4" fmla="*/ 2147483647 w 1786"/>
              <a:gd name="T5" fmla="*/ 2147483647 h 2480"/>
              <a:gd name="T6" fmla="*/ 2147483647 w 1786"/>
              <a:gd name="T7" fmla="*/ 2147483647 h 2480"/>
              <a:gd name="T8" fmla="*/ 2147483647 w 1786"/>
              <a:gd name="T9" fmla="*/ 0 h 2480"/>
              <a:gd name="T10" fmla="*/ 0 60000 65536"/>
              <a:gd name="T11" fmla="*/ 0 60000 65536"/>
              <a:gd name="T12" fmla="*/ 0 60000 65536"/>
              <a:gd name="T13" fmla="*/ 0 60000 65536"/>
              <a:gd name="T14" fmla="*/ 0 60000 65536"/>
              <a:gd name="T15" fmla="*/ 0 w 1786"/>
              <a:gd name="T16" fmla="*/ 0 h 2480"/>
              <a:gd name="T17" fmla="*/ 1786 w 1786"/>
              <a:gd name="T18" fmla="*/ 2480 h 2480"/>
            </a:gdLst>
            <a:ahLst/>
            <a:cxnLst>
              <a:cxn ang="T10">
                <a:pos x="T0" y="T1"/>
              </a:cxn>
              <a:cxn ang="T11">
                <a:pos x="T2" y="T3"/>
              </a:cxn>
              <a:cxn ang="T12">
                <a:pos x="T4" y="T5"/>
              </a:cxn>
              <a:cxn ang="T13">
                <a:pos x="T6" y="T7"/>
              </a:cxn>
              <a:cxn ang="T14">
                <a:pos x="T8" y="T9"/>
              </a:cxn>
            </a:cxnLst>
            <a:rect l="T15" t="T16" r="T17" b="T18"/>
            <a:pathLst>
              <a:path w="1786" h="2480">
                <a:moveTo>
                  <a:pt x="1779" y="0"/>
                </a:moveTo>
                <a:lnTo>
                  <a:pt x="0" y="122"/>
                </a:lnTo>
                <a:lnTo>
                  <a:pt x="8" y="1272"/>
                </a:lnTo>
                <a:lnTo>
                  <a:pt x="1786" y="2480"/>
                </a:lnTo>
                <a:lnTo>
                  <a:pt x="1779" y="0"/>
                </a:lnTo>
                <a:close/>
              </a:path>
            </a:pathLst>
          </a:custGeom>
          <a:solidFill>
            <a:srgbClr val="808080"/>
          </a:solidFill>
          <a:ln w="9525">
            <a:solidFill>
              <a:schemeClr val="tx1"/>
            </a:solidFill>
            <a:round/>
            <a:headEnd/>
            <a:tailEnd/>
          </a:ln>
        </p:spPr>
        <p:txBody>
          <a:bodyPr/>
          <a:lstStyle/>
          <a:p>
            <a:endParaRPr lang="en-US"/>
          </a:p>
        </p:txBody>
      </p:sp>
      <p:sp>
        <p:nvSpPr>
          <p:cNvPr id="160775" name="Freeform 7"/>
          <p:cNvSpPr>
            <a:spLocks/>
          </p:cNvSpPr>
          <p:nvPr/>
        </p:nvSpPr>
        <p:spPr bwMode="auto">
          <a:xfrm>
            <a:off x="5251450" y="3133725"/>
            <a:ext cx="2822575" cy="2589213"/>
          </a:xfrm>
          <a:custGeom>
            <a:avLst/>
            <a:gdLst>
              <a:gd name="T0" fmla="*/ 0 w 1778"/>
              <a:gd name="T1" fmla="*/ 0 h 1631"/>
              <a:gd name="T2" fmla="*/ 2147483647 w 1778"/>
              <a:gd name="T3" fmla="*/ 2147483647 h 1631"/>
              <a:gd name="T4" fmla="*/ 2147483647 w 1778"/>
              <a:gd name="T5" fmla="*/ 2147483647 h 1631"/>
              <a:gd name="T6" fmla="*/ 0 w 1778"/>
              <a:gd name="T7" fmla="*/ 0 h 1631"/>
              <a:gd name="T8" fmla="*/ 0 60000 65536"/>
              <a:gd name="T9" fmla="*/ 0 60000 65536"/>
              <a:gd name="T10" fmla="*/ 0 60000 65536"/>
              <a:gd name="T11" fmla="*/ 0 60000 65536"/>
              <a:gd name="T12" fmla="*/ 0 w 1778"/>
              <a:gd name="T13" fmla="*/ 0 h 1631"/>
              <a:gd name="T14" fmla="*/ 1778 w 1778"/>
              <a:gd name="T15" fmla="*/ 1631 h 1631"/>
            </a:gdLst>
            <a:ahLst/>
            <a:cxnLst>
              <a:cxn ang="T8">
                <a:pos x="T0" y="T1"/>
              </a:cxn>
              <a:cxn ang="T9">
                <a:pos x="T2" y="T3"/>
              </a:cxn>
              <a:cxn ang="T10">
                <a:pos x="T4" y="T5"/>
              </a:cxn>
              <a:cxn ang="T11">
                <a:pos x="T6" y="T7"/>
              </a:cxn>
            </a:cxnLst>
            <a:rect l="T12" t="T13" r="T14" b="T15"/>
            <a:pathLst>
              <a:path w="1778" h="1631">
                <a:moveTo>
                  <a:pt x="0" y="0"/>
                </a:moveTo>
                <a:lnTo>
                  <a:pt x="1778" y="1208"/>
                </a:lnTo>
                <a:lnTo>
                  <a:pt x="4" y="1631"/>
                </a:lnTo>
                <a:lnTo>
                  <a:pt x="0" y="0"/>
                </a:lnTo>
                <a:close/>
              </a:path>
            </a:pathLst>
          </a:custGeom>
          <a:solidFill>
            <a:srgbClr val="808080">
              <a:alpha val="61960"/>
            </a:srgbClr>
          </a:solidFill>
          <a:ln w="9525">
            <a:solidFill>
              <a:schemeClr val="tx1"/>
            </a:solidFill>
            <a:round/>
            <a:headEnd/>
            <a:tailEnd/>
          </a:ln>
        </p:spPr>
        <p:txBody>
          <a:bodyPr/>
          <a:lstStyle/>
          <a:p>
            <a:endParaRPr lang="en-US"/>
          </a:p>
        </p:txBody>
      </p:sp>
      <p:sp>
        <p:nvSpPr>
          <p:cNvPr id="160776" name="Freeform 8"/>
          <p:cNvSpPr>
            <a:spLocks/>
          </p:cNvSpPr>
          <p:nvPr/>
        </p:nvSpPr>
        <p:spPr bwMode="auto">
          <a:xfrm>
            <a:off x="2613025" y="1484313"/>
            <a:ext cx="219075" cy="1330325"/>
          </a:xfrm>
          <a:custGeom>
            <a:avLst/>
            <a:gdLst>
              <a:gd name="T0" fmla="*/ 0 w 138"/>
              <a:gd name="T1" fmla="*/ 2147483647 h 838"/>
              <a:gd name="T2" fmla="*/ 2147483647 w 138"/>
              <a:gd name="T3" fmla="*/ 0 h 838"/>
              <a:gd name="T4" fmla="*/ 2147483647 w 138"/>
              <a:gd name="T5" fmla="*/ 2147483647 h 838"/>
              <a:gd name="T6" fmla="*/ 0 w 138"/>
              <a:gd name="T7" fmla="*/ 2147483647 h 838"/>
              <a:gd name="T8" fmla="*/ 0 w 138"/>
              <a:gd name="T9" fmla="*/ 2147483647 h 838"/>
              <a:gd name="T10" fmla="*/ 0 60000 65536"/>
              <a:gd name="T11" fmla="*/ 0 60000 65536"/>
              <a:gd name="T12" fmla="*/ 0 60000 65536"/>
              <a:gd name="T13" fmla="*/ 0 60000 65536"/>
              <a:gd name="T14" fmla="*/ 0 60000 65536"/>
              <a:gd name="T15" fmla="*/ 0 w 138"/>
              <a:gd name="T16" fmla="*/ 0 h 838"/>
              <a:gd name="T17" fmla="*/ 138 w 138"/>
              <a:gd name="T18" fmla="*/ 838 h 838"/>
            </a:gdLst>
            <a:ahLst/>
            <a:cxnLst>
              <a:cxn ang="T10">
                <a:pos x="T0" y="T1"/>
              </a:cxn>
              <a:cxn ang="T11">
                <a:pos x="T2" y="T3"/>
              </a:cxn>
              <a:cxn ang="T12">
                <a:pos x="T4" y="T5"/>
              </a:cxn>
              <a:cxn ang="T13">
                <a:pos x="T6" y="T7"/>
              </a:cxn>
              <a:cxn ang="T14">
                <a:pos x="T8" y="T9"/>
              </a:cxn>
            </a:cxnLst>
            <a:rect l="T15" t="T16" r="T17" b="T18"/>
            <a:pathLst>
              <a:path w="138" h="838">
                <a:moveTo>
                  <a:pt x="0" y="9"/>
                </a:moveTo>
                <a:lnTo>
                  <a:pt x="135" y="0"/>
                </a:lnTo>
                <a:lnTo>
                  <a:pt x="138" y="820"/>
                </a:lnTo>
                <a:lnTo>
                  <a:pt x="0" y="838"/>
                </a:lnTo>
                <a:lnTo>
                  <a:pt x="0" y="9"/>
                </a:lnTo>
                <a:close/>
              </a:path>
            </a:pathLst>
          </a:custGeom>
          <a:solidFill>
            <a:srgbClr val="4D4D4D"/>
          </a:solidFill>
          <a:ln w="9525">
            <a:solidFill>
              <a:schemeClr val="tx1"/>
            </a:solidFill>
            <a:round/>
            <a:headEnd/>
            <a:tailEnd/>
          </a:ln>
        </p:spPr>
        <p:txBody>
          <a:bodyPr/>
          <a:lstStyle/>
          <a:p>
            <a:endParaRPr lang="en-US"/>
          </a:p>
        </p:txBody>
      </p:sp>
      <p:sp>
        <p:nvSpPr>
          <p:cNvPr id="160777" name="Text Box 9"/>
          <p:cNvSpPr txBox="1">
            <a:spLocks noChangeArrowheads="1"/>
          </p:cNvSpPr>
          <p:nvPr/>
        </p:nvSpPr>
        <p:spPr bwMode="auto">
          <a:xfrm>
            <a:off x="3179763" y="5203825"/>
            <a:ext cx="1022350" cy="366713"/>
          </a:xfrm>
          <a:prstGeom prst="rect">
            <a:avLst/>
          </a:prstGeom>
          <a:noFill/>
          <a:ln w="9525">
            <a:noFill/>
            <a:miter lim="800000"/>
            <a:headEnd/>
            <a:tailEnd/>
          </a:ln>
        </p:spPr>
        <p:txBody>
          <a:bodyPr wrap="none">
            <a:spAutoFit/>
          </a:bodyPr>
          <a:lstStyle/>
          <a:p>
            <a:pPr algn="l" eaLnBrk="0" hangingPunct="0"/>
            <a:r>
              <a:rPr lang="en-US" sz="1800"/>
              <a:t>Vacuum</a:t>
            </a:r>
          </a:p>
        </p:txBody>
      </p:sp>
      <p:sp>
        <p:nvSpPr>
          <p:cNvPr id="160778" name="Text Box 10"/>
          <p:cNvSpPr txBox="1">
            <a:spLocks noChangeArrowheads="1"/>
          </p:cNvSpPr>
          <p:nvPr/>
        </p:nvSpPr>
        <p:spPr bwMode="auto">
          <a:xfrm>
            <a:off x="6283325" y="4727575"/>
            <a:ext cx="603250" cy="366713"/>
          </a:xfrm>
          <a:prstGeom prst="rect">
            <a:avLst/>
          </a:prstGeom>
          <a:noFill/>
          <a:ln w="9525">
            <a:noFill/>
            <a:miter lim="800000"/>
            <a:headEnd/>
            <a:tailEnd/>
          </a:ln>
        </p:spPr>
        <p:txBody>
          <a:bodyPr wrap="none">
            <a:spAutoFit/>
          </a:bodyPr>
          <a:lstStyle/>
          <a:p>
            <a:pPr algn="l" eaLnBrk="0" hangingPunct="0"/>
            <a:r>
              <a:rPr lang="en-US" sz="1800"/>
              <a:t>Gas</a:t>
            </a:r>
          </a:p>
        </p:txBody>
      </p:sp>
      <p:sp>
        <p:nvSpPr>
          <p:cNvPr id="160779" name="Oval 11"/>
          <p:cNvSpPr>
            <a:spLocks noChangeArrowheads="1"/>
          </p:cNvSpPr>
          <p:nvPr/>
        </p:nvSpPr>
        <p:spPr bwMode="auto">
          <a:xfrm>
            <a:off x="5367338" y="14747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0" name="Oval 12"/>
          <p:cNvSpPr>
            <a:spLocks noChangeArrowheads="1"/>
          </p:cNvSpPr>
          <p:nvPr/>
        </p:nvSpPr>
        <p:spPr bwMode="auto">
          <a:xfrm>
            <a:off x="5768975" y="1390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1" name="Oval 13"/>
          <p:cNvSpPr>
            <a:spLocks noChangeArrowheads="1"/>
          </p:cNvSpPr>
          <p:nvPr/>
        </p:nvSpPr>
        <p:spPr bwMode="auto">
          <a:xfrm>
            <a:off x="5440363" y="18240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2" name="Oval 14"/>
          <p:cNvSpPr>
            <a:spLocks noChangeArrowheads="1"/>
          </p:cNvSpPr>
          <p:nvPr/>
        </p:nvSpPr>
        <p:spPr bwMode="auto">
          <a:xfrm>
            <a:off x="5297488" y="20701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3" name="Oval 15"/>
          <p:cNvSpPr>
            <a:spLocks noChangeArrowheads="1"/>
          </p:cNvSpPr>
          <p:nvPr/>
        </p:nvSpPr>
        <p:spPr bwMode="auto">
          <a:xfrm>
            <a:off x="5602288" y="22113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4" name="Oval 16"/>
          <p:cNvSpPr>
            <a:spLocks noChangeArrowheads="1"/>
          </p:cNvSpPr>
          <p:nvPr/>
        </p:nvSpPr>
        <p:spPr bwMode="auto">
          <a:xfrm>
            <a:off x="5721350" y="18796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5" name="Oval 17"/>
          <p:cNvSpPr>
            <a:spLocks noChangeArrowheads="1"/>
          </p:cNvSpPr>
          <p:nvPr/>
        </p:nvSpPr>
        <p:spPr bwMode="auto">
          <a:xfrm>
            <a:off x="6278563" y="23971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6" name="Oval 18"/>
          <p:cNvSpPr>
            <a:spLocks noChangeArrowheads="1"/>
          </p:cNvSpPr>
          <p:nvPr/>
        </p:nvSpPr>
        <p:spPr bwMode="auto">
          <a:xfrm>
            <a:off x="6370638" y="26479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7" name="Oval 19"/>
          <p:cNvSpPr>
            <a:spLocks noChangeArrowheads="1"/>
          </p:cNvSpPr>
          <p:nvPr/>
        </p:nvSpPr>
        <p:spPr bwMode="auto">
          <a:xfrm>
            <a:off x="5967413" y="26638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8" name="Oval 20"/>
          <p:cNvSpPr>
            <a:spLocks noChangeArrowheads="1"/>
          </p:cNvSpPr>
          <p:nvPr/>
        </p:nvSpPr>
        <p:spPr bwMode="auto">
          <a:xfrm>
            <a:off x="5840413" y="23701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89" name="Oval 21"/>
          <p:cNvSpPr>
            <a:spLocks noChangeArrowheads="1"/>
          </p:cNvSpPr>
          <p:nvPr/>
        </p:nvSpPr>
        <p:spPr bwMode="auto">
          <a:xfrm>
            <a:off x="5405438" y="25606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0" name="Oval 22"/>
          <p:cNvSpPr>
            <a:spLocks noChangeArrowheads="1"/>
          </p:cNvSpPr>
          <p:nvPr/>
        </p:nvSpPr>
        <p:spPr bwMode="auto">
          <a:xfrm>
            <a:off x="5649913" y="2628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1" name="Oval 23"/>
          <p:cNvSpPr>
            <a:spLocks noChangeArrowheads="1"/>
          </p:cNvSpPr>
          <p:nvPr/>
        </p:nvSpPr>
        <p:spPr bwMode="auto">
          <a:xfrm>
            <a:off x="7051675" y="28892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2" name="Oval 24"/>
          <p:cNvSpPr>
            <a:spLocks noChangeArrowheads="1"/>
          </p:cNvSpPr>
          <p:nvPr/>
        </p:nvSpPr>
        <p:spPr bwMode="auto">
          <a:xfrm>
            <a:off x="7070725" y="32242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3" name="Oval 25"/>
          <p:cNvSpPr>
            <a:spLocks noChangeArrowheads="1"/>
          </p:cNvSpPr>
          <p:nvPr/>
        </p:nvSpPr>
        <p:spPr bwMode="auto">
          <a:xfrm>
            <a:off x="7388225" y="32575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4" name="Oval 26"/>
          <p:cNvSpPr>
            <a:spLocks noChangeArrowheads="1"/>
          </p:cNvSpPr>
          <p:nvPr/>
        </p:nvSpPr>
        <p:spPr bwMode="auto">
          <a:xfrm>
            <a:off x="7437438" y="35909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5" name="Oval 27"/>
          <p:cNvSpPr>
            <a:spLocks noChangeArrowheads="1"/>
          </p:cNvSpPr>
          <p:nvPr/>
        </p:nvSpPr>
        <p:spPr bwMode="auto">
          <a:xfrm>
            <a:off x="7335838" y="39735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6" name="Oval 28"/>
          <p:cNvSpPr>
            <a:spLocks noChangeArrowheads="1"/>
          </p:cNvSpPr>
          <p:nvPr/>
        </p:nvSpPr>
        <p:spPr bwMode="auto">
          <a:xfrm>
            <a:off x="6878638" y="39751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7" name="Oval 29"/>
          <p:cNvSpPr>
            <a:spLocks noChangeArrowheads="1"/>
          </p:cNvSpPr>
          <p:nvPr/>
        </p:nvSpPr>
        <p:spPr bwMode="auto">
          <a:xfrm>
            <a:off x="7477125" y="43576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8" name="Oval 30"/>
          <p:cNvSpPr>
            <a:spLocks noChangeArrowheads="1"/>
          </p:cNvSpPr>
          <p:nvPr/>
        </p:nvSpPr>
        <p:spPr bwMode="auto">
          <a:xfrm>
            <a:off x="7807325" y="43910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799" name="Oval 31"/>
          <p:cNvSpPr>
            <a:spLocks noChangeArrowheads="1"/>
          </p:cNvSpPr>
          <p:nvPr/>
        </p:nvSpPr>
        <p:spPr bwMode="auto">
          <a:xfrm>
            <a:off x="7654925" y="46736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0" name="Oval 32"/>
          <p:cNvSpPr>
            <a:spLocks noChangeArrowheads="1"/>
          </p:cNvSpPr>
          <p:nvPr/>
        </p:nvSpPr>
        <p:spPr bwMode="auto">
          <a:xfrm>
            <a:off x="7859713" y="4914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1" name="Oval 33"/>
          <p:cNvSpPr>
            <a:spLocks noChangeArrowheads="1"/>
          </p:cNvSpPr>
          <p:nvPr/>
        </p:nvSpPr>
        <p:spPr bwMode="auto">
          <a:xfrm>
            <a:off x="7940675" y="4586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2" name="Oval 34"/>
          <p:cNvSpPr>
            <a:spLocks noChangeArrowheads="1"/>
          </p:cNvSpPr>
          <p:nvPr/>
        </p:nvSpPr>
        <p:spPr bwMode="auto">
          <a:xfrm>
            <a:off x="6637338" y="41243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3" name="Oval 35"/>
          <p:cNvSpPr>
            <a:spLocks noChangeArrowheads="1"/>
          </p:cNvSpPr>
          <p:nvPr/>
        </p:nvSpPr>
        <p:spPr bwMode="auto">
          <a:xfrm>
            <a:off x="7192963" y="48783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4" name="Oval 36"/>
          <p:cNvSpPr>
            <a:spLocks noChangeArrowheads="1"/>
          </p:cNvSpPr>
          <p:nvPr/>
        </p:nvSpPr>
        <p:spPr bwMode="auto">
          <a:xfrm>
            <a:off x="7442200" y="49561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5" name="Oval 37"/>
          <p:cNvSpPr>
            <a:spLocks noChangeArrowheads="1"/>
          </p:cNvSpPr>
          <p:nvPr/>
        </p:nvSpPr>
        <p:spPr bwMode="auto">
          <a:xfrm>
            <a:off x="6989763" y="51101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6" name="Oval 38"/>
          <p:cNvSpPr>
            <a:spLocks noChangeArrowheads="1"/>
          </p:cNvSpPr>
          <p:nvPr/>
        </p:nvSpPr>
        <p:spPr bwMode="auto">
          <a:xfrm>
            <a:off x="7434263" y="17526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7" name="Oval 39"/>
          <p:cNvSpPr>
            <a:spLocks noChangeArrowheads="1"/>
          </p:cNvSpPr>
          <p:nvPr/>
        </p:nvSpPr>
        <p:spPr bwMode="auto">
          <a:xfrm>
            <a:off x="7710488" y="15271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8" name="Oval 40"/>
          <p:cNvSpPr>
            <a:spLocks noChangeArrowheads="1"/>
          </p:cNvSpPr>
          <p:nvPr/>
        </p:nvSpPr>
        <p:spPr bwMode="auto">
          <a:xfrm>
            <a:off x="7486650" y="12954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09" name="Oval 41"/>
          <p:cNvSpPr>
            <a:spLocks noChangeArrowheads="1"/>
          </p:cNvSpPr>
          <p:nvPr/>
        </p:nvSpPr>
        <p:spPr bwMode="auto">
          <a:xfrm>
            <a:off x="7866063" y="1284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0" name="Oval 42"/>
          <p:cNvSpPr>
            <a:spLocks noChangeArrowheads="1"/>
          </p:cNvSpPr>
          <p:nvPr/>
        </p:nvSpPr>
        <p:spPr bwMode="auto">
          <a:xfrm>
            <a:off x="6891338" y="13890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1" name="Oval 43"/>
          <p:cNvSpPr>
            <a:spLocks noChangeArrowheads="1"/>
          </p:cNvSpPr>
          <p:nvPr/>
        </p:nvSpPr>
        <p:spPr bwMode="auto">
          <a:xfrm>
            <a:off x="6472238" y="14081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2" name="Oval 44"/>
          <p:cNvSpPr>
            <a:spLocks noChangeArrowheads="1"/>
          </p:cNvSpPr>
          <p:nvPr/>
        </p:nvSpPr>
        <p:spPr bwMode="auto">
          <a:xfrm>
            <a:off x="7224713" y="15097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3" name="Oval 45"/>
          <p:cNvSpPr>
            <a:spLocks noChangeArrowheads="1"/>
          </p:cNvSpPr>
          <p:nvPr/>
        </p:nvSpPr>
        <p:spPr bwMode="auto">
          <a:xfrm>
            <a:off x="7715250" y="18907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4" name="Oval 46"/>
          <p:cNvSpPr>
            <a:spLocks noChangeArrowheads="1"/>
          </p:cNvSpPr>
          <p:nvPr/>
        </p:nvSpPr>
        <p:spPr bwMode="auto">
          <a:xfrm>
            <a:off x="6191250" y="52720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5" name="Oval 47"/>
          <p:cNvSpPr>
            <a:spLocks noChangeArrowheads="1"/>
          </p:cNvSpPr>
          <p:nvPr/>
        </p:nvSpPr>
        <p:spPr bwMode="auto">
          <a:xfrm>
            <a:off x="6635750" y="5221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6" name="Oval 48"/>
          <p:cNvSpPr>
            <a:spLocks noChangeArrowheads="1"/>
          </p:cNvSpPr>
          <p:nvPr/>
        </p:nvSpPr>
        <p:spPr bwMode="auto">
          <a:xfrm>
            <a:off x="5913438" y="52371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7" name="Oval 49"/>
          <p:cNvSpPr>
            <a:spLocks noChangeArrowheads="1"/>
          </p:cNvSpPr>
          <p:nvPr/>
        </p:nvSpPr>
        <p:spPr bwMode="auto">
          <a:xfrm>
            <a:off x="5691188" y="53784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8" name="Oval 50"/>
          <p:cNvSpPr>
            <a:spLocks noChangeArrowheads="1"/>
          </p:cNvSpPr>
          <p:nvPr/>
        </p:nvSpPr>
        <p:spPr bwMode="auto">
          <a:xfrm>
            <a:off x="5586413" y="51038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19" name="Oval 51"/>
          <p:cNvSpPr>
            <a:spLocks noChangeArrowheads="1"/>
          </p:cNvSpPr>
          <p:nvPr/>
        </p:nvSpPr>
        <p:spPr bwMode="auto">
          <a:xfrm>
            <a:off x="5556250" y="46323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0" name="Oval 52"/>
          <p:cNvSpPr>
            <a:spLocks noChangeArrowheads="1"/>
          </p:cNvSpPr>
          <p:nvPr/>
        </p:nvSpPr>
        <p:spPr bwMode="auto">
          <a:xfrm>
            <a:off x="5370513" y="44323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1" name="Oval 53"/>
          <p:cNvSpPr>
            <a:spLocks noChangeArrowheads="1"/>
          </p:cNvSpPr>
          <p:nvPr/>
        </p:nvSpPr>
        <p:spPr bwMode="auto">
          <a:xfrm>
            <a:off x="5810250" y="29622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2" name="Oval 54"/>
          <p:cNvSpPr>
            <a:spLocks noChangeArrowheads="1"/>
          </p:cNvSpPr>
          <p:nvPr/>
        </p:nvSpPr>
        <p:spPr bwMode="auto">
          <a:xfrm>
            <a:off x="6286500" y="43767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3" name="Oval 55"/>
          <p:cNvSpPr>
            <a:spLocks noChangeArrowheads="1"/>
          </p:cNvSpPr>
          <p:nvPr/>
        </p:nvSpPr>
        <p:spPr bwMode="auto">
          <a:xfrm>
            <a:off x="5759450" y="46640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4" name="Oval 56"/>
          <p:cNvSpPr>
            <a:spLocks noChangeArrowheads="1"/>
          </p:cNvSpPr>
          <p:nvPr/>
        </p:nvSpPr>
        <p:spPr bwMode="auto">
          <a:xfrm>
            <a:off x="6059488" y="48593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5" name="Oval 57"/>
          <p:cNvSpPr>
            <a:spLocks noChangeArrowheads="1"/>
          </p:cNvSpPr>
          <p:nvPr/>
        </p:nvSpPr>
        <p:spPr bwMode="auto">
          <a:xfrm>
            <a:off x="6592888" y="43957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6" name="Oval 58"/>
          <p:cNvSpPr>
            <a:spLocks noChangeArrowheads="1"/>
          </p:cNvSpPr>
          <p:nvPr/>
        </p:nvSpPr>
        <p:spPr bwMode="auto">
          <a:xfrm>
            <a:off x="6810375" y="4438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7" name="Oval 59"/>
          <p:cNvSpPr>
            <a:spLocks noChangeArrowheads="1"/>
          </p:cNvSpPr>
          <p:nvPr/>
        </p:nvSpPr>
        <p:spPr bwMode="auto">
          <a:xfrm>
            <a:off x="5616575" y="42052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8" name="Oval 60"/>
          <p:cNvSpPr>
            <a:spLocks noChangeArrowheads="1"/>
          </p:cNvSpPr>
          <p:nvPr/>
        </p:nvSpPr>
        <p:spPr bwMode="auto">
          <a:xfrm>
            <a:off x="6294438" y="17192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29" name="Oval 61"/>
          <p:cNvSpPr>
            <a:spLocks noChangeArrowheads="1"/>
          </p:cNvSpPr>
          <p:nvPr/>
        </p:nvSpPr>
        <p:spPr bwMode="auto">
          <a:xfrm>
            <a:off x="5508625" y="28384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0" name="Oval 62"/>
          <p:cNvSpPr>
            <a:spLocks noChangeArrowheads="1"/>
          </p:cNvSpPr>
          <p:nvPr/>
        </p:nvSpPr>
        <p:spPr bwMode="auto">
          <a:xfrm>
            <a:off x="6069013" y="41624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1" name="Oval 63"/>
          <p:cNvSpPr>
            <a:spLocks noChangeArrowheads="1"/>
          </p:cNvSpPr>
          <p:nvPr/>
        </p:nvSpPr>
        <p:spPr bwMode="auto">
          <a:xfrm>
            <a:off x="6400800" y="40719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2" name="Oval 64"/>
          <p:cNvSpPr>
            <a:spLocks noChangeArrowheads="1"/>
          </p:cNvSpPr>
          <p:nvPr/>
        </p:nvSpPr>
        <p:spPr bwMode="auto">
          <a:xfrm>
            <a:off x="7067550" y="45164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3" name="Oval 65"/>
          <p:cNvSpPr>
            <a:spLocks noChangeArrowheads="1"/>
          </p:cNvSpPr>
          <p:nvPr/>
        </p:nvSpPr>
        <p:spPr bwMode="auto">
          <a:xfrm>
            <a:off x="6935788" y="42656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4" name="Oval 66"/>
          <p:cNvSpPr>
            <a:spLocks noChangeArrowheads="1"/>
          </p:cNvSpPr>
          <p:nvPr/>
        </p:nvSpPr>
        <p:spPr bwMode="auto">
          <a:xfrm>
            <a:off x="7305675" y="4533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5" name="Oval 67"/>
          <p:cNvSpPr>
            <a:spLocks noChangeArrowheads="1"/>
          </p:cNvSpPr>
          <p:nvPr/>
        </p:nvSpPr>
        <p:spPr bwMode="auto">
          <a:xfrm>
            <a:off x="5978525" y="16621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6" name="Oval 68"/>
          <p:cNvSpPr>
            <a:spLocks noChangeArrowheads="1"/>
          </p:cNvSpPr>
          <p:nvPr/>
        </p:nvSpPr>
        <p:spPr bwMode="auto">
          <a:xfrm>
            <a:off x="6121400" y="13954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7" name="Oval 69"/>
          <p:cNvSpPr>
            <a:spLocks noChangeArrowheads="1"/>
          </p:cNvSpPr>
          <p:nvPr/>
        </p:nvSpPr>
        <p:spPr bwMode="auto">
          <a:xfrm>
            <a:off x="5630863" y="16097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8" name="Oval 70"/>
          <p:cNvSpPr>
            <a:spLocks noChangeArrowheads="1"/>
          </p:cNvSpPr>
          <p:nvPr/>
        </p:nvSpPr>
        <p:spPr bwMode="auto">
          <a:xfrm>
            <a:off x="7261225" y="26463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39" name="Oval 71"/>
          <p:cNvSpPr>
            <a:spLocks noChangeArrowheads="1"/>
          </p:cNvSpPr>
          <p:nvPr/>
        </p:nvSpPr>
        <p:spPr bwMode="auto">
          <a:xfrm>
            <a:off x="7524750" y="29083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0" name="Oval 72"/>
          <p:cNvSpPr>
            <a:spLocks noChangeArrowheads="1"/>
          </p:cNvSpPr>
          <p:nvPr/>
        </p:nvSpPr>
        <p:spPr bwMode="auto">
          <a:xfrm>
            <a:off x="7820025" y="27336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1" name="Oval 73"/>
          <p:cNvSpPr>
            <a:spLocks noChangeArrowheads="1"/>
          </p:cNvSpPr>
          <p:nvPr/>
        </p:nvSpPr>
        <p:spPr bwMode="auto">
          <a:xfrm>
            <a:off x="7770813" y="31511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2" name="Oval 74"/>
          <p:cNvSpPr>
            <a:spLocks noChangeArrowheads="1"/>
          </p:cNvSpPr>
          <p:nvPr/>
        </p:nvSpPr>
        <p:spPr bwMode="auto">
          <a:xfrm>
            <a:off x="7756525" y="35369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3" name="Oval 75"/>
          <p:cNvSpPr>
            <a:spLocks noChangeArrowheads="1"/>
          </p:cNvSpPr>
          <p:nvPr/>
        </p:nvSpPr>
        <p:spPr bwMode="auto">
          <a:xfrm>
            <a:off x="7075488" y="36957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4" name="Oval 76"/>
          <p:cNvSpPr>
            <a:spLocks noChangeArrowheads="1"/>
          </p:cNvSpPr>
          <p:nvPr/>
        </p:nvSpPr>
        <p:spPr bwMode="auto">
          <a:xfrm>
            <a:off x="7707313" y="39576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5" name="Oval 77"/>
          <p:cNvSpPr>
            <a:spLocks noChangeArrowheads="1"/>
          </p:cNvSpPr>
          <p:nvPr/>
        </p:nvSpPr>
        <p:spPr bwMode="auto">
          <a:xfrm>
            <a:off x="7161213" y="42164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6" name="Oval 78"/>
          <p:cNvSpPr>
            <a:spLocks noChangeArrowheads="1"/>
          </p:cNvSpPr>
          <p:nvPr/>
        </p:nvSpPr>
        <p:spPr bwMode="auto">
          <a:xfrm>
            <a:off x="5816600" y="43275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7" name="Oval 79"/>
          <p:cNvSpPr>
            <a:spLocks noChangeArrowheads="1"/>
          </p:cNvSpPr>
          <p:nvPr/>
        </p:nvSpPr>
        <p:spPr bwMode="auto">
          <a:xfrm>
            <a:off x="5827713" y="39766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8" name="Oval 80"/>
          <p:cNvSpPr>
            <a:spLocks noChangeArrowheads="1"/>
          </p:cNvSpPr>
          <p:nvPr/>
        </p:nvSpPr>
        <p:spPr bwMode="auto">
          <a:xfrm>
            <a:off x="6015038" y="45323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49" name="Oval 81"/>
          <p:cNvSpPr>
            <a:spLocks noChangeArrowheads="1"/>
          </p:cNvSpPr>
          <p:nvPr/>
        </p:nvSpPr>
        <p:spPr bwMode="auto">
          <a:xfrm>
            <a:off x="5430838" y="54117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0" name="Oval 82"/>
          <p:cNvSpPr>
            <a:spLocks noChangeArrowheads="1"/>
          </p:cNvSpPr>
          <p:nvPr/>
        </p:nvSpPr>
        <p:spPr bwMode="auto">
          <a:xfrm>
            <a:off x="5811838" y="4946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1" name="Oval 83"/>
          <p:cNvSpPr>
            <a:spLocks noChangeArrowheads="1"/>
          </p:cNvSpPr>
          <p:nvPr/>
        </p:nvSpPr>
        <p:spPr bwMode="auto">
          <a:xfrm>
            <a:off x="5399088" y="49228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2" name="Oval 84"/>
          <p:cNvSpPr>
            <a:spLocks noChangeArrowheads="1"/>
          </p:cNvSpPr>
          <p:nvPr/>
        </p:nvSpPr>
        <p:spPr bwMode="auto">
          <a:xfrm>
            <a:off x="5375275" y="40132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3" name="Oval 85"/>
          <p:cNvSpPr>
            <a:spLocks noChangeArrowheads="1"/>
          </p:cNvSpPr>
          <p:nvPr/>
        </p:nvSpPr>
        <p:spPr bwMode="auto">
          <a:xfrm>
            <a:off x="6027738" y="19637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4" name="Oval 86"/>
          <p:cNvSpPr>
            <a:spLocks noChangeArrowheads="1"/>
          </p:cNvSpPr>
          <p:nvPr/>
        </p:nvSpPr>
        <p:spPr bwMode="auto">
          <a:xfrm>
            <a:off x="5568950" y="37322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5" name="Oval 87"/>
          <p:cNvSpPr>
            <a:spLocks noChangeArrowheads="1"/>
          </p:cNvSpPr>
          <p:nvPr/>
        </p:nvSpPr>
        <p:spPr bwMode="auto">
          <a:xfrm>
            <a:off x="5932488" y="36766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6" name="Oval 88"/>
          <p:cNvSpPr>
            <a:spLocks noChangeArrowheads="1"/>
          </p:cNvSpPr>
          <p:nvPr/>
        </p:nvSpPr>
        <p:spPr bwMode="auto">
          <a:xfrm>
            <a:off x="6143625" y="38893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7" name="Oval 89"/>
          <p:cNvSpPr>
            <a:spLocks noChangeArrowheads="1"/>
          </p:cNvSpPr>
          <p:nvPr/>
        </p:nvSpPr>
        <p:spPr bwMode="auto">
          <a:xfrm>
            <a:off x="6546850" y="37814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8" name="Oval 90"/>
          <p:cNvSpPr>
            <a:spLocks noChangeArrowheads="1"/>
          </p:cNvSpPr>
          <p:nvPr/>
        </p:nvSpPr>
        <p:spPr bwMode="auto">
          <a:xfrm>
            <a:off x="6816725" y="36512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59" name="Oval 91"/>
          <p:cNvSpPr>
            <a:spLocks noChangeArrowheads="1"/>
          </p:cNvSpPr>
          <p:nvPr/>
        </p:nvSpPr>
        <p:spPr bwMode="auto">
          <a:xfrm>
            <a:off x="6773863" y="34369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0" name="Oval 92"/>
          <p:cNvSpPr>
            <a:spLocks noChangeArrowheads="1"/>
          </p:cNvSpPr>
          <p:nvPr/>
        </p:nvSpPr>
        <p:spPr bwMode="auto">
          <a:xfrm>
            <a:off x="6475413" y="33289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1" name="Oval 93"/>
          <p:cNvSpPr>
            <a:spLocks noChangeArrowheads="1"/>
          </p:cNvSpPr>
          <p:nvPr/>
        </p:nvSpPr>
        <p:spPr bwMode="auto">
          <a:xfrm>
            <a:off x="6251575" y="35353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2" name="Oval 94"/>
          <p:cNvSpPr>
            <a:spLocks noChangeArrowheads="1"/>
          </p:cNvSpPr>
          <p:nvPr/>
        </p:nvSpPr>
        <p:spPr bwMode="auto">
          <a:xfrm>
            <a:off x="5337175" y="34861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3" name="Oval 95"/>
          <p:cNvSpPr>
            <a:spLocks noChangeArrowheads="1"/>
          </p:cNvSpPr>
          <p:nvPr/>
        </p:nvSpPr>
        <p:spPr bwMode="auto">
          <a:xfrm>
            <a:off x="5757863" y="34512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4" name="Oval 96"/>
          <p:cNvSpPr>
            <a:spLocks noChangeArrowheads="1"/>
          </p:cNvSpPr>
          <p:nvPr/>
        </p:nvSpPr>
        <p:spPr bwMode="auto">
          <a:xfrm>
            <a:off x="6018213" y="32194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5" name="Oval 97"/>
          <p:cNvSpPr>
            <a:spLocks noChangeArrowheads="1"/>
          </p:cNvSpPr>
          <p:nvPr/>
        </p:nvSpPr>
        <p:spPr bwMode="auto">
          <a:xfrm>
            <a:off x="5583238" y="32035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6" name="Oval 98"/>
          <p:cNvSpPr>
            <a:spLocks noChangeArrowheads="1"/>
          </p:cNvSpPr>
          <p:nvPr/>
        </p:nvSpPr>
        <p:spPr bwMode="auto">
          <a:xfrm>
            <a:off x="5324475" y="31130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7" name="Oval 99"/>
          <p:cNvSpPr>
            <a:spLocks noChangeArrowheads="1"/>
          </p:cNvSpPr>
          <p:nvPr/>
        </p:nvSpPr>
        <p:spPr bwMode="auto">
          <a:xfrm>
            <a:off x="6286500" y="29765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8" name="Oval 100"/>
          <p:cNvSpPr>
            <a:spLocks noChangeArrowheads="1"/>
          </p:cNvSpPr>
          <p:nvPr/>
        </p:nvSpPr>
        <p:spPr bwMode="auto">
          <a:xfrm>
            <a:off x="6283325" y="20828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69" name="Oval 101"/>
          <p:cNvSpPr>
            <a:spLocks noChangeArrowheads="1"/>
          </p:cNvSpPr>
          <p:nvPr/>
        </p:nvSpPr>
        <p:spPr bwMode="auto">
          <a:xfrm>
            <a:off x="6583363" y="20161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0" name="Oval 102"/>
          <p:cNvSpPr>
            <a:spLocks noChangeArrowheads="1"/>
          </p:cNvSpPr>
          <p:nvPr/>
        </p:nvSpPr>
        <p:spPr bwMode="auto">
          <a:xfrm>
            <a:off x="6626225" y="16684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1" name="Oval 103"/>
          <p:cNvSpPr>
            <a:spLocks noChangeArrowheads="1"/>
          </p:cNvSpPr>
          <p:nvPr/>
        </p:nvSpPr>
        <p:spPr bwMode="auto">
          <a:xfrm>
            <a:off x="6911975" y="18446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2" name="Oval 104"/>
          <p:cNvSpPr>
            <a:spLocks noChangeArrowheads="1"/>
          </p:cNvSpPr>
          <p:nvPr/>
        </p:nvSpPr>
        <p:spPr bwMode="auto">
          <a:xfrm>
            <a:off x="7192963" y="19589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3" name="Oval 105"/>
          <p:cNvSpPr>
            <a:spLocks noChangeArrowheads="1"/>
          </p:cNvSpPr>
          <p:nvPr/>
        </p:nvSpPr>
        <p:spPr bwMode="auto">
          <a:xfrm>
            <a:off x="6897688" y="215423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4" name="Oval 106"/>
          <p:cNvSpPr>
            <a:spLocks noChangeArrowheads="1"/>
          </p:cNvSpPr>
          <p:nvPr/>
        </p:nvSpPr>
        <p:spPr bwMode="auto">
          <a:xfrm>
            <a:off x="6597650" y="23495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5" name="Oval 107"/>
          <p:cNvSpPr>
            <a:spLocks noChangeArrowheads="1"/>
          </p:cNvSpPr>
          <p:nvPr/>
        </p:nvSpPr>
        <p:spPr bwMode="auto">
          <a:xfrm>
            <a:off x="6721475" y="262572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6" name="Oval 108"/>
          <p:cNvSpPr>
            <a:spLocks noChangeArrowheads="1"/>
          </p:cNvSpPr>
          <p:nvPr/>
        </p:nvSpPr>
        <p:spPr bwMode="auto">
          <a:xfrm>
            <a:off x="6683375" y="29733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7" name="Oval 109"/>
          <p:cNvSpPr>
            <a:spLocks noChangeArrowheads="1"/>
          </p:cNvSpPr>
          <p:nvPr/>
        </p:nvSpPr>
        <p:spPr bwMode="auto">
          <a:xfrm>
            <a:off x="6978650" y="2416175"/>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8" name="Oval 110"/>
          <p:cNvSpPr>
            <a:spLocks noChangeArrowheads="1"/>
          </p:cNvSpPr>
          <p:nvPr/>
        </p:nvSpPr>
        <p:spPr bwMode="auto">
          <a:xfrm>
            <a:off x="7226300" y="235426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79" name="Oval 111"/>
          <p:cNvSpPr>
            <a:spLocks noChangeArrowheads="1"/>
          </p:cNvSpPr>
          <p:nvPr/>
        </p:nvSpPr>
        <p:spPr bwMode="auto">
          <a:xfrm>
            <a:off x="7421563" y="21447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0" name="Oval 112"/>
          <p:cNvSpPr>
            <a:spLocks noChangeArrowheads="1"/>
          </p:cNvSpPr>
          <p:nvPr/>
        </p:nvSpPr>
        <p:spPr bwMode="auto">
          <a:xfrm>
            <a:off x="7593013" y="2501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1" name="Oval 113"/>
          <p:cNvSpPr>
            <a:spLocks noChangeArrowheads="1"/>
          </p:cNvSpPr>
          <p:nvPr/>
        </p:nvSpPr>
        <p:spPr bwMode="auto">
          <a:xfrm>
            <a:off x="7821613" y="22733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2" name="Oval 114"/>
          <p:cNvSpPr>
            <a:spLocks noChangeArrowheads="1"/>
          </p:cNvSpPr>
          <p:nvPr/>
        </p:nvSpPr>
        <p:spPr bwMode="auto">
          <a:xfrm>
            <a:off x="7845425" y="25019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3" name="Oval 115"/>
          <p:cNvSpPr>
            <a:spLocks noChangeArrowheads="1"/>
          </p:cNvSpPr>
          <p:nvPr/>
        </p:nvSpPr>
        <p:spPr bwMode="auto">
          <a:xfrm>
            <a:off x="3205163" y="2093913"/>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4" name="Oval 116"/>
          <p:cNvSpPr>
            <a:spLocks noChangeArrowheads="1"/>
          </p:cNvSpPr>
          <p:nvPr/>
        </p:nvSpPr>
        <p:spPr bwMode="auto">
          <a:xfrm>
            <a:off x="3695700" y="239395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5" name="Oval 117"/>
          <p:cNvSpPr>
            <a:spLocks noChangeArrowheads="1"/>
          </p:cNvSpPr>
          <p:nvPr/>
        </p:nvSpPr>
        <p:spPr bwMode="auto">
          <a:xfrm>
            <a:off x="3414713" y="25415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6" name="Oval 118"/>
          <p:cNvSpPr>
            <a:spLocks noChangeArrowheads="1"/>
          </p:cNvSpPr>
          <p:nvPr/>
        </p:nvSpPr>
        <p:spPr bwMode="auto">
          <a:xfrm>
            <a:off x="3205163" y="2717800"/>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7" name="Oval 119"/>
          <p:cNvSpPr>
            <a:spLocks noChangeArrowheads="1"/>
          </p:cNvSpPr>
          <p:nvPr/>
        </p:nvSpPr>
        <p:spPr bwMode="auto">
          <a:xfrm>
            <a:off x="2928938" y="3417888"/>
            <a:ext cx="88900" cy="88900"/>
          </a:xfrm>
          <a:prstGeom prst="ellipse">
            <a:avLst/>
          </a:prstGeom>
          <a:solidFill>
            <a:srgbClr val="008000"/>
          </a:solidFill>
          <a:ln w="9525">
            <a:solidFill>
              <a:schemeClr val="tx1"/>
            </a:solidFill>
            <a:round/>
            <a:headEnd/>
            <a:tailEnd/>
          </a:ln>
        </p:spPr>
        <p:txBody>
          <a:bodyPr wrap="none" anchor="ctr"/>
          <a:lstStyle/>
          <a:p>
            <a:endParaRPr lang="en-US"/>
          </a:p>
        </p:txBody>
      </p:sp>
      <p:sp>
        <p:nvSpPr>
          <p:cNvPr id="160888" name="Oval 120"/>
          <p:cNvSpPr>
            <a:spLocks noChangeArrowheads="1"/>
          </p:cNvSpPr>
          <p:nvPr/>
        </p:nvSpPr>
        <p:spPr bwMode="auto">
          <a:xfrm>
            <a:off x="3895725" y="2276475"/>
            <a:ext cx="104775" cy="300038"/>
          </a:xfrm>
          <a:prstGeom prst="ellipse">
            <a:avLst/>
          </a:prstGeom>
          <a:gradFill rotWithShape="1">
            <a:gsLst>
              <a:gs pos="0">
                <a:srgbClr val="5E4776"/>
              </a:gs>
              <a:gs pos="100000">
                <a:srgbClr val="CC99FF"/>
              </a:gs>
            </a:gsLst>
            <a:path path="shape">
              <a:fillToRect l="50000" t="50000" r="50000" b="50000"/>
            </a:path>
          </a:gradFill>
          <a:ln w="9525">
            <a:solidFill>
              <a:schemeClr val="tx1"/>
            </a:solidFill>
            <a:round/>
            <a:headEnd/>
            <a:tailEnd/>
          </a:ln>
        </p:spPr>
        <p:txBody>
          <a:bodyPr wrap="none" anchor="ctr"/>
          <a:lstStyle/>
          <a:p>
            <a:endParaRPr lang="en-US"/>
          </a:p>
        </p:txBody>
      </p:sp>
      <p:sp>
        <p:nvSpPr>
          <p:cNvPr id="160889" name="Line 121"/>
          <p:cNvSpPr>
            <a:spLocks noChangeShapeType="1"/>
          </p:cNvSpPr>
          <p:nvPr/>
        </p:nvSpPr>
        <p:spPr bwMode="auto">
          <a:xfrm flipV="1">
            <a:off x="3943350" y="1985963"/>
            <a:ext cx="0" cy="290512"/>
          </a:xfrm>
          <a:prstGeom prst="line">
            <a:avLst/>
          </a:prstGeom>
          <a:noFill/>
          <a:ln w="9525">
            <a:solidFill>
              <a:schemeClr val="tx1"/>
            </a:solidFill>
            <a:round/>
            <a:headEnd/>
            <a:tailEnd/>
          </a:ln>
        </p:spPr>
        <p:txBody>
          <a:bodyPr/>
          <a:lstStyle/>
          <a:p>
            <a:endParaRPr lang="en-US"/>
          </a:p>
        </p:txBody>
      </p:sp>
      <p:sp>
        <p:nvSpPr>
          <p:cNvPr id="160890" name="Text Box 122"/>
          <p:cNvSpPr txBox="1">
            <a:spLocks noChangeArrowheads="1"/>
          </p:cNvSpPr>
          <p:nvPr/>
        </p:nvSpPr>
        <p:spPr bwMode="auto">
          <a:xfrm>
            <a:off x="3860800" y="1612900"/>
            <a:ext cx="946150" cy="366713"/>
          </a:xfrm>
          <a:prstGeom prst="rect">
            <a:avLst/>
          </a:prstGeom>
          <a:noFill/>
          <a:ln w="9525">
            <a:noFill/>
            <a:miter lim="800000"/>
            <a:headEnd/>
            <a:tailEnd/>
          </a:ln>
        </p:spPr>
        <p:txBody>
          <a:bodyPr wrap="none">
            <a:spAutoFit/>
          </a:bodyPr>
          <a:lstStyle/>
          <a:p>
            <a:pPr algn="l" eaLnBrk="0" hangingPunct="0"/>
            <a:r>
              <a:rPr lang="en-US" sz="1800"/>
              <a:t>Pinhole</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OS_045C"/>
          <p:cNvPicPr>
            <a:picLocks noChangeAspect="1" noChangeArrowheads="1"/>
          </p:cNvPicPr>
          <p:nvPr/>
        </p:nvPicPr>
        <p:blipFill>
          <a:blip r:embed="rId3" cstate="print"/>
          <a:srcRect/>
          <a:stretch>
            <a:fillRect/>
          </a:stretch>
        </p:blipFill>
        <p:spPr bwMode="auto">
          <a:xfrm>
            <a:off x="7645400" y="2743200"/>
            <a:ext cx="965200" cy="1524000"/>
          </a:xfrm>
          <a:prstGeom prst="rect">
            <a:avLst/>
          </a:prstGeom>
          <a:noFill/>
          <a:ln w="9525">
            <a:noFill/>
            <a:miter lim="800000"/>
            <a:headEnd/>
            <a:tailEnd/>
          </a:ln>
        </p:spPr>
      </p:pic>
      <p:sp>
        <p:nvSpPr>
          <p:cNvPr id="161795" name="Rectangle 3"/>
          <p:cNvSpPr>
            <a:spLocks noGrp="1" noChangeArrowheads="1"/>
          </p:cNvSpPr>
          <p:nvPr>
            <p:ph type="title"/>
          </p:nvPr>
        </p:nvSpPr>
        <p:spPr>
          <a:xfrm>
            <a:off x="685800" y="381000"/>
            <a:ext cx="7772400" cy="1143000"/>
          </a:xfrm>
        </p:spPr>
        <p:txBody>
          <a:bodyPr/>
          <a:lstStyle/>
          <a:p>
            <a:pPr eaLnBrk="1" hangingPunct="1"/>
            <a:r>
              <a:rPr lang="en-US" smtClean="0"/>
              <a:t>Diffusion vs. Effusion</a:t>
            </a:r>
          </a:p>
        </p:txBody>
      </p:sp>
      <p:sp>
        <p:nvSpPr>
          <p:cNvPr id="1007620" name="Rectangle 4"/>
          <p:cNvSpPr>
            <a:spLocks noGrp="1" noChangeArrowheads="1"/>
          </p:cNvSpPr>
          <p:nvPr>
            <p:ph type="body" idx="1"/>
          </p:nvPr>
        </p:nvSpPr>
        <p:spPr>
          <a:xfrm>
            <a:off x="533400" y="1600200"/>
            <a:ext cx="7924800" cy="4648200"/>
          </a:xfrm>
        </p:spPr>
        <p:txBody>
          <a:bodyPr/>
          <a:lstStyle/>
          <a:p>
            <a:pPr eaLnBrk="1" hangingPunct="1">
              <a:lnSpc>
                <a:spcPct val="90000"/>
              </a:lnSpc>
              <a:buFontTx/>
              <a:buNone/>
            </a:pPr>
            <a:r>
              <a:rPr lang="en-US" sz="2800" b="1" smtClean="0">
                <a:solidFill>
                  <a:schemeClr val="accent2"/>
                </a:solidFill>
              </a:rPr>
              <a:t>	Diffusion</a:t>
            </a:r>
            <a:r>
              <a:rPr lang="en-US" sz="2800" smtClean="0"/>
              <a:t> - The tendency of the molecules of a given substance to move from regions of higher concentration to regions of lower concentration</a:t>
            </a:r>
          </a:p>
          <a:p>
            <a:pPr eaLnBrk="1" hangingPunct="1">
              <a:lnSpc>
                <a:spcPct val="90000"/>
              </a:lnSpc>
              <a:buFontTx/>
              <a:buNone/>
            </a:pPr>
            <a:r>
              <a:rPr lang="en-US" sz="2400" i="1" smtClean="0"/>
              <a:t>	Examples:</a:t>
            </a:r>
            <a:r>
              <a:rPr lang="en-US" sz="2400" smtClean="0"/>
              <a:t> A scent spreading throughout a room </a:t>
            </a:r>
          </a:p>
          <a:p>
            <a:pPr eaLnBrk="1" hangingPunct="1">
              <a:lnSpc>
                <a:spcPct val="90000"/>
              </a:lnSpc>
              <a:buFontTx/>
              <a:buNone/>
            </a:pPr>
            <a:r>
              <a:rPr lang="en-US" sz="2400" smtClean="0"/>
              <a:t>			or people entering a theme park</a:t>
            </a:r>
          </a:p>
          <a:p>
            <a:pPr eaLnBrk="1" hangingPunct="1">
              <a:lnSpc>
                <a:spcPct val="90000"/>
              </a:lnSpc>
              <a:buFontTx/>
              <a:buNone/>
            </a:pPr>
            <a:endParaRPr lang="en-US" sz="2800" smtClean="0"/>
          </a:p>
          <a:p>
            <a:pPr eaLnBrk="1" hangingPunct="1">
              <a:lnSpc>
                <a:spcPct val="90000"/>
              </a:lnSpc>
              <a:buFontTx/>
              <a:buNone/>
            </a:pPr>
            <a:r>
              <a:rPr lang="en-US" sz="2800" b="1" smtClean="0">
                <a:solidFill>
                  <a:schemeClr val="accent2"/>
                </a:solidFill>
              </a:rPr>
              <a:t>	Effusion</a:t>
            </a:r>
            <a:r>
              <a:rPr lang="en-US" sz="2800" smtClean="0"/>
              <a:t> - The process by which gas particles under pressure pass through a tiny hole</a:t>
            </a:r>
          </a:p>
          <a:p>
            <a:pPr eaLnBrk="1" hangingPunct="1">
              <a:lnSpc>
                <a:spcPct val="90000"/>
              </a:lnSpc>
              <a:buFontTx/>
              <a:buNone/>
            </a:pPr>
            <a:r>
              <a:rPr lang="en-US" sz="2800" smtClean="0"/>
              <a:t>	</a:t>
            </a:r>
            <a:r>
              <a:rPr lang="en-US" sz="2400" i="1" smtClean="0"/>
              <a:t>Examples:</a:t>
            </a:r>
            <a:r>
              <a:rPr lang="en-US" sz="2400" smtClean="0"/>
              <a:t> Air slowly leaking out of a tire or </a:t>
            </a:r>
          </a:p>
          <a:p>
            <a:pPr eaLnBrk="1" hangingPunct="1">
              <a:lnSpc>
                <a:spcPct val="90000"/>
              </a:lnSpc>
              <a:buFontTx/>
              <a:buNone/>
            </a:pPr>
            <a:r>
              <a:rPr lang="en-US" sz="2400" smtClean="0"/>
              <a:t>			helium leaking out of a balloon </a:t>
            </a:r>
          </a:p>
        </p:txBody>
      </p:sp>
      <p:pic>
        <p:nvPicPr>
          <p:cNvPr id="161797" name="Picture 5" descr="balloon"/>
          <p:cNvPicPr>
            <a:picLocks noChangeAspect="1" noChangeArrowheads="1"/>
          </p:cNvPicPr>
          <p:nvPr/>
        </p:nvPicPr>
        <p:blipFill>
          <a:blip r:embed="rId4" cstate="print"/>
          <a:srcRect/>
          <a:stretch>
            <a:fillRect/>
          </a:stretch>
        </p:blipFill>
        <p:spPr bwMode="auto">
          <a:xfrm>
            <a:off x="7391400" y="5029200"/>
            <a:ext cx="977900"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76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762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762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762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0762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076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20" grpId="0" build="p"/>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mtClean="0"/>
              <a:t>Graham’s Law</a:t>
            </a:r>
          </a:p>
        </p:txBody>
      </p:sp>
      <p:sp>
        <p:nvSpPr>
          <p:cNvPr id="815107" name="Rectangle 3"/>
          <p:cNvSpPr>
            <a:spLocks noGrp="1" noChangeArrowheads="1"/>
          </p:cNvSpPr>
          <p:nvPr>
            <p:ph type="body" idx="1"/>
          </p:nvPr>
        </p:nvSpPr>
        <p:spPr>
          <a:xfrm>
            <a:off x="762000" y="1576388"/>
            <a:ext cx="7772400" cy="5586412"/>
          </a:xfrm>
        </p:spPr>
        <p:txBody>
          <a:bodyPr/>
          <a:lstStyle/>
          <a:p>
            <a:pPr eaLnBrk="1" hangingPunct="1">
              <a:buFontTx/>
              <a:buNone/>
              <a:defRPr/>
            </a:pPr>
            <a:r>
              <a:rPr lang="en-US" b="1" smtClean="0">
                <a:solidFill>
                  <a:schemeClr val="accent2"/>
                </a:solidFill>
                <a:effectLst>
                  <a:outerShdw blurRad="38100" dist="38100" dir="2700000" algn="tl">
                    <a:srgbClr val="C0C0C0"/>
                  </a:outerShdw>
                </a:effectLst>
              </a:rPr>
              <a:t>Diffusion</a:t>
            </a:r>
            <a:endParaRPr lang="en-US" smtClean="0">
              <a:solidFill>
                <a:schemeClr val="accent2"/>
              </a:solidFill>
            </a:endParaRPr>
          </a:p>
          <a:p>
            <a:pPr lvl="1" eaLnBrk="1" hangingPunct="1">
              <a:spcBef>
                <a:spcPct val="15000"/>
              </a:spcBef>
              <a:defRPr/>
            </a:pPr>
            <a:r>
              <a:rPr lang="en-US" smtClean="0"/>
              <a:t>Spreading of gas molecules throughout     a container until evenly distributed.</a:t>
            </a:r>
          </a:p>
          <a:p>
            <a:pPr lvl="2" eaLnBrk="1" hangingPunct="1">
              <a:spcBef>
                <a:spcPct val="15000"/>
              </a:spcBef>
              <a:defRPr/>
            </a:pPr>
            <a:r>
              <a:rPr lang="en-US" smtClean="0"/>
              <a:t>e.g. perfume bottle spills</a:t>
            </a:r>
          </a:p>
          <a:p>
            <a:pPr eaLnBrk="1" hangingPunct="1">
              <a:spcBef>
                <a:spcPct val="50000"/>
              </a:spcBef>
              <a:buFontTx/>
              <a:buNone/>
              <a:defRPr/>
            </a:pPr>
            <a:r>
              <a:rPr lang="en-US" b="1" smtClean="0">
                <a:solidFill>
                  <a:schemeClr val="accent2"/>
                </a:solidFill>
                <a:effectLst>
                  <a:outerShdw blurRad="38100" dist="38100" dir="2700000" algn="tl">
                    <a:srgbClr val="C0C0C0"/>
                  </a:outerShdw>
                </a:effectLst>
              </a:rPr>
              <a:t>Effusion</a:t>
            </a:r>
          </a:p>
          <a:p>
            <a:pPr lvl="1" eaLnBrk="1" hangingPunct="1">
              <a:defRPr/>
            </a:pPr>
            <a:r>
              <a:rPr lang="en-US" smtClean="0"/>
              <a:t>Passing of gas molecules through a tiny opening in a container</a:t>
            </a:r>
          </a:p>
          <a:p>
            <a:pPr lvl="2" eaLnBrk="1" hangingPunct="1">
              <a:defRPr/>
            </a:pPr>
            <a:r>
              <a:rPr lang="en-US" smtClean="0"/>
              <a:t>e.g. helium gas leaks out of a balloon</a:t>
            </a:r>
          </a:p>
        </p:txBody>
      </p:sp>
      <p:sp>
        <p:nvSpPr>
          <p:cNvPr id="162820"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t>Effusion</a:t>
            </a:r>
          </a:p>
        </p:txBody>
      </p:sp>
      <p:pic>
        <p:nvPicPr>
          <p:cNvPr id="163843" name="Picture 3" descr="DIFFUSION"/>
          <p:cNvPicPr>
            <a:picLocks noChangeAspect="1" noChangeArrowheads="1"/>
          </p:cNvPicPr>
          <p:nvPr/>
        </p:nvPicPr>
        <p:blipFill>
          <a:blip r:embed="rId3" cstate="print"/>
          <a:srcRect/>
          <a:stretch>
            <a:fillRect/>
          </a:stretch>
        </p:blipFill>
        <p:spPr bwMode="auto">
          <a:xfrm>
            <a:off x="990600" y="1828800"/>
            <a:ext cx="6858000" cy="4567238"/>
          </a:xfrm>
          <a:prstGeom prst="rect">
            <a:avLst/>
          </a:prstGeom>
          <a:noFill/>
          <a:ln w="9525">
            <a:noFill/>
            <a:miter lim="800000"/>
            <a:headEnd/>
            <a:tailEnd/>
          </a:ln>
        </p:spPr>
      </p:pic>
      <p:sp>
        <p:nvSpPr>
          <p:cNvPr id="163844" name="Rectangle 4"/>
          <p:cNvSpPr>
            <a:spLocks noChangeArrowheads="1"/>
          </p:cNvSpPr>
          <p:nvPr/>
        </p:nvSpPr>
        <p:spPr bwMode="auto">
          <a:xfrm>
            <a:off x="3657600" y="5943600"/>
            <a:ext cx="4038600" cy="838200"/>
          </a:xfrm>
          <a:prstGeom prst="rect">
            <a:avLst/>
          </a:prstGeom>
          <a:solidFill>
            <a:schemeClr val="bg1"/>
          </a:solidFill>
          <a:ln w="9525">
            <a:solidFill>
              <a:schemeClr val="bg1"/>
            </a:solidFill>
            <a:miter lim="800000"/>
            <a:headEnd/>
            <a:tailEnd/>
          </a:ln>
        </p:spPr>
        <p:txBody>
          <a:bodyPr wrap="none" anchor="ctr"/>
          <a:lstStyle/>
          <a:p>
            <a:r>
              <a:rPr lang="en-US" sz="1400" b="1"/>
              <a:t>Particles in regions of high concentration</a:t>
            </a:r>
          </a:p>
          <a:p>
            <a:r>
              <a:rPr lang="en-US" sz="1400" b="1"/>
              <a:t>spread out into regions of low concentration,</a:t>
            </a:r>
          </a:p>
          <a:p>
            <a:r>
              <a:rPr lang="en-US" sz="1400" b="1"/>
              <a:t>filling the space available to them.</a:t>
            </a:r>
          </a:p>
        </p:txBody>
      </p:sp>
      <p:sp>
        <p:nvSpPr>
          <p:cNvPr id="163845" name="Rectangle 5"/>
          <p:cNvSpPr>
            <a:spLocks noChangeArrowheads="1"/>
          </p:cNvSpPr>
          <p:nvPr/>
        </p:nvSpPr>
        <p:spPr bwMode="auto">
          <a:xfrm>
            <a:off x="4419600" y="5638800"/>
            <a:ext cx="15240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63846"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4866" name="Rectangle 4"/>
          <p:cNvSpPr>
            <a:spLocks noGrp="1" noChangeArrowheads="1"/>
          </p:cNvSpPr>
          <p:nvPr>
            <p:ph type="title"/>
          </p:nvPr>
        </p:nvSpPr>
        <p:spPr/>
        <p:txBody>
          <a:bodyPr/>
          <a:lstStyle/>
          <a:p>
            <a:pPr eaLnBrk="1" hangingPunct="1"/>
            <a:r>
              <a:rPr lang="en-US" smtClean="0">
                <a:solidFill>
                  <a:schemeClr val="bg1"/>
                </a:solidFill>
              </a:rPr>
              <a:t>Weather &amp; Air Pressure</a:t>
            </a:r>
          </a:p>
        </p:txBody>
      </p:sp>
      <p:pic>
        <p:nvPicPr>
          <p:cNvPr id="164867" name="Picture 6" descr="Pressure27"/>
          <p:cNvPicPr>
            <a:picLocks noChangeAspect="1" noChangeArrowheads="1"/>
          </p:cNvPicPr>
          <p:nvPr/>
        </p:nvPicPr>
        <p:blipFill>
          <a:blip r:embed="rId3" cstate="print"/>
          <a:srcRect/>
          <a:stretch>
            <a:fillRect/>
          </a:stretch>
        </p:blipFill>
        <p:spPr bwMode="auto">
          <a:xfrm>
            <a:off x="1143000" y="1881188"/>
            <a:ext cx="6858000" cy="4068762"/>
          </a:xfrm>
          <a:prstGeom prst="rect">
            <a:avLst/>
          </a:prstGeom>
          <a:noFill/>
          <a:ln w="9525">
            <a:noFill/>
            <a:miter lim="800000"/>
            <a:headEnd/>
            <a:tailEnd/>
          </a:ln>
        </p:spPr>
      </p:pic>
      <p:sp>
        <p:nvSpPr>
          <p:cNvPr id="164868"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59880" name="Text Box 8"/>
          <p:cNvSpPr txBox="1">
            <a:spLocks noChangeArrowheads="1"/>
          </p:cNvSpPr>
          <p:nvPr/>
        </p:nvSpPr>
        <p:spPr bwMode="auto">
          <a:xfrm>
            <a:off x="2049463" y="1371600"/>
            <a:ext cx="2378075" cy="274638"/>
          </a:xfrm>
          <a:prstGeom prst="rect">
            <a:avLst/>
          </a:prstGeom>
          <a:noFill/>
          <a:ln w="9525">
            <a:noFill/>
            <a:miter lim="800000"/>
            <a:headEnd/>
            <a:tailEnd/>
          </a:ln>
        </p:spPr>
        <p:txBody>
          <a:bodyPr wrap="none">
            <a:spAutoFit/>
          </a:bodyPr>
          <a:lstStyle/>
          <a:p>
            <a:r>
              <a:rPr lang="en-US" b="1">
                <a:solidFill>
                  <a:schemeClr val="bg1"/>
                </a:solidFill>
              </a:rPr>
              <a:t>HIGH</a:t>
            </a:r>
            <a:r>
              <a:rPr lang="en-US">
                <a:solidFill>
                  <a:schemeClr val="bg1"/>
                </a:solidFill>
              </a:rPr>
              <a:t> pressure  =  good weather</a:t>
            </a:r>
          </a:p>
        </p:txBody>
      </p:sp>
      <p:sp>
        <p:nvSpPr>
          <p:cNvPr id="1359881" name="Text Box 9"/>
          <p:cNvSpPr txBox="1">
            <a:spLocks noChangeArrowheads="1"/>
          </p:cNvSpPr>
          <p:nvPr/>
        </p:nvSpPr>
        <p:spPr bwMode="auto">
          <a:xfrm>
            <a:off x="4983163" y="1373188"/>
            <a:ext cx="2270125" cy="274637"/>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000000"/>
                  </a:outerShdw>
                </a:effectLst>
              </a:rPr>
              <a:t>LOW</a:t>
            </a:r>
            <a:r>
              <a:rPr lang="en-US">
                <a:solidFill>
                  <a:schemeClr val="bg1"/>
                </a:solidFill>
              </a:rPr>
              <a:t> pressure  =  bad weather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59880"/>
                                        </p:tgtEl>
                                        <p:attrNameLst>
                                          <p:attrName>style.visibility</p:attrName>
                                        </p:attrNameLst>
                                      </p:cBhvr>
                                      <p:to>
                                        <p:strVal val="visible"/>
                                      </p:to>
                                    </p:set>
                                    <p:animEffect transition="in" filter="fade">
                                      <p:cBhvr>
                                        <p:cTn id="7" dur="1000"/>
                                        <p:tgtEl>
                                          <p:spTgt spid="1359880"/>
                                        </p:tgtEl>
                                      </p:cBhvr>
                                    </p:animEffect>
                                    <p:anim calcmode="lin" valueType="num">
                                      <p:cBhvr>
                                        <p:cTn id="8" dur="1000" fill="hold"/>
                                        <p:tgtEl>
                                          <p:spTgt spid="1359880"/>
                                        </p:tgtEl>
                                        <p:attrNameLst>
                                          <p:attrName>ppt_x</p:attrName>
                                        </p:attrNameLst>
                                      </p:cBhvr>
                                      <p:tavLst>
                                        <p:tav tm="0">
                                          <p:val>
                                            <p:strVal val="#ppt_x"/>
                                          </p:val>
                                        </p:tav>
                                        <p:tav tm="100000">
                                          <p:val>
                                            <p:strVal val="#ppt_x"/>
                                          </p:val>
                                        </p:tav>
                                      </p:tavLst>
                                    </p:anim>
                                    <p:anim calcmode="lin" valueType="num">
                                      <p:cBhvr>
                                        <p:cTn id="9" dur="1000" fill="hold"/>
                                        <p:tgtEl>
                                          <p:spTgt spid="13598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59881"/>
                                        </p:tgtEl>
                                        <p:attrNameLst>
                                          <p:attrName>style.visibility</p:attrName>
                                        </p:attrNameLst>
                                      </p:cBhvr>
                                      <p:to>
                                        <p:strVal val="visible"/>
                                      </p:to>
                                    </p:set>
                                    <p:animEffect transition="in" filter="fade">
                                      <p:cBhvr>
                                        <p:cTn id="14" dur="1000"/>
                                        <p:tgtEl>
                                          <p:spTgt spid="1359881"/>
                                        </p:tgtEl>
                                      </p:cBhvr>
                                    </p:animEffect>
                                    <p:anim calcmode="lin" valueType="num">
                                      <p:cBhvr>
                                        <p:cTn id="15" dur="1000" fill="hold"/>
                                        <p:tgtEl>
                                          <p:spTgt spid="1359881"/>
                                        </p:tgtEl>
                                        <p:attrNameLst>
                                          <p:attrName>ppt_x</p:attrName>
                                        </p:attrNameLst>
                                      </p:cBhvr>
                                      <p:tavLst>
                                        <p:tav tm="0">
                                          <p:val>
                                            <p:strVal val="#ppt_x"/>
                                          </p:val>
                                        </p:tav>
                                        <p:tav tm="100000">
                                          <p:val>
                                            <p:strVal val="#ppt_x"/>
                                          </p:val>
                                        </p:tav>
                                      </p:tavLst>
                                    </p:anim>
                                    <p:anim calcmode="lin" valueType="num">
                                      <p:cBhvr>
                                        <p:cTn id="16" dur="1000" fill="hold"/>
                                        <p:tgtEl>
                                          <p:spTgt spid="13598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880" grpId="0"/>
      <p:bldP spid="1359881"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85800" y="152400"/>
            <a:ext cx="7772400" cy="1143000"/>
          </a:xfrm>
        </p:spPr>
        <p:txBody>
          <a:bodyPr/>
          <a:lstStyle/>
          <a:p>
            <a:pPr eaLnBrk="1" hangingPunct="1"/>
            <a:r>
              <a:rPr lang="en-US" smtClean="0"/>
              <a:t>Weather and Diffusion</a:t>
            </a:r>
          </a:p>
        </p:txBody>
      </p:sp>
      <p:pic>
        <p:nvPicPr>
          <p:cNvPr id="165891" name="Picture 3" descr="tornado risk"/>
          <p:cNvPicPr>
            <a:picLocks noChangeAspect="1" noChangeArrowheads="1"/>
          </p:cNvPicPr>
          <p:nvPr/>
        </p:nvPicPr>
        <p:blipFill>
          <a:blip r:embed="rId4" cstate="print">
            <a:clrChange>
              <a:clrFrom>
                <a:srgbClr val="FFFF99"/>
              </a:clrFrom>
              <a:clrTo>
                <a:srgbClr val="FFFF99">
                  <a:alpha val="0"/>
                </a:srgbClr>
              </a:clrTo>
            </a:clrChange>
          </a:blip>
          <a:srcRect/>
          <a:stretch>
            <a:fillRect/>
          </a:stretch>
        </p:blipFill>
        <p:spPr bwMode="auto">
          <a:xfrm>
            <a:off x="4343400" y="3225800"/>
            <a:ext cx="4953000" cy="3708400"/>
          </a:xfrm>
          <a:prstGeom prst="rect">
            <a:avLst/>
          </a:prstGeom>
          <a:noFill/>
          <a:ln w="9525">
            <a:noFill/>
            <a:miter lim="800000"/>
            <a:headEnd/>
            <a:tailEnd/>
          </a:ln>
        </p:spPr>
      </p:pic>
      <p:sp>
        <p:nvSpPr>
          <p:cNvPr id="165892" name="Rectangle 4"/>
          <p:cNvSpPr>
            <a:spLocks noChangeArrowheads="1"/>
          </p:cNvSpPr>
          <p:nvPr/>
        </p:nvSpPr>
        <p:spPr bwMode="auto">
          <a:xfrm>
            <a:off x="5381625" y="3352800"/>
            <a:ext cx="2924175" cy="381000"/>
          </a:xfrm>
          <a:prstGeom prst="rect">
            <a:avLst/>
          </a:prstGeom>
          <a:solidFill>
            <a:srgbClr val="808080"/>
          </a:solidFill>
          <a:ln w="9525">
            <a:noFill/>
            <a:miter lim="800000"/>
            <a:headEnd/>
            <a:tailEnd/>
          </a:ln>
        </p:spPr>
        <p:txBody>
          <a:bodyPr wrap="none" anchor="ctr"/>
          <a:lstStyle/>
          <a:p>
            <a:endParaRPr lang="en-US"/>
          </a:p>
        </p:txBody>
      </p:sp>
      <p:sp>
        <p:nvSpPr>
          <p:cNvPr id="165893" name="Rectangle 5"/>
          <p:cNvSpPr>
            <a:spLocks noChangeArrowheads="1"/>
          </p:cNvSpPr>
          <p:nvPr/>
        </p:nvSpPr>
        <p:spPr bwMode="auto">
          <a:xfrm>
            <a:off x="5410200" y="3352800"/>
            <a:ext cx="3055938" cy="274638"/>
          </a:xfrm>
          <a:prstGeom prst="rect">
            <a:avLst/>
          </a:prstGeom>
          <a:noFill/>
          <a:ln w="9525">
            <a:noFill/>
            <a:miter lim="800000"/>
            <a:headEnd/>
            <a:tailEnd/>
          </a:ln>
        </p:spPr>
        <p:txBody>
          <a:bodyPr>
            <a:spAutoFit/>
          </a:bodyPr>
          <a:lstStyle/>
          <a:p>
            <a:pPr algn="l"/>
            <a:r>
              <a:rPr lang="en-US" b="1">
                <a:solidFill>
                  <a:schemeClr val="bg1"/>
                </a:solidFill>
              </a:rPr>
              <a:t>Map showing tornado risk in the U.S.</a:t>
            </a:r>
          </a:p>
        </p:txBody>
      </p:sp>
      <p:sp>
        <p:nvSpPr>
          <p:cNvPr id="165894" name="Text Box 6"/>
          <p:cNvSpPr txBox="1">
            <a:spLocks noChangeArrowheads="1"/>
          </p:cNvSpPr>
          <p:nvPr/>
        </p:nvSpPr>
        <p:spPr bwMode="auto">
          <a:xfrm>
            <a:off x="4800600" y="6019800"/>
            <a:ext cx="742950" cy="457200"/>
          </a:xfrm>
          <a:prstGeom prst="rect">
            <a:avLst/>
          </a:prstGeom>
          <a:solidFill>
            <a:srgbClr val="808080"/>
          </a:solidFill>
          <a:ln w="9525">
            <a:noFill/>
            <a:miter lim="800000"/>
            <a:headEnd/>
            <a:tailEnd/>
          </a:ln>
        </p:spPr>
        <p:txBody>
          <a:bodyPr wrap="none">
            <a:spAutoFit/>
          </a:bodyPr>
          <a:lstStyle/>
          <a:p>
            <a:pPr algn="l"/>
            <a:r>
              <a:rPr lang="en-US" b="1">
                <a:solidFill>
                  <a:schemeClr val="bg1"/>
                </a:solidFill>
              </a:rPr>
              <a:t>Highest</a:t>
            </a:r>
          </a:p>
          <a:p>
            <a:pPr algn="l"/>
            <a:r>
              <a:rPr lang="en-US" b="1">
                <a:solidFill>
                  <a:schemeClr val="bg1"/>
                </a:solidFill>
              </a:rPr>
              <a:t>High</a:t>
            </a:r>
          </a:p>
        </p:txBody>
      </p:sp>
      <p:sp>
        <p:nvSpPr>
          <p:cNvPr id="165895" name="Text Box 7"/>
          <p:cNvSpPr txBox="1">
            <a:spLocks noChangeArrowheads="1"/>
          </p:cNvSpPr>
          <p:nvPr/>
        </p:nvSpPr>
        <p:spPr bwMode="auto">
          <a:xfrm>
            <a:off x="3962400" y="2286000"/>
            <a:ext cx="1087438" cy="457200"/>
          </a:xfrm>
          <a:prstGeom prst="rect">
            <a:avLst/>
          </a:prstGeom>
          <a:noFill/>
          <a:ln w="9525">
            <a:noFill/>
            <a:miter lim="800000"/>
            <a:headEnd/>
            <a:tailEnd/>
          </a:ln>
        </p:spPr>
        <p:txBody>
          <a:bodyPr wrap="none">
            <a:spAutoFit/>
          </a:bodyPr>
          <a:lstStyle/>
          <a:p>
            <a:pPr algn="l"/>
            <a:r>
              <a:rPr lang="en-US" b="1"/>
              <a:t>      LOW</a:t>
            </a:r>
          </a:p>
          <a:p>
            <a:pPr algn="l"/>
            <a:r>
              <a:rPr lang="en-US" b="1"/>
              <a:t>Air Pressure</a:t>
            </a:r>
          </a:p>
        </p:txBody>
      </p:sp>
      <p:sp>
        <p:nvSpPr>
          <p:cNvPr id="165896" name="Text Box 8"/>
          <p:cNvSpPr txBox="1">
            <a:spLocks noChangeArrowheads="1"/>
          </p:cNvSpPr>
          <p:nvPr/>
        </p:nvSpPr>
        <p:spPr bwMode="auto">
          <a:xfrm>
            <a:off x="762000" y="3276600"/>
            <a:ext cx="1087438" cy="457200"/>
          </a:xfrm>
          <a:prstGeom prst="rect">
            <a:avLst/>
          </a:prstGeom>
          <a:noFill/>
          <a:ln w="9525">
            <a:noFill/>
            <a:miter lim="800000"/>
            <a:headEnd/>
            <a:tailEnd/>
          </a:ln>
        </p:spPr>
        <p:txBody>
          <a:bodyPr wrap="none">
            <a:spAutoFit/>
          </a:bodyPr>
          <a:lstStyle/>
          <a:p>
            <a:pPr algn="l"/>
            <a:r>
              <a:rPr lang="en-US" b="1"/>
              <a:t>     HIGH</a:t>
            </a:r>
          </a:p>
          <a:p>
            <a:pPr algn="l"/>
            <a:r>
              <a:rPr lang="en-US" b="1"/>
              <a:t>Air Pressure</a:t>
            </a:r>
          </a:p>
        </p:txBody>
      </p:sp>
      <p:sp>
        <p:nvSpPr>
          <p:cNvPr id="165897" name="AutoShape 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Gas_La1"/>
          <p:cNvPicPr>
            <a:picLocks noChangeAspect="1" noChangeArrowheads="1"/>
          </p:cNvPicPr>
          <p:nvPr/>
        </p:nvPicPr>
        <p:blipFill>
          <a:blip r:embed="rId3" cstate="print"/>
          <a:srcRect l="1875" t="325" r="1534" b="48186"/>
          <a:stretch>
            <a:fillRect/>
          </a:stretch>
        </p:blipFill>
        <p:spPr bwMode="auto">
          <a:xfrm>
            <a:off x="530225" y="153988"/>
            <a:ext cx="8093075" cy="3513137"/>
          </a:xfrm>
          <a:prstGeom prst="rect">
            <a:avLst/>
          </a:prstGeom>
          <a:noFill/>
          <a:ln w="9525">
            <a:noFill/>
            <a:miter lim="800000"/>
            <a:headEnd/>
            <a:tailEnd/>
          </a:ln>
        </p:spPr>
      </p:pic>
      <p:pic>
        <p:nvPicPr>
          <p:cNvPr id="863237" name="Picture 5" descr="Gas_La1"/>
          <p:cNvPicPr>
            <a:picLocks noChangeAspect="1" noChangeArrowheads="1"/>
          </p:cNvPicPr>
          <p:nvPr/>
        </p:nvPicPr>
        <p:blipFill>
          <a:blip r:embed="rId3" cstate="print"/>
          <a:srcRect l="1875" t="52303" r="1534" b="1419"/>
          <a:stretch>
            <a:fillRect/>
          </a:stretch>
        </p:blipFill>
        <p:spPr bwMode="auto">
          <a:xfrm>
            <a:off x="530225" y="3729038"/>
            <a:ext cx="8093075" cy="3157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63237"/>
                                        </p:tgtEl>
                                        <p:attrNameLst>
                                          <p:attrName>style.visibility</p:attrName>
                                        </p:attrNameLst>
                                      </p:cBhvr>
                                      <p:to>
                                        <p:strVal val="visible"/>
                                      </p:to>
                                    </p:set>
                                    <p:anim calcmode="lin" valueType="num">
                                      <p:cBhvr>
                                        <p:cTn id="7" dur="500" fill="hold"/>
                                        <p:tgtEl>
                                          <p:spTgt spid="863237"/>
                                        </p:tgtEl>
                                        <p:attrNameLst>
                                          <p:attrName>ppt_w</p:attrName>
                                        </p:attrNameLst>
                                      </p:cBhvr>
                                      <p:tavLst>
                                        <p:tav tm="0">
                                          <p:val>
                                            <p:fltVal val="0"/>
                                          </p:val>
                                        </p:tav>
                                        <p:tav tm="100000">
                                          <p:val>
                                            <p:strVal val="#ppt_w"/>
                                          </p:val>
                                        </p:tav>
                                      </p:tavLst>
                                    </p:anim>
                                    <p:anim calcmode="lin" valueType="num">
                                      <p:cBhvr>
                                        <p:cTn id="8" dur="500" fill="hold"/>
                                        <p:tgtEl>
                                          <p:spTgt spid="8632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5" descr="hurricane_bonnie">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66915" name="Rectangle 7"/>
          <p:cNvSpPr>
            <a:spLocks noChangeArrowheads="1"/>
          </p:cNvSpPr>
          <p:nvPr/>
        </p:nvSpPr>
        <p:spPr bwMode="auto">
          <a:xfrm>
            <a:off x="2278063" y="465138"/>
            <a:ext cx="6634162" cy="711200"/>
          </a:xfrm>
          <a:prstGeom prst="rect">
            <a:avLst/>
          </a:prstGeom>
          <a:solidFill>
            <a:srgbClr val="000000"/>
          </a:solidFill>
          <a:ln w="9525">
            <a:noFill/>
            <a:miter lim="800000"/>
            <a:headEnd/>
            <a:tailEnd/>
          </a:ln>
        </p:spPr>
        <p:txBody>
          <a:bodyPr wrap="none" anchor="ctr"/>
          <a:lstStyle/>
          <a:p>
            <a:endParaRPr lang="en-US"/>
          </a:p>
        </p:txBody>
      </p:sp>
      <p:sp>
        <p:nvSpPr>
          <p:cNvPr id="1269766" name="Text Box 6"/>
          <p:cNvSpPr txBox="1">
            <a:spLocks noChangeArrowheads="1"/>
          </p:cNvSpPr>
          <p:nvPr/>
        </p:nvSpPr>
        <p:spPr bwMode="auto">
          <a:xfrm>
            <a:off x="711200" y="271463"/>
            <a:ext cx="7696200" cy="1006475"/>
          </a:xfrm>
          <a:prstGeom prst="rect">
            <a:avLst/>
          </a:prstGeom>
          <a:noFill/>
          <a:ln w="9525">
            <a:noFill/>
            <a:miter lim="800000"/>
            <a:headEnd/>
            <a:tailEnd/>
          </a:ln>
          <a:effectLst/>
        </p:spPr>
        <p:txBody>
          <a:bodyPr wrap="none">
            <a:spAutoFit/>
          </a:bodyPr>
          <a:lstStyle/>
          <a:p>
            <a:pPr algn="r">
              <a:defRPr/>
            </a:pPr>
            <a:r>
              <a:rPr lang="en-US" sz="4000">
                <a:solidFill>
                  <a:schemeClr val="bg1"/>
                </a:solidFill>
                <a:effectLst>
                  <a:outerShdw blurRad="38100" dist="38100" dir="2700000" algn="tl">
                    <a:srgbClr val="C0C0C0"/>
                  </a:outerShdw>
                </a:effectLst>
              </a:rPr>
              <a:t>Hurricane Bonnie, Atlantic Ocean</a:t>
            </a:r>
          </a:p>
          <a:p>
            <a:pPr algn="r">
              <a:defRPr/>
            </a:pPr>
            <a:r>
              <a:rPr lang="en-US" sz="2000">
                <a:solidFill>
                  <a:schemeClr val="bg1"/>
                </a:solidFill>
                <a:effectLst>
                  <a:outerShdw blurRad="38100" dist="38100" dir="2700000" algn="tl">
                    <a:srgbClr val="C0C0C0"/>
                  </a:outerShdw>
                </a:effectLst>
              </a:rPr>
              <a:t>STS-47</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5668" name="Rectangle 4"/>
          <p:cNvSpPr>
            <a:spLocks noGrp="1" noChangeArrowheads="1"/>
          </p:cNvSpPr>
          <p:nvPr>
            <p:ph type="title"/>
          </p:nvPr>
        </p:nvSpPr>
        <p:spPr/>
        <p:txBody>
          <a:bodyPr/>
          <a:lstStyle/>
          <a:p>
            <a:pPr eaLnBrk="1" hangingPunct="1">
              <a:defRPr/>
            </a:pPr>
            <a:r>
              <a:rPr lang="en-US" smtClean="0">
                <a:solidFill>
                  <a:schemeClr val="bg1"/>
                </a:solidFill>
                <a:effectLst>
                  <a:outerShdw blurRad="38100" dist="38100" dir="2700000" algn="tl">
                    <a:srgbClr val="808080"/>
                  </a:outerShdw>
                </a:effectLst>
              </a:rPr>
              <a:t>Hurricane </a:t>
            </a:r>
            <a:r>
              <a:rPr lang="en-US" i="1" smtClean="0">
                <a:solidFill>
                  <a:schemeClr val="bg1"/>
                </a:solidFill>
                <a:effectLst>
                  <a:outerShdw blurRad="38100" dist="38100" dir="2700000" algn="tl">
                    <a:srgbClr val="808080"/>
                  </a:outerShdw>
                </a:effectLst>
              </a:rPr>
              <a:t>Wilma</a:t>
            </a:r>
            <a:r>
              <a:rPr lang="en-US" smtClean="0">
                <a:solidFill>
                  <a:schemeClr val="bg1"/>
                </a:solidFill>
              </a:rPr>
              <a:t/>
            </a:r>
            <a:br>
              <a:rPr lang="en-US" smtClean="0">
                <a:solidFill>
                  <a:schemeClr val="bg1"/>
                </a:solidFill>
              </a:rPr>
            </a:br>
            <a:r>
              <a:rPr lang="en-US" sz="1800" smtClean="0">
                <a:solidFill>
                  <a:schemeClr val="bg1"/>
                </a:solidFill>
              </a:rPr>
              <a:t>October 19, 2005</a:t>
            </a:r>
          </a:p>
        </p:txBody>
      </p:sp>
      <p:pic>
        <p:nvPicPr>
          <p:cNvPr id="167939" name="Picture 6" descr="Image:Wilma1315z-051019-1kg12.jpg">
            <a:hlinkClick r:id="rId3"/>
          </p:cNvPr>
          <p:cNvPicPr>
            <a:picLocks noChangeAspect="1" noChangeArrowheads="1"/>
          </p:cNvPicPr>
          <p:nvPr/>
        </p:nvPicPr>
        <p:blipFill>
          <a:blip r:embed="rId4" cstate="print"/>
          <a:srcRect/>
          <a:stretch>
            <a:fillRect/>
          </a:stretch>
        </p:blipFill>
        <p:spPr bwMode="auto">
          <a:xfrm>
            <a:off x="0" y="1385888"/>
            <a:ext cx="9144000" cy="5715000"/>
          </a:xfrm>
          <a:prstGeom prst="rect">
            <a:avLst/>
          </a:prstGeom>
          <a:noFill/>
          <a:ln w="9525">
            <a:noFill/>
            <a:miter lim="800000"/>
            <a:headEnd/>
            <a:tailEnd/>
          </a:ln>
        </p:spPr>
      </p:pic>
      <p:sp>
        <p:nvSpPr>
          <p:cNvPr id="1265671" name="Text Box 7"/>
          <p:cNvSpPr txBox="1">
            <a:spLocks noChangeArrowheads="1"/>
          </p:cNvSpPr>
          <p:nvPr/>
        </p:nvSpPr>
        <p:spPr bwMode="auto">
          <a:xfrm>
            <a:off x="2911475" y="3360738"/>
            <a:ext cx="1758950" cy="366712"/>
          </a:xfrm>
          <a:prstGeom prst="rect">
            <a:avLst/>
          </a:prstGeom>
          <a:noFill/>
          <a:ln w="9525">
            <a:noFill/>
            <a:miter lim="800000"/>
            <a:headEnd/>
            <a:tailEnd/>
          </a:ln>
          <a:effectLst/>
        </p:spPr>
        <p:txBody>
          <a:bodyPr wrap="none">
            <a:spAutoFit/>
          </a:bodyPr>
          <a:lstStyle/>
          <a:p>
            <a:pPr algn="l">
              <a:defRPr/>
            </a:pPr>
            <a:r>
              <a:rPr lang="en-US" sz="1800">
                <a:solidFill>
                  <a:schemeClr val="bg1"/>
                </a:solidFill>
                <a:effectLst>
                  <a:outerShdw blurRad="38100" dist="38100" dir="2700000" algn="tl">
                    <a:srgbClr val="808080"/>
                  </a:outerShdw>
                </a:effectLst>
              </a:rPr>
              <a:t>88.2 kPa in eye</a:t>
            </a:r>
          </a:p>
        </p:txBody>
      </p:sp>
      <p:sp>
        <p:nvSpPr>
          <p:cNvPr id="167941" name="Line 8"/>
          <p:cNvSpPr>
            <a:spLocks noChangeShapeType="1"/>
          </p:cNvSpPr>
          <p:nvPr/>
        </p:nvSpPr>
        <p:spPr bwMode="auto">
          <a:xfrm>
            <a:off x="3497263" y="3730625"/>
            <a:ext cx="987425" cy="434975"/>
          </a:xfrm>
          <a:prstGeom prst="line">
            <a:avLst/>
          </a:prstGeom>
          <a:noFill/>
          <a:ln w="9525">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endParaRPr lang="en-US" smtClean="0"/>
          </a:p>
        </p:txBody>
      </p:sp>
      <p:grpSp>
        <p:nvGrpSpPr>
          <p:cNvPr id="2" name="Group 3"/>
          <p:cNvGrpSpPr>
            <a:grpSpLocks/>
          </p:cNvGrpSpPr>
          <p:nvPr/>
        </p:nvGrpSpPr>
        <p:grpSpPr bwMode="auto">
          <a:xfrm>
            <a:off x="5524500" y="2201863"/>
            <a:ext cx="2171700" cy="1028700"/>
            <a:chOff x="7740" y="2052"/>
            <a:chExt cx="3420" cy="1620"/>
          </a:xfrm>
        </p:grpSpPr>
        <p:sp>
          <p:nvSpPr>
            <p:cNvPr id="169002" name="Oval 4"/>
            <p:cNvSpPr>
              <a:spLocks noChangeArrowheads="1"/>
            </p:cNvSpPr>
            <p:nvPr/>
          </p:nvSpPr>
          <p:spPr bwMode="auto">
            <a:xfrm>
              <a:off x="8190" y="250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03" name="Oval 5"/>
            <p:cNvSpPr>
              <a:spLocks noChangeArrowheads="1"/>
            </p:cNvSpPr>
            <p:nvPr/>
          </p:nvSpPr>
          <p:spPr bwMode="auto">
            <a:xfrm>
              <a:off x="8430" y="277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04" name="Oval 6"/>
            <p:cNvSpPr>
              <a:spLocks noChangeArrowheads="1"/>
            </p:cNvSpPr>
            <p:nvPr/>
          </p:nvSpPr>
          <p:spPr bwMode="auto">
            <a:xfrm>
              <a:off x="8430" y="24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05" name="Oval 7"/>
            <p:cNvSpPr>
              <a:spLocks noChangeArrowheads="1"/>
            </p:cNvSpPr>
            <p:nvPr/>
          </p:nvSpPr>
          <p:spPr bwMode="auto">
            <a:xfrm>
              <a:off x="8640" y="25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06" name="Oval 8"/>
            <p:cNvSpPr>
              <a:spLocks noChangeArrowheads="1"/>
            </p:cNvSpPr>
            <p:nvPr/>
          </p:nvSpPr>
          <p:spPr bwMode="auto">
            <a:xfrm>
              <a:off x="8640" y="29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07" name="Oval 9"/>
            <p:cNvSpPr>
              <a:spLocks noChangeArrowheads="1"/>
            </p:cNvSpPr>
            <p:nvPr/>
          </p:nvSpPr>
          <p:spPr bwMode="auto">
            <a:xfrm>
              <a:off x="8100" y="274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08" name="Oval 10"/>
            <p:cNvSpPr>
              <a:spLocks noChangeArrowheads="1"/>
            </p:cNvSpPr>
            <p:nvPr/>
          </p:nvSpPr>
          <p:spPr bwMode="auto">
            <a:xfrm>
              <a:off x="8280" y="313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09" name="Oval 11"/>
            <p:cNvSpPr>
              <a:spLocks noChangeArrowheads="1"/>
            </p:cNvSpPr>
            <p:nvPr/>
          </p:nvSpPr>
          <p:spPr bwMode="auto">
            <a:xfrm>
              <a:off x="10800" y="25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0" name="Oval 12"/>
            <p:cNvSpPr>
              <a:spLocks noChangeArrowheads="1"/>
            </p:cNvSpPr>
            <p:nvPr/>
          </p:nvSpPr>
          <p:spPr bwMode="auto">
            <a:xfrm>
              <a:off x="10260" y="20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1" name="Oval 13"/>
            <p:cNvSpPr>
              <a:spLocks noChangeArrowheads="1"/>
            </p:cNvSpPr>
            <p:nvPr/>
          </p:nvSpPr>
          <p:spPr bwMode="auto">
            <a:xfrm>
              <a:off x="10980" y="33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2" name="Oval 14"/>
            <p:cNvSpPr>
              <a:spLocks noChangeArrowheads="1"/>
            </p:cNvSpPr>
            <p:nvPr/>
          </p:nvSpPr>
          <p:spPr bwMode="auto">
            <a:xfrm>
              <a:off x="10260" y="29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3" name="Oval 15"/>
            <p:cNvSpPr>
              <a:spLocks noChangeArrowheads="1"/>
            </p:cNvSpPr>
            <p:nvPr/>
          </p:nvSpPr>
          <p:spPr bwMode="auto">
            <a:xfrm>
              <a:off x="8820" y="274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4" name="Oval 16"/>
            <p:cNvSpPr>
              <a:spLocks noChangeArrowheads="1"/>
            </p:cNvSpPr>
            <p:nvPr/>
          </p:nvSpPr>
          <p:spPr bwMode="auto">
            <a:xfrm>
              <a:off x="8640" y="223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5" name="Oval 17"/>
            <p:cNvSpPr>
              <a:spLocks noChangeArrowheads="1"/>
            </p:cNvSpPr>
            <p:nvPr/>
          </p:nvSpPr>
          <p:spPr bwMode="auto">
            <a:xfrm>
              <a:off x="8100" y="223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6" name="Oval 18"/>
            <p:cNvSpPr>
              <a:spLocks noChangeArrowheads="1"/>
            </p:cNvSpPr>
            <p:nvPr/>
          </p:nvSpPr>
          <p:spPr bwMode="auto">
            <a:xfrm>
              <a:off x="8280" y="20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7" name="Oval 19"/>
            <p:cNvSpPr>
              <a:spLocks noChangeArrowheads="1"/>
            </p:cNvSpPr>
            <p:nvPr/>
          </p:nvSpPr>
          <p:spPr bwMode="auto">
            <a:xfrm>
              <a:off x="8820" y="24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8" name="Oval 20"/>
            <p:cNvSpPr>
              <a:spLocks noChangeArrowheads="1"/>
            </p:cNvSpPr>
            <p:nvPr/>
          </p:nvSpPr>
          <p:spPr bwMode="auto">
            <a:xfrm>
              <a:off x="7920" y="29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19" name="Oval 21"/>
            <p:cNvSpPr>
              <a:spLocks noChangeArrowheads="1"/>
            </p:cNvSpPr>
            <p:nvPr/>
          </p:nvSpPr>
          <p:spPr bwMode="auto">
            <a:xfrm>
              <a:off x="8640" y="33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0" name="Oval 22"/>
            <p:cNvSpPr>
              <a:spLocks noChangeArrowheads="1"/>
            </p:cNvSpPr>
            <p:nvPr/>
          </p:nvSpPr>
          <p:spPr bwMode="auto">
            <a:xfrm>
              <a:off x="9360" y="274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1" name="Oval 23"/>
            <p:cNvSpPr>
              <a:spLocks noChangeArrowheads="1"/>
            </p:cNvSpPr>
            <p:nvPr/>
          </p:nvSpPr>
          <p:spPr bwMode="auto">
            <a:xfrm>
              <a:off x="9900" y="24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2" name="Oval 24"/>
            <p:cNvSpPr>
              <a:spLocks noChangeArrowheads="1"/>
            </p:cNvSpPr>
            <p:nvPr/>
          </p:nvSpPr>
          <p:spPr bwMode="auto">
            <a:xfrm>
              <a:off x="9900" y="33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3" name="Oval 25"/>
            <p:cNvSpPr>
              <a:spLocks noChangeArrowheads="1"/>
            </p:cNvSpPr>
            <p:nvPr/>
          </p:nvSpPr>
          <p:spPr bwMode="auto">
            <a:xfrm>
              <a:off x="9000" y="313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4" name="Oval 26"/>
            <p:cNvSpPr>
              <a:spLocks noChangeArrowheads="1"/>
            </p:cNvSpPr>
            <p:nvPr/>
          </p:nvSpPr>
          <p:spPr bwMode="auto">
            <a:xfrm>
              <a:off x="10980" y="20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5" name="Oval 27"/>
            <p:cNvSpPr>
              <a:spLocks noChangeArrowheads="1"/>
            </p:cNvSpPr>
            <p:nvPr/>
          </p:nvSpPr>
          <p:spPr bwMode="auto">
            <a:xfrm>
              <a:off x="7920" y="20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6" name="Oval 28"/>
            <p:cNvSpPr>
              <a:spLocks noChangeArrowheads="1"/>
            </p:cNvSpPr>
            <p:nvPr/>
          </p:nvSpPr>
          <p:spPr bwMode="auto">
            <a:xfrm>
              <a:off x="9360" y="20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7" name="Oval 29"/>
            <p:cNvSpPr>
              <a:spLocks noChangeArrowheads="1"/>
            </p:cNvSpPr>
            <p:nvPr/>
          </p:nvSpPr>
          <p:spPr bwMode="auto">
            <a:xfrm>
              <a:off x="9000" y="223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8" name="Oval 30"/>
            <p:cNvSpPr>
              <a:spLocks noChangeArrowheads="1"/>
            </p:cNvSpPr>
            <p:nvPr/>
          </p:nvSpPr>
          <p:spPr bwMode="auto">
            <a:xfrm>
              <a:off x="9360" y="34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29" name="Oval 31"/>
            <p:cNvSpPr>
              <a:spLocks noChangeArrowheads="1"/>
            </p:cNvSpPr>
            <p:nvPr/>
          </p:nvSpPr>
          <p:spPr bwMode="auto">
            <a:xfrm>
              <a:off x="7740" y="277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30" name="Oval 32"/>
            <p:cNvSpPr>
              <a:spLocks noChangeArrowheads="1"/>
            </p:cNvSpPr>
            <p:nvPr/>
          </p:nvSpPr>
          <p:spPr bwMode="auto">
            <a:xfrm>
              <a:off x="7740" y="24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9031" name="Oval 33"/>
            <p:cNvSpPr>
              <a:spLocks noChangeArrowheads="1"/>
            </p:cNvSpPr>
            <p:nvPr/>
          </p:nvSpPr>
          <p:spPr bwMode="auto">
            <a:xfrm>
              <a:off x="7740" y="3132"/>
              <a:ext cx="180" cy="180"/>
            </a:xfrm>
            <a:prstGeom prst="ellipse">
              <a:avLst/>
            </a:prstGeom>
            <a:solidFill>
              <a:srgbClr val="333333"/>
            </a:solidFill>
            <a:ln w="9525">
              <a:solidFill>
                <a:srgbClr val="000000"/>
              </a:solidFill>
              <a:round/>
              <a:headEnd/>
              <a:tailEnd/>
            </a:ln>
          </p:spPr>
          <p:txBody>
            <a:bodyPr/>
            <a:lstStyle/>
            <a:p>
              <a:endParaRPr lang="en-US"/>
            </a:p>
          </p:txBody>
        </p:sp>
      </p:grpSp>
      <p:grpSp>
        <p:nvGrpSpPr>
          <p:cNvPr id="3" name="Group 34"/>
          <p:cNvGrpSpPr>
            <a:grpSpLocks/>
          </p:cNvGrpSpPr>
          <p:nvPr/>
        </p:nvGrpSpPr>
        <p:grpSpPr bwMode="auto">
          <a:xfrm>
            <a:off x="5562600" y="3276600"/>
            <a:ext cx="1943100" cy="685800"/>
            <a:chOff x="8100" y="4392"/>
            <a:chExt cx="3060" cy="1080"/>
          </a:xfrm>
        </p:grpSpPr>
        <p:sp>
          <p:nvSpPr>
            <p:cNvPr id="1009699" name="Text Box 35"/>
            <p:cNvSpPr txBox="1">
              <a:spLocks noChangeArrowheads="1"/>
            </p:cNvSpPr>
            <p:nvPr/>
          </p:nvSpPr>
          <p:spPr bwMode="auto">
            <a:xfrm>
              <a:off x="8100" y="4392"/>
              <a:ext cx="3060" cy="1080"/>
            </a:xfrm>
            <a:prstGeom prst="rect">
              <a:avLst/>
            </a:prstGeom>
            <a:noFill/>
            <a:ln w="9525">
              <a:solidFill>
                <a:srgbClr val="000000"/>
              </a:solidFill>
              <a:miter lim="800000"/>
              <a:headEnd/>
              <a:tailEnd/>
            </a:ln>
          </p:spPr>
          <p:txBody>
            <a:bodyPr/>
            <a:lstStyle/>
            <a:p>
              <a:pPr algn="l">
                <a:defRPr/>
              </a:pPr>
              <a:r>
                <a:rPr lang="en-US" sz="1600" i="1">
                  <a:effectLst>
                    <a:outerShdw blurRad="38100" dist="38100" dir="2700000" algn="tl">
                      <a:srgbClr val="C0C0C0"/>
                    </a:outerShdw>
                  </a:effectLst>
                  <a:ea typeface="Times New Roman" pitchFamily="18" charset="0"/>
                  <a:cs typeface="Arial" charset="0"/>
                </a:rPr>
                <a:t>NET</a:t>
              </a:r>
              <a:r>
                <a:rPr lang="en-US" sz="1600">
                  <a:ea typeface="Times New Roman" pitchFamily="18" charset="0"/>
                  <a:cs typeface="Arial" charset="0"/>
                </a:rPr>
                <a:t> MOVEMENT</a:t>
              </a:r>
              <a:endParaRPr lang="en-US" sz="1800">
                <a:ea typeface="Times New Roman" pitchFamily="18" charset="0"/>
                <a:cs typeface="Arial" charset="0"/>
              </a:endParaRPr>
            </a:p>
          </p:txBody>
        </p:sp>
        <p:sp>
          <p:nvSpPr>
            <p:cNvPr id="169001" name="Line 36"/>
            <p:cNvSpPr>
              <a:spLocks noChangeShapeType="1"/>
            </p:cNvSpPr>
            <p:nvPr/>
          </p:nvSpPr>
          <p:spPr bwMode="auto">
            <a:xfrm>
              <a:off x="8460" y="5112"/>
              <a:ext cx="2340" cy="0"/>
            </a:xfrm>
            <a:prstGeom prst="line">
              <a:avLst/>
            </a:prstGeom>
            <a:noFill/>
            <a:ln w="9525">
              <a:solidFill>
                <a:srgbClr val="000000"/>
              </a:solidFill>
              <a:round/>
              <a:headEnd/>
              <a:tailEnd type="triangle" w="med" len="med"/>
            </a:ln>
          </p:spPr>
          <p:txBody>
            <a:bodyPr/>
            <a:lstStyle/>
            <a:p>
              <a:endParaRPr lang="en-US"/>
            </a:p>
          </p:txBody>
        </p:sp>
      </p:grpSp>
      <p:grpSp>
        <p:nvGrpSpPr>
          <p:cNvPr id="4" name="Group 37"/>
          <p:cNvGrpSpPr>
            <a:grpSpLocks/>
          </p:cNvGrpSpPr>
          <p:nvPr/>
        </p:nvGrpSpPr>
        <p:grpSpPr bwMode="auto">
          <a:xfrm>
            <a:off x="4953000" y="4191000"/>
            <a:ext cx="3429000" cy="1714500"/>
            <a:chOff x="6120" y="6012"/>
            <a:chExt cx="5400" cy="2700"/>
          </a:xfrm>
        </p:grpSpPr>
        <p:sp>
          <p:nvSpPr>
            <p:cNvPr id="168971" name="Rectangle 38"/>
            <p:cNvSpPr>
              <a:spLocks noChangeArrowheads="1"/>
            </p:cNvSpPr>
            <p:nvPr/>
          </p:nvSpPr>
          <p:spPr bwMode="auto">
            <a:xfrm>
              <a:off x="6120" y="6012"/>
              <a:ext cx="5400" cy="2700"/>
            </a:xfrm>
            <a:prstGeom prst="rect">
              <a:avLst/>
            </a:prstGeom>
            <a:noFill/>
            <a:ln w="19050">
              <a:solidFill>
                <a:srgbClr val="000000"/>
              </a:solidFill>
              <a:miter lim="800000"/>
              <a:headEnd/>
              <a:tailEnd/>
            </a:ln>
          </p:spPr>
          <p:txBody>
            <a:bodyPr/>
            <a:lstStyle/>
            <a:p>
              <a:endParaRPr lang="en-US"/>
            </a:p>
          </p:txBody>
        </p:sp>
        <p:sp>
          <p:nvSpPr>
            <p:cNvPr id="168972" name="Line 39"/>
            <p:cNvSpPr>
              <a:spLocks noChangeShapeType="1"/>
            </p:cNvSpPr>
            <p:nvPr/>
          </p:nvSpPr>
          <p:spPr bwMode="auto">
            <a:xfrm>
              <a:off x="8820" y="6012"/>
              <a:ext cx="0" cy="1080"/>
            </a:xfrm>
            <a:prstGeom prst="line">
              <a:avLst/>
            </a:prstGeom>
            <a:noFill/>
            <a:ln w="19050">
              <a:solidFill>
                <a:srgbClr val="000000"/>
              </a:solidFill>
              <a:round/>
              <a:headEnd/>
              <a:tailEnd/>
            </a:ln>
          </p:spPr>
          <p:txBody>
            <a:bodyPr/>
            <a:lstStyle/>
            <a:p>
              <a:endParaRPr lang="en-US"/>
            </a:p>
          </p:txBody>
        </p:sp>
        <p:sp>
          <p:nvSpPr>
            <p:cNvPr id="168973" name="Line 40"/>
            <p:cNvSpPr>
              <a:spLocks noChangeShapeType="1"/>
            </p:cNvSpPr>
            <p:nvPr/>
          </p:nvSpPr>
          <p:spPr bwMode="auto">
            <a:xfrm>
              <a:off x="8820" y="7632"/>
              <a:ext cx="0" cy="1080"/>
            </a:xfrm>
            <a:prstGeom prst="line">
              <a:avLst/>
            </a:prstGeom>
            <a:noFill/>
            <a:ln w="19050">
              <a:solidFill>
                <a:srgbClr val="000000"/>
              </a:solidFill>
              <a:round/>
              <a:headEnd/>
              <a:tailEnd/>
            </a:ln>
          </p:spPr>
          <p:txBody>
            <a:bodyPr/>
            <a:lstStyle/>
            <a:p>
              <a:endParaRPr lang="en-US"/>
            </a:p>
          </p:txBody>
        </p:sp>
        <p:sp>
          <p:nvSpPr>
            <p:cNvPr id="168974" name="Oval 41"/>
            <p:cNvSpPr>
              <a:spLocks noChangeArrowheads="1"/>
            </p:cNvSpPr>
            <p:nvPr/>
          </p:nvSpPr>
          <p:spPr bwMode="auto">
            <a:xfrm>
              <a:off x="6840" y="65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75" name="Oval 42"/>
            <p:cNvSpPr>
              <a:spLocks noChangeArrowheads="1"/>
            </p:cNvSpPr>
            <p:nvPr/>
          </p:nvSpPr>
          <p:spPr bwMode="auto">
            <a:xfrm>
              <a:off x="7020" y="69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76" name="Oval 43"/>
            <p:cNvSpPr>
              <a:spLocks noChangeArrowheads="1"/>
            </p:cNvSpPr>
            <p:nvPr/>
          </p:nvSpPr>
          <p:spPr bwMode="auto">
            <a:xfrm>
              <a:off x="6660" y="70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77" name="Oval 44"/>
            <p:cNvSpPr>
              <a:spLocks noChangeArrowheads="1"/>
            </p:cNvSpPr>
            <p:nvPr/>
          </p:nvSpPr>
          <p:spPr bwMode="auto">
            <a:xfrm>
              <a:off x="7020" y="74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78" name="Oval 45"/>
            <p:cNvSpPr>
              <a:spLocks noChangeArrowheads="1"/>
            </p:cNvSpPr>
            <p:nvPr/>
          </p:nvSpPr>
          <p:spPr bwMode="auto">
            <a:xfrm>
              <a:off x="7380" y="65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79" name="Oval 46"/>
            <p:cNvSpPr>
              <a:spLocks noChangeArrowheads="1"/>
            </p:cNvSpPr>
            <p:nvPr/>
          </p:nvSpPr>
          <p:spPr bwMode="auto">
            <a:xfrm>
              <a:off x="7560" y="69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0" name="Oval 47"/>
            <p:cNvSpPr>
              <a:spLocks noChangeArrowheads="1"/>
            </p:cNvSpPr>
            <p:nvPr/>
          </p:nvSpPr>
          <p:spPr bwMode="auto">
            <a:xfrm>
              <a:off x="7560" y="763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1" name="Oval 48"/>
            <p:cNvSpPr>
              <a:spLocks noChangeArrowheads="1"/>
            </p:cNvSpPr>
            <p:nvPr/>
          </p:nvSpPr>
          <p:spPr bwMode="auto">
            <a:xfrm>
              <a:off x="6840" y="78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2" name="Oval 49"/>
            <p:cNvSpPr>
              <a:spLocks noChangeArrowheads="1"/>
            </p:cNvSpPr>
            <p:nvPr/>
          </p:nvSpPr>
          <p:spPr bwMode="auto">
            <a:xfrm>
              <a:off x="7380" y="79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3" name="Oval 50"/>
            <p:cNvSpPr>
              <a:spLocks noChangeArrowheads="1"/>
            </p:cNvSpPr>
            <p:nvPr/>
          </p:nvSpPr>
          <p:spPr bwMode="auto">
            <a:xfrm>
              <a:off x="7920" y="65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4" name="Oval 51"/>
            <p:cNvSpPr>
              <a:spLocks noChangeArrowheads="1"/>
            </p:cNvSpPr>
            <p:nvPr/>
          </p:nvSpPr>
          <p:spPr bwMode="auto">
            <a:xfrm>
              <a:off x="8100" y="70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5" name="Oval 52"/>
            <p:cNvSpPr>
              <a:spLocks noChangeArrowheads="1"/>
            </p:cNvSpPr>
            <p:nvPr/>
          </p:nvSpPr>
          <p:spPr bwMode="auto">
            <a:xfrm>
              <a:off x="8100" y="78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6" name="Oval 53"/>
            <p:cNvSpPr>
              <a:spLocks noChangeArrowheads="1"/>
            </p:cNvSpPr>
            <p:nvPr/>
          </p:nvSpPr>
          <p:spPr bwMode="auto">
            <a:xfrm>
              <a:off x="6300" y="69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7" name="Oval 54"/>
            <p:cNvSpPr>
              <a:spLocks noChangeArrowheads="1"/>
            </p:cNvSpPr>
            <p:nvPr/>
          </p:nvSpPr>
          <p:spPr bwMode="auto">
            <a:xfrm>
              <a:off x="6300" y="65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8" name="Oval 55"/>
            <p:cNvSpPr>
              <a:spLocks noChangeArrowheads="1"/>
            </p:cNvSpPr>
            <p:nvPr/>
          </p:nvSpPr>
          <p:spPr bwMode="auto">
            <a:xfrm>
              <a:off x="6480" y="61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89" name="Oval 56"/>
            <p:cNvSpPr>
              <a:spLocks noChangeArrowheads="1"/>
            </p:cNvSpPr>
            <p:nvPr/>
          </p:nvSpPr>
          <p:spPr bwMode="auto">
            <a:xfrm>
              <a:off x="7080" y="61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0" name="Oval 57"/>
            <p:cNvSpPr>
              <a:spLocks noChangeArrowheads="1"/>
            </p:cNvSpPr>
            <p:nvPr/>
          </p:nvSpPr>
          <p:spPr bwMode="auto">
            <a:xfrm>
              <a:off x="7560" y="61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1" name="Oval 58"/>
            <p:cNvSpPr>
              <a:spLocks noChangeArrowheads="1"/>
            </p:cNvSpPr>
            <p:nvPr/>
          </p:nvSpPr>
          <p:spPr bwMode="auto">
            <a:xfrm>
              <a:off x="8280" y="619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2" name="Oval 59"/>
            <p:cNvSpPr>
              <a:spLocks noChangeArrowheads="1"/>
            </p:cNvSpPr>
            <p:nvPr/>
          </p:nvSpPr>
          <p:spPr bwMode="auto">
            <a:xfrm>
              <a:off x="7380" y="727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3" name="Oval 60"/>
            <p:cNvSpPr>
              <a:spLocks noChangeArrowheads="1"/>
            </p:cNvSpPr>
            <p:nvPr/>
          </p:nvSpPr>
          <p:spPr bwMode="auto">
            <a:xfrm>
              <a:off x="6300" y="74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4" name="Oval 61"/>
            <p:cNvSpPr>
              <a:spLocks noChangeArrowheads="1"/>
            </p:cNvSpPr>
            <p:nvPr/>
          </p:nvSpPr>
          <p:spPr bwMode="auto">
            <a:xfrm>
              <a:off x="6480" y="781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5" name="Oval 62"/>
            <p:cNvSpPr>
              <a:spLocks noChangeArrowheads="1"/>
            </p:cNvSpPr>
            <p:nvPr/>
          </p:nvSpPr>
          <p:spPr bwMode="auto">
            <a:xfrm>
              <a:off x="6480" y="817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6" name="Oval 63"/>
            <p:cNvSpPr>
              <a:spLocks noChangeArrowheads="1"/>
            </p:cNvSpPr>
            <p:nvPr/>
          </p:nvSpPr>
          <p:spPr bwMode="auto">
            <a:xfrm>
              <a:off x="6840" y="83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7" name="Oval 64"/>
            <p:cNvSpPr>
              <a:spLocks noChangeArrowheads="1"/>
            </p:cNvSpPr>
            <p:nvPr/>
          </p:nvSpPr>
          <p:spPr bwMode="auto">
            <a:xfrm>
              <a:off x="7740" y="835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8" name="Oval 65"/>
            <p:cNvSpPr>
              <a:spLocks noChangeArrowheads="1"/>
            </p:cNvSpPr>
            <p:nvPr/>
          </p:nvSpPr>
          <p:spPr bwMode="auto">
            <a:xfrm>
              <a:off x="8460" y="7272"/>
              <a:ext cx="180" cy="180"/>
            </a:xfrm>
            <a:prstGeom prst="ellipse">
              <a:avLst/>
            </a:prstGeom>
            <a:solidFill>
              <a:srgbClr val="333333"/>
            </a:solidFill>
            <a:ln w="9525">
              <a:solidFill>
                <a:srgbClr val="000000"/>
              </a:solidFill>
              <a:round/>
              <a:headEnd/>
              <a:tailEnd/>
            </a:ln>
          </p:spPr>
          <p:txBody>
            <a:bodyPr/>
            <a:lstStyle/>
            <a:p>
              <a:endParaRPr lang="en-US"/>
            </a:p>
          </p:txBody>
        </p:sp>
        <p:sp>
          <p:nvSpPr>
            <p:cNvPr id="168999" name="Freeform 66"/>
            <p:cNvSpPr>
              <a:spLocks/>
            </p:cNvSpPr>
            <p:nvPr/>
          </p:nvSpPr>
          <p:spPr bwMode="auto">
            <a:xfrm>
              <a:off x="8715" y="6912"/>
              <a:ext cx="1005" cy="388"/>
            </a:xfrm>
            <a:custGeom>
              <a:avLst/>
              <a:gdLst>
                <a:gd name="T0" fmla="*/ 0 w 1005"/>
                <a:gd name="T1" fmla="*/ 388 h 388"/>
                <a:gd name="T2" fmla="*/ 1005 w 1005"/>
                <a:gd name="T3" fmla="*/ 0 h 388"/>
                <a:gd name="T4" fmla="*/ 0 60000 65536"/>
                <a:gd name="T5" fmla="*/ 0 60000 65536"/>
                <a:gd name="T6" fmla="*/ 0 w 1005"/>
                <a:gd name="T7" fmla="*/ 0 h 388"/>
                <a:gd name="T8" fmla="*/ 1005 w 1005"/>
                <a:gd name="T9" fmla="*/ 388 h 388"/>
              </a:gdLst>
              <a:ahLst/>
              <a:cxnLst>
                <a:cxn ang="T4">
                  <a:pos x="T0" y="T1"/>
                </a:cxn>
                <a:cxn ang="T5">
                  <a:pos x="T2" y="T3"/>
                </a:cxn>
              </a:cxnLst>
              <a:rect l="T6" t="T7" r="T8" b="T9"/>
              <a:pathLst>
                <a:path w="1005" h="388">
                  <a:moveTo>
                    <a:pt x="0" y="388"/>
                  </a:moveTo>
                  <a:lnTo>
                    <a:pt x="1005" y="0"/>
                  </a:lnTo>
                </a:path>
              </a:pathLst>
            </a:custGeom>
            <a:noFill/>
            <a:ln w="9525">
              <a:solidFill>
                <a:srgbClr val="000000"/>
              </a:solidFill>
              <a:round/>
              <a:headEnd/>
              <a:tailEnd type="triangle" w="med" len="med"/>
            </a:ln>
          </p:spPr>
          <p:txBody>
            <a:bodyPr/>
            <a:lstStyle/>
            <a:p>
              <a:endParaRPr lang="en-US"/>
            </a:p>
          </p:txBody>
        </p:sp>
      </p:grpSp>
      <p:sp>
        <p:nvSpPr>
          <p:cNvPr id="168966" name="Rectangle 67"/>
          <p:cNvSpPr>
            <a:spLocks noChangeArrowheads="1"/>
          </p:cNvSpPr>
          <p:nvPr/>
        </p:nvSpPr>
        <p:spPr bwMode="auto">
          <a:xfrm>
            <a:off x="912813" y="1497013"/>
            <a:ext cx="6838950" cy="6413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To use Graham’s Law, both gases must be at same temperature. </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1009732" name="Rectangle 68"/>
          <p:cNvSpPr>
            <a:spLocks noChangeArrowheads="1"/>
          </p:cNvSpPr>
          <p:nvPr/>
        </p:nvSpPr>
        <p:spPr bwMode="auto">
          <a:xfrm>
            <a:off x="912813" y="2286000"/>
            <a:ext cx="3824287" cy="641350"/>
          </a:xfrm>
          <a:prstGeom prst="rect">
            <a:avLst/>
          </a:prstGeom>
          <a:noFill/>
          <a:ln w="9525">
            <a:noFill/>
            <a:miter lim="800000"/>
            <a:headEnd/>
            <a:tailEnd/>
          </a:ln>
          <a:effectLst/>
        </p:spPr>
        <p:txBody>
          <a:bodyPr wrap="none" anchor="ctr">
            <a:spAutoFit/>
          </a:bodyPr>
          <a:lstStyle/>
          <a:p>
            <a:pPr indent="274638" algn="l">
              <a:defRPr/>
            </a:pPr>
            <a:r>
              <a:rPr lang="en-US" sz="1800">
                <a:solidFill>
                  <a:schemeClr val="accent2"/>
                </a:solidFill>
                <a:effectLst>
                  <a:outerShdw blurRad="38100" dist="38100" dir="2700000" algn="tl">
                    <a:srgbClr val="C0C0C0"/>
                  </a:outerShdw>
                </a:effectLst>
                <a:ea typeface="Times New Roman" pitchFamily="18" charset="0"/>
                <a:cs typeface="Arial" charset="0"/>
              </a:rPr>
              <a:t>diffusion</a:t>
            </a:r>
            <a:r>
              <a:rPr lang="en-US" sz="1800">
                <a:ea typeface="Times New Roman" pitchFamily="18" charset="0"/>
                <a:cs typeface="Arial" charset="0"/>
              </a:rPr>
              <a:t>: particle movement from</a:t>
            </a:r>
            <a:endParaRPr lang="en-US" sz="900">
              <a:ea typeface="Times New Roman" pitchFamily="18" charset="0"/>
              <a:cs typeface="Arial" charset="0"/>
            </a:endParaRPr>
          </a:p>
          <a:p>
            <a:pPr indent="274638" algn="l" eaLnBrk="0" hangingPunct="0">
              <a:defRPr/>
            </a:pPr>
            <a:r>
              <a:rPr lang="en-US" sz="1800">
                <a:ea typeface="Times New Roman" pitchFamily="18" charset="0"/>
                <a:cs typeface="Arial" charset="0"/>
              </a:rPr>
              <a:t>high to low concentration</a:t>
            </a:r>
          </a:p>
        </p:txBody>
      </p:sp>
      <p:sp>
        <p:nvSpPr>
          <p:cNvPr id="1009733" name="Rectangle 69"/>
          <p:cNvSpPr>
            <a:spLocks noChangeArrowheads="1"/>
          </p:cNvSpPr>
          <p:nvPr/>
        </p:nvSpPr>
        <p:spPr bwMode="auto">
          <a:xfrm>
            <a:off x="914400" y="4387850"/>
            <a:ext cx="3900488" cy="641350"/>
          </a:xfrm>
          <a:prstGeom prst="rect">
            <a:avLst/>
          </a:prstGeom>
          <a:noFill/>
          <a:ln w="9525">
            <a:noFill/>
            <a:miter lim="800000"/>
            <a:headEnd/>
            <a:tailEnd/>
          </a:ln>
          <a:effectLst/>
        </p:spPr>
        <p:txBody>
          <a:bodyPr wrap="none" anchor="ctr">
            <a:spAutoFit/>
          </a:bodyPr>
          <a:lstStyle/>
          <a:p>
            <a:pPr indent="274638" algn="l">
              <a:defRPr/>
            </a:pPr>
            <a:r>
              <a:rPr lang="en-US" sz="1800">
                <a:solidFill>
                  <a:schemeClr val="accent2"/>
                </a:solidFill>
                <a:effectLst>
                  <a:outerShdw blurRad="38100" dist="38100" dir="2700000" algn="tl">
                    <a:srgbClr val="C0C0C0"/>
                  </a:outerShdw>
                </a:effectLst>
                <a:ea typeface="Times New Roman" pitchFamily="18" charset="0"/>
                <a:cs typeface="Arial" charset="0"/>
              </a:rPr>
              <a:t>effusion</a:t>
            </a:r>
            <a:r>
              <a:rPr lang="en-US" sz="1800">
                <a:ea typeface="Times New Roman" pitchFamily="18" charset="0"/>
                <a:cs typeface="Arial" charset="0"/>
              </a:rPr>
              <a:t>: diffusion of gas particles </a:t>
            </a:r>
          </a:p>
          <a:p>
            <a:pPr indent="274638" algn="l" eaLnBrk="0" hangingPunct="0">
              <a:defRPr/>
            </a:pPr>
            <a:r>
              <a:rPr lang="en-US" sz="1800">
                <a:ea typeface="Times New Roman" pitchFamily="18" charset="0"/>
                <a:cs typeface="Arial" charset="0"/>
              </a:rPr>
              <a:t>	     through an opening</a:t>
            </a:r>
          </a:p>
        </p:txBody>
      </p:sp>
      <p:sp>
        <p:nvSpPr>
          <p:cNvPr id="1009734" name="Rectangle 70"/>
          <p:cNvSpPr>
            <a:spLocks noChangeArrowheads="1"/>
          </p:cNvSpPr>
          <p:nvPr/>
        </p:nvSpPr>
        <p:spPr bwMode="auto">
          <a:xfrm>
            <a:off x="914400" y="6064250"/>
            <a:ext cx="7543800" cy="641350"/>
          </a:xfrm>
          <a:prstGeom prst="rect">
            <a:avLst/>
          </a:prstGeom>
          <a:noFill/>
          <a:ln w="9525">
            <a:noFill/>
            <a:miter lim="800000"/>
            <a:headEnd/>
            <a:tailEnd/>
          </a:ln>
        </p:spPr>
        <p:txBody>
          <a:bodyPr>
            <a:spAutoFit/>
          </a:bodyPr>
          <a:lstStyle/>
          <a:p>
            <a:pPr eaLnBrk="0" hangingPunct="0"/>
            <a:r>
              <a:rPr lang="en-US" sz="1800"/>
              <a:t>For gases, rates of diffusion &amp; effusion obey Graham’s law:  </a:t>
            </a:r>
          </a:p>
          <a:p>
            <a:pPr eaLnBrk="0" hangingPunct="0"/>
            <a:r>
              <a:rPr lang="en-US" sz="1800"/>
              <a:t>more massive = slow; less massive = fast</a:t>
            </a:r>
          </a:p>
        </p:txBody>
      </p:sp>
      <p:pic>
        <p:nvPicPr>
          <p:cNvPr id="1009736" name="Picture 72" descr="diffusion">
            <a:hlinkClick r:id="rId3" tooltip="diffusion"/>
          </p:cNvPr>
          <p:cNvPicPr>
            <a:picLocks noChangeAspect="1" noChangeArrowheads="1" noCrop="1"/>
          </p:cNvPicPr>
          <p:nvPr/>
        </p:nvPicPr>
        <p:blipFill>
          <a:blip r:embed="rId4" cstate="print"/>
          <a:srcRect/>
          <a:stretch>
            <a:fillRect/>
          </a:stretch>
        </p:blipFill>
        <p:spPr bwMode="auto">
          <a:xfrm>
            <a:off x="5445125" y="2133600"/>
            <a:ext cx="2470150" cy="1852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09732"/>
                                        </p:tgtEl>
                                        <p:attrNameLst>
                                          <p:attrName>style.visibility</p:attrName>
                                        </p:attrNameLst>
                                      </p:cBhvr>
                                      <p:to>
                                        <p:strVal val="visible"/>
                                      </p:to>
                                    </p:set>
                                    <p:anim calcmode="lin" valueType="num">
                                      <p:cBhvr>
                                        <p:cTn id="7" dur="500" fill="hold"/>
                                        <p:tgtEl>
                                          <p:spTgt spid="1009732"/>
                                        </p:tgtEl>
                                        <p:attrNameLst>
                                          <p:attrName>ppt_w</p:attrName>
                                        </p:attrNameLst>
                                      </p:cBhvr>
                                      <p:tavLst>
                                        <p:tav tm="0">
                                          <p:val>
                                            <p:fltVal val="0"/>
                                          </p:val>
                                        </p:tav>
                                        <p:tav tm="100000">
                                          <p:val>
                                            <p:strVal val="#ppt_w"/>
                                          </p:val>
                                        </p:tav>
                                      </p:tavLst>
                                    </p:anim>
                                    <p:anim calcmode="lin" valueType="num">
                                      <p:cBhvr>
                                        <p:cTn id="8" dur="500" fill="hold"/>
                                        <p:tgtEl>
                                          <p:spTgt spid="10097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009733"/>
                                        </p:tgtEl>
                                        <p:attrNameLst>
                                          <p:attrName>style.visibility</p:attrName>
                                        </p:attrNameLst>
                                      </p:cBhvr>
                                      <p:to>
                                        <p:strVal val="visible"/>
                                      </p:to>
                                    </p:set>
                                    <p:anim calcmode="lin" valueType="num">
                                      <p:cBhvr>
                                        <p:cTn id="21" dur="500" fill="hold"/>
                                        <p:tgtEl>
                                          <p:spTgt spid="1009733"/>
                                        </p:tgtEl>
                                        <p:attrNameLst>
                                          <p:attrName>ppt_w</p:attrName>
                                        </p:attrNameLst>
                                      </p:cBhvr>
                                      <p:tavLst>
                                        <p:tav tm="0">
                                          <p:val>
                                            <p:fltVal val="0"/>
                                          </p:val>
                                        </p:tav>
                                        <p:tav tm="100000">
                                          <p:val>
                                            <p:strVal val="#ppt_w"/>
                                          </p:val>
                                        </p:tav>
                                      </p:tavLst>
                                    </p:anim>
                                    <p:anim calcmode="lin" valueType="num">
                                      <p:cBhvr>
                                        <p:cTn id="22" dur="500" fill="hold"/>
                                        <p:tgtEl>
                                          <p:spTgt spid="100973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09734">
                                            <p:txEl>
                                              <p:pRg st="0" end="0"/>
                                            </p:txEl>
                                          </p:spTgt>
                                        </p:tgtEl>
                                        <p:attrNameLst>
                                          <p:attrName>style.visibility</p:attrName>
                                        </p:attrNameLst>
                                      </p:cBhvr>
                                      <p:to>
                                        <p:strVal val="visible"/>
                                      </p:to>
                                    </p:set>
                                    <p:anim calcmode="lin" valueType="num">
                                      <p:cBhvr additive="base">
                                        <p:cTn id="32" dur="500" fill="hold"/>
                                        <p:tgtEl>
                                          <p:spTgt spid="100973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09734">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09734">
                                            <p:txEl>
                                              <p:pRg st="1" end="1"/>
                                            </p:txEl>
                                          </p:spTgt>
                                        </p:tgtEl>
                                        <p:attrNameLst>
                                          <p:attrName>style.visibility</p:attrName>
                                        </p:attrNameLst>
                                      </p:cBhvr>
                                      <p:to>
                                        <p:strVal val="visible"/>
                                      </p:to>
                                    </p:set>
                                    <p:anim calcmode="lin" valueType="num">
                                      <p:cBhvr additive="base">
                                        <p:cTn id="36" dur="500" fill="hold"/>
                                        <p:tgtEl>
                                          <p:spTgt spid="1009734">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097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09736"/>
                                        </p:tgtEl>
                                        <p:attrNameLst>
                                          <p:attrName>style.visibility</p:attrName>
                                        </p:attrNameLst>
                                      </p:cBhvr>
                                      <p:to>
                                        <p:strVal val="visible"/>
                                      </p:to>
                                    </p:set>
                                    <p:animEffect transition="in" filter="dissolve">
                                      <p:cBhvr>
                                        <p:cTn id="42" dur="500"/>
                                        <p:tgtEl>
                                          <p:spTgt spid="1009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732" grpId="0"/>
      <p:bldP spid="1009733" grpId="0"/>
      <p:bldP spid="1009734" grpId="0" build="allAtOnce"/>
    </p:bld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609600"/>
            <a:ext cx="9144000" cy="1143000"/>
          </a:xfrm>
        </p:spPr>
        <p:txBody>
          <a:bodyPr/>
          <a:lstStyle/>
          <a:p>
            <a:pPr eaLnBrk="1" hangingPunct="1"/>
            <a:r>
              <a:rPr lang="en-US" smtClean="0">
                <a:solidFill>
                  <a:schemeClr val="bg1"/>
                </a:solidFill>
              </a:rPr>
              <a:t>Graham’s Law of Diffusion</a:t>
            </a:r>
          </a:p>
        </p:txBody>
      </p:sp>
      <p:sp>
        <p:nvSpPr>
          <p:cNvPr id="169987"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smtClean="0"/>
              <a:t>Graham’s Law</a:t>
            </a:r>
          </a:p>
        </p:txBody>
      </p:sp>
      <p:sp>
        <p:nvSpPr>
          <p:cNvPr id="171011" name="AutoShape 3"/>
          <p:cNvSpPr>
            <a:spLocks noChangeArrowheads="1"/>
          </p:cNvSpPr>
          <p:nvPr/>
        </p:nvSpPr>
        <p:spPr bwMode="auto">
          <a:xfrm>
            <a:off x="2590800" y="5181600"/>
            <a:ext cx="3898900" cy="1133475"/>
          </a:xfrm>
          <a:prstGeom prst="roundRect">
            <a:avLst>
              <a:gd name="adj" fmla="val 16667"/>
            </a:avLst>
          </a:prstGeom>
          <a:solidFill>
            <a:schemeClr val="accent1"/>
          </a:solidFill>
          <a:ln w="28575">
            <a:solidFill>
              <a:schemeClr val="bg2"/>
            </a:solidFill>
            <a:round/>
            <a:headEnd/>
            <a:tailEnd/>
          </a:ln>
        </p:spPr>
        <p:txBody>
          <a:bodyPr wrap="none" anchor="ctr">
            <a:spAutoFit/>
          </a:bodyPr>
          <a:lstStyle/>
          <a:p>
            <a:pPr eaLnBrk="0" hangingPunct="0"/>
            <a:r>
              <a:rPr lang="en-US" sz="6000" b="1" i="1">
                <a:solidFill>
                  <a:schemeClr val="accent2"/>
                </a:solidFill>
                <a:latin typeface="Times New Roman" pitchFamily="18" charset="0"/>
              </a:rPr>
              <a:t>KE = </a:t>
            </a:r>
            <a:r>
              <a:rPr lang="en-US" sz="6000" b="1">
                <a:solidFill>
                  <a:schemeClr val="accent2"/>
                </a:solidFill>
                <a:latin typeface="Times New Roman" pitchFamily="18" charset="0"/>
              </a:rPr>
              <a:t>½</a:t>
            </a:r>
            <a:r>
              <a:rPr lang="en-US" sz="6000" b="1" i="1">
                <a:solidFill>
                  <a:schemeClr val="accent2"/>
                </a:solidFill>
                <a:latin typeface="Times New Roman" pitchFamily="18" charset="0"/>
              </a:rPr>
              <a:t>mv</a:t>
            </a:r>
            <a:r>
              <a:rPr lang="en-US" sz="6000" b="1" i="1" baseline="30000">
                <a:solidFill>
                  <a:schemeClr val="accent2"/>
                </a:solidFill>
                <a:latin typeface="Times New Roman" pitchFamily="18" charset="0"/>
              </a:rPr>
              <a:t>2</a:t>
            </a:r>
            <a:endParaRPr lang="en-US" sz="6000" b="1" i="1">
              <a:solidFill>
                <a:schemeClr val="accent2"/>
              </a:solidFill>
              <a:latin typeface="Times New Roman" pitchFamily="18" charset="0"/>
            </a:endParaRPr>
          </a:p>
        </p:txBody>
      </p:sp>
      <p:sp>
        <p:nvSpPr>
          <p:cNvPr id="817156" name="Rectangle 4"/>
          <p:cNvSpPr>
            <a:spLocks noGrp="1" noChangeArrowheads="1"/>
          </p:cNvSpPr>
          <p:nvPr>
            <p:ph type="body" idx="1"/>
          </p:nvPr>
        </p:nvSpPr>
        <p:spPr>
          <a:xfrm>
            <a:off x="838200" y="1589088"/>
            <a:ext cx="7772400" cy="5116512"/>
          </a:xfrm>
        </p:spPr>
        <p:txBody>
          <a:bodyPr/>
          <a:lstStyle/>
          <a:p>
            <a:pPr eaLnBrk="1" hangingPunct="1">
              <a:buFontTx/>
              <a:buNone/>
              <a:defRPr/>
            </a:pPr>
            <a:r>
              <a:rPr lang="en-US" b="1" smtClean="0">
                <a:effectLst>
                  <a:outerShdw blurRad="38100" dist="38100" dir="2700000" algn="tl">
                    <a:srgbClr val="C0C0C0"/>
                  </a:outerShdw>
                </a:effectLst>
              </a:rPr>
              <a:t>Speed of diffusion/effusion</a:t>
            </a:r>
          </a:p>
          <a:p>
            <a:pPr lvl="1" eaLnBrk="1" hangingPunct="1">
              <a:spcBef>
                <a:spcPct val="40000"/>
              </a:spcBef>
              <a:defRPr/>
            </a:pPr>
            <a:r>
              <a:rPr lang="en-US" sz="2400" smtClean="0"/>
              <a:t>Kinetic energy is determined by the temperature of the gas.</a:t>
            </a:r>
          </a:p>
          <a:p>
            <a:pPr lvl="1" eaLnBrk="1" hangingPunct="1">
              <a:spcBef>
                <a:spcPct val="40000"/>
              </a:spcBef>
              <a:defRPr/>
            </a:pPr>
            <a:r>
              <a:rPr lang="en-US" sz="2400" smtClean="0"/>
              <a:t>At the same temp &amp; KE, heavier molecules move more slowly.</a:t>
            </a:r>
            <a:r>
              <a:rPr lang="en-US" smtClean="0"/>
              <a:t>	</a:t>
            </a:r>
          </a:p>
          <a:p>
            <a:pPr lvl="2" eaLnBrk="1" hangingPunct="1">
              <a:defRPr/>
            </a:pPr>
            <a:r>
              <a:rPr lang="en-US" smtClean="0"/>
              <a:t>Larger </a:t>
            </a:r>
            <a:r>
              <a:rPr lang="en-US" b="1" i="1" smtClean="0"/>
              <a:t>m</a:t>
            </a:r>
            <a:r>
              <a:rPr lang="en-US" smtClean="0"/>
              <a:t> </a:t>
            </a:r>
            <a:r>
              <a:rPr lang="en-US" smtClean="0">
                <a:sym typeface="Symbol" pitchFamily="18" charset="2"/>
              </a:rPr>
              <a:t> smaller </a:t>
            </a:r>
            <a:r>
              <a:rPr lang="en-US" b="1" i="1" smtClean="0">
                <a:sym typeface="Symbol" pitchFamily="18" charset="2"/>
              </a:rPr>
              <a:t>v</a:t>
            </a:r>
            <a:endParaRPr lang="en-US" b="1" i="1" smtClean="0"/>
          </a:p>
        </p:txBody>
      </p:sp>
      <p:sp>
        <p:nvSpPr>
          <p:cNvPr id="171013"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685800" y="304800"/>
            <a:ext cx="7772400" cy="1143000"/>
          </a:xfrm>
        </p:spPr>
        <p:txBody>
          <a:bodyPr/>
          <a:lstStyle/>
          <a:p>
            <a:pPr eaLnBrk="1" hangingPunct="1"/>
            <a:r>
              <a:rPr lang="en-US" smtClean="0"/>
              <a:t>Derivation of Graham’s Law</a:t>
            </a:r>
          </a:p>
        </p:txBody>
      </p:sp>
      <p:sp>
        <p:nvSpPr>
          <p:cNvPr id="1015811" name="Rectangle 3"/>
          <p:cNvSpPr>
            <a:spLocks noGrp="1" noChangeArrowheads="1"/>
          </p:cNvSpPr>
          <p:nvPr>
            <p:ph type="body" idx="1"/>
          </p:nvPr>
        </p:nvSpPr>
        <p:spPr>
          <a:xfrm>
            <a:off x="685800" y="1524000"/>
            <a:ext cx="7772400" cy="914400"/>
          </a:xfrm>
        </p:spPr>
        <p:txBody>
          <a:bodyPr/>
          <a:lstStyle/>
          <a:p>
            <a:pPr eaLnBrk="1" hangingPunct="1">
              <a:lnSpc>
                <a:spcPct val="90000"/>
              </a:lnSpc>
            </a:pPr>
            <a:r>
              <a:rPr lang="en-US" sz="3000" smtClean="0"/>
              <a:t>The average kinetic energy of gas molecules depends on the temperature:</a:t>
            </a:r>
            <a:endParaRPr lang="en-US" smtClean="0"/>
          </a:p>
        </p:txBody>
      </p:sp>
      <p:graphicFrame>
        <p:nvGraphicFramePr>
          <p:cNvPr id="1015812" name="Object 4"/>
          <p:cNvGraphicFramePr>
            <a:graphicFrameLocks noChangeAspect="1"/>
          </p:cNvGraphicFramePr>
          <p:nvPr/>
        </p:nvGraphicFramePr>
        <p:xfrm>
          <a:off x="3833813" y="2462213"/>
          <a:ext cx="1500187" cy="738187"/>
        </p:xfrm>
        <a:graphic>
          <a:graphicData uri="http://schemas.openxmlformats.org/presentationml/2006/ole">
            <p:oleObj spid="_x0000_s24578" name="Equation" r:id="rId4" imgW="749300" imgH="368300" progId="Equation.3">
              <p:embed/>
            </p:oleObj>
          </a:graphicData>
        </a:graphic>
      </p:graphicFrame>
      <p:sp>
        <p:nvSpPr>
          <p:cNvPr id="1015813" name="Text Box 5"/>
          <p:cNvSpPr txBox="1">
            <a:spLocks noChangeArrowheads="1"/>
          </p:cNvSpPr>
          <p:nvPr/>
        </p:nvSpPr>
        <p:spPr bwMode="auto">
          <a:xfrm>
            <a:off x="1600200" y="3276600"/>
            <a:ext cx="5943600" cy="457200"/>
          </a:xfrm>
          <a:prstGeom prst="rect">
            <a:avLst/>
          </a:prstGeom>
          <a:noFill/>
          <a:ln w="9525">
            <a:noFill/>
            <a:miter lim="800000"/>
            <a:headEnd/>
            <a:tailEnd/>
          </a:ln>
        </p:spPr>
        <p:txBody>
          <a:bodyPr>
            <a:spAutoFit/>
          </a:bodyPr>
          <a:lstStyle/>
          <a:p>
            <a:pPr eaLnBrk="0" hangingPunct="0">
              <a:spcBef>
                <a:spcPct val="50000"/>
              </a:spcBef>
            </a:pPr>
            <a:r>
              <a:rPr lang="en-US" sz="2400">
                <a:ea typeface="ＭＳ Ｐゴシック" pitchFamily="1" charset="-128"/>
              </a:rPr>
              <a:t>where </a:t>
            </a:r>
            <a:r>
              <a:rPr lang="en-US" sz="2400" i="1">
                <a:ea typeface="ＭＳ Ｐゴシック" pitchFamily="1" charset="-128"/>
              </a:rPr>
              <a:t>m</a:t>
            </a:r>
            <a:r>
              <a:rPr lang="en-US" sz="2400">
                <a:ea typeface="ＭＳ Ｐゴシック" pitchFamily="1" charset="-128"/>
              </a:rPr>
              <a:t> is the mass and </a:t>
            </a:r>
            <a:r>
              <a:rPr lang="en-US" sz="2400" i="1">
                <a:ea typeface="ＭＳ Ｐゴシック" pitchFamily="1" charset="-128"/>
              </a:rPr>
              <a:t>v</a:t>
            </a:r>
            <a:r>
              <a:rPr lang="en-US" sz="2400">
                <a:ea typeface="ＭＳ Ｐゴシック" pitchFamily="1" charset="-128"/>
              </a:rPr>
              <a:t> is the speed</a:t>
            </a:r>
          </a:p>
        </p:txBody>
      </p:sp>
      <p:sp>
        <p:nvSpPr>
          <p:cNvPr id="1015814" name="Text Box 6"/>
          <p:cNvSpPr txBox="1">
            <a:spLocks noChangeArrowheads="1"/>
          </p:cNvSpPr>
          <p:nvPr/>
        </p:nvSpPr>
        <p:spPr bwMode="auto">
          <a:xfrm>
            <a:off x="762000" y="3886200"/>
            <a:ext cx="5105400" cy="549275"/>
          </a:xfrm>
          <a:prstGeom prst="rect">
            <a:avLst/>
          </a:prstGeom>
          <a:noFill/>
          <a:ln w="9525">
            <a:noFill/>
            <a:miter lim="800000"/>
            <a:headEnd/>
            <a:tailEnd/>
          </a:ln>
        </p:spPr>
        <p:txBody>
          <a:bodyPr>
            <a:spAutoFit/>
          </a:bodyPr>
          <a:lstStyle/>
          <a:p>
            <a:pPr algn="l" eaLnBrk="0" hangingPunct="0">
              <a:spcBef>
                <a:spcPct val="50000"/>
              </a:spcBef>
              <a:buFontTx/>
              <a:buChar char="•"/>
            </a:pPr>
            <a:r>
              <a:rPr lang="en-US" sz="3000">
                <a:ea typeface="ＭＳ Ｐゴシック" pitchFamily="1" charset="-128"/>
              </a:rPr>
              <a:t> Consider two gases:</a:t>
            </a:r>
          </a:p>
        </p:txBody>
      </p:sp>
      <p:graphicFrame>
        <p:nvGraphicFramePr>
          <p:cNvPr id="1015815" name="Object 7"/>
          <p:cNvGraphicFramePr>
            <a:graphicFrameLocks noChangeAspect="1"/>
          </p:cNvGraphicFramePr>
          <p:nvPr/>
        </p:nvGraphicFramePr>
        <p:xfrm>
          <a:off x="3675063" y="4495800"/>
          <a:ext cx="1798637" cy="1541463"/>
        </p:xfrm>
        <a:graphic>
          <a:graphicData uri="http://schemas.openxmlformats.org/presentationml/2006/ole">
            <p:oleObj spid="_x0000_s24579" name="Equation" r:id="rId5" imgW="889000" imgH="7620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58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58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5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58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5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811" grpId="0" build="p"/>
      <p:bldP spid="1015813" grpId="0"/>
      <p:bldP spid="101581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p:txBody>
          <a:bodyPr/>
          <a:lstStyle/>
          <a:p>
            <a:pPr eaLnBrk="1" hangingPunct="1"/>
            <a:r>
              <a:rPr lang="en-US" sz="4000" smtClean="0"/>
              <a:t>Graham’s Law</a:t>
            </a:r>
            <a:r>
              <a:rPr lang="en-US" smtClean="0"/>
              <a:t> </a:t>
            </a:r>
          </a:p>
        </p:txBody>
      </p:sp>
      <p:graphicFrame>
        <p:nvGraphicFramePr>
          <p:cNvPr id="306179" name="Object 3"/>
          <p:cNvGraphicFramePr>
            <a:graphicFrameLocks noChangeAspect="1"/>
          </p:cNvGraphicFramePr>
          <p:nvPr/>
        </p:nvGraphicFramePr>
        <p:xfrm>
          <a:off x="4029075" y="3800475"/>
          <a:ext cx="3286125" cy="695325"/>
        </p:xfrm>
        <a:graphic>
          <a:graphicData uri="http://schemas.openxmlformats.org/presentationml/2006/ole">
            <p:oleObj spid="_x0000_s25602" name="Equation" r:id="rId4" imgW="3289300" imgH="698500" progId="Equation.3">
              <p:embed/>
            </p:oleObj>
          </a:graphicData>
        </a:graphic>
      </p:graphicFrame>
      <p:graphicFrame>
        <p:nvGraphicFramePr>
          <p:cNvPr id="306180" name="Object 4"/>
          <p:cNvGraphicFramePr>
            <a:graphicFrameLocks noChangeAspect="1"/>
          </p:cNvGraphicFramePr>
          <p:nvPr/>
        </p:nvGraphicFramePr>
        <p:xfrm>
          <a:off x="5105400" y="4572000"/>
          <a:ext cx="923925" cy="685800"/>
        </p:xfrm>
        <a:graphic>
          <a:graphicData uri="http://schemas.openxmlformats.org/presentationml/2006/ole">
            <p:oleObj spid="_x0000_s25603" name="Equation" r:id="rId5" imgW="927100" imgH="685800" progId="Equation.3">
              <p:embed/>
            </p:oleObj>
          </a:graphicData>
        </a:graphic>
      </p:graphicFrame>
      <p:graphicFrame>
        <p:nvGraphicFramePr>
          <p:cNvPr id="306181" name="Object 5"/>
          <p:cNvGraphicFramePr>
            <a:graphicFrameLocks noChangeAspect="1"/>
          </p:cNvGraphicFramePr>
          <p:nvPr/>
        </p:nvGraphicFramePr>
        <p:xfrm>
          <a:off x="6524625" y="5514975"/>
          <a:ext cx="1019175" cy="657225"/>
        </p:xfrm>
        <a:graphic>
          <a:graphicData uri="http://schemas.openxmlformats.org/presentationml/2006/ole">
            <p:oleObj spid="_x0000_s25604" name="Equation" r:id="rId6" imgW="1016000" imgH="660400" progId="Equation.3">
              <p:embed/>
            </p:oleObj>
          </a:graphicData>
        </a:graphic>
      </p:graphicFrame>
      <p:sp>
        <p:nvSpPr>
          <p:cNvPr id="306182" name="Rectangle 6"/>
          <p:cNvSpPr>
            <a:spLocks noChangeArrowheads="1"/>
          </p:cNvSpPr>
          <p:nvPr/>
        </p:nvSpPr>
        <p:spPr bwMode="auto">
          <a:xfrm>
            <a:off x="6324600" y="5410200"/>
            <a:ext cx="1371600" cy="914400"/>
          </a:xfrm>
          <a:prstGeom prst="rect">
            <a:avLst/>
          </a:prstGeom>
          <a:noFill/>
          <a:ln w="9525">
            <a:solidFill>
              <a:srgbClr val="000000"/>
            </a:solidFill>
            <a:miter lim="800000"/>
            <a:headEnd/>
            <a:tailEnd/>
          </a:ln>
        </p:spPr>
        <p:txBody>
          <a:bodyPr/>
          <a:lstStyle/>
          <a:p>
            <a:endParaRPr lang="en-US"/>
          </a:p>
        </p:txBody>
      </p:sp>
      <p:sp>
        <p:nvSpPr>
          <p:cNvPr id="306183" name="Rectangle 7"/>
          <p:cNvSpPr>
            <a:spLocks noChangeArrowheads="1"/>
          </p:cNvSpPr>
          <p:nvPr/>
        </p:nvSpPr>
        <p:spPr bwMode="auto">
          <a:xfrm>
            <a:off x="685800" y="1404938"/>
            <a:ext cx="5851525" cy="28384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Consider two gases at same temp.</a:t>
            </a:r>
            <a:endParaRPr lang="en-US" sz="900">
              <a:ea typeface="Times New Roman" pitchFamily="18" charset="0"/>
              <a:cs typeface="Arial" charset="0"/>
            </a:endParaRPr>
          </a:p>
          <a:p>
            <a:pPr algn="l" eaLnBrk="0" hangingPunct="0"/>
            <a:r>
              <a:rPr lang="en-US" sz="1800">
                <a:ea typeface="Times New Roman" pitchFamily="18" charset="0"/>
                <a:cs typeface="Arial" charset="0"/>
              </a:rPr>
              <a:t>	Gas 1:		    KE</a:t>
            </a:r>
            <a:r>
              <a:rPr lang="en-US" sz="1800" baseline="-30000">
                <a:ea typeface="Times New Roman" pitchFamily="18" charset="0"/>
                <a:cs typeface="Arial" charset="0"/>
              </a:rPr>
              <a:t>1</a:t>
            </a:r>
            <a:r>
              <a:rPr lang="en-US" sz="1800">
                <a:ea typeface="Times New Roman" pitchFamily="18" charset="0"/>
                <a:cs typeface="Arial" charset="0"/>
              </a:rPr>
              <a:t> = ½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1</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r>
              <a:rPr lang="en-US" sz="1800">
                <a:ea typeface="Times New Roman" pitchFamily="18" charset="0"/>
                <a:cs typeface="Arial" charset="0"/>
              </a:rPr>
              <a:t>	Gas 2:		    KE</a:t>
            </a:r>
            <a:r>
              <a:rPr lang="en-US" sz="1800" baseline="-30000">
                <a:ea typeface="Times New Roman" pitchFamily="18" charset="0"/>
                <a:cs typeface="Arial" charset="0"/>
              </a:rPr>
              <a:t>2</a:t>
            </a:r>
            <a:r>
              <a:rPr lang="en-US" sz="1800">
                <a:ea typeface="Times New Roman" pitchFamily="18" charset="0"/>
                <a:cs typeface="Arial" charset="0"/>
              </a:rPr>
              <a:t> = ½ m</a:t>
            </a:r>
            <a:r>
              <a:rPr lang="en-US" sz="1800" baseline="-30000">
                <a:ea typeface="Times New Roman" pitchFamily="18" charset="0"/>
                <a:cs typeface="Arial" charset="0"/>
              </a:rPr>
              <a:t>2</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a:p>
            <a:pPr algn="l" eaLnBrk="0" hangingPunct="0"/>
            <a:r>
              <a:rPr lang="en-US" sz="1800">
                <a:ea typeface="Times New Roman" pitchFamily="18" charset="0"/>
                <a:cs typeface="Arial" charset="0"/>
              </a:rPr>
              <a:t>Since temp. is same, then…</a:t>
            </a:r>
            <a:r>
              <a:rPr lang="en-US" sz="900">
                <a:ea typeface="Times New Roman" pitchFamily="18" charset="0"/>
                <a:cs typeface="Arial" charset="0"/>
              </a:rPr>
              <a:t>	               </a:t>
            </a:r>
            <a:r>
              <a:rPr lang="en-US" sz="1800">
                <a:ea typeface="Times New Roman" pitchFamily="18" charset="0"/>
                <a:cs typeface="Arial" charset="0"/>
              </a:rPr>
              <a:t>KE</a:t>
            </a:r>
            <a:r>
              <a:rPr lang="en-US" sz="1800" baseline="-30000">
                <a:ea typeface="Times New Roman" pitchFamily="18" charset="0"/>
                <a:cs typeface="Arial" charset="0"/>
              </a:rPr>
              <a:t>1</a:t>
            </a:r>
            <a:r>
              <a:rPr lang="en-US" sz="1800">
                <a:ea typeface="Times New Roman" pitchFamily="18" charset="0"/>
                <a:cs typeface="Arial" charset="0"/>
              </a:rPr>
              <a:t> = KE</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r>
              <a:rPr lang="en-US" sz="1800">
                <a:ea typeface="Times New Roman" pitchFamily="18" charset="0"/>
                <a:cs typeface="Arial" charset="0"/>
              </a:rPr>
              <a:t>				½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1</a:t>
            </a:r>
            <a:r>
              <a:rPr lang="en-US" sz="1800" baseline="30000">
                <a:ea typeface="Times New Roman" pitchFamily="18" charset="0"/>
                <a:cs typeface="Arial" charset="0"/>
              </a:rPr>
              <a:t>2</a:t>
            </a:r>
            <a:r>
              <a:rPr lang="en-US" sz="1800">
                <a:ea typeface="Times New Roman" pitchFamily="18" charset="0"/>
                <a:cs typeface="Arial" charset="0"/>
              </a:rPr>
              <a:t> = ½ m</a:t>
            </a:r>
            <a:r>
              <a:rPr lang="en-US" sz="1800" baseline="-30000">
                <a:ea typeface="Times New Roman" pitchFamily="18" charset="0"/>
                <a:cs typeface="Arial" charset="0"/>
              </a:rPr>
              <a:t>2</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r>
              <a:rPr lang="en-US" sz="1800">
                <a:ea typeface="Times New Roman" pitchFamily="18" charset="0"/>
                <a:cs typeface="Arial" charset="0"/>
              </a:rPr>
              <a:t>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1</a:t>
            </a:r>
            <a:r>
              <a:rPr lang="en-US" sz="1800" baseline="30000">
                <a:ea typeface="Times New Roman" pitchFamily="18" charset="0"/>
                <a:cs typeface="Arial" charset="0"/>
              </a:rPr>
              <a:t>2</a:t>
            </a:r>
            <a:r>
              <a:rPr lang="en-US" sz="1800">
                <a:ea typeface="Times New Roman" pitchFamily="18" charset="0"/>
                <a:cs typeface="Arial" charset="0"/>
              </a:rPr>
              <a:t> = m</a:t>
            </a:r>
            <a:r>
              <a:rPr lang="en-US" sz="1800" baseline="-30000">
                <a:ea typeface="Times New Roman" pitchFamily="18" charset="0"/>
                <a:cs typeface="Arial" charset="0"/>
              </a:rPr>
              <a:t>2</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a:p>
            <a:pPr algn="l" eaLnBrk="0" hangingPunct="0"/>
            <a:endParaRPr lang="en-US" sz="1800">
              <a:ea typeface="Times New Roman" pitchFamily="18" charset="0"/>
              <a:cs typeface="Arial" charset="0"/>
            </a:endParaRPr>
          </a:p>
          <a:p>
            <a:pPr algn="l" eaLnBrk="0" hangingPunct="0"/>
            <a:r>
              <a:rPr lang="en-US" sz="1800">
                <a:ea typeface="Times New Roman" pitchFamily="18" charset="0"/>
                <a:cs typeface="Arial" charset="0"/>
              </a:rPr>
              <a:t>Divide both sides by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r>
              <a:rPr lang="en-US" sz="1800">
                <a:ea typeface="Times New Roman" pitchFamily="18" charset="0"/>
                <a:cs typeface="Arial" charset="0"/>
              </a:rPr>
              <a:t>…</a:t>
            </a:r>
          </a:p>
        </p:txBody>
      </p:sp>
      <p:sp>
        <p:nvSpPr>
          <p:cNvPr id="25608" name="Rectangle 8"/>
          <p:cNvSpPr>
            <a:spLocks noChangeArrowheads="1"/>
          </p:cNvSpPr>
          <p:nvPr/>
        </p:nvSpPr>
        <p:spPr bwMode="auto">
          <a:xfrm>
            <a:off x="0" y="3287713"/>
            <a:ext cx="9144000" cy="0"/>
          </a:xfrm>
          <a:prstGeom prst="rect">
            <a:avLst/>
          </a:prstGeom>
          <a:noFill/>
          <a:ln w="9525">
            <a:noFill/>
            <a:miter lim="800000"/>
            <a:headEnd/>
            <a:tailEnd/>
          </a:ln>
        </p:spPr>
        <p:txBody>
          <a:bodyPr wrap="none" anchor="ctr">
            <a:spAutoFit/>
          </a:bodyPr>
          <a:lstStyle/>
          <a:p>
            <a:endParaRPr lang="en-US"/>
          </a:p>
        </p:txBody>
      </p:sp>
      <p:sp>
        <p:nvSpPr>
          <p:cNvPr id="306185" name="Rectangle 9"/>
          <p:cNvSpPr>
            <a:spLocks noChangeArrowheads="1"/>
          </p:cNvSpPr>
          <p:nvPr/>
        </p:nvSpPr>
        <p:spPr bwMode="auto">
          <a:xfrm>
            <a:off x="641350" y="5638800"/>
            <a:ext cx="55054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Take square root of both sides to get Graham’s Law:</a:t>
            </a:r>
          </a:p>
        </p:txBody>
      </p:sp>
      <p:sp>
        <p:nvSpPr>
          <p:cNvPr id="25610" name="Rectangle 10"/>
          <p:cNvSpPr>
            <a:spLocks noChangeArrowheads="1"/>
          </p:cNvSpPr>
          <p:nvPr/>
        </p:nvSpPr>
        <p:spPr bwMode="auto">
          <a:xfrm>
            <a:off x="0" y="6188075"/>
            <a:ext cx="184150" cy="641350"/>
          </a:xfrm>
          <a:prstGeom prst="rect">
            <a:avLst/>
          </a:prstGeom>
          <a:noFill/>
          <a:ln w="9525">
            <a:noFill/>
            <a:miter lim="800000"/>
            <a:headEnd/>
            <a:tailEnd/>
          </a:ln>
        </p:spPr>
        <p:txBody>
          <a:bodyPr wrap="none" anchor="ctr">
            <a:spAutoFit/>
          </a:bodyPr>
          <a:lstStyle/>
          <a:p>
            <a:pPr algn="l"/>
            <a:endParaRPr lang="en-US" sz="1800"/>
          </a:p>
          <a:p>
            <a:pPr algn="l" eaLnBrk="0" hangingPunct="0"/>
            <a:endParaRPr lang="en-US" sz="1800"/>
          </a:p>
        </p:txBody>
      </p:sp>
      <p:grpSp>
        <p:nvGrpSpPr>
          <p:cNvPr id="2" name="Group 11"/>
          <p:cNvGrpSpPr>
            <a:grpSpLocks/>
          </p:cNvGrpSpPr>
          <p:nvPr/>
        </p:nvGrpSpPr>
        <p:grpSpPr bwMode="auto">
          <a:xfrm>
            <a:off x="4191000" y="4038600"/>
            <a:ext cx="2971800" cy="381000"/>
            <a:chOff x="2640" y="2544"/>
            <a:chExt cx="1872" cy="240"/>
          </a:xfrm>
        </p:grpSpPr>
        <p:sp>
          <p:nvSpPr>
            <p:cNvPr id="25612" name="Line 12"/>
            <p:cNvSpPr>
              <a:spLocks noChangeShapeType="1"/>
            </p:cNvSpPr>
            <p:nvPr/>
          </p:nvSpPr>
          <p:spPr bwMode="auto">
            <a:xfrm flipV="1">
              <a:off x="2640" y="2688"/>
              <a:ext cx="144" cy="96"/>
            </a:xfrm>
            <a:prstGeom prst="line">
              <a:avLst/>
            </a:prstGeom>
            <a:noFill/>
            <a:ln w="15875">
              <a:solidFill>
                <a:srgbClr val="FF0000"/>
              </a:solidFill>
              <a:round/>
              <a:headEnd/>
              <a:tailEnd/>
            </a:ln>
          </p:spPr>
          <p:txBody>
            <a:bodyPr/>
            <a:lstStyle/>
            <a:p>
              <a:endParaRPr lang="en-US"/>
            </a:p>
          </p:txBody>
        </p:sp>
        <p:sp>
          <p:nvSpPr>
            <p:cNvPr id="25613" name="Line 13"/>
            <p:cNvSpPr>
              <a:spLocks noChangeShapeType="1"/>
            </p:cNvSpPr>
            <p:nvPr/>
          </p:nvSpPr>
          <p:spPr bwMode="auto">
            <a:xfrm flipV="1">
              <a:off x="3120" y="2544"/>
              <a:ext cx="144" cy="96"/>
            </a:xfrm>
            <a:prstGeom prst="line">
              <a:avLst/>
            </a:prstGeom>
            <a:noFill/>
            <a:ln w="15875">
              <a:solidFill>
                <a:srgbClr val="FF0000"/>
              </a:solidFill>
              <a:round/>
              <a:headEnd/>
              <a:tailEnd/>
            </a:ln>
          </p:spPr>
          <p:txBody>
            <a:bodyPr/>
            <a:lstStyle/>
            <a:p>
              <a:endParaRPr lang="en-US"/>
            </a:p>
          </p:txBody>
        </p:sp>
        <p:sp>
          <p:nvSpPr>
            <p:cNvPr id="25614" name="Freeform 14"/>
            <p:cNvSpPr>
              <a:spLocks/>
            </p:cNvSpPr>
            <p:nvPr/>
          </p:nvSpPr>
          <p:spPr bwMode="auto">
            <a:xfrm>
              <a:off x="3834" y="2544"/>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p>
          </p:txBody>
        </p:sp>
        <p:sp>
          <p:nvSpPr>
            <p:cNvPr id="25615" name="Freeform 15"/>
            <p:cNvSpPr>
              <a:spLocks/>
            </p:cNvSpPr>
            <p:nvPr/>
          </p:nvSpPr>
          <p:spPr bwMode="auto">
            <a:xfrm>
              <a:off x="4302" y="2640"/>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06183">
                                            <p:txEl>
                                              <p:pRg st="0" end="0"/>
                                            </p:txEl>
                                          </p:spTgt>
                                        </p:tgtEl>
                                        <p:attrNameLst>
                                          <p:attrName>style.visibility</p:attrName>
                                        </p:attrNameLst>
                                      </p:cBhvr>
                                      <p:to>
                                        <p:strVal val="visible"/>
                                      </p:to>
                                    </p:set>
                                    <p:anim calcmode="lin" valueType="num">
                                      <p:cBhvr>
                                        <p:cTn id="7" dur="500" fill="hold"/>
                                        <p:tgtEl>
                                          <p:spTgt spid="3061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61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06183">
                                            <p:txEl>
                                              <p:pRg st="1" end="1"/>
                                            </p:txEl>
                                          </p:spTgt>
                                        </p:tgtEl>
                                        <p:attrNameLst>
                                          <p:attrName>style.visibility</p:attrName>
                                        </p:attrNameLst>
                                      </p:cBhvr>
                                      <p:to>
                                        <p:strVal val="visible"/>
                                      </p:to>
                                    </p:set>
                                    <p:anim calcmode="lin" valueType="num">
                                      <p:cBhvr>
                                        <p:cTn id="13" dur="500" fill="hold"/>
                                        <p:tgtEl>
                                          <p:spTgt spid="3061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61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61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61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06183">
                                            <p:txEl>
                                              <p:pRg st="2" end="2"/>
                                            </p:txEl>
                                          </p:spTgt>
                                        </p:tgtEl>
                                        <p:attrNameLst>
                                          <p:attrName>style.visibility</p:attrName>
                                        </p:attrNameLst>
                                      </p:cBhvr>
                                      <p:to>
                                        <p:strVal val="visible"/>
                                      </p:to>
                                    </p:set>
                                    <p:anim calcmode="lin" valueType="num">
                                      <p:cBhvr>
                                        <p:cTn id="21" dur="500" fill="hold"/>
                                        <p:tgtEl>
                                          <p:spTgt spid="3061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061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061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061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06183">
                                            <p:txEl>
                                              <p:pRg st="4" end="4"/>
                                            </p:txEl>
                                          </p:spTgt>
                                        </p:tgtEl>
                                        <p:attrNameLst>
                                          <p:attrName>style.visibility</p:attrName>
                                        </p:attrNameLst>
                                      </p:cBhvr>
                                      <p:to>
                                        <p:strVal val="visible"/>
                                      </p:to>
                                    </p:set>
                                    <p:animEffect transition="in" filter="wipe(left)">
                                      <p:cBhvr>
                                        <p:cTn id="29" dur="2000"/>
                                        <p:tgtEl>
                                          <p:spTgt spid="30618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306183">
                                            <p:txEl>
                                              <p:pRg st="5" end="5"/>
                                            </p:txEl>
                                          </p:spTgt>
                                        </p:tgtEl>
                                        <p:attrNameLst>
                                          <p:attrName>style.visibility</p:attrName>
                                        </p:attrNameLst>
                                      </p:cBhvr>
                                      <p:to>
                                        <p:strVal val="visible"/>
                                      </p:to>
                                    </p:set>
                                    <p:animEffect transition="in" filter="fade">
                                      <p:cBhvr>
                                        <p:cTn id="34" dur="1000"/>
                                        <p:tgtEl>
                                          <p:spTgt spid="306183">
                                            <p:txEl>
                                              <p:pRg st="5" end="5"/>
                                            </p:txEl>
                                          </p:spTgt>
                                        </p:tgtEl>
                                      </p:cBhvr>
                                    </p:animEffect>
                                    <p:anim calcmode="lin" valueType="num">
                                      <p:cBhvr>
                                        <p:cTn id="35" dur="1000" fill="hold"/>
                                        <p:tgtEl>
                                          <p:spTgt spid="30618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0618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06183">
                                            <p:txEl>
                                              <p:pRg st="6" end="6"/>
                                            </p:txEl>
                                          </p:spTgt>
                                        </p:tgtEl>
                                        <p:attrNameLst>
                                          <p:attrName>style.visibility</p:attrName>
                                        </p:attrNameLst>
                                      </p:cBhvr>
                                      <p:to>
                                        <p:strVal val="visible"/>
                                      </p:to>
                                    </p:set>
                                    <p:animEffect transition="in" filter="dissolve">
                                      <p:cBhvr>
                                        <p:cTn id="41" dur="500"/>
                                        <p:tgtEl>
                                          <p:spTgt spid="30618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306183">
                                            <p:txEl>
                                              <p:pRg st="9" end="9"/>
                                            </p:txEl>
                                          </p:spTgt>
                                        </p:tgtEl>
                                        <p:attrNameLst>
                                          <p:attrName>style.visibility</p:attrName>
                                        </p:attrNameLst>
                                      </p:cBhvr>
                                      <p:to>
                                        <p:strVal val="visible"/>
                                      </p:to>
                                    </p:set>
                                    <p:anim calcmode="lin" valueType="num">
                                      <p:cBhvr additive="base">
                                        <p:cTn id="46" dur="500" fill="hold"/>
                                        <p:tgtEl>
                                          <p:spTgt spid="306183">
                                            <p:txEl>
                                              <p:pRg st="9" end="9"/>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06183">
                                            <p:txEl>
                                              <p:pRg st="9" end="9"/>
                                            </p:txEl>
                                          </p:spTgt>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9" presetClass="entr" presetSubtype="0" fill="hold" nodeType="afterEffect">
                                  <p:stCondLst>
                                    <p:cond delay="0"/>
                                  </p:stCondLst>
                                  <p:childTnLst>
                                    <p:set>
                                      <p:cBhvr>
                                        <p:cTn id="50" dur="1" fill="hold">
                                          <p:stCondLst>
                                            <p:cond delay="0"/>
                                          </p:stCondLst>
                                        </p:cTn>
                                        <p:tgtEl>
                                          <p:spTgt spid="306179"/>
                                        </p:tgtEl>
                                        <p:attrNameLst>
                                          <p:attrName>style.visibility</p:attrName>
                                        </p:attrNameLst>
                                      </p:cBhvr>
                                      <p:to>
                                        <p:strVal val="visible"/>
                                      </p:to>
                                    </p:set>
                                    <p:animEffect transition="in" filter="dissolve">
                                      <p:cBhvr>
                                        <p:cTn id="51" dur="500"/>
                                        <p:tgtEl>
                                          <p:spTgt spid="30617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Horizont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306180"/>
                                        </p:tgtEl>
                                        <p:attrNameLst>
                                          <p:attrName>style.visibility</p:attrName>
                                        </p:attrNameLst>
                                      </p:cBhvr>
                                      <p:to>
                                        <p:strVal val="visible"/>
                                      </p:to>
                                    </p:set>
                                    <p:animEffect transition="in" filter="fade">
                                      <p:cBhvr>
                                        <p:cTn id="61" dur="1000"/>
                                        <p:tgtEl>
                                          <p:spTgt spid="306180"/>
                                        </p:tgtEl>
                                      </p:cBhvr>
                                    </p:animEffect>
                                    <p:anim calcmode="lin" valueType="num">
                                      <p:cBhvr>
                                        <p:cTn id="62" dur="1000" fill="hold"/>
                                        <p:tgtEl>
                                          <p:spTgt spid="306180"/>
                                        </p:tgtEl>
                                        <p:attrNameLst>
                                          <p:attrName>ppt_x</p:attrName>
                                        </p:attrNameLst>
                                      </p:cBhvr>
                                      <p:tavLst>
                                        <p:tav tm="0">
                                          <p:val>
                                            <p:strVal val="#ppt_x"/>
                                          </p:val>
                                        </p:tav>
                                        <p:tav tm="100000">
                                          <p:val>
                                            <p:strVal val="#ppt_x"/>
                                          </p:val>
                                        </p:tav>
                                      </p:tavLst>
                                    </p:anim>
                                    <p:anim calcmode="lin" valueType="num">
                                      <p:cBhvr>
                                        <p:cTn id="63" dur="1000" fill="hold"/>
                                        <p:tgtEl>
                                          <p:spTgt spid="30618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06185"/>
                                        </p:tgtEl>
                                        <p:attrNameLst>
                                          <p:attrName>style.visibility</p:attrName>
                                        </p:attrNameLst>
                                      </p:cBhvr>
                                      <p:to>
                                        <p:strVal val="visible"/>
                                      </p:to>
                                    </p:set>
                                    <p:animEffect transition="in" filter="randombar(horizontal)">
                                      <p:cBhvr>
                                        <p:cTn id="68" dur="500"/>
                                        <p:tgtEl>
                                          <p:spTgt spid="306185"/>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306181"/>
                                        </p:tgtEl>
                                        <p:attrNameLst>
                                          <p:attrName>style.visibility</p:attrName>
                                        </p:attrNameLst>
                                      </p:cBhvr>
                                      <p:to>
                                        <p:strVal val="visible"/>
                                      </p:to>
                                    </p:set>
                                    <p:anim calcmode="lin" valueType="num">
                                      <p:cBhvr>
                                        <p:cTn id="73" dur="500" fill="hold"/>
                                        <p:tgtEl>
                                          <p:spTgt spid="306181"/>
                                        </p:tgtEl>
                                        <p:attrNameLst>
                                          <p:attrName>ppt_w</p:attrName>
                                        </p:attrNameLst>
                                      </p:cBhvr>
                                      <p:tavLst>
                                        <p:tav tm="0">
                                          <p:val>
                                            <p:fltVal val="0"/>
                                          </p:val>
                                        </p:tav>
                                        <p:tav tm="100000">
                                          <p:val>
                                            <p:strVal val="#ppt_w"/>
                                          </p:val>
                                        </p:tav>
                                      </p:tavLst>
                                    </p:anim>
                                    <p:anim calcmode="lin" valueType="num">
                                      <p:cBhvr>
                                        <p:cTn id="74" dur="500" fill="hold"/>
                                        <p:tgtEl>
                                          <p:spTgt spid="306181"/>
                                        </p:tgtEl>
                                        <p:attrNameLst>
                                          <p:attrName>ppt_h</p:attrName>
                                        </p:attrNameLst>
                                      </p:cBhvr>
                                      <p:tavLst>
                                        <p:tav tm="0">
                                          <p:val>
                                            <p:fltVal val="0"/>
                                          </p:val>
                                        </p:tav>
                                        <p:tav tm="100000">
                                          <p:val>
                                            <p:strVal val="#ppt_h"/>
                                          </p:val>
                                        </p:tav>
                                      </p:tavLst>
                                    </p:anim>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306182"/>
                                        </p:tgtEl>
                                        <p:attrNameLst>
                                          <p:attrName>style.visibility</p:attrName>
                                        </p:attrNameLst>
                                      </p:cBhvr>
                                      <p:to>
                                        <p:strVal val="visible"/>
                                      </p:to>
                                    </p:set>
                                    <p:animEffect transition="in" filter="dissolve">
                                      <p:cBhvr>
                                        <p:cTn id="78" dur="500"/>
                                        <p:tgtEl>
                                          <p:spTgt spid="30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2" grpId="0" animBg="1"/>
      <p:bldP spid="30618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pPr eaLnBrk="1" hangingPunct="1"/>
            <a:endParaRPr lang="en-US" smtClean="0"/>
          </a:p>
        </p:txBody>
      </p:sp>
      <p:graphicFrame>
        <p:nvGraphicFramePr>
          <p:cNvPr id="26626" name="Object 3"/>
          <p:cNvGraphicFramePr>
            <a:graphicFrameLocks noChangeAspect="1"/>
          </p:cNvGraphicFramePr>
          <p:nvPr/>
        </p:nvGraphicFramePr>
        <p:xfrm>
          <a:off x="1895475" y="3067050"/>
          <a:ext cx="5114925" cy="733425"/>
        </p:xfrm>
        <a:graphic>
          <a:graphicData uri="http://schemas.openxmlformats.org/presentationml/2006/ole">
            <p:oleObj spid="_x0000_s26626" name="Equation" r:id="rId4" imgW="5118100" imgH="736600" progId="Equation.3">
              <p:embed/>
            </p:oleObj>
          </a:graphicData>
        </a:graphic>
      </p:graphicFrame>
      <p:graphicFrame>
        <p:nvGraphicFramePr>
          <p:cNvPr id="26627" name="Object 4"/>
          <p:cNvGraphicFramePr>
            <a:graphicFrameLocks noChangeAspect="1"/>
          </p:cNvGraphicFramePr>
          <p:nvPr/>
        </p:nvGraphicFramePr>
        <p:xfrm>
          <a:off x="2474913" y="4305300"/>
          <a:ext cx="3314700" cy="647700"/>
        </p:xfrm>
        <a:graphic>
          <a:graphicData uri="http://schemas.openxmlformats.org/presentationml/2006/ole">
            <p:oleObj spid="_x0000_s26627" name="Equation" r:id="rId5" imgW="3314700" imgH="647700" progId="Equation.3">
              <p:embed/>
            </p:oleObj>
          </a:graphicData>
        </a:graphic>
      </p:graphicFrame>
      <p:sp>
        <p:nvSpPr>
          <p:cNvPr id="26629" name="Rectangle 5"/>
          <p:cNvSpPr>
            <a:spLocks noChangeArrowheads="1"/>
          </p:cNvSpPr>
          <p:nvPr/>
        </p:nvSpPr>
        <p:spPr bwMode="auto">
          <a:xfrm>
            <a:off x="4838700" y="4381500"/>
            <a:ext cx="1028700" cy="457200"/>
          </a:xfrm>
          <a:prstGeom prst="rect">
            <a:avLst/>
          </a:prstGeom>
          <a:noFill/>
          <a:ln w="9525">
            <a:solidFill>
              <a:srgbClr val="000000"/>
            </a:solidFill>
            <a:miter lim="800000"/>
            <a:headEnd/>
            <a:tailEnd/>
          </a:ln>
        </p:spPr>
        <p:txBody>
          <a:bodyPr/>
          <a:lstStyle/>
          <a:p>
            <a:endParaRPr lang="en-US"/>
          </a:p>
        </p:txBody>
      </p:sp>
      <p:sp>
        <p:nvSpPr>
          <p:cNvPr id="26630" name="Rectangle 6"/>
          <p:cNvSpPr>
            <a:spLocks noChangeArrowheads="1"/>
          </p:cNvSpPr>
          <p:nvPr/>
        </p:nvSpPr>
        <p:spPr bwMode="auto">
          <a:xfrm>
            <a:off x="1600200" y="2041525"/>
            <a:ext cx="6080125" cy="641350"/>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On average, carbon dioxide travels at 410 m/s at 25</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a:t>
            </a:r>
          </a:p>
          <a:p>
            <a:pPr indent="274638" algn="l"/>
            <a:r>
              <a:rPr lang="en-US" sz="1800">
                <a:solidFill>
                  <a:schemeClr val="accent2"/>
                </a:solidFill>
                <a:ea typeface="Times New Roman" pitchFamily="18" charset="0"/>
                <a:cs typeface="Arial" charset="0"/>
              </a:rPr>
              <a:t>Find the average speed of chlorine at 25</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a:t>
            </a:r>
          </a:p>
        </p:txBody>
      </p:sp>
      <p:sp>
        <p:nvSpPr>
          <p:cNvPr id="26631" name="Rectangle 7"/>
          <p:cNvSpPr>
            <a:spLocks noChangeArrowheads="1"/>
          </p:cNvSpPr>
          <p:nvPr/>
        </p:nvSpPr>
        <p:spPr bwMode="auto">
          <a:xfrm>
            <a:off x="-84138" y="3425825"/>
            <a:ext cx="9144001" cy="0"/>
          </a:xfrm>
          <a:prstGeom prst="rect">
            <a:avLst/>
          </a:prstGeom>
          <a:noFill/>
          <a:ln w="9525">
            <a:noFill/>
            <a:miter lim="800000"/>
            <a:headEnd/>
            <a:tailEnd/>
          </a:ln>
        </p:spPr>
        <p:txBody>
          <a:bodyPr wrap="none" anchor="ctr">
            <a:spAutoFit/>
          </a:bodyPr>
          <a:lstStyle/>
          <a:p>
            <a:endParaRPr lang="en-US"/>
          </a:p>
        </p:txBody>
      </p:sp>
      <p:sp>
        <p:nvSpPr>
          <p:cNvPr id="26632" name="Rectangle 8"/>
          <p:cNvSpPr>
            <a:spLocks noChangeArrowheads="1"/>
          </p:cNvSpPr>
          <p:nvPr/>
        </p:nvSpPr>
        <p:spPr bwMode="auto">
          <a:xfrm>
            <a:off x="1598613" y="5500688"/>
            <a:ext cx="5822950" cy="366712"/>
          </a:xfrm>
          <a:prstGeom prst="rect">
            <a:avLst/>
          </a:prstGeom>
          <a:noFill/>
          <a:ln w="9525">
            <a:noFill/>
            <a:miter lim="800000"/>
            <a:headEnd/>
            <a:tailEnd/>
          </a:ln>
        </p:spPr>
        <p:txBody>
          <a:bodyPr wrap="none" anchor="ctr">
            <a:spAutoFit/>
          </a:bodyPr>
          <a:lstStyle/>
          <a:p>
            <a:pPr algn="l"/>
            <a:r>
              <a:rPr lang="en-US" sz="1800">
                <a:solidFill>
                  <a:srgbClr val="FF0000"/>
                </a:solidFill>
                <a:ea typeface="Times New Roman" pitchFamily="18" charset="0"/>
                <a:cs typeface="Arial" charset="0"/>
              </a:rPr>
              <a:t>**Hint: Put whatever you’re looking for in the numerator.</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lstStyle/>
          <a:p>
            <a:pPr eaLnBrk="1" hangingPunct="1"/>
            <a:endParaRPr lang="en-US" smtClean="0"/>
          </a:p>
        </p:txBody>
      </p:sp>
      <p:graphicFrame>
        <p:nvGraphicFramePr>
          <p:cNvPr id="27650" name="Object 3"/>
          <p:cNvGraphicFramePr>
            <a:graphicFrameLocks noChangeAspect="1"/>
          </p:cNvGraphicFramePr>
          <p:nvPr/>
        </p:nvGraphicFramePr>
        <p:xfrm>
          <a:off x="2124075" y="3419475"/>
          <a:ext cx="4657725" cy="771525"/>
        </p:xfrm>
        <a:graphic>
          <a:graphicData uri="http://schemas.openxmlformats.org/presentationml/2006/ole">
            <p:oleObj spid="_x0000_s27650" name="Equation" r:id="rId4" imgW="4660900" imgH="774700" progId="Equation.3">
              <p:embed/>
            </p:oleObj>
          </a:graphicData>
        </a:graphic>
      </p:graphicFrame>
      <p:graphicFrame>
        <p:nvGraphicFramePr>
          <p:cNvPr id="27651" name="Object 4"/>
          <p:cNvGraphicFramePr>
            <a:graphicFrameLocks noChangeAspect="1"/>
          </p:cNvGraphicFramePr>
          <p:nvPr/>
        </p:nvGraphicFramePr>
        <p:xfrm>
          <a:off x="1676400" y="4676775"/>
          <a:ext cx="5562600" cy="733425"/>
        </p:xfrm>
        <a:graphic>
          <a:graphicData uri="http://schemas.openxmlformats.org/presentationml/2006/ole">
            <p:oleObj spid="_x0000_s27651" name="Equation" r:id="rId5" imgW="5562600" imgH="736600" progId="Equation.3">
              <p:embed/>
            </p:oleObj>
          </a:graphicData>
        </a:graphic>
      </p:graphicFrame>
      <p:sp>
        <p:nvSpPr>
          <p:cNvPr id="27653" name="Rectangle 5"/>
          <p:cNvSpPr>
            <a:spLocks noChangeArrowheads="1"/>
          </p:cNvSpPr>
          <p:nvPr/>
        </p:nvSpPr>
        <p:spPr bwMode="auto">
          <a:xfrm>
            <a:off x="6858000" y="4811713"/>
            <a:ext cx="457200" cy="457200"/>
          </a:xfrm>
          <a:prstGeom prst="rect">
            <a:avLst/>
          </a:prstGeom>
          <a:noFill/>
          <a:ln w="9525">
            <a:solidFill>
              <a:srgbClr val="000000"/>
            </a:solidFill>
            <a:miter lim="800000"/>
            <a:headEnd/>
            <a:tailEnd/>
          </a:ln>
        </p:spPr>
        <p:txBody>
          <a:bodyPr/>
          <a:lstStyle/>
          <a:p>
            <a:endParaRPr lang="en-US"/>
          </a:p>
        </p:txBody>
      </p:sp>
      <p:sp>
        <p:nvSpPr>
          <p:cNvPr id="886790" name="Rectangle 6"/>
          <p:cNvSpPr>
            <a:spLocks noChangeArrowheads="1"/>
          </p:cNvSpPr>
          <p:nvPr/>
        </p:nvSpPr>
        <p:spPr bwMode="auto">
          <a:xfrm>
            <a:off x="1676400" y="2082800"/>
            <a:ext cx="6084888" cy="1190625"/>
          </a:xfrm>
          <a:prstGeom prst="rect">
            <a:avLst/>
          </a:prstGeom>
          <a:noFill/>
          <a:ln w="9525">
            <a:noFill/>
            <a:miter lim="800000"/>
            <a:headEnd/>
            <a:tailEnd/>
          </a:ln>
          <a:effectLst/>
        </p:spPr>
        <p:txBody>
          <a:bodyPr wrap="none" anchor="ctr">
            <a:spAutoFit/>
          </a:bodyPr>
          <a:lstStyle/>
          <a:p>
            <a:pPr indent="274638" algn="l">
              <a:defRPr/>
            </a:pPr>
            <a:r>
              <a:rPr lang="en-US" sz="1800">
                <a:solidFill>
                  <a:schemeClr val="accent2"/>
                </a:solidFill>
                <a:ea typeface="Times New Roman" pitchFamily="18" charset="0"/>
                <a:cs typeface="Arial" charset="0"/>
              </a:rPr>
              <a:t>At a certain temperature fluorine gas travels at 582 m/s </a:t>
            </a:r>
          </a:p>
          <a:p>
            <a:pPr indent="274638" algn="l">
              <a:defRPr/>
            </a:pPr>
            <a:r>
              <a:rPr lang="en-US" sz="1800">
                <a:solidFill>
                  <a:schemeClr val="accent2"/>
                </a:solidFill>
                <a:ea typeface="Times New Roman" pitchFamily="18" charset="0"/>
                <a:cs typeface="Arial" charset="0"/>
              </a:rPr>
              <a:t>and a noble gas travels at 394 m/s. </a:t>
            </a:r>
          </a:p>
          <a:p>
            <a:pPr indent="274638" algn="l">
              <a:defRPr/>
            </a:pPr>
            <a:r>
              <a:rPr lang="en-US" sz="1800">
                <a:solidFill>
                  <a:schemeClr val="accent2"/>
                </a:solidFill>
                <a:ea typeface="Times New Roman" pitchFamily="18" charset="0"/>
                <a:cs typeface="Arial" charset="0"/>
              </a:rPr>
              <a:t>What is the </a:t>
            </a:r>
            <a:r>
              <a:rPr lang="en-US" sz="1800">
                <a:solidFill>
                  <a:schemeClr val="accent2"/>
                </a:solidFill>
                <a:effectLst>
                  <a:outerShdw blurRad="38100" dist="38100" dir="2700000" algn="tl">
                    <a:srgbClr val="C0C0C0"/>
                  </a:outerShdw>
                </a:effectLst>
                <a:ea typeface="Times New Roman" pitchFamily="18" charset="0"/>
                <a:cs typeface="Arial" charset="0"/>
              </a:rPr>
              <a:t>noble gas</a:t>
            </a:r>
            <a:r>
              <a:rPr lang="en-US" sz="1800">
                <a:solidFill>
                  <a:schemeClr val="accent2"/>
                </a:solidFill>
                <a:ea typeface="Times New Roman" pitchFamily="18" charset="0"/>
                <a:cs typeface="Arial" charset="0"/>
              </a:rPr>
              <a:t>?</a:t>
            </a:r>
            <a:endParaRPr lang="en-US" sz="900">
              <a:solidFill>
                <a:schemeClr val="accent2"/>
              </a:solidFill>
              <a:ea typeface="Times New Roman" pitchFamily="18" charset="0"/>
              <a:cs typeface="Arial" charset="0"/>
            </a:endParaRPr>
          </a:p>
          <a:p>
            <a:pPr indent="274638" algn="l" eaLnBrk="0" hangingPunct="0">
              <a:defRPr/>
            </a:pPr>
            <a:endParaRPr lang="en-US" sz="1800">
              <a:solidFill>
                <a:schemeClr val="accent2"/>
              </a:solidFill>
              <a:ea typeface="Times New Roman" pitchFamily="18" charset="0"/>
              <a:cs typeface="Arial" charset="0"/>
            </a:endParaRPr>
          </a:p>
        </p:txBody>
      </p:sp>
      <p:sp>
        <p:nvSpPr>
          <p:cNvPr id="27655" name="Rectangle 7"/>
          <p:cNvSpPr>
            <a:spLocks noChangeArrowheads="1"/>
          </p:cNvSpPr>
          <p:nvPr/>
        </p:nvSpPr>
        <p:spPr bwMode="auto">
          <a:xfrm>
            <a:off x="-1143000" y="3768725"/>
            <a:ext cx="9144000" cy="0"/>
          </a:xfrm>
          <a:prstGeom prst="rect">
            <a:avLst/>
          </a:prstGeom>
          <a:noFill/>
          <a:ln w="9525">
            <a:noFill/>
            <a:miter lim="800000"/>
            <a:headEnd/>
            <a:tailEnd/>
          </a:ln>
        </p:spPr>
        <p:txBody>
          <a:bodyPr wrap="none" anchor="ctr">
            <a:spAutoFit/>
          </a:bodyPr>
          <a:lstStyle/>
          <a:p>
            <a:endParaRPr lang="en-US"/>
          </a:p>
        </p:txBody>
      </p:sp>
      <p:sp>
        <p:nvSpPr>
          <p:cNvPr id="27656" name="Rectangle 8"/>
          <p:cNvSpPr>
            <a:spLocks noChangeArrowheads="1"/>
          </p:cNvSpPr>
          <p:nvPr/>
        </p:nvSpPr>
        <p:spPr bwMode="auto">
          <a:xfrm>
            <a:off x="-1143000" y="3768725"/>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p:txBody>
          <a:bodyPr/>
          <a:lstStyle/>
          <a:p>
            <a:pPr eaLnBrk="1" hangingPunct="1"/>
            <a:endParaRPr lang="en-US" smtClean="0"/>
          </a:p>
        </p:txBody>
      </p:sp>
      <p:graphicFrame>
        <p:nvGraphicFramePr>
          <p:cNvPr id="28674" name="Object 3"/>
          <p:cNvGraphicFramePr>
            <a:graphicFrameLocks noChangeAspect="1"/>
          </p:cNvGraphicFramePr>
          <p:nvPr/>
        </p:nvGraphicFramePr>
        <p:xfrm>
          <a:off x="1790700" y="3162300"/>
          <a:ext cx="1552575" cy="342900"/>
        </p:xfrm>
        <a:graphic>
          <a:graphicData uri="http://schemas.openxmlformats.org/presentationml/2006/ole">
            <p:oleObj spid="_x0000_s28674" name="Equation" r:id="rId4" imgW="1548728" imgH="342751" progId="Equation.3">
              <p:embed/>
            </p:oleObj>
          </a:graphicData>
        </a:graphic>
      </p:graphicFrame>
      <p:graphicFrame>
        <p:nvGraphicFramePr>
          <p:cNvPr id="28675" name="Object 4"/>
          <p:cNvGraphicFramePr>
            <a:graphicFrameLocks noChangeAspect="1"/>
          </p:cNvGraphicFramePr>
          <p:nvPr/>
        </p:nvGraphicFramePr>
        <p:xfrm>
          <a:off x="1790700" y="3876675"/>
          <a:ext cx="5514975" cy="695325"/>
        </p:xfrm>
        <a:graphic>
          <a:graphicData uri="http://schemas.openxmlformats.org/presentationml/2006/ole">
            <p:oleObj spid="_x0000_s28675" name="Equation" r:id="rId5" imgW="5511800" imgH="698500" progId="Equation.3">
              <p:embed/>
            </p:oleObj>
          </a:graphicData>
        </a:graphic>
      </p:graphicFrame>
      <p:graphicFrame>
        <p:nvGraphicFramePr>
          <p:cNvPr id="28676" name="Object 5"/>
          <p:cNvGraphicFramePr>
            <a:graphicFrameLocks noChangeAspect="1"/>
          </p:cNvGraphicFramePr>
          <p:nvPr/>
        </p:nvGraphicFramePr>
        <p:xfrm>
          <a:off x="1790700" y="5181600"/>
          <a:ext cx="5753100" cy="371475"/>
        </p:xfrm>
        <a:graphic>
          <a:graphicData uri="http://schemas.openxmlformats.org/presentationml/2006/ole">
            <p:oleObj spid="_x0000_s28676" name="Equation" r:id="rId6" imgW="5753100" imgH="368300" progId="Equation.3">
              <p:embed/>
            </p:oleObj>
          </a:graphicData>
        </a:graphic>
      </p:graphicFrame>
      <p:sp>
        <p:nvSpPr>
          <p:cNvPr id="28678" name="Rectangle 6"/>
          <p:cNvSpPr>
            <a:spLocks noChangeArrowheads="1"/>
          </p:cNvSpPr>
          <p:nvPr/>
        </p:nvSpPr>
        <p:spPr bwMode="auto">
          <a:xfrm>
            <a:off x="7162800" y="5105400"/>
            <a:ext cx="457200" cy="457200"/>
          </a:xfrm>
          <a:prstGeom prst="rect">
            <a:avLst/>
          </a:prstGeom>
          <a:noFill/>
          <a:ln w="9525">
            <a:solidFill>
              <a:srgbClr val="000000"/>
            </a:solidFill>
            <a:miter lim="800000"/>
            <a:headEnd/>
            <a:tailEnd/>
          </a:ln>
        </p:spPr>
        <p:txBody>
          <a:bodyPr/>
          <a:lstStyle/>
          <a:p>
            <a:endParaRPr lang="en-US"/>
          </a:p>
        </p:txBody>
      </p:sp>
      <p:sp>
        <p:nvSpPr>
          <p:cNvPr id="28679" name="Rectangle 7"/>
          <p:cNvSpPr>
            <a:spLocks noChangeArrowheads="1"/>
          </p:cNvSpPr>
          <p:nvPr/>
        </p:nvSpPr>
        <p:spPr bwMode="auto">
          <a:xfrm>
            <a:off x="1676400" y="2057400"/>
            <a:ext cx="5699125" cy="641350"/>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CH</a:t>
            </a:r>
            <a:r>
              <a:rPr lang="en-US" sz="1800" baseline="-30000">
                <a:solidFill>
                  <a:schemeClr val="accent2"/>
                </a:solidFill>
                <a:ea typeface="Times New Roman" pitchFamily="18" charset="0"/>
                <a:cs typeface="Arial" charset="0"/>
              </a:rPr>
              <a:t>4</a:t>
            </a:r>
            <a:r>
              <a:rPr lang="en-US" sz="1800">
                <a:solidFill>
                  <a:schemeClr val="accent2"/>
                </a:solidFill>
                <a:ea typeface="Times New Roman" pitchFamily="18" charset="0"/>
                <a:cs typeface="Arial" charset="0"/>
              </a:rPr>
              <a:t> moves 1.58 times faster than which noble gas?</a:t>
            </a:r>
            <a:endParaRPr lang="en-US" sz="900">
              <a:solidFill>
                <a:schemeClr val="accent2"/>
              </a:solidFill>
              <a:ea typeface="Times New Roman" pitchFamily="18" charset="0"/>
              <a:cs typeface="Arial" charset="0"/>
            </a:endParaRPr>
          </a:p>
          <a:p>
            <a:pPr indent="274638" algn="l" eaLnBrk="0" hangingPunct="0"/>
            <a:r>
              <a:rPr lang="en-US" sz="1800">
                <a:solidFill>
                  <a:schemeClr val="accent2"/>
                </a:solidFill>
                <a:ea typeface="Times New Roman" pitchFamily="18" charset="0"/>
                <a:cs typeface="Arial" charset="0"/>
              </a:rPr>
              <a:t>Governing relation:</a:t>
            </a:r>
            <a:r>
              <a:rPr lang="en-US" sz="1800">
                <a:ea typeface="Times New Roman" pitchFamily="18" charset="0"/>
                <a:cs typeface="Arial" charset="0"/>
              </a:rPr>
              <a:t>	</a:t>
            </a:r>
          </a:p>
        </p:txBody>
      </p:sp>
      <p:sp>
        <p:nvSpPr>
          <p:cNvPr id="28680" name="Rectangle 8"/>
          <p:cNvSpPr>
            <a:spLocks noChangeArrowheads="1"/>
          </p:cNvSpPr>
          <p:nvPr/>
        </p:nvSpPr>
        <p:spPr bwMode="auto">
          <a:xfrm>
            <a:off x="0" y="3319463"/>
            <a:ext cx="9144000" cy="0"/>
          </a:xfrm>
          <a:prstGeom prst="rect">
            <a:avLst/>
          </a:prstGeom>
          <a:noFill/>
          <a:ln w="9525">
            <a:noFill/>
            <a:miter lim="800000"/>
            <a:headEnd/>
            <a:tailEnd/>
          </a:ln>
        </p:spPr>
        <p:txBody>
          <a:bodyPr wrap="none" anchor="ctr">
            <a:spAutoFit/>
          </a:bodyPr>
          <a:lstStyle/>
          <a:p>
            <a:endParaRPr lang="en-US"/>
          </a:p>
        </p:txBody>
      </p:sp>
      <p:sp>
        <p:nvSpPr>
          <p:cNvPr id="28681" name="Rectangle 9"/>
          <p:cNvSpPr>
            <a:spLocks noChangeArrowheads="1"/>
          </p:cNvSpPr>
          <p:nvPr/>
        </p:nvSpPr>
        <p:spPr bwMode="auto">
          <a:xfrm>
            <a:off x="0" y="3319463"/>
            <a:ext cx="9144000" cy="0"/>
          </a:xfrm>
          <a:prstGeom prst="rect">
            <a:avLst/>
          </a:prstGeom>
          <a:noFill/>
          <a:ln w="9525">
            <a:noFill/>
            <a:miter lim="800000"/>
            <a:headEnd/>
            <a:tailEnd/>
          </a:ln>
        </p:spPr>
        <p:txBody>
          <a:bodyPr wrap="none" anchor="ctr">
            <a:spAutoFit/>
          </a:bodyPr>
          <a:lstStyle/>
          <a:p>
            <a:endParaRPr lang="en-US"/>
          </a:p>
        </p:txBody>
      </p:sp>
      <p:sp>
        <p:nvSpPr>
          <p:cNvPr id="28682" name="Rectangle 10"/>
          <p:cNvSpPr>
            <a:spLocks noChangeArrowheads="1"/>
          </p:cNvSpPr>
          <p:nvPr/>
        </p:nvSpPr>
        <p:spPr bwMode="auto">
          <a:xfrm>
            <a:off x="0" y="4014788"/>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Boyle’s Law</a:t>
            </a:r>
          </a:p>
        </p:txBody>
      </p:sp>
      <p:pic>
        <p:nvPicPr>
          <p:cNvPr id="61443" name="Picture 4" descr="Gas Law PV = constant"/>
          <p:cNvPicPr>
            <a:picLocks noChangeAspect="1" noChangeArrowheads="1"/>
          </p:cNvPicPr>
          <p:nvPr/>
        </p:nvPicPr>
        <p:blipFill>
          <a:blip r:embed="rId4" cstate="print">
            <a:lum bright="2000" contrast="12000"/>
          </a:blip>
          <a:srcRect l="6482" t="5678" r="6482" b="9683"/>
          <a:stretch>
            <a:fillRect/>
          </a:stretch>
        </p:blipFill>
        <p:spPr bwMode="auto">
          <a:xfrm>
            <a:off x="762000" y="1524000"/>
            <a:ext cx="7696200" cy="4830763"/>
          </a:xfrm>
          <a:prstGeom prst="rect">
            <a:avLst/>
          </a:prstGeom>
          <a:noFill/>
          <a:ln w="9525">
            <a:noFill/>
            <a:miter lim="800000"/>
            <a:headEnd/>
            <a:tailEnd/>
          </a:ln>
        </p:spPr>
      </p:pic>
      <p:pic>
        <p:nvPicPr>
          <p:cNvPr id="7173" name="Picture 5">
            <a:hlinkClick r:id="" action="ppaction://media"/>
          </p:cNvPr>
          <p:cNvPicPr>
            <a:picLocks noRot="1" noChangeAspect="1" noChangeArrowheads="1"/>
          </p:cNvPicPr>
          <p:nvPr>
            <a:wavAudioFile r:embed="rId1" name="~PP18.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1445"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253</a:t>
            </a:r>
          </a:p>
        </p:txBody>
      </p:sp>
      <p:sp>
        <p:nvSpPr>
          <p:cNvPr id="61446"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8854" name="Text Box 6"/>
          <p:cNvSpPr txBox="1">
            <a:spLocks noChangeArrowheads="1"/>
          </p:cNvSpPr>
          <p:nvPr/>
        </p:nvSpPr>
        <p:spPr bwMode="auto">
          <a:xfrm>
            <a:off x="3573463" y="1263650"/>
            <a:ext cx="1962150" cy="457200"/>
          </a:xfrm>
          <a:prstGeom prst="rect">
            <a:avLst/>
          </a:prstGeom>
          <a:noFill/>
          <a:ln w="9525">
            <a:noFill/>
            <a:miter lim="800000"/>
            <a:headEnd/>
            <a:tailEnd/>
          </a:ln>
        </p:spPr>
        <p:txBody>
          <a:bodyPr wrap="none">
            <a:spAutoFit/>
          </a:bodyPr>
          <a:lstStyle/>
          <a:p>
            <a:r>
              <a:rPr lang="en-US" sz="2400"/>
              <a:t>P</a:t>
            </a:r>
            <a:r>
              <a:rPr lang="en-US" sz="2400" baseline="-25000"/>
              <a:t>1</a:t>
            </a:r>
            <a:r>
              <a:rPr lang="en-US" sz="2400"/>
              <a:t>V</a:t>
            </a:r>
            <a:r>
              <a:rPr lang="en-US" sz="2400" baseline="-25000"/>
              <a:t>1</a:t>
            </a:r>
            <a:r>
              <a:rPr lang="en-US" sz="2400"/>
              <a:t>  =  P</a:t>
            </a:r>
            <a:r>
              <a:rPr lang="en-US" sz="2400" baseline="-25000"/>
              <a:t>2</a:t>
            </a:r>
            <a:r>
              <a:rPr lang="en-US" sz="2400"/>
              <a:t>V</a:t>
            </a:r>
            <a:r>
              <a:rPr lang="en-US" sz="2400" baseline="-25000"/>
              <a:t>2</a:t>
            </a:r>
          </a:p>
        </p:txBody>
      </p:sp>
      <p:sp>
        <p:nvSpPr>
          <p:cNvPr id="78855" name="Text Box 7"/>
          <p:cNvSpPr txBox="1">
            <a:spLocks noChangeArrowheads="1"/>
          </p:cNvSpPr>
          <p:nvPr/>
        </p:nvSpPr>
        <p:spPr bwMode="auto">
          <a:xfrm>
            <a:off x="3373438" y="1782763"/>
            <a:ext cx="2365375" cy="274637"/>
          </a:xfrm>
          <a:prstGeom prst="rect">
            <a:avLst/>
          </a:prstGeom>
          <a:noFill/>
          <a:ln w="9525">
            <a:noFill/>
            <a:miter lim="800000"/>
            <a:headEnd/>
            <a:tailEnd/>
          </a:ln>
        </p:spPr>
        <p:txBody>
          <a:bodyPr wrap="none">
            <a:spAutoFit/>
          </a:bodyPr>
          <a:lstStyle/>
          <a:p>
            <a:r>
              <a:rPr lang="en-US"/>
              <a:t>(</a:t>
            </a:r>
            <a:r>
              <a:rPr lang="en-US" b="1"/>
              <a:t>Temperature</a:t>
            </a:r>
            <a:r>
              <a:rPr lang="en-US"/>
              <a:t> is held </a:t>
            </a:r>
            <a:r>
              <a:rPr lang="en-US" b="1"/>
              <a:t>constant</a:t>
            </a:r>
            <a:r>
              <a:rPr lang="en-US"/>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7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8854"/>
                                        </p:tgtEl>
                                        <p:attrNameLst>
                                          <p:attrName>style.visibility</p:attrName>
                                        </p:attrNameLst>
                                      </p:cBhvr>
                                      <p:to>
                                        <p:strVal val="visible"/>
                                      </p:to>
                                    </p:set>
                                    <p:animEffect transition="in" filter="fade">
                                      <p:cBhvr>
                                        <p:cTn id="11" dur="1000"/>
                                        <p:tgtEl>
                                          <p:spTgt spid="78854"/>
                                        </p:tgtEl>
                                      </p:cBhvr>
                                    </p:animEffect>
                                    <p:anim calcmode="lin" valueType="num">
                                      <p:cBhvr>
                                        <p:cTn id="12" dur="1000" fill="hold"/>
                                        <p:tgtEl>
                                          <p:spTgt spid="78854"/>
                                        </p:tgtEl>
                                        <p:attrNameLst>
                                          <p:attrName>ppt_x</p:attrName>
                                        </p:attrNameLst>
                                      </p:cBhvr>
                                      <p:tavLst>
                                        <p:tav tm="0">
                                          <p:val>
                                            <p:strVal val="#ppt_x"/>
                                          </p:val>
                                        </p:tav>
                                        <p:tav tm="100000">
                                          <p:val>
                                            <p:strVal val="#ppt_x"/>
                                          </p:val>
                                        </p:tav>
                                      </p:tavLst>
                                    </p:anim>
                                    <p:anim calcmode="lin" valueType="num">
                                      <p:cBhvr>
                                        <p:cTn id="13" dur="1000" fill="hold"/>
                                        <p:tgtEl>
                                          <p:spTgt spid="7885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78855"/>
                                        </p:tgtEl>
                                        <p:attrNameLst>
                                          <p:attrName>style.visibility</p:attrName>
                                        </p:attrNameLst>
                                      </p:cBhvr>
                                      <p:to>
                                        <p:strVal val="visible"/>
                                      </p:to>
                                    </p:set>
                                    <p:animEffect transition="in" filter="fade">
                                      <p:cBhvr>
                                        <p:cTn id="18" dur="1000"/>
                                        <p:tgtEl>
                                          <p:spTgt spid="78855"/>
                                        </p:tgtEl>
                                      </p:cBhvr>
                                    </p:animEffect>
                                    <p:anim calcmode="lin" valueType="num">
                                      <p:cBhvr>
                                        <p:cTn id="19" dur="1000" fill="hold"/>
                                        <p:tgtEl>
                                          <p:spTgt spid="78855"/>
                                        </p:tgtEl>
                                        <p:attrNameLst>
                                          <p:attrName>ppt_x</p:attrName>
                                        </p:attrNameLst>
                                      </p:cBhvr>
                                      <p:tavLst>
                                        <p:tav tm="0">
                                          <p:val>
                                            <p:strVal val="#ppt_x"/>
                                          </p:val>
                                        </p:tav>
                                        <p:tav tm="100000">
                                          <p:val>
                                            <p:strVal val="#ppt_x"/>
                                          </p:val>
                                        </p:tav>
                                      </p:tavLst>
                                    </p:anim>
                                    <p:anim calcmode="lin" valueType="num">
                                      <p:cBhvr>
                                        <p:cTn id="20" dur="1000" fill="hold"/>
                                        <p:tgtEl>
                                          <p:spTgt spid="788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7173"/>
                </p:tgtEl>
              </p:cMediaNode>
            </p:audio>
          </p:childTnLst>
        </p:cTn>
      </p:par>
    </p:tnLst>
    <p:bldLst>
      <p:bldP spid="78854" grpId="0"/>
      <p:bldP spid="7885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2"/>
          <p:cNvSpPr>
            <a:spLocks noChangeArrowheads="1"/>
          </p:cNvSpPr>
          <p:nvPr/>
        </p:nvSpPr>
        <p:spPr bwMode="auto">
          <a:xfrm>
            <a:off x="1504950" y="5911850"/>
            <a:ext cx="6724650" cy="641350"/>
          </a:xfrm>
          <a:prstGeom prst="rect">
            <a:avLst/>
          </a:prstGeom>
          <a:noFill/>
          <a:ln w="9525">
            <a:noFill/>
            <a:miter lim="800000"/>
            <a:headEnd/>
            <a:tailEnd/>
          </a:ln>
        </p:spPr>
        <p:txBody>
          <a:bodyPr wrap="none" anchor="ctr">
            <a:spAutoFit/>
          </a:bodyPr>
          <a:lstStyle/>
          <a:p>
            <a:pPr algn="l"/>
            <a:endParaRPr lang="en-US" sz="1800">
              <a:ea typeface="Times New Roman" pitchFamily="18" charset="0"/>
              <a:cs typeface="Arial" charset="0"/>
            </a:endParaRPr>
          </a:p>
          <a:p>
            <a:pPr algn="l" eaLnBrk="0" hangingPunct="0"/>
            <a:r>
              <a:rPr lang="en-US" sz="1800">
                <a:ea typeface="Times New Roman" pitchFamily="18" charset="0"/>
                <a:cs typeface="Arial" charset="0"/>
              </a:rPr>
              <a:t>		So HCl dist. = 1.000 m/s (0.487 s) =    0.487 m</a:t>
            </a:r>
          </a:p>
        </p:txBody>
      </p:sp>
      <p:sp>
        <p:nvSpPr>
          <p:cNvPr id="29703" name="Rectangle 3"/>
          <p:cNvSpPr>
            <a:spLocks noGrp="1" noChangeArrowheads="1"/>
          </p:cNvSpPr>
          <p:nvPr>
            <p:ph type="title"/>
          </p:nvPr>
        </p:nvSpPr>
        <p:spPr/>
        <p:txBody>
          <a:bodyPr/>
          <a:lstStyle/>
          <a:p>
            <a:pPr eaLnBrk="1" hangingPunct="1"/>
            <a:endParaRPr lang="en-US" smtClean="0"/>
          </a:p>
        </p:txBody>
      </p:sp>
      <p:graphicFrame>
        <p:nvGraphicFramePr>
          <p:cNvPr id="29698" name="Object 4"/>
          <p:cNvGraphicFramePr>
            <a:graphicFrameLocks noChangeAspect="1"/>
          </p:cNvGraphicFramePr>
          <p:nvPr/>
        </p:nvGraphicFramePr>
        <p:xfrm>
          <a:off x="1676400" y="3276600"/>
          <a:ext cx="5257800" cy="714375"/>
        </p:xfrm>
        <a:graphic>
          <a:graphicData uri="http://schemas.openxmlformats.org/presentationml/2006/ole">
            <p:oleObj spid="_x0000_s29698" name="Equation" r:id="rId4" imgW="5257800" imgH="711200" progId="Equation.3">
              <p:embed/>
            </p:oleObj>
          </a:graphicData>
        </a:graphic>
      </p:graphicFrame>
      <p:graphicFrame>
        <p:nvGraphicFramePr>
          <p:cNvPr id="29699" name="Object 5"/>
          <p:cNvGraphicFramePr>
            <a:graphicFrameLocks noChangeAspect="1"/>
          </p:cNvGraphicFramePr>
          <p:nvPr/>
        </p:nvGraphicFramePr>
        <p:xfrm>
          <a:off x="1504950" y="4648200"/>
          <a:ext cx="1628775" cy="304800"/>
        </p:xfrm>
        <a:graphic>
          <a:graphicData uri="http://schemas.openxmlformats.org/presentationml/2006/ole">
            <p:oleObj spid="_x0000_s29699" name="Equation" r:id="rId5" imgW="1624895" imgH="304668" progId="Equation.3">
              <p:embed/>
            </p:oleObj>
          </a:graphicData>
        </a:graphic>
      </p:graphicFrame>
      <p:graphicFrame>
        <p:nvGraphicFramePr>
          <p:cNvPr id="29700" name="Object 6"/>
          <p:cNvGraphicFramePr>
            <a:graphicFrameLocks noChangeAspect="1"/>
          </p:cNvGraphicFramePr>
          <p:nvPr/>
        </p:nvGraphicFramePr>
        <p:xfrm>
          <a:off x="1504950" y="4953000"/>
          <a:ext cx="1676400" cy="342900"/>
        </p:xfrm>
        <a:graphic>
          <a:graphicData uri="http://schemas.openxmlformats.org/presentationml/2006/ole">
            <p:oleObj spid="_x0000_s29700" name="Equation" r:id="rId6" imgW="1676400" imgH="342900" progId="Equation.3">
              <p:embed/>
            </p:oleObj>
          </a:graphicData>
        </a:graphic>
      </p:graphicFrame>
      <p:graphicFrame>
        <p:nvGraphicFramePr>
          <p:cNvPr id="29701" name="Object 7"/>
          <p:cNvGraphicFramePr>
            <a:graphicFrameLocks noChangeAspect="1"/>
          </p:cNvGraphicFramePr>
          <p:nvPr/>
        </p:nvGraphicFramePr>
        <p:xfrm>
          <a:off x="1504950" y="5486400"/>
          <a:ext cx="5934075" cy="304800"/>
        </p:xfrm>
        <a:graphic>
          <a:graphicData uri="http://schemas.openxmlformats.org/presentationml/2006/ole">
            <p:oleObj spid="_x0000_s29701" name="Equation" r:id="rId7" imgW="5930900" imgH="304800" progId="Equation.3">
              <p:embed/>
            </p:oleObj>
          </a:graphicData>
        </a:graphic>
      </p:graphicFrame>
      <p:sp>
        <p:nvSpPr>
          <p:cNvPr id="29704" name="Oval 8"/>
          <p:cNvSpPr>
            <a:spLocks noChangeArrowheads="1"/>
          </p:cNvSpPr>
          <p:nvPr/>
        </p:nvSpPr>
        <p:spPr bwMode="auto">
          <a:xfrm>
            <a:off x="6305550" y="2476500"/>
            <a:ext cx="114300" cy="228600"/>
          </a:xfrm>
          <a:prstGeom prst="ellipse">
            <a:avLst/>
          </a:prstGeom>
          <a:solidFill>
            <a:srgbClr val="FFFFFF"/>
          </a:solidFill>
          <a:ln w="9525">
            <a:solidFill>
              <a:srgbClr val="000000"/>
            </a:solidFill>
            <a:round/>
            <a:headEnd/>
            <a:tailEnd/>
          </a:ln>
        </p:spPr>
        <p:txBody>
          <a:bodyPr/>
          <a:lstStyle/>
          <a:p>
            <a:endParaRPr lang="en-US"/>
          </a:p>
        </p:txBody>
      </p:sp>
      <p:sp>
        <p:nvSpPr>
          <p:cNvPr id="29705" name="Oval 9"/>
          <p:cNvSpPr>
            <a:spLocks noChangeArrowheads="1"/>
          </p:cNvSpPr>
          <p:nvPr/>
        </p:nvSpPr>
        <p:spPr bwMode="auto">
          <a:xfrm>
            <a:off x="2876550" y="2476500"/>
            <a:ext cx="114300" cy="228600"/>
          </a:xfrm>
          <a:prstGeom prst="ellipse">
            <a:avLst/>
          </a:prstGeom>
          <a:solidFill>
            <a:srgbClr val="FFFFFF"/>
          </a:solidFill>
          <a:ln w="9525">
            <a:solidFill>
              <a:srgbClr val="000000"/>
            </a:solidFill>
            <a:round/>
            <a:headEnd/>
            <a:tailEnd/>
          </a:ln>
        </p:spPr>
        <p:txBody>
          <a:bodyPr/>
          <a:lstStyle/>
          <a:p>
            <a:endParaRPr lang="en-US"/>
          </a:p>
        </p:txBody>
      </p:sp>
      <p:sp>
        <p:nvSpPr>
          <p:cNvPr id="29706" name="Freeform 10"/>
          <p:cNvSpPr>
            <a:spLocks/>
          </p:cNvSpPr>
          <p:nvPr/>
        </p:nvSpPr>
        <p:spPr bwMode="auto">
          <a:xfrm>
            <a:off x="2936875" y="2703513"/>
            <a:ext cx="3422650" cy="0"/>
          </a:xfrm>
          <a:custGeom>
            <a:avLst/>
            <a:gdLst>
              <a:gd name="T0" fmla="*/ 0 w 5390"/>
              <a:gd name="T1" fmla="*/ 0 h 1"/>
              <a:gd name="T2" fmla="*/ 2147483647 w 5390"/>
              <a:gd name="T3" fmla="*/ 0 h 1"/>
              <a:gd name="T4" fmla="*/ 0 60000 65536"/>
              <a:gd name="T5" fmla="*/ 0 60000 65536"/>
              <a:gd name="T6" fmla="*/ 0 w 5390"/>
              <a:gd name="T7" fmla="*/ 0 h 1"/>
              <a:gd name="T8" fmla="*/ 5390 w 5390"/>
              <a:gd name="T9" fmla="*/ 0 h 1"/>
            </a:gdLst>
            <a:ahLst/>
            <a:cxnLst>
              <a:cxn ang="T4">
                <a:pos x="T0" y="T1"/>
              </a:cxn>
              <a:cxn ang="T5">
                <a:pos x="T2" y="T3"/>
              </a:cxn>
            </a:cxnLst>
            <a:rect l="T6" t="T7" r="T8" b="T9"/>
            <a:pathLst>
              <a:path w="5390" h="1">
                <a:moveTo>
                  <a:pt x="0" y="0"/>
                </a:moveTo>
                <a:lnTo>
                  <a:pt x="5390" y="0"/>
                </a:lnTo>
              </a:path>
            </a:pathLst>
          </a:custGeom>
          <a:noFill/>
          <a:ln w="9525">
            <a:solidFill>
              <a:srgbClr val="000000"/>
            </a:solidFill>
            <a:round/>
            <a:headEnd/>
            <a:tailEnd/>
          </a:ln>
        </p:spPr>
        <p:txBody>
          <a:bodyPr/>
          <a:lstStyle/>
          <a:p>
            <a:endParaRPr lang="en-US"/>
          </a:p>
        </p:txBody>
      </p:sp>
      <p:sp>
        <p:nvSpPr>
          <p:cNvPr id="29707" name="Freeform 11"/>
          <p:cNvSpPr>
            <a:spLocks/>
          </p:cNvSpPr>
          <p:nvPr/>
        </p:nvSpPr>
        <p:spPr bwMode="auto">
          <a:xfrm>
            <a:off x="2930525" y="2476500"/>
            <a:ext cx="3432175" cy="0"/>
          </a:xfrm>
          <a:custGeom>
            <a:avLst/>
            <a:gdLst>
              <a:gd name="T0" fmla="*/ 0 w 5405"/>
              <a:gd name="T1" fmla="*/ 0 h 1"/>
              <a:gd name="T2" fmla="*/ 2147483647 w 5405"/>
              <a:gd name="T3" fmla="*/ 0 h 1"/>
              <a:gd name="T4" fmla="*/ 0 60000 65536"/>
              <a:gd name="T5" fmla="*/ 0 60000 65536"/>
              <a:gd name="T6" fmla="*/ 0 w 5405"/>
              <a:gd name="T7" fmla="*/ 0 h 1"/>
              <a:gd name="T8" fmla="*/ 5405 w 5405"/>
              <a:gd name="T9" fmla="*/ 0 h 1"/>
            </a:gdLst>
            <a:ahLst/>
            <a:cxnLst>
              <a:cxn ang="T4">
                <a:pos x="T0" y="T1"/>
              </a:cxn>
              <a:cxn ang="T5">
                <a:pos x="T2" y="T3"/>
              </a:cxn>
            </a:cxnLst>
            <a:rect l="T6" t="T7" r="T8" b="T9"/>
            <a:pathLst>
              <a:path w="5405" h="1">
                <a:moveTo>
                  <a:pt x="0" y="0"/>
                </a:moveTo>
                <a:lnTo>
                  <a:pt x="5405" y="0"/>
                </a:lnTo>
              </a:path>
            </a:pathLst>
          </a:custGeom>
          <a:noFill/>
          <a:ln w="9525">
            <a:solidFill>
              <a:srgbClr val="000000"/>
            </a:solidFill>
            <a:round/>
            <a:headEnd/>
            <a:tailEnd/>
          </a:ln>
        </p:spPr>
        <p:txBody>
          <a:bodyPr/>
          <a:lstStyle/>
          <a:p>
            <a:endParaRPr lang="en-US"/>
          </a:p>
        </p:txBody>
      </p:sp>
      <p:sp>
        <p:nvSpPr>
          <p:cNvPr id="29708" name="Text Box 12"/>
          <p:cNvSpPr txBox="1">
            <a:spLocks noChangeArrowheads="1"/>
          </p:cNvSpPr>
          <p:nvPr/>
        </p:nvSpPr>
        <p:spPr bwMode="auto">
          <a:xfrm>
            <a:off x="2190750" y="2362200"/>
            <a:ext cx="914400" cy="393700"/>
          </a:xfrm>
          <a:prstGeom prst="rect">
            <a:avLst/>
          </a:prstGeom>
          <a:noFill/>
          <a:ln w="9525">
            <a:noFill/>
            <a:miter lim="800000"/>
            <a:headEnd/>
            <a:tailEnd/>
          </a:ln>
        </p:spPr>
        <p:txBody>
          <a:bodyPr/>
          <a:lstStyle/>
          <a:p>
            <a:pPr algn="l"/>
            <a:r>
              <a:rPr lang="en-US" sz="1800">
                <a:ea typeface="Times New Roman" pitchFamily="18" charset="0"/>
                <a:cs typeface="Arial" charset="0"/>
              </a:rPr>
              <a:t>HCl</a:t>
            </a:r>
          </a:p>
        </p:txBody>
      </p:sp>
      <p:sp>
        <p:nvSpPr>
          <p:cNvPr id="29709" name="Text Box 13"/>
          <p:cNvSpPr txBox="1">
            <a:spLocks noChangeArrowheads="1"/>
          </p:cNvSpPr>
          <p:nvPr/>
        </p:nvSpPr>
        <p:spPr bwMode="auto">
          <a:xfrm>
            <a:off x="6477000" y="2362200"/>
            <a:ext cx="914400" cy="393700"/>
          </a:xfrm>
          <a:prstGeom prst="rect">
            <a:avLst/>
          </a:prstGeom>
          <a:noFill/>
          <a:ln w="9525">
            <a:noFill/>
            <a:miter lim="800000"/>
            <a:headEnd/>
            <a:tailEnd/>
          </a:ln>
        </p:spPr>
        <p:txBody>
          <a:bodyPr/>
          <a:lstStyle/>
          <a:p>
            <a:pPr algn="l"/>
            <a:r>
              <a:rPr lang="en-US" sz="1800">
                <a:ea typeface="Times New Roman" pitchFamily="18" charset="0"/>
                <a:cs typeface="Arial" charset="0"/>
              </a:rPr>
              <a:t>NH</a:t>
            </a:r>
            <a:r>
              <a:rPr lang="en-US" sz="1800" baseline="-30000">
                <a:ea typeface="Times New Roman" pitchFamily="18" charset="0"/>
                <a:cs typeface="Arial" charset="0"/>
              </a:rPr>
              <a:t>3</a:t>
            </a:r>
            <a:endParaRPr lang="en-US" sz="1800">
              <a:ea typeface="Times New Roman" pitchFamily="18" charset="0"/>
              <a:cs typeface="Arial" charset="0"/>
            </a:endParaRPr>
          </a:p>
        </p:txBody>
      </p:sp>
      <p:sp>
        <p:nvSpPr>
          <p:cNvPr id="29710" name="Text Box 14"/>
          <p:cNvSpPr txBox="1">
            <a:spLocks noChangeArrowheads="1"/>
          </p:cNvSpPr>
          <p:nvPr/>
        </p:nvSpPr>
        <p:spPr bwMode="auto">
          <a:xfrm>
            <a:off x="4248150" y="2705100"/>
            <a:ext cx="1028700" cy="393700"/>
          </a:xfrm>
          <a:prstGeom prst="rect">
            <a:avLst/>
          </a:prstGeom>
          <a:noFill/>
          <a:ln w="9525">
            <a:noFill/>
            <a:miter lim="800000"/>
            <a:headEnd/>
            <a:tailEnd/>
          </a:ln>
        </p:spPr>
        <p:txBody>
          <a:bodyPr/>
          <a:lstStyle/>
          <a:p>
            <a:pPr algn="l"/>
            <a:r>
              <a:rPr lang="en-US" sz="1800">
                <a:ea typeface="Times New Roman" pitchFamily="18" charset="0"/>
                <a:cs typeface="Arial" charset="0"/>
              </a:rPr>
              <a:t>1.20 m</a:t>
            </a:r>
          </a:p>
        </p:txBody>
      </p:sp>
      <p:sp>
        <p:nvSpPr>
          <p:cNvPr id="29711" name="Freeform 15"/>
          <p:cNvSpPr>
            <a:spLocks/>
          </p:cNvSpPr>
          <p:nvPr/>
        </p:nvSpPr>
        <p:spPr bwMode="auto">
          <a:xfrm>
            <a:off x="3095625" y="2613025"/>
            <a:ext cx="579438" cy="0"/>
          </a:xfrm>
          <a:custGeom>
            <a:avLst/>
            <a:gdLst>
              <a:gd name="T0" fmla="*/ 0 w 914"/>
              <a:gd name="T1" fmla="*/ 0 h 1"/>
              <a:gd name="T2" fmla="*/ 2147483647 w 914"/>
              <a:gd name="T3" fmla="*/ 0 h 1"/>
              <a:gd name="T4" fmla="*/ 0 60000 65536"/>
              <a:gd name="T5" fmla="*/ 0 60000 65536"/>
              <a:gd name="T6" fmla="*/ 0 w 914"/>
              <a:gd name="T7" fmla="*/ 0 h 1"/>
              <a:gd name="T8" fmla="*/ 914 w 914"/>
              <a:gd name="T9" fmla="*/ 0 h 1"/>
            </a:gdLst>
            <a:ahLst/>
            <a:cxnLst>
              <a:cxn ang="T4">
                <a:pos x="T0" y="T1"/>
              </a:cxn>
              <a:cxn ang="T5">
                <a:pos x="T2" y="T3"/>
              </a:cxn>
            </a:cxnLst>
            <a:rect l="T6" t="T7" r="T8" b="T9"/>
            <a:pathLst>
              <a:path w="914" h="1">
                <a:moveTo>
                  <a:pt x="0" y="0"/>
                </a:moveTo>
                <a:lnTo>
                  <a:pt x="914" y="0"/>
                </a:lnTo>
              </a:path>
            </a:pathLst>
          </a:custGeom>
          <a:noFill/>
          <a:ln w="9525">
            <a:solidFill>
              <a:srgbClr val="000000"/>
            </a:solidFill>
            <a:round/>
            <a:headEnd/>
            <a:tailEnd type="triangle" w="med" len="med"/>
          </a:ln>
        </p:spPr>
        <p:txBody>
          <a:bodyPr/>
          <a:lstStyle/>
          <a:p>
            <a:endParaRPr lang="en-US"/>
          </a:p>
        </p:txBody>
      </p:sp>
      <p:sp>
        <p:nvSpPr>
          <p:cNvPr id="29712" name="Freeform 16"/>
          <p:cNvSpPr>
            <a:spLocks/>
          </p:cNvSpPr>
          <p:nvPr/>
        </p:nvSpPr>
        <p:spPr bwMode="auto">
          <a:xfrm>
            <a:off x="5632450" y="2605088"/>
            <a:ext cx="563563" cy="0"/>
          </a:xfrm>
          <a:custGeom>
            <a:avLst/>
            <a:gdLst>
              <a:gd name="T0" fmla="*/ 0 w 889"/>
              <a:gd name="T1" fmla="*/ 0 h 1"/>
              <a:gd name="T2" fmla="*/ 2147483647 w 889"/>
              <a:gd name="T3" fmla="*/ 0 h 1"/>
              <a:gd name="T4" fmla="*/ 0 60000 65536"/>
              <a:gd name="T5" fmla="*/ 0 60000 65536"/>
              <a:gd name="T6" fmla="*/ 0 w 889"/>
              <a:gd name="T7" fmla="*/ 0 h 1"/>
              <a:gd name="T8" fmla="*/ 889 w 889"/>
              <a:gd name="T9" fmla="*/ 0 h 1"/>
            </a:gdLst>
            <a:ahLst/>
            <a:cxnLst>
              <a:cxn ang="T4">
                <a:pos x="T0" y="T1"/>
              </a:cxn>
              <a:cxn ang="T5">
                <a:pos x="T2" y="T3"/>
              </a:cxn>
            </a:cxnLst>
            <a:rect l="T6" t="T7" r="T8" b="T9"/>
            <a:pathLst>
              <a:path w="889" h="1">
                <a:moveTo>
                  <a:pt x="0" y="0"/>
                </a:moveTo>
                <a:lnTo>
                  <a:pt x="889" y="0"/>
                </a:lnTo>
              </a:path>
            </a:pathLst>
          </a:custGeom>
          <a:noFill/>
          <a:ln w="9525">
            <a:solidFill>
              <a:srgbClr val="000000"/>
            </a:solidFill>
            <a:round/>
            <a:headEnd type="triangle" w="med" len="med"/>
            <a:tailEnd/>
          </a:ln>
        </p:spPr>
        <p:txBody>
          <a:bodyPr/>
          <a:lstStyle/>
          <a:p>
            <a:endParaRPr lang="en-US"/>
          </a:p>
        </p:txBody>
      </p:sp>
      <p:sp>
        <p:nvSpPr>
          <p:cNvPr id="29713" name="Rectangle 17"/>
          <p:cNvSpPr>
            <a:spLocks noChangeArrowheads="1"/>
          </p:cNvSpPr>
          <p:nvPr/>
        </p:nvSpPr>
        <p:spPr bwMode="auto">
          <a:xfrm>
            <a:off x="7200900" y="6172200"/>
            <a:ext cx="1028700" cy="457200"/>
          </a:xfrm>
          <a:prstGeom prst="rect">
            <a:avLst/>
          </a:prstGeom>
          <a:noFill/>
          <a:ln w="9525">
            <a:solidFill>
              <a:srgbClr val="000000"/>
            </a:solidFill>
            <a:miter lim="800000"/>
            <a:headEnd/>
            <a:tailEnd/>
          </a:ln>
        </p:spPr>
        <p:txBody>
          <a:bodyPr/>
          <a:lstStyle/>
          <a:p>
            <a:endParaRPr lang="en-US"/>
          </a:p>
        </p:txBody>
      </p:sp>
      <p:sp>
        <p:nvSpPr>
          <p:cNvPr id="29714" name="Text Box 18"/>
          <p:cNvSpPr txBox="1">
            <a:spLocks noChangeArrowheads="1"/>
          </p:cNvSpPr>
          <p:nvPr/>
        </p:nvSpPr>
        <p:spPr bwMode="auto">
          <a:xfrm>
            <a:off x="4191000" y="5791200"/>
            <a:ext cx="2514600" cy="342900"/>
          </a:xfrm>
          <a:prstGeom prst="rect">
            <a:avLst/>
          </a:prstGeom>
          <a:noFill/>
          <a:ln w="9525">
            <a:solidFill>
              <a:srgbClr val="000000"/>
            </a:solidFill>
            <a:miter lim="800000"/>
            <a:headEnd/>
            <a:tailEnd/>
          </a:ln>
        </p:spPr>
        <p:txBody>
          <a:bodyPr/>
          <a:lstStyle/>
          <a:p>
            <a:r>
              <a:rPr lang="en-US" sz="1400">
                <a:ea typeface="Times New Roman" pitchFamily="18" charset="0"/>
                <a:cs typeface="Arial" charset="0"/>
              </a:rPr>
              <a:t>DISTANCE = RATE x TIME</a:t>
            </a:r>
            <a:endParaRPr lang="en-US" sz="1800">
              <a:ea typeface="Times New Roman" pitchFamily="18" charset="0"/>
              <a:cs typeface="Arial" charset="0"/>
            </a:endParaRPr>
          </a:p>
        </p:txBody>
      </p:sp>
      <p:sp>
        <p:nvSpPr>
          <p:cNvPr id="29715" name="Rectangle 19"/>
          <p:cNvSpPr>
            <a:spLocks noChangeArrowheads="1"/>
          </p:cNvSpPr>
          <p:nvPr/>
        </p:nvSpPr>
        <p:spPr bwMode="auto">
          <a:xfrm>
            <a:off x="-1497013" y="1108075"/>
            <a:ext cx="9144001" cy="0"/>
          </a:xfrm>
          <a:prstGeom prst="rect">
            <a:avLst/>
          </a:prstGeom>
          <a:noFill/>
          <a:ln w="9525">
            <a:noFill/>
            <a:miter lim="800000"/>
            <a:headEnd/>
            <a:tailEnd/>
          </a:ln>
        </p:spPr>
        <p:txBody>
          <a:bodyPr wrap="none" anchor="ctr">
            <a:spAutoFit/>
          </a:bodyPr>
          <a:lstStyle/>
          <a:p>
            <a:endParaRPr lang="en-US"/>
          </a:p>
        </p:txBody>
      </p:sp>
      <p:sp>
        <p:nvSpPr>
          <p:cNvPr id="29716" name="Rectangle 20"/>
          <p:cNvSpPr>
            <a:spLocks noChangeArrowheads="1"/>
          </p:cNvSpPr>
          <p:nvPr/>
        </p:nvSpPr>
        <p:spPr bwMode="auto">
          <a:xfrm>
            <a:off x="1600200" y="1524000"/>
            <a:ext cx="6262688" cy="641350"/>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HCl and NH</a:t>
            </a:r>
            <a:r>
              <a:rPr lang="en-US" sz="1800" baseline="-30000">
                <a:solidFill>
                  <a:schemeClr val="accent2"/>
                </a:solidFill>
                <a:ea typeface="Times New Roman" pitchFamily="18" charset="0"/>
                <a:cs typeface="Arial" charset="0"/>
              </a:rPr>
              <a:t>3</a:t>
            </a:r>
            <a:r>
              <a:rPr lang="en-US" sz="1800">
                <a:solidFill>
                  <a:schemeClr val="accent2"/>
                </a:solidFill>
                <a:ea typeface="Times New Roman" pitchFamily="18" charset="0"/>
                <a:cs typeface="Arial" charset="0"/>
              </a:rPr>
              <a:t> are released at same time from opposite ends </a:t>
            </a:r>
          </a:p>
          <a:p>
            <a:pPr algn="l" eaLnBrk="0" hangingPunct="0"/>
            <a:r>
              <a:rPr lang="en-US" sz="1800">
                <a:solidFill>
                  <a:schemeClr val="accent2"/>
                </a:solidFill>
                <a:ea typeface="Times New Roman" pitchFamily="18" charset="0"/>
                <a:cs typeface="Arial" charset="0"/>
              </a:rPr>
              <a:t>of 1.20 m horizontal tube. Where do gases meet?</a:t>
            </a:r>
          </a:p>
        </p:txBody>
      </p:sp>
      <p:sp>
        <p:nvSpPr>
          <p:cNvPr id="29717" name="Rectangle 21"/>
          <p:cNvSpPr>
            <a:spLocks noChangeArrowheads="1"/>
          </p:cNvSpPr>
          <p:nvPr/>
        </p:nvSpPr>
        <p:spPr bwMode="auto">
          <a:xfrm>
            <a:off x="1504950" y="2597150"/>
            <a:ext cx="184150" cy="777875"/>
          </a:xfrm>
          <a:prstGeom prst="rect">
            <a:avLst/>
          </a:prstGeom>
          <a:noFill/>
          <a:ln w="9525">
            <a:noFill/>
            <a:miter lim="800000"/>
            <a:headEnd/>
            <a:tailEnd/>
          </a:ln>
        </p:spPr>
        <p:txBody>
          <a:bodyPr wrap="none" anchor="ctr">
            <a:spAutoFit/>
          </a:bodyPr>
          <a:lstStyle/>
          <a:p>
            <a:pPr algn="l"/>
            <a:r>
              <a:rPr lang="en-US" sz="900"/>
              <a:t/>
            </a:r>
            <a:br>
              <a:rPr lang="en-US" sz="900"/>
            </a:br>
            <a:endParaRPr lang="en-US" sz="1800"/>
          </a:p>
          <a:p>
            <a:pPr algn="l" eaLnBrk="0" hangingPunct="0"/>
            <a:endParaRPr lang="en-US" sz="1800"/>
          </a:p>
        </p:txBody>
      </p:sp>
      <p:sp>
        <p:nvSpPr>
          <p:cNvPr id="29718" name="Rectangle 22"/>
          <p:cNvSpPr>
            <a:spLocks noChangeArrowheads="1"/>
          </p:cNvSpPr>
          <p:nvPr/>
        </p:nvSpPr>
        <p:spPr bwMode="auto">
          <a:xfrm>
            <a:off x="1416050" y="4225925"/>
            <a:ext cx="38417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Velocities are relative; pick easy #s:	</a:t>
            </a:r>
          </a:p>
        </p:txBody>
      </p:sp>
      <p:sp>
        <p:nvSpPr>
          <p:cNvPr id="29719" name="Rectangle 23"/>
          <p:cNvSpPr>
            <a:spLocks noChangeArrowheads="1"/>
          </p:cNvSpPr>
          <p:nvPr/>
        </p:nvSpPr>
        <p:spPr bwMode="auto">
          <a:xfrm>
            <a:off x="-1497013" y="4462463"/>
            <a:ext cx="9144001" cy="0"/>
          </a:xfrm>
          <a:prstGeom prst="rect">
            <a:avLst/>
          </a:prstGeom>
          <a:noFill/>
          <a:ln w="9525">
            <a:noFill/>
            <a:miter lim="800000"/>
            <a:headEnd/>
            <a:tailEnd/>
          </a:ln>
        </p:spPr>
        <p:txBody>
          <a:bodyPr wrap="none" anchor="ctr">
            <a:spAutoFit/>
          </a:bodyPr>
          <a:lstStyle/>
          <a:p>
            <a:endParaRPr lang="en-US"/>
          </a:p>
        </p:txBody>
      </p:sp>
      <p:sp>
        <p:nvSpPr>
          <p:cNvPr id="29720" name="Rectangle 24"/>
          <p:cNvSpPr>
            <a:spLocks noChangeArrowheads="1"/>
          </p:cNvSpPr>
          <p:nvPr/>
        </p:nvSpPr>
        <p:spPr bwMode="auto">
          <a:xfrm>
            <a:off x="2068513" y="4462463"/>
            <a:ext cx="9144000" cy="0"/>
          </a:xfrm>
          <a:prstGeom prst="rect">
            <a:avLst/>
          </a:prstGeom>
          <a:noFill/>
          <a:ln w="9525">
            <a:noFill/>
            <a:miter lim="800000"/>
            <a:headEnd/>
            <a:tailEnd/>
          </a:ln>
        </p:spPr>
        <p:txBody>
          <a:bodyPr wrap="none" anchor="ctr">
            <a:spAutoFit/>
          </a:bodyPr>
          <a:lstStyle/>
          <a:p>
            <a:endParaRPr lang="en-US"/>
          </a:p>
        </p:txBody>
      </p:sp>
      <p:sp>
        <p:nvSpPr>
          <p:cNvPr id="29721" name="Rectangle 25"/>
          <p:cNvSpPr>
            <a:spLocks noChangeArrowheads="1"/>
          </p:cNvSpPr>
          <p:nvPr/>
        </p:nvSpPr>
        <p:spPr bwMode="auto">
          <a:xfrm>
            <a:off x="-1497013" y="4805363"/>
            <a:ext cx="9144001" cy="0"/>
          </a:xfrm>
          <a:prstGeom prst="rect">
            <a:avLst/>
          </a:prstGeom>
          <a:noFill/>
          <a:ln w="9525">
            <a:noFill/>
            <a:miter lim="800000"/>
            <a:headEnd/>
            <a:tailEnd/>
          </a:ln>
        </p:spPr>
        <p:txBody>
          <a:bodyPr wrap="none" anchor="ctr">
            <a:spAutoFit/>
          </a:bodyPr>
          <a:lstStyle/>
          <a:p>
            <a:endParaRPr lang="en-US"/>
          </a:p>
        </p:txBody>
      </p:sp>
      <p:sp>
        <p:nvSpPr>
          <p:cNvPr id="29722" name="Rectangle 26"/>
          <p:cNvSpPr>
            <a:spLocks noChangeArrowheads="1"/>
          </p:cNvSpPr>
          <p:nvPr/>
        </p:nvSpPr>
        <p:spPr bwMode="auto">
          <a:xfrm>
            <a:off x="-1497013" y="4805363"/>
            <a:ext cx="9144001"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2" descr="MCj03963540000[1]"/>
          <p:cNvPicPr>
            <a:picLocks noChangeAspect="1" noChangeArrowheads="1"/>
          </p:cNvPicPr>
          <p:nvPr/>
        </p:nvPicPr>
        <p:blipFill>
          <a:blip r:embed="rId4" cstate="print">
            <a:lum bright="70000" contrast="-70000"/>
          </a:blip>
          <a:srcRect/>
          <a:stretch>
            <a:fillRect/>
          </a:stretch>
        </p:blipFill>
        <p:spPr bwMode="auto">
          <a:xfrm>
            <a:off x="6096000" y="-228600"/>
            <a:ext cx="3124200" cy="3124200"/>
          </a:xfrm>
          <a:prstGeom prst="rect">
            <a:avLst/>
          </a:prstGeom>
          <a:noFill/>
          <a:ln w="9525">
            <a:noFill/>
            <a:miter lim="800000"/>
            <a:headEnd/>
            <a:tailEnd/>
          </a:ln>
        </p:spPr>
      </p:pic>
      <p:sp>
        <p:nvSpPr>
          <p:cNvPr id="30726" name="Rectangle 3"/>
          <p:cNvSpPr>
            <a:spLocks noGrp="1" noChangeArrowheads="1"/>
          </p:cNvSpPr>
          <p:nvPr>
            <p:ph type="title"/>
          </p:nvPr>
        </p:nvSpPr>
        <p:spPr/>
        <p:txBody>
          <a:bodyPr/>
          <a:lstStyle/>
          <a:p>
            <a:pPr eaLnBrk="1" hangingPunct="1"/>
            <a:r>
              <a:rPr lang="en-US" sz="4000" smtClean="0"/>
              <a:t>Graham’s Law</a:t>
            </a:r>
            <a:r>
              <a:rPr lang="en-US" smtClean="0"/>
              <a:t> </a:t>
            </a:r>
          </a:p>
        </p:txBody>
      </p:sp>
      <p:graphicFrame>
        <p:nvGraphicFramePr>
          <p:cNvPr id="1017860" name="Object 4"/>
          <p:cNvGraphicFramePr>
            <a:graphicFrameLocks noChangeAspect="1"/>
          </p:cNvGraphicFramePr>
          <p:nvPr/>
        </p:nvGraphicFramePr>
        <p:xfrm>
          <a:off x="4029075" y="3800475"/>
          <a:ext cx="3286125" cy="695325"/>
        </p:xfrm>
        <a:graphic>
          <a:graphicData uri="http://schemas.openxmlformats.org/presentationml/2006/ole">
            <p:oleObj spid="_x0000_s30722" name="Equation" r:id="rId5" imgW="3289300" imgH="698500" progId="Equation.3">
              <p:embed/>
            </p:oleObj>
          </a:graphicData>
        </a:graphic>
      </p:graphicFrame>
      <p:graphicFrame>
        <p:nvGraphicFramePr>
          <p:cNvPr id="1017861" name="Object 5"/>
          <p:cNvGraphicFramePr>
            <a:graphicFrameLocks noChangeAspect="1"/>
          </p:cNvGraphicFramePr>
          <p:nvPr/>
        </p:nvGraphicFramePr>
        <p:xfrm>
          <a:off x="5105400" y="4572000"/>
          <a:ext cx="923925" cy="685800"/>
        </p:xfrm>
        <a:graphic>
          <a:graphicData uri="http://schemas.openxmlformats.org/presentationml/2006/ole">
            <p:oleObj spid="_x0000_s30723" name="Equation" r:id="rId6" imgW="927100" imgH="685800" progId="Equation.3">
              <p:embed/>
            </p:oleObj>
          </a:graphicData>
        </a:graphic>
      </p:graphicFrame>
      <p:graphicFrame>
        <p:nvGraphicFramePr>
          <p:cNvPr id="1017862" name="Object 6"/>
          <p:cNvGraphicFramePr>
            <a:graphicFrameLocks noChangeAspect="1"/>
          </p:cNvGraphicFramePr>
          <p:nvPr/>
        </p:nvGraphicFramePr>
        <p:xfrm>
          <a:off x="6524625" y="5514975"/>
          <a:ext cx="1019175" cy="657225"/>
        </p:xfrm>
        <a:graphic>
          <a:graphicData uri="http://schemas.openxmlformats.org/presentationml/2006/ole">
            <p:oleObj spid="_x0000_s30724" name="Equation" r:id="rId7" imgW="1016000" imgH="660400" progId="Equation.3">
              <p:embed/>
            </p:oleObj>
          </a:graphicData>
        </a:graphic>
      </p:graphicFrame>
      <p:sp>
        <p:nvSpPr>
          <p:cNvPr id="1017863" name="Rectangle 7"/>
          <p:cNvSpPr>
            <a:spLocks noChangeArrowheads="1"/>
          </p:cNvSpPr>
          <p:nvPr/>
        </p:nvSpPr>
        <p:spPr bwMode="auto">
          <a:xfrm>
            <a:off x="6324600" y="5410200"/>
            <a:ext cx="1371600" cy="914400"/>
          </a:xfrm>
          <a:prstGeom prst="rect">
            <a:avLst/>
          </a:prstGeom>
          <a:noFill/>
          <a:ln w="9525">
            <a:solidFill>
              <a:srgbClr val="000000"/>
            </a:solidFill>
            <a:miter lim="800000"/>
            <a:headEnd/>
            <a:tailEnd/>
          </a:ln>
        </p:spPr>
        <p:txBody>
          <a:bodyPr/>
          <a:lstStyle/>
          <a:p>
            <a:endParaRPr lang="en-US"/>
          </a:p>
        </p:txBody>
      </p:sp>
      <p:sp>
        <p:nvSpPr>
          <p:cNvPr id="1017864" name="Rectangle 8"/>
          <p:cNvSpPr>
            <a:spLocks noChangeArrowheads="1"/>
          </p:cNvSpPr>
          <p:nvPr/>
        </p:nvSpPr>
        <p:spPr bwMode="auto">
          <a:xfrm>
            <a:off x="685800" y="1404938"/>
            <a:ext cx="5851525" cy="28384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Consider two gases at same temp.</a:t>
            </a:r>
            <a:endParaRPr lang="en-US" sz="900">
              <a:ea typeface="Times New Roman" pitchFamily="18" charset="0"/>
              <a:cs typeface="Arial" charset="0"/>
            </a:endParaRPr>
          </a:p>
          <a:p>
            <a:pPr algn="l" eaLnBrk="0" hangingPunct="0"/>
            <a:r>
              <a:rPr lang="en-US" sz="1800">
                <a:ea typeface="Times New Roman" pitchFamily="18" charset="0"/>
                <a:cs typeface="Arial" charset="0"/>
              </a:rPr>
              <a:t>	Gas 1:		    KE</a:t>
            </a:r>
            <a:r>
              <a:rPr lang="en-US" sz="1800" baseline="-30000">
                <a:ea typeface="Times New Roman" pitchFamily="18" charset="0"/>
                <a:cs typeface="Arial" charset="0"/>
              </a:rPr>
              <a:t>1</a:t>
            </a:r>
            <a:r>
              <a:rPr lang="en-US" sz="1800">
                <a:ea typeface="Times New Roman" pitchFamily="18" charset="0"/>
                <a:cs typeface="Arial" charset="0"/>
              </a:rPr>
              <a:t> = ½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1</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r>
              <a:rPr lang="en-US" sz="1800">
                <a:ea typeface="Times New Roman" pitchFamily="18" charset="0"/>
                <a:cs typeface="Arial" charset="0"/>
              </a:rPr>
              <a:t>	Gas 2:		    KE</a:t>
            </a:r>
            <a:r>
              <a:rPr lang="en-US" sz="1800" baseline="-30000">
                <a:ea typeface="Times New Roman" pitchFamily="18" charset="0"/>
                <a:cs typeface="Arial" charset="0"/>
              </a:rPr>
              <a:t>2</a:t>
            </a:r>
            <a:r>
              <a:rPr lang="en-US" sz="1800">
                <a:ea typeface="Times New Roman" pitchFamily="18" charset="0"/>
                <a:cs typeface="Arial" charset="0"/>
              </a:rPr>
              <a:t> = ½ m</a:t>
            </a:r>
            <a:r>
              <a:rPr lang="en-US" sz="1800" baseline="-30000">
                <a:ea typeface="Times New Roman" pitchFamily="18" charset="0"/>
                <a:cs typeface="Arial" charset="0"/>
              </a:rPr>
              <a:t>2</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a:p>
            <a:pPr algn="l" eaLnBrk="0" hangingPunct="0"/>
            <a:r>
              <a:rPr lang="en-US" sz="1800">
                <a:ea typeface="Times New Roman" pitchFamily="18" charset="0"/>
                <a:cs typeface="Arial" charset="0"/>
              </a:rPr>
              <a:t>Since temp. is same, then…</a:t>
            </a:r>
            <a:r>
              <a:rPr lang="en-US" sz="900">
                <a:ea typeface="Times New Roman" pitchFamily="18" charset="0"/>
                <a:cs typeface="Arial" charset="0"/>
              </a:rPr>
              <a:t>	               </a:t>
            </a:r>
            <a:r>
              <a:rPr lang="en-US" sz="1800">
                <a:ea typeface="Times New Roman" pitchFamily="18" charset="0"/>
                <a:cs typeface="Arial" charset="0"/>
              </a:rPr>
              <a:t>KE</a:t>
            </a:r>
            <a:r>
              <a:rPr lang="en-US" sz="1800" baseline="-30000">
                <a:ea typeface="Times New Roman" pitchFamily="18" charset="0"/>
                <a:cs typeface="Arial" charset="0"/>
              </a:rPr>
              <a:t>1</a:t>
            </a:r>
            <a:r>
              <a:rPr lang="en-US" sz="1800">
                <a:ea typeface="Times New Roman" pitchFamily="18" charset="0"/>
                <a:cs typeface="Arial" charset="0"/>
              </a:rPr>
              <a:t> = KE</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r>
              <a:rPr lang="en-US" sz="1800">
                <a:ea typeface="Times New Roman" pitchFamily="18" charset="0"/>
                <a:cs typeface="Arial" charset="0"/>
              </a:rPr>
              <a:t>				½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1</a:t>
            </a:r>
            <a:r>
              <a:rPr lang="en-US" sz="1800" baseline="30000">
                <a:ea typeface="Times New Roman" pitchFamily="18" charset="0"/>
                <a:cs typeface="Arial" charset="0"/>
              </a:rPr>
              <a:t>2</a:t>
            </a:r>
            <a:r>
              <a:rPr lang="en-US" sz="1800">
                <a:ea typeface="Times New Roman" pitchFamily="18" charset="0"/>
                <a:cs typeface="Arial" charset="0"/>
              </a:rPr>
              <a:t> = ½ m</a:t>
            </a:r>
            <a:r>
              <a:rPr lang="en-US" sz="1800" baseline="-30000">
                <a:ea typeface="Times New Roman" pitchFamily="18" charset="0"/>
                <a:cs typeface="Arial" charset="0"/>
              </a:rPr>
              <a:t>2</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r>
              <a:rPr lang="en-US" sz="1800">
                <a:ea typeface="Times New Roman" pitchFamily="18" charset="0"/>
                <a:cs typeface="Arial" charset="0"/>
              </a:rPr>
              <a:t>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1</a:t>
            </a:r>
            <a:r>
              <a:rPr lang="en-US" sz="1800" baseline="30000">
                <a:ea typeface="Times New Roman" pitchFamily="18" charset="0"/>
                <a:cs typeface="Arial" charset="0"/>
              </a:rPr>
              <a:t>2</a:t>
            </a:r>
            <a:r>
              <a:rPr lang="en-US" sz="1800">
                <a:ea typeface="Times New Roman" pitchFamily="18" charset="0"/>
                <a:cs typeface="Arial" charset="0"/>
              </a:rPr>
              <a:t> = m</a:t>
            </a:r>
            <a:r>
              <a:rPr lang="en-US" sz="1800" baseline="-30000">
                <a:ea typeface="Times New Roman" pitchFamily="18" charset="0"/>
                <a:cs typeface="Arial" charset="0"/>
              </a:rPr>
              <a:t>2</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a:p>
            <a:pPr algn="l" eaLnBrk="0" hangingPunct="0"/>
            <a:endParaRPr lang="en-US" sz="1800">
              <a:ea typeface="Times New Roman" pitchFamily="18" charset="0"/>
              <a:cs typeface="Arial" charset="0"/>
            </a:endParaRPr>
          </a:p>
          <a:p>
            <a:pPr algn="l" eaLnBrk="0" hangingPunct="0"/>
            <a:r>
              <a:rPr lang="en-US" sz="1800">
                <a:ea typeface="Times New Roman" pitchFamily="18" charset="0"/>
                <a:cs typeface="Arial" charset="0"/>
              </a:rPr>
              <a:t>Divide both sides by m</a:t>
            </a:r>
            <a:r>
              <a:rPr lang="en-US" sz="1800" baseline="-30000">
                <a:ea typeface="Times New Roman" pitchFamily="18" charset="0"/>
                <a:cs typeface="Arial" charset="0"/>
              </a:rPr>
              <a:t>1</a:t>
            </a:r>
            <a:r>
              <a:rPr lang="en-US" sz="1800">
                <a:ea typeface="Times New Roman" pitchFamily="18" charset="0"/>
                <a:cs typeface="Arial" charset="0"/>
              </a:rPr>
              <a:t> v</a:t>
            </a:r>
            <a:r>
              <a:rPr lang="en-US" sz="1800" baseline="-30000">
                <a:ea typeface="Times New Roman" pitchFamily="18" charset="0"/>
                <a:cs typeface="Arial" charset="0"/>
              </a:rPr>
              <a:t>2</a:t>
            </a:r>
            <a:r>
              <a:rPr lang="en-US" sz="1800" baseline="30000">
                <a:ea typeface="Times New Roman" pitchFamily="18" charset="0"/>
                <a:cs typeface="Arial" charset="0"/>
              </a:rPr>
              <a:t>2</a:t>
            </a:r>
            <a:r>
              <a:rPr lang="en-US" sz="1800">
                <a:ea typeface="Times New Roman" pitchFamily="18" charset="0"/>
                <a:cs typeface="Arial" charset="0"/>
              </a:rPr>
              <a:t>…</a:t>
            </a:r>
          </a:p>
        </p:txBody>
      </p:sp>
      <p:sp>
        <p:nvSpPr>
          <p:cNvPr id="30729" name="Rectangle 9"/>
          <p:cNvSpPr>
            <a:spLocks noChangeArrowheads="1"/>
          </p:cNvSpPr>
          <p:nvPr/>
        </p:nvSpPr>
        <p:spPr bwMode="auto">
          <a:xfrm>
            <a:off x="0" y="3287713"/>
            <a:ext cx="9144000" cy="0"/>
          </a:xfrm>
          <a:prstGeom prst="rect">
            <a:avLst/>
          </a:prstGeom>
          <a:noFill/>
          <a:ln w="9525">
            <a:noFill/>
            <a:miter lim="800000"/>
            <a:headEnd/>
            <a:tailEnd/>
          </a:ln>
        </p:spPr>
        <p:txBody>
          <a:bodyPr wrap="none" anchor="ctr">
            <a:spAutoFit/>
          </a:bodyPr>
          <a:lstStyle/>
          <a:p>
            <a:endParaRPr lang="en-US"/>
          </a:p>
        </p:txBody>
      </p:sp>
      <p:sp>
        <p:nvSpPr>
          <p:cNvPr id="1017866" name="Rectangle 10"/>
          <p:cNvSpPr>
            <a:spLocks noChangeArrowheads="1"/>
          </p:cNvSpPr>
          <p:nvPr/>
        </p:nvSpPr>
        <p:spPr bwMode="auto">
          <a:xfrm>
            <a:off x="641350" y="5638800"/>
            <a:ext cx="55054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Take square root of both sides to get Graham’s Law:</a:t>
            </a:r>
          </a:p>
        </p:txBody>
      </p:sp>
      <p:sp>
        <p:nvSpPr>
          <p:cNvPr id="30731" name="Rectangle 11"/>
          <p:cNvSpPr>
            <a:spLocks noChangeArrowheads="1"/>
          </p:cNvSpPr>
          <p:nvPr/>
        </p:nvSpPr>
        <p:spPr bwMode="auto">
          <a:xfrm>
            <a:off x="0" y="6188075"/>
            <a:ext cx="184150" cy="641350"/>
          </a:xfrm>
          <a:prstGeom prst="rect">
            <a:avLst/>
          </a:prstGeom>
          <a:noFill/>
          <a:ln w="9525">
            <a:noFill/>
            <a:miter lim="800000"/>
            <a:headEnd/>
            <a:tailEnd/>
          </a:ln>
        </p:spPr>
        <p:txBody>
          <a:bodyPr wrap="none" anchor="ctr">
            <a:spAutoFit/>
          </a:bodyPr>
          <a:lstStyle/>
          <a:p>
            <a:pPr algn="l"/>
            <a:endParaRPr lang="en-US" sz="1800"/>
          </a:p>
          <a:p>
            <a:pPr algn="l" eaLnBrk="0" hangingPunct="0"/>
            <a:endParaRPr lang="en-US" sz="1800"/>
          </a:p>
        </p:txBody>
      </p:sp>
      <p:grpSp>
        <p:nvGrpSpPr>
          <p:cNvPr id="2" name="Group 12"/>
          <p:cNvGrpSpPr>
            <a:grpSpLocks/>
          </p:cNvGrpSpPr>
          <p:nvPr/>
        </p:nvGrpSpPr>
        <p:grpSpPr bwMode="auto">
          <a:xfrm>
            <a:off x="4191000" y="4038600"/>
            <a:ext cx="2971800" cy="381000"/>
            <a:chOff x="2640" y="2544"/>
            <a:chExt cx="1872" cy="240"/>
          </a:xfrm>
        </p:grpSpPr>
        <p:sp>
          <p:nvSpPr>
            <p:cNvPr id="30736" name="Line 13"/>
            <p:cNvSpPr>
              <a:spLocks noChangeShapeType="1"/>
            </p:cNvSpPr>
            <p:nvPr/>
          </p:nvSpPr>
          <p:spPr bwMode="auto">
            <a:xfrm flipV="1">
              <a:off x="2640" y="2688"/>
              <a:ext cx="144" cy="96"/>
            </a:xfrm>
            <a:prstGeom prst="line">
              <a:avLst/>
            </a:prstGeom>
            <a:noFill/>
            <a:ln w="15875">
              <a:solidFill>
                <a:srgbClr val="FF0000"/>
              </a:solidFill>
              <a:round/>
              <a:headEnd/>
              <a:tailEnd/>
            </a:ln>
          </p:spPr>
          <p:txBody>
            <a:bodyPr/>
            <a:lstStyle/>
            <a:p>
              <a:endParaRPr lang="en-US"/>
            </a:p>
          </p:txBody>
        </p:sp>
        <p:sp>
          <p:nvSpPr>
            <p:cNvPr id="30737" name="Line 14"/>
            <p:cNvSpPr>
              <a:spLocks noChangeShapeType="1"/>
            </p:cNvSpPr>
            <p:nvPr/>
          </p:nvSpPr>
          <p:spPr bwMode="auto">
            <a:xfrm flipV="1">
              <a:off x="3120" y="2544"/>
              <a:ext cx="144" cy="96"/>
            </a:xfrm>
            <a:prstGeom prst="line">
              <a:avLst/>
            </a:prstGeom>
            <a:noFill/>
            <a:ln w="15875">
              <a:solidFill>
                <a:srgbClr val="FF0000"/>
              </a:solidFill>
              <a:round/>
              <a:headEnd/>
              <a:tailEnd/>
            </a:ln>
          </p:spPr>
          <p:txBody>
            <a:bodyPr/>
            <a:lstStyle/>
            <a:p>
              <a:endParaRPr lang="en-US"/>
            </a:p>
          </p:txBody>
        </p:sp>
        <p:sp>
          <p:nvSpPr>
            <p:cNvPr id="30738" name="Freeform 15"/>
            <p:cNvSpPr>
              <a:spLocks/>
            </p:cNvSpPr>
            <p:nvPr/>
          </p:nvSpPr>
          <p:spPr bwMode="auto">
            <a:xfrm>
              <a:off x="3834" y="2544"/>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p>
          </p:txBody>
        </p:sp>
        <p:sp>
          <p:nvSpPr>
            <p:cNvPr id="30739" name="Freeform 16"/>
            <p:cNvSpPr>
              <a:spLocks/>
            </p:cNvSpPr>
            <p:nvPr/>
          </p:nvSpPr>
          <p:spPr bwMode="auto">
            <a:xfrm>
              <a:off x="4302" y="2640"/>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p>
          </p:txBody>
        </p:sp>
      </p:grpSp>
      <p:pic>
        <p:nvPicPr>
          <p:cNvPr id="1017873" name="Picture 17" descr="MCj01309630000[1]"/>
          <p:cNvPicPr>
            <a:picLocks noChangeAspect="1" noChangeArrowheads="1"/>
          </p:cNvPicPr>
          <p:nvPr/>
        </p:nvPicPr>
        <p:blipFill>
          <a:blip r:embed="rId8" cstate="print"/>
          <a:srcRect/>
          <a:stretch>
            <a:fillRect/>
          </a:stretch>
        </p:blipFill>
        <p:spPr bwMode="auto">
          <a:xfrm>
            <a:off x="7696200" y="5257800"/>
            <a:ext cx="1219200" cy="1103313"/>
          </a:xfrm>
          <a:prstGeom prst="rect">
            <a:avLst/>
          </a:prstGeom>
          <a:noFill/>
          <a:ln w="9525">
            <a:noFill/>
            <a:miter lim="800000"/>
            <a:headEnd/>
            <a:tailEnd/>
          </a:ln>
        </p:spPr>
      </p:pic>
      <p:sp>
        <p:nvSpPr>
          <p:cNvPr id="1017874" name="Text Box 18"/>
          <p:cNvSpPr txBox="1">
            <a:spLocks noChangeArrowheads="1"/>
          </p:cNvSpPr>
          <p:nvPr/>
        </p:nvSpPr>
        <p:spPr bwMode="auto">
          <a:xfrm>
            <a:off x="7318375" y="2703513"/>
            <a:ext cx="1460500" cy="244475"/>
          </a:xfrm>
          <a:prstGeom prst="rect">
            <a:avLst/>
          </a:prstGeom>
          <a:noFill/>
          <a:ln w="9525">
            <a:noFill/>
            <a:miter lim="800000"/>
            <a:headEnd/>
            <a:tailEnd/>
          </a:ln>
        </p:spPr>
        <p:txBody>
          <a:bodyPr wrap="none">
            <a:spAutoFit/>
          </a:bodyPr>
          <a:lstStyle/>
          <a:p>
            <a:pPr algn="l"/>
            <a:r>
              <a:rPr lang="en-US" sz="1000" i="1"/>
              <a:t>“</a:t>
            </a:r>
            <a:r>
              <a:rPr lang="en-US" sz="1000" b="1" i="1"/>
              <a:t>mouse in the house</a:t>
            </a:r>
            <a:r>
              <a:rPr lang="en-US" sz="1000" i="1"/>
              <a:t>”</a:t>
            </a:r>
          </a:p>
        </p:txBody>
      </p:sp>
      <p:pic>
        <p:nvPicPr>
          <p:cNvPr id="1017875" name="Picture 19" descr="graham"/>
          <p:cNvPicPr>
            <a:picLocks noChangeAspect="1" noChangeArrowheads="1"/>
          </p:cNvPicPr>
          <p:nvPr/>
        </p:nvPicPr>
        <p:blipFill>
          <a:blip r:embed="rId9" cstate="print">
            <a:grayscl/>
          </a:blip>
          <a:srcRect/>
          <a:stretch>
            <a:fillRect/>
          </a:stretch>
        </p:blipFill>
        <p:spPr bwMode="auto">
          <a:xfrm>
            <a:off x="7713663" y="5143500"/>
            <a:ext cx="544512" cy="67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17864">
                                            <p:txEl>
                                              <p:pRg st="0" end="0"/>
                                            </p:txEl>
                                          </p:spTgt>
                                        </p:tgtEl>
                                        <p:attrNameLst>
                                          <p:attrName>style.visibility</p:attrName>
                                        </p:attrNameLst>
                                      </p:cBhvr>
                                      <p:to>
                                        <p:strVal val="visible"/>
                                      </p:to>
                                    </p:set>
                                    <p:anim calcmode="lin" valueType="num">
                                      <p:cBhvr>
                                        <p:cTn id="7" dur="500" fill="hold"/>
                                        <p:tgtEl>
                                          <p:spTgt spid="101786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1786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017864">
                                            <p:txEl>
                                              <p:pRg st="1" end="1"/>
                                            </p:txEl>
                                          </p:spTgt>
                                        </p:tgtEl>
                                        <p:attrNameLst>
                                          <p:attrName>style.visibility</p:attrName>
                                        </p:attrNameLst>
                                      </p:cBhvr>
                                      <p:to>
                                        <p:strVal val="visible"/>
                                      </p:to>
                                    </p:set>
                                    <p:anim calcmode="lin" valueType="num">
                                      <p:cBhvr>
                                        <p:cTn id="13" dur="500" fill="hold"/>
                                        <p:tgtEl>
                                          <p:spTgt spid="101786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01786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01786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01786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017864">
                                            <p:txEl>
                                              <p:pRg st="2" end="2"/>
                                            </p:txEl>
                                          </p:spTgt>
                                        </p:tgtEl>
                                        <p:attrNameLst>
                                          <p:attrName>style.visibility</p:attrName>
                                        </p:attrNameLst>
                                      </p:cBhvr>
                                      <p:to>
                                        <p:strVal val="visible"/>
                                      </p:to>
                                    </p:set>
                                    <p:anim calcmode="lin" valueType="num">
                                      <p:cBhvr>
                                        <p:cTn id="21" dur="500" fill="hold"/>
                                        <p:tgtEl>
                                          <p:spTgt spid="101786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1786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1786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1786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17864">
                                            <p:txEl>
                                              <p:pRg st="4" end="4"/>
                                            </p:txEl>
                                          </p:spTgt>
                                        </p:tgtEl>
                                        <p:attrNameLst>
                                          <p:attrName>style.visibility</p:attrName>
                                        </p:attrNameLst>
                                      </p:cBhvr>
                                      <p:to>
                                        <p:strVal val="visible"/>
                                      </p:to>
                                    </p:set>
                                    <p:animEffect transition="in" filter="wipe(left)">
                                      <p:cBhvr>
                                        <p:cTn id="29" dur="2000"/>
                                        <p:tgtEl>
                                          <p:spTgt spid="101786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017864">
                                            <p:txEl>
                                              <p:pRg st="5" end="5"/>
                                            </p:txEl>
                                          </p:spTgt>
                                        </p:tgtEl>
                                        <p:attrNameLst>
                                          <p:attrName>style.visibility</p:attrName>
                                        </p:attrNameLst>
                                      </p:cBhvr>
                                      <p:to>
                                        <p:strVal val="visible"/>
                                      </p:to>
                                    </p:set>
                                    <p:animEffect transition="in" filter="fade">
                                      <p:cBhvr>
                                        <p:cTn id="34" dur="1000"/>
                                        <p:tgtEl>
                                          <p:spTgt spid="1017864">
                                            <p:txEl>
                                              <p:pRg st="5" end="5"/>
                                            </p:txEl>
                                          </p:spTgt>
                                        </p:tgtEl>
                                      </p:cBhvr>
                                    </p:animEffect>
                                    <p:anim calcmode="lin" valueType="num">
                                      <p:cBhvr>
                                        <p:cTn id="35" dur="1000" fill="hold"/>
                                        <p:tgtEl>
                                          <p:spTgt spid="101786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01786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17864">
                                            <p:txEl>
                                              <p:pRg st="6" end="6"/>
                                            </p:txEl>
                                          </p:spTgt>
                                        </p:tgtEl>
                                        <p:attrNameLst>
                                          <p:attrName>style.visibility</p:attrName>
                                        </p:attrNameLst>
                                      </p:cBhvr>
                                      <p:to>
                                        <p:strVal val="visible"/>
                                      </p:to>
                                    </p:set>
                                    <p:animEffect transition="in" filter="dissolve">
                                      <p:cBhvr>
                                        <p:cTn id="41" dur="500"/>
                                        <p:tgtEl>
                                          <p:spTgt spid="101786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017864">
                                            <p:txEl>
                                              <p:pRg st="9" end="9"/>
                                            </p:txEl>
                                          </p:spTgt>
                                        </p:tgtEl>
                                        <p:attrNameLst>
                                          <p:attrName>style.visibility</p:attrName>
                                        </p:attrNameLst>
                                      </p:cBhvr>
                                      <p:to>
                                        <p:strVal val="visible"/>
                                      </p:to>
                                    </p:set>
                                    <p:anim calcmode="lin" valueType="num">
                                      <p:cBhvr additive="base">
                                        <p:cTn id="46" dur="500" fill="hold"/>
                                        <p:tgtEl>
                                          <p:spTgt spid="1017864">
                                            <p:txEl>
                                              <p:pRg st="9" end="9"/>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017864">
                                            <p:txEl>
                                              <p:pRg st="9" end="9"/>
                                            </p:txEl>
                                          </p:spTgt>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9" presetClass="entr" presetSubtype="0" fill="hold" nodeType="afterEffect">
                                  <p:stCondLst>
                                    <p:cond delay="0"/>
                                  </p:stCondLst>
                                  <p:childTnLst>
                                    <p:set>
                                      <p:cBhvr>
                                        <p:cTn id="50" dur="1" fill="hold">
                                          <p:stCondLst>
                                            <p:cond delay="0"/>
                                          </p:stCondLst>
                                        </p:cTn>
                                        <p:tgtEl>
                                          <p:spTgt spid="1017860"/>
                                        </p:tgtEl>
                                        <p:attrNameLst>
                                          <p:attrName>style.visibility</p:attrName>
                                        </p:attrNameLst>
                                      </p:cBhvr>
                                      <p:to>
                                        <p:strVal val="visible"/>
                                      </p:to>
                                    </p:set>
                                    <p:animEffect transition="in" filter="dissolve">
                                      <p:cBhvr>
                                        <p:cTn id="51" dur="500"/>
                                        <p:tgtEl>
                                          <p:spTgt spid="101786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Horizont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017861"/>
                                        </p:tgtEl>
                                        <p:attrNameLst>
                                          <p:attrName>style.visibility</p:attrName>
                                        </p:attrNameLst>
                                      </p:cBhvr>
                                      <p:to>
                                        <p:strVal val="visible"/>
                                      </p:to>
                                    </p:set>
                                    <p:animEffect transition="in" filter="fade">
                                      <p:cBhvr>
                                        <p:cTn id="61" dur="1000"/>
                                        <p:tgtEl>
                                          <p:spTgt spid="1017861"/>
                                        </p:tgtEl>
                                      </p:cBhvr>
                                    </p:animEffect>
                                    <p:anim calcmode="lin" valueType="num">
                                      <p:cBhvr>
                                        <p:cTn id="62" dur="1000" fill="hold"/>
                                        <p:tgtEl>
                                          <p:spTgt spid="1017861"/>
                                        </p:tgtEl>
                                        <p:attrNameLst>
                                          <p:attrName>ppt_x</p:attrName>
                                        </p:attrNameLst>
                                      </p:cBhvr>
                                      <p:tavLst>
                                        <p:tav tm="0">
                                          <p:val>
                                            <p:strVal val="#ppt_x"/>
                                          </p:val>
                                        </p:tav>
                                        <p:tav tm="100000">
                                          <p:val>
                                            <p:strVal val="#ppt_x"/>
                                          </p:val>
                                        </p:tav>
                                      </p:tavLst>
                                    </p:anim>
                                    <p:anim calcmode="lin" valueType="num">
                                      <p:cBhvr>
                                        <p:cTn id="63" dur="1000" fill="hold"/>
                                        <p:tgtEl>
                                          <p:spTgt spid="101786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017866"/>
                                        </p:tgtEl>
                                        <p:attrNameLst>
                                          <p:attrName>style.visibility</p:attrName>
                                        </p:attrNameLst>
                                      </p:cBhvr>
                                      <p:to>
                                        <p:strVal val="visible"/>
                                      </p:to>
                                    </p:set>
                                    <p:animEffect transition="in" filter="randombar(horizontal)">
                                      <p:cBhvr>
                                        <p:cTn id="68" dur="500"/>
                                        <p:tgtEl>
                                          <p:spTgt spid="1017866"/>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017862"/>
                                        </p:tgtEl>
                                        <p:attrNameLst>
                                          <p:attrName>style.visibility</p:attrName>
                                        </p:attrNameLst>
                                      </p:cBhvr>
                                      <p:to>
                                        <p:strVal val="visible"/>
                                      </p:to>
                                    </p:set>
                                    <p:anim calcmode="lin" valueType="num">
                                      <p:cBhvr>
                                        <p:cTn id="73" dur="500" fill="hold"/>
                                        <p:tgtEl>
                                          <p:spTgt spid="1017862"/>
                                        </p:tgtEl>
                                        <p:attrNameLst>
                                          <p:attrName>ppt_w</p:attrName>
                                        </p:attrNameLst>
                                      </p:cBhvr>
                                      <p:tavLst>
                                        <p:tav tm="0">
                                          <p:val>
                                            <p:fltVal val="0"/>
                                          </p:val>
                                        </p:tav>
                                        <p:tav tm="100000">
                                          <p:val>
                                            <p:strVal val="#ppt_w"/>
                                          </p:val>
                                        </p:tav>
                                      </p:tavLst>
                                    </p:anim>
                                    <p:anim calcmode="lin" valueType="num">
                                      <p:cBhvr>
                                        <p:cTn id="74" dur="500" fill="hold"/>
                                        <p:tgtEl>
                                          <p:spTgt spid="1017862"/>
                                        </p:tgtEl>
                                        <p:attrNameLst>
                                          <p:attrName>ppt_h</p:attrName>
                                        </p:attrNameLst>
                                      </p:cBhvr>
                                      <p:tavLst>
                                        <p:tav tm="0">
                                          <p:val>
                                            <p:fltVal val="0"/>
                                          </p:val>
                                        </p:tav>
                                        <p:tav tm="100000">
                                          <p:val>
                                            <p:strVal val="#ppt_h"/>
                                          </p:val>
                                        </p:tav>
                                      </p:tavLst>
                                    </p:anim>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1017863"/>
                                        </p:tgtEl>
                                        <p:attrNameLst>
                                          <p:attrName>style.visibility</p:attrName>
                                        </p:attrNameLst>
                                      </p:cBhvr>
                                      <p:to>
                                        <p:strVal val="visible"/>
                                      </p:to>
                                    </p:set>
                                    <p:animEffect transition="in" filter="dissolve">
                                      <p:cBhvr>
                                        <p:cTn id="78" dur="500"/>
                                        <p:tgtEl>
                                          <p:spTgt spid="101786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17873"/>
                                        </p:tgtEl>
                                        <p:attrNameLst>
                                          <p:attrName>style.visibility</p:attrName>
                                        </p:attrNameLst>
                                      </p:cBhvr>
                                      <p:to>
                                        <p:strVal val="visible"/>
                                      </p:to>
                                    </p:set>
                                    <p:animEffect transition="in" filter="fade">
                                      <p:cBhvr>
                                        <p:cTn id="83" dur="2000"/>
                                        <p:tgtEl>
                                          <p:spTgt spid="1017873"/>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nodeType="clickEffect">
                                  <p:stCondLst>
                                    <p:cond delay="0"/>
                                  </p:stCondLst>
                                  <p:childTnLst>
                                    <p:animEffect transition="out" filter="dissolve">
                                      <p:cBhvr>
                                        <p:cTn id="87" dur="500"/>
                                        <p:tgtEl>
                                          <p:spTgt spid="1017875"/>
                                        </p:tgtEl>
                                      </p:cBhvr>
                                    </p:animEffect>
                                    <p:set>
                                      <p:cBhvr>
                                        <p:cTn id="88" dur="1" fill="hold">
                                          <p:stCondLst>
                                            <p:cond delay="499"/>
                                          </p:stCondLst>
                                        </p:cTn>
                                        <p:tgtEl>
                                          <p:spTgt spid="101787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17858"/>
                                        </p:tgtEl>
                                        <p:attrNameLst>
                                          <p:attrName>style.visibility</p:attrName>
                                        </p:attrNameLst>
                                      </p:cBhvr>
                                      <p:to>
                                        <p:strVal val="visible"/>
                                      </p:to>
                                    </p:set>
                                    <p:animEffect transition="in" filter="fade">
                                      <p:cBhvr>
                                        <p:cTn id="93" dur="2000"/>
                                        <p:tgtEl>
                                          <p:spTgt spid="1017858"/>
                                        </p:tgtEl>
                                      </p:cBhvr>
                                    </p:animEffect>
                                  </p:childTnLst>
                                </p:cTn>
                              </p:par>
                            </p:childTnLst>
                          </p:cTn>
                        </p:par>
                        <p:par>
                          <p:cTn id="94" fill="hold">
                            <p:stCondLst>
                              <p:cond delay="2000"/>
                            </p:stCondLst>
                            <p:childTnLst>
                              <p:par>
                                <p:cTn id="95" presetID="0" presetClass="path" presetSubtype="0" accel="50000" decel="50000" fill="hold" nodeType="afterEffect">
                                  <p:stCondLst>
                                    <p:cond delay="0"/>
                                  </p:stCondLst>
                                  <p:childTnLst>
                                    <p:animMotion origin="layout" path="M -3.46945E-18 3.3526E-6 L -0.1 -0.6326 " pathEditMode="relative" rAng="0" ptsTypes="AA">
                                      <p:cBhvr>
                                        <p:cTn id="96" dur="2000" fill="hold"/>
                                        <p:tgtEl>
                                          <p:spTgt spid="1017873"/>
                                        </p:tgtEl>
                                        <p:attrNameLst>
                                          <p:attrName>ppt_x</p:attrName>
                                          <p:attrName>ppt_y</p:attrName>
                                        </p:attrNameLst>
                                      </p:cBhvr>
                                      <p:rCtr x="0" y="0"/>
                                    </p:animMotion>
                                  </p:childTnLst>
                                </p:cTn>
                              </p:par>
                            </p:childTnLst>
                          </p:cTn>
                        </p:par>
                        <p:par>
                          <p:cTn id="97" fill="hold">
                            <p:stCondLst>
                              <p:cond delay="4000"/>
                            </p:stCondLst>
                            <p:childTnLst>
                              <p:par>
                                <p:cTn id="98" presetID="47" presetClass="entr" presetSubtype="0" fill="hold" grpId="0" nodeType="afterEffect">
                                  <p:stCondLst>
                                    <p:cond delay="0"/>
                                  </p:stCondLst>
                                  <p:childTnLst>
                                    <p:set>
                                      <p:cBhvr>
                                        <p:cTn id="99" dur="1" fill="hold">
                                          <p:stCondLst>
                                            <p:cond delay="0"/>
                                          </p:stCondLst>
                                        </p:cTn>
                                        <p:tgtEl>
                                          <p:spTgt spid="1017874"/>
                                        </p:tgtEl>
                                        <p:attrNameLst>
                                          <p:attrName>style.visibility</p:attrName>
                                        </p:attrNameLst>
                                      </p:cBhvr>
                                      <p:to>
                                        <p:strVal val="visible"/>
                                      </p:to>
                                    </p:set>
                                    <p:animEffect transition="in" filter="fade">
                                      <p:cBhvr>
                                        <p:cTn id="100" dur="1000"/>
                                        <p:tgtEl>
                                          <p:spTgt spid="1017874"/>
                                        </p:tgtEl>
                                      </p:cBhvr>
                                    </p:animEffect>
                                    <p:anim calcmode="lin" valueType="num">
                                      <p:cBhvr>
                                        <p:cTn id="101" dur="1000" fill="hold"/>
                                        <p:tgtEl>
                                          <p:spTgt spid="1017874"/>
                                        </p:tgtEl>
                                        <p:attrNameLst>
                                          <p:attrName>ppt_x</p:attrName>
                                        </p:attrNameLst>
                                      </p:cBhvr>
                                      <p:tavLst>
                                        <p:tav tm="0">
                                          <p:val>
                                            <p:strVal val="#ppt_x"/>
                                          </p:val>
                                        </p:tav>
                                        <p:tav tm="100000">
                                          <p:val>
                                            <p:strVal val="#ppt_x"/>
                                          </p:val>
                                        </p:tav>
                                      </p:tavLst>
                                    </p:anim>
                                    <p:anim calcmode="lin" valueType="num">
                                      <p:cBhvr>
                                        <p:cTn id="102" dur="1000" fill="hold"/>
                                        <p:tgtEl>
                                          <p:spTgt spid="10178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3" grpId="0" animBg="1"/>
      <p:bldP spid="1017866" grpId="0"/>
      <p:bldP spid="101787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ChangeArrowheads="1"/>
          </p:cNvSpPr>
          <p:nvPr/>
        </p:nvSpPr>
        <p:spPr bwMode="auto">
          <a:xfrm>
            <a:off x="1143000" y="3200400"/>
            <a:ext cx="4572000" cy="1143000"/>
          </a:xfrm>
          <a:prstGeom prst="rect">
            <a:avLst/>
          </a:prstGeom>
          <a:solidFill>
            <a:srgbClr val="FFFFCC"/>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en-US" sz="2400"/>
          </a:p>
        </p:txBody>
      </p:sp>
      <p:sp>
        <p:nvSpPr>
          <p:cNvPr id="31748" name="Rectangle 3"/>
          <p:cNvSpPr>
            <a:spLocks noGrp="1" noChangeArrowheads="1"/>
          </p:cNvSpPr>
          <p:nvPr>
            <p:ph type="title"/>
          </p:nvPr>
        </p:nvSpPr>
        <p:spPr/>
        <p:txBody>
          <a:bodyPr/>
          <a:lstStyle/>
          <a:p>
            <a:pPr eaLnBrk="1" hangingPunct="1"/>
            <a:r>
              <a:rPr lang="en-US" sz="4000" smtClean="0"/>
              <a:t>Gas Diffusion and Effusion</a:t>
            </a:r>
          </a:p>
        </p:txBody>
      </p:sp>
      <p:sp>
        <p:nvSpPr>
          <p:cNvPr id="1021956" name="Text Box 4"/>
          <p:cNvSpPr txBox="1">
            <a:spLocks noChangeArrowheads="1"/>
          </p:cNvSpPr>
          <p:nvPr/>
        </p:nvSpPr>
        <p:spPr bwMode="auto">
          <a:xfrm>
            <a:off x="457200" y="1639888"/>
            <a:ext cx="4283075" cy="1187450"/>
          </a:xfrm>
          <a:prstGeom prst="rect">
            <a:avLst/>
          </a:prstGeom>
          <a:noFill/>
          <a:ln w="9525">
            <a:noFill/>
            <a:miter lim="800000"/>
            <a:headEnd/>
            <a:tailEnd/>
          </a:ln>
          <a:effectLst/>
        </p:spPr>
        <p:txBody>
          <a:bodyPr wrap="none">
            <a:spAutoFit/>
          </a:bodyPr>
          <a:lstStyle/>
          <a:p>
            <a:pPr algn="l">
              <a:defRPr/>
            </a:pPr>
            <a:r>
              <a:rPr lang="en-US" sz="2400"/>
              <a:t>Graham's law</a:t>
            </a:r>
          </a:p>
          <a:p>
            <a:pPr algn="l">
              <a:defRPr/>
            </a:pPr>
            <a:r>
              <a:rPr lang="en-US" sz="2400"/>
              <a:t>      governs effusion and</a:t>
            </a:r>
          </a:p>
          <a:p>
            <a:pPr algn="l">
              <a:defRPr/>
            </a:pPr>
            <a:r>
              <a:rPr lang="en-US" sz="2400"/>
              <a:t>      diffusion of gas molecules.</a:t>
            </a:r>
            <a:endParaRPr lang="en-US" sz="3200">
              <a:solidFill>
                <a:schemeClr val="accent2"/>
              </a:solidFill>
              <a:effectLst>
                <a:outerShdw blurRad="38100" dist="38100" dir="2700000" algn="tl">
                  <a:srgbClr val="C0C0C0"/>
                </a:outerShdw>
              </a:effectLst>
            </a:endParaRPr>
          </a:p>
        </p:txBody>
      </p:sp>
      <p:sp>
        <p:nvSpPr>
          <p:cNvPr id="31750" name="Text Box 5"/>
          <p:cNvSpPr txBox="1">
            <a:spLocks noChangeArrowheads="1"/>
          </p:cNvSpPr>
          <p:nvPr/>
        </p:nvSpPr>
        <p:spPr bwMode="auto">
          <a:xfrm>
            <a:off x="6846888" y="5214938"/>
            <a:ext cx="1385887" cy="457200"/>
          </a:xfrm>
          <a:prstGeom prst="rect">
            <a:avLst/>
          </a:prstGeom>
          <a:noFill/>
          <a:ln w="9525">
            <a:noFill/>
            <a:miter lim="800000"/>
            <a:headEnd/>
            <a:tailEnd/>
          </a:ln>
        </p:spPr>
        <p:txBody>
          <a:bodyPr wrap="none">
            <a:spAutoFit/>
          </a:bodyPr>
          <a:lstStyle/>
          <a:p>
            <a:r>
              <a:rPr lang="en-US" b="1"/>
              <a:t>Thomas Graham</a:t>
            </a:r>
          </a:p>
          <a:p>
            <a:r>
              <a:rPr lang="en-US"/>
              <a:t>(1805 - 1869)</a:t>
            </a:r>
            <a:endParaRPr lang="en-US" b="1"/>
          </a:p>
        </p:txBody>
      </p:sp>
      <p:sp>
        <p:nvSpPr>
          <p:cNvPr id="1021958" name="Rectangle 6"/>
          <p:cNvSpPr>
            <a:spLocks noChangeArrowheads="1"/>
          </p:cNvSpPr>
          <p:nvPr/>
        </p:nvSpPr>
        <p:spPr bwMode="auto">
          <a:xfrm>
            <a:off x="1143000" y="4724400"/>
            <a:ext cx="4572000" cy="1143000"/>
          </a:xfrm>
          <a:prstGeom prst="rect">
            <a:avLst/>
          </a:prstGeom>
          <a:solidFill>
            <a:srgbClr val="FFFFCC"/>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r>
              <a:rPr lang="en-US" sz="2400"/>
              <a:t>Rate of effusion is </a:t>
            </a:r>
            <a:r>
              <a:rPr lang="en-US" sz="2400" i="1"/>
              <a:t>inversely</a:t>
            </a:r>
            <a:r>
              <a:rPr lang="en-US" sz="2400"/>
              <a:t> </a:t>
            </a:r>
          </a:p>
          <a:p>
            <a:pPr>
              <a:defRPr/>
            </a:pPr>
            <a:r>
              <a:rPr lang="en-US" sz="2400"/>
              <a:t>proportional to its molar mass.</a:t>
            </a:r>
          </a:p>
        </p:txBody>
      </p:sp>
      <p:graphicFrame>
        <p:nvGraphicFramePr>
          <p:cNvPr id="31746" name="Object 7"/>
          <p:cNvGraphicFramePr>
            <a:graphicFrameLocks noChangeAspect="1"/>
          </p:cNvGraphicFramePr>
          <p:nvPr/>
        </p:nvGraphicFramePr>
        <p:xfrm>
          <a:off x="1295400" y="3276600"/>
          <a:ext cx="4254500" cy="977900"/>
        </p:xfrm>
        <a:graphic>
          <a:graphicData uri="http://schemas.openxmlformats.org/presentationml/2006/ole">
            <p:oleObj spid="_x0000_s31746" name="Equation" r:id="rId4" imgW="4254480" imgH="977760" progId="Equation.3">
              <p:embed/>
            </p:oleObj>
          </a:graphicData>
        </a:graphic>
      </p:graphicFrame>
      <p:pic>
        <p:nvPicPr>
          <p:cNvPr id="31752" name="Picture 8" descr="graham">
            <a:hlinkClick r:id="rId5" tooltip="Wikipedia -  THOMAS   G R A H A M"/>
          </p:cNvPr>
          <p:cNvPicPr>
            <a:picLocks noChangeAspect="1" noChangeArrowheads="1"/>
          </p:cNvPicPr>
          <p:nvPr/>
        </p:nvPicPr>
        <p:blipFill>
          <a:blip r:embed="rId6" cstate="print">
            <a:grayscl/>
          </a:blip>
          <a:srcRect/>
          <a:stretch>
            <a:fillRect/>
          </a:stretch>
        </p:blipFill>
        <p:spPr bwMode="auto">
          <a:xfrm>
            <a:off x="6900863" y="3506788"/>
            <a:ext cx="1300162" cy="1617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smtClean="0"/>
              <a:t>Graham’s Law</a:t>
            </a:r>
          </a:p>
        </p:txBody>
      </p:sp>
      <p:sp>
        <p:nvSpPr>
          <p:cNvPr id="819203" name="Rectangle 3"/>
          <p:cNvSpPr>
            <a:spLocks noGrp="1" noChangeArrowheads="1"/>
          </p:cNvSpPr>
          <p:nvPr>
            <p:ph type="body" idx="1"/>
          </p:nvPr>
        </p:nvSpPr>
        <p:spPr>
          <a:xfrm>
            <a:off x="842963" y="1616075"/>
            <a:ext cx="8072437" cy="2117725"/>
          </a:xfrm>
        </p:spPr>
        <p:txBody>
          <a:bodyPr/>
          <a:lstStyle/>
          <a:p>
            <a:pPr eaLnBrk="1" hangingPunct="1">
              <a:lnSpc>
                <a:spcPct val="90000"/>
              </a:lnSpc>
              <a:buFontTx/>
              <a:buNone/>
              <a:defRPr/>
            </a:pPr>
            <a:r>
              <a:rPr lang="en-US" b="1" smtClean="0">
                <a:solidFill>
                  <a:schemeClr val="accent2"/>
                </a:solidFill>
                <a:effectLst>
                  <a:outerShdw blurRad="38100" dist="38100" dir="2700000" algn="tl">
                    <a:srgbClr val="C0C0C0"/>
                  </a:outerShdw>
                </a:effectLst>
              </a:rPr>
              <a:t>Graham’s Law</a:t>
            </a:r>
            <a:endParaRPr lang="en-US" smtClean="0">
              <a:solidFill>
                <a:schemeClr val="accent2"/>
              </a:solidFill>
            </a:endParaRPr>
          </a:p>
          <a:p>
            <a:pPr lvl="1" eaLnBrk="1" hangingPunct="1">
              <a:lnSpc>
                <a:spcPct val="90000"/>
              </a:lnSpc>
              <a:defRPr/>
            </a:pPr>
            <a:r>
              <a:rPr lang="en-US" sz="2400" smtClean="0"/>
              <a:t>Rate of diffusion of a gas is inversely related to the square root of its molar mass.</a:t>
            </a:r>
          </a:p>
          <a:p>
            <a:pPr lvl="1" eaLnBrk="1" hangingPunct="1">
              <a:lnSpc>
                <a:spcPct val="90000"/>
              </a:lnSpc>
              <a:buFontTx/>
              <a:buNone/>
              <a:defRPr/>
            </a:pPr>
            <a:endParaRPr lang="en-US" sz="1000" smtClean="0"/>
          </a:p>
          <a:p>
            <a:pPr lvl="1" eaLnBrk="1" hangingPunct="1">
              <a:lnSpc>
                <a:spcPct val="90000"/>
              </a:lnSpc>
              <a:defRPr/>
            </a:pPr>
            <a:r>
              <a:rPr lang="en-US" sz="2400" smtClean="0"/>
              <a:t>The equation shows the ratio of Gas A’s speed to Gas B’s speed</a:t>
            </a:r>
            <a:r>
              <a:rPr lang="en-US" smtClean="0"/>
              <a:t>.</a:t>
            </a:r>
          </a:p>
        </p:txBody>
      </p:sp>
      <p:grpSp>
        <p:nvGrpSpPr>
          <p:cNvPr id="32773" name="Group 4"/>
          <p:cNvGrpSpPr>
            <a:grpSpLocks/>
          </p:cNvGrpSpPr>
          <p:nvPr/>
        </p:nvGrpSpPr>
        <p:grpSpPr bwMode="auto">
          <a:xfrm>
            <a:off x="2514600" y="4068763"/>
            <a:ext cx="3922713" cy="2179637"/>
            <a:chOff x="1418" y="2377"/>
            <a:chExt cx="3117" cy="1818"/>
          </a:xfrm>
        </p:grpSpPr>
        <p:sp>
          <p:nvSpPr>
            <p:cNvPr id="32775" name="AutoShape 5"/>
            <p:cNvSpPr>
              <a:spLocks noChangeArrowheads="1"/>
            </p:cNvSpPr>
            <p:nvPr/>
          </p:nvSpPr>
          <p:spPr bwMode="auto">
            <a:xfrm>
              <a:off x="1418" y="2377"/>
              <a:ext cx="3117" cy="1818"/>
            </a:xfrm>
            <a:prstGeom prst="bevel">
              <a:avLst>
                <a:gd name="adj" fmla="val 6491"/>
              </a:avLst>
            </a:prstGeom>
            <a:solidFill>
              <a:srgbClr val="E7F4F5"/>
            </a:solidFill>
            <a:ln w="9525">
              <a:solidFill>
                <a:srgbClr val="333300"/>
              </a:solidFill>
              <a:miter lim="800000"/>
              <a:headEnd/>
              <a:tailEnd/>
            </a:ln>
          </p:spPr>
          <p:txBody>
            <a:bodyPr wrap="none" anchor="ctr"/>
            <a:lstStyle/>
            <a:p>
              <a:endParaRPr lang="en-US"/>
            </a:p>
          </p:txBody>
        </p:sp>
        <p:graphicFrame>
          <p:nvGraphicFramePr>
            <p:cNvPr id="32770" name="Object 6"/>
            <p:cNvGraphicFramePr>
              <a:graphicFrameLocks noChangeAspect="1"/>
            </p:cNvGraphicFramePr>
            <p:nvPr/>
          </p:nvGraphicFramePr>
          <p:xfrm>
            <a:off x="1887" y="2582"/>
            <a:ext cx="2179" cy="1408"/>
          </p:xfrm>
          <a:graphic>
            <a:graphicData uri="http://schemas.openxmlformats.org/presentationml/2006/ole">
              <p:oleObj spid="_x0000_s32770" name="Equation" r:id="rId4" imgW="723600" imgH="482400" progId="Equation.3">
                <p:embed/>
              </p:oleObj>
            </a:graphicData>
          </a:graphic>
        </p:graphicFrame>
      </p:grpSp>
      <p:sp>
        <p:nvSpPr>
          <p:cNvPr id="32774"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685800" y="381000"/>
            <a:ext cx="7772400" cy="1143000"/>
          </a:xfrm>
        </p:spPr>
        <p:txBody>
          <a:bodyPr/>
          <a:lstStyle/>
          <a:p>
            <a:pPr eaLnBrk="1" hangingPunct="1"/>
            <a:r>
              <a:rPr lang="en-US" smtClean="0"/>
              <a:t>Graham’s Law</a:t>
            </a:r>
          </a:p>
        </p:txBody>
      </p:sp>
      <p:sp>
        <p:nvSpPr>
          <p:cNvPr id="1024003" name="Rectangle 3"/>
          <p:cNvSpPr>
            <a:spLocks noGrp="1" noChangeArrowheads="1"/>
          </p:cNvSpPr>
          <p:nvPr>
            <p:ph type="body" idx="1"/>
          </p:nvPr>
        </p:nvSpPr>
        <p:spPr>
          <a:xfrm>
            <a:off x="685800" y="1200150"/>
            <a:ext cx="7772400" cy="4114800"/>
          </a:xfrm>
        </p:spPr>
        <p:txBody>
          <a:bodyPr/>
          <a:lstStyle/>
          <a:p>
            <a:pPr eaLnBrk="1" hangingPunct="1"/>
            <a:r>
              <a:rPr lang="en-US" smtClean="0"/>
              <a:t>The rate of diffusion/effusion is proportional to the mass of the molecules</a:t>
            </a:r>
          </a:p>
          <a:p>
            <a:pPr eaLnBrk="1" hangingPunct="1">
              <a:buFontTx/>
              <a:buNone/>
            </a:pPr>
            <a:endParaRPr lang="en-US" sz="1600" smtClean="0"/>
          </a:p>
          <a:p>
            <a:pPr lvl="1" eaLnBrk="1" hangingPunct="1"/>
            <a:r>
              <a:rPr lang="en-US" sz="2400" smtClean="0"/>
              <a:t>The rate is </a:t>
            </a:r>
            <a:r>
              <a:rPr lang="en-US" sz="2400" b="1" smtClean="0"/>
              <a:t>inversely proportional</a:t>
            </a:r>
            <a:r>
              <a:rPr lang="en-US" sz="2400" smtClean="0"/>
              <a:t> to the square root of the molar mass of the gas</a:t>
            </a:r>
          </a:p>
          <a:p>
            <a:pPr lvl="1" eaLnBrk="1" hangingPunct="1"/>
            <a:endParaRPr lang="en-US" smtClean="0"/>
          </a:p>
          <a:p>
            <a:pPr lvl="1" eaLnBrk="1" hangingPunct="1"/>
            <a:endParaRPr lang="en-US" smtClean="0"/>
          </a:p>
          <a:p>
            <a:pPr lvl="1" eaLnBrk="1" hangingPunct="1"/>
            <a:endParaRPr lang="en-US" smtClean="0"/>
          </a:p>
          <a:p>
            <a:pPr lvl="4" eaLnBrk="1" hangingPunct="1"/>
            <a:endParaRPr lang="en-US" smtClean="0"/>
          </a:p>
        </p:txBody>
      </p:sp>
      <p:graphicFrame>
        <p:nvGraphicFramePr>
          <p:cNvPr id="1024004" name="Object 4"/>
          <p:cNvGraphicFramePr>
            <a:graphicFrameLocks noChangeAspect="1"/>
          </p:cNvGraphicFramePr>
          <p:nvPr/>
        </p:nvGraphicFramePr>
        <p:xfrm>
          <a:off x="3944938" y="3859213"/>
          <a:ext cx="1260475" cy="922337"/>
        </p:xfrm>
        <a:graphic>
          <a:graphicData uri="http://schemas.openxmlformats.org/presentationml/2006/ole">
            <p:oleObj spid="_x0000_s33794" name="Equation" r:id="rId4" imgW="520700" imgH="381000" progId="Equation.3">
              <p:embed/>
            </p:oleObj>
          </a:graphicData>
        </a:graphic>
      </p:graphicFrame>
      <p:sp>
        <p:nvSpPr>
          <p:cNvPr id="1024005" name="Oval 5"/>
          <p:cNvSpPr>
            <a:spLocks noChangeArrowheads="1"/>
          </p:cNvSpPr>
          <p:nvPr/>
        </p:nvSpPr>
        <p:spPr bwMode="auto">
          <a:xfrm>
            <a:off x="257175" y="5638800"/>
            <a:ext cx="1066800" cy="1066800"/>
          </a:xfrm>
          <a:prstGeom prst="ellipse">
            <a:avLst/>
          </a:prstGeom>
          <a:solidFill>
            <a:schemeClr val="accent2"/>
          </a:solidFill>
          <a:ln w="9525">
            <a:solidFill>
              <a:schemeClr val="tx1"/>
            </a:solidFill>
            <a:round/>
            <a:headEnd/>
            <a:tailEnd/>
          </a:ln>
        </p:spPr>
        <p:txBody>
          <a:bodyPr wrap="none" anchor="ctr"/>
          <a:lstStyle/>
          <a:p>
            <a:r>
              <a:rPr lang="en-US" sz="900">
                <a:solidFill>
                  <a:schemeClr val="bg1"/>
                </a:solidFill>
              </a:rPr>
              <a:t>250 g</a:t>
            </a:r>
          </a:p>
        </p:txBody>
      </p:sp>
      <p:sp>
        <p:nvSpPr>
          <p:cNvPr id="1024006" name="Oval 6"/>
          <p:cNvSpPr>
            <a:spLocks noChangeArrowheads="1"/>
          </p:cNvSpPr>
          <p:nvPr/>
        </p:nvSpPr>
        <p:spPr bwMode="auto">
          <a:xfrm>
            <a:off x="1009650" y="5095875"/>
            <a:ext cx="314325" cy="314325"/>
          </a:xfrm>
          <a:prstGeom prst="ellipse">
            <a:avLst/>
          </a:prstGeom>
          <a:solidFill>
            <a:srgbClr val="FF0000"/>
          </a:solidFill>
          <a:ln w="9525">
            <a:solidFill>
              <a:schemeClr val="tx1"/>
            </a:solidFill>
            <a:round/>
            <a:headEnd/>
            <a:tailEnd/>
          </a:ln>
        </p:spPr>
        <p:txBody>
          <a:bodyPr wrap="none" anchor="ctr"/>
          <a:lstStyle/>
          <a:p>
            <a:r>
              <a:rPr lang="en-US" sz="900">
                <a:solidFill>
                  <a:schemeClr val="bg1"/>
                </a:solidFill>
              </a:rPr>
              <a:t>80 g</a:t>
            </a:r>
          </a:p>
        </p:txBody>
      </p:sp>
      <p:sp>
        <p:nvSpPr>
          <p:cNvPr id="1024007" name="Line 7"/>
          <p:cNvSpPr>
            <a:spLocks noChangeShapeType="1"/>
          </p:cNvSpPr>
          <p:nvPr/>
        </p:nvSpPr>
        <p:spPr bwMode="auto">
          <a:xfrm>
            <a:off x="1333500" y="4857750"/>
            <a:ext cx="0" cy="2000250"/>
          </a:xfrm>
          <a:prstGeom prst="line">
            <a:avLst/>
          </a:prstGeom>
          <a:noFill/>
          <a:ln w="9525">
            <a:solidFill>
              <a:schemeClr val="tx1"/>
            </a:solidFill>
            <a:round/>
            <a:headEnd/>
            <a:tailEnd/>
          </a:ln>
        </p:spPr>
        <p:txBody>
          <a:bodyPr/>
          <a:lstStyle/>
          <a:p>
            <a:endParaRPr lang="en-US"/>
          </a:p>
        </p:txBody>
      </p:sp>
      <p:sp>
        <p:nvSpPr>
          <p:cNvPr id="1024009" name="WordArt 9"/>
          <p:cNvSpPr>
            <a:spLocks noChangeArrowheads="1" noChangeShapeType="1" noTextEdit="1"/>
          </p:cNvSpPr>
          <p:nvPr/>
        </p:nvSpPr>
        <p:spPr bwMode="auto">
          <a:xfrm rot="5400000">
            <a:off x="1044575" y="5653088"/>
            <a:ext cx="1000125" cy="285750"/>
          </a:xfrm>
          <a:prstGeom prst="rect">
            <a:avLst/>
          </a:prstGeom>
        </p:spPr>
        <p:txBody>
          <a:bodyPr wrap="none" fromWordArt="1">
            <a:prstTxWarp prst="textPlain">
              <a:avLst>
                <a:gd name="adj" fmla="val 50000"/>
              </a:avLst>
            </a:prstTxWarp>
          </a:bodyPr>
          <a:lstStyle/>
          <a:p>
            <a:r>
              <a:rPr lang="pt-BR" sz="1600" kern="10">
                <a:ln w="9525">
                  <a:solidFill>
                    <a:srgbClr val="000000"/>
                  </a:solidFill>
                  <a:round/>
                  <a:headEnd/>
                  <a:tailEnd/>
                </a:ln>
                <a:solidFill>
                  <a:srgbClr val="FFFFFF"/>
                </a:solidFill>
                <a:latin typeface="Arial Black"/>
              </a:rPr>
              <a:t>S T A R T</a:t>
            </a:r>
            <a:endParaRPr lang="en-US" sz="1600" kern="10">
              <a:ln w="9525">
                <a:solidFill>
                  <a:srgbClr val="000000"/>
                </a:solidFill>
                <a:round/>
                <a:headEnd/>
                <a:tailEnd/>
              </a:ln>
              <a:solidFill>
                <a:srgbClr val="FFFFFF"/>
              </a:solidFill>
              <a:latin typeface="Arial Black"/>
            </a:endParaRPr>
          </a:p>
        </p:txBody>
      </p:sp>
      <p:sp>
        <p:nvSpPr>
          <p:cNvPr id="1024010" name="Line 10"/>
          <p:cNvSpPr>
            <a:spLocks noChangeShapeType="1"/>
          </p:cNvSpPr>
          <p:nvPr/>
        </p:nvSpPr>
        <p:spPr bwMode="auto">
          <a:xfrm>
            <a:off x="8335963" y="4849813"/>
            <a:ext cx="0" cy="2000250"/>
          </a:xfrm>
          <a:prstGeom prst="line">
            <a:avLst/>
          </a:prstGeom>
          <a:noFill/>
          <a:ln w="9525">
            <a:solidFill>
              <a:schemeClr val="tx1"/>
            </a:solidFill>
            <a:round/>
            <a:headEnd/>
            <a:tailEnd/>
          </a:ln>
        </p:spPr>
        <p:txBody>
          <a:bodyPr/>
          <a:lstStyle/>
          <a:p>
            <a:endParaRPr lang="en-US"/>
          </a:p>
        </p:txBody>
      </p:sp>
      <p:sp>
        <p:nvSpPr>
          <p:cNvPr id="1024011" name="WordArt 11"/>
          <p:cNvSpPr>
            <a:spLocks noChangeArrowheads="1" noChangeShapeType="1" noTextEdit="1"/>
          </p:cNvSpPr>
          <p:nvPr/>
        </p:nvSpPr>
        <p:spPr bwMode="auto">
          <a:xfrm rot="5400000">
            <a:off x="7599362" y="5616576"/>
            <a:ext cx="1000125" cy="285750"/>
          </a:xfrm>
          <a:prstGeom prst="rect">
            <a:avLst/>
          </a:prstGeom>
        </p:spPr>
        <p:txBody>
          <a:bodyPr wrap="none" fromWordArt="1">
            <a:prstTxWarp prst="textPlain">
              <a:avLst>
                <a:gd name="adj" fmla="val 50000"/>
              </a:avLst>
            </a:prstTxWarp>
          </a:bodyPr>
          <a:lstStyle/>
          <a:p>
            <a:r>
              <a:rPr lang="pt-BR" sz="1600" kern="10">
                <a:ln w="9525">
                  <a:solidFill>
                    <a:srgbClr val="000000"/>
                  </a:solidFill>
                  <a:round/>
                  <a:headEnd/>
                  <a:tailEnd/>
                </a:ln>
                <a:solidFill>
                  <a:srgbClr val="FFFFFF"/>
                </a:solidFill>
                <a:latin typeface="Arial Black"/>
              </a:rPr>
              <a:t>F I N I S H</a:t>
            </a:r>
            <a:endParaRPr lang="en-US" sz="1600" kern="10">
              <a:ln w="9525">
                <a:solidFill>
                  <a:srgbClr val="000000"/>
                </a:solidFill>
                <a:round/>
                <a:headEnd/>
                <a:tailEnd/>
              </a:ln>
              <a:solidFill>
                <a:srgbClr val="FFFFFF"/>
              </a:solidFill>
              <a:latin typeface="Arial Black"/>
            </a:endParaRPr>
          </a:p>
        </p:txBody>
      </p:sp>
      <p:pic>
        <p:nvPicPr>
          <p:cNvPr id="1024013" name="Picture 13" descr="flags"/>
          <p:cNvPicPr>
            <a:picLocks noChangeAspect="1" noChangeArrowheads="1"/>
          </p:cNvPicPr>
          <p:nvPr/>
        </p:nvPicPr>
        <p:blipFill>
          <a:blip r:embed="rId5" cstate="print"/>
          <a:srcRect/>
          <a:stretch>
            <a:fillRect/>
          </a:stretch>
        </p:blipFill>
        <p:spPr bwMode="auto">
          <a:xfrm>
            <a:off x="7829550" y="4252913"/>
            <a:ext cx="1028700" cy="709612"/>
          </a:xfrm>
          <a:prstGeom prst="rect">
            <a:avLst/>
          </a:prstGeom>
          <a:noFill/>
          <a:ln w="9525">
            <a:noFill/>
            <a:miter lim="800000"/>
            <a:headEnd/>
            <a:tailEnd/>
          </a:ln>
        </p:spPr>
      </p:pic>
      <p:sp>
        <p:nvSpPr>
          <p:cNvPr id="1024015" name="Rectangle 15"/>
          <p:cNvSpPr>
            <a:spLocks noChangeArrowheads="1"/>
          </p:cNvSpPr>
          <p:nvPr/>
        </p:nvSpPr>
        <p:spPr bwMode="auto">
          <a:xfrm>
            <a:off x="2160588" y="6394450"/>
            <a:ext cx="4822825" cy="336550"/>
          </a:xfrm>
          <a:prstGeom prst="rect">
            <a:avLst/>
          </a:prstGeom>
          <a:noFill/>
          <a:ln w="9525">
            <a:noFill/>
            <a:miter lim="800000"/>
            <a:headEnd/>
            <a:tailEnd/>
          </a:ln>
        </p:spPr>
        <p:txBody>
          <a:bodyPr wrap="none">
            <a:spAutoFit/>
          </a:bodyPr>
          <a:lstStyle/>
          <a:p>
            <a:r>
              <a:rPr lang="en-US" sz="1600"/>
              <a:t>Large molecules move slower than small 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0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1024005"/>
                                        </p:tgtEl>
                                        <p:attrNameLst>
                                          <p:attrName>style.visibility</p:attrName>
                                        </p:attrNameLst>
                                      </p:cBhvr>
                                      <p:to>
                                        <p:strVal val="visible"/>
                                      </p:to>
                                    </p:set>
                                    <p:animEffect transition="in" filter="dissolve">
                                      <p:cBhvr>
                                        <p:cTn id="17" dur="500"/>
                                        <p:tgtEl>
                                          <p:spTgt spid="102400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1" nodeType="clickEffect">
                                  <p:stCondLst>
                                    <p:cond delay="0"/>
                                  </p:stCondLst>
                                  <p:childTnLst>
                                    <p:set>
                                      <p:cBhvr>
                                        <p:cTn id="21" dur="1" fill="hold">
                                          <p:stCondLst>
                                            <p:cond delay="0"/>
                                          </p:stCondLst>
                                        </p:cTn>
                                        <p:tgtEl>
                                          <p:spTgt spid="1024006"/>
                                        </p:tgtEl>
                                        <p:attrNameLst>
                                          <p:attrName>style.visibility</p:attrName>
                                        </p:attrNameLst>
                                      </p:cBhvr>
                                      <p:to>
                                        <p:strVal val="visible"/>
                                      </p:to>
                                    </p:set>
                                    <p:animEffect transition="in" filter="dissolve">
                                      <p:cBhvr>
                                        <p:cTn id="22" dur="500"/>
                                        <p:tgtEl>
                                          <p:spTgt spid="10240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24007"/>
                                        </p:tgtEl>
                                        <p:attrNameLst>
                                          <p:attrName>style.visibility</p:attrName>
                                        </p:attrNameLst>
                                      </p:cBhvr>
                                      <p:to>
                                        <p:strVal val="visible"/>
                                      </p:to>
                                    </p:set>
                                    <p:animEffect transition="in" filter="wipe(down)">
                                      <p:cBhvr>
                                        <p:cTn id="27" dur="500"/>
                                        <p:tgtEl>
                                          <p:spTgt spid="102400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24009"/>
                                        </p:tgtEl>
                                        <p:attrNameLst>
                                          <p:attrName>style.visibility</p:attrName>
                                        </p:attrNameLst>
                                      </p:cBhvr>
                                      <p:to>
                                        <p:strVal val="visible"/>
                                      </p:to>
                                    </p:set>
                                    <p:animEffect transition="in" filter="fade">
                                      <p:cBhvr>
                                        <p:cTn id="31" dur="2000"/>
                                        <p:tgtEl>
                                          <p:spTgt spid="10240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24010"/>
                                        </p:tgtEl>
                                        <p:attrNameLst>
                                          <p:attrName>style.visibility</p:attrName>
                                        </p:attrNameLst>
                                      </p:cBhvr>
                                      <p:to>
                                        <p:strVal val="visible"/>
                                      </p:to>
                                    </p:set>
                                    <p:animEffect transition="in" filter="wipe(down)">
                                      <p:cBhvr>
                                        <p:cTn id="36" dur="500"/>
                                        <p:tgtEl>
                                          <p:spTgt spid="1024010"/>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24011"/>
                                        </p:tgtEl>
                                        <p:attrNameLst>
                                          <p:attrName>style.visibility</p:attrName>
                                        </p:attrNameLst>
                                      </p:cBhvr>
                                      <p:to>
                                        <p:strVal val="visible"/>
                                      </p:to>
                                    </p:set>
                                    <p:animEffect transition="in" filter="fade">
                                      <p:cBhvr>
                                        <p:cTn id="40" dur="2000"/>
                                        <p:tgtEl>
                                          <p:spTgt spid="1024011"/>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2.5E-6 5.55556E-6 L 0.8125 5.55556E-6 " pathEditMode="relative" ptsTypes="AA">
                                      <p:cBhvr>
                                        <p:cTn id="44" dur="1000" fill="hold"/>
                                        <p:tgtEl>
                                          <p:spTgt spid="1024006"/>
                                        </p:tgtEl>
                                        <p:attrNameLst>
                                          <p:attrName>ppt_x</p:attrName>
                                          <p:attrName>ppt_y</p:attrName>
                                        </p:attrNameLst>
                                      </p:cBhvr>
                                    </p:animMotion>
                                  </p:childTnLst>
                                </p:cTn>
                              </p:par>
                              <p:par>
                                <p:cTn id="45" presetID="9" presetClass="entr" presetSubtype="0" fill="hold" nodeType="withEffect">
                                  <p:stCondLst>
                                    <p:cond delay="0"/>
                                  </p:stCondLst>
                                  <p:childTnLst>
                                    <p:set>
                                      <p:cBhvr>
                                        <p:cTn id="46" dur="1" fill="hold">
                                          <p:stCondLst>
                                            <p:cond delay="0"/>
                                          </p:stCondLst>
                                        </p:cTn>
                                        <p:tgtEl>
                                          <p:spTgt spid="1024013"/>
                                        </p:tgtEl>
                                        <p:attrNameLst>
                                          <p:attrName>style.visibility</p:attrName>
                                        </p:attrNameLst>
                                      </p:cBhvr>
                                      <p:to>
                                        <p:strVal val="visible"/>
                                      </p:to>
                                    </p:set>
                                    <p:animEffect transition="in" filter="dissolve">
                                      <p:cBhvr>
                                        <p:cTn id="47" dur="500"/>
                                        <p:tgtEl>
                                          <p:spTgt spid="1024013"/>
                                        </p:tgtEl>
                                      </p:cBhvr>
                                    </p:animEffect>
                                  </p:childTnLst>
                                </p:cTn>
                              </p:par>
                              <p:par>
                                <p:cTn id="48" presetID="0" presetClass="path" presetSubtype="0" accel="50000" decel="50000" fill="hold" grpId="0" nodeType="withEffect">
                                  <p:stCondLst>
                                    <p:cond delay="0"/>
                                  </p:stCondLst>
                                  <p:childTnLst>
                                    <p:animMotion origin="layout" path="M 1.66667E-6 0 L 0.85937 0 " pathEditMode="relative" rAng="0" ptsTypes="AA">
                                      <p:cBhvr>
                                        <p:cTn id="49" dur="3000" fill="hold"/>
                                        <p:tgtEl>
                                          <p:spTgt spid="1024005"/>
                                        </p:tgtEl>
                                        <p:attrNameLst>
                                          <p:attrName>ppt_x</p:attrName>
                                          <p:attrName>ppt_y</p:attrName>
                                        </p:attrNameLst>
                                      </p:cBhvr>
                                      <p:rCtr x="430" y="0"/>
                                    </p:animMotion>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24015"/>
                                        </p:tgtEl>
                                        <p:attrNameLst>
                                          <p:attrName>style.visibility</p:attrName>
                                        </p:attrNameLst>
                                      </p:cBhvr>
                                      <p:to>
                                        <p:strVal val="visible"/>
                                      </p:to>
                                    </p:set>
                                    <p:animEffect transition="in" filter="fade">
                                      <p:cBhvr>
                                        <p:cTn id="54" dur="1000"/>
                                        <p:tgtEl>
                                          <p:spTgt spid="1024015"/>
                                        </p:tgtEl>
                                      </p:cBhvr>
                                    </p:animEffect>
                                    <p:anim calcmode="lin" valueType="num">
                                      <p:cBhvr>
                                        <p:cTn id="55" dur="1000" fill="hold"/>
                                        <p:tgtEl>
                                          <p:spTgt spid="1024015"/>
                                        </p:tgtEl>
                                        <p:attrNameLst>
                                          <p:attrName>ppt_x</p:attrName>
                                        </p:attrNameLst>
                                      </p:cBhvr>
                                      <p:tavLst>
                                        <p:tav tm="0">
                                          <p:val>
                                            <p:strVal val="#ppt_x"/>
                                          </p:val>
                                        </p:tav>
                                        <p:tav tm="100000">
                                          <p:val>
                                            <p:strVal val="#ppt_x"/>
                                          </p:val>
                                        </p:tav>
                                      </p:tavLst>
                                    </p:anim>
                                    <p:anim calcmode="lin" valueType="num">
                                      <p:cBhvr>
                                        <p:cTn id="56" dur="1000" fill="hold"/>
                                        <p:tgtEl>
                                          <p:spTgt spid="10240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3" grpId="0" build="p"/>
      <p:bldP spid="1024005" grpId="0" animBg="1"/>
      <p:bldP spid="1024005" grpId="1" animBg="1"/>
      <p:bldP spid="1024006" grpId="0" animBg="1"/>
      <p:bldP spid="1024006" grpId="1" animBg="1"/>
      <p:bldP spid="1024007" grpId="0" animBg="1"/>
      <p:bldP spid="1024009" grpId="0" animBg="1"/>
      <p:bldP spid="1024010" grpId="0" animBg="1"/>
      <p:bldP spid="1024011" grpId="0" animBg="1"/>
      <p:bldP spid="102401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Text Box 2"/>
          <p:cNvSpPr txBox="1">
            <a:spLocks noChangeArrowheads="1"/>
          </p:cNvSpPr>
          <p:nvPr/>
        </p:nvSpPr>
        <p:spPr bwMode="auto">
          <a:xfrm>
            <a:off x="669925" y="2779713"/>
            <a:ext cx="3384550" cy="366712"/>
          </a:xfrm>
          <a:prstGeom prst="rect">
            <a:avLst/>
          </a:prstGeom>
          <a:noFill/>
          <a:ln w="9525">
            <a:noFill/>
            <a:miter lim="800000"/>
            <a:headEnd/>
            <a:tailEnd/>
          </a:ln>
        </p:spPr>
        <p:txBody>
          <a:bodyPr wrap="none">
            <a:spAutoFit/>
          </a:bodyPr>
          <a:lstStyle/>
          <a:p>
            <a:pPr algn="l"/>
            <a:r>
              <a:rPr lang="en-US" sz="1800"/>
              <a:t>Step 1)  Write given information</a:t>
            </a:r>
          </a:p>
        </p:txBody>
      </p:sp>
      <p:sp>
        <p:nvSpPr>
          <p:cNvPr id="1026051" name="Text Box 3"/>
          <p:cNvSpPr txBox="1">
            <a:spLocks noChangeArrowheads="1"/>
          </p:cNvSpPr>
          <p:nvPr/>
        </p:nvSpPr>
        <p:spPr bwMode="auto">
          <a:xfrm>
            <a:off x="1558925" y="3109913"/>
            <a:ext cx="1854200" cy="366712"/>
          </a:xfrm>
          <a:prstGeom prst="rect">
            <a:avLst/>
          </a:prstGeom>
          <a:noFill/>
          <a:ln w="9525">
            <a:noFill/>
            <a:miter lim="800000"/>
            <a:headEnd/>
            <a:tailEnd/>
          </a:ln>
        </p:spPr>
        <p:txBody>
          <a:bodyPr wrap="none">
            <a:spAutoFit/>
          </a:bodyPr>
          <a:lstStyle/>
          <a:p>
            <a:pPr algn="l"/>
            <a:r>
              <a:rPr lang="en-US" sz="1800"/>
              <a:t>GAS 1 =  helium</a:t>
            </a:r>
          </a:p>
        </p:txBody>
      </p:sp>
      <p:sp>
        <p:nvSpPr>
          <p:cNvPr id="1026052" name="Text Box 4"/>
          <p:cNvSpPr txBox="1">
            <a:spLocks noChangeArrowheads="1"/>
          </p:cNvSpPr>
          <p:nvPr/>
        </p:nvSpPr>
        <p:spPr bwMode="auto">
          <a:xfrm>
            <a:off x="2016125" y="3579813"/>
            <a:ext cx="1354138" cy="366712"/>
          </a:xfrm>
          <a:prstGeom prst="rect">
            <a:avLst/>
          </a:prstGeom>
          <a:noFill/>
          <a:ln w="9525">
            <a:noFill/>
            <a:miter lim="800000"/>
            <a:headEnd/>
            <a:tailEnd/>
          </a:ln>
        </p:spPr>
        <p:txBody>
          <a:bodyPr wrap="none">
            <a:spAutoFit/>
          </a:bodyPr>
          <a:lstStyle/>
          <a:p>
            <a:pPr algn="l"/>
            <a:r>
              <a:rPr lang="en-US" sz="1800"/>
              <a:t>M</a:t>
            </a:r>
            <a:r>
              <a:rPr lang="en-US" sz="1800" baseline="-25000"/>
              <a:t>1</a:t>
            </a:r>
            <a:r>
              <a:rPr lang="en-US" sz="1800"/>
              <a:t>  =  4.0 g</a:t>
            </a:r>
          </a:p>
        </p:txBody>
      </p:sp>
      <p:sp>
        <p:nvSpPr>
          <p:cNvPr id="1026053" name="Text Box 5"/>
          <p:cNvSpPr txBox="1">
            <a:spLocks noChangeArrowheads="1"/>
          </p:cNvSpPr>
          <p:nvPr/>
        </p:nvSpPr>
        <p:spPr bwMode="auto">
          <a:xfrm>
            <a:off x="2032000" y="3938588"/>
            <a:ext cx="884238" cy="366712"/>
          </a:xfrm>
          <a:prstGeom prst="rect">
            <a:avLst/>
          </a:prstGeom>
          <a:noFill/>
          <a:ln w="9525">
            <a:noFill/>
            <a:miter lim="800000"/>
            <a:headEnd/>
            <a:tailEnd/>
          </a:ln>
        </p:spPr>
        <p:txBody>
          <a:bodyPr wrap="none">
            <a:spAutoFit/>
          </a:bodyPr>
          <a:lstStyle/>
          <a:p>
            <a:pPr algn="l"/>
            <a:r>
              <a:rPr lang="en-US" sz="1800" i="1"/>
              <a:t>v</a:t>
            </a:r>
            <a:r>
              <a:rPr lang="en-US" sz="1800" baseline="-25000"/>
              <a:t>1</a:t>
            </a:r>
            <a:r>
              <a:rPr lang="en-US" sz="1800"/>
              <a:t>  =  x</a:t>
            </a:r>
          </a:p>
        </p:txBody>
      </p:sp>
      <p:sp>
        <p:nvSpPr>
          <p:cNvPr id="1026054" name="Text Box 6"/>
          <p:cNvSpPr txBox="1">
            <a:spLocks noChangeArrowheads="1"/>
          </p:cNvSpPr>
          <p:nvPr/>
        </p:nvSpPr>
        <p:spPr bwMode="auto">
          <a:xfrm>
            <a:off x="5003800" y="3109913"/>
            <a:ext cx="1981200" cy="366712"/>
          </a:xfrm>
          <a:prstGeom prst="rect">
            <a:avLst/>
          </a:prstGeom>
          <a:noFill/>
          <a:ln w="9525">
            <a:noFill/>
            <a:miter lim="800000"/>
            <a:headEnd/>
            <a:tailEnd/>
          </a:ln>
        </p:spPr>
        <p:txBody>
          <a:bodyPr wrap="none">
            <a:spAutoFit/>
          </a:bodyPr>
          <a:lstStyle/>
          <a:p>
            <a:pPr algn="l"/>
            <a:r>
              <a:rPr lang="en-US" sz="1800"/>
              <a:t>GAS 2 =  chlorine</a:t>
            </a:r>
          </a:p>
        </p:txBody>
      </p:sp>
      <p:sp>
        <p:nvSpPr>
          <p:cNvPr id="1026055" name="Text Box 7"/>
          <p:cNvSpPr txBox="1">
            <a:spLocks noChangeArrowheads="1"/>
          </p:cNvSpPr>
          <p:nvPr/>
        </p:nvSpPr>
        <p:spPr bwMode="auto">
          <a:xfrm>
            <a:off x="5461000" y="3579813"/>
            <a:ext cx="1481138" cy="366712"/>
          </a:xfrm>
          <a:prstGeom prst="rect">
            <a:avLst/>
          </a:prstGeom>
          <a:noFill/>
          <a:ln w="9525">
            <a:noFill/>
            <a:miter lim="800000"/>
            <a:headEnd/>
            <a:tailEnd/>
          </a:ln>
        </p:spPr>
        <p:txBody>
          <a:bodyPr wrap="none">
            <a:spAutoFit/>
          </a:bodyPr>
          <a:lstStyle/>
          <a:p>
            <a:pPr algn="l"/>
            <a:r>
              <a:rPr lang="en-US" sz="1800"/>
              <a:t>M</a:t>
            </a:r>
            <a:r>
              <a:rPr lang="en-US" sz="1800" baseline="-25000"/>
              <a:t>2</a:t>
            </a:r>
            <a:r>
              <a:rPr lang="en-US" sz="1800"/>
              <a:t>  =  71.0 g</a:t>
            </a:r>
          </a:p>
        </p:txBody>
      </p:sp>
      <p:sp>
        <p:nvSpPr>
          <p:cNvPr id="1026056" name="Text Box 8"/>
          <p:cNvSpPr txBox="1">
            <a:spLocks noChangeArrowheads="1"/>
          </p:cNvSpPr>
          <p:nvPr/>
        </p:nvSpPr>
        <p:spPr bwMode="auto">
          <a:xfrm>
            <a:off x="5476875" y="3938588"/>
            <a:ext cx="884238" cy="366712"/>
          </a:xfrm>
          <a:prstGeom prst="rect">
            <a:avLst/>
          </a:prstGeom>
          <a:noFill/>
          <a:ln w="9525">
            <a:noFill/>
            <a:miter lim="800000"/>
            <a:headEnd/>
            <a:tailEnd/>
          </a:ln>
        </p:spPr>
        <p:txBody>
          <a:bodyPr wrap="none">
            <a:spAutoFit/>
          </a:bodyPr>
          <a:lstStyle/>
          <a:p>
            <a:pPr algn="l"/>
            <a:r>
              <a:rPr lang="en-US" sz="1800" i="1"/>
              <a:t>v</a:t>
            </a:r>
            <a:r>
              <a:rPr lang="en-US" sz="1800" baseline="-25000"/>
              <a:t>2</a:t>
            </a:r>
            <a:r>
              <a:rPr lang="en-US" sz="1800"/>
              <a:t>  =  x</a:t>
            </a:r>
          </a:p>
        </p:txBody>
      </p:sp>
      <p:sp>
        <p:nvSpPr>
          <p:cNvPr id="1026057" name="Text Box 9"/>
          <p:cNvSpPr txBox="1">
            <a:spLocks noChangeArrowheads="1"/>
          </p:cNvSpPr>
          <p:nvPr/>
        </p:nvSpPr>
        <p:spPr bwMode="auto">
          <a:xfrm>
            <a:off x="3765550" y="3111500"/>
            <a:ext cx="476250" cy="366713"/>
          </a:xfrm>
          <a:prstGeom prst="rect">
            <a:avLst/>
          </a:prstGeom>
          <a:noFill/>
          <a:ln w="9525">
            <a:noFill/>
            <a:miter lim="800000"/>
            <a:headEnd/>
            <a:tailEnd/>
          </a:ln>
        </p:spPr>
        <p:txBody>
          <a:bodyPr wrap="none">
            <a:spAutoFit/>
          </a:bodyPr>
          <a:lstStyle/>
          <a:p>
            <a:pPr algn="l"/>
            <a:r>
              <a:rPr lang="en-US" sz="1800"/>
              <a:t>He</a:t>
            </a:r>
          </a:p>
        </p:txBody>
      </p:sp>
      <p:sp>
        <p:nvSpPr>
          <p:cNvPr id="1026058" name="Text Box 10"/>
          <p:cNvSpPr txBox="1">
            <a:spLocks noChangeArrowheads="1"/>
          </p:cNvSpPr>
          <p:nvPr/>
        </p:nvSpPr>
        <p:spPr bwMode="auto">
          <a:xfrm>
            <a:off x="7162800" y="3111500"/>
            <a:ext cx="484188" cy="366713"/>
          </a:xfrm>
          <a:prstGeom prst="rect">
            <a:avLst/>
          </a:prstGeom>
          <a:noFill/>
          <a:ln w="9525">
            <a:noFill/>
            <a:miter lim="800000"/>
            <a:headEnd/>
            <a:tailEnd/>
          </a:ln>
        </p:spPr>
        <p:txBody>
          <a:bodyPr wrap="none">
            <a:spAutoFit/>
          </a:bodyPr>
          <a:lstStyle/>
          <a:p>
            <a:pPr algn="l"/>
            <a:r>
              <a:rPr lang="en-US" sz="1800"/>
              <a:t>Cl</a:t>
            </a:r>
            <a:r>
              <a:rPr lang="en-US" sz="1800" baseline="-25000"/>
              <a:t>2</a:t>
            </a:r>
          </a:p>
        </p:txBody>
      </p:sp>
      <p:sp>
        <p:nvSpPr>
          <p:cNvPr id="1026059" name="Text Box 11"/>
          <p:cNvSpPr txBox="1">
            <a:spLocks noChangeArrowheads="1"/>
          </p:cNvSpPr>
          <p:nvPr/>
        </p:nvSpPr>
        <p:spPr bwMode="auto">
          <a:xfrm>
            <a:off x="609600" y="4483100"/>
            <a:ext cx="1949450" cy="366713"/>
          </a:xfrm>
          <a:prstGeom prst="rect">
            <a:avLst/>
          </a:prstGeom>
          <a:noFill/>
          <a:ln w="9525">
            <a:noFill/>
            <a:miter lim="800000"/>
            <a:headEnd/>
            <a:tailEnd/>
          </a:ln>
        </p:spPr>
        <p:txBody>
          <a:bodyPr wrap="none">
            <a:spAutoFit/>
          </a:bodyPr>
          <a:lstStyle/>
          <a:p>
            <a:pPr algn="l"/>
            <a:r>
              <a:rPr lang="en-US" sz="1800"/>
              <a:t>Step 2)  Equation</a:t>
            </a:r>
          </a:p>
        </p:txBody>
      </p:sp>
      <p:graphicFrame>
        <p:nvGraphicFramePr>
          <p:cNvPr id="1026060" name="Object 12"/>
          <p:cNvGraphicFramePr>
            <a:graphicFrameLocks noChangeAspect="1"/>
          </p:cNvGraphicFramePr>
          <p:nvPr>
            <p:ph sz="half" idx="2"/>
          </p:nvPr>
        </p:nvGraphicFramePr>
        <p:xfrm>
          <a:off x="1676400" y="5003800"/>
          <a:ext cx="1016000" cy="660400"/>
        </p:xfrm>
        <a:graphic>
          <a:graphicData uri="http://schemas.openxmlformats.org/presentationml/2006/ole">
            <p:oleObj spid="_x0000_s34818" name="Equation" r:id="rId4" imgW="1016000" imgH="660400" progId="Equation.3">
              <p:embed/>
            </p:oleObj>
          </a:graphicData>
        </a:graphic>
      </p:graphicFrame>
      <p:sp>
        <p:nvSpPr>
          <p:cNvPr id="1026061" name="Text Box 13"/>
          <p:cNvSpPr txBox="1">
            <a:spLocks noChangeArrowheads="1"/>
          </p:cNvSpPr>
          <p:nvPr/>
        </p:nvSpPr>
        <p:spPr bwMode="auto">
          <a:xfrm>
            <a:off x="3613150" y="4484688"/>
            <a:ext cx="4476750" cy="366712"/>
          </a:xfrm>
          <a:prstGeom prst="rect">
            <a:avLst/>
          </a:prstGeom>
          <a:noFill/>
          <a:ln w="9525">
            <a:noFill/>
            <a:miter lim="800000"/>
            <a:headEnd/>
            <a:tailEnd/>
          </a:ln>
        </p:spPr>
        <p:txBody>
          <a:bodyPr wrap="none">
            <a:spAutoFit/>
          </a:bodyPr>
          <a:lstStyle/>
          <a:p>
            <a:pPr algn="l"/>
            <a:r>
              <a:rPr lang="en-US" sz="1800"/>
              <a:t>Step 3)  Substitute into equation and solve</a:t>
            </a:r>
          </a:p>
        </p:txBody>
      </p:sp>
      <p:sp>
        <p:nvSpPr>
          <p:cNvPr id="1026062" name="Text Box 14"/>
          <p:cNvSpPr txBox="1">
            <a:spLocks noChangeArrowheads="1"/>
          </p:cNvSpPr>
          <p:nvPr/>
        </p:nvSpPr>
        <p:spPr bwMode="auto">
          <a:xfrm>
            <a:off x="4784725" y="5040313"/>
            <a:ext cx="382588" cy="366712"/>
          </a:xfrm>
          <a:prstGeom prst="rect">
            <a:avLst/>
          </a:prstGeom>
          <a:noFill/>
          <a:ln w="9525">
            <a:noFill/>
            <a:miter lim="800000"/>
            <a:headEnd/>
            <a:tailEnd/>
          </a:ln>
        </p:spPr>
        <p:txBody>
          <a:bodyPr wrap="none">
            <a:spAutoFit/>
          </a:bodyPr>
          <a:lstStyle/>
          <a:p>
            <a:pPr algn="l"/>
            <a:r>
              <a:rPr lang="en-US" sz="1800"/>
              <a:t>v</a:t>
            </a:r>
            <a:r>
              <a:rPr lang="en-US" sz="1800" baseline="-25000"/>
              <a:t>1</a:t>
            </a:r>
          </a:p>
        </p:txBody>
      </p:sp>
      <p:sp>
        <p:nvSpPr>
          <p:cNvPr id="1026063" name="Text Box 15"/>
          <p:cNvSpPr txBox="1">
            <a:spLocks noChangeArrowheads="1"/>
          </p:cNvSpPr>
          <p:nvPr/>
        </p:nvSpPr>
        <p:spPr bwMode="auto">
          <a:xfrm>
            <a:off x="4799013" y="5384800"/>
            <a:ext cx="382587" cy="366713"/>
          </a:xfrm>
          <a:prstGeom prst="rect">
            <a:avLst/>
          </a:prstGeom>
          <a:noFill/>
          <a:ln w="9525">
            <a:noFill/>
            <a:miter lim="800000"/>
            <a:headEnd/>
            <a:tailEnd/>
          </a:ln>
        </p:spPr>
        <p:txBody>
          <a:bodyPr wrap="none">
            <a:spAutoFit/>
          </a:bodyPr>
          <a:lstStyle/>
          <a:p>
            <a:pPr algn="l"/>
            <a:r>
              <a:rPr lang="en-US" sz="1800"/>
              <a:t>v</a:t>
            </a:r>
            <a:r>
              <a:rPr lang="en-US" sz="1800" baseline="-25000"/>
              <a:t>2</a:t>
            </a:r>
          </a:p>
        </p:txBody>
      </p:sp>
      <p:sp>
        <p:nvSpPr>
          <p:cNvPr id="1026064" name="Line 16"/>
          <p:cNvSpPr>
            <a:spLocks noChangeShapeType="1"/>
          </p:cNvSpPr>
          <p:nvPr/>
        </p:nvSpPr>
        <p:spPr bwMode="auto">
          <a:xfrm>
            <a:off x="4762500" y="5422900"/>
            <a:ext cx="381000" cy="0"/>
          </a:xfrm>
          <a:prstGeom prst="line">
            <a:avLst/>
          </a:prstGeom>
          <a:noFill/>
          <a:ln w="9525">
            <a:solidFill>
              <a:schemeClr val="tx1"/>
            </a:solidFill>
            <a:round/>
            <a:headEnd/>
            <a:tailEnd/>
          </a:ln>
        </p:spPr>
        <p:txBody>
          <a:bodyPr/>
          <a:lstStyle/>
          <a:p>
            <a:endParaRPr lang="en-US"/>
          </a:p>
        </p:txBody>
      </p:sp>
      <p:sp>
        <p:nvSpPr>
          <p:cNvPr id="1026065" name="Text Box 17"/>
          <p:cNvSpPr txBox="1">
            <a:spLocks noChangeArrowheads="1"/>
          </p:cNvSpPr>
          <p:nvPr/>
        </p:nvSpPr>
        <p:spPr bwMode="auto">
          <a:xfrm>
            <a:off x="5159375" y="5240338"/>
            <a:ext cx="317500" cy="366712"/>
          </a:xfrm>
          <a:prstGeom prst="rect">
            <a:avLst/>
          </a:prstGeom>
          <a:noFill/>
          <a:ln w="9525">
            <a:noFill/>
            <a:miter lim="800000"/>
            <a:headEnd/>
            <a:tailEnd/>
          </a:ln>
        </p:spPr>
        <p:txBody>
          <a:bodyPr wrap="none">
            <a:spAutoFit/>
          </a:bodyPr>
          <a:lstStyle/>
          <a:p>
            <a:pPr algn="l"/>
            <a:r>
              <a:rPr lang="en-US" sz="1800"/>
              <a:t>=</a:t>
            </a:r>
          </a:p>
        </p:txBody>
      </p:sp>
      <p:sp>
        <p:nvSpPr>
          <p:cNvPr id="1026066" name="Text Box 18"/>
          <p:cNvSpPr txBox="1">
            <a:spLocks noChangeArrowheads="1"/>
          </p:cNvSpPr>
          <p:nvPr/>
        </p:nvSpPr>
        <p:spPr bwMode="auto">
          <a:xfrm>
            <a:off x="5610225" y="5040313"/>
            <a:ext cx="819150" cy="366712"/>
          </a:xfrm>
          <a:prstGeom prst="rect">
            <a:avLst/>
          </a:prstGeom>
          <a:noFill/>
          <a:ln w="9525">
            <a:noFill/>
            <a:miter lim="800000"/>
            <a:headEnd/>
            <a:tailEnd/>
          </a:ln>
        </p:spPr>
        <p:txBody>
          <a:bodyPr wrap="none">
            <a:spAutoFit/>
          </a:bodyPr>
          <a:lstStyle/>
          <a:p>
            <a:pPr algn="l"/>
            <a:r>
              <a:rPr lang="en-US" sz="1800"/>
              <a:t>71.0 g</a:t>
            </a:r>
            <a:endParaRPr lang="en-US" sz="1800" baseline="-25000"/>
          </a:p>
        </p:txBody>
      </p:sp>
      <p:sp>
        <p:nvSpPr>
          <p:cNvPr id="1026067" name="Text Box 19"/>
          <p:cNvSpPr txBox="1">
            <a:spLocks noChangeArrowheads="1"/>
          </p:cNvSpPr>
          <p:nvPr/>
        </p:nvSpPr>
        <p:spPr bwMode="auto">
          <a:xfrm>
            <a:off x="5599113" y="5384800"/>
            <a:ext cx="692150" cy="366713"/>
          </a:xfrm>
          <a:prstGeom prst="rect">
            <a:avLst/>
          </a:prstGeom>
          <a:noFill/>
          <a:ln w="9525">
            <a:noFill/>
            <a:miter lim="800000"/>
            <a:headEnd/>
            <a:tailEnd/>
          </a:ln>
        </p:spPr>
        <p:txBody>
          <a:bodyPr wrap="none">
            <a:spAutoFit/>
          </a:bodyPr>
          <a:lstStyle/>
          <a:p>
            <a:pPr algn="l"/>
            <a:r>
              <a:rPr lang="en-US" sz="1800"/>
              <a:t>4.0 g</a:t>
            </a:r>
            <a:endParaRPr lang="en-US" sz="1800" baseline="-25000"/>
          </a:p>
        </p:txBody>
      </p:sp>
      <p:sp>
        <p:nvSpPr>
          <p:cNvPr id="1026068" name="Line 20"/>
          <p:cNvSpPr>
            <a:spLocks noChangeShapeType="1"/>
          </p:cNvSpPr>
          <p:nvPr/>
        </p:nvSpPr>
        <p:spPr bwMode="auto">
          <a:xfrm>
            <a:off x="5613400" y="5422900"/>
            <a:ext cx="773113" cy="0"/>
          </a:xfrm>
          <a:prstGeom prst="line">
            <a:avLst/>
          </a:prstGeom>
          <a:noFill/>
          <a:ln w="9525">
            <a:solidFill>
              <a:schemeClr val="tx1"/>
            </a:solidFill>
            <a:round/>
            <a:headEnd/>
            <a:tailEnd/>
          </a:ln>
        </p:spPr>
        <p:txBody>
          <a:bodyPr/>
          <a:lstStyle/>
          <a:p>
            <a:endParaRPr lang="en-US"/>
          </a:p>
        </p:txBody>
      </p:sp>
      <p:sp>
        <p:nvSpPr>
          <p:cNvPr id="1026069" name="Freeform 21"/>
          <p:cNvSpPr>
            <a:spLocks/>
          </p:cNvSpPr>
          <p:nvPr/>
        </p:nvSpPr>
        <p:spPr bwMode="auto">
          <a:xfrm>
            <a:off x="5459413" y="5054600"/>
            <a:ext cx="998537" cy="587375"/>
          </a:xfrm>
          <a:custGeom>
            <a:avLst/>
            <a:gdLst>
              <a:gd name="T0" fmla="*/ 0 w 629"/>
              <a:gd name="T1" fmla="*/ 2147483647 h 370"/>
              <a:gd name="T2" fmla="*/ 2147483647 w 629"/>
              <a:gd name="T3" fmla="*/ 2147483647 h 370"/>
              <a:gd name="T4" fmla="*/ 2147483647 w 629"/>
              <a:gd name="T5" fmla="*/ 2147483647 h 370"/>
              <a:gd name="T6" fmla="*/ 2147483647 w 629"/>
              <a:gd name="T7" fmla="*/ 2147483647 h 370"/>
              <a:gd name="T8" fmla="*/ 2147483647 w 629"/>
              <a:gd name="T9" fmla="*/ 0 h 370"/>
              <a:gd name="T10" fmla="*/ 0 60000 65536"/>
              <a:gd name="T11" fmla="*/ 0 60000 65536"/>
              <a:gd name="T12" fmla="*/ 0 60000 65536"/>
              <a:gd name="T13" fmla="*/ 0 60000 65536"/>
              <a:gd name="T14" fmla="*/ 0 60000 65536"/>
              <a:gd name="T15" fmla="*/ 0 w 629"/>
              <a:gd name="T16" fmla="*/ 0 h 370"/>
              <a:gd name="T17" fmla="*/ 629 w 629"/>
              <a:gd name="T18" fmla="*/ 370 h 370"/>
            </a:gdLst>
            <a:ahLst/>
            <a:cxnLst>
              <a:cxn ang="T10">
                <a:pos x="T0" y="T1"/>
              </a:cxn>
              <a:cxn ang="T11">
                <a:pos x="T2" y="T3"/>
              </a:cxn>
              <a:cxn ang="T12">
                <a:pos x="T4" y="T5"/>
              </a:cxn>
              <a:cxn ang="T13">
                <a:pos x="T6" y="T7"/>
              </a:cxn>
              <a:cxn ang="T14">
                <a:pos x="T8" y="T9"/>
              </a:cxn>
            </a:cxnLst>
            <a:rect l="T15" t="T16" r="T17" b="T18"/>
            <a:pathLst>
              <a:path w="629" h="370">
                <a:moveTo>
                  <a:pt x="0" y="237"/>
                </a:moveTo>
                <a:lnTo>
                  <a:pt x="16" y="228"/>
                </a:lnTo>
                <a:lnTo>
                  <a:pt x="48" y="370"/>
                </a:lnTo>
                <a:lnTo>
                  <a:pt x="84" y="1"/>
                </a:lnTo>
                <a:lnTo>
                  <a:pt x="629" y="0"/>
                </a:lnTo>
              </a:path>
            </a:pathLst>
          </a:custGeom>
          <a:noFill/>
          <a:ln w="9525">
            <a:solidFill>
              <a:schemeClr val="tx1"/>
            </a:solidFill>
            <a:round/>
            <a:headEnd/>
            <a:tailEnd/>
          </a:ln>
        </p:spPr>
        <p:txBody>
          <a:bodyPr/>
          <a:lstStyle/>
          <a:p>
            <a:endParaRPr lang="en-US"/>
          </a:p>
        </p:txBody>
      </p:sp>
      <p:sp>
        <p:nvSpPr>
          <p:cNvPr id="1026070" name="AutoShape 22"/>
          <p:cNvSpPr>
            <a:spLocks noChangeArrowheads="1"/>
          </p:cNvSpPr>
          <p:nvPr/>
        </p:nvSpPr>
        <p:spPr bwMode="auto">
          <a:xfrm>
            <a:off x="6586538" y="5267325"/>
            <a:ext cx="561975" cy="300038"/>
          </a:xfrm>
          <a:prstGeom prst="notchedRightArrow">
            <a:avLst>
              <a:gd name="adj1" fmla="val 50000"/>
              <a:gd name="adj2" fmla="val 46825"/>
            </a:avLst>
          </a:prstGeom>
          <a:gradFill rotWithShape="1">
            <a:gsLst>
              <a:gs pos="0">
                <a:schemeClr val="bg1"/>
              </a:gs>
              <a:gs pos="100000">
                <a:schemeClr val="accent2"/>
              </a:gs>
            </a:gsLst>
            <a:lin ang="0" scaled="1"/>
          </a:gradFill>
          <a:ln w="9525">
            <a:noFill/>
            <a:miter lim="800000"/>
            <a:headEnd/>
            <a:tailEnd/>
          </a:ln>
        </p:spPr>
        <p:txBody>
          <a:bodyPr wrap="none" anchor="ctr"/>
          <a:lstStyle/>
          <a:p>
            <a:endParaRPr lang="en-US"/>
          </a:p>
        </p:txBody>
      </p:sp>
      <p:sp>
        <p:nvSpPr>
          <p:cNvPr id="1026071" name="Text Box 23"/>
          <p:cNvSpPr txBox="1">
            <a:spLocks noChangeArrowheads="1"/>
          </p:cNvSpPr>
          <p:nvPr/>
        </p:nvSpPr>
        <p:spPr bwMode="auto">
          <a:xfrm>
            <a:off x="7273925" y="5040313"/>
            <a:ext cx="628650" cy="366712"/>
          </a:xfrm>
          <a:prstGeom prst="rect">
            <a:avLst/>
          </a:prstGeom>
          <a:noFill/>
          <a:ln w="9525">
            <a:noFill/>
            <a:miter lim="800000"/>
            <a:headEnd/>
            <a:tailEnd/>
          </a:ln>
        </p:spPr>
        <p:txBody>
          <a:bodyPr wrap="none">
            <a:spAutoFit/>
          </a:bodyPr>
          <a:lstStyle/>
          <a:p>
            <a:pPr algn="l"/>
            <a:r>
              <a:rPr lang="en-US" sz="1800"/>
              <a:t>4.21</a:t>
            </a:r>
            <a:endParaRPr lang="en-US" sz="1800" baseline="-25000"/>
          </a:p>
        </p:txBody>
      </p:sp>
      <p:sp>
        <p:nvSpPr>
          <p:cNvPr id="1026072" name="Text Box 24"/>
          <p:cNvSpPr txBox="1">
            <a:spLocks noChangeArrowheads="1"/>
          </p:cNvSpPr>
          <p:nvPr/>
        </p:nvSpPr>
        <p:spPr bwMode="auto">
          <a:xfrm>
            <a:off x="7389813" y="5384800"/>
            <a:ext cx="311150" cy="366713"/>
          </a:xfrm>
          <a:prstGeom prst="rect">
            <a:avLst/>
          </a:prstGeom>
          <a:noFill/>
          <a:ln w="9525">
            <a:noFill/>
            <a:miter lim="800000"/>
            <a:headEnd/>
            <a:tailEnd/>
          </a:ln>
        </p:spPr>
        <p:txBody>
          <a:bodyPr wrap="none">
            <a:spAutoFit/>
          </a:bodyPr>
          <a:lstStyle/>
          <a:p>
            <a:pPr algn="l"/>
            <a:r>
              <a:rPr lang="en-US" sz="1800"/>
              <a:t>1</a:t>
            </a:r>
            <a:endParaRPr lang="en-US" sz="1800" baseline="-25000"/>
          </a:p>
        </p:txBody>
      </p:sp>
      <p:sp>
        <p:nvSpPr>
          <p:cNvPr id="1026073" name="Line 25"/>
          <p:cNvSpPr>
            <a:spLocks noChangeShapeType="1"/>
          </p:cNvSpPr>
          <p:nvPr/>
        </p:nvSpPr>
        <p:spPr bwMode="auto">
          <a:xfrm>
            <a:off x="7277100" y="5422900"/>
            <a:ext cx="590550" cy="0"/>
          </a:xfrm>
          <a:prstGeom prst="line">
            <a:avLst/>
          </a:prstGeom>
          <a:noFill/>
          <a:ln w="9525">
            <a:solidFill>
              <a:schemeClr val="tx1"/>
            </a:solidFill>
            <a:round/>
            <a:headEnd/>
            <a:tailEnd/>
          </a:ln>
        </p:spPr>
        <p:txBody>
          <a:bodyPr/>
          <a:lstStyle/>
          <a:p>
            <a:endParaRPr lang="en-US"/>
          </a:p>
        </p:txBody>
      </p:sp>
      <p:sp>
        <p:nvSpPr>
          <p:cNvPr id="34842" name="Rectangle 26"/>
          <p:cNvSpPr>
            <a:spLocks noChangeArrowheads="1"/>
          </p:cNvSpPr>
          <p:nvPr/>
        </p:nvSpPr>
        <p:spPr bwMode="auto">
          <a:xfrm>
            <a:off x="763588" y="1282700"/>
            <a:ext cx="7827962" cy="1066800"/>
          </a:xfrm>
          <a:prstGeom prst="rect">
            <a:avLst/>
          </a:prstGeom>
          <a:noFill/>
          <a:ln w="9525">
            <a:noFill/>
            <a:miter lim="800000"/>
            <a:headEnd/>
            <a:tailEnd/>
          </a:ln>
        </p:spPr>
        <p:txBody>
          <a:bodyPr wrap="none">
            <a:spAutoFit/>
          </a:bodyPr>
          <a:lstStyle/>
          <a:p>
            <a:pPr algn="l"/>
            <a:r>
              <a:rPr lang="en-US" sz="3200"/>
              <a:t>Find the relative rate of diffusion of helium </a:t>
            </a:r>
          </a:p>
          <a:p>
            <a:pPr algn="l"/>
            <a:r>
              <a:rPr lang="en-US" sz="3200"/>
              <a:t>and chlorine gas</a:t>
            </a:r>
          </a:p>
        </p:txBody>
      </p:sp>
      <p:sp>
        <p:nvSpPr>
          <p:cNvPr id="1026075" name="Rectangle 27"/>
          <p:cNvSpPr>
            <a:spLocks noChangeArrowheads="1"/>
          </p:cNvSpPr>
          <p:nvPr/>
        </p:nvSpPr>
        <p:spPr bwMode="auto">
          <a:xfrm>
            <a:off x="2005013" y="6116638"/>
            <a:ext cx="5210175" cy="457200"/>
          </a:xfrm>
          <a:prstGeom prst="rect">
            <a:avLst/>
          </a:prstGeom>
          <a:noFill/>
          <a:ln w="9525">
            <a:noFill/>
            <a:miter lim="800000"/>
            <a:headEnd/>
            <a:tailEnd/>
          </a:ln>
        </p:spPr>
        <p:txBody>
          <a:bodyPr wrap="none">
            <a:spAutoFit/>
          </a:bodyPr>
          <a:lstStyle/>
          <a:p>
            <a:pPr algn="l"/>
            <a:r>
              <a:rPr lang="en-US" sz="2400" i="1"/>
              <a:t>He diffuses 4.21 times faster than Cl</a:t>
            </a:r>
            <a:r>
              <a:rPr lang="en-US" sz="2400" i="1" baseline="-25000"/>
              <a:t>2</a:t>
            </a:r>
          </a:p>
        </p:txBody>
      </p:sp>
      <p:grpSp>
        <p:nvGrpSpPr>
          <p:cNvPr id="34844" name="Group 38"/>
          <p:cNvGrpSpPr>
            <a:grpSpLocks/>
          </p:cNvGrpSpPr>
          <p:nvPr/>
        </p:nvGrpSpPr>
        <p:grpSpPr bwMode="auto">
          <a:xfrm>
            <a:off x="8153400" y="152400"/>
            <a:ext cx="866775" cy="1006475"/>
            <a:chOff x="5136" y="96"/>
            <a:chExt cx="546" cy="634"/>
          </a:xfrm>
        </p:grpSpPr>
        <p:sp>
          <p:nvSpPr>
            <p:cNvPr id="34850" name="Rectangle 29"/>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4851" name="Text Box 30"/>
            <p:cNvSpPr txBox="1">
              <a:spLocks noChangeArrowheads="1"/>
            </p:cNvSpPr>
            <p:nvPr/>
          </p:nvSpPr>
          <p:spPr bwMode="auto">
            <a:xfrm>
              <a:off x="5222" y="240"/>
              <a:ext cx="358" cy="365"/>
            </a:xfrm>
            <a:prstGeom prst="rect">
              <a:avLst/>
            </a:prstGeom>
            <a:noFill/>
            <a:ln w="9525">
              <a:noFill/>
              <a:miter lim="800000"/>
              <a:headEnd/>
              <a:tailEnd/>
            </a:ln>
          </p:spPr>
          <p:txBody>
            <a:bodyPr wrap="none">
              <a:spAutoFit/>
            </a:bodyPr>
            <a:lstStyle/>
            <a:p>
              <a:pPr algn="l"/>
              <a:r>
                <a:rPr lang="en-US" sz="3200"/>
                <a:t>Cl</a:t>
              </a:r>
            </a:p>
          </p:txBody>
        </p:sp>
        <p:sp>
          <p:nvSpPr>
            <p:cNvPr id="34852" name="Text Box 31"/>
            <p:cNvSpPr txBox="1">
              <a:spLocks noChangeArrowheads="1"/>
            </p:cNvSpPr>
            <p:nvPr/>
          </p:nvSpPr>
          <p:spPr bwMode="auto">
            <a:xfrm>
              <a:off x="5184" y="538"/>
              <a:ext cx="457" cy="192"/>
            </a:xfrm>
            <a:prstGeom prst="rect">
              <a:avLst/>
            </a:prstGeom>
            <a:noFill/>
            <a:ln w="9525">
              <a:noFill/>
              <a:miter lim="800000"/>
              <a:headEnd/>
              <a:tailEnd/>
            </a:ln>
          </p:spPr>
          <p:txBody>
            <a:bodyPr wrap="none">
              <a:spAutoFit/>
            </a:bodyPr>
            <a:lstStyle/>
            <a:p>
              <a:pPr algn="l"/>
              <a:r>
                <a:rPr lang="en-US" sz="1400" b="1">
                  <a:solidFill>
                    <a:srgbClr val="FF0000"/>
                  </a:solidFill>
                </a:rPr>
                <a:t>35.453</a:t>
              </a:r>
            </a:p>
          </p:txBody>
        </p:sp>
        <p:sp>
          <p:nvSpPr>
            <p:cNvPr id="34853" name="Text Box 32"/>
            <p:cNvSpPr txBox="1">
              <a:spLocks noChangeArrowheads="1"/>
            </p:cNvSpPr>
            <p:nvPr/>
          </p:nvSpPr>
          <p:spPr bwMode="auto">
            <a:xfrm>
              <a:off x="5406" y="96"/>
              <a:ext cx="276" cy="231"/>
            </a:xfrm>
            <a:prstGeom prst="rect">
              <a:avLst/>
            </a:prstGeom>
            <a:noFill/>
            <a:ln w="9525">
              <a:noFill/>
              <a:miter lim="800000"/>
              <a:headEnd/>
              <a:tailEnd/>
            </a:ln>
          </p:spPr>
          <p:txBody>
            <a:bodyPr wrap="none">
              <a:spAutoFit/>
            </a:bodyPr>
            <a:lstStyle/>
            <a:p>
              <a:pPr algn="l"/>
              <a:r>
                <a:rPr lang="en-US" sz="1800">
                  <a:solidFill>
                    <a:schemeClr val="accent2"/>
                  </a:solidFill>
                </a:rPr>
                <a:t>17</a:t>
              </a:r>
            </a:p>
          </p:txBody>
        </p:sp>
      </p:grpSp>
      <p:grpSp>
        <p:nvGrpSpPr>
          <p:cNvPr id="34845" name="Group 39"/>
          <p:cNvGrpSpPr>
            <a:grpSpLocks/>
          </p:cNvGrpSpPr>
          <p:nvPr/>
        </p:nvGrpSpPr>
        <p:grpSpPr bwMode="auto">
          <a:xfrm>
            <a:off x="200025" y="152400"/>
            <a:ext cx="838200" cy="1006475"/>
            <a:chOff x="126" y="96"/>
            <a:chExt cx="528" cy="634"/>
          </a:xfrm>
        </p:grpSpPr>
        <p:sp>
          <p:nvSpPr>
            <p:cNvPr id="34846" name="Rectangle 34"/>
            <p:cNvSpPr>
              <a:spLocks noChangeArrowheads="1"/>
            </p:cNvSpPr>
            <p:nvPr/>
          </p:nvSpPr>
          <p:spPr bwMode="auto">
            <a:xfrm>
              <a:off x="126" y="96"/>
              <a:ext cx="528" cy="624"/>
            </a:xfrm>
            <a:prstGeom prst="rect">
              <a:avLst/>
            </a:prstGeom>
            <a:noFill/>
            <a:ln w="9525">
              <a:solidFill>
                <a:schemeClr val="tx1"/>
              </a:solidFill>
              <a:miter lim="800000"/>
              <a:headEnd/>
              <a:tailEnd/>
            </a:ln>
          </p:spPr>
          <p:txBody>
            <a:bodyPr wrap="none" anchor="ctr"/>
            <a:lstStyle/>
            <a:p>
              <a:endParaRPr lang="en-US"/>
            </a:p>
          </p:txBody>
        </p:sp>
        <p:sp>
          <p:nvSpPr>
            <p:cNvPr id="34847" name="Text Box 35"/>
            <p:cNvSpPr txBox="1">
              <a:spLocks noChangeArrowheads="1"/>
            </p:cNvSpPr>
            <p:nvPr/>
          </p:nvSpPr>
          <p:spPr bwMode="auto">
            <a:xfrm>
              <a:off x="164" y="240"/>
              <a:ext cx="443" cy="365"/>
            </a:xfrm>
            <a:prstGeom prst="rect">
              <a:avLst/>
            </a:prstGeom>
            <a:noFill/>
            <a:ln w="9525">
              <a:noFill/>
              <a:miter lim="800000"/>
              <a:headEnd/>
              <a:tailEnd/>
            </a:ln>
          </p:spPr>
          <p:txBody>
            <a:bodyPr wrap="none">
              <a:spAutoFit/>
            </a:bodyPr>
            <a:lstStyle/>
            <a:p>
              <a:pPr algn="l"/>
              <a:r>
                <a:rPr lang="en-US" sz="3200"/>
                <a:t>He</a:t>
              </a:r>
            </a:p>
          </p:txBody>
        </p:sp>
        <p:sp>
          <p:nvSpPr>
            <p:cNvPr id="34848" name="Text Box 36"/>
            <p:cNvSpPr txBox="1">
              <a:spLocks noChangeArrowheads="1"/>
            </p:cNvSpPr>
            <p:nvPr/>
          </p:nvSpPr>
          <p:spPr bwMode="auto">
            <a:xfrm>
              <a:off x="162" y="538"/>
              <a:ext cx="457" cy="192"/>
            </a:xfrm>
            <a:prstGeom prst="rect">
              <a:avLst/>
            </a:prstGeom>
            <a:noFill/>
            <a:ln w="9525">
              <a:noFill/>
              <a:miter lim="800000"/>
              <a:headEnd/>
              <a:tailEnd/>
            </a:ln>
          </p:spPr>
          <p:txBody>
            <a:bodyPr wrap="none">
              <a:spAutoFit/>
            </a:bodyPr>
            <a:lstStyle/>
            <a:p>
              <a:pPr algn="l"/>
              <a:r>
                <a:rPr lang="en-US" sz="1400" b="1">
                  <a:solidFill>
                    <a:srgbClr val="FF0000"/>
                  </a:solidFill>
                </a:rPr>
                <a:t>4.0026</a:t>
              </a:r>
            </a:p>
          </p:txBody>
        </p:sp>
        <p:sp>
          <p:nvSpPr>
            <p:cNvPr id="34849" name="Text Box 37"/>
            <p:cNvSpPr txBox="1">
              <a:spLocks noChangeArrowheads="1"/>
            </p:cNvSpPr>
            <p:nvPr/>
          </p:nvSpPr>
          <p:spPr bwMode="auto">
            <a:xfrm>
              <a:off x="438" y="96"/>
              <a:ext cx="196" cy="231"/>
            </a:xfrm>
            <a:prstGeom prst="rect">
              <a:avLst/>
            </a:prstGeom>
            <a:noFill/>
            <a:ln w="9525">
              <a:noFill/>
              <a:miter lim="800000"/>
              <a:headEnd/>
              <a:tailEnd/>
            </a:ln>
          </p:spPr>
          <p:txBody>
            <a:bodyPr wrap="none">
              <a:spAutoFit/>
            </a:bodyPr>
            <a:lstStyle/>
            <a:p>
              <a:pPr algn="l"/>
              <a:r>
                <a:rPr lang="en-US" sz="1800">
                  <a:solidFill>
                    <a:schemeClr val="accent2"/>
                  </a:solidFill>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6050"/>
                                        </p:tgtEl>
                                        <p:attrNameLst>
                                          <p:attrName>style.visibility</p:attrName>
                                        </p:attrNameLst>
                                      </p:cBhvr>
                                      <p:to>
                                        <p:strVal val="visible"/>
                                      </p:to>
                                    </p:set>
                                    <p:anim calcmode="lin" valueType="num">
                                      <p:cBhvr>
                                        <p:cTn id="7" dur="1000" fill="hold"/>
                                        <p:tgtEl>
                                          <p:spTgt spid="1026050"/>
                                        </p:tgtEl>
                                        <p:attrNameLst>
                                          <p:attrName>ppt_x</p:attrName>
                                        </p:attrNameLst>
                                      </p:cBhvr>
                                      <p:tavLst>
                                        <p:tav tm="0">
                                          <p:val>
                                            <p:strVal val="#ppt_x-.2"/>
                                          </p:val>
                                        </p:tav>
                                        <p:tav tm="100000">
                                          <p:val>
                                            <p:strVal val="#ppt_x"/>
                                          </p:val>
                                        </p:tav>
                                      </p:tavLst>
                                    </p:anim>
                                    <p:anim calcmode="lin" valueType="num">
                                      <p:cBhvr>
                                        <p:cTn id="8" dur="1000" fill="hold"/>
                                        <p:tgtEl>
                                          <p:spTgt spid="1026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26051"/>
                                        </p:tgtEl>
                                        <p:attrNameLst>
                                          <p:attrName>style.visibility</p:attrName>
                                        </p:attrNameLst>
                                      </p:cBhvr>
                                      <p:to>
                                        <p:strVal val="visible"/>
                                      </p:to>
                                    </p:set>
                                    <p:anim calcmode="lin" valueType="num">
                                      <p:cBhvr>
                                        <p:cTn id="14" dur="500" fill="hold"/>
                                        <p:tgtEl>
                                          <p:spTgt spid="1026051"/>
                                        </p:tgtEl>
                                        <p:attrNameLst>
                                          <p:attrName>ppt_w</p:attrName>
                                        </p:attrNameLst>
                                      </p:cBhvr>
                                      <p:tavLst>
                                        <p:tav tm="0">
                                          <p:val>
                                            <p:fltVal val="0"/>
                                          </p:val>
                                        </p:tav>
                                        <p:tav tm="100000">
                                          <p:val>
                                            <p:strVal val="#ppt_w"/>
                                          </p:val>
                                        </p:tav>
                                      </p:tavLst>
                                    </p:anim>
                                    <p:anim calcmode="lin" valueType="num">
                                      <p:cBhvr>
                                        <p:cTn id="15" dur="500" fill="hold"/>
                                        <p:tgtEl>
                                          <p:spTgt spid="1026051"/>
                                        </p:tgtEl>
                                        <p:attrNameLst>
                                          <p:attrName>ppt_h</p:attrName>
                                        </p:attrNameLst>
                                      </p:cBhvr>
                                      <p:tavLst>
                                        <p:tav tm="0">
                                          <p:val>
                                            <p:fltVal val="0"/>
                                          </p:val>
                                        </p:tav>
                                        <p:tav tm="100000">
                                          <p:val>
                                            <p:strVal val="#ppt_h"/>
                                          </p:val>
                                        </p:tav>
                                      </p:tavLst>
                                    </p:anim>
                                    <p:animEffect transition="in" filter="fade">
                                      <p:cBhvr>
                                        <p:cTn id="16" dur="500"/>
                                        <p:tgtEl>
                                          <p:spTgt spid="102605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26057"/>
                                        </p:tgtEl>
                                        <p:attrNameLst>
                                          <p:attrName>style.visibility</p:attrName>
                                        </p:attrNameLst>
                                      </p:cBhvr>
                                      <p:to>
                                        <p:strVal val="visible"/>
                                      </p:to>
                                    </p:set>
                                    <p:animEffect transition="in" filter="dissolve">
                                      <p:cBhvr>
                                        <p:cTn id="21" dur="500"/>
                                        <p:tgtEl>
                                          <p:spTgt spid="1026057"/>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026052"/>
                                        </p:tgtEl>
                                        <p:attrNameLst>
                                          <p:attrName>style.visibility</p:attrName>
                                        </p:attrNameLst>
                                      </p:cBhvr>
                                      <p:to>
                                        <p:strVal val="visible"/>
                                      </p:to>
                                    </p:set>
                                    <p:animEffect transition="in" filter="fade">
                                      <p:cBhvr>
                                        <p:cTn id="26" dur="1000"/>
                                        <p:tgtEl>
                                          <p:spTgt spid="1026052"/>
                                        </p:tgtEl>
                                      </p:cBhvr>
                                    </p:animEffect>
                                    <p:anim calcmode="lin" valueType="num">
                                      <p:cBhvr>
                                        <p:cTn id="27" dur="1000" fill="hold"/>
                                        <p:tgtEl>
                                          <p:spTgt spid="1026052"/>
                                        </p:tgtEl>
                                        <p:attrNameLst>
                                          <p:attrName>ppt_x</p:attrName>
                                        </p:attrNameLst>
                                      </p:cBhvr>
                                      <p:tavLst>
                                        <p:tav tm="0">
                                          <p:val>
                                            <p:strVal val="#ppt_x"/>
                                          </p:val>
                                        </p:tav>
                                        <p:tav tm="100000">
                                          <p:val>
                                            <p:strVal val="#ppt_x"/>
                                          </p:val>
                                        </p:tav>
                                      </p:tavLst>
                                    </p:anim>
                                    <p:anim calcmode="lin" valueType="num">
                                      <p:cBhvr>
                                        <p:cTn id="28" dur="1000" fill="hold"/>
                                        <p:tgtEl>
                                          <p:spTgt spid="102605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026053"/>
                                        </p:tgtEl>
                                        <p:attrNameLst>
                                          <p:attrName>style.visibility</p:attrName>
                                        </p:attrNameLst>
                                      </p:cBhvr>
                                      <p:to>
                                        <p:strVal val="visible"/>
                                      </p:to>
                                    </p:set>
                                    <p:animEffect transition="in" filter="fade">
                                      <p:cBhvr>
                                        <p:cTn id="33" dur="1000"/>
                                        <p:tgtEl>
                                          <p:spTgt spid="1026053"/>
                                        </p:tgtEl>
                                      </p:cBhvr>
                                    </p:animEffect>
                                    <p:anim calcmode="lin" valueType="num">
                                      <p:cBhvr>
                                        <p:cTn id="34" dur="1000" fill="hold"/>
                                        <p:tgtEl>
                                          <p:spTgt spid="1026053"/>
                                        </p:tgtEl>
                                        <p:attrNameLst>
                                          <p:attrName>ppt_x</p:attrName>
                                        </p:attrNameLst>
                                      </p:cBhvr>
                                      <p:tavLst>
                                        <p:tav tm="0">
                                          <p:val>
                                            <p:strVal val="#ppt_x"/>
                                          </p:val>
                                        </p:tav>
                                        <p:tav tm="100000">
                                          <p:val>
                                            <p:strVal val="#ppt_x"/>
                                          </p:val>
                                        </p:tav>
                                      </p:tavLst>
                                    </p:anim>
                                    <p:anim calcmode="lin" valueType="num">
                                      <p:cBhvr>
                                        <p:cTn id="35" dur="1000" fill="hold"/>
                                        <p:tgtEl>
                                          <p:spTgt spid="102605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026054"/>
                                        </p:tgtEl>
                                        <p:attrNameLst>
                                          <p:attrName>style.visibility</p:attrName>
                                        </p:attrNameLst>
                                      </p:cBhvr>
                                      <p:to>
                                        <p:strVal val="visible"/>
                                      </p:to>
                                    </p:set>
                                    <p:anim calcmode="lin" valueType="num">
                                      <p:cBhvr>
                                        <p:cTn id="40" dur="500" fill="hold"/>
                                        <p:tgtEl>
                                          <p:spTgt spid="1026054"/>
                                        </p:tgtEl>
                                        <p:attrNameLst>
                                          <p:attrName>ppt_w</p:attrName>
                                        </p:attrNameLst>
                                      </p:cBhvr>
                                      <p:tavLst>
                                        <p:tav tm="0">
                                          <p:val>
                                            <p:fltVal val="0"/>
                                          </p:val>
                                        </p:tav>
                                        <p:tav tm="100000">
                                          <p:val>
                                            <p:strVal val="#ppt_w"/>
                                          </p:val>
                                        </p:tav>
                                      </p:tavLst>
                                    </p:anim>
                                    <p:anim calcmode="lin" valueType="num">
                                      <p:cBhvr>
                                        <p:cTn id="41" dur="500" fill="hold"/>
                                        <p:tgtEl>
                                          <p:spTgt spid="1026054"/>
                                        </p:tgtEl>
                                        <p:attrNameLst>
                                          <p:attrName>ppt_h</p:attrName>
                                        </p:attrNameLst>
                                      </p:cBhvr>
                                      <p:tavLst>
                                        <p:tav tm="0">
                                          <p:val>
                                            <p:fltVal val="0"/>
                                          </p:val>
                                        </p:tav>
                                        <p:tav tm="100000">
                                          <p:val>
                                            <p:strVal val="#ppt_h"/>
                                          </p:val>
                                        </p:tav>
                                      </p:tavLst>
                                    </p:anim>
                                    <p:animEffect transition="in" filter="fade">
                                      <p:cBhvr>
                                        <p:cTn id="42" dur="500"/>
                                        <p:tgtEl>
                                          <p:spTgt spid="102605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26058"/>
                                        </p:tgtEl>
                                        <p:attrNameLst>
                                          <p:attrName>style.visibility</p:attrName>
                                        </p:attrNameLst>
                                      </p:cBhvr>
                                      <p:to>
                                        <p:strVal val="visible"/>
                                      </p:to>
                                    </p:set>
                                    <p:animEffect transition="in" filter="dissolve">
                                      <p:cBhvr>
                                        <p:cTn id="47" dur="500"/>
                                        <p:tgtEl>
                                          <p:spTgt spid="1026058"/>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026055"/>
                                        </p:tgtEl>
                                        <p:attrNameLst>
                                          <p:attrName>style.visibility</p:attrName>
                                        </p:attrNameLst>
                                      </p:cBhvr>
                                      <p:to>
                                        <p:strVal val="visible"/>
                                      </p:to>
                                    </p:set>
                                    <p:animEffect transition="in" filter="fade">
                                      <p:cBhvr>
                                        <p:cTn id="52" dur="1000"/>
                                        <p:tgtEl>
                                          <p:spTgt spid="1026055"/>
                                        </p:tgtEl>
                                      </p:cBhvr>
                                    </p:animEffect>
                                    <p:anim calcmode="lin" valueType="num">
                                      <p:cBhvr>
                                        <p:cTn id="53" dur="1000" fill="hold"/>
                                        <p:tgtEl>
                                          <p:spTgt spid="1026055"/>
                                        </p:tgtEl>
                                        <p:attrNameLst>
                                          <p:attrName>ppt_x</p:attrName>
                                        </p:attrNameLst>
                                      </p:cBhvr>
                                      <p:tavLst>
                                        <p:tav tm="0">
                                          <p:val>
                                            <p:strVal val="#ppt_x"/>
                                          </p:val>
                                        </p:tav>
                                        <p:tav tm="100000">
                                          <p:val>
                                            <p:strVal val="#ppt_x"/>
                                          </p:val>
                                        </p:tav>
                                      </p:tavLst>
                                    </p:anim>
                                    <p:anim calcmode="lin" valueType="num">
                                      <p:cBhvr>
                                        <p:cTn id="54" dur="1000" fill="hold"/>
                                        <p:tgtEl>
                                          <p:spTgt spid="102605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026056"/>
                                        </p:tgtEl>
                                        <p:attrNameLst>
                                          <p:attrName>style.visibility</p:attrName>
                                        </p:attrNameLst>
                                      </p:cBhvr>
                                      <p:to>
                                        <p:strVal val="visible"/>
                                      </p:to>
                                    </p:set>
                                    <p:animEffect transition="in" filter="fade">
                                      <p:cBhvr>
                                        <p:cTn id="59" dur="1000"/>
                                        <p:tgtEl>
                                          <p:spTgt spid="1026056"/>
                                        </p:tgtEl>
                                      </p:cBhvr>
                                    </p:animEffect>
                                    <p:anim calcmode="lin" valueType="num">
                                      <p:cBhvr>
                                        <p:cTn id="60" dur="1000" fill="hold"/>
                                        <p:tgtEl>
                                          <p:spTgt spid="1026056"/>
                                        </p:tgtEl>
                                        <p:attrNameLst>
                                          <p:attrName>ppt_x</p:attrName>
                                        </p:attrNameLst>
                                      </p:cBhvr>
                                      <p:tavLst>
                                        <p:tav tm="0">
                                          <p:val>
                                            <p:strVal val="#ppt_x"/>
                                          </p:val>
                                        </p:tav>
                                        <p:tav tm="100000">
                                          <p:val>
                                            <p:strVal val="#ppt_x"/>
                                          </p:val>
                                        </p:tav>
                                      </p:tavLst>
                                    </p:anim>
                                    <p:anim calcmode="lin" valueType="num">
                                      <p:cBhvr>
                                        <p:cTn id="61" dur="1000" fill="hold"/>
                                        <p:tgtEl>
                                          <p:spTgt spid="102605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0" presetClass="entr" presetSubtype="0" fill="hold" grpId="0" nodeType="clickEffect">
                                  <p:stCondLst>
                                    <p:cond delay="0"/>
                                  </p:stCondLst>
                                  <p:iterate type="lt">
                                    <p:tmPct val="10000"/>
                                  </p:iterate>
                                  <p:childTnLst>
                                    <p:set>
                                      <p:cBhvr>
                                        <p:cTn id="65" dur="1" fill="hold">
                                          <p:stCondLst>
                                            <p:cond delay="0"/>
                                          </p:stCondLst>
                                        </p:cTn>
                                        <p:tgtEl>
                                          <p:spTgt spid="1026059"/>
                                        </p:tgtEl>
                                        <p:attrNameLst>
                                          <p:attrName>style.visibility</p:attrName>
                                        </p:attrNameLst>
                                      </p:cBhvr>
                                      <p:to>
                                        <p:strVal val="visible"/>
                                      </p:to>
                                    </p:set>
                                    <p:animEffect transition="in" filter="fade">
                                      <p:cBhvr>
                                        <p:cTn id="66" dur="1000"/>
                                        <p:tgtEl>
                                          <p:spTgt spid="1026059"/>
                                        </p:tgtEl>
                                      </p:cBhvr>
                                    </p:animEffect>
                                    <p:anim calcmode="lin" valueType="num">
                                      <p:cBhvr>
                                        <p:cTn id="67" dur="1000" fill="hold"/>
                                        <p:tgtEl>
                                          <p:spTgt spid="1026059"/>
                                        </p:tgtEl>
                                        <p:attrNameLst>
                                          <p:attrName>ppt_x</p:attrName>
                                        </p:attrNameLst>
                                      </p:cBhvr>
                                      <p:tavLst>
                                        <p:tav tm="0">
                                          <p:val>
                                            <p:strVal val="#ppt_x-.1"/>
                                          </p:val>
                                        </p:tav>
                                        <p:tav tm="100000">
                                          <p:val>
                                            <p:strVal val="#ppt_x"/>
                                          </p:val>
                                        </p:tav>
                                      </p:tavLst>
                                    </p:anim>
                                    <p:anim calcmode="lin" valueType="num">
                                      <p:cBhvr>
                                        <p:cTn id="68" dur="1000" fill="hold"/>
                                        <p:tgtEl>
                                          <p:spTgt spid="102605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026060"/>
                                        </p:tgtEl>
                                        <p:attrNameLst>
                                          <p:attrName>style.visibility</p:attrName>
                                        </p:attrNameLst>
                                      </p:cBhvr>
                                      <p:to>
                                        <p:strVal val="visible"/>
                                      </p:to>
                                    </p:set>
                                    <p:anim calcmode="lin" valueType="num">
                                      <p:cBhvr>
                                        <p:cTn id="73" dur="500" fill="hold"/>
                                        <p:tgtEl>
                                          <p:spTgt spid="1026060"/>
                                        </p:tgtEl>
                                        <p:attrNameLst>
                                          <p:attrName>ppt_w</p:attrName>
                                        </p:attrNameLst>
                                      </p:cBhvr>
                                      <p:tavLst>
                                        <p:tav tm="0">
                                          <p:val>
                                            <p:fltVal val="0"/>
                                          </p:val>
                                        </p:tav>
                                        <p:tav tm="100000">
                                          <p:val>
                                            <p:strVal val="#ppt_w"/>
                                          </p:val>
                                        </p:tav>
                                      </p:tavLst>
                                    </p:anim>
                                    <p:anim calcmode="lin" valueType="num">
                                      <p:cBhvr>
                                        <p:cTn id="74" dur="500" fill="hold"/>
                                        <p:tgtEl>
                                          <p:spTgt spid="1026060"/>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40" presetClass="entr" presetSubtype="0" fill="hold" grpId="0" nodeType="clickEffect">
                                  <p:stCondLst>
                                    <p:cond delay="0"/>
                                  </p:stCondLst>
                                  <p:iterate type="lt">
                                    <p:tmPct val="10000"/>
                                  </p:iterate>
                                  <p:childTnLst>
                                    <p:set>
                                      <p:cBhvr>
                                        <p:cTn id="78" dur="1" fill="hold">
                                          <p:stCondLst>
                                            <p:cond delay="0"/>
                                          </p:stCondLst>
                                        </p:cTn>
                                        <p:tgtEl>
                                          <p:spTgt spid="1026061"/>
                                        </p:tgtEl>
                                        <p:attrNameLst>
                                          <p:attrName>style.visibility</p:attrName>
                                        </p:attrNameLst>
                                      </p:cBhvr>
                                      <p:to>
                                        <p:strVal val="visible"/>
                                      </p:to>
                                    </p:set>
                                    <p:animEffect transition="in" filter="fade">
                                      <p:cBhvr>
                                        <p:cTn id="79" dur="1000"/>
                                        <p:tgtEl>
                                          <p:spTgt spid="1026061"/>
                                        </p:tgtEl>
                                      </p:cBhvr>
                                    </p:animEffect>
                                    <p:anim calcmode="lin" valueType="num">
                                      <p:cBhvr>
                                        <p:cTn id="80" dur="1000" fill="hold"/>
                                        <p:tgtEl>
                                          <p:spTgt spid="1026061"/>
                                        </p:tgtEl>
                                        <p:attrNameLst>
                                          <p:attrName>ppt_x</p:attrName>
                                        </p:attrNameLst>
                                      </p:cBhvr>
                                      <p:tavLst>
                                        <p:tav tm="0">
                                          <p:val>
                                            <p:strVal val="#ppt_x-.1"/>
                                          </p:val>
                                        </p:tav>
                                        <p:tav tm="100000">
                                          <p:val>
                                            <p:strVal val="#ppt_x"/>
                                          </p:val>
                                        </p:tav>
                                      </p:tavLst>
                                    </p:anim>
                                    <p:anim calcmode="lin" valueType="num">
                                      <p:cBhvr>
                                        <p:cTn id="81" dur="1000" fill="hold"/>
                                        <p:tgtEl>
                                          <p:spTgt spid="102606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026062"/>
                                        </p:tgtEl>
                                        <p:attrNameLst>
                                          <p:attrName>style.visibility</p:attrName>
                                        </p:attrNameLst>
                                      </p:cBhvr>
                                      <p:to>
                                        <p:strVal val="visible"/>
                                      </p:to>
                                    </p:set>
                                    <p:animEffect transition="in" filter="fade">
                                      <p:cBhvr>
                                        <p:cTn id="86" dur="2000"/>
                                        <p:tgtEl>
                                          <p:spTgt spid="102606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26063"/>
                                        </p:tgtEl>
                                        <p:attrNameLst>
                                          <p:attrName>style.visibility</p:attrName>
                                        </p:attrNameLst>
                                      </p:cBhvr>
                                      <p:to>
                                        <p:strVal val="visible"/>
                                      </p:to>
                                    </p:set>
                                    <p:animEffect transition="in" filter="fade">
                                      <p:cBhvr>
                                        <p:cTn id="89" dur="2000"/>
                                        <p:tgtEl>
                                          <p:spTgt spid="102606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26064"/>
                                        </p:tgtEl>
                                        <p:attrNameLst>
                                          <p:attrName>style.visibility</p:attrName>
                                        </p:attrNameLst>
                                      </p:cBhvr>
                                      <p:to>
                                        <p:strVal val="visible"/>
                                      </p:to>
                                    </p:set>
                                    <p:animEffect transition="in" filter="fade">
                                      <p:cBhvr>
                                        <p:cTn id="92" dur="2000"/>
                                        <p:tgtEl>
                                          <p:spTgt spid="102606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6065"/>
                                        </p:tgtEl>
                                        <p:attrNameLst>
                                          <p:attrName>style.visibility</p:attrName>
                                        </p:attrNameLst>
                                      </p:cBhvr>
                                      <p:to>
                                        <p:strVal val="visible"/>
                                      </p:to>
                                    </p:set>
                                    <p:animEffect transition="in" filter="fade">
                                      <p:cBhvr>
                                        <p:cTn id="95" dur="2000"/>
                                        <p:tgtEl>
                                          <p:spTgt spid="102606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26068"/>
                                        </p:tgtEl>
                                        <p:attrNameLst>
                                          <p:attrName>style.visibility</p:attrName>
                                        </p:attrNameLst>
                                      </p:cBhvr>
                                      <p:to>
                                        <p:strVal val="visible"/>
                                      </p:to>
                                    </p:set>
                                    <p:animEffect transition="in" filter="fade">
                                      <p:cBhvr>
                                        <p:cTn id="98" dur="2000"/>
                                        <p:tgtEl>
                                          <p:spTgt spid="102606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026069"/>
                                        </p:tgtEl>
                                        <p:attrNameLst>
                                          <p:attrName>style.visibility</p:attrName>
                                        </p:attrNameLst>
                                      </p:cBhvr>
                                      <p:to>
                                        <p:strVal val="visible"/>
                                      </p:to>
                                    </p:set>
                                    <p:animEffect transition="in" filter="fade">
                                      <p:cBhvr>
                                        <p:cTn id="101" dur="2000"/>
                                        <p:tgtEl>
                                          <p:spTgt spid="1026069"/>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1026066"/>
                                        </p:tgtEl>
                                        <p:attrNameLst>
                                          <p:attrName>style.visibility</p:attrName>
                                        </p:attrNameLst>
                                      </p:cBhvr>
                                      <p:to>
                                        <p:strVal val="visible"/>
                                      </p:to>
                                    </p:set>
                                    <p:animEffect transition="in" filter="dissolve">
                                      <p:cBhvr>
                                        <p:cTn id="106" dur="500"/>
                                        <p:tgtEl>
                                          <p:spTgt spid="1026066"/>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026067"/>
                                        </p:tgtEl>
                                        <p:attrNameLst>
                                          <p:attrName>style.visibility</p:attrName>
                                        </p:attrNameLst>
                                      </p:cBhvr>
                                      <p:to>
                                        <p:strVal val="visible"/>
                                      </p:to>
                                    </p:set>
                                    <p:animEffect transition="in" filter="dissolve">
                                      <p:cBhvr>
                                        <p:cTn id="111" dur="500"/>
                                        <p:tgtEl>
                                          <p:spTgt spid="102606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026070"/>
                                        </p:tgtEl>
                                        <p:attrNameLst>
                                          <p:attrName>style.visibility</p:attrName>
                                        </p:attrNameLst>
                                      </p:cBhvr>
                                      <p:to>
                                        <p:strVal val="visible"/>
                                      </p:to>
                                    </p:set>
                                    <p:animEffect transition="in" filter="wipe(left)">
                                      <p:cBhvr>
                                        <p:cTn id="116" dur="500"/>
                                        <p:tgtEl>
                                          <p:spTgt spid="1026070"/>
                                        </p:tgtEl>
                                      </p:cBhvr>
                                    </p:animEffect>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grpId="0" nodeType="clickEffect">
                                  <p:stCondLst>
                                    <p:cond delay="0"/>
                                  </p:stCondLst>
                                  <p:childTnLst>
                                    <p:set>
                                      <p:cBhvr>
                                        <p:cTn id="120" dur="1" fill="hold">
                                          <p:stCondLst>
                                            <p:cond delay="0"/>
                                          </p:stCondLst>
                                        </p:cTn>
                                        <p:tgtEl>
                                          <p:spTgt spid="1026071"/>
                                        </p:tgtEl>
                                        <p:attrNameLst>
                                          <p:attrName>style.visibility</p:attrName>
                                        </p:attrNameLst>
                                      </p:cBhvr>
                                      <p:to>
                                        <p:strVal val="visible"/>
                                      </p:to>
                                    </p:set>
                                    <p:anim calcmode="lin" valueType="num">
                                      <p:cBhvr>
                                        <p:cTn id="121" dur="500" fill="hold"/>
                                        <p:tgtEl>
                                          <p:spTgt spid="1026071"/>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026071"/>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026071"/>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026071"/>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1026073"/>
                                        </p:tgtEl>
                                        <p:attrNameLst>
                                          <p:attrName>style.visibility</p:attrName>
                                        </p:attrNameLst>
                                      </p:cBhvr>
                                      <p:to>
                                        <p:strVal val="visible"/>
                                      </p:to>
                                    </p:set>
                                    <p:anim calcmode="lin" valueType="num">
                                      <p:cBhvr>
                                        <p:cTn id="129" dur="1000" fill="hold"/>
                                        <p:tgtEl>
                                          <p:spTgt spid="1026073"/>
                                        </p:tgtEl>
                                        <p:attrNameLst>
                                          <p:attrName>ppt_w</p:attrName>
                                        </p:attrNameLst>
                                      </p:cBhvr>
                                      <p:tavLst>
                                        <p:tav tm="0">
                                          <p:val>
                                            <p:strVal val="#ppt_w*0.70"/>
                                          </p:val>
                                        </p:tav>
                                        <p:tav tm="100000">
                                          <p:val>
                                            <p:strVal val="#ppt_w"/>
                                          </p:val>
                                        </p:tav>
                                      </p:tavLst>
                                    </p:anim>
                                    <p:anim calcmode="lin" valueType="num">
                                      <p:cBhvr>
                                        <p:cTn id="130" dur="1000" fill="hold"/>
                                        <p:tgtEl>
                                          <p:spTgt spid="1026073"/>
                                        </p:tgtEl>
                                        <p:attrNameLst>
                                          <p:attrName>ppt_h</p:attrName>
                                        </p:attrNameLst>
                                      </p:cBhvr>
                                      <p:tavLst>
                                        <p:tav tm="0">
                                          <p:val>
                                            <p:strVal val="#ppt_h"/>
                                          </p:val>
                                        </p:tav>
                                        <p:tav tm="100000">
                                          <p:val>
                                            <p:strVal val="#ppt_h"/>
                                          </p:val>
                                        </p:tav>
                                      </p:tavLst>
                                    </p:anim>
                                    <p:animEffect transition="in" filter="fade">
                                      <p:cBhvr>
                                        <p:cTn id="131" dur="1000"/>
                                        <p:tgtEl>
                                          <p:spTgt spid="102607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026072"/>
                                        </p:tgtEl>
                                        <p:attrNameLst>
                                          <p:attrName>style.visibility</p:attrName>
                                        </p:attrNameLst>
                                      </p:cBhvr>
                                      <p:to>
                                        <p:strVal val="visible"/>
                                      </p:to>
                                    </p:set>
                                    <p:animEffect transition="in" filter="fade">
                                      <p:cBhvr>
                                        <p:cTn id="136" dur="2000"/>
                                        <p:tgtEl>
                                          <p:spTgt spid="1026072"/>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1026075"/>
                                        </p:tgtEl>
                                        <p:attrNameLst>
                                          <p:attrName>style.visibility</p:attrName>
                                        </p:attrNameLst>
                                      </p:cBhvr>
                                      <p:to>
                                        <p:strVal val="visible"/>
                                      </p:to>
                                    </p:set>
                                    <p:animEffect transition="in" filter="fade">
                                      <p:cBhvr>
                                        <p:cTn id="141" dur="1000"/>
                                        <p:tgtEl>
                                          <p:spTgt spid="1026075"/>
                                        </p:tgtEl>
                                      </p:cBhvr>
                                    </p:animEffect>
                                    <p:anim calcmode="lin" valueType="num">
                                      <p:cBhvr>
                                        <p:cTn id="142" dur="1000" fill="hold"/>
                                        <p:tgtEl>
                                          <p:spTgt spid="1026075"/>
                                        </p:tgtEl>
                                        <p:attrNameLst>
                                          <p:attrName>ppt_x</p:attrName>
                                        </p:attrNameLst>
                                      </p:cBhvr>
                                      <p:tavLst>
                                        <p:tav tm="0">
                                          <p:val>
                                            <p:strVal val="#ppt_x"/>
                                          </p:val>
                                        </p:tav>
                                        <p:tav tm="100000">
                                          <p:val>
                                            <p:strVal val="#ppt_x"/>
                                          </p:val>
                                        </p:tav>
                                      </p:tavLst>
                                    </p:anim>
                                    <p:anim calcmode="lin" valueType="num">
                                      <p:cBhvr>
                                        <p:cTn id="143" dur="1000" fill="hold"/>
                                        <p:tgtEl>
                                          <p:spTgt spid="1026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0" grpId="0"/>
      <p:bldP spid="1026051" grpId="0"/>
      <p:bldP spid="1026052" grpId="0"/>
      <p:bldP spid="1026053" grpId="0"/>
      <p:bldP spid="1026054" grpId="0"/>
      <p:bldP spid="1026055" grpId="0"/>
      <p:bldP spid="1026056" grpId="0"/>
      <p:bldP spid="1026057" grpId="0"/>
      <p:bldP spid="1026058" grpId="0"/>
      <p:bldP spid="1026059" grpId="0"/>
      <p:bldP spid="1026061" grpId="0"/>
      <p:bldP spid="1026062" grpId="0"/>
      <p:bldP spid="1026063" grpId="0"/>
      <p:bldP spid="1026064" grpId="0" animBg="1"/>
      <p:bldP spid="1026065" grpId="0"/>
      <p:bldP spid="1026066" grpId="0"/>
      <p:bldP spid="1026067" grpId="0"/>
      <p:bldP spid="1026068" grpId="0" animBg="1"/>
      <p:bldP spid="1026069" grpId="0" animBg="1"/>
      <p:bldP spid="1026070" grpId="0" animBg="1"/>
      <p:bldP spid="1026071" grpId="0"/>
      <p:bldP spid="1026072" grpId="0"/>
      <p:bldP spid="1026073" grpId="0" animBg="1"/>
      <p:bldP spid="102607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body" idx="1"/>
          </p:nvPr>
        </p:nvSpPr>
        <p:spPr>
          <a:xfrm>
            <a:off x="685800" y="1054100"/>
            <a:ext cx="7772400" cy="5903913"/>
          </a:xfrm>
        </p:spPr>
        <p:txBody>
          <a:bodyPr/>
          <a:lstStyle/>
          <a:p>
            <a:pPr eaLnBrk="1" hangingPunct="1">
              <a:buFontTx/>
              <a:buNone/>
            </a:pPr>
            <a:r>
              <a:rPr lang="en-US" smtClean="0"/>
              <a:t>	</a:t>
            </a:r>
            <a:r>
              <a:rPr lang="en-US" sz="2800" smtClean="0"/>
              <a:t>If fluorine gas diffuses at a rate of 363 m/s at a certain temperature, what is the rate of diffusion of neon gas at the same temperature?</a:t>
            </a:r>
          </a:p>
        </p:txBody>
      </p:sp>
      <p:sp>
        <p:nvSpPr>
          <p:cNvPr id="1028099" name="Text Box 3"/>
          <p:cNvSpPr txBox="1">
            <a:spLocks noChangeArrowheads="1"/>
          </p:cNvSpPr>
          <p:nvPr/>
        </p:nvSpPr>
        <p:spPr bwMode="auto">
          <a:xfrm>
            <a:off x="669925" y="3033713"/>
            <a:ext cx="3384550" cy="366712"/>
          </a:xfrm>
          <a:prstGeom prst="rect">
            <a:avLst/>
          </a:prstGeom>
          <a:noFill/>
          <a:ln w="9525">
            <a:noFill/>
            <a:miter lim="800000"/>
            <a:headEnd/>
            <a:tailEnd/>
          </a:ln>
        </p:spPr>
        <p:txBody>
          <a:bodyPr wrap="none">
            <a:spAutoFit/>
          </a:bodyPr>
          <a:lstStyle/>
          <a:p>
            <a:pPr algn="l"/>
            <a:r>
              <a:rPr lang="en-US" sz="1800"/>
              <a:t>Step 1)  Write given information</a:t>
            </a:r>
          </a:p>
        </p:txBody>
      </p:sp>
      <p:sp>
        <p:nvSpPr>
          <p:cNvPr id="1028100" name="Text Box 4"/>
          <p:cNvSpPr txBox="1">
            <a:spLocks noChangeArrowheads="1"/>
          </p:cNvSpPr>
          <p:nvPr/>
        </p:nvSpPr>
        <p:spPr bwMode="auto">
          <a:xfrm>
            <a:off x="1558925" y="3363913"/>
            <a:ext cx="1930400" cy="366712"/>
          </a:xfrm>
          <a:prstGeom prst="rect">
            <a:avLst/>
          </a:prstGeom>
          <a:noFill/>
          <a:ln w="9525">
            <a:noFill/>
            <a:miter lim="800000"/>
            <a:headEnd/>
            <a:tailEnd/>
          </a:ln>
        </p:spPr>
        <p:txBody>
          <a:bodyPr wrap="none">
            <a:spAutoFit/>
          </a:bodyPr>
          <a:lstStyle/>
          <a:p>
            <a:pPr algn="l"/>
            <a:r>
              <a:rPr lang="en-US" sz="1800"/>
              <a:t>GAS 1 =  fluorine</a:t>
            </a:r>
          </a:p>
        </p:txBody>
      </p:sp>
      <p:sp>
        <p:nvSpPr>
          <p:cNvPr id="1028101" name="Text Box 5"/>
          <p:cNvSpPr txBox="1">
            <a:spLocks noChangeArrowheads="1"/>
          </p:cNvSpPr>
          <p:nvPr/>
        </p:nvSpPr>
        <p:spPr bwMode="auto">
          <a:xfrm>
            <a:off x="2016125" y="3833813"/>
            <a:ext cx="1481138" cy="366712"/>
          </a:xfrm>
          <a:prstGeom prst="rect">
            <a:avLst/>
          </a:prstGeom>
          <a:noFill/>
          <a:ln w="9525">
            <a:noFill/>
            <a:miter lim="800000"/>
            <a:headEnd/>
            <a:tailEnd/>
          </a:ln>
        </p:spPr>
        <p:txBody>
          <a:bodyPr wrap="none">
            <a:spAutoFit/>
          </a:bodyPr>
          <a:lstStyle/>
          <a:p>
            <a:pPr algn="l"/>
            <a:r>
              <a:rPr lang="en-US" sz="1800"/>
              <a:t>M</a:t>
            </a:r>
            <a:r>
              <a:rPr lang="en-US" sz="1800" baseline="-25000"/>
              <a:t>1</a:t>
            </a:r>
            <a:r>
              <a:rPr lang="en-US" sz="1800"/>
              <a:t>  =  38.0 g</a:t>
            </a:r>
          </a:p>
        </p:txBody>
      </p:sp>
      <p:sp>
        <p:nvSpPr>
          <p:cNvPr id="1028102" name="Text Box 6"/>
          <p:cNvSpPr txBox="1">
            <a:spLocks noChangeArrowheads="1"/>
          </p:cNvSpPr>
          <p:nvPr/>
        </p:nvSpPr>
        <p:spPr bwMode="auto">
          <a:xfrm>
            <a:off x="2032000" y="4192588"/>
            <a:ext cx="1582738" cy="366712"/>
          </a:xfrm>
          <a:prstGeom prst="rect">
            <a:avLst/>
          </a:prstGeom>
          <a:noFill/>
          <a:ln w="9525">
            <a:noFill/>
            <a:miter lim="800000"/>
            <a:headEnd/>
            <a:tailEnd/>
          </a:ln>
        </p:spPr>
        <p:txBody>
          <a:bodyPr wrap="none">
            <a:spAutoFit/>
          </a:bodyPr>
          <a:lstStyle/>
          <a:p>
            <a:pPr algn="l"/>
            <a:r>
              <a:rPr lang="en-US" sz="1800" i="1"/>
              <a:t>v</a:t>
            </a:r>
            <a:r>
              <a:rPr lang="en-US" sz="1800" baseline="-25000"/>
              <a:t>1</a:t>
            </a:r>
            <a:r>
              <a:rPr lang="en-US" sz="1800"/>
              <a:t>  =  363 m/s</a:t>
            </a:r>
          </a:p>
        </p:txBody>
      </p:sp>
      <p:sp>
        <p:nvSpPr>
          <p:cNvPr id="1028103" name="Text Box 7"/>
          <p:cNvSpPr txBox="1">
            <a:spLocks noChangeArrowheads="1"/>
          </p:cNvSpPr>
          <p:nvPr/>
        </p:nvSpPr>
        <p:spPr bwMode="auto">
          <a:xfrm>
            <a:off x="5003800" y="3363913"/>
            <a:ext cx="1727200" cy="366712"/>
          </a:xfrm>
          <a:prstGeom prst="rect">
            <a:avLst/>
          </a:prstGeom>
          <a:noFill/>
          <a:ln w="9525">
            <a:noFill/>
            <a:miter lim="800000"/>
            <a:headEnd/>
            <a:tailEnd/>
          </a:ln>
        </p:spPr>
        <p:txBody>
          <a:bodyPr wrap="none">
            <a:spAutoFit/>
          </a:bodyPr>
          <a:lstStyle/>
          <a:p>
            <a:pPr algn="l"/>
            <a:r>
              <a:rPr lang="en-US" sz="1800"/>
              <a:t>GAS 2 =  Neon</a:t>
            </a:r>
          </a:p>
        </p:txBody>
      </p:sp>
      <p:sp>
        <p:nvSpPr>
          <p:cNvPr id="1028104" name="Text Box 8"/>
          <p:cNvSpPr txBox="1">
            <a:spLocks noChangeArrowheads="1"/>
          </p:cNvSpPr>
          <p:nvPr/>
        </p:nvSpPr>
        <p:spPr bwMode="auto">
          <a:xfrm>
            <a:off x="5461000" y="3833813"/>
            <a:ext cx="1608138" cy="366712"/>
          </a:xfrm>
          <a:prstGeom prst="rect">
            <a:avLst/>
          </a:prstGeom>
          <a:noFill/>
          <a:ln w="9525">
            <a:noFill/>
            <a:miter lim="800000"/>
            <a:headEnd/>
            <a:tailEnd/>
          </a:ln>
        </p:spPr>
        <p:txBody>
          <a:bodyPr wrap="none">
            <a:spAutoFit/>
          </a:bodyPr>
          <a:lstStyle/>
          <a:p>
            <a:pPr algn="l"/>
            <a:r>
              <a:rPr lang="en-US" sz="1800"/>
              <a:t>M</a:t>
            </a:r>
            <a:r>
              <a:rPr lang="en-US" sz="1800" baseline="-25000"/>
              <a:t>2</a:t>
            </a:r>
            <a:r>
              <a:rPr lang="en-US" sz="1800"/>
              <a:t>  =  20.18 g</a:t>
            </a:r>
          </a:p>
        </p:txBody>
      </p:sp>
      <p:sp>
        <p:nvSpPr>
          <p:cNvPr id="1028105" name="Text Box 9"/>
          <p:cNvSpPr txBox="1">
            <a:spLocks noChangeArrowheads="1"/>
          </p:cNvSpPr>
          <p:nvPr/>
        </p:nvSpPr>
        <p:spPr bwMode="auto">
          <a:xfrm>
            <a:off x="5476875" y="4192588"/>
            <a:ext cx="884238" cy="366712"/>
          </a:xfrm>
          <a:prstGeom prst="rect">
            <a:avLst/>
          </a:prstGeom>
          <a:noFill/>
          <a:ln w="9525">
            <a:noFill/>
            <a:miter lim="800000"/>
            <a:headEnd/>
            <a:tailEnd/>
          </a:ln>
        </p:spPr>
        <p:txBody>
          <a:bodyPr wrap="none">
            <a:spAutoFit/>
          </a:bodyPr>
          <a:lstStyle/>
          <a:p>
            <a:pPr algn="l"/>
            <a:r>
              <a:rPr lang="en-US" sz="1800" i="1"/>
              <a:t>v</a:t>
            </a:r>
            <a:r>
              <a:rPr lang="en-US" sz="1800" baseline="-25000"/>
              <a:t>2</a:t>
            </a:r>
            <a:r>
              <a:rPr lang="en-US" sz="1800"/>
              <a:t>  =  x</a:t>
            </a:r>
          </a:p>
        </p:txBody>
      </p:sp>
      <p:sp>
        <p:nvSpPr>
          <p:cNvPr id="1028106" name="Text Box 10"/>
          <p:cNvSpPr txBox="1">
            <a:spLocks noChangeArrowheads="1"/>
          </p:cNvSpPr>
          <p:nvPr/>
        </p:nvSpPr>
        <p:spPr bwMode="auto">
          <a:xfrm>
            <a:off x="3765550" y="3365500"/>
            <a:ext cx="407988" cy="366713"/>
          </a:xfrm>
          <a:prstGeom prst="rect">
            <a:avLst/>
          </a:prstGeom>
          <a:noFill/>
          <a:ln w="9525">
            <a:noFill/>
            <a:miter lim="800000"/>
            <a:headEnd/>
            <a:tailEnd/>
          </a:ln>
        </p:spPr>
        <p:txBody>
          <a:bodyPr wrap="none">
            <a:spAutoFit/>
          </a:bodyPr>
          <a:lstStyle/>
          <a:p>
            <a:pPr algn="l"/>
            <a:r>
              <a:rPr lang="en-US" sz="1800"/>
              <a:t>F</a:t>
            </a:r>
            <a:r>
              <a:rPr lang="en-US" sz="1800" baseline="-25000"/>
              <a:t>2</a:t>
            </a:r>
          </a:p>
        </p:txBody>
      </p:sp>
      <p:sp>
        <p:nvSpPr>
          <p:cNvPr id="1028107" name="Text Box 11"/>
          <p:cNvSpPr txBox="1">
            <a:spLocks noChangeArrowheads="1"/>
          </p:cNvSpPr>
          <p:nvPr/>
        </p:nvSpPr>
        <p:spPr bwMode="auto">
          <a:xfrm>
            <a:off x="7162800" y="3365500"/>
            <a:ext cx="476250" cy="366713"/>
          </a:xfrm>
          <a:prstGeom prst="rect">
            <a:avLst/>
          </a:prstGeom>
          <a:noFill/>
          <a:ln w="9525">
            <a:noFill/>
            <a:miter lim="800000"/>
            <a:headEnd/>
            <a:tailEnd/>
          </a:ln>
        </p:spPr>
        <p:txBody>
          <a:bodyPr wrap="none">
            <a:spAutoFit/>
          </a:bodyPr>
          <a:lstStyle/>
          <a:p>
            <a:pPr algn="l"/>
            <a:r>
              <a:rPr lang="en-US" sz="1800"/>
              <a:t>Ne</a:t>
            </a:r>
            <a:endParaRPr lang="en-US" sz="1800" baseline="-25000"/>
          </a:p>
        </p:txBody>
      </p:sp>
      <p:sp>
        <p:nvSpPr>
          <p:cNvPr id="1028108" name="Text Box 12"/>
          <p:cNvSpPr txBox="1">
            <a:spLocks noChangeArrowheads="1"/>
          </p:cNvSpPr>
          <p:nvPr/>
        </p:nvSpPr>
        <p:spPr bwMode="auto">
          <a:xfrm>
            <a:off x="609600" y="4737100"/>
            <a:ext cx="1949450" cy="366713"/>
          </a:xfrm>
          <a:prstGeom prst="rect">
            <a:avLst/>
          </a:prstGeom>
          <a:noFill/>
          <a:ln w="9525">
            <a:noFill/>
            <a:miter lim="800000"/>
            <a:headEnd/>
            <a:tailEnd/>
          </a:ln>
        </p:spPr>
        <p:txBody>
          <a:bodyPr wrap="none">
            <a:spAutoFit/>
          </a:bodyPr>
          <a:lstStyle/>
          <a:p>
            <a:pPr algn="l"/>
            <a:r>
              <a:rPr lang="en-US" sz="1800"/>
              <a:t>Step 2)  Equation</a:t>
            </a:r>
          </a:p>
        </p:txBody>
      </p:sp>
      <p:graphicFrame>
        <p:nvGraphicFramePr>
          <p:cNvPr id="1028109" name="Object 13"/>
          <p:cNvGraphicFramePr>
            <a:graphicFrameLocks noChangeAspect="1"/>
          </p:cNvGraphicFramePr>
          <p:nvPr/>
        </p:nvGraphicFramePr>
        <p:xfrm>
          <a:off x="1676400" y="5257800"/>
          <a:ext cx="1016000" cy="660400"/>
        </p:xfrm>
        <a:graphic>
          <a:graphicData uri="http://schemas.openxmlformats.org/presentationml/2006/ole">
            <p:oleObj spid="_x0000_s35842" name="Equation" r:id="rId4" imgW="1016000" imgH="660400" progId="Equation.3">
              <p:embed/>
            </p:oleObj>
          </a:graphicData>
        </a:graphic>
      </p:graphicFrame>
      <p:sp>
        <p:nvSpPr>
          <p:cNvPr id="1028110" name="Text Box 14"/>
          <p:cNvSpPr txBox="1">
            <a:spLocks noChangeArrowheads="1"/>
          </p:cNvSpPr>
          <p:nvPr/>
        </p:nvSpPr>
        <p:spPr bwMode="auto">
          <a:xfrm>
            <a:off x="3613150" y="4738688"/>
            <a:ext cx="4476750" cy="366712"/>
          </a:xfrm>
          <a:prstGeom prst="rect">
            <a:avLst/>
          </a:prstGeom>
          <a:noFill/>
          <a:ln w="9525">
            <a:noFill/>
            <a:miter lim="800000"/>
            <a:headEnd/>
            <a:tailEnd/>
          </a:ln>
        </p:spPr>
        <p:txBody>
          <a:bodyPr wrap="none">
            <a:spAutoFit/>
          </a:bodyPr>
          <a:lstStyle/>
          <a:p>
            <a:pPr algn="l"/>
            <a:r>
              <a:rPr lang="en-US" sz="1800"/>
              <a:t>Step 3)  Substitute into equation and solve</a:t>
            </a:r>
          </a:p>
        </p:txBody>
      </p:sp>
      <p:sp>
        <p:nvSpPr>
          <p:cNvPr id="1028111" name="Text Box 15"/>
          <p:cNvSpPr txBox="1">
            <a:spLocks noChangeArrowheads="1"/>
          </p:cNvSpPr>
          <p:nvPr/>
        </p:nvSpPr>
        <p:spPr bwMode="auto">
          <a:xfrm>
            <a:off x="4213225" y="5294313"/>
            <a:ext cx="996950" cy="366712"/>
          </a:xfrm>
          <a:prstGeom prst="rect">
            <a:avLst/>
          </a:prstGeom>
          <a:noFill/>
          <a:ln w="9525">
            <a:noFill/>
            <a:miter lim="800000"/>
            <a:headEnd/>
            <a:tailEnd/>
          </a:ln>
        </p:spPr>
        <p:txBody>
          <a:bodyPr wrap="none">
            <a:spAutoFit/>
          </a:bodyPr>
          <a:lstStyle/>
          <a:p>
            <a:pPr algn="l"/>
            <a:r>
              <a:rPr lang="en-US" sz="1800"/>
              <a:t>363 m/s</a:t>
            </a:r>
            <a:endParaRPr lang="en-US" sz="1800" baseline="-25000"/>
          </a:p>
        </p:txBody>
      </p:sp>
      <p:sp>
        <p:nvSpPr>
          <p:cNvPr id="1028112" name="Text Box 16"/>
          <p:cNvSpPr txBox="1">
            <a:spLocks noChangeArrowheads="1"/>
          </p:cNvSpPr>
          <p:nvPr/>
        </p:nvSpPr>
        <p:spPr bwMode="auto">
          <a:xfrm>
            <a:off x="4506913" y="5638800"/>
            <a:ext cx="382587" cy="366713"/>
          </a:xfrm>
          <a:prstGeom prst="rect">
            <a:avLst/>
          </a:prstGeom>
          <a:noFill/>
          <a:ln w="9525">
            <a:noFill/>
            <a:miter lim="800000"/>
            <a:headEnd/>
            <a:tailEnd/>
          </a:ln>
        </p:spPr>
        <p:txBody>
          <a:bodyPr wrap="none">
            <a:spAutoFit/>
          </a:bodyPr>
          <a:lstStyle/>
          <a:p>
            <a:pPr algn="l"/>
            <a:r>
              <a:rPr lang="en-US" sz="1800"/>
              <a:t>v</a:t>
            </a:r>
            <a:r>
              <a:rPr lang="en-US" sz="1800" baseline="-25000"/>
              <a:t>2</a:t>
            </a:r>
          </a:p>
        </p:txBody>
      </p:sp>
      <p:sp>
        <p:nvSpPr>
          <p:cNvPr id="1028113" name="Line 17"/>
          <p:cNvSpPr>
            <a:spLocks noChangeShapeType="1"/>
          </p:cNvSpPr>
          <p:nvPr/>
        </p:nvSpPr>
        <p:spPr bwMode="auto">
          <a:xfrm>
            <a:off x="4267200" y="5676900"/>
            <a:ext cx="876300" cy="0"/>
          </a:xfrm>
          <a:prstGeom prst="line">
            <a:avLst/>
          </a:prstGeom>
          <a:noFill/>
          <a:ln w="9525">
            <a:solidFill>
              <a:schemeClr val="tx1"/>
            </a:solidFill>
            <a:round/>
            <a:headEnd/>
            <a:tailEnd/>
          </a:ln>
        </p:spPr>
        <p:txBody>
          <a:bodyPr/>
          <a:lstStyle/>
          <a:p>
            <a:endParaRPr lang="en-US"/>
          </a:p>
        </p:txBody>
      </p:sp>
      <p:sp>
        <p:nvSpPr>
          <p:cNvPr id="1028114" name="Text Box 18"/>
          <p:cNvSpPr txBox="1">
            <a:spLocks noChangeArrowheads="1"/>
          </p:cNvSpPr>
          <p:nvPr/>
        </p:nvSpPr>
        <p:spPr bwMode="auto">
          <a:xfrm>
            <a:off x="5159375" y="5494338"/>
            <a:ext cx="317500" cy="366712"/>
          </a:xfrm>
          <a:prstGeom prst="rect">
            <a:avLst/>
          </a:prstGeom>
          <a:noFill/>
          <a:ln w="9525">
            <a:noFill/>
            <a:miter lim="800000"/>
            <a:headEnd/>
            <a:tailEnd/>
          </a:ln>
        </p:spPr>
        <p:txBody>
          <a:bodyPr wrap="none">
            <a:spAutoFit/>
          </a:bodyPr>
          <a:lstStyle/>
          <a:p>
            <a:pPr algn="l"/>
            <a:r>
              <a:rPr lang="en-US" sz="1800"/>
              <a:t>=</a:t>
            </a:r>
          </a:p>
        </p:txBody>
      </p:sp>
      <p:sp>
        <p:nvSpPr>
          <p:cNvPr id="1028115" name="Text Box 19"/>
          <p:cNvSpPr txBox="1">
            <a:spLocks noChangeArrowheads="1"/>
          </p:cNvSpPr>
          <p:nvPr/>
        </p:nvSpPr>
        <p:spPr bwMode="auto">
          <a:xfrm>
            <a:off x="5610225" y="5294313"/>
            <a:ext cx="946150" cy="366712"/>
          </a:xfrm>
          <a:prstGeom prst="rect">
            <a:avLst/>
          </a:prstGeom>
          <a:noFill/>
          <a:ln w="9525">
            <a:noFill/>
            <a:miter lim="800000"/>
            <a:headEnd/>
            <a:tailEnd/>
          </a:ln>
        </p:spPr>
        <p:txBody>
          <a:bodyPr wrap="none">
            <a:spAutoFit/>
          </a:bodyPr>
          <a:lstStyle/>
          <a:p>
            <a:pPr algn="l"/>
            <a:r>
              <a:rPr lang="en-US" sz="1800"/>
              <a:t>20.18 g</a:t>
            </a:r>
            <a:endParaRPr lang="en-US" sz="1800" baseline="-25000"/>
          </a:p>
        </p:txBody>
      </p:sp>
      <p:sp>
        <p:nvSpPr>
          <p:cNvPr id="1028116" name="Text Box 20"/>
          <p:cNvSpPr txBox="1">
            <a:spLocks noChangeArrowheads="1"/>
          </p:cNvSpPr>
          <p:nvPr/>
        </p:nvSpPr>
        <p:spPr bwMode="auto">
          <a:xfrm>
            <a:off x="5599113" y="5638800"/>
            <a:ext cx="819150" cy="366713"/>
          </a:xfrm>
          <a:prstGeom prst="rect">
            <a:avLst/>
          </a:prstGeom>
          <a:noFill/>
          <a:ln w="9525">
            <a:noFill/>
            <a:miter lim="800000"/>
            <a:headEnd/>
            <a:tailEnd/>
          </a:ln>
        </p:spPr>
        <p:txBody>
          <a:bodyPr wrap="none">
            <a:spAutoFit/>
          </a:bodyPr>
          <a:lstStyle/>
          <a:p>
            <a:pPr algn="l"/>
            <a:r>
              <a:rPr lang="en-US" sz="1800"/>
              <a:t>38.0 g</a:t>
            </a:r>
            <a:endParaRPr lang="en-US" sz="1800" baseline="-25000"/>
          </a:p>
        </p:txBody>
      </p:sp>
      <p:sp>
        <p:nvSpPr>
          <p:cNvPr id="1028117" name="Line 21"/>
          <p:cNvSpPr>
            <a:spLocks noChangeShapeType="1"/>
          </p:cNvSpPr>
          <p:nvPr/>
        </p:nvSpPr>
        <p:spPr bwMode="auto">
          <a:xfrm>
            <a:off x="5613400" y="5676900"/>
            <a:ext cx="773113" cy="0"/>
          </a:xfrm>
          <a:prstGeom prst="line">
            <a:avLst/>
          </a:prstGeom>
          <a:noFill/>
          <a:ln w="9525">
            <a:solidFill>
              <a:schemeClr val="tx1"/>
            </a:solidFill>
            <a:round/>
            <a:headEnd/>
            <a:tailEnd/>
          </a:ln>
        </p:spPr>
        <p:txBody>
          <a:bodyPr/>
          <a:lstStyle/>
          <a:p>
            <a:endParaRPr lang="en-US"/>
          </a:p>
        </p:txBody>
      </p:sp>
      <p:sp>
        <p:nvSpPr>
          <p:cNvPr id="1028118" name="Freeform 22"/>
          <p:cNvSpPr>
            <a:spLocks/>
          </p:cNvSpPr>
          <p:nvPr/>
        </p:nvSpPr>
        <p:spPr bwMode="auto">
          <a:xfrm>
            <a:off x="5459413" y="5308600"/>
            <a:ext cx="998537" cy="587375"/>
          </a:xfrm>
          <a:custGeom>
            <a:avLst/>
            <a:gdLst>
              <a:gd name="T0" fmla="*/ 0 w 629"/>
              <a:gd name="T1" fmla="*/ 2147483647 h 370"/>
              <a:gd name="T2" fmla="*/ 2147483647 w 629"/>
              <a:gd name="T3" fmla="*/ 2147483647 h 370"/>
              <a:gd name="T4" fmla="*/ 2147483647 w 629"/>
              <a:gd name="T5" fmla="*/ 2147483647 h 370"/>
              <a:gd name="T6" fmla="*/ 2147483647 w 629"/>
              <a:gd name="T7" fmla="*/ 2147483647 h 370"/>
              <a:gd name="T8" fmla="*/ 2147483647 w 629"/>
              <a:gd name="T9" fmla="*/ 0 h 370"/>
              <a:gd name="T10" fmla="*/ 0 60000 65536"/>
              <a:gd name="T11" fmla="*/ 0 60000 65536"/>
              <a:gd name="T12" fmla="*/ 0 60000 65536"/>
              <a:gd name="T13" fmla="*/ 0 60000 65536"/>
              <a:gd name="T14" fmla="*/ 0 60000 65536"/>
              <a:gd name="T15" fmla="*/ 0 w 629"/>
              <a:gd name="T16" fmla="*/ 0 h 370"/>
              <a:gd name="T17" fmla="*/ 629 w 629"/>
              <a:gd name="T18" fmla="*/ 370 h 370"/>
            </a:gdLst>
            <a:ahLst/>
            <a:cxnLst>
              <a:cxn ang="T10">
                <a:pos x="T0" y="T1"/>
              </a:cxn>
              <a:cxn ang="T11">
                <a:pos x="T2" y="T3"/>
              </a:cxn>
              <a:cxn ang="T12">
                <a:pos x="T4" y="T5"/>
              </a:cxn>
              <a:cxn ang="T13">
                <a:pos x="T6" y="T7"/>
              </a:cxn>
              <a:cxn ang="T14">
                <a:pos x="T8" y="T9"/>
              </a:cxn>
            </a:cxnLst>
            <a:rect l="T15" t="T16" r="T17" b="T18"/>
            <a:pathLst>
              <a:path w="629" h="370">
                <a:moveTo>
                  <a:pt x="0" y="237"/>
                </a:moveTo>
                <a:lnTo>
                  <a:pt x="16" y="228"/>
                </a:lnTo>
                <a:lnTo>
                  <a:pt x="48" y="370"/>
                </a:lnTo>
                <a:lnTo>
                  <a:pt x="84" y="1"/>
                </a:lnTo>
                <a:lnTo>
                  <a:pt x="629" y="0"/>
                </a:lnTo>
              </a:path>
            </a:pathLst>
          </a:custGeom>
          <a:noFill/>
          <a:ln w="9525">
            <a:solidFill>
              <a:schemeClr val="tx1"/>
            </a:solidFill>
            <a:round/>
            <a:headEnd/>
            <a:tailEnd/>
          </a:ln>
        </p:spPr>
        <p:txBody>
          <a:bodyPr/>
          <a:lstStyle/>
          <a:p>
            <a:endParaRPr lang="en-US"/>
          </a:p>
        </p:txBody>
      </p:sp>
      <p:sp>
        <p:nvSpPr>
          <p:cNvPr id="1028119" name="AutoShape 23"/>
          <p:cNvSpPr>
            <a:spLocks noChangeArrowheads="1"/>
          </p:cNvSpPr>
          <p:nvPr/>
        </p:nvSpPr>
        <p:spPr bwMode="auto">
          <a:xfrm>
            <a:off x="6586538" y="5521325"/>
            <a:ext cx="561975" cy="300038"/>
          </a:xfrm>
          <a:prstGeom prst="notchedRightArrow">
            <a:avLst>
              <a:gd name="adj1" fmla="val 50000"/>
              <a:gd name="adj2" fmla="val 46825"/>
            </a:avLst>
          </a:prstGeom>
          <a:gradFill rotWithShape="1">
            <a:gsLst>
              <a:gs pos="0">
                <a:schemeClr val="bg1"/>
              </a:gs>
              <a:gs pos="100000">
                <a:schemeClr val="accent2"/>
              </a:gs>
            </a:gsLst>
            <a:lin ang="0" scaled="1"/>
          </a:gradFill>
          <a:ln w="9525">
            <a:noFill/>
            <a:miter lim="800000"/>
            <a:headEnd/>
            <a:tailEnd/>
          </a:ln>
        </p:spPr>
        <p:txBody>
          <a:bodyPr wrap="none" anchor="ctr"/>
          <a:lstStyle/>
          <a:p>
            <a:endParaRPr lang="en-US"/>
          </a:p>
        </p:txBody>
      </p:sp>
      <p:sp>
        <p:nvSpPr>
          <p:cNvPr id="1028120" name="Text Box 24"/>
          <p:cNvSpPr txBox="1">
            <a:spLocks noChangeArrowheads="1"/>
          </p:cNvSpPr>
          <p:nvPr/>
        </p:nvSpPr>
        <p:spPr bwMode="auto">
          <a:xfrm>
            <a:off x="7273925" y="5497513"/>
            <a:ext cx="996950" cy="366712"/>
          </a:xfrm>
          <a:prstGeom prst="rect">
            <a:avLst/>
          </a:prstGeom>
          <a:noFill/>
          <a:ln w="9525">
            <a:noFill/>
            <a:miter lim="800000"/>
            <a:headEnd/>
            <a:tailEnd/>
          </a:ln>
        </p:spPr>
        <p:txBody>
          <a:bodyPr wrap="none">
            <a:spAutoFit/>
          </a:bodyPr>
          <a:lstStyle/>
          <a:p>
            <a:pPr algn="l"/>
            <a:r>
              <a:rPr lang="en-US" sz="1800"/>
              <a:t>498 m/s</a:t>
            </a:r>
            <a:endParaRPr lang="en-US" sz="1800" baseline="-25000"/>
          </a:p>
        </p:txBody>
      </p:sp>
      <p:sp>
        <p:nvSpPr>
          <p:cNvPr id="35865" name="Rectangle 25"/>
          <p:cNvSpPr>
            <a:spLocks noChangeArrowheads="1"/>
          </p:cNvSpPr>
          <p:nvPr/>
        </p:nvSpPr>
        <p:spPr bwMode="auto">
          <a:xfrm>
            <a:off x="1790700" y="6030913"/>
            <a:ext cx="5378450" cy="519112"/>
          </a:xfrm>
          <a:prstGeom prst="rect">
            <a:avLst/>
          </a:prstGeom>
          <a:noFill/>
          <a:ln w="9525">
            <a:noFill/>
            <a:miter lim="800000"/>
            <a:headEnd/>
            <a:tailEnd/>
          </a:ln>
        </p:spPr>
        <p:txBody>
          <a:bodyPr wrap="none">
            <a:spAutoFit/>
          </a:bodyPr>
          <a:lstStyle/>
          <a:p>
            <a:pPr algn="l"/>
            <a:r>
              <a:rPr lang="en-US" sz="2800" i="1"/>
              <a:t>Rate of diffusion of Ne = 498 m/s</a:t>
            </a:r>
          </a:p>
        </p:txBody>
      </p:sp>
      <p:grpSp>
        <p:nvGrpSpPr>
          <p:cNvPr id="35866" name="Group 26"/>
          <p:cNvGrpSpPr>
            <a:grpSpLocks/>
          </p:cNvGrpSpPr>
          <p:nvPr/>
        </p:nvGrpSpPr>
        <p:grpSpPr bwMode="auto">
          <a:xfrm>
            <a:off x="8153400" y="152400"/>
            <a:ext cx="838200" cy="1006475"/>
            <a:chOff x="5136" y="96"/>
            <a:chExt cx="528" cy="634"/>
          </a:xfrm>
        </p:grpSpPr>
        <p:sp>
          <p:nvSpPr>
            <p:cNvPr id="35872" name="Rectangle 27"/>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5873" name="Text Box 28"/>
            <p:cNvSpPr txBox="1">
              <a:spLocks noChangeArrowheads="1"/>
            </p:cNvSpPr>
            <p:nvPr/>
          </p:nvSpPr>
          <p:spPr bwMode="auto">
            <a:xfrm>
              <a:off x="5180" y="240"/>
              <a:ext cx="443" cy="365"/>
            </a:xfrm>
            <a:prstGeom prst="rect">
              <a:avLst/>
            </a:prstGeom>
            <a:noFill/>
            <a:ln w="9525">
              <a:noFill/>
              <a:miter lim="800000"/>
              <a:headEnd/>
              <a:tailEnd/>
            </a:ln>
          </p:spPr>
          <p:txBody>
            <a:bodyPr wrap="none">
              <a:spAutoFit/>
            </a:bodyPr>
            <a:lstStyle/>
            <a:p>
              <a:pPr algn="l"/>
              <a:r>
                <a:rPr lang="en-US" sz="3200"/>
                <a:t>Ne</a:t>
              </a:r>
            </a:p>
          </p:txBody>
        </p:sp>
        <p:sp>
          <p:nvSpPr>
            <p:cNvPr id="35874" name="Text Box 29"/>
            <p:cNvSpPr txBox="1">
              <a:spLocks noChangeArrowheads="1"/>
            </p:cNvSpPr>
            <p:nvPr/>
          </p:nvSpPr>
          <p:spPr bwMode="auto">
            <a:xfrm>
              <a:off x="5140" y="538"/>
              <a:ext cx="519" cy="192"/>
            </a:xfrm>
            <a:prstGeom prst="rect">
              <a:avLst/>
            </a:prstGeom>
            <a:noFill/>
            <a:ln w="9525">
              <a:noFill/>
              <a:miter lim="800000"/>
              <a:headEnd/>
              <a:tailEnd/>
            </a:ln>
          </p:spPr>
          <p:txBody>
            <a:bodyPr wrap="none">
              <a:spAutoFit/>
            </a:bodyPr>
            <a:lstStyle/>
            <a:p>
              <a:pPr algn="l"/>
              <a:r>
                <a:rPr lang="en-US" sz="1400" b="1">
                  <a:solidFill>
                    <a:srgbClr val="FF0000"/>
                  </a:solidFill>
                </a:rPr>
                <a:t>20.1797</a:t>
              </a:r>
            </a:p>
          </p:txBody>
        </p:sp>
        <p:sp>
          <p:nvSpPr>
            <p:cNvPr id="35875" name="Text Box 30"/>
            <p:cNvSpPr txBox="1">
              <a:spLocks noChangeArrowheads="1"/>
            </p:cNvSpPr>
            <p:nvPr/>
          </p:nvSpPr>
          <p:spPr bwMode="auto">
            <a:xfrm>
              <a:off x="5384" y="96"/>
              <a:ext cx="276" cy="231"/>
            </a:xfrm>
            <a:prstGeom prst="rect">
              <a:avLst/>
            </a:prstGeom>
            <a:noFill/>
            <a:ln w="9525">
              <a:noFill/>
              <a:miter lim="800000"/>
              <a:headEnd/>
              <a:tailEnd/>
            </a:ln>
          </p:spPr>
          <p:txBody>
            <a:bodyPr wrap="none">
              <a:spAutoFit/>
            </a:bodyPr>
            <a:lstStyle/>
            <a:p>
              <a:pPr algn="l"/>
              <a:r>
                <a:rPr lang="en-US" sz="1800">
                  <a:solidFill>
                    <a:schemeClr val="accent2"/>
                  </a:solidFill>
                </a:rPr>
                <a:t>10</a:t>
              </a:r>
            </a:p>
          </p:txBody>
        </p:sp>
      </p:grpSp>
      <p:grpSp>
        <p:nvGrpSpPr>
          <p:cNvPr id="35867" name="Group 31"/>
          <p:cNvGrpSpPr>
            <a:grpSpLocks/>
          </p:cNvGrpSpPr>
          <p:nvPr/>
        </p:nvGrpSpPr>
        <p:grpSpPr bwMode="auto">
          <a:xfrm>
            <a:off x="200025" y="152400"/>
            <a:ext cx="838200" cy="1006475"/>
            <a:chOff x="126" y="96"/>
            <a:chExt cx="528" cy="634"/>
          </a:xfrm>
        </p:grpSpPr>
        <p:sp>
          <p:nvSpPr>
            <p:cNvPr id="35868" name="Rectangle 32"/>
            <p:cNvSpPr>
              <a:spLocks noChangeArrowheads="1"/>
            </p:cNvSpPr>
            <p:nvPr/>
          </p:nvSpPr>
          <p:spPr bwMode="auto">
            <a:xfrm>
              <a:off x="126" y="96"/>
              <a:ext cx="528" cy="624"/>
            </a:xfrm>
            <a:prstGeom prst="rect">
              <a:avLst/>
            </a:prstGeom>
            <a:noFill/>
            <a:ln w="9525">
              <a:solidFill>
                <a:schemeClr val="tx1"/>
              </a:solidFill>
              <a:miter lim="800000"/>
              <a:headEnd/>
              <a:tailEnd/>
            </a:ln>
          </p:spPr>
          <p:txBody>
            <a:bodyPr wrap="none" anchor="ctr"/>
            <a:lstStyle/>
            <a:p>
              <a:endParaRPr lang="en-US"/>
            </a:p>
          </p:txBody>
        </p:sp>
        <p:sp>
          <p:nvSpPr>
            <p:cNvPr id="35869" name="Text Box 33"/>
            <p:cNvSpPr txBox="1">
              <a:spLocks noChangeArrowheads="1"/>
            </p:cNvSpPr>
            <p:nvPr/>
          </p:nvSpPr>
          <p:spPr bwMode="auto">
            <a:xfrm>
              <a:off x="248" y="240"/>
              <a:ext cx="272" cy="365"/>
            </a:xfrm>
            <a:prstGeom prst="rect">
              <a:avLst/>
            </a:prstGeom>
            <a:noFill/>
            <a:ln w="9525">
              <a:noFill/>
              <a:miter lim="800000"/>
              <a:headEnd/>
              <a:tailEnd/>
            </a:ln>
          </p:spPr>
          <p:txBody>
            <a:bodyPr wrap="none">
              <a:spAutoFit/>
            </a:bodyPr>
            <a:lstStyle/>
            <a:p>
              <a:pPr algn="l"/>
              <a:r>
                <a:rPr lang="en-US" sz="3200"/>
                <a:t>F</a:t>
              </a:r>
            </a:p>
          </p:txBody>
        </p:sp>
        <p:sp>
          <p:nvSpPr>
            <p:cNvPr id="35870" name="Text Box 34"/>
            <p:cNvSpPr txBox="1">
              <a:spLocks noChangeArrowheads="1"/>
            </p:cNvSpPr>
            <p:nvPr/>
          </p:nvSpPr>
          <p:spPr bwMode="auto">
            <a:xfrm>
              <a:off x="132"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18.9984</a:t>
              </a:r>
            </a:p>
          </p:txBody>
        </p:sp>
        <p:sp>
          <p:nvSpPr>
            <p:cNvPr id="35871" name="Text Box 35"/>
            <p:cNvSpPr txBox="1">
              <a:spLocks noChangeArrowheads="1"/>
            </p:cNvSpPr>
            <p:nvPr/>
          </p:nvSpPr>
          <p:spPr bwMode="auto">
            <a:xfrm>
              <a:off x="417" y="96"/>
              <a:ext cx="196" cy="231"/>
            </a:xfrm>
            <a:prstGeom prst="rect">
              <a:avLst/>
            </a:prstGeom>
            <a:noFill/>
            <a:ln w="9525">
              <a:noFill/>
              <a:miter lim="800000"/>
              <a:headEnd/>
              <a:tailEnd/>
            </a:ln>
          </p:spPr>
          <p:txBody>
            <a:bodyPr wrap="none">
              <a:spAutoFit/>
            </a:bodyPr>
            <a:lstStyle/>
            <a:p>
              <a:pPr algn="l"/>
              <a:r>
                <a:rPr lang="en-US" sz="1800">
                  <a:solidFill>
                    <a:schemeClr val="accent2"/>
                  </a:solidFill>
                </a:rPr>
                <a:t>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8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1028099"/>
                                        </p:tgtEl>
                                        <p:attrNameLst>
                                          <p:attrName>style.visibility</p:attrName>
                                        </p:attrNameLst>
                                      </p:cBhvr>
                                      <p:to>
                                        <p:strVal val="visible"/>
                                      </p:to>
                                    </p:set>
                                    <p:anim calcmode="lin" valueType="num">
                                      <p:cBhvr>
                                        <p:cTn id="11" dur="1000" fill="hold"/>
                                        <p:tgtEl>
                                          <p:spTgt spid="1028099"/>
                                        </p:tgtEl>
                                        <p:attrNameLst>
                                          <p:attrName>ppt_x</p:attrName>
                                        </p:attrNameLst>
                                      </p:cBhvr>
                                      <p:tavLst>
                                        <p:tav tm="0">
                                          <p:val>
                                            <p:strVal val="#ppt_x-.2"/>
                                          </p:val>
                                        </p:tav>
                                        <p:tav tm="100000">
                                          <p:val>
                                            <p:strVal val="#ppt_x"/>
                                          </p:val>
                                        </p:tav>
                                      </p:tavLst>
                                    </p:anim>
                                    <p:anim calcmode="lin" valueType="num">
                                      <p:cBhvr>
                                        <p:cTn id="12" dur="1000" fill="hold"/>
                                        <p:tgtEl>
                                          <p:spTgt spid="1028099"/>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2809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028100"/>
                                        </p:tgtEl>
                                        <p:attrNameLst>
                                          <p:attrName>style.visibility</p:attrName>
                                        </p:attrNameLst>
                                      </p:cBhvr>
                                      <p:to>
                                        <p:strVal val="visible"/>
                                      </p:to>
                                    </p:set>
                                    <p:anim calcmode="lin" valueType="num">
                                      <p:cBhvr>
                                        <p:cTn id="18" dur="500" fill="hold"/>
                                        <p:tgtEl>
                                          <p:spTgt spid="1028100"/>
                                        </p:tgtEl>
                                        <p:attrNameLst>
                                          <p:attrName>ppt_w</p:attrName>
                                        </p:attrNameLst>
                                      </p:cBhvr>
                                      <p:tavLst>
                                        <p:tav tm="0">
                                          <p:val>
                                            <p:fltVal val="0"/>
                                          </p:val>
                                        </p:tav>
                                        <p:tav tm="100000">
                                          <p:val>
                                            <p:strVal val="#ppt_w"/>
                                          </p:val>
                                        </p:tav>
                                      </p:tavLst>
                                    </p:anim>
                                    <p:anim calcmode="lin" valueType="num">
                                      <p:cBhvr>
                                        <p:cTn id="19" dur="500" fill="hold"/>
                                        <p:tgtEl>
                                          <p:spTgt spid="1028100"/>
                                        </p:tgtEl>
                                        <p:attrNameLst>
                                          <p:attrName>ppt_h</p:attrName>
                                        </p:attrNameLst>
                                      </p:cBhvr>
                                      <p:tavLst>
                                        <p:tav tm="0">
                                          <p:val>
                                            <p:fltVal val="0"/>
                                          </p:val>
                                        </p:tav>
                                        <p:tav tm="100000">
                                          <p:val>
                                            <p:strVal val="#ppt_h"/>
                                          </p:val>
                                        </p:tav>
                                      </p:tavLst>
                                    </p:anim>
                                    <p:animEffect transition="in" filter="fade">
                                      <p:cBhvr>
                                        <p:cTn id="20" dur="500"/>
                                        <p:tgtEl>
                                          <p:spTgt spid="102810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28106"/>
                                        </p:tgtEl>
                                        <p:attrNameLst>
                                          <p:attrName>style.visibility</p:attrName>
                                        </p:attrNameLst>
                                      </p:cBhvr>
                                      <p:to>
                                        <p:strVal val="visible"/>
                                      </p:to>
                                    </p:set>
                                    <p:animEffect transition="in" filter="dissolve">
                                      <p:cBhvr>
                                        <p:cTn id="25" dur="500"/>
                                        <p:tgtEl>
                                          <p:spTgt spid="102810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028101"/>
                                        </p:tgtEl>
                                        <p:attrNameLst>
                                          <p:attrName>style.visibility</p:attrName>
                                        </p:attrNameLst>
                                      </p:cBhvr>
                                      <p:to>
                                        <p:strVal val="visible"/>
                                      </p:to>
                                    </p:set>
                                    <p:animEffect transition="in" filter="fade">
                                      <p:cBhvr>
                                        <p:cTn id="30" dur="1000"/>
                                        <p:tgtEl>
                                          <p:spTgt spid="1028101"/>
                                        </p:tgtEl>
                                      </p:cBhvr>
                                    </p:animEffect>
                                    <p:anim calcmode="lin" valueType="num">
                                      <p:cBhvr>
                                        <p:cTn id="31" dur="1000" fill="hold"/>
                                        <p:tgtEl>
                                          <p:spTgt spid="1028101"/>
                                        </p:tgtEl>
                                        <p:attrNameLst>
                                          <p:attrName>ppt_x</p:attrName>
                                        </p:attrNameLst>
                                      </p:cBhvr>
                                      <p:tavLst>
                                        <p:tav tm="0">
                                          <p:val>
                                            <p:strVal val="#ppt_x"/>
                                          </p:val>
                                        </p:tav>
                                        <p:tav tm="100000">
                                          <p:val>
                                            <p:strVal val="#ppt_x"/>
                                          </p:val>
                                        </p:tav>
                                      </p:tavLst>
                                    </p:anim>
                                    <p:anim calcmode="lin" valueType="num">
                                      <p:cBhvr>
                                        <p:cTn id="32" dur="1000" fill="hold"/>
                                        <p:tgtEl>
                                          <p:spTgt spid="102810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28102"/>
                                        </p:tgtEl>
                                        <p:attrNameLst>
                                          <p:attrName>style.visibility</p:attrName>
                                        </p:attrNameLst>
                                      </p:cBhvr>
                                      <p:to>
                                        <p:strVal val="visible"/>
                                      </p:to>
                                    </p:set>
                                    <p:animEffect transition="in" filter="fade">
                                      <p:cBhvr>
                                        <p:cTn id="37" dur="1000"/>
                                        <p:tgtEl>
                                          <p:spTgt spid="1028102"/>
                                        </p:tgtEl>
                                      </p:cBhvr>
                                    </p:animEffect>
                                    <p:anim calcmode="lin" valueType="num">
                                      <p:cBhvr>
                                        <p:cTn id="38" dur="1000" fill="hold"/>
                                        <p:tgtEl>
                                          <p:spTgt spid="1028102"/>
                                        </p:tgtEl>
                                        <p:attrNameLst>
                                          <p:attrName>ppt_x</p:attrName>
                                        </p:attrNameLst>
                                      </p:cBhvr>
                                      <p:tavLst>
                                        <p:tav tm="0">
                                          <p:val>
                                            <p:strVal val="#ppt_x"/>
                                          </p:val>
                                        </p:tav>
                                        <p:tav tm="100000">
                                          <p:val>
                                            <p:strVal val="#ppt_x"/>
                                          </p:val>
                                        </p:tav>
                                      </p:tavLst>
                                    </p:anim>
                                    <p:anim calcmode="lin" valueType="num">
                                      <p:cBhvr>
                                        <p:cTn id="39" dur="1000" fill="hold"/>
                                        <p:tgtEl>
                                          <p:spTgt spid="102810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028103"/>
                                        </p:tgtEl>
                                        <p:attrNameLst>
                                          <p:attrName>style.visibility</p:attrName>
                                        </p:attrNameLst>
                                      </p:cBhvr>
                                      <p:to>
                                        <p:strVal val="visible"/>
                                      </p:to>
                                    </p:set>
                                    <p:anim calcmode="lin" valueType="num">
                                      <p:cBhvr>
                                        <p:cTn id="44" dur="500" fill="hold"/>
                                        <p:tgtEl>
                                          <p:spTgt spid="1028103"/>
                                        </p:tgtEl>
                                        <p:attrNameLst>
                                          <p:attrName>ppt_w</p:attrName>
                                        </p:attrNameLst>
                                      </p:cBhvr>
                                      <p:tavLst>
                                        <p:tav tm="0">
                                          <p:val>
                                            <p:fltVal val="0"/>
                                          </p:val>
                                        </p:tav>
                                        <p:tav tm="100000">
                                          <p:val>
                                            <p:strVal val="#ppt_w"/>
                                          </p:val>
                                        </p:tav>
                                      </p:tavLst>
                                    </p:anim>
                                    <p:anim calcmode="lin" valueType="num">
                                      <p:cBhvr>
                                        <p:cTn id="45" dur="500" fill="hold"/>
                                        <p:tgtEl>
                                          <p:spTgt spid="1028103"/>
                                        </p:tgtEl>
                                        <p:attrNameLst>
                                          <p:attrName>ppt_h</p:attrName>
                                        </p:attrNameLst>
                                      </p:cBhvr>
                                      <p:tavLst>
                                        <p:tav tm="0">
                                          <p:val>
                                            <p:fltVal val="0"/>
                                          </p:val>
                                        </p:tav>
                                        <p:tav tm="100000">
                                          <p:val>
                                            <p:strVal val="#ppt_h"/>
                                          </p:val>
                                        </p:tav>
                                      </p:tavLst>
                                    </p:anim>
                                    <p:animEffect transition="in" filter="fade">
                                      <p:cBhvr>
                                        <p:cTn id="46" dur="500"/>
                                        <p:tgtEl>
                                          <p:spTgt spid="102810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28107"/>
                                        </p:tgtEl>
                                        <p:attrNameLst>
                                          <p:attrName>style.visibility</p:attrName>
                                        </p:attrNameLst>
                                      </p:cBhvr>
                                      <p:to>
                                        <p:strVal val="visible"/>
                                      </p:to>
                                    </p:set>
                                    <p:animEffect transition="in" filter="dissolve">
                                      <p:cBhvr>
                                        <p:cTn id="51" dur="500"/>
                                        <p:tgtEl>
                                          <p:spTgt spid="1028107"/>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028104"/>
                                        </p:tgtEl>
                                        <p:attrNameLst>
                                          <p:attrName>style.visibility</p:attrName>
                                        </p:attrNameLst>
                                      </p:cBhvr>
                                      <p:to>
                                        <p:strVal val="visible"/>
                                      </p:to>
                                    </p:set>
                                    <p:animEffect transition="in" filter="fade">
                                      <p:cBhvr>
                                        <p:cTn id="56" dur="1000"/>
                                        <p:tgtEl>
                                          <p:spTgt spid="1028104"/>
                                        </p:tgtEl>
                                      </p:cBhvr>
                                    </p:animEffect>
                                    <p:anim calcmode="lin" valueType="num">
                                      <p:cBhvr>
                                        <p:cTn id="57" dur="1000" fill="hold"/>
                                        <p:tgtEl>
                                          <p:spTgt spid="1028104"/>
                                        </p:tgtEl>
                                        <p:attrNameLst>
                                          <p:attrName>ppt_x</p:attrName>
                                        </p:attrNameLst>
                                      </p:cBhvr>
                                      <p:tavLst>
                                        <p:tav tm="0">
                                          <p:val>
                                            <p:strVal val="#ppt_x"/>
                                          </p:val>
                                        </p:tav>
                                        <p:tav tm="100000">
                                          <p:val>
                                            <p:strVal val="#ppt_x"/>
                                          </p:val>
                                        </p:tav>
                                      </p:tavLst>
                                    </p:anim>
                                    <p:anim calcmode="lin" valueType="num">
                                      <p:cBhvr>
                                        <p:cTn id="58" dur="1000" fill="hold"/>
                                        <p:tgtEl>
                                          <p:spTgt spid="102810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028105"/>
                                        </p:tgtEl>
                                        <p:attrNameLst>
                                          <p:attrName>style.visibility</p:attrName>
                                        </p:attrNameLst>
                                      </p:cBhvr>
                                      <p:to>
                                        <p:strVal val="visible"/>
                                      </p:to>
                                    </p:set>
                                    <p:animEffect transition="in" filter="fade">
                                      <p:cBhvr>
                                        <p:cTn id="63" dur="1000"/>
                                        <p:tgtEl>
                                          <p:spTgt spid="1028105"/>
                                        </p:tgtEl>
                                      </p:cBhvr>
                                    </p:animEffect>
                                    <p:anim calcmode="lin" valueType="num">
                                      <p:cBhvr>
                                        <p:cTn id="64" dur="1000" fill="hold"/>
                                        <p:tgtEl>
                                          <p:spTgt spid="1028105"/>
                                        </p:tgtEl>
                                        <p:attrNameLst>
                                          <p:attrName>ppt_x</p:attrName>
                                        </p:attrNameLst>
                                      </p:cBhvr>
                                      <p:tavLst>
                                        <p:tav tm="0">
                                          <p:val>
                                            <p:strVal val="#ppt_x"/>
                                          </p:val>
                                        </p:tav>
                                        <p:tav tm="100000">
                                          <p:val>
                                            <p:strVal val="#ppt_x"/>
                                          </p:val>
                                        </p:tav>
                                      </p:tavLst>
                                    </p:anim>
                                    <p:anim calcmode="lin" valueType="num">
                                      <p:cBhvr>
                                        <p:cTn id="65" dur="1000" fill="hold"/>
                                        <p:tgtEl>
                                          <p:spTgt spid="102810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0" presetClass="entr" presetSubtype="0" fill="hold" grpId="0" nodeType="clickEffect">
                                  <p:stCondLst>
                                    <p:cond delay="0"/>
                                  </p:stCondLst>
                                  <p:iterate type="lt">
                                    <p:tmPct val="10000"/>
                                  </p:iterate>
                                  <p:childTnLst>
                                    <p:set>
                                      <p:cBhvr>
                                        <p:cTn id="69" dur="1" fill="hold">
                                          <p:stCondLst>
                                            <p:cond delay="0"/>
                                          </p:stCondLst>
                                        </p:cTn>
                                        <p:tgtEl>
                                          <p:spTgt spid="1028108"/>
                                        </p:tgtEl>
                                        <p:attrNameLst>
                                          <p:attrName>style.visibility</p:attrName>
                                        </p:attrNameLst>
                                      </p:cBhvr>
                                      <p:to>
                                        <p:strVal val="visible"/>
                                      </p:to>
                                    </p:set>
                                    <p:animEffect transition="in" filter="fade">
                                      <p:cBhvr>
                                        <p:cTn id="70" dur="1000"/>
                                        <p:tgtEl>
                                          <p:spTgt spid="1028108"/>
                                        </p:tgtEl>
                                      </p:cBhvr>
                                    </p:animEffect>
                                    <p:anim calcmode="lin" valueType="num">
                                      <p:cBhvr>
                                        <p:cTn id="71" dur="1000" fill="hold"/>
                                        <p:tgtEl>
                                          <p:spTgt spid="1028108"/>
                                        </p:tgtEl>
                                        <p:attrNameLst>
                                          <p:attrName>ppt_x</p:attrName>
                                        </p:attrNameLst>
                                      </p:cBhvr>
                                      <p:tavLst>
                                        <p:tav tm="0">
                                          <p:val>
                                            <p:strVal val="#ppt_x-.1"/>
                                          </p:val>
                                        </p:tav>
                                        <p:tav tm="100000">
                                          <p:val>
                                            <p:strVal val="#ppt_x"/>
                                          </p:val>
                                        </p:tav>
                                      </p:tavLst>
                                    </p:anim>
                                    <p:anim calcmode="lin" valueType="num">
                                      <p:cBhvr>
                                        <p:cTn id="72" dur="1000" fill="hold"/>
                                        <p:tgtEl>
                                          <p:spTgt spid="1028108"/>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28109"/>
                                        </p:tgtEl>
                                        <p:attrNameLst>
                                          <p:attrName>style.visibility</p:attrName>
                                        </p:attrNameLst>
                                      </p:cBhvr>
                                      <p:to>
                                        <p:strVal val="visible"/>
                                      </p:to>
                                    </p:set>
                                    <p:anim calcmode="lin" valueType="num">
                                      <p:cBhvr>
                                        <p:cTn id="77" dur="500" fill="hold"/>
                                        <p:tgtEl>
                                          <p:spTgt spid="1028109"/>
                                        </p:tgtEl>
                                        <p:attrNameLst>
                                          <p:attrName>ppt_w</p:attrName>
                                        </p:attrNameLst>
                                      </p:cBhvr>
                                      <p:tavLst>
                                        <p:tav tm="0">
                                          <p:val>
                                            <p:fltVal val="0"/>
                                          </p:val>
                                        </p:tav>
                                        <p:tav tm="100000">
                                          <p:val>
                                            <p:strVal val="#ppt_w"/>
                                          </p:val>
                                        </p:tav>
                                      </p:tavLst>
                                    </p:anim>
                                    <p:anim calcmode="lin" valueType="num">
                                      <p:cBhvr>
                                        <p:cTn id="78" dur="500" fill="hold"/>
                                        <p:tgtEl>
                                          <p:spTgt spid="1028109"/>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0" presetClass="entr" presetSubtype="0" fill="hold" grpId="0" nodeType="clickEffect">
                                  <p:stCondLst>
                                    <p:cond delay="0"/>
                                  </p:stCondLst>
                                  <p:iterate type="lt">
                                    <p:tmPct val="10000"/>
                                  </p:iterate>
                                  <p:childTnLst>
                                    <p:set>
                                      <p:cBhvr>
                                        <p:cTn id="82" dur="1" fill="hold">
                                          <p:stCondLst>
                                            <p:cond delay="0"/>
                                          </p:stCondLst>
                                        </p:cTn>
                                        <p:tgtEl>
                                          <p:spTgt spid="1028110"/>
                                        </p:tgtEl>
                                        <p:attrNameLst>
                                          <p:attrName>style.visibility</p:attrName>
                                        </p:attrNameLst>
                                      </p:cBhvr>
                                      <p:to>
                                        <p:strVal val="visible"/>
                                      </p:to>
                                    </p:set>
                                    <p:animEffect transition="in" filter="fade">
                                      <p:cBhvr>
                                        <p:cTn id="83" dur="1000"/>
                                        <p:tgtEl>
                                          <p:spTgt spid="1028110"/>
                                        </p:tgtEl>
                                      </p:cBhvr>
                                    </p:animEffect>
                                    <p:anim calcmode="lin" valueType="num">
                                      <p:cBhvr>
                                        <p:cTn id="84" dur="1000" fill="hold"/>
                                        <p:tgtEl>
                                          <p:spTgt spid="1028110"/>
                                        </p:tgtEl>
                                        <p:attrNameLst>
                                          <p:attrName>ppt_x</p:attrName>
                                        </p:attrNameLst>
                                      </p:cBhvr>
                                      <p:tavLst>
                                        <p:tav tm="0">
                                          <p:val>
                                            <p:strVal val="#ppt_x-.1"/>
                                          </p:val>
                                        </p:tav>
                                        <p:tav tm="100000">
                                          <p:val>
                                            <p:strVal val="#ppt_x"/>
                                          </p:val>
                                        </p:tav>
                                      </p:tavLst>
                                    </p:anim>
                                    <p:anim calcmode="lin" valueType="num">
                                      <p:cBhvr>
                                        <p:cTn id="85" dur="1000" fill="hold"/>
                                        <p:tgtEl>
                                          <p:spTgt spid="1028110"/>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28111"/>
                                        </p:tgtEl>
                                        <p:attrNameLst>
                                          <p:attrName>style.visibility</p:attrName>
                                        </p:attrNameLst>
                                      </p:cBhvr>
                                      <p:to>
                                        <p:strVal val="visible"/>
                                      </p:to>
                                    </p:set>
                                    <p:animEffect transition="in" filter="fade">
                                      <p:cBhvr>
                                        <p:cTn id="90" dur="2000"/>
                                        <p:tgtEl>
                                          <p:spTgt spid="102811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028112"/>
                                        </p:tgtEl>
                                        <p:attrNameLst>
                                          <p:attrName>style.visibility</p:attrName>
                                        </p:attrNameLst>
                                      </p:cBhvr>
                                      <p:to>
                                        <p:strVal val="visible"/>
                                      </p:to>
                                    </p:set>
                                    <p:animEffect transition="in" filter="fade">
                                      <p:cBhvr>
                                        <p:cTn id="93" dur="2000"/>
                                        <p:tgtEl>
                                          <p:spTgt spid="102811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028113"/>
                                        </p:tgtEl>
                                        <p:attrNameLst>
                                          <p:attrName>style.visibility</p:attrName>
                                        </p:attrNameLst>
                                      </p:cBhvr>
                                      <p:to>
                                        <p:strVal val="visible"/>
                                      </p:to>
                                    </p:set>
                                    <p:animEffect transition="in" filter="fade">
                                      <p:cBhvr>
                                        <p:cTn id="96" dur="2000"/>
                                        <p:tgtEl>
                                          <p:spTgt spid="102811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028114"/>
                                        </p:tgtEl>
                                        <p:attrNameLst>
                                          <p:attrName>style.visibility</p:attrName>
                                        </p:attrNameLst>
                                      </p:cBhvr>
                                      <p:to>
                                        <p:strVal val="visible"/>
                                      </p:to>
                                    </p:set>
                                    <p:animEffect transition="in" filter="fade">
                                      <p:cBhvr>
                                        <p:cTn id="99" dur="2000"/>
                                        <p:tgtEl>
                                          <p:spTgt spid="102811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028117"/>
                                        </p:tgtEl>
                                        <p:attrNameLst>
                                          <p:attrName>style.visibility</p:attrName>
                                        </p:attrNameLst>
                                      </p:cBhvr>
                                      <p:to>
                                        <p:strVal val="visible"/>
                                      </p:to>
                                    </p:set>
                                    <p:animEffect transition="in" filter="fade">
                                      <p:cBhvr>
                                        <p:cTn id="102" dur="2000"/>
                                        <p:tgtEl>
                                          <p:spTgt spid="102811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028118"/>
                                        </p:tgtEl>
                                        <p:attrNameLst>
                                          <p:attrName>style.visibility</p:attrName>
                                        </p:attrNameLst>
                                      </p:cBhvr>
                                      <p:to>
                                        <p:strVal val="visible"/>
                                      </p:to>
                                    </p:set>
                                    <p:animEffect transition="in" filter="fade">
                                      <p:cBhvr>
                                        <p:cTn id="105" dur="2000"/>
                                        <p:tgtEl>
                                          <p:spTgt spid="1028118"/>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1028115"/>
                                        </p:tgtEl>
                                        <p:attrNameLst>
                                          <p:attrName>style.visibility</p:attrName>
                                        </p:attrNameLst>
                                      </p:cBhvr>
                                      <p:to>
                                        <p:strVal val="visible"/>
                                      </p:to>
                                    </p:set>
                                    <p:animEffect transition="in" filter="dissolve">
                                      <p:cBhvr>
                                        <p:cTn id="110" dur="500"/>
                                        <p:tgtEl>
                                          <p:spTgt spid="1028115"/>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1028116"/>
                                        </p:tgtEl>
                                        <p:attrNameLst>
                                          <p:attrName>style.visibility</p:attrName>
                                        </p:attrNameLst>
                                      </p:cBhvr>
                                      <p:to>
                                        <p:strVal val="visible"/>
                                      </p:to>
                                    </p:set>
                                    <p:animEffect transition="in" filter="dissolve">
                                      <p:cBhvr>
                                        <p:cTn id="115" dur="500"/>
                                        <p:tgtEl>
                                          <p:spTgt spid="102811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028119"/>
                                        </p:tgtEl>
                                        <p:attrNameLst>
                                          <p:attrName>style.visibility</p:attrName>
                                        </p:attrNameLst>
                                      </p:cBhvr>
                                      <p:to>
                                        <p:strVal val="visible"/>
                                      </p:to>
                                    </p:set>
                                    <p:animEffect transition="in" filter="wipe(left)">
                                      <p:cBhvr>
                                        <p:cTn id="120" dur="500"/>
                                        <p:tgtEl>
                                          <p:spTgt spid="1028119"/>
                                        </p:tgtEl>
                                      </p:cBhvr>
                                    </p:animEffect>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grpId="0" nodeType="clickEffect">
                                  <p:stCondLst>
                                    <p:cond delay="0"/>
                                  </p:stCondLst>
                                  <p:childTnLst>
                                    <p:set>
                                      <p:cBhvr>
                                        <p:cTn id="124" dur="1" fill="hold">
                                          <p:stCondLst>
                                            <p:cond delay="0"/>
                                          </p:stCondLst>
                                        </p:cTn>
                                        <p:tgtEl>
                                          <p:spTgt spid="1028120"/>
                                        </p:tgtEl>
                                        <p:attrNameLst>
                                          <p:attrName>style.visibility</p:attrName>
                                        </p:attrNameLst>
                                      </p:cBhvr>
                                      <p:to>
                                        <p:strVal val="visible"/>
                                      </p:to>
                                    </p:set>
                                    <p:anim calcmode="lin" valueType="num">
                                      <p:cBhvr>
                                        <p:cTn id="125" dur="500" fill="hold"/>
                                        <p:tgtEl>
                                          <p:spTgt spid="1028120"/>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028120"/>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028120"/>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028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098" grpId="0" build="p"/>
      <p:bldP spid="1028099" grpId="0"/>
      <p:bldP spid="1028100" grpId="0"/>
      <p:bldP spid="1028101" grpId="0"/>
      <p:bldP spid="1028102" grpId="0"/>
      <p:bldP spid="1028103" grpId="0"/>
      <p:bldP spid="1028104" grpId="0"/>
      <p:bldP spid="1028105" grpId="0"/>
      <p:bldP spid="1028106" grpId="0"/>
      <p:bldP spid="1028107" grpId="0"/>
      <p:bldP spid="1028108" grpId="0"/>
      <p:bldP spid="1028110" grpId="0"/>
      <p:bldP spid="1028111" grpId="0"/>
      <p:bldP spid="1028112" grpId="0"/>
      <p:bldP spid="1028113" grpId="0" animBg="1"/>
      <p:bldP spid="1028114" grpId="0"/>
      <p:bldP spid="1028115" grpId="0"/>
      <p:bldP spid="1028116" grpId="0"/>
      <p:bldP spid="1028117" grpId="0" animBg="1"/>
      <p:bldP spid="1028118" grpId="0" animBg="1"/>
      <p:bldP spid="1028119" grpId="0" animBg="1"/>
      <p:bldP spid="1028120"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body" idx="1"/>
          </p:nvPr>
        </p:nvSpPr>
        <p:spPr>
          <a:xfrm>
            <a:off x="685800" y="1047750"/>
            <a:ext cx="7772400" cy="5943600"/>
          </a:xfrm>
        </p:spPr>
        <p:txBody>
          <a:bodyPr/>
          <a:lstStyle/>
          <a:p>
            <a:pPr eaLnBrk="1" hangingPunct="1">
              <a:buFontTx/>
              <a:buNone/>
            </a:pPr>
            <a:r>
              <a:rPr lang="en-US" smtClean="0"/>
              <a:t>Find the molar mass of a gas that diffuses about 4.45 times faster than argon gas.</a:t>
            </a:r>
          </a:p>
          <a:p>
            <a:pPr eaLnBrk="1" hangingPunct="1">
              <a:buFontTx/>
              <a:buNone/>
            </a:pPr>
            <a:endParaRPr lang="en-US" sz="1600" smtClean="0"/>
          </a:p>
          <a:p>
            <a:pPr eaLnBrk="1" hangingPunct="1"/>
            <a:endParaRPr lang="en-US" sz="3600" smtClean="0"/>
          </a:p>
          <a:p>
            <a:pPr eaLnBrk="1" hangingPunct="1"/>
            <a:endParaRPr lang="en-US" sz="1200" smtClean="0"/>
          </a:p>
          <a:p>
            <a:pPr eaLnBrk="1" hangingPunct="1"/>
            <a:endParaRPr lang="en-US" sz="1200" smtClean="0"/>
          </a:p>
          <a:p>
            <a:pPr eaLnBrk="1" hangingPunct="1"/>
            <a:endParaRPr lang="en-US" sz="1200" smtClean="0"/>
          </a:p>
          <a:p>
            <a:pPr eaLnBrk="1" hangingPunct="1"/>
            <a:endParaRPr lang="en-US" sz="1200" smtClean="0"/>
          </a:p>
          <a:p>
            <a:pPr eaLnBrk="1" hangingPunct="1"/>
            <a:endParaRPr lang="en-US" sz="3600" smtClean="0"/>
          </a:p>
          <a:p>
            <a:pPr algn="ctr" eaLnBrk="1" hangingPunct="1">
              <a:buFontTx/>
              <a:buNone/>
            </a:pPr>
            <a:endParaRPr lang="en-US" sz="3600" smtClean="0"/>
          </a:p>
          <a:p>
            <a:pPr eaLnBrk="1" hangingPunct="1">
              <a:buFontTx/>
              <a:buNone/>
            </a:pPr>
            <a:r>
              <a:rPr lang="en-US" smtClean="0"/>
              <a:t>What gas is this?</a:t>
            </a:r>
          </a:p>
          <a:p>
            <a:pPr algn="ctr" eaLnBrk="1" hangingPunct="1">
              <a:buFontTx/>
              <a:buNone/>
            </a:pPr>
            <a:r>
              <a:rPr lang="en-US" sz="3600" smtClean="0"/>
              <a:t>	</a:t>
            </a:r>
            <a:r>
              <a:rPr lang="en-US" sz="2400" i="1" smtClean="0"/>
              <a:t>Hydrogen gas: H</a:t>
            </a:r>
            <a:r>
              <a:rPr lang="en-US" sz="2400" i="1" baseline="-25000" smtClean="0"/>
              <a:t>2</a:t>
            </a:r>
            <a:endParaRPr lang="en-US" sz="2400" smtClean="0"/>
          </a:p>
        </p:txBody>
      </p:sp>
      <p:sp>
        <p:nvSpPr>
          <p:cNvPr id="1030147" name="Text Box 3"/>
          <p:cNvSpPr txBox="1">
            <a:spLocks noChangeArrowheads="1"/>
          </p:cNvSpPr>
          <p:nvPr/>
        </p:nvSpPr>
        <p:spPr bwMode="auto">
          <a:xfrm>
            <a:off x="669925" y="2290763"/>
            <a:ext cx="3384550" cy="366712"/>
          </a:xfrm>
          <a:prstGeom prst="rect">
            <a:avLst/>
          </a:prstGeom>
          <a:noFill/>
          <a:ln w="9525">
            <a:noFill/>
            <a:miter lim="800000"/>
            <a:headEnd/>
            <a:tailEnd/>
          </a:ln>
        </p:spPr>
        <p:txBody>
          <a:bodyPr wrap="none">
            <a:spAutoFit/>
          </a:bodyPr>
          <a:lstStyle/>
          <a:p>
            <a:pPr algn="l"/>
            <a:r>
              <a:rPr lang="en-US" sz="1800"/>
              <a:t>Step 1)  Write given information</a:t>
            </a:r>
          </a:p>
        </p:txBody>
      </p:sp>
      <p:sp>
        <p:nvSpPr>
          <p:cNvPr id="1030148" name="Text Box 4"/>
          <p:cNvSpPr txBox="1">
            <a:spLocks noChangeArrowheads="1"/>
          </p:cNvSpPr>
          <p:nvPr/>
        </p:nvSpPr>
        <p:spPr bwMode="auto">
          <a:xfrm>
            <a:off x="1558925" y="2620963"/>
            <a:ext cx="2095500" cy="366712"/>
          </a:xfrm>
          <a:prstGeom prst="rect">
            <a:avLst/>
          </a:prstGeom>
          <a:noFill/>
          <a:ln w="9525">
            <a:noFill/>
            <a:miter lim="800000"/>
            <a:headEnd/>
            <a:tailEnd/>
          </a:ln>
        </p:spPr>
        <p:txBody>
          <a:bodyPr wrap="none">
            <a:spAutoFit/>
          </a:bodyPr>
          <a:lstStyle/>
          <a:p>
            <a:pPr algn="l"/>
            <a:r>
              <a:rPr lang="en-US" sz="1800"/>
              <a:t>GAS 1 =  unknown</a:t>
            </a:r>
          </a:p>
        </p:txBody>
      </p:sp>
      <p:sp>
        <p:nvSpPr>
          <p:cNvPr id="1030149" name="Text Box 5"/>
          <p:cNvSpPr txBox="1">
            <a:spLocks noChangeArrowheads="1"/>
          </p:cNvSpPr>
          <p:nvPr/>
        </p:nvSpPr>
        <p:spPr bwMode="auto">
          <a:xfrm>
            <a:off x="2016125" y="3090863"/>
            <a:ext cx="1150938" cy="366712"/>
          </a:xfrm>
          <a:prstGeom prst="rect">
            <a:avLst/>
          </a:prstGeom>
          <a:noFill/>
          <a:ln w="9525">
            <a:noFill/>
            <a:miter lim="800000"/>
            <a:headEnd/>
            <a:tailEnd/>
          </a:ln>
        </p:spPr>
        <p:txBody>
          <a:bodyPr wrap="none">
            <a:spAutoFit/>
          </a:bodyPr>
          <a:lstStyle/>
          <a:p>
            <a:pPr algn="l"/>
            <a:r>
              <a:rPr lang="en-US" sz="1800"/>
              <a:t>M</a:t>
            </a:r>
            <a:r>
              <a:rPr lang="en-US" sz="1800" baseline="-25000"/>
              <a:t>1</a:t>
            </a:r>
            <a:r>
              <a:rPr lang="en-US" sz="1800"/>
              <a:t>  =  x g</a:t>
            </a:r>
          </a:p>
        </p:txBody>
      </p:sp>
      <p:sp>
        <p:nvSpPr>
          <p:cNvPr id="1030150" name="Text Box 6"/>
          <p:cNvSpPr txBox="1">
            <a:spLocks noChangeArrowheads="1"/>
          </p:cNvSpPr>
          <p:nvPr/>
        </p:nvSpPr>
        <p:spPr bwMode="auto">
          <a:xfrm>
            <a:off x="2032000" y="3449638"/>
            <a:ext cx="1214438" cy="366712"/>
          </a:xfrm>
          <a:prstGeom prst="rect">
            <a:avLst/>
          </a:prstGeom>
          <a:noFill/>
          <a:ln w="9525">
            <a:noFill/>
            <a:miter lim="800000"/>
            <a:headEnd/>
            <a:tailEnd/>
          </a:ln>
        </p:spPr>
        <p:txBody>
          <a:bodyPr wrap="none">
            <a:spAutoFit/>
          </a:bodyPr>
          <a:lstStyle/>
          <a:p>
            <a:pPr algn="l"/>
            <a:r>
              <a:rPr lang="en-US" sz="1800" i="1"/>
              <a:t>v</a:t>
            </a:r>
            <a:r>
              <a:rPr lang="en-US" sz="1800" baseline="-25000"/>
              <a:t>1</a:t>
            </a:r>
            <a:r>
              <a:rPr lang="en-US" sz="1800"/>
              <a:t>  =  4.45</a:t>
            </a:r>
          </a:p>
        </p:txBody>
      </p:sp>
      <p:sp>
        <p:nvSpPr>
          <p:cNvPr id="1030151" name="Text Box 7"/>
          <p:cNvSpPr txBox="1">
            <a:spLocks noChangeArrowheads="1"/>
          </p:cNvSpPr>
          <p:nvPr/>
        </p:nvSpPr>
        <p:spPr bwMode="auto">
          <a:xfrm>
            <a:off x="5003800" y="2620963"/>
            <a:ext cx="1790700" cy="366712"/>
          </a:xfrm>
          <a:prstGeom prst="rect">
            <a:avLst/>
          </a:prstGeom>
          <a:noFill/>
          <a:ln w="9525">
            <a:noFill/>
            <a:miter lim="800000"/>
            <a:headEnd/>
            <a:tailEnd/>
          </a:ln>
        </p:spPr>
        <p:txBody>
          <a:bodyPr wrap="none">
            <a:spAutoFit/>
          </a:bodyPr>
          <a:lstStyle/>
          <a:p>
            <a:pPr algn="l"/>
            <a:r>
              <a:rPr lang="en-US" sz="1800"/>
              <a:t>GAS 2 =  Argon</a:t>
            </a:r>
          </a:p>
        </p:txBody>
      </p:sp>
      <p:sp>
        <p:nvSpPr>
          <p:cNvPr id="1030152" name="Text Box 8"/>
          <p:cNvSpPr txBox="1">
            <a:spLocks noChangeArrowheads="1"/>
          </p:cNvSpPr>
          <p:nvPr/>
        </p:nvSpPr>
        <p:spPr bwMode="auto">
          <a:xfrm>
            <a:off x="5461000" y="3090863"/>
            <a:ext cx="1608138" cy="366712"/>
          </a:xfrm>
          <a:prstGeom prst="rect">
            <a:avLst/>
          </a:prstGeom>
          <a:noFill/>
          <a:ln w="9525">
            <a:noFill/>
            <a:miter lim="800000"/>
            <a:headEnd/>
            <a:tailEnd/>
          </a:ln>
        </p:spPr>
        <p:txBody>
          <a:bodyPr wrap="none">
            <a:spAutoFit/>
          </a:bodyPr>
          <a:lstStyle/>
          <a:p>
            <a:pPr algn="l"/>
            <a:r>
              <a:rPr lang="en-US" sz="1800"/>
              <a:t>M</a:t>
            </a:r>
            <a:r>
              <a:rPr lang="en-US" sz="1800" baseline="-25000"/>
              <a:t>2</a:t>
            </a:r>
            <a:r>
              <a:rPr lang="en-US" sz="1800"/>
              <a:t>  =  39.95 g</a:t>
            </a:r>
          </a:p>
        </p:txBody>
      </p:sp>
      <p:sp>
        <p:nvSpPr>
          <p:cNvPr id="1030153" name="Text Box 9"/>
          <p:cNvSpPr txBox="1">
            <a:spLocks noChangeArrowheads="1"/>
          </p:cNvSpPr>
          <p:nvPr/>
        </p:nvSpPr>
        <p:spPr bwMode="auto">
          <a:xfrm>
            <a:off x="5476875" y="3449638"/>
            <a:ext cx="896938" cy="366712"/>
          </a:xfrm>
          <a:prstGeom prst="rect">
            <a:avLst/>
          </a:prstGeom>
          <a:noFill/>
          <a:ln w="9525">
            <a:noFill/>
            <a:miter lim="800000"/>
            <a:headEnd/>
            <a:tailEnd/>
          </a:ln>
        </p:spPr>
        <p:txBody>
          <a:bodyPr wrap="none">
            <a:spAutoFit/>
          </a:bodyPr>
          <a:lstStyle/>
          <a:p>
            <a:pPr algn="l"/>
            <a:r>
              <a:rPr lang="en-US" sz="1800" i="1"/>
              <a:t>v</a:t>
            </a:r>
            <a:r>
              <a:rPr lang="en-US" sz="1800" baseline="-25000"/>
              <a:t>2</a:t>
            </a:r>
            <a:r>
              <a:rPr lang="en-US" sz="1800"/>
              <a:t>  =  1</a:t>
            </a:r>
          </a:p>
        </p:txBody>
      </p:sp>
      <p:sp>
        <p:nvSpPr>
          <p:cNvPr id="1030154" name="Text Box 10"/>
          <p:cNvSpPr txBox="1">
            <a:spLocks noChangeArrowheads="1"/>
          </p:cNvSpPr>
          <p:nvPr/>
        </p:nvSpPr>
        <p:spPr bwMode="auto">
          <a:xfrm>
            <a:off x="3765550" y="2622550"/>
            <a:ext cx="311150" cy="366713"/>
          </a:xfrm>
          <a:prstGeom prst="rect">
            <a:avLst/>
          </a:prstGeom>
          <a:noFill/>
          <a:ln w="9525">
            <a:noFill/>
            <a:miter lim="800000"/>
            <a:headEnd/>
            <a:tailEnd/>
          </a:ln>
        </p:spPr>
        <p:txBody>
          <a:bodyPr wrap="none">
            <a:spAutoFit/>
          </a:bodyPr>
          <a:lstStyle/>
          <a:p>
            <a:pPr algn="l"/>
            <a:r>
              <a:rPr lang="en-US" sz="1800"/>
              <a:t>?</a:t>
            </a:r>
            <a:endParaRPr lang="en-US" sz="1800" baseline="-25000"/>
          </a:p>
        </p:txBody>
      </p:sp>
      <p:sp>
        <p:nvSpPr>
          <p:cNvPr id="1030155" name="Text Box 11"/>
          <p:cNvSpPr txBox="1">
            <a:spLocks noChangeArrowheads="1"/>
          </p:cNvSpPr>
          <p:nvPr/>
        </p:nvSpPr>
        <p:spPr bwMode="auto">
          <a:xfrm>
            <a:off x="7162800" y="2622550"/>
            <a:ext cx="412750" cy="366713"/>
          </a:xfrm>
          <a:prstGeom prst="rect">
            <a:avLst/>
          </a:prstGeom>
          <a:noFill/>
          <a:ln w="9525">
            <a:noFill/>
            <a:miter lim="800000"/>
            <a:headEnd/>
            <a:tailEnd/>
          </a:ln>
        </p:spPr>
        <p:txBody>
          <a:bodyPr wrap="none">
            <a:spAutoFit/>
          </a:bodyPr>
          <a:lstStyle/>
          <a:p>
            <a:pPr algn="l"/>
            <a:r>
              <a:rPr lang="en-US" sz="1800"/>
              <a:t>Ar</a:t>
            </a:r>
            <a:endParaRPr lang="en-US" sz="1800" baseline="-25000"/>
          </a:p>
        </p:txBody>
      </p:sp>
      <p:sp>
        <p:nvSpPr>
          <p:cNvPr id="1030156" name="Text Box 12"/>
          <p:cNvSpPr txBox="1">
            <a:spLocks noChangeArrowheads="1"/>
          </p:cNvSpPr>
          <p:nvPr/>
        </p:nvSpPr>
        <p:spPr bwMode="auto">
          <a:xfrm>
            <a:off x="609600" y="3994150"/>
            <a:ext cx="1949450" cy="366713"/>
          </a:xfrm>
          <a:prstGeom prst="rect">
            <a:avLst/>
          </a:prstGeom>
          <a:noFill/>
          <a:ln w="9525">
            <a:noFill/>
            <a:miter lim="800000"/>
            <a:headEnd/>
            <a:tailEnd/>
          </a:ln>
        </p:spPr>
        <p:txBody>
          <a:bodyPr wrap="none">
            <a:spAutoFit/>
          </a:bodyPr>
          <a:lstStyle/>
          <a:p>
            <a:pPr algn="l"/>
            <a:r>
              <a:rPr lang="en-US" sz="1800"/>
              <a:t>Step 2)  Equation</a:t>
            </a:r>
          </a:p>
        </p:txBody>
      </p:sp>
      <p:graphicFrame>
        <p:nvGraphicFramePr>
          <p:cNvPr id="1030157" name="Object 13"/>
          <p:cNvGraphicFramePr>
            <a:graphicFrameLocks noChangeAspect="1"/>
          </p:cNvGraphicFramePr>
          <p:nvPr/>
        </p:nvGraphicFramePr>
        <p:xfrm>
          <a:off x="1676400" y="4514850"/>
          <a:ext cx="1016000" cy="660400"/>
        </p:xfrm>
        <a:graphic>
          <a:graphicData uri="http://schemas.openxmlformats.org/presentationml/2006/ole">
            <p:oleObj spid="_x0000_s36866" name="Equation" r:id="rId4" imgW="1016000" imgH="660400" progId="Equation.3">
              <p:embed/>
            </p:oleObj>
          </a:graphicData>
        </a:graphic>
      </p:graphicFrame>
      <p:sp>
        <p:nvSpPr>
          <p:cNvPr id="1030158" name="Text Box 14"/>
          <p:cNvSpPr txBox="1">
            <a:spLocks noChangeArrowheads="1"/>
          </p:cNvSpPr>
          <p:nvPr/>
        </p:nvSpPr>
        <p:spPr bwMode="auto">
          <a:xfrm>
            <a:off x="3613150" y="3995738"/>
            <a:ext cx="4476750" cy="366712"/>
          </a:xfrm>
          <a:prstGeom prst="rect">
            <a:avLst/>
          </a:prstGeom>
          <a:noFill/>
          <a:ln w="9525">
            <a:noFill/>
            <a:miter lim="800000"/>
            <a:headEnd/>
            <a:tailEnd/>
          </a:ln>
        </p:spPr>
        <p:txBody>
          <a:bodyPr wrap="none">
            <a:spAutoFit/>
          </a:bodyPr>
          <a:lstStyle/>
          <a:p>
            <a:pPr algn="l"/>
            <a:r>
              <a:rPr lang="en-US" sz="1800"/>
              <a:t>Step 3)  Substitute into equation and solve</a:t>
            </a:r>
          </a:p>
        </p:txBody>
      </p:sp>
      <p:sp>
        <p:nvSpPr>
          <p:cNvPr id="1030159" name="Text Box 15"/>
          <p:cNvSpPr txBox="1">
            <a:spLocks noChangeArrowheads="1"/>
          </p:cNvSpPr>
          <p:nvPr/>
        </p:nvSpPr>
        <p:spPr bwMode="auto">
          <a:xfrm>
            <a:off x="4518025" y="4551363"/>
            <a:ext cx="628650" cy="366712"/>
          </a:xfrm>
          <a:prstGeom prst="rect">
            <a:avLst/>
          </a:prstGeom>
          <a:noFill/>
          <a:ln w="9525">
            <a:noFill/>
            <a:miter lim="800000"/>
            <a:headEnd/>
            <a:tailEnd/>
          </a:ln>
        </p:spPr>
        <p:txBody>
          <a:bodyPr wrap="none">
            <a:spAutoFit/>
          </a:bodyPr>
          <a:lstStyle/>
          <a:p>
            <a:pPr algn="l"/>
            <a:r>
              <a:rPr lang="en-US" sz="1800"/>
              <a:t>4.45</a:t>
            </a:r>
            <a:endParaRPr lang="en-US" sz="1800" baseline="-25000"/>
          </a:p>
        </p:txBody>
      </p:sp>
      <p:sp>
        <p:nvSpPr>
          <p:cNvPr id="1030160" name="Text Box 16"/>
          <p:cNvSpPr txBox="1">
            <a:spLocks noChangeArrowheads="1"/>
          </p:cNvSpPr>
          <p:nvPr/>
        </p:nvSpPr>
        <p:spPr bwMode="auto">
          <a:xfrm>
            <a:off x="4672013" y="4895850"/>
            <a:ext cx="311150" cy="366713"/>
          </a:xfrm>
          <a:prstGeom prst="rect">
            <a:avLst/>
          </a:prstGeom>
          <a:noFill/>
          <a:ln w="9525">
            <a:noFill/>
            <a:miter lim="800000"/>
            <a:headEnd/>
            <a:tailEnd/>
          </a:ln>
        </p:spPr>
        <p:txBody>
          <a:bodyPr wrap="none">
            <a:spAutoFit/>
          </a:bodyPr>
          <a:lstStyle/>
          <a:p>
            <a:pPr algn="l"/>
            <a:r>
              <a:rPr lang="en-US" sz="1800"/>
              <a:t>1</a:t>
            </a:r>
            <a:endParaRPr lang="en-US" sz="1800" baseline="-25000"/>
          </a:p>
        </p:txBody>
      </p:sp>
      <p:sp>
        <p:nvSpPr>
          <p:cNvPr id="1030161" name="Line 17"/>
          <p:cNvSpPr>
            <a:spLocks noChangeShapeType="1"/>
          </p:cNvSpPr>
          <p:nvPr/>
        </p:nvSpPr>
        <p:spPr bwMode="auto">
          <a:xfrm>
            <a:off x="4541838" y="4933950"/>
            <a:ext cx="601662" cy="0"/>
          </a:xfrm>
          <a:prstGeom prst="line">
            <a:avLst/>
          </a:prstGeom>
          <a:noFill/>
          <a:ln w="9525">
            <a:solidFill>
              <a:schemeClr val="tx1"/>
            </a:solidFill>
            <a:round/>
            <a:headEnd/>
            <a:tailEnd/>
          </a:ln>
        </p:spPr>
        <p:txBody>
          <a:bodyPr/>
          <a:lstStyle/>
          <a:p>
            <a:endParaRPr lang="en-US"/>
          </a:p>
        </p:txBody>
      </p:sp>
      <p:sp>
        <p:nvSpPr>
          <p:cNvPr id="1030162" name="Text Box 18"/>
          <p:cNvSpPr txBox="1">
            <a:spLocks noChangeArrowheads="1"/>
          </p:cNvSpPr>
          <p:nvPr/>
        </p:nvSpPr>
        <p:spPr bwMode="auto">
          <a:xfrm>
            <a:off x="5159375" y="4751388"/>
            <a:ext cx="317500" cy="366712"/>
          </a:xfrm>
          <a:prstGeom prst="rect">
            <a:avLst/>
          </a:prstGeom>
          <a:noFill/>
          <a:ln w="9525">
            <a:noFill/>
            <a:miter lim="800000"/>
            <a:headEnd/>
            <a:tailEnd/>
          </a:ln>
        </p:spPr>
        <p:txBody>
          <a:bodyPr wrap="none">
            <a:spAutoFit/>
          </a:bodyPr>
          <a:lstStyle/>
          <a:p>
            <a:pPr algn="l"/>
            <a:r>
              <a:rPr lang="en-US" sz="1800"/>
              <a:t>=</a:t>
            </a:r>
          </a:p>
        </p:txBody>
      </p:sp>
      <p:sp>
        <p:nvSpPr>
          <p:cNvPr id="1030163" name="Text Box 19"/>
          <p:cNvSpPr txBox="1">
            <a:spLocks noChangeArrowheads="1"/>
          </p:cNvSpPr>
          <p:nvPr/>
        </p:nvSpPr>
        <p:spPr bwMode="auto">
          <a:xfrm>
            <a:off x="5546725" y="4551363"/>
            <a:ext cx="946150" cy="366712"/>
          </a:xfrm>
          <a:prstGeom prst="rect">
            <a:avLst/>
          </a:prstGeom>
          <a:noFill/>
          <a:ln w="9525">
            <a:noFill/>
            <a:miter lim="800000"/>
            <a:headEnd/>
            <a:tailEnd/>
          </a:ln>
        </p:spPr>
        <p:txBody>
          <a:bodyPr wrap="none">
            <a:spAutoFit/>
          </a:bodyPr>
          <a:lstStyle/>
          <a:p>
            <a:pPr algn="l"/>
            <a:r>
              <a:rPr lang="en-US" sz="1800"/>
              <a:t>39.95 g</a:t>
            </a:r>
            <a:endParaRPr lang="en-US" sz="1800" baseline="-25000"/>
          </a:p>
        </p:txBody>
      </p:sp>
      <p:sp>
        <p:nvSpPr>
          <p:cNvPr id="1030164" name="Text Box 20"/>
          <p:cNvSpPr txBox="1">
            <a:spLocks noChangeArrowheads="1"/>
          </p:cNvSpPr>
          <p:nvPr/>
        </p:nvSpPr>
        <p:spPr bwMode="auto">
          <a:xfrm>
            <a:off x="5751513" y="4895850"/>
            <a:ext cx="488950" cy="366713"/>
          </a:xfrm>
          <a:prstGeom prst="rect">
            <a:avLst/>
          </a:prstGeom>
          <a:noFill/>
          <a:ln w="9525">
            <a:noFill/>
            <a:miter lim="800000"/>
            <a:headEnd/>
            <a:tailEnd/>
          </a:ln>
        </p:spPr>
        <p:txBody>
          <a:bodyPr wrap="none">
            <a:spAutoFit/>
          </a:bodyPr>
          <a:lstStyle/>
          <a:p>
            <a:pPr algn="l"/>
            <a:r>
              <a:rPr lang="en-US" sz="1800"/>
              <a:t>x g</a:t>
            </a:r>
            <a:endParaRPr lang="en-US" sz="1800" baseline="-25000"/>
          </a:p>
        </p:txBody>
      </p:sp>
      <p:sp>
        <p:nvSpPr>
          <p:cNvPr id="1030165" name="Line 21"/>
          <p:cNvSpPr>
            <a:spLocks noChangeShapeType="1"/>
          </p:cNvSpPr>
          <p:nvPr/>
        </p:nvSpPr>
        <p:spPr bwMode="auto">
          <a:xfrm>
            <a:off x="5613400" y="4933950"/>
            <a:ext cx="773113" cy="0"/>
          </a:xfrm>
          <a:prstGeom prst="line">
            <a:avLst/>
          </a:prstGeom>
          <a:noFill/>
          <a:ln w="9525">
            <a:solidFill>
              <a:schemeClr val="tx1"/>
            </a:solidFill>
            <a:round/>
            <a:headEnd/>
            <a:tailEnd/>
          </a:ln>
        </p:spPr>
        <p:txBody>
          <a:bodyPr/>
          <a:lstStyle/>
          <a:p>
            <a:endParaRPr lang="en-US"/>
          </a:p>
        </p:txBody>
      </p:sp>
      <p:sp>
        <p:nvSpPr>
          <p:cNvPr id="1030166" name="Freeform 22"/>
          <p:cNvSpPr>
            <a:spLocks/>
          </p:cNvSpPr>
          <p:nvPr/>
        </p:nvSpPr>
        <p:spPr bwMode="auto">
          <a:xfrm>
            <a:off x="5459413" y="4565650"/>
            <a:ext cx="998537" cy="587375"/>
          </a:xfrm>
          <a:custGeom>
            <a:avLst/>
            <a:gdLst>
              <a:gd name="T0" fmla="*/ 0 w 629"/>
              <a:gd name="T1" fmla="*/ 2147483647 h 370"/>
              <a:gd name="T2" fmla="*/ 2147483647 w 629"/>
              <a:gd name="T3" fmla="*/ 2147483647 h 370"/>
              <a:gd name="T4" fmla="*/ 2147483647 w 629"/>
              <a:gd name="T5" fmla="*/ 2147483647 h 370"/>
              <a:gd name="T6" fmla="*/ 2147483647 w 629"/>
              <a:gd name="T7" fmla="*/ 2147483647 h 370"/>
              <a:gd name="T8" fmla="*/ 2147483647 w 629"/>
              <a:gd name="T9" fmla="*/ 0 h 370"/>
              <a:gd name="T10" fmla="*/ 0 60000 65536"/>
              <a:gd name="T11" fmla="*/ 0 60000 65536"/>
              <a:gd name="T12" fmla="*/ 0 60000 65536"/>
              <a:gd name="T13" fmla="*/ 0 60000 65536"/>
              <a:gd name="T14" fmla="*/ 0 60000 65536"/>
              <a:gd name="T15" fmla="*/ 0 w 629"/>
              <a:gd name="T16" fmla="*/ 0 h 370"/>
              <a:gd name="T17" fmla="*/ 629 w 629"/>
              <a:gd name="T18" fmla="*/ 370 h 370"/>
            </a:gdLst>
            <a:ahLst/>
            <a:cxnLst>
              <a:cxn ang="T10">
                <a:pos x="T0" y="T1"/>
              </a:cxn>
              <a:cxn ang="T11">
                <a:pos x="T2" y="T3"/>
              </a:cxn>
              <a:cxn ang="T12">
                <a:pos x="T4" y="T5"/>
              </a:cxn>
              <a:cxn ang="T13">
                <a:pos x="T6" y="T7"/>
              </a:cxn>
              <a:cxn ang="T14">
                <a:pos x="T8" y="T9"/>
              </a:cxn>
            </a:cxnLst>
            <a:rect l="T15" t="T16" r="T17" b="T18"/>
            <a:pathLst>
              <a:path w="629" h="370">
                <a:moveTo>
                  <a:pt x="0" y="237"/>
                </a:moveTo>
                <a:lnTo>
                  <a:pt x="16" y="228"/>
                </a:lnTo>
                <a:lnTo>
                  <a:pt x="48" y="370"/>
                </a:lnTo>
                <a:lnTo>
                  <a:pt x="84" y="1"/>
                </a:lnTo>
                <a:lnTo>
                  <a:pt x="629" y="0"/>
                </a:lnTo>
              </a:path>
            </a:pathLst>
          </a:custGeom>
          <a:noFill/>
          <a:ln w="9525">
            <a:solidFill>
              <a:schemeClr val="tx1"/>
            </a:solidFill>
            <a:round/>
            <a:headEnd/>
            <a:tailEnd/>
          </a:ln>
        </p:spPr>
        <p:txBody>
          <a:bodyPr/>
          <a:lstStyle/>
          <a:p>
            <a:endParaRPr lang="en-US"/>
          </a:p>
        </p:txBody>
      </p:sp>
      <p:sp>
        <p:nvSpPr>
          <p:cNvPr id="1030167" name="AutoShape 23"/>
          <p:cNvSpPr>
            <a:spLocks noChangeArrowheads="1"/>
          </p:cNvSpPr>
          <p:nvPr/>
        </p:nvSpPr>
        <p:spPr bwMode="auto">
          <a:xfrm>
            <a:off x="6586538" y="4778375"/>
            <a:ext cx="561975" cy="300038"/>
          </a:xfrm>
          <a:prstGeom prst="notchedRightArrow">
            <a:avLst>
              <a:gd name="adj1" fmla="val 50000"/>
              <a:gd name="adj2" fmla="val 46825"/>
            </a:avLst>
          </a:prstGeom>
          <a:gradFill rotWithShape="1">
            <a:gsLst>
              <a:gs pos="0">
                <a:schemeClr val="bg1"/>
              </a:gs>
              <a:gs pos="100000">
                <a:schemeClr val="accent2"/>
              </a:gs>
            </a:gsLst>
            <a:lin ang="0" scaled="1"/>
          </a:gradFill>
          <a:ln w="9525">
            <a:noFill/>
            <a:miter lim="800000"/>
            <a:headEnd/>
            <a:tailEnd/>
          </a:ln>
        </p:spPr>
        <p:txBody>
          <a:bodyPr wrap="none" anchor="ctr"/>
          <a:lstStyle/>
          <a:p>
            <a:endParaRPr lang="en-US"/>
          </a:p>
        </p:txBody>
      </p:sp>
      <p:sp>
        <p:nvSpPr>
          <p:cNvPr id="1030168" name="Text Box 24"/>
          <p:cNvSpPr txBox="1">
            <a:spLocks noChangeArrowheads="1"/>
          </p:cNvSpPr>
          <p:nvPr/>
        </p:nvSpPr>
        <p:spPr bwMode="auto">
          <a:xfrm>
            <a:off x="7273925" y="4754563"/>
            <a:ext cx="1250950" cy="366712"/>
          </a:xfrm>
          <a:prstGeom prst="rect">
            <a:avLst/>
          </a:prstGeom>
          <a:noFill/>
          <a:ln w="9525">
            <a:noFill/>
            <a:miter lim="800000"/>
            <a:headEnd/>
            <a:tailEnd/>
          </a:ln>
        </p:spPr>
        <p:txBody>
          <a:bodyPr wrap="none">
            <a:spAutoFit/>
          </a:bodyPr>
          <a:lstStyle/>
          <a:p>
            <a:pPr algn="l"/>
            <a:r>
              <a:rPr lang="en-US" sz="1800"/>
              <a:t>2.02 g/mol</a:t>
            </a:r>
            <a:endParaRPr lang="en-US" sz="1800" baseline="-25000"/>
          </a:p>
        </p:txBody>
      </p:sp>
      <p:grpSp>
        <p:nvGrpSpPr>
          <p:cNvPr id="2" name="Group 25"/>
          <p:cNvGrpSpPr>
            <a:grpSpLocks/>
          </p:cNvGrpSpPr>
          <p:nvPr/>
        </p:nvGrpSpPr>
        <p:grpSpPr bwMode="auto">
          <a:xfrm>
            <a:off x="7415213" y="5462588"/>
            <a:ext cx="838200" cy="1006475"/>
            <a:chOff x="4192" y="3469"/>
            <a:chExt cx="528" cy="634"/>
          </a:xfrm>
        </p:grpSpPr>
        <p:sp>
          <p:nvSpPr>
            <p:cNvPr id="36895" name="Rectangle 26"/>
            <p:cNvSpPr>
              <a:spLocks noChangeArrowheads="1"/>
            </p:cNvSpPr>
            <p:nvPr/>
          </p:nvSpPr>
          <p:spPr bwMode="auto">
            <a:xfrm>
              <a:off x="4192" y="3469"/>
              <a:ext cx="528" cy="624"/>
            </a:xfrm>
            <a:prstGeom prst="rect">
              <a:avLst/>
            </a:prstGeom>
            <a:noFill/>
            <a:ln w="9525">
              <a:solidFill>
                <a:schemeClr val="tx1"/>
              </a:solidFill>
              <a:miter lim="800000"/>
              <a:headEnd/>
              <a:tailEnd/>
            </a:ln>
          </p:spPr>
          <p:txBody>
            <a:bodyPr wrap="none" anchor="ctr"/>
            <a:lstStyle/>
            <a:p>
              <a:endParaRPr lang="en-US"/>
            </a:p>
          </p:txBody>
        </p:sp>
        <p:sp>
          <p:nvSpPr>
            <p:cNvPr id="36896" name="Text Box 27"/>
            <p:cNvSpPr txBox="1">
              <a:spLocks noChangeArrowheads="1"/>
            </p:cNvSpPr>
            <p:nvPr/>
          </p:nvSpPr>
          <p:spPr bwMode="auto">
            <a:xfrm>
              <a:off x="4299" y="3613"/>
              <a:ext cx="301" cy="365"/>
            </a:xfrm>
            <a:prstGeom prst="rect">
              <a:avLst/>
            </a:prstGeom>
            <a:noFill/>
            <a:ln w="9525">
              <a:noFill/>
              <a:miter lim="800000"/>
              <a:headEnd/>
              <a:tailEnd/>
            </a:ln>
          </p:spPr>
          <p:txBody>
            <a:bodyPr wrap="none">
              <a:spAutoFit/>
            </a:bodyPr>
            <a:lstStyle/>
            <a:p>
              <a:pPr algn="l"/>
              <a:r>
                <a:rPr lang="en-US" sz="3200"/>
                <a:t>H</a:t>
              </a:r>
            </a:p>
          </p:txBody>
        </p:sp>
        <p:sp>
          <p:nvSpPr>
            <p:cNvPr id="36897" name="Text Box 28"/>
            <p:cNvSpPr txBox="1">
              <a:spLocks noChangeArrowheads="1"/>
            </p:cNvSpPr>
            <p:nvPr/>
          </p:nvSpPr>
          <p:spPr bwMode="auto">
            <a:xfrm>
              <a:off x="4196" y="3911"/>
              <a:ext cx="519" cy="192"/>
            </a:xfrm>
            <a:prstGeom prst="rect">
              <a:avLst/>
            </a:prstGeom>
            <a:noFill/>
            <a:ln w="9525">
              <a:noFill/>
              <a:miter lim="800000"/>
              <a:headEnd/>
              <a:tailEnd/>
            </a:ln>
          </p:spPr>
          <p:txBody>
            <a:bodyPr wrap="none">
              <a:spAutoFit/>
            </a:bodyPr>
            <a:lstStyle/>
            <a:p>
              <a:pPr algn="l"/>
              <a:r>
                <a:rPr lang="en-US" sz="1400" b="1">
                  <a:solidFill>
                    <a:srgbClr val="FF0000"/>
                  </a:solidFill>
                </a:rPr>
                <a:t>1.00794</a:t>
              </a:r>
            </a:p>
          </p:txBody>
        </p:sp>
        <p:sp>
          <p:nvSpPr>
            <p:cNvPr id="36898" name="Text Box 29"/>
            <p:cNvSpPr txBox="1">
              <a:spLocks noChangeArrowheads="1"/>
            </p:cNvSpPr>
            <p:nvPr/>
          </p:nvSpPr>
          <p:spPr bwMode="auto">
            <a:xfrm>
              <a:off x="4496" y="3469"/>
              <a:ext cx="196" cy="231"/>
            </a:xfrm>
            <a:prstGeom prst="rect">
              <a:avLst/>
            </a:prstGeom>
            <a:noFill/>
            <a:ln w="9525">
              <a:noFill/>
              <a:miter lim="800000"/>
              <a:headEnd/>
              <a:tailEnd/>
            </a:ln>
          </p:spPr>
          <p:txBody>
            <a:bodyPr wrap="none">
              <a:spAutoFit/>
            </a:bodyPr>
            <a:lstStyle/>
            <a:p>
              <a:pPr algn="l"/>
              <a:r>
                <a:rPr lang="en-US" sz="1800">
                  <a:solidFill>
                    <a:schemeClr val="accent2"/>
                  </a:solidFill>
                </a:rPr>
                <a:t>1</a:t>
              </a:r>
            </a:p>
          </p:txBody>
        </p:sp>
      </p:grpSp>
      <p:grpSp>
        <p:nvGrpSpPr>
          <p:cNvPr id="3" name="Group 36"/>
          <p:cNvGrpSpPr>
            <a:grpSpLocks/>
          </p:cNvGrpSpPr>
          <p:nvPr/>
        </p:nvGrpSpPr>
        <p:grpSpPr bwMode="auto">
          <a:xfrm>
            <a:off x="8153400" y="152400"/>
            <a:ext cx="838200" cy="1006475"/>
            <a:chOff x="5136" y="96"/>
            <a:chExt cx="528" cy="634"/>
          </a:xfrm>
        </p:grpSpPr>
        <p:sp>
          <p:nvSpPr>
            <p:cNvPr id="36891" name="Rectangle 32"/>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6892" name="Text Box 33"/>
            <p:cNvSpPr txBox="1">
              <a:spLocks noChangeArrowheads="1"/>
            </p:cNvSpPr>
            <p:nvPr/>
          </p:nvSpPr>
          <p:spPr bwMode="auto">
            <a:xfrm>
              <a:off x="5216" y="240"/>
              <a:ext cx="372" cy="365"/>
            </a:xfrm>
            <a:prstGeom prst="rect">
              <a:avLst/>
            </a:prstGeom>
            <a:noFill/>
            <a:ln w="9525">
              <a:noFill/>
              <a:miter lim="800000"/>
              <a:headEnd/>
              <a:tailEnd/>
            </a:ln>
          </p:spPr>
          <p:txBody>
            <a:bodyPr wrap="none">
              <a:spAutoFit/>
            </a:bodyPr>
            <a:lstStyle/>
            <a:p>
              <a:pPr algn="l"/>
              <a:r>
                <a:rPr lang="en-US" sz="3200"/>
                <a:t>Ar</a:t>
              </a:r>
            </a:p>
          </p:txBody>
        </p:sp>
        <p:sp>
          <p:nvSpPr>
            <p:cNvPr id="36893" name="Text Box 34"/>
            <p:cNvSpPr txBox="1">
              <a:spLocks noChangeArrowheads="1"/>
            </p:cNvSpPr>
            <p:nvPr/>
          </p:nvSpPr>
          <p:spPr bwMode="auto">
            <a:xfrm>
              <a:off x="5170" y="538"/>
              <a:ext cx="457" cy="192"/>
            </a:xfrm>
            <a:prstGeom prst="rect">
              <a:avLst/>
            </a:prstGeom>
            <a:noFill/>
            <a:ln w="9525">
              <a:noFill/>
              <a:miter lim="800000"/>
              <a:headEnd/>
              <a:tailEnd/>
            </a:ln>
          </p:spPr>
          <p:txBody>
            <a:bodyPr wrap="none">
              <a:spAutoFit/>
            </a:bodyPr>
            <a:lstStyle/>
            <a:p>
              <a:pPr algn="l"/>
              <a:r>
                <a:rPr lang="en-US" sz="1400" b="1">
                  <a:solidFill>
                    <a:srgbClr val="FF0000"/>
                  </a:solidFill>
                </a:rPr>
                <a:t>39.948</a:t>
              </a:r>
            </a:p>
          </p:txBody>
        </p:sp>
        <p:sp>
          <p:nvSpPr>
            <p:cNvPr id="36894" name="Text Box 35"/>
            <p:cNvSpPr txBox="1">
              <a:spLocks noChangeArrowheads="1"/>
            </p:cNvSpPr>
            <p:nvPr/>
          </p:nvSpPr>
          <p:spPr bwMode="auto">
            <a:xfrm>
              <a:off x="5384" y="96"/>
              <a:ext cx="276" cy="231"/>
            </a:xfrm>
            <a:prstGeom prst="rect">
              <a:avLst/>
            </a:prstGeom>
            <a:noFill/>
            <a:ln w="9525">
              <a:noFill/>
              <a:miter lim="800000"/>
              <a:headEnd/>
              <a:tailEnd/>
            </a:ln>
          </p:spPr>
          <p:txBody>
            <a:bodyPr wrap="none">
              <a:spAutoFit/>
            </a:bodyPr>
            <a:lstStyle/>
            <a:p>
              <a:pPr algn="l"/>
              <a:r>
                <a:rPr lang="en-US" sz="1800">
                  <a:solidFill>
                    <a:schemeClr val="accent2"/>
                  </a:solidFill>
                </a:rPr>
                <a:t>18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30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030147"/>
                                        </p:tgtEl>
                                        <p:attrNameLst>
                                          <p:attrName>style.visibility</p:attrName>
                                        </p:attrNameLst>
                                      </p:cBhvr>
                                      <p:to>
                                        <p:strVal val="visible"/>
                                      </p:to>
                                    </p:set>
                                    <p:anim calcmode="lin" valueType="num">
                                      <p:cBhvr>
                                        <p:cTn id="18" dur="1000" fill="hold"/>
                                        <p:tgtEl>
                                          <p:spTgt spid="1030147"/>
                                        </p:tgtEl>
                                        <p:attrNameLst>
                                          <p:attrName>ppt_x</p:attrName>
                                        </p:attrNameLst>
                                      </p:cBhvr>
                                      <p:tavLst>
                                        <p:tav tm="0">
                                          <p:val>
                                            <p:strVal val="#ppt_x-.2"/>
                                          </p:val>
                                        </p:tav>
                                        <p:tav tm="100000">
                                          <p:val>
                                            <p:strVal val="#ppt_x"/>
                                          </p:val>
                                        </p:tav>
                                      </p:tavLst>
                                    </p:anim>
                                    <p:anim calcmode="lin" valueType="num">
                                      <p:cBhvr>
                                        <p:cTn id="19" dur="1000" fill="hold"/>
                                        <p:tgtEl>
                                          <p:spTgt spid="103014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3014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030148"/>
                                        </p:tgtEl>
                                        <p:attrNameLst>
                                          <p:attrName>style.visibility</p:attrName>
                                        </p:attrNameLst>
                                      </p:cBhvr>
                                      <p:to>
                                        <p:strVal val="visible"/>
                                      </p:to>
                                    </p:set>
                                    <p:anim calcmode="lin" valueType="num">
                                      <p:cBhvr>
                                        <p:cTn id="25" dur="500" fill="hold"/>
                                        <p:tgtEl>
                                          <p:spTgt spid="1030148"/>
                                        </p:tgtEl>
                                        <p:attrNameLst>
                                          <p:attrName>ppt_w</p:attrName>
                                        </p:attrNameLst>
                                      </p:cBhvr>
                                      <p:tavLst>
                                        <p:tav tm="0">
                                          <p:val>
                                            <p:fltVal val="0"/>
                                          </p:val>
                                        </p:tav>
                                        <p:tav tm="100000">
                                          <p:val>
                                            <p:strVal val="#ppt_w"/>
                                          </p:val>
                                        </p:tav>
                                      </p:tavLst>
                                    </p:anim>
                                    <p:anim calcmode="lin" valueType="num">
                                      <p:cBhvr>
                                        <p:cTn id="26" dur="500" fill="hold"/>
                                        <p:tgtEl>
                                          <p:spTgt spid="1030148"/>
                                        </p:tgtEl>
                                        <p:attrNameLst>
                                          <p:attrName>ppt_h</p:attrName>
                                        </p:attrNameLst>
                                      </p:cBhvr>
                                      <p:tavLst>
                                        <p:tav tm="0">
                                          <p:val>
                                            <p:fltVal val="0"/>
                                          </p:val>
                                        </p:tav>
                                        <p:tav tm="100000">
                                          <p:val>
                                            <p:strVal val="#ppt_h"/>
                                          </p:val>
                                        </p:tav>
                                      </p:tavLst>
                                    </p:anim>
                                    <p:animEffect transition="in" filter="fade">
                                      <p:cBhvr>
                                        <p:cTn id="27" dur="500"/>
                                        <p:tgtEl>
                                          <p:spTgt spid="10301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30154"/>
                                        </p:tgtEl>
                                        <p:attrNameLst>
                                          <p:attrName>style.visibility</p:attrName>
                                        </p:attrNameLst>
                                      </p:cBhvr>
                                      <p:to>
                                        <p:strVal val="visible"/>
                                      </p:to>
                                    </p:set>
                                    <p:animEffect transition="in" filter="dissolve">
                                      <p:cBhvr>
                                        <p:cTn id="32" dur="500"/>
                                        <p:tgtEl>
                                          <p:spTgt spid="103015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30149"/>
                                        </p:tgtEl>
                                        <p:attrNameLst>
                                          <p:attrName>style.visibility</p:attrName>
                                        </p:attrNameLst>
                                      </p:cBhvr>
                                      <p:to>
                                        <p:strVal val="visible"/>
                                      </p:to>
                                    </p:set>
                                    <p:animEffect transition="in" filter="fade">
                                      <p:cBhvr>
                                        <p:cTn id="37" dur="1000"/>
                                        <p:tgtEl>
                                          <p:spTgt spid="1030149"/>
                                        </p:tgtEl>
                                      </p:cBhvr>
                                    </p:animEffect>
                                    <p:anim calcmode="lin" valueType="num">
                                      <p:cBhvr>
                                        <p:cTn id="38" dur="1000" fill="hold"/>
                                        <p:tgtEl>
                                          <p:spTgt spid="1030149"/>
                                        </p:tgtEl>
                                        <p:attrNameLst>
                                          <p:attrName>ppt_x</p:attrName>
                                        </p:attrNameLst>
                                      </p:cBhvr>
                                      <p:tavLst>
                                        <p:tav tm="0">
                                          <p:val>
                                            <p:strVal val="#ppt_x"/>
                                          </p:val>
                                        </p:tav>
                                        <p:tav tm="100000">
                                          <p:val>
                                            <p:strVal val="#ppt_x"/>
                                          </p:val>
                                        </p:tav>
                                      </p:tavLst>
                                    </p:anim>
                                    <p:anim calcmode="lin" valueType="num">
                                      <p:cBhvr>
                                        <p:cTn id="39" dur="1000" fill="hold"/>
                                        <p:tgtEl>
                                          <p:spTgt spid="103014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030150"/>
                                        </p:tgtEl>
                                        <p:attrNameLst>
                                          <p:attrName>style.visibility</p:attrName>
                                        </p:attrNameLst>
                                      </p:cBhvr>
                                      <p:to>
                                        <p:strVal val="visible"/>
                                      </p:to>
                                    </p:set>
                                    <p:animEffect transition="in" filter="fade">
                                      <p:cBhvr>
                                        <p:cTn id="44" dur="1000"/>
                                        <p:tgtEl>
                                          <p:spTgt spid="1030150"/>
                                        </p:tgtEl>
                                      </p:cBhvr>
                                    </p:animEffect>
                                    <p:anim calcmode="lin" valueType="num">
                                      <p:cBhvr>
                                        <p:cTn id="45" dur="1000" fill="hold"/>
                                        <p:tgtEl>
                                          <p:spTgt spid="1030150"/>
                                        </p:tgtEl>
                                        <p:attrNameLst>
                                          <p:attrName>ppt_x</p:attrName>
                                        </p:attrNameLst>
                                      </p:cBhvr>
                                      <p:tavLst>
                                        <p:tav tm="0">
                                          <p:val>
                                            <p:strVal val="#ppt_x"/>
                                          </p:val>
                                        </p:tav>
                                        <p:tav tm="100000">
                                          <p:val>
                                            <p:strVal val="#ppt_x"/>
                                          </p:val>
                                        </p:tav>
                                      </p:tavLst>
                                    </p:anim>
                                    <p:anim calcmode="lin" valueType="num">
                                      <p:cBhvr>
                                        <p:cTn id="46" dur="1000" fill="hold"/>
                                        <p:tgtEl>
                                          <p:spTgt spid="103015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030151"/>
                                        </p:tgtEl>
                                        <p:attrNameLst>
                                          <p:attrName>style.visibility</p:attrName>
                                        </p:attrNameLst>
                                      </p:cBhvr>
                                      <p:to>
                                        <p:strVal val="visible"/>
                                      </p:to>
                                    </p:set>
                                    <p:anim calcmode="lin" valueType="num">
                                      <p:cBhvr>
                                        <p:cTn id="51" dur="500" fill="hold"/>
                                        <p:tgtEl>
                                          <p:spTgt spid="1030151"/>
                                        </p:tgtEl>
                                        <p:attrNameLst>
                                          <p:attrName>ppt_w</p:attrName>
                                        </p:attrNameLst>
                                      </p:cBhvr>
                                      <p:tavLst>
                                        <p:tav tm="0">
                                          <p:val>
                                            <p:fltVal val="0"/>
                                          </p:val>
                                        </p:tav>
                                        <p:tav tm="100000">
                                          <p:val>
                                            <p:strVal val="#ppt_w"/>
                                          </p:val>
                                        </p:tav>
                                      </p:tavLst>
                                    </p:anim>
                                    <p:anim calcmode="lin" valueType="num">
                                      <p:cBhvr>
                                        <p:cTn id="52" dur="500" fill="hold"/>
                                        <p:tgtEl>
                                          <p:spTgt spid="1030151"/>
                                        </p:tgtEl>
                                        <p:attrNameLst>
                                          <p:attrName>ppt_h</p:attrName>
                                        </p:attrNameLst>
                                      </p:cBhvr>
                                      <p:tavLst>
                                        <p:tav tm="0">
                                          <p:val>
                                            <p:fltVal val="0"/>
                                          </p:val>
                                        </p:tav>
                                        <p:tav tm="100000">
                                          <p:val>
                                            <p:strVal val="#ppt_h"/>
                                          </p:val>
                                        </p:tav>
                                      </p:tavLst>
                                    </p:anim>
                                    <p:animEffect transition="in" filter="fade">
                                      <p:cBhvr>
                                        <p:cTn id="53" dur="500"/>
                                        <p:tgtEl>
                                          <p:spTgt spid="1030151"/>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030155"/>
                                        </p:tgtEl>
                                        <p:attrNameLst>
                                          <p:attrName>style.visibility</p:attrName>
                                        </p:attrNameLst>
                                      </p:cBhvr>
                                      <p:to>
                                        <p:strVal val="visible"/>
                                      </p:to>
                                    </p:set>
                                    <p:animEffect transition="in" filter="dissolve">
                                      <p:cBhvr>
                                        <p:cTn id="58" dur="500"/>
                                        <p:tgtEl>
                                          <p:spTgt spid="1030155"/>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030152"/>
                                        </p:tgtEl>
                                        <p:attrNameLst>
                                          <p:attrName>style.visibility</p:attrName>
                                        </p:attrNameLst>
                                      </p:cBhvr>
                                      <p:to>
                                        <p:strVal val="visible"/>
                                      </p:to>
                                    </p:set>
                                    <p:animEffect transition="in" filter="fade">
                                      <p:cBhvr>
                                        <p:cTn id="63" dur="1000"/>
                                        <p:tgtEl>
                                          <p:spTgt spid="1030152"/>
                                        </p:tgtEl>
                                      </p:cBhvr>
                                    </p:animEffect>
                                    <p:anim calcmode="lin" valueType="num">
                                      <p:cBhvr>
                                        <p:cTn id="64" dur="1000" fill="hold"/>
                                        <p:tgtEl>
                                          <p:spTgt spid="1030152"/>
                                        </p:tgtEl>
                                        <p:attrNameLst>
                                          <p:attrName>ppt_x</p:attrName>
                                        </p:attrNameLst>
                                      </p:cBhvr>
                                      <p:tavLst>
                                        <p:tav tm="0">
                                          <p:val>
                                            <p:strVal val="#ppt_x"/>
                                          </p:val>
                                        </p:tav>
                                        <p:tav tm="100000">
                                          <p:val>
                                            <p:strVal val="#ppt_x"/>
                                          </p:val>
                                        </p:tav>
                                      </p:tavLst>
                                    </p:anim>
                                    <p:anim calcmode="lin" valueType="num">
                                      <p:cBhvr>
                                        <p:cTn id="65" dur="1000" fill="hold"/>
                                        <p:tgtEl>
                                          <p:spTgt spid="103015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030153"/>
                                        </p:tgtEl>
                                        <p:attrNameLst>
                                          <p:attrName>style.visibility</p:attrName>
                                        </p:attrNameLst>
                                      </p:cBhvr>
                                      <p:to>
                                        <p:strVal val="visible"/>
                                      </p:to>
                                    </p:set>
                                    <p:animEffect transition="in" filter="fade">
                                      <p:cBhvr>
                                        <p:cTn id="70" dur="1000"/>
                                        <p:tgtEl>
                                          <p:spTgt spid="1030153"/>
                                        </p:tgtEl>
                                      </p:cBhvr>
                                    </p:animEffect>
                                    <p:anim calcmode="lin" valueType="num">
                                      <p:cBhvr>
                                        <p:cTn id="71" dur="1000" fill="hold"/>
                                        <p:tgtEl>
                                          <p:spTgt spid="1030153"/>
                                        </p:tgtEl>
                                        <p:attrNameLst>
                                          <p:attrName>ppt_x</p:attrName>
                                        </p:attrNameLst>
                                      </p:cBhvr>
                                      <p:tavLst>
                                        <p:tav tm="0">
                                          <p:val>
                                            <p:strVal val="#ppt_x"/>
                                          </p:val>
                                        </p:tav>
                                        <p:tav tm="100000">
                                          <p:val>
                                            <p:strVal val="#ppt_x"/>
                                          </p:val>
                                        </p:tav>
                                      </p:tavLst>
                                    </p:anim>
                                    <p:anim calcmode="lin" valueType="num">
                                      <p:cBhvr>
                                        <p:cTn id="72" dur="1000" fill="hold"/>
                                        <p:tgtEl>
                                          <p:spTgt spid="10301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0" presetClass="entr" presetSubtype="0" fill="hold" grpId="0" nodeType="clickEffect">
                                  <p:stCondLst>
                                    <p:cond delay="0"/>
                                  </p:stCondLst>
                                  <p:iterate type="lt">
                                    <p:tmPct val="10000"/>
                                  </p:iterate>
                                  <p:childTnLst>
                                    <p:set>
                                      <p:cBhvr>
                                        <p:cTn id="76" dur="1" fill="hold">
                                          <p:stCondLst>
                                            <p:cond delay="0"/>
                                          </p:stCondLst>
                                        </p:cTn>
                                        <p:tgtEl>
                                          <p:spTgt spid="1030156"/>
                                        </p:tgtEl>
                                        <p:attrNameLst>
                                          <p:attrName>style.visibility</p:attrName>
                                        </p:attrNameLst>
                                      </p:cBhvr>
                                      <p:to>
                                        <p:strVal val="visible"/>
                                      </p:to>
                                    </p:set>
                                    <p:animEffect transition="in" filter="fade">
                                      <p:cBhvr>
                                        <p:cTn id="77" dur="1000"/>
                                        <p:tgtEl>
                                          <p:spTgt spid="1030156"/>
                                        </p:tgtEl>
                                      </p:cBhvr>
                                    </p:animEffect>
                                    <p:anim calcmode="lin" valueType="num">
                                      <p:cBhvr>
                                        <p:cTn id="78" dur="1000" fill="hold"/>
                                        <p:tgtEl>
                                          <p:spTgt spid="1030156"/>
                                        </p:tgtEl>
                                        <p:attrNameLst>
                                          <p:attrName>ppt_x</p:attrName>
                                        </p:attrNameLst>
                                      </p:cBhvr>
                                      <p:tavLst>
                                        <p:tav tm="0">
                                          <p:val>
                                            <p:strVal val="#ppt_x-.1"/>
                                          </p:val>
                                        </p:tav>
                                        <p:tav tm="100000">
                                          <p:val>
                                            <p:strVal val="#ppt_x"/>
                                          </p:val>
                                        </p:tav>
                                      </p:tavLst>
                                    </p:anim>
                                    <p:anim calcmode="lin" valueType="num">
                                      <p:cBhvr>
                                        <p:cTn id="79" dur="1000" fill="hold"/>
                                        <p:tgtEl>
                                          <p:spTgt spid="103015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nodeType="clickEffect">
                                  <p:stCondLst>
                                    <p:cond delay="0"/>
                                  </p:stCondLst>
                                  <p:childTnLst>
                                    <p:set>
                                      <p:cBhvr>
                                        <p:cTn id="83" dur="1" fill="hold">
                                          <p:stCondLst>
                                            <p:cond delay="0"/>
                                          </p:stCondLst>
                                        </p:cTn>
                                        <p:tgtEl>
                                          <p:spTgt spid="1030157"/>
                                        </p:tgtEl>
                                        <p:attrNameLst>
                                          <p:attrName>style.visibility</p:attrName>
                                        </p:attrNameLst>
                                      </p:cBhvr>
                                      <p:to>
                                        <p:strVal val="visible"/>
                                      </p:to>
                                    </p:set>
                                    <p:anim calcmode="lin" valueType="num">
                                      <p:cBhvr>
                                        <p:cTn id="84" dur="500" fill="hold"/>
                                        <p:tgtEl>
                                          <p:spTgt spid="1030157"/>
                                        </p:tgtEl>
                                        <p:attrNameLst>
                                          <p:attrName>ppt_w</p:attrName>
                                        </p:attrNameLst>
                                      </p:cBhvr>
                                      <p:tavLst>
                                        <p:tav tm="0">
                                          <p:val>
                                            <p:fltVal val="0"/>
                                          </p:val>
                                        </p:tav>
                                        <p:tav tm="100000">
                                          <p:val>
                                            <p:strVal val="#ppt_w"/>
                                          </p:val>
                                        </p:tav>
                                      </p:tavLst>
                                    </p:anim>
                                    <p:anim calcmode="lin" valueType="num">
                                      <p:cBhvr>
                                        <p:cTn id="85" dur="500" fill="hold"/>
                                        <p:tgtEl>
                                          <p:spTgt spid="1030157"/>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40" presetClass="entr" presetSubtype="0" fill="hold" grpId="0" nodeType="clickEffect">
                                  <p:stCondLst>
                                    <p:cond delay="0"/>
                                  </p:stCondLst>
                                  <p:iterate type="lt">
                                    <p:tmPct val="10000"/>
                                  </p:iterate>
                                  <p:childTnLst>
                                    <p:set>
                                      <p:cBhvr>
                                        <p:cTn id="89" dur="1" fill="hold">
                                          <p:stCondLst>
                                            <p:cond delay="0"/>
                                          </p:stCondLst>
                                        </p:cTn>
                                        <p:tgtEl>
                                          <p:spTgt spid="1030158"/>
                                        </p:tgtEl>
                                        <p:attrNameLst>
                                          <p:attrName>style.visibility</p:attrName>
                                        </p:attrNameLst>
                                      </p:cBhvr>
                                      <p:to>
                                        <p:strVal val="visible"/>
                                      </p:to>
                                    </p:set>
                                    <p:animEffect transition="in" filter="fade">
                                      <p:cBhvr>
                                        <p:cTn id="90" dur="1000"/>
                                        <p:tgtEl>
                                          <p:spTgt spid="1030158"/>
                                        </p:tgtEl>
                                      </p:cBhvr>
                                    </p:animEffect>
                                    <p:anim calcmode="lin" valueType="num">
                                      <p:cBhvr>
                                        <p:cTn id="91" dur="1000" fill="hold"/>
                                        <p:tgtEl>
                                          <p:spTgt spid="1030158"/>
                                        </p:tgtEl>
                                        <p:attrNameLst>
                                          <p:attrName>ppt_x</p:attrName>
                                        </p:attrNameLst>
                                      </p:cBhvr>
                                      <p:tavLst>
                                        <p:tav tm="0">
                                          <p:val>
                                            <p:strVal val="#ppt_x-.1"/>
                                          </p:val>
                                        </p:tav>
                                        <p:tav tm="100000">
                                          <p:val>
                                            <p:strVal val="#ppt_x"/>
                                          </p:val>
                                        </p:tav>
                                      </p:tavLst>
                                    </p:anim>
                                    <p:anim calcmode="lin" valueType="num">
                                      <p:cBhvr>
                                        <p:cTn id="92" dur="1000" fill="hold"/>
                                        <p:tgtEl>
                                          <p:spTgt spid="103015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030159"/>
                                        </p:tgtEl>
                                        <p:attrNameLst>
                                          <p:attrName>style.visibility</p:attrName>
                                        </p:attrNameLst>
                                      </p:cBhvr>
                                      <p:to>
                                        <p:strVal val="visible"/>
                                      </p:to>
                                    </p:set>
                                    <p:animEffect transition="in" filter="fade">
                                      <p:cBhvr>
                                        <p:cTn id="97" dur="2000"/>
                                        <p:tgtEl>
                                          <p:spTgt spid="103015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30160"/>
                                        </p:tgtEl>
                                        <p:attrNameLst>
                                          <p:attrName>style.visibility</p:attrName>
                                        </p:attrNameLst>
                                      </p:cBhvr>
                                      <p:to>
                                        <p:strVal val="visible"/>
                                      </p:to>
                                    </p:set>
                                    <p:animEffect transition="in" filter="fade">
                                      <p:cBhvr>
                                        <p:cTn id="100" dur="2000"/>
                                        <p:tgtEl>
                                          <p:spTgt spid="103016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30161"/>
                                        </p:tgtEl>
                                        <p:attrNameLst>
                                          <p:attrName>style.visibility</p:attrName>
                                        </p:attrNameLst>
                                      </p:cBhvr>
                                      <p:to>
                                        <p:strVal val="visible"/>
                                      </p:to>
                                    </p:set>
                                    <p:animEffect transition="in" filter="fade">
                                      <p:cBhvr>
                                        <p:cTn id="103" dur="2000"/>
                                        <p:tgtEl>
                                          <p:spTgt spid="103016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30162"/>
                                        </p:tgtEl>
                                        <p:attrNameLst>
                                          <p:attrName>style.visibility</p:attrName>
                                        </p:attrNameLst>
                                      </p:cBhvr>
                                      <p:to>
                                        <p:strVal val="visible"/>
                                      </p:to>
                                    </p:set>
                                    <p:animEffect transition="in" filter="fade">
                                      <p:cBhvr>
                                        <p:cTn id="106" dur="2000"/>
                                        <p:tgtEl>
                                          <p:spTgt spid="103016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30165"/>
                                        </p:tgtEl>
                                        <p:attrNameLst>
                                          <p:attrName>style.visibility</p:attrName>
                                        </p:attrNameLst>
                                      </p:cBhvr>
                                      <p:to>
                                        <p:strVal val="visible"/>
                                      </p:to>
                                    </p:set>
                                    <p:animEffect transition="in" filter="fade">
                                      <p:cBhvr>
                                        <p:cTn id="109" dur="2000"/>
                                        <p:tgtEl>
                                          <p:spTgt spid="103016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030166"/>
                                        </p:tgtEl>
                                        <p:attrNameLst>
                                          <p:attrName>style.visibility</p:attrName>
                                        </p:attrNameLst>
                                      </p:cBhvr>
                                      <p:to>
                                        <p:strVal val="visible"/>
                                      </p:to>
                                    </p:set>
                                    <p:animEffect transition="in" filter="fade">
                                      <p:cBhvr>
                                        <p:cTn id="112" dur="2000"/>
                                        <p:tgtEl>
                                          <p:spTgt spid="1030166"/>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1030163"/>
                                        </p:tgtEl>
                                        <p:attrNameLst>
                                          <p:attrName>style.visibility</p:attrName>
                                        </p:attrNameLst>
                                      </p:cBhvr>
                                      <p:to>
                                        <p:strVal val="visible"/>
                                      </p:to>
                                    </p:set>
                                    <p:animEffect transition="in" filter="dissolve">
                                      <p:cBhvr>
                                        <p:cTn id="117" dur="500"/>
                                        <p:tgtEl>
                                          <p:spTgt spid="1030163"/>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1030164"/>
                                        </p:tgtEl>
                                        <p:attrNameLst>
                                          <p:attrName>style.visibility</p:attrName>
                                        </p:attrNameLst>
                                      </p:cBhvr>
                                      <p:to>
                                        <p:strVal val="visible"/>
                                      </p:to>
                                    </p:set>
                                    <p:animEffect transition="in" filter="dissolve">
                                      <p:cBhvr>
                                        <p:cTn id="122" dur="500"/>
                                        <p:tgtEl>
                                          <p:spTgt spid="103016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30167"/>
                                        </p:tgtEl>
                                        <p:attrNameLst>
                                          <p:attrName>style.visibility</p:attrName>
                                        </p:attrNameLst>
                                      </p:cBhvr>
                                      <p:to>
                                        <p:strVal val="visible"/>
                                      </p:to>
                                    </p:set>
                                    <p:animEffect transition="in" filter="wipe(left)">
                                      <p:cBhvr>
                                        <p:cTn id="127" dur="500"/>
                                        <p:tgtEl>
                                          <p:spTgt spid="1030167"/>
                                        </p:tgtEl>
                                      </p:cBhvr>
                                    </p:animEffect>
                                  </p:childTnLst>
                                </p:cTn>
                              </p:par>
                            </p:childTnLst>
                          </p:cTn>
                        </p:par>
                      </p:childTnLst>
                    </p:cTn>
                  </p:par>
                  <p:par>
                    <p:cTn id="128" fill="hold">
                      <p:stCondLst>
                        <p:cond delay="indefinite"/>
                      </p:stCondLst>
                      <p:childTnLst>
                        <p:par>
                          <p:cTn id="129" fill="hold">
                            <p:stCondLst>
                              <p:cond delay="0"/>
                            </p:stCondLst>
                            <p:childTnLst>
                              <p:par>
                                <p:cTn id="130" presetID="39" presetClass="entr" presetSubtype="0" accel="100000" fill="hold" grpId="0" nodeType="clickEffect">
                                  <p:stCondLst>
                                    <p:cond delay="0"/>
                                  </p:stCondLst>
                                  <p:childTnLst>
                                    <p:set>
                                      <p:cBhvr>
                                        <p:cTn id="131" dur="1" fill="hold">
                                          <p:stCondLst>
                                            <p:cond delay="0"/>
                                          </p:stCondLst>
                                        </p:cTn>
                                        <p:tgtEl>
                                          <p:spTgt spid="1030168"/>
                                        </p:tgtEl>
                                        <p:attrNameLst>
                                          <p:attrName>style.visibility</p:attrName>
                                        </p:attrNameLst>
                                      </p:cBhvr>
                                      <p:to>
                                        <p:strVal val="visible"/>
                                      </p:to>
                                    </p:set>
                                    <p:anim calcmode="lin" valueType="num">
                                      <p:cBhvr>
                                        <p:cTn id="132" dur="500" fill="hold"/>
                                        <p:tgtEl>
                                          <p:spTgt spid="1030168"/>
                                        </p:tgtEl>
                                        <p:attrNameLst>
                                          <p:attrName>ppt_h</p:attrName>
                                        </p:attrNameLst>
                                      </p:cBhvr>
                                      <p:tavLst>
                                        <p:tav tm="0">
                                          <p:val>
                                            <p:strVal val="#ppt_h/20"/>
                                          </p:val>
                                        </p:tav>
                                        <p:tav tm="50000">
                                          <p:val>
                                            <p:strVal val="#ppt_h/20"/>
                                          </p:val>
                                        </p:tav>
                                        <p:tav tm="100000">
                                          <p:val>
                                            <p:strVal val="#ppt_h"/>
                                          </p:val>
                                        </p:tav>
                                      </p:tavLst>
                                    </p:anim>
                                    <p:anim calcmode="lin" valueType="num">
                                      <p:cBhvr>
                                        <p:cTn id="133" dur="500" fill="hold"/>
                                        <p:tgtEl>
                                          <p:spTgt spid="1030168"/>
                                        </p:tgtEl>
                                        <p:attrNameLst>
                                          <p:attrName>ppt_w</p:attrName>
                                        </p:attrNameLst>
                                      </p:cBhvr>
                                      <p:tavLst>
                                        <p:tav tm="0">
                                          <p:val>
                                            <p:strVal val="#ppt_w+.3"/>
                                          </p:val>
                                        </p:tav>
                                        <p:tav tm="50000">
                                          <p:val>
                                            <p:strVal val="#ppt_w+.3"/>
                                          </p:val>
                                        </p:tav>
                                        <p:tav tm="100000">
                                          <p:val>
                                            <p:strVal val="#ppt_w"/>
                                          </p:val>
                                        </p:tav>
                                      </p:tavLst>
                                    </p:anim>
                                    <p:anim calcmode="lin" valueType="num">
                                      <p:cBhvr>
                                        <p:cTn id="134" dur="500" fill="hold"/>
                                        <p:tgtEl>
                                          <p:spTgt spid="1030168"/>
                                        </p:tgtEl>
                                        <p:attrNameLst>
                                          <p:attrName>ppt_x</p:attrName>
                                        </p:attrNameLst>
                                      </p:cBhvr>
                                      <p:tavLst>
                                        <p:tav tm="0">
                                          <p:val>
                                            <p:strVal val="#ppt_x-.3"/>
                                          </p:val>
                                        </p:tav>
                                        <p:tav tm="50000">
                                          <p:val>
                                            <p:strVal val="#ppt_x"/>
                                          </p:val>
                                        </p:tav>
                                        <p:tav tm="100000">
                                          <p:val>
                                            <p:strVal val="#ppt_x"/>
                                          </p:val>
                                        </p:tav>
                                      </p:tavLst>
                                    </p:anim>
                                    <p:anim calcmode="lin" valueType="num">
                                      <p:cBhvr>
                                        <p:cTn id="135" dur="500" fill="hold"/>
                                        <p:tgtEl>
                                          <p:spTgt spid="1030168"/>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030146">
                                            <p:txEl>
                                              <p:pRg st="9" end="9"/>
                                            </p:txEl>
                                          </p:spTgt>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030146">
                                            <p:txEl>
                                              <p:pRg st="10" end="10"/>
                                            </p:txEl>
                                          </p:spTgt>
                                        </p:tgtEl>
                                        <p:attrNameLst>
                                          <p:attrName>style.visibility</p:attrName>
                                        </p:attrNameLst>
                                      </p:cBhvr>
                                      <p:to>
                                        <p:strVal val="visible"/>
                                      </p:to>
                                    </p:set>
                                  </p:childTnLst>
                                </p:cTn>
                              </p:par>
                            </p:childTnLst>
                          </p:cTn>
                        </p:par>
                        <p:par>
                          <p:cTn id="144" fill="hold">
                            <p:stCondLst>
                              <p:cond delay="0"/>
                            </p:stCondLst>
                            <p:childTnLst>
                              <p:par>
                                <p:cTn id="145" presetID="53" presetClass="entr" presetSubtype="0" fill="hold" nodeType="afterEffect">
                                  <p:stCondLst>
                                    <p:cond delay="0"/>
                                  </p:stCondLst>
                                  <p:childTnLst>
                                    <p:set>
                                      <p:cBhvr>
                                        <p:cTn id="146" dur="1" fill="hold">
                                          <p:stCondLst>
                                            <p:cond delay="0"/>
                                          </p:stCondLst>
                                        </p:cTn>
                                        <p:tgtEl>
                                          <p:spTgt spid="2"/>
                                        </p:tgtEl>
                                        <p:attrNameLst>
                                          <p:attrName>style.visibility</p:attrName>
                                        </p:attrNameLst>
                                      </p:cBhvr>
                                      <p:to>
                                        <p:strVal val="visible"/>
                                      </p:to>
                                    </p:set>
                                    <p:anim calcmode="lin" valueType="num">
                                      <p:cBhvr>
                                        <p:cTn id="147" dur="500" fill="hold"/>
                                        <p:tgtEl>
                                          <p:spTgt spid="2"/>
                                        </p:tgtEl>
                                        <p:attrNameLst>
                                          <p:attrName>ppt_w</p:attrName>
                                        </p:attrNameLst>
                                      </p:cBhvr>
                                      <p:tavLst>
                                        <p:tav tm="0">
                                          <p:val>
                                            <p:fltVal val="0"/>
                                          </p:val>
                                        </p:tav>
                                        <p:tav tm="100000">
                                          <p:val>
                                            <p:strVal val="#ppt_w"/>
                                          </p:val>
                                        </p:tav>
                                      </p:tavLst>
                                    </p:anim>
                                    <p:anim calcmode="lin" valueType="num">
                                      <p:cBhvr>
                                        <p:cTn id="148" dur="500" fill="hold"/>
                                        <p:tgtEl>
                                          <p:spTgt spid="2"/>
                                        </p:tgtEl>
                                        <p:attrNameLst>
                                          <p:attrName>ppt_h</p:attrName>
                                        </p:attrNameLst>
                                      </p:cBhvr>
                                      <p:tavLst>
                                        <p:tav tm="0">
                                          <p:val>
                                            <p:fltVal val="0"/>
                                          </p:val>
                                        </p:tav>
                                        <p:tav tm="100000">
                                          <p:val>
                                            <p:strVal val="#ppt_h"/>
                                          </p:val>
                                        </p:tav>
                                      </p:tavLst>
                                    </p:anim>
                                    <p:animEffect transition="in" filter="fade">
                                      <p:cBhvr>
                                        <p:cTn id="1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6" grpId="0" build="p"/>
      <p:bldP spid="1030147" grpId="0"/>
      <p:bldP spid="1030148" grpId="0"/>
      <p:bldP spid="1030149" grpId="0"/>
      <p:bldP spid="1030150" grpId="0"/>
      <p:bldP spid="1030151" grpId="0"/>
      <p:bldP spid="1030152" grpId="0"/>
      <p:bldP spid="1030153" grpId="0"/>
      <p:bldP spid="1030154" grpId="0"/>
      <p:bldP spid="1030155" grpId="0"/>
      <p:bldP spid="1030156" grpId="0"/>
      <p:bldP spid="1030158" grpId="0"/>
      <p:bldP spid="1030159" grpId="0"/>
      <p:bldP spid="1030160" grpId="0"/>
      <p:bldP spid="1030161" grpId="0" animBg="1"/>
      <p:bldP spid="1030162" grpId="0"/>
      <p:bldP spid="1030163" grpId="0"/>
      <p:bldP spid="1030164" grpId="0"/>
      <p:bldP spid="1030165" grpId="0" animBg="1"/>
      <p:bldP spid="1030166" grpId="0" animBg="1"/>
      <p:bldP spid="1030167" grpId="0" animBg="1"/>
      <p:bldP spid="103016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body" idx="1"/>
          </p:nvPr>
        </p:nvSpPr>
        <p:spPr>
          <a:xfrm>
            <a:off x="407988" y="685800"/>
            <a:ext cx="7772400" cy="4114800"/>
          </a:xfrm>
        </p:spPr>
        <p:txBody>
          <a:bodyPr/>
          <a:lstStyle/>
          <a:p>
            <a:pPr eaLnBrk="1" hangingPunct="1">
              <a:buFontTx/>
              <a:buNone/>
            </a:pPr>
            <a:r>
              <a:rPr lang="en-US" smtClean="0"/>
              <a:t>   Where should the NH</a:t>
            </a:r>
            <a:r>
              <a:rPr lang="en-US" baseline="-25000" smtClean="0"/>
              <a:t>3</a:t>
            </a:r>
            <a:r>
              <a:rPr lang="en-US" smtClean="0"/>
              <a:t> and the HCl meet in the tube if it is approximately  70 cm long?</a:t>
            </a:r>
          </a:p>
          <a:p>
            <a:pPr eaLnBrk="1" hangingPunct="1">
              <a:buFontTx/>
              <a:buNone/>
            </a:pPr>
            <a:endParaRPr lang="en-US" sz="1000" i="1" smtClean="0"/>
          </a:p>
          <a:p>
            <a:pPr eaLnBrk="1" hangingPunct="1">
              <a:buFontTx/>
              <a:buNone/>
            </a:pPr>
            <a:r>
              <a:rPr lang="en-US" sz="2800" i="1" smtClean="0"/>
              <a:t>	41.6 cm from NH</a:t>
            </a:r>
            <a:r>
              <a:rPr lang="en-US" sz="2800" i="1" baseline="-25000" smtClean="0"/>
              <a:t>3</a:t>
            </a:r>
            <a:r>
              <a:rPr lang="en-US" sz="2800" i="1" smtClean="0"/>
              <a:t> </a:t>
            </a:r>
          </a:p>
          <a:p>
            <a:pPr eaLnBrk="1" hangingPunct="1">
              <a:buFontTx/>
              <a:buNone/>
            </a:pPr>
            <a:r>
              <a:rPr lang="en-US" sz="2800" i="1" smtClean="0"/>
              <a:t>	28.4 cm from HCl</a:t>
            </a:r>
            <a:endParaRPr lang="en-US" smtClean="0"/>
          </a:p>
        </p:txBody>
      </p:sp>
      <p:sp>
        <p:nvSpPr>
          <p:cNvPr id="1032195" name="Text Box 3"/>
          <p:cNvSpPr txBox="1">
            <a:spLocks noChangeArrowheads="1"/>
          </p:cNvSpPr>
          <p:nvPr/>
        </p:nvSpPr>
        <p:spPr bwMode="auto">
          <a:xfrm>
            <a:off x="708025" y="5143500"/>
            <a:ext cx="7751763" cy="366713"/>
          </a:xfrm>
          <a:prstGeom prst="rect">
            <a:avLst/>
          </a:prstGeom>
          <a:noFill/>
          <a:ln w="9525">
            <a:noFill/>
            <a:miter lim="800000"/>
            <a:headEnd/>
            <a:tailEnd/>
          </a:ln>
        </p:spPr>
        <p:txBody>
          <a:bodyPr wrap="none">
            <a:spAutoFit/>
          </a:bodyPr>
          <a:lstStyle/>
          <a:p>
            <a:pPr algn="l"/>
            <a:r>
              <a:rPr lang="en-US" sz="1800"/>
              <a:t>Ammonium hydroxide (NH</a:t>
            </a:r>
            <a:r>
              <a:rPr lang="en-US" sz="1800" baseline="-25000"/>
              <a:t>4</a:t>
            </a:r>
            <a:r>
              <a:rPr lang="en-US" sz="1800"/>
              <a:t>OH) is ammonia (NH</a:t>
            </a:r>
            <a:r>
              <a:rPr lang="en-US" sz="1800" baseline="-25000"/>
              <a:t>3</a:t>
            </a:r>
            <a:r>
              <a:rPr lang="en-US" sz="1800"/>
              <a:t>) dissolved in water (H</a:t>
            </a:r>
            <a:r>
              <a:rPr lang="en-US" sz="1800" baseline="-25000"/>
              <a:t>2</a:t>
            </a:r>
            <a:r>
              <a:rPr lang="en-US" sz="1800"/>
              <a:t>O)</a:t>
            </a:r>
          </a:p>
        </p:txBody>
      </p:sp>
      <p:sp>
        <p:nvSpPr>
          <p:cNvPr id="1032196" name="Text Box 4"/>
          <p:cNvSpPr txBox="1">
            <a:spLocks noChangeArrowheads="1"/>
          </p:cNvSpPr>
          <p:nvPr/>
        </p:nvSpPr>
        <p:spPr bwMode="auto">
          <a:xfrm>
            <a:off x="1871663" y="5716588"/>
            <a:ext cx="5657850" cy="457200"/>
          </a:xfrm>
          <a:prstGeom prst="rect">
            <a:avLst/>
          </a:prstGeom>
          <a:noFill/>
          <a:ln w="9525">
            <a:noFill/>
            <a:miter lim="800000"/>
            <a:headEnd/>
            <a:tailEnd/>
          </a:ln>
        </p:spPr>
        <p:txBody>
          <a:bodyPr wrap="none">
            <a:spAutoFit/>
          </a:bodyPr>
          <a:lstStyle/>
          <a:p>
            <a:pPr algn="l"/>
            <a:r>
              <a:rPr lang="en-US" sz="2400"/>
              <a:t>NH</a:t>
            </a:r>
            <a:r>
              <a:rPr lang="en-US" sz="2400" baseline="-25000"/>
              <a:t>3</a:t>
            </a:r>
            <a:r>
              <a:rPr lang="en-US" sz="1800"/>
              <a:t>(g)</a:t>
            </a:r>
            <a:r>
              <a:rPr lang="en-US" sz="2400"/>
              <a:t>     +     H</a:t>
            </a:r>
            <a:r>
              <a:rPr lang="en-US" sz="2400" baseline="-25000"/>
              <a:t>2</a:t>
            </a:r>
            <a:r>
              <a:rPr lang="en-US" sz="2400"/>
              <a:t>O</a:t>
            </a:r>
            <a:r>
              <a:rPr lang="en-US" sz="1800"/>
              <a:t>(l)</a:t>
            </a:r>
            <a:r>
              <a:rPr lang="en-US" sz="2400"/>
              <a:t>                 NH</a:t>
            </a:r>
            <a:r>
              <a:rPr lang="en-US" sz="2400" baseline="-25000"/>
              <a:t>4</a:t>
            </a:r>
            <a:r>
              <a:rPr lang="en-US" sz="2400"/>
              <a:t>OH</a:t>
            </a:r>
            <a:r>
              <a:rPr lang="en-US" sz="1800"/>
              <a:t>(aq)</a:t>
            </a:r>
          </a:p>
        </p:txBody>
      </p:sp>
      <p:sp>
        <p:nvSpPr>
          <p:cNvPr id="1032197" name="Line 5"/>
          <p:cNvSpPr>
            <a:spLocks noChangeShapeType="1"/>
          </p:cNvSpPr>
          <p:nvPr/>
        </p:nvSpPr>
        <p:spPr bwMode="auto">
          <a:xfrm>
            <a:off x="4838700" y="5945188"/>
            <a:ext cx="941388" cy="0"/>
          </a:xfrm>
          <a:prstGeom prst="line">
            <a:avLst/>
          </a:prstGeom>
          <a:noFill/>
          <a:ln w="9525">
            <a:solidFill>
              <a:schemeClr val="tx1"/>
            </a:solidFill>
            <a:round/>
            <a:headEnd/>
            <a:tailEnd type="triangle" w="med" len="med"/>
          </a:ln>
        </p:spPr>
        <p:txBody>
          <a:bodyPr/>
          <a:lstStyle/>
          <a:p>
            <a:endParaRPr lang="en-US"/>
          </a:p>
        </p:txBody>
      </p:sp>
      <p:grpSp>
        <p:nvGrpSpPr>
          <p:cNvPr id="172038" name="Group 14"/>
          <p:cNvGrpSpPr>
            <a:grpSpLocks/>
          </p:cNvGrpSpPr>
          <p:nvPr/>
        </p:nvGrpSpPr>
        <p:grpSpPr bwMode="auto">
          <a:xfrm>
            <a:off x="4257675" y="1862138"/>
            <a:ext cx="4338638" cy="3298825"/>
            <a:chOff x="2682" y="1173"/>
            <a:chExt cx="2733" cy="2078"/>
          </a:xfrm>
        </p:grpSpPr>
        <p:pic>
          <p:nvPicPr>
            <p:cNvPr id="172040" name="Picture 6" descr="graham setup"/>
            <p:cNvPicPr>
              <a:picLocks noChangeAspect="1" noChangeArrowheads="1"/>
            </p:cNvPicPr>
            <p:nvPr/>
          </p:nvPicPr>
          <p:blipFill>
            <a:blip r:embed="rId3" cstate="print">
              <a:lum contrast="12000"/>
            </a:blip>
            <a:srcRect/>
            <a:stretch>
              <a:fillRect/>
            </a:stretch>
          </p:blipFill>
          <p:spPr bwMode="auto">
            <a:xfrm>
              <a:off x="2682" y="1173"/>
              <a:ext cx="2669" cy="2078"/>
            </a:xfrm>
            <a:prstGeom prst="rect">
              <a:avLst/>
            </a:prstGeom>
            <a:noFill/>
            <a:ln w="9525">
              <a:noFill/>
              <a:miter lim="800000"/>
              <a:headEnd/>
              <a:tailEnd/>
            </a:ln>
          </p:spPr>
        </p:pic>
        <p:sp>
          <p:nvSpPr>
            <p:cNvPr id="172041" name="Text Box 7"/>
            <p:cNvSpPr txBox="1">
              <a:spLocks noChangeArrowheads="1"/>
            </p:cNvSpPr>
            <p:nvPr/>
          </p:nvSpPr>
          <p:spPr bwMode="auto">
            <a:xfrm>
              <a:off x="4572" y="1395"/>
              <a:ext cx="342" cy="135"/>
            </a:xfrm>
            <a:prstGeom prst="rect">
              <a:avLst/>
            </a:prstGeom>
            <a:solidFill>
              <a:schemeClr val="bg1"/>
            </a:solidFill>
            <a:ln w="9525">
              <a:noFill/>
              <a:miter lim="800000"/>
              <a:headEnd/>
              <a:tailEnd/>
            </a:ln>
          </p:spPr>
          <p:txBody>
            <a:bodyPr wrap="none">
              <a:spAutoFit/>
            </a:bodyPr>
            <a:lstStyle/>
            <a:p>
              <a:pPr algn="l"/>
              <a:r>
                <a:rPr lang="en-US" sz="800"/>
                <a:t>Stopper</a:t>
              </a:r>
            </a:p>
          </p:txBody>
        </p:sp>
        <p:sp>
          <p:nvSpPr>
            <p:cNvPr id="172042" name="Text Box 8"/>
            <p:cNvSpPr txBox="1">
              <a:spLocks noChangeArrowheads="1"/>
            </p:cNvSpPr>
            <p:nvPr/>
          </p:nvSpPr>
          <p:spPr bwMode="auto">
            <a:xfrm>
              <a:off x="4892" y="1670"/>
              <a:ext cx="523" cy="135"/>
            </a:xfrm>
            <a:prstGeom prst="rect">
              <a:avLst/>
            </a:prstGeom>
            <a:solidFill>
              <a:schemeClr val="bg1"/>
            </a:solidFill>
            <a:ln w="9525">
              <a:noFill/>
              <a:miter lim="800000"/>
              <a:headEnd/>
              <a:tailEnd/>
            </a:ln>
          </p:spPr>
          <p:txBody>
            <a:bodyPr wrap="none">
              <a:spAutoFit/>
            </a:bodyPr>
            <a:lstStyle/>
            <a:p>
              <a:pPr algn="l"/>
              <a:r>
                <a:rPr lang="en-US" sz="800"/>
                <a:t>1 cm diameter</a:t>
              </a:r>
            </a:p>
          </p:txBody>
        </p:sp>
        <p:sp>
          <p:nvSpPr>
            <p:cNvPr id="172043" name="Text Box 9"/>
            <p:cNvSpPr txBox="1">
              <a:spLocks noChangeArrowheads="1"/>
            </p:cNvSpPr>
            <p:nvPr/>
          </p:nvSpPr>
          <p:spPr bwMode="auto">
            <a:xfrm>
              <a:off x="4420" y="1969"/>
              <a:ext cx="446" cy="135"/>
            </a:xfrm>
            <a:prstGeom prst="rect">
              <a:avLst/>
            </a:prstGeom>
            <a:solidFill>
              <a:schemeClr val="bg1"/>
            </a:solidFill>
            <a:ln w="9525">
              <a:noFill/>
              <a:miter lim="800000"/>
              <a:headEnd/>
              <a:tailEnd/>
            </a:ln>
          </p:spPr>
          <p:txBody>
            <a:bodyPr wrap="none">
              <a:spAutoFit/>
            </a:bodyPr>
            <a:lstStyle/>
            <a:p>
              <a:pPr algn="l"/>
              <a:r>
                <a:rPr lang="en-US" sz="800"/>
                <a:t>Cotton plug</a:t>
              </a:r>
            </a:p>
          </p:txBody>
        </p:sp>
        <p:sp>
          <p:nvSpPr>
            <p:cNvPr id="172044" name="Text Box 10"/>
            <p:cNvSpPr txBox="1">
              <a:spLocks noChangeArrowheads="1"/>
            </p:cNvSpPr>
            <p:nvPr/>
          </p:nvSpPr>
          <p:spPr bwMode="auto">
            <a:xfrm>
              <a:off x="2812" y="2326"/>
              <a:ext cx="446" cy="135"/>
            </a:xfrm>
            <a:prstGeom prst="rect">
              <a:avLst/>
            </a:prstGeom>
            <a:solidFill>
              <a:schemeClr val="bg1"/>
            </a:solidFill>
            <a:ln w="9525">
              <a:noFill/>
              <a:miter lim="800000"/>
              <a:headEnd/>
              <a:tailEnd/>
            </a:ln>
          </p:spPr>
          <p:txBody>
            <a:bodyPr wrap="none">
              <a:spAutoFit/>
            </a:bodyPr>
            <a:lstStyle/>
            <a:p>
              <a:pPr algn="l"/>
              <a:r>
                <a:rPr lang="en-US" sz="800"/>
                <a:t>Cotton plug</a:t>
              </a:r>
            </a:p>
          </p:txBody>
        </p:sp>
        <p:sp>
          <p:nvSpPr>
            <p:cNvPr id="172045" name="Text Box 11"/>
            <p:cNvSpPr txBox="1">
              <a:spLocks noChangeArrowheads="1"/>
            </p:cNvSpPr>
            <p:nvPr/>
          </p:nvSpPr>
          <p:spPr bwMode="auto">
            <a:xfrm>
              <a:off x="2819" y="1865"/>
              <a:ext cx="342" cy="135"/>
            </a:xfrm>
            <a:prstGeom prst="rect">
              <a:avLst/>
            </a:prstGeom>
            <a:solidFill>
              <a:schemeClr val="bg1"/>
            </a:solidFill>
            <a:ln w="9525">
              <a:noFill/>
              <a:miter lim="800000"/>
              <a:headEnd/>
              <a:tailEnd/>
            </a:ln>
          </p:spPr>
          <p:txBody>
            <a:bodyPr wrap="none">
              <a:spAutoFit/>
            </a:bodyPr>
            <a:lstStyle/>
            <a:p>
              <a:pPr algn="l"/>
              <a:r>
                <a:rPr lang="en-US" sz="800"/>
                <a:t>Stopper</a:t>
              </a:r>
            </a:p>
          </p:txBody>
        </p:sp>
        <p:sp>
          <p:nvSpPr>
            <p:cNvPr id="172046" name="Text Box 12"/>
            <p:cNvSpPr txBox="1">
              <a:spLocks noChangeArrowheads="1"/>
            </p:cNvSpPr>
            <p:nvPr/>
          </p:nvSpPr>
          <p:spPr bwMode="auto">
            <a:xfrm>
              <a:off x="3470" y="1623"/>
              <a:ext cx="333" cy="135"/>
            </a:xfrm>
            <a:prstGeom prst="rect">
              <a:avLst/>
            </a:prstGeom>
            <a:solidFill>
              <a:schemeClr val="bg1"/>
            </a:solidFill>
            <a:ln w="9525">
              <a:noFill/>
              <a:miter lim="800000"/>
              <a:headEnd/>
              <a:tailEnd/>
            </a:ln>
          </p:spPr>
          <p:txBody>
            <a:bodyPr wrap="none">
              <a:spAutoFit/>
            </a:bodyPr>
            <a:lstStyle/>
            <a:p>
              <a:pPr algn="l"/>
              <a:r>
                <a:rPr lang="en-US" sz="800"/>
                <a:t>Clamps</a:t>
              </a:r>
            </a:p>
          </p:txBody>
        </p:sp>
        <p:sp>
          <p:nvSpPr>
            <p:cNvPr id="172047" name="Text Box 13"/>
            <p:cNvSpPr txBox="1">
              <a:spLocks noChangeArrowheads="1"/>
            </p:cNvSpPr>
            <p:nvPr/>
          </p:nvSpPr>
          <p:spPr bwMode="auto">
            <a:xfrm>
              <a:off x="3389" y="2228"/>
              <a:ext cx="606" cy="135"/>
            </a:xfrm>
            <a:prstGeom prst="rect">
              <a:avLst/>
            </a:prstGeom>
            <a:solidFill>
              <a:schemeClr val="bg1"/>
            </a:solidFill>
            <a:ln w="9525">
              <a:noFill/>
              <a:miter lim="800000"/>
              <a:headEnd/>
              <a:tailEnd/>
            </a:ln>
          </p:spPr>
          <p:txBody>
            <a:bodyPr wrap="none">
              <a:spAutoFit/>
            </a:bodyPr>
            <a:lstStyle/>
            <a:p>
              <a:pPr algn="l"/>
              <a:r>
                <a:rPr lang="en-US" sz="800"/>
                <a:t>70-cm glass tube</a:t>
              </a:r>
            </a:p>
          </p:txBody>
        </p:sp>
      </p:grpSp>
      <p:pic>
        <p:nvPicPr>
          <p:cNvPr id="172039" name="Picture 15" descr="10-15Figure_PHO"/>
          <p:cNvPicPr>
            <a:picLocks noChangeAspect="1" noChangeArrowheads="1"/>
          </p:cNvPicPr>
          <p:nvPr/>
        </p:nvPicPr>
        <p:blipFill>
          <a:blip r:embed="rId4" cstate="print"/>
          <a:srcRect b="3096"/>
          <a:stretch>
            <a:fillRect/>
          </a:stretch>
        </p:blipFill>
        <p:spPr bwMode="auto">
          <a:xfrm>
            <a:off x="7605713" y="187325"/>
            <a:ext cx="1354137" cy="168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32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0" presetClass="entr" presetSubtype="0" fill="hold" grpId="0" nodeType="clickEffect">
                                  <p:stCondLst>
                                    <p:cond delay="0"/>
                                  </p:stCondLst>
                                  <p:iterate type="lt">
                                    <p:tmPct val="10000"/>
                                  </p:iterate>
                                  <p:childTnLst>
                                    <p:set>
                                      <p:cBhvr>
                                        <p:cTn id="10" dur="1" fill="hold">
                                          <p:stCondLst>
                                            <p:cond delay="0"/>
                                          </p:stCondLst>
                                        </p:cTn>
                                        <p:tgtEl>
                                          <p:spTgt spid="1032195"/>
                                        </p:tgtEl>
                                        <p:attrNameLst>
                                          <p:attrName>style.visibility</p:attrName>
                                        </p:attrNameLst>
                                      </p:cBhvr>
                                      <p:to>
                                        <p:strVal val="visible"/>
                                      </p:to>
                                    </p:set>
                                    <p:animEffect transition="in" filter="fade">
                                      <p:cBhvr>
                                        <p:cTn id="11" dur="1000"/>
                                        <p:tgtEl>
                                          <p:spTgt spid="1032195"/>
                                        </p:tgtEl>
                                      </p:cBhvr>
                                    </p:animEffect>
                                    <p:anim calcmode="lin" valueType="num">
                                      <p:cBhvr>
                                        <p:cTn id="12" dur="1000" fill="hold"/>
                                        <p:tgtEl>
                                          <p:spTgt spid="1032195"/>
                                        </p:tgtEl>
                                        <p:attrNameLst>
                                          <p:attrName>ppt_x</p:attrName>
                                        </p:attrNameLst>
                                      </p:cBhvr>
                                      <p:tavLst>
                                        <p:tav tm="0">
                                          <p:val>
                                            <p:strVal val="#ppt_x-.1"/>
                                          </p:val>
                                        </p:tav>
                                        <p:tav tm="100000">
                                          <p:val>
                                            <p:strVal val="#ppt_x"/>
                                          </p:val>
                                        </p:tav>
                                      </p:tavLst>
                                    </p:anim>
                                    <p:anim calcmode="lin" valueType="num">
                                      <p:cBhvr>
                                        <p:cTn id="13" dur="1000" fill="hold"/>
                                        <p:tgtEl>
                                          <p:spTgt spid="103219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1032196"/>
                                        </p:tgtEl>
                                        <p:attrNameLst>
                                          <p:attrName>style.visibility</p:attrName>
                                        </p:attrNameLst>
                                      </p:cBhvr>
                                      <p:to>
                                        <p:strVal val="visible"/>
                                      </p:to>
                                    </p:set>
                                    <p:animEffect transition="in" filter="fade">
                                      <p:cBhvr>
                                        <p:cTn id="18" dur="1000"/>
                                        <p:tgtEl>
                                          <p:spTgt spid="1032196"/>
                                        </p:tgtEl>
                                      </p:cBhvr>
                                    </p:animEffect>
                                    <p:anim calcmode="lin" valueType="num">
                                      <p:cBhvr>
                                        <p:cTn id="19" dur="1000" fill="hold"/>
                                        <p:tgtEl>
                                          <p:spTgt spid="1032196"/>
                                        </p:tgtEl>
                                        <p:attrNameLst>
                                          <p:attrName>ppt_x</p:attrName>
                                        </p:attrNameLst>
                                      </p:cBhvr>
                                      <p:tavLst>
                                        <p:tav tm="0">
                                          <p:val>
                                            <p:strVal val="#ppt_x-.1"/>
                                          </p:val>
                                        </p:tav>
                                        <p:tav tm="100000">
                                          <p:val>
                                            <p:strVal val="#ppt_x"/>
                                          </p:val>
                                        </p:tav>
                                      </p:tavLst>
                                    </p:anim>
                                    <p:anim calcmode="lin" valueType="num">
                                      <p:cBhvr>
                                        <p:cTn id="20" dur="1000" fill="hold"/>
                                        <p:tgtEl>
                                          <p:spTgt spid="10321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1500"/>
                                  </p:stCondLst>
                                  <p:childTnLst>
                                    <p:set>
                                      <p:cBhvr>
                                        <p:cTn id="22" dur="1" fill="hold">
                                          <p:stCondLst>
                                            <p:cond delay="0"/>
                                          </p:stCondLst>
                                        </p:cTn>
                                        <p:tgtEl>
                                          <p:spTgt spid="1032197"/>
                                        </p:tgtEl>
                                        <p:attrNameLst>
                                          <p:attrName>style.visibility</p:attrName>
                                        </p:attrNameLst>
                                      </p:cBhvr>
                                      <p:to>
                                        <p:strVal val="visible"/>
                                      </p:to>
                                    </p:set>
                                    <p:animEffect transition="in" filter="wipe(left)">
                                      <p:cBhvr>
                                        <p:cTn id="23" dur="1000"/>
                                        <p:tgtEl>
                                          <p:spTgt spid="103219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3219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321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4" grpId="0" build="p"/>
      <p:bldP spid="1032195" grpId="0"/>
      <p:bldP spid="1032196" grpId="0"/>
      <p:bldP spid="103219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smtClean="0"/>
              <a:t>Graham’s Law of Diffusion</a:t>
            </a:r>
          </a:p>
        </p:txBody>
      </p:sp>
      <p:sp>
        <p:nvSpPr>
          <p:cNvPr id="1034243" name="AutoShape 3"/>
          <p:cNvSpPr>
            <a:spLocks noChangeArrowheads="1"/>
          </p:cNvSpPr>
          <p:nvPr/>
        </p:nvSpPr>
        <p:spPr bwMode="auto">
          <a:xfrm rot="5400000">
            <a:off x="4181475" y="-1371600"/>
            <a:ext cx="685800" cy="7239000"/>
          </a:xfrm>
          <a:prstGeom prst="can">
            <a:avLst>
              <a:gd name="adj" fmla="val 89771"/>
            </a:avLst>
          </a:prstGeom>
          <a:solidFill>
            <a:srgbClr val="F4F4F4">
              <a:alpha val="50195"/>
            </a:srgbClr>
          </a:solidFill>
          <a:ln w="9525">
            <a:solidFill>
              <a:schemeClr val="tx1"/>
            </a:solidFill>
            <a:round/>
            <a:headEnd/>
            <a:tailEnd/>
          </a:ln>
        </p:spPr>
        <p:txBody>
          <a:bodyPr wrap="none" anchor="ctr"/>
          <a:lstStyle/>
          <a:p>
            <a:endParaRPr lang="en-US"/>
          </a:p>
        </p:txBody>
      </p:sp>
      <p:sp>
        <p:nvSpPr>
          <p:cNvPr id="1034244" name="Text Box 4"/>
          <p:cNvSpPr txBox="1">
            <a:spLocks noChangeArrowheads="1"/>
          </p:cNvSpPr>
          <p:nvPr/>
        </p:nvSpPr>
        <p:spPr bwMode="auto">
          <a:xfrm>
            <a:off x="889000" y="2041525"/>
            <a:ext cx="7254875" cy="396875"/>
          </a:xfrm>
          <a:prstGeom prst="rect">
            <a:avLst/>
          </a:prstGeom>
          <a:noFill/>
          <a:ln w="9525">
            <a:noFill/>
            <a:miter lim="800000"/>
            <a:headEnd/>
            <a:tailEnd/>
          </a:ln>
        </p:spPr>
        <p:txBody>
          <a:bodyPr wrap="none">
            <a:spAutoFit/>
          </a:bodyPr>
          <a:lstStyle/>
          <a:p>
            <a:pPr algn="l"/>
            <a:r>
              <a:rPr lang="en-US" sz="2000"/>
              <a:t>HCl							   NH</a:t>
            </a:r>
            <a:r>
              <a:rPr lang="en-US" sz="2000" baseline="-25000"/>
              <a:t>3</a:t>
            </a:r>
          </a:p>
        </p:txBody>
      </p:sp>
      <p:sp>
        <p:nvSpPr>
          <p:cNvPr id="1034245" name="AutoShape 5"/>
          <p:cNvSpPr>
            <a:spLocks/>
          </p:cNvSpPr>
          <p:nvPr/>
        </p:nvSpPr>
        <p:spPr bwMode="auto">
          <a:xfrm rot="-5400000">
            <a:off x="1933575" y="1866900"/>
            <a:ext cx="1524000" cy="3276600"/>
          </a:xfrm>
          <a:prstGeom prst="leftBrace">
            <a:avLst>
              <a:gd name="adj1" fmla="val 17917"/>
              <a:gd name="adj2" fmla="val 50000"/>
            </a:avLst>
          </a:prstGeom>
          <a:noFill/>
          <a:ln w="9525">
            <a:solidFill>
              <a:schemeClr val="tx1"/>
            </a:solidFill>
            <a:round/>
            <a:headEnd/>
            <a:tailEnd/>
          </a:ln>
        </p:spPr>
        <p:txBody>
          <a:bodyPr wrap="none" anchor="ctr"/>
          <a:lstStyle/>
          <a:p>
            <a:endParaRPr lang="en-US"/>
          </a:p>
        </p:txBody>
      </p:sp>
      <p:sp>
        <p:nvSpPr>
          <p:cNvPr id="1034246" name="AutoShape 6"/>
          <p:cNvSpPr>
            <a:spLocks/>
          </p:cNvSpPr>
          <p:nvPr/>
        </p:nvSpPr>
        <p:spPr bwMode="auto">
          <a:xfrm rot="-5400000">
            <a:off x="5286375" y="1866900"/>
            <a:ext cx="1524000" cy="3276600"/>
          </a:xfrm>
          <a:prstGeom prst="leftBrace">
            <a:avLst>
              <a:gd name="adj1" fmla="val 17917"/>
              <a:gd name="adj2" fmla="val 50000"/>
            </a:avLst>
          </a:prstGeom>
          <a:noFill/>
          <a:ln w="9525">
            <a:solidFill>
              <a:schemeClr val="tx1"/>
            </a:solidFill>
            <a:round/>
            <a:headEnd/>
            <a:tailEnd/>
          </a:ln>
        </p:spPr>
        <p:txBody>
          <a:bodyPr wrap="none" anchor="ctr"/>
          <a:lstStyle/>
          <a:p>
            <a:endParaRPr lang="en-US"/>
          </a:p>
        </p:txBody>
      </p:sp>
      <p:sp>
        <p:nvSpPr>
          <p:cNvPr id="1034247" name="Line 7"/>
          <p:cNvSpPr>
            <a:spLocks noChangeShapeType="1"/>
          </p:cNvSpPr>
          <p:nvPr/>
        </p:nvSpPr>
        <p:spPr bwMode="auto">
          <a:xfrm>
            <a:off x="1057275" y="4191000"/>
            <a:ext cx="0" cy="1066800"/>
          </a:xfrm>
          <a:prstGeom prst="line">
            <a:avLst/>
          </a:prstGeom>
          <a:noFill/>
          <a:ln w="9525">
            <a:solidFill>
              <a:schemeClr val="tx1"/>
            </a:solidFill>
            <a:round/>
            <a:headEnd/>
            <a:tailEnd/>
          </a:ln>
        </p:spPr>
        <p:txBody>
          <a:bodyPr/>
          <a:lstStyle/>
          <a:p>
            <a:endParaRPr lang="en-US"/>
          </a:p>
        </p:txBody>
      </p:sp>
      <p:sp>
        <p:nvSpPr>
          <p:cNvPr id="1034248" name="Line 8"/>
          <p:cNvSpPr>
            <a:spLocks noChangeShapeType="1"/>
          </p:cNvSpPr>
          <p:nvPr/>
        </p:nvSpPr>
        <p:spPr bwMode="auto">
          <a:xfrm>
            <a:off x="7762875" y="4191000"/>
            <a:ext cx="0" cy="1066800"/>
          </a:xfrm>
          <a:prstGeom prst="line">
            <a:avLst/>
          </a:prstGeom>
          <a:noFill/>
          <a:ln w="9525">
            <a:solidFill>
              <a:schemeClr val="tx1"/>
            </a:solidFill>
            <a:round/>
            <a:headEnd/>
            <a:tailEnd/>
          </a:ln>
        </p:spPr>
        <p:txBody>
          <a:bodyPr/>
          <a:lstStyle/>
          <a:p>
            <a:endParaRPr lang="en-US"/>
          </a:p>
        </p:txBody>
      </p:sp>
      <p:sp>
        <p:nvSpPr>
          <p:cNvPr id="1034249" name="Line 9"/>
          <p:cNvSpPr>
            <a:spLocks noChangeShapeType="1"/>
          </p:cNvSpPr>
          <p:nvPr/>
        </p:nvSpPr>
        <p:spPr bwMode="auto">
          <a:xfrm>
            <a:off x="4410075" y="4191000"/>
            <a:ext cx="0" cy="1066800"/>
          </a:xfrm>
          <a:prstGeom prst="line">
            <a:avLst/>
          </a:prstGeom>
          <a:noFill/>
          <a:ln w="9525">
            <a:solidFill>
              <a:schemeClr val="tx1"/>
            </a:solidFill>
            <a:round/>
            <a:headEnd/>
            <a:tailEnd/>
          </a:ln>
        </p:spPr>
        <p:txBody>
          <a:bodyPr/>
          <a:lstStyle/>
          <a:p>
            <a:endParaRPr lang="en-US"/>
          </a:p>
        </p:txBody>
      </p:sp>
      <p:sp>
        <p:nvSpPr>
          <p:cNvPr id="1034250" name="Line 10"/>
          <p:cNvSpPr>
            <a:spLocks noChangeShapeType="1"/>
          </p:cNvSpPr>
          <p:nvPr/>
        </p:nvSpPr>
        <p:spPr bwMode="auto">
          <a:xfrm>
            <a:off x="1057275" y="4724400"/>
            <a:ext cx="33528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34251" name="Line 11"/>
          <p:cNvSpPr>
            <a:spLocks noChangeShapeType="1"/>
          </p:cNvSpPr>
          <p:nvPr/>
        </p:nvSpPr>
        <p:spPr bwMode="auto">
          <a:xfrm>
            <a:off x="4410075" y="4724400"/>
            <a:ext cx="33528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34252" name="Text Box 12"/>
          <p:cNvSpPr txBox="1">
            <a:spLocks noChangeArrowheads="1"/>
          </p:cNvSpPr>
          <p:nvPr/>
        </p:nvSpPr>
        <p:spPr bwMode="auto">
          <a:xfrm>
            <a:off x="2174875" y="4267200"/>
            <a:ext cx="1016000" cy="396875"/>
          </a:xfrm>
          <a:prstGeom prst="rect">
            <a:avLst/>
          </a:prstGeom>
          <a:noFill/>
          <a:ln w="9525">
            <a:noFill/>
            <a:miter lim="800000"/>
            <a:headEnd/>
            <a:tailEnd/>
          </a:ln>
        </p:spPr>
        <p:txBody>
          <a:bodyPr wrap="none">
            <a:spAutoFit/>
          </a:bodyPr>
          <a:lstStyle/>
          <a:p>
            <a:pPr algn="l"/>
            <a:r>
              <a:rPr lang="en-US" sz="2000"/>
              <a:t>100 cm</a:t>
            </a:r>
          </a:p>
        </p:txBody>
      </p:sp>
      <p:sp>
        <p:nvSpPr>
          <p:cNvPr id="1034253" name="Rectangle 13"/>
          <p:cNvSpPr>
            <a:spLocks noChangeArrowheads="1"/>
          </p:cNvSpPr>
          <p:nvPr/>
        </p:nvSpPr>
        <p:spPr bwMode="auto">
          <a:xfrm>
            <a:off x="5527675" y="4327525"/>
            <a:ext cx="1016000" cy="396875"/>
          </a:xfrm>
          <a:prstGeom prst="rect">
            <a:avLst/>
          </a:prstGeom>
          <a:noFill/>
          <a:ln w="9525">
            <a:noFill/>
            <a:miter lim="800000"/>
            <a:headEnd/>
            <a:tailEnd/>
          </a:ln>
        </p:spPr>
        <p:txBody>
          <a:bodyPr wrap="none">
            <a:spAutoFit/>
          </a:bodyPr>
          <a:lstStyle/>
          <a:p>
            <a:pPr algn="l"/>
            <a:r>
              <a:rPr lang="en-US" sz="2000"/>
              <a:t>100 cm</a:t>
            </a:r>
          </a:p>
        </p:txBody>
      </p:sp>
      <p:sp>
        <p:nvSpPr>
          <p:cNvPr id="1034254" name="AutoShape 14"/>
          <p:cNvSpPr>
            <a:spLocks noChangeArrowheads="1"/>
          </p:cNvSpPr>
          <p:nvPr/>
        </p:nvSpPr>
        <p:spPr bwMode="auto">
          <a:xfrm>
            <a:off x="4029075" y="1828800"/>
            <a:ext cx="228600" cy="838200"/>
          </a:xfrm>
          <a:prstGeom prst="curvedRightArrow">
            <a:avLst>
              <a:gd name="adj1" fmla="val 73333"/>
              <a:gd name="adj2" fmla="val 146667"/>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1034255" name="Line 15"/>
          <p:cNvSpPr>
            <a:spLocks noChangeShapeType="1"/>
          </p:cNvSpPr>
          <p:nvPr/>
        </p:nvSpPr>
        <p:spPr bwMode="auto">
          <a:xfrm>
            <a:off x="2352675" y="2209800"/>
            <a:ext cx="381000" cy="0"/>
          </a:xfrm>
          <a:prstGeom prst="line">
            <a:avLst/>
          </a:prstGeom>
          <a:noFill/>
          <a:ln w="9525" cap="rnd">
            <a:solidFill>
              <a:schemeClr val="tx1"/>
            </a:solidFill>
            <a:prstDash val="sysDot"/>
            <a:round/>
            <a:headEnd/>
            <a:tailEnd type="triangle" w="med" len="med"/>
          </a:ln>
        </p:spPr>
        <p:txBody>
          <a:bodyPr/>
          <a:lstStyle/>
          <a:p>
            <a:endParaRPr lang="en-US"/>
          </a:p>
        </p:txBody>
      </p:sp>
      <p:sp>
        <p:nvSpPr>
          <p:cNvPr id="1034256" name="Line 16"/>
          <p:cNvSpPr>
            <a:spLocks noChangeShapeType="1"/>
          </p:cNvSpPr>
          <p:nvPr/>
        </p:nvSpPr>
        <p:spPr bwMode="auto">
          <a:xfrm flipH="1">
            <a:off x="6162675" y="2286000"/>
            <a:ext cx="533400" cy="0"/>
          </a:xfrm>
          <a:prstGeom prst="line">
            <a:avLst/>
          </a:prstGeom>
          <a:noFill/>
          <a:ln w="9525" cap="rnd">
            <a:solidFill>
              <a:schemeClr val="tx1"/>
            </a:solidFill>
            <a:prstDash val="sysDot"/>
            <a:round/>
            <a:headEnd/>
            <a:tailEnd type="triangle" w="med" len="med"/>
          </a:ln>
        </p:spPr>
        <p:txBody>
          <a:bodyPr/>
          <a:lstStyle/>
          <a:p>
            <a:endParaRPr lang="en-US"/>
          </a:p>
        </p:txBody>
      </p:sp>
      <p:sp>
        <p:nvSpPr>
          <p:cNvPr id="173073" name="Text Box 17"/>
          <p:cNvSpPr txBox="1">
            <a:spLocks noChangeArrowheads="1"/>
          </p:cNvSpPr>
          <p:nvPr/>
        </p:nvSpPr>
        <p:spPr bwMode="auto">
          <a:xfrm>
            <a:off x="1057275" y="5573713"/>
            <a:ext cx="7024688" cy="701675"/>
          </a:xfrm>
          <a:prstGeom prst="rect">
            <a:avLst/>
          </a:prstGeom>
          <a:noFill/>
          <a:ln w="9525">
            <a:noFill/>
            <a:miter lim="800000"/>
            <a:headEnd/>
            <a:tailEnd/>
          </a:ln>
        </p:spPr>
        <p:txBody>
          <a:bodyPr wrap="none">
            <a:spAutoFit/>
          </a:bodyPr>
          <a:lstStyle/>
          <a:p>
            <a:pPr algn="l"/>
            <a:r>
              <a:rPr lang="en-US" sz="2000" b="1"/>
              <a:t>Choice 1:  Both gases move at the same speed and meet</a:t>
            </a:r>
          </a:p>
          <a:p>
            <a:pPr algn="l"/>
            <a:r>
              <a:rPr lang="en-US" sz="2000" b="1"/>
              <a:t>	    in the middle.</a:t>
            </a:r>
            <a:r>
              <a:rPr lang="en-US" sz="2000"/>
              <a:t>  </a:t>
            </a:r>
          </a:p>
        </p:txBody>
      </p:sp>
      <p:sp>
        <p:nvSpPr>
          <p:cNvPr id="1034258" name="Cloud"/>
          <p:cNvSpPr>
            <a:spLocks noChangeAspect="1" noEditPoints="1" noChangeArrowheads="1"/>
          </p:cNvSpPr>
          <p:nvPr/>
        </p:nvSpPr>
        <p:spPr bwMode="auto">
          <a:xfrm>
            <a:off x="1514475" y="1981200"/>
            <a:ext cx="762000" cy="5111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034259" name="AutoShape 19"/>
          <p:cNvSpPr>
            <a:spLocks noChangeAspect="1" noEditPoints="1" noChangeArrowheads="1"/>
          </p:cNvSpPr>
          <p:nvPr/>
        </p:nvSpPr>
        <p:spPr bwMode="auto">
          <a:xfrm>
            <a:off x="6696075" y="1981200"/>
            <a:ext cx="762000" cy="5111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73076" name="AutoShape 20">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34261" name="Oval 21"/>
          <p:cNvSpPr>
            <a:spLocks noChangeArrowheads="1"/>
          </p:cNvSpPr>
          <p:nvPr/>
        </p:nvSpPr>
        <p:spPr bwMode="auto">
          <a:xfrm>
            <a:off x="4294188" y="1941513"/>
            <a:ext cx="176212" cy="612775"/>
          </a:xfrm>
          <a:prstGeom prst="ellipse">
            <a:avLst/>
          </a:prstGeom>
          <a:solidFill>
            <a:schemeClr val="bg1">
              <a:alpha val="5098"/>
            </a:schemeClr>
          </a:solidFill>
          <a:ln w="76200">
            <a:solidFill>
              <a:schemeClr val="bg1"/>
            </a:solidFill>
            <a:round/>
            <a:headEnd/>
            <a:tailEnd/>
          </a:ln>
        </p:spPr>
        <p:txBody>
          <a:bodyPr wrap="none" anchor="ctr"/>
          <a:lstStyle/>
          <a:p>
            <a:endParaRPr lang="en-US"/>
          </a:p>
        </p:txBody>
      </p:sp>
      <p:sp>
        <p:nvSpPr>
          <p:cNvPr id="1034262" name="Text Box 22"/>
          <p:cNvSpPr txBox="1">
            <a:spLocks noChangeArrowheads="1"/>
          </p:cNvSpPr>
          <p:nvPr/>
        </p:nvSpPr>
        <p:spPr bwMode="auto">
          <a:xfrm>
            <a:off x="4241800" y="1992313"/>
            <a:ext cx="1181100" cy="396875"/>
          </a:xfrm>
          <a:prstGeom prst="rect">
            <a:avLst/>
          </a:prstGeom>
          <a:noFill/>
          <a:ln w="9525">
            <a:noFill/>
            <a:miter lim="800000"/>
            <a:headEnd/>
            <a:tailEnd/>
          </a:ln>
        </p:spPr>
        <p:txBody>
          <a:bodyPr wrap="none">
            <a:spAutoFit/>
          </a:bodyPr>
          <a:lstStyle/>
          <a:p>
            <a:pPr algn="l"/>
            <a:r>
              <a:rPr lang="en-US" sz="2000"/>
              <a:t>NH</a:t>
            </a:r>
            <a:r>
              <a:rPr lang="en-US" sz="2000" baseline="-25000"/>
              <a:t>4</a:t>
            </a:r>
            <a:r>
              <a:rPr lang="en-US" sz="2000"/>
              <a:t>Cl(s)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dissolve">
                                      <p:cBhvr>
                                        <p:cTn id="7" dur="500"/>
                                        <p:tgtEl>
                                          <p:spTgt spid="1034243"/>
                                        </p:tgtEl>
                                      </p:cBhvr>
                                    </p:animEffect>
                                  </p:childTnLst>
                                </p:cTn>
                              </p:par>
                            </p:childTnLst>
                          </p:cTn>
                        </p:par>
                        <p:par>
                          <p:cTn id="8" fill="hold">
                            <p:stCondLst>
                              <p:cond delay="500"/>
                            </p:stCondLst>
                            <p:childTnLst>
                              <p:par>
                                <p:cTn id="9" presetID="2" presetClass="entr" presetSubtype="3" fill="hold" grpId="0" nodeType="afterEffect">
                                  <p:stCondLst>
                                    <p:cond delay="1000"/>
                                  </p:stCondLst>
                                  <p:iterate type="lt">
                                    <p:tmPct val="100000"/>
                                  </p:iterate>
                                  <p:childTnLst>
                                    <p:set>
                                      <p:cBhvr>
                                        <p:cTn id="10" dur="1" fill="hold">
                                          <p:stCondLst>
                                            <p:cond delay="0"/>
                                          </p:stCondLst>
                                        </p:cTn>
                                        <p:tgtEl>
                                          <p:spTgt spid="1034244">
                                            <p:txEl>
                                              <p:pRg st="0" end="0"/>
                                            </p:txEl>
                                          </p:spTgt>
                                        </p:tgtEl>
                                        <p:attrNameLst>
                                          <p:attrName>style.visibility</p:attrName>
                                        </p:attrNameLst>
                                      </p:cBhvr>
                                      <p:to>
                                        <p:strVal val="visible"/>
                                      </p:to>
                                    </p:set>
                                    <p:anim calcmode="lin" valueType="num">
                                      <p:cBhvr additive="base">
                                        <p:cTn id="11" dur="75" fill="hold"/>
                                        <p:tgtEl>
                                          <p:spTgt spid="1034244">
                                            <p:txEl>
                                              <p:pRg st="0" end="0"/>
                                            </p:txEl>
                                          </p:spTgt>
                                        </p:tgtEl>
                                        <p:attrNameLst>
                                          <p:attrName>ppt_x</p:attrName>
                                        </p:attrNameLst>
                                      </p:cBhvr>
                                      <p:tavLst>
                                        <p:tav tm="0">
                                          <p:val>
                                            <p:strVal val="1+#ppt_w/2"/>
                                          </p:val>
                                        </p:tav>
                                        <p:tav tm="100000">
                                          <p:val>
                                            <p:strVal val="#ppt_x"/>
                                          </p:val>
                                        </p:tav>
                                      </p:tavLst>
                                    </p:anim>
                                    <p:anim calcmode="lin" valueType="num">
                                      <p:cBhvr additive="base">
                                        <p:cTn id="12" dur="75" fill="hold"/>
                                        <p:tgtEl>
                                          <p:spTgt spid="103424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laser.wav"/>
                                        </p:tgtEl>
                                      </p:cMediaNode>
                                    </p:audio>
                                  </p:subTnLst>
                                </p:cTn>
                              </p:par>
                            </p:childTnLst>
                          </p:cTn>
                        </p:par>
                        <p:par>
                          <p:cTn id="13" fill="hold">
                            <p:stCondLst>
                              <p:cond delay="1950"/>
                            </p:stCondLst>
                            <p:childTnLst>
                              <p:par>
                                <p:cTn id="14" presetID="2" presetClass="entr" presetSubtype="8" fill="hold" grpId="0" nodeType="afterEffect">
                                  <p:stCondLst>
                                    <p:cond delay="1000"/>
                                  </p:stCondLst>
                                  <p:childTnLst>
                                    <p:set>
                                      <p:cBhvr>
                                        <p:cTn id="15" dur="1" fill="hold">
                                          <p:stCondLst>
                                            <p:cond delay="0"/>
                                          </p:stCondLst>
                                        </p:cTn>
                                        <p:tgtEl>
                                          <p:spTgt spid="1034255"/>
                                        </p:tgtEl>
                                        <p:attrNameLst>
                                          <p:attrName>style.visibility</p:attrName>
                                        </p:attrNameLst>
                                      </p:cBhvr>
                                      <p:to>
                                        <p:strVal val="visible"/>
                                      </p:to>
                                    </p:set>
                                    <p:anim calcmode="lin" valueType="num">
                                      <p:cBhvr additive="base">
                                        <p:cTn id="16" dur="500" fill="hold"/>
                                        <p:tgtEl>
                                          <p:spTgt spid="1034255"/>
                                        </p:tgtEl>
                                        <p:attrNameLst>
                                          <p:attrName>ppt_x</p:attrName>
                                        </p:attrNameLst>
                                      </p:cBhvr>
                                      <p:tavLst>
                                        <p:tav tm="0">
                                          <p:val>
                                            <p:strVal val="0-#ppt_w/2"/>
                                          </p:val>
                                        </p:tav>
                                        <p:tav tm="100000">
                                          <p:val>
                                            <p:strVal val="#ppt_x"/>
                                          </p:val>
                                        </p:tav>
                                      </p:tavLst>
                                    </p:anim>
                                    <p:anim calcmode="lin" valueType="num">
                                      <p:cBhvr additive="base">
                                        <p:cTn id="17" dur="500" fill="hold"/>
                                        <p:tgtEl>
                                          <p:spTgt spid="1034255"/>
                                        </p:tgtEl>
                                        <p:attrNameLst>
                                          <p:attrName>ppt_y</p:attrName>
                                        </p:attrNameLst>
                                      </p:cBhvr>
                                      <p:tavLst>
                                        <p:tav tm="0">
                                          <p:val>
                                            <p:strVal val="#ppt_y"/>
                                          </p:val>
                                        </p:tav>
                                        <p:tav tm="100000">
                                          <p:val>
                                            <p:strVal val="#ppt_y"/>
                                          </p:val>
                                        </p:tav>
                                      </p:tavLst>
                                    </p:anim>
                                  </p:childTnLst>
                                </p:cTn>
                              </p:par>
                            </p:childTnLst>
                          </p:cTn>
                        </p:par>
                        <p:par>
                          <p:cTn id="18" fill="hold">
                            <p:stCondLst>
                              <p:cond delay="3450"/>
                            </p:stCondLst>
                            <p:childTnLst>
                              <p:par>
                                <p:cTn id="19" presetID="2" presetClass="entr" presetSubtype="2" fill="hold" grpId="0" nodeType="afterEffect">
                                  <p:stCondLst>
                                    <p:cond delay="0"/>
                                  </p:stCondLst>
                                  <p:childTnLst>
                                    <p:set>
                                      <p:cBhvr>
                                        <p:cTn id="20" dur="1" fill="hold">
                                          <p:stCondLst>
                                            <p:cond delay="0"/>
                                          </p:stCondLst>
                                        </p:cTn>
                                        <p:tgtEl>
                                          <p:spTgt spid="1034256"/>
                                        </p:tgtEl>
                                        <p:attrNameLst>
                                          <p:attrName>style.visibility</p:attrName>
                                        </p:attrNameLst>
                                      </p:cBhvr>
                                      <p:to>
                                        <p:strVal val="visible"/>
                                      </p:to>
                                    </p:set>
                                    <p:anim calcmode="lin" valueType="num">
                                      <p:cBhvr additive="base">
                                        <p:cTn id="21" dur="500" fill="hold"/>
                                        <p:tgtEl>
                                          <p:spTgt spid="1034256"/>
                                        </p:tgtEl>
                                        <p:attrNameLst>
                                          <p:attrName>ppt_x</p:attrName>
                                        </p:attrNameLst>
                                      </p:cBhvr>
                                      <p:tavLst>
                                        <p:tav tm="0">
                                          <p:val>
                                            <p:strVal val="1+#ppt_w/2"/>
                                          </p:val>
                                        </p:tav>
                                        <p:tav tm="100000">
                                          <p:val>
                                            <p:strVal val="#ppt_x"/>
                                          </p:val>
                                        </p:tav>
                                      </p:tavLst>
                                    </p:anim>
                                    <p:anim calcmode="lin" valueType="num">
                                      <p:cBhvr additive="base">
                                        <p:cTn id="22" dur="500" fill="hold"/>
                                        <p:tgtEl>
                                          <p:spTgt spid="1034256"/>
                                        </p:tgtEl>
                                        <p:attrNameLst>
                                          <p:attrName>ppt_y</p:attrName>
                                        </p:attrNameLst>
                                      </p:cBhvr>
                                      <p:tavLst>
                                        <p:tav tm="0">
                                          <p:val>
                                            <p:strVal val="#ppt_y"/>
                                          </p:val>
                                        </p:tav>
                                        <p:tav tm="100000">
                                          <p:val>
                                            <p:strVal val="#ppt_y"/>
                                          </p:val>
                                        </p:tav>
                                      </p:tavLst>
                                    </p:anim>
                                  </p:childTnLst>
                                </p:cTn>
                              </p:par>
                            </p:childTnLst>
                          </p:cTn>
                        </p:par>
                        <p:par>
                          <p:cTn id="23" fill="hold">
                            <p:stCondLst>
                              <p:cond delay="3950"/>
                            </p:stCondLst>
                            <p:childTnLst>
                              <p:par>
                                <p:cTn id="24" presetID="0" presetClass="path" presetSubtype="0" accel="50000" decel="50000" fill="hold" grpId="0" nodeType="afterEffect">
                                  <p:stCondLst>
                                    <p:cond delay="0"/>
                                  </p:stCondLst>
                                  <p:childTnLst>
                                    <p:animMotion origin="layout" path="M 0.00087 -1.06639E-6 L 0.21771 -1.06639E-6 " pathEditMode="relative" ptsTypes="AA">
                                      <p:cBhvr>
                                        <p:cTn id="25" dur="5000" fill="hold"/>
                                        <p:tgtEl>
                                          <p:spTgt spid="1034258"/>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8.33333E-7 -7.54106E-7 L -0.27344 -7.54106E-7 " pathEditMode="relative" ptsTypes="AA">
                                      <p:cBhvr>
                                        <p:cTn id="27" dur="5000" fill="hold"/>
                                        <p:tgtEl>
                                          <p:spTgt spid="1034259"/>
                                        </p:tgtEl>
                                        <p:attrNameLst>
                                          <p:attrName>ppt_x</p:attrName>
                                          <p:attrName>ppt_y</p:attrName>
                                        </p:attrNameLst>
                                      </p:cBhvr>
                                    </p:animMotion>
                                  </p:childTnLst>
                                </p:cTn>
                              </p:par>
                            </p:childTnLst>
                          </p:cTn>
                        </p:par>
                        <p:par>
                          <p:cTn id="28" fill="hold">
                            <p:stCondLst>
                              <p:cond delay="8950"/>
                            </p:stCondLst>
                            <p:childTnLst>
                              <p:par>
                                <p:cTn id="29" presetID="9" presetClass="exit" presetSubtype="0" fill="hold" grpId="1" nodeType="afterEffect">
                                  <p:stCondLst>
                                    <p:cond delay="0"/>
                                  </p:stCondLst>
                                  <p:childTnLst>
                                    <p:animEffect transition="out" filter="dissolve">
                                      <p:cBhvr>
                                        <p:cTn id="30" dur="500"/>
                                        <p:tgtEl>
                                          <p:spTgt spid="1034256"/>
                                        </p:tgtEl>
                                      </p:cBhvr>
                                    </p:animEffect>
                                    <p:set>
                                      <p:cBhvr>
                                        <p:cTn id="31" dur="1" fill="hold">
                                          <p:stCondLst>
                                            <p:cond delay="499"/>
                                          </p:stCondLst>
                                        </p:cTn>
                                        <p:tgtEl>
                                          <p:spTgt spid="1034256"/>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034255"/>
                                        </p:tgtEl>
                                      </p:cBhvr>
                                    </p:animEffect>
                                    <p:set>
                                      <p:cBhvr>
                                        <p:cTn id="34" dur="1" fill="hold">
                                          <p:stCondLst>
                                            <p:cond delay="499"/>
                                          </p:stCondLst>
                                        </p:cTn>
                                        <p:tgtEl>
                                          <p:spTgt spid="1034255"/>
                                        </p:tgtEl>
                                        <p:attrNameLst>
                                          <p:attrName>style.visibility</p:attrName>
                                        </p:attrNameLst>
                                      </p:cBhvr>
                                      <p:to>
                                        <p:strVal val="hidden"/>
                                      </p:to>
                                    </p:set>
                                  </p:childTnLst>
                                </p:cTn>
                              </p:par>
                            </p:childTnLst>
                          </p:cTn>
                        </p:par>
                        <p:par>
                          <p:cTn id="35" fill="hold">
                            <p:stCondLst>
                              <p:cond delay="9450"/>
                            </p:stCondLst>
                            <p:childTnLst>
                              <p:par>
                                <p:cTn id="36" presetID="10" presetClass="exit" presetSubtype="0" fill="hold" grpId="1" nodeType="afterEffect">
                                  <p:stCondLst>
                                    <p:cond delay="0"/>
                                  </p:stCondLst>
                                  <p:childTnLst>
                                    <p:animEffect transition="out" filter="fade">
                                      <p:cBhvr>
                                        <p:cTn id="37" dur="2000"/>
                                        <p:tgtEl>
                                          <p:spTgt spid="1034259"/>
                                        </p:tgtEl>
                                      </p:cBhvr>
                                    </p:animEffect>
                                    <p:set>
                                      <p:cBhvr>
                                        <p:cTn id="38" dur="1" fill="hold">
                                          <p:stCondLst>
                                            <p:cond delay="1999"/>
                                          </p:stCondLst>
                                        </p:cTn>
                                        <p:tgtEl>
                                          <p:spTgt spid="103425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1034258"/>
                                        </p:tgtEl>
                                      </p:cBhvr>
                                    </p:animEffect>
                                    <p:set>
                                      <p:cBhvr>
                                        <p:cTn id="41" dur="1" fill="hold">
                                          <p:stCondLst>
                                            <p:cond delay="1999"/>
                                          </p:stCondLst>
                                        </p:cTn>
                                        <p:tgtEl>
                                          <p:spTgt spid="1034258"/>
                                        </p:tgtEl>
                                        <p:attrNameLst>
                                          <p:attrName>style.visibility</p:attrName>
                                        </p:attrNameLst>
                                      </p:cBhvr>
                                      <p:to>
                                        <p:strVal val="hidden"/>
                                      </p:to>
                                    </p:set>
                                  </p:childTnLst>
                                </p:cTn>
                              </p:par>
                              <p:par>
                                <p:cTn id="42" presetID="4" presetClass="entr" presetSubtype="32" fill="hold" grpId="0" nodeType="withEffect">
                                  <p:stCondLst>
                                    <p:cond delay="0"/>
                                  </p:stCondLst>
                                  <p:childTnLst>
                                    <p:set>
                                      <p:cBhvr>
                                        <p:cTn id="43" dur="1" fill="hold">
                                          <p:stCondLst>
                                            <p:cond delay="0"/>
                                          </p:stCondLst>
                                        </p:cTn>
                                        <p:tgtEl>
                                          <p:spTgt spid="1034254"/>
                                        </p:tgtEl>
                                        <p:attrNameLst>
                                          <p:attrName>style.visibility</p:attrName>
                                        </p:attrNameLst>
                                      </p:cBhvr>
                                      <p:to>
                                        <p:strVal val="visible"/>
                                      </p:to>
                                    </p:set>
                                    <p:animEffect transition="in" filter="box(out)">
                                      <p:cBhvr>
                                        <p:cTn id="44" dur="500"/>
                                        <p:tgtEl>
                                          <p:spTgt spid="1034254"/>
                                        </p:tgtEl>
                                      </p:cBhvr>
                                    </p:animEffect>
                                  </p:childTnLst>
                                  <p:subTnLst>
                                    <p:audio>
                                      <p:cMediaNode>
                                        <p:cTn display="0" masterRel="sameClick">
                                          <p:stCondLst>
                                            <p:cond evt="begin" delay="0">
                                              <p:tn val="42"/>
                                            </p:cond>
                                          </p:stCondLst>
                                          <p:endCondLst>
                                            <p:cond evt="onStopAudio" delay="0">
                                              <p:tgtEl>
                                                <p:sldTgt/>
                                              </p:tgtEl>
                                            </p:cond>
                                          </p:endCondLst>
                                        </p:cTn>
                                        <p:tgtEl>
                                          <p:sndTgt r:embed="rId4" name="camera.wav"/>
                                        </p:tgtEl>
                                      </p:cMediaNode>
                                    </p:audio>
                                  </p:subTnLst>
                                </p:cTn>
                              </p:par>
                            </p:childTnLst>
                          </p:cTn>
                        </p:par>
                        <p:par>
                          <p:cTn id="45" fill="hold">
                            <p:stCondLst>
                              <p:cond delay="11450"/>
                            </p:stCondLst>
                            <p:childTnLst>
                              <p:par>
                                <p:cTn id="46" presetID="4" presetClass="entr" presetSubtype="32" fill="hold" grpId="0" nodeType="afterEffect">
                                  <p:stCondLst>
                                    <p:cond delay="1000"/>
                                  </p:stCondLst>
                                  <p:childTnLst>
                                    <p:set>
                                      <p:cBhvr>
                                        <p:cTn id="47" dur="1" fill="hold">
                                          <p:stCondLst>
                                            <p:cond delay="0"/>
                                          </p:stCondLst>
                                        </p:cTn>
                                        <p:tgtEl>
                                          <p:spTgt spid="1034262">
                                            <p:txEl>
                                              <p:pRg st="0" end="0"/>
                                            </p:txEl>
                                          </p:spTgt>
                                        </p:tgtEl>
                                        <p:attrNameLst>
                                          <p:attrName>style.visibility</p:attrName>
                                        </p:attrNameLst>
                                      </p:cBhvr>
                                      <p:to>
                                        <p:strVal val="visible"/>
                                      </p:to>
                                    </p:set>
                                    <p:animEffect transition="in" filter="box(out)">
                                      <p:cBhvr>
                                        <p:cTn id="48" dur="500"/>
                                        <p:tgtEl>
                                          <p:spTgt spid="1034262">
                                            <p:txEl>
                                              <p:pRg st="0" end="0"/>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par>
                                <p:cTn id="49" presetID="10" presetClass="entr" presetSubtype="0" fill="hold" grpId="0" nodeType="withEffect">
                                  <p:stCondLst>
                                    <p:cond delay="1000"/>
                                  </p:stCondLst>
                                  <p:childTnLst>
                                    <p:set>
                                      <p:cBhvr>
                                        <p:cTn id="50" dur="1" fill="hold">
                                          <p:stCondLst>
                                            <p:cond delay="0"/>
                                          </p:stCondLst>
                                        </p:cTn>
                                        <p:tgtEl>
                                          <p:spTgt spid="1034261"/>
                                        </p:tgtEl>
                                        <p:attrNameLst>
                                          <p:attrName>style.visibility</p:attrName>
                                        </p:attrNameLst>
                                      </p:cBhvr>
                                      <p:to>
                                        <p:strVal val="visible"/>
                                      </p:to>
                                    </p:set>
                                    <p:animEffect transition="in" filter="fade">
                                      <p:cBhvr>
                                        <p:cTn id="51" dur="2000"/>
                                        <p:tgtEl>
                                          <p:spTgt spid="1034261"/>
                                        </p:tgtEl>
                                      </p:cBhvr>
                                    </p:animEffect>
                                  </p:childTnLst>
                                </p:cTn>
                              </p:par>
                            </p:childTnLst>
                          </p:cTn>
                        </p:par>
                        <p:par>
                          <p:cTn id="52" fill="hold">
                            <p:stCondLst>
                              <p:cond delay="14450"/>
                            </p:stCondLst>
                            <p:childTnLst>
                              <p:par>
                                <p:cTn id="53" presetID="9" presetClass="entr" presetSubtype="0" fill="hold" grpId="0" nodeType="afterEffect">
                                  <p:stCondLst>
                                    <p:cond delay="1000"/>
                                  </p:stCondLst>
                                  <p:childTnLst>
                                    <p:set>
                                      <p:cBhvr>
                                        <p:cTn id="54" dur="1" fill="hold">
                                          <p:stCondLst>
                                            <p:cond delay="0"/>
                                          </p:stCondLst>
                                        </p:cTn>
                                        <p:tgtEl>
                                          <p:spTgt spid="1034245"/>
                                        </p:tgtEl>
                                        <p:attrNameLst>
                                          <p:attrName>style.visibility</p:attrName>
                                        </p:attrNameLst>
                                      </p:cBhvr>
                                      <p:to>
                                        <p:strVal val="visible"/>
                                      </p:to>
                                    </p:set>
                                    <p:animEffect transition="in" filter="dissolve">
                                      <p:cBhvr>
                                        <p:cTn id="55" dur="500"/>
                                        <p:tgtEl>
                                          <p:spTgt spid="1034245"/>
                                        </p:tgtEl>
                                      </p:cBhvr>
                                    </p:animEffect>
                                  </p:childTnLst>
                                </p:cTn>
                              </p:par>
                            </p:childTnLst>
                          </p:cTn>
                        </p:par>
                        <p:par>
                          <p:cTn id="56" fill="hold">
                            <p:stCondLst>
                              <p:cond delay="15950"/>
                            </p:stCondLst>
                            <p:childTnLst>
                              <p:par>
                                <p:cTn id="57" presetID="9" presetClass="entr" presetSubtype="0" fill="hold" grpId="0" nodeType="afterEffect">
                                  <p:stCondLst>
                                    <p:cond delay="1000"/>
                                  </p:stCondLst>
                                  <p:childTnLst>
                                    <p:set>
                                      <p:cBhvr>
                                        <p:cTn id="58" dur="1" fill="hold">
                                          <p:stCondLst>
                                            <p:cond delay="0"/>
                                          </p:stCondLst>
                                        </p:cTn>
                                        <p:tgtEl>
                                          <p:spTgt spid="1034246"/>
                                        </p:tgtEl>
                                        <p:attrNameLst>
                                          <p:attrName>style.visibility</p:attrName>
                                        </p:attrNameLst>
                                      </p:cBhvr>
                                      <p:to>
                                        <p:strVal val="visible"/>
                                      </p:to>
                                    </p:set>
                                    <p:animEffect transition="in" filter="dissolve">
                                      <p:cBhvr>
                                        <p:cTn id="59" dur="500"/>
                                        <p:tgtEl>
                                          <p:spTgt spid="1034246"/>
                                        </p:tgtEl>
                                      </p:cBhvr>
                                    </p:animEffect>
                                  </p:childTnLst>
                                </p:cTn>
                              </p:par>
                            </p:childTnLst>
                          </p:cTn>
                        </p:par>
                        <p:par>
                          <p:cTn id="60" fill="hold">
                            <p:stCondLst>
                              <p:cond delay="17450"/>
                            </p:stCondLst>
                            <p:childTnLst>
                              <p:par>
                                <p:cTn id="61" presetID="9" presetClass="entr" presetSubtype="0" fill="hold" grpId="0" nodeType="afterEffect">
                                  <p:stCondLst>
                                    <p:cond delay="0"/>
                                  </p:stCondLst>
                                  <p:childTnLst>
                                    <p:set>
                                      <p:cBhvr>
                                        <p:cTn id="62" dur="1" fill="hold">
                                          <p:stCondLst>
                                            <p:cond delay="0"/>
                                          </p:stCondLst>
                                        </p:cTn>
                                        <p:tgtEl>
                                          <p:spTgt spid="1034247"/>
                                        </p:tgtEl>
                                        <p:attrNameLst>
                                          <p:attrName>style.visibility</p:attrName>
                                        </p:attrNameLst>
                                      </p:cBhvr>
                                      <p:to>
                                        <p:strVal val="visible"/>
                                      </p:to>
                                    </p:set>
                                    <p:animEffect transition="in" filter="dissolve">
                                      <p:cBhvr>
                                        <p:cTn id="63" dur="500"/>
                                        <p:tgtEl>
                                          <p:spTgt spid="1034247"/>
                                        </p:tgtEl>
                                      </p:cBhvr>
                                    </p:animEffect>
                                  </p:childTnLst>
                                </p:cTn>
                              </p:par>
                            </p:childTnLst>
                          </p:cTn>
                        </p:par>
                        <p:par>
                          <p:cTn id="64" fill="hold">
                            <p:stCondLst>
                              <p:cond delay="17950"/>
                            </p:stCondLst>
                            <p:childTnLst>
                              <p:par>
                                <p:cTn id="65" presetID="9" presetClass="entr" presetSubtype="0" fill="hold" grpId="0" nodeType="afterEffect">
                                  <p:stCondLst>
                                    <p:cond delay="0"/>
                                  </p:stCondLst>
                                  <p:childTnLst>
                                    <p:set>
                                      <p:cBhvr>
                                        <p:cTn id="66" dur="1" fill="hold">
                                          <p:stCondLst>
                                            <p:cond delay="0"/>
                                          </p:stCondLst>
                                        </p:cTn>
                                        <p:tgtEl>
                                          <p:spTgt spid="1034248"/>
                                        </p:tgtEl>
                                        <p:attrNameLst>
                                          <p:attrName>style.visibility</p:attrName>
                                        </p:attrNameLst>
                                      </p:cBhvr>
                                      <p:to>
                                        <p:strVal val="visible"/>
                                      </p:to>
                                    </p:set>
                                    <p:animEffect transition="in" filter="dissolve">
                                      <p:cBhvr>
                                        <p:cTn id="67" dur="500"/>
                                        <p:tgtEl>
                                          <p:spTgt spid="1034248"/>
                                        </p:tgtEl>
                                      </p:cBhvr>
                                    </p:animEffect>
                                  </p:childTnLst>
                                </p:cTn>
                              </p:par>
                            </p:childTnLst>
                          </p:cTn>
                        </p:par>
                        <p:par>
                          <p:cTn id="68" fill="hold">
                            <p:stCondLst>
                              <p:cond delay="18450"/>
                            </p:stCondLst>
                            <p:childTnLst>
                              <p:par>
                                <p:cTn id="69" presetID="1" presetClass="entr" presetSubtype="0" fill="hold" grpId="0" nodeType="afterEffect">
                                  <p:stCondLst>
                                    <p:cond delay="0"/>
                                  </p:stCondLst>
                                  <p:childTnLst>
                                    <p:set>
                                      <p:cBhvr>
                                        <p:cTn id="70" dur="1" fill="hold">
                                          <p:stCondLst>
                                            <p:cond delay="499"/>
                                          </p:stCondLst>
                                        </p:cTn>
                                        <p:tgtEl>
                                          <p:spTgt spid="1034249"/>
                                        </p:tgtEl>
                                        <p:attrNameLst>
                                          <p:attrName>style.visibility</p:attrName>
                                        </p:attrNameLst>
                                      </p:cBhvr>
                                      <p:to>
                                        <p:strVal val="visible"/>
                                      </p:to>
                                    </p:set>
                                  </p:childTnLst>
                                </p:cTn>
                              </p:par>
                            </p:childTnLst>
                          </p:cTn>
                        </p:par>
                        <p:par>
                          <p:cTn id="71" fill="hold">
                            <p:stCondLst>
                              <p:cond delay="18950"/>
                            </p:stCondLst>
                            <p:childTnLst>
                              <p:par>
                                <p:cTn id="72" presetID="1" presetClass="entr" presetSubtype="0" fill="hold" grpId="0" nodeType="afterEffect">
                                  <p:stCondLst>
                                    <p:cond delay="0"/>
                                  </p:stCondLst>
                                  <p:childTnLst>
                                    <p:set>
                                      <p:cBhvr>
                                        <p:cTn id="73" dur="1" fill="hold">
                                          <p:stCondLst>
                                            <p:cond delay="499"/>
                                          </p:stCondLst>
                                        </p:cTn>
                                        <p:tgtEl>
                                          <p:spTgt spid="1034250"/>
                                        </p:tgtEl>
                                        <p:attrNameLst>
                                          <p:attrName>style.visibility</p:attrName>
                                        </p:attrNameLst>
                                      </p:cBhvr>
                                      <p:to>
                                        <p:strVal val="visible"/>
                                      </p:to>
                                    </p:set>
                                  </p:childTnLst>
                                </p:cTn>
                              </p:par>
                            </p:childTnLst>
                          </p:cTn>
                        </p:par>
                        <p:par>
                          <p:cTn id="74" fill="hold">
                            <p:stCondLst>
                              <p:cond delay="19450"/>
                            </p:stCondLst>
                            <p:childTnLst>
                              <p:par>
                                <p:cTn id="75" presetID="1" presetClass="entr" presetSubtype="0" fill="hold" grpId="0" nodeType="afterEffect">
                                  <p:stCondLst>
                                    <p:cond delay="0"/>
                                  </p:stCondLst>
                                  <p:childTnLst>
                                    <p:set>
                                      <p:cBhvr>
                                        <p:cTn id="76" dur="1" fill="hold">
                                          <p:stCondLst>
                                            <p:cond delay="499"/>
                                          </p:stCondLst>
                                        </p:cTn>
                                        <p:tgtEl>
                                          <p:spTgt spid="1034251"/>
                                        </p:tgtEl>
                                        <p:attrNameLst>
                                          <p:attrName>style.visibility</p:attrName>
                                        </p:attrNameLst>
                                      </p:cBhvr>
                                      <p:to>
                                        <p:strVal val="visible"/>
                                      </p:to>
                                    </p:set>
                                  </p:childTnLst>
                                </p:cTn>
                              </p:par>
                            </p:childTnLst>
                          </p:cTn>
                        </p:par>
                        <p:par>
                          <p:cTn id="77" fill="hold">
                            <p:stCondLst>
                              <p:cond delay="19950"/>
                            </p:stCondLst>
                            <p:childTnLst>
                              <p:par>
                                <p:cTn id="78" presetID="1" presetClass="entr" presetSubtype="0" fill="hold" grpId="0" nodeType="afterEffect">
                                  <p:stCondLst>
                                    <p:cond delay="1000"/>
                                  </p:stCondLst>
                                  <p:childTnLst>
                                    <p:set>
                                      <p:cBhvr>
                                        <p:cTn id="79" dur="1" fill="hold">
                                          <p:stCondLst>
                                            <p:cond delay="499"/>
                                          </p:stCondLst>
                                        </p:cTn>
                                        <p:tgtEl>
                                          <p:spTgt spid="1034252">
                                            <p:txEl>
                                              <p:pRg st="0" end="0"/>
                                            </p:txEl>
                                          </p:spTgt>
                                        </p:tgtEl>
                                        <p:attrNameLst>
                                          <p:attrName>style.visibility</p:attrName>
                                        </p:attrNameLst>
                                      </p:cBhvr>
                                      <p:to>
                                        <p:strVal val="visible"/>
                                      </p:to>
                                    </p:set>
                                  </p:childTnLst>
                                </p:cTn>
                              </p:par>
                            </p:childTnLst>
                          </p:cTn>
                        </p:par>
                        <p:par>
                          <p:cTn id="80" fill="hold">
                            <p:stCondLst>
                              <p:cond delay="21450"/>
                            </p:stCondLst>
                            <p:childTnLst>
                              <p:par>
                                <p:cTn id="81" presetID="1" presetClass="entr" presetSubtype="0" fill="hold" grpId="0" nodeType="afterEffect">
                                  <p:stCondLst>
                                    <p:cond delay="1000"/>
                                  </p:stCondLst>
                                  <p:childTnLst>
                                    <p:set>
                                      <p:cBhvr>
                                        <p:cTn id="82" dur="1" fill="hold">
                                          <p:stCondLst>
                                            <p:cond delay="499"/>
                                          </p:stCondLst>
                                        </p:cTn>
                                        <p:tgtEl>
                                          <p:spTgt spid="10342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nimBg="1"/>
      <p:bldP spid="1034244" grpId="0" build="p" autoUpdateAnimBg="0" advAuto="1000"/>
      <p:bldP spid="1034245" grpId="0" animBg="1"/>
      <p:bldP spid="1034246" grpId="0" animBg="1"/>
      <p:bldP spid="1034247" grpId="0" animBg="1"/>
      <p:bldP spid="1034248" grpId="0" animBg="1"/>
      <p:bldP spid="1034249" grpId="0" animBg="1"/>
      <p:bldP spid="1034250" grpId="0" animBg="1"/>
      <p:bldP spid="1034251" grpId="0" animBg="1"/>
      <p:bldP spid="1034252" grpId="0" build="p" autoUpdateAnimBg="0" advAuto="1000"/>
      <p:bldP spid="1034253" grpId="0" build="p" autoUpdateAnimBg="0" advAuto="1000"/>
      <p:bldP spid="1034254" grpId="0" animBg="1"/>
      <p:bldP spid="1034255" grpId="0" animBg="1"/>
      <p:bldP spid="1034255" grpId="1" animBg="1"/>
      <p:bldP spid="1034256" grpId="0" animBg="1"/>
      <p:bldP spid="1034256" grpId="1" animBg="1"/>
      <p:bldP spid="1034258" grpId="0" animBg="1"/>
      <p:bldP spid="1034258" grpId="1" animBg="1"/>
      <p:bldP spid="1034259" grpId="0" animBg="1"/>
      <p:bldP spid="1034259" grpId="1" animBg="1"/>
      <p:bldP spid="1034261" grpId="0" animBg="1"/>
      <p:bldP spid="1034262" grpId="0" build="p" autoUpdateAnimBg="0" advAuto="1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pPr eaLnBrk="1" hangingPunct="1"/>
            <a:endParaRPr lang="en-US" smtClean="0"/>
          </a:p>
        </p:txBody>
      </p:sp>
      <p:pic>
        <p:nvPicPr>
          <p:cNvPr id="62467" name="Picture 5" descr="10-10aFigure_ILL"/>
          <p:cNvPicPr>
            <a:picLocks noChangeAspect="1" noChangeArrowheads="1"/>
          </p:cNvPicPr>
          <p:nvPr/>
        </p:nvPicPr>
        <p:blipFill>
          <a:blip r:embed="rId3" cstate="print"/>
          <a:srcRect b="18845"/>
          <a:stretch>
            <a:fillRect/>
          </a:stretch>
        </p:blipFill>
        <p:spPr bwMode="auto">
          <a:xfrm>
            <a:off x="4564063" y="976313"/>
            <a:ext cx="4103687" cy="5175250"/>
          </a:xfrm>
          <a:prstGeom prst="rect">
            <a:avLst/>
          </a:prstGeom>
          <a:noFill/>
          <a:ln w="9525">
            <a:noFill/>
            <a:miter lim="800000"/>
            <a:headEnd/>
            <a:tailEnd/>
          </a:ln>
        </p:spPr>
      </p:pic>
      <p:sp>
        <p:nvSpPr>
          <p:cNvPr id="62468" name="Text Box 6"/>
          <p:cNvSpPr txBox="1">
            <a:spLocks noChangeArrowheads="1"/>
          </p:cNvSpPr>
          <p:nvPr/>
        </p:nvSpPr>
        <p:spPr bwMode="auto">
          <a:xfrm>
            <a:off x="366713" y="1612900"/>
            <a:ext cx="3735387" cy="1739900"/>
          </a:xfrm>
          <a:prstGeom prst="rect">
            <a:avLst/>
          </a:prstGeom>
          <a:noFill/>
          <a:ln w="9525">
            <a:noFill/>
            <a:miter lim="800000"/>
            <a:headEnd/>
            <a:tailEnd/>
          </a:ln>
        </p:spPr>
        <p:txBody>
          <a:bodyPr wrap="none">
            <a:spAutoFit/>
          </a:bodyPr>
          <a:lstStyle/>
          <a:p>
            <a:pPr marL="457200" indent="-457200" algn="l"/>
            <a:r>
              <a:rPr lang="en-US" sz="2000" b="1" i="1"/>
              <a:t>	P </a:t>
            </a:r>
            <a:r>
              <a:rPr lang="en-US" sz="2000" b="1"/>
              <a:t> vs.</a:t>
            </a:r>
            <a:r>
              <a:rPr lang="en-US" sz="2000" b="1" i="1"/>
              <a:t> V</a:t>
            </a:r>
            <a:r>
              <a:rPr lang="en-US" sz="2000" b="1"/>
              <a:t> (Boyle’s law)</a:t>
            </a:r>
          </a:p>
          <a:p>
            <a:pPr marL="457200" indent="-457200" algn="l"/>
            <a:r>
              <a:rPr lang="en-US" sz="2000" b="1"/>
              <a:t>  </a:t>
            </a:r>
          </a:p>
          <a:p>
            <a:pPr marL="457200" indent="-457200" algn="l"/>
            <a:r>
              <a:rPr lang="en-US" sz="2000" b="1"/>
              <a:t>	</a:t>
            </a:r>
            <a:r>
              <a:rPr lang="en-US" sz="1600" b="1"/>
              <a:t>At constant temperature and </a:t>
            </a:r>
          </a:p>
          <a:p>
            <a:pPr marL="457200" indent="-457200" algn="l"/>
            <a:r>
              <a:rPr lang="en-US" sz="1600" b="1"/>
              <a:t>	amount of gas, pressure</a:t>
            </a:r>
          </a:p>
          <a:p>
            <a:pPr marL="457200" indent="-457200" algn="l"/>
            <a:r>
              <a:rPr lang="en-US" sz="1600" b="1"/>
              <a:t>	decreases as volume increases </a:t>
            </a:r>
          </a:p>
          <a:p>
            <a:pPr marL="457200" indent="-457200" algn="l"/>
            <a:r>
              <a:rPr lang="en-US" sz="1600" b="1"/>
              <a:t>	(and vice versa).</a:t>
            </a:r>
          </a:p>
        </p:txBody>
      </p:sp>
      <p:sp>
        <p:nvSpPr>
          <p:cNvPr id="62469" name="Rectangle 7"/>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sp>
        <p:nvSpPr>
          <p:cNvPr id="1143816" name="Text Box 8"/>
          <p:cNvSpPr txBox="1">
            <a:spLocks noChangeArrowheads="1"/>
          </p:cNvSpPr>
          <p:nvPr/>
        </p:nvSpPr>
        <p:spPr bwMode="auto">
          <a:xfrm>
            <a:off x="1238250" y="4340225"/>
            <a:ext cx="1962150" cy="457200"/>
          </a:xfrm>
          <a:prstGeom prst="rect">
            <a:avLst/>
          </a:prstGeom>
          <a:noFill/>
          <a:ln w="9525">
            <a:noFill/>
            <a:miter lim="800000"/>
            <a:headEnd/>
            <a:tailEnd/>
          </a:ln>
        </p:spPr>
        <p:txBody>
          <a:bodyPr wrap="none">
            <a:spAutoFit/>
          </a:bodyPr>
          <a:lstStyle/>
          <a:p>
            <a:r>
              <a:rPr lang="en-US" sz="2400"/>
              <a:t>P</a:t>
            </a:r>
            <a:r>
              <a:rPr lang="en-US" sz="2400" baseline="-25000"/>
              <a:t>1</a:t>
            </a:r>
            <a:r>
              <a:rPr lang="en-US" sz="2400"/>
              <a:t>V</a:t>
            </a:r>
            <a:r>
              <a:rPr lang="en-US" sz="2400" baseline="-25000"/>
              <a:t>1</a:t>
            </a:r>
            <a:r>
              <a:rPr lang="en-US" sz="2400"/>
              <a:t>  =  P</a:t>
            </a:r>
            <a:r>
              <a:rPr lang="en-US" sz="2400" baseline="-25000"/>
              <a:t>2</a:t>
            </a:r>
            <a:r>
              <a:rPr lang="en-US" sz="2400"/>
              <a:t>V</a:t>
            </a:r>
            <a:r>
              <a:rPr lang="en-US" sz="2400" baseline="-25000"/>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43816"/>
                                        </p:tgtEl>
                                        <p:attrNameLst>
                                          <p:attrName>style.visibility</p:attrName>
                                        </p:attrNameLst>
                                      </p:cBhvr>
                                      <p:to>
                                        <p:strVal val="visible"/>
                                      </p:to>
                                    </p:set>
                                    <p:animEffect transition="in" filter="fade">
                                      <p:cBhvr>
                                        <p:cTn id="7" dur="1000"/>
                                        <p:tgtEl>
                                          <p:spTgt spid="1143816"/>
                                        </p:tgtEl>
                                      </p:cBhvr>
                                    </p:animEffect>
                                    <p:anim calcmode="lin" valueType="num">
                                      <p:cBhvr>
                                        <p:cTn id="8" dur="1000" fill="hold"/>
                                        <p:tgtEl>
                                          <p:spTgt spid="1143816"/>
                                        </p:tgtEl>
                                        <p:attrNameLst>
                                          <p:attrName>ppt_x</p:attrName>
                                        </p:attrNameLst>
                                      </p:cBhvr>
                                      <p:tavLst>
                                        <p:tav tm="0">
                                          <p:val>
                                            <p:strVal val="#ppt_x"/>
                                          </p:val>
                                        </p:tav>
                                        <p:tav tm="100000">
                                          <p:val>
                                            <p:strVal val="#ppt_x"/>
                                          </p:val>
                                        </p:tav>
                                      </p:tavLst>
                                    </p:anim>
                                    <p:anim calcmode="lin" valueType="num">
                                      <p:cBhvr>
                                        <p:cTn id="9" dur="1000" fill="hold"/>
                                        <p:tgtEl>
                                          <p:spTgt spid="11438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81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smtClean="0"/>
              <a:t>Diffusion</a:t>
            </a:r>
          </a:p>
        </p:txBody>
      </p:sp>
      <p:sp>
        <p:nvSpPr>
          <p:cNvPr id="1036291" name="AutoShape 3"/>
          <p:cNvSpPr>
            <a:spLocks noChangeArrowheads="1"/>
          </p:cNvSpPr>
          <p:nvPr/>
        </p:nvSpPr>
        <p:spPr bwMode="auto">
          <a:xfrm rot="5400000">
            <a:off x="4467225" y="-1371600"/>
            <a:ext cx="685800" cy="7239000"/>
          </a:xfrm>
          <a:prstGeom prst="can">
            <a:avLst>
              <a:gd name="adj" fmla="val 89771"/>
            </a:avLst>
          </a:prstGeom>
          <a:solidFill>
            <a:srgbClr val="F2F2F2">
              <a:alpha val="50195"/>
            </a:srgbClr>
          </a:solidFill>
          <a:ln w="9525">
            <a:solidFill>
              <a:schemeClr val="tx1"/>
            </a:solidFill>
            <a:round/>
            <a:headEnd/>
            <a:tailEnd/>
          </a:ln>
        </p:spPr>
        <p:txBody>
          <a:bodyPr wrap="none" anchor="ctr"/>
          <a:lstStyle/>
          <a:p>
            <a:endParaRPr lang="en-US"/>
          </a:p>
        </p:txBody>
      </p:sp>
      <p:sp>
        <p:nvSpPr>
          <p:cNvPr id="1036292" name="Text Box 4"/>
          <p:cNvSpPr txBox="1">
            <a:spLocks noChangeArrowheads="1"/>
          </p:cNvSpPr>
          <p:nvPr/>
        </p:nvSpPr>
        <p:spPr bwMode="auto">
          <a:xfrm>
            <a:off x="1174750" y="2041525"/>
            <a:ext cx="7254875" cy="396875"/>
          </a:xfrm>
          <a:prstGeom prst="rect">
            <a:avLst/>
          </a:prstGeom>
          <a:noFill/>
          <a:ln w="9525">
            <a:noFill/>
            <a:miter lim="800000"/>
            <a:headEnd/>
            <a:tailEnd/>
          </a:ln>
        </p:spPr>
        <p:txBody>
          <a:bodyPr wrap="none">
            <a:spAutoFit/>
          </a:bodyPr>
          <a:lstStyle/>
          <a:p>
            <a:pPr algn="l"/>
            <a:r>
              <a:rPr lang="en-US" sz="2000"/>
              <a:t>HCl							   NH</a:t>
            </a:r>
            <a:r>
              <a:rPr lang="en-US" sz="2000" baseline="-25000"/>
              <a:t>3</a:t>
            </a:r>
          </a:p>
        </p:txBody>
      </p:sp>
      <p:sp>
        <p:nvSpPr>
          <p:cNvPr id="1036293" name="AutoShape 5"/>
          <p:cNvSpPr>
            <a:spLocks/>
          </p:cNvSpPr>
          <p:nvPr/>
        </p:nvSpPr>
        <p:spPr bwMode="auto">
          <a:xfrm rot="-5400000">
            <a:off x="1685925" y="2400300"/>
            <a:ext cx="1524000" cy="2209800"/>
          </a:xfrm>
          <a:prstGeom prst="leftBrace">
            <a:avLst>
              <a:gd name="adj1" fmla="val 12083"/>
              <a:gd name="adj2" fmla="val 50000"/>
            </a:avLst>
          </a:prstGeom>
          <a:noFill/>
          <a:ln w="9525">
            <a:solidFill>
              <a:schemeClr val="tx1"/>
            </a:solidFill>
            <a:round/>
            <a:headEnd/>
            <a:tailEnd/>
          </a:ln>
        </p:spPr>
        <p:txBody>
          <a:bodyPr wrap="none" anchor="ctr"/>
          <a:lstStyle/>
          <a:p>
            <a:endParaRPr lang="en-US"/>
          </a:p>
        </p:txBody>
      </p:sp>
      <p:sp>
        <p:nvSpPr>
          <p:cNvPr id="1036294" name="AutoShape 6"/>
          <p:cNvSpPr>
            <a:spLocks/>
          </p:cNvSpPr>
          <p:nvPr/>
        </p:nvSpPr>
        <p:spPr bwMode="auto">
          <a:xfrm rot="-5400000">
            <a:off x="5038725" y="1333500"/>
            <a:ext cx="1524000" cy="4343400"/>
          </a:xfrm>
          <a:prstGeom prst="leftBrace">
            <a:avLst>
              <a:gd name="adj1" fmla="val 23750"/>
              <a:gd name="adj2" fmla="val 50000"/>
            </a:avLst>
          </a:prstGeom>
          <a:noFill/>
          <a:ln w="9525">
            <a:solidFill>
              <a:schemeClr val="tx1"/>
            </a:solidFill>
            <a:round/>
            <a:headEnd/>
            <a:tailEnd/>
          </a:ln>
        </p:spPr>
        <p:txBody>
          <a:bodyPr wrap="none" anchor="ctr"/>
          <a:lstStyle/>
          <a:p>
            <a:endParaRPr lang="en-US"/>
          </a:p>
        </p:txBody>
      </p:sp>
      <p:sp>
        <p:nvSpPr>
          <p:cNvPr id="1036295" name="Line 7"/>
          <p:cNvSpPr>
            <a:spLocks noChangeShapeType="1"/>
          </p:cNvSpPr>
          <p:nvPr/>
        </p:nvSpPr>
        <p:spPr bwMode="auto">
          <a:xfrm>
            <a:off x="1343025" y="4191000"/>
            <a:ext cx="0" cy="1066800"/>
          </a:xfrm>
          <a:prstGeom prst="line">
            <a:avLst/>
          </a:prstGeom>
          <a:noFill/>
          <a:ln w="9525">
            <a:solidFill>
              <a:schemeClr val="tx1"/>
            </a:solidFill>
            <a:round/>
            <a:headEnd/>
            <a:tailEnd/>
          </a:ln>
        </p:spPr>
        <p:txBody>
          <a:bodyPr/>
          <a:lstStyle/>
          <a:p>
            <a:endParaRPr lang="en-US"/>
          </a:p>
        </p:txBody>
      </p:sp>
      <p:sp>
        <p:nvSpPr>
          <p:cNvPr id="1036296" name="Line 8"/>
          <p:cNvSpPr>
            <a:spLocks noChangeShapeType="1"/>
          </p:cNvSpPr>
          <p:nvPr/>
        </p:nvSpPr>
        <p:spPr bwMode="auto">
          <a:xfrm>
            <a:off x="8048625" y="4191000"/>
            <a:ext cx="0" cy="1066800"/>
          </a:xfrm>
          <a:prstGeom prst="line">
            <a:avLst/>
          </a:prstGeom>
          <a:noFill/>
          <a:ln w="9525">
            <a:solidFill>
              <a:schemeClr val="tx1"/>
            </a:solidFill>
            <a:round/>
            <a:headEnd/>
            <a:tailEnd/>
          </a:ln>
        </p:spPr>
        <p:txBody>
          <a:bodyPr/>
          <a:lstStyle/>
          <a:p>
            <a:endParaRPr lang="en-US"/>
          </a:p>
        </p:txBody>
      </p:sp>
      <p:sp>
        <p:nvSpPr>
          <p:cNvPr id="1036297" name="Line 9"/>
          <p:cNvSpPr>
            <a:spLocks noChangeShapeType="1"/>
          </p:cNvSpPr>
          <p:nvPr/>
        </p:nvSpPr>
        <p:spPr bwMode="auto">
          <a:xfrm>
            <a:off x="3629025" y="4191000"/>
            <a:ext cx="0" cy="1066800"/>
          </a:xfrm>
          <a:prstGeom prst="line">
            <a:avLst/>
          </a:prstGeom>
          <a:noFill/>
          <a:ln w="9525">
            <a:solidFill>
              <a:schemeClr val="tx1"/>
            </a:solidFill>
            <a:round/>
            <a:headEnd/>
            <a:tailEnd/>
          </a:ln>
        </p:spPr>
        <p:txBody>
          <a:bodyPr/>
          <a:lstStyle/>
          <a:p>
            <a:endParaRPr lang="en-US"/>
          </a:p>
        </p:txBody>
      </p:sp>
      <p:sp>
        <p:nvSpPr>
          <p:cNvPr id="1036298" name="Line 10"/>
          <p:cNvSpPr>
            <a:spLocks noChangeShapeType="1"/>
          </p:cNvSpPr>
          <p:nvPr/>
        </p:nvSpPr>
        <p:spPr bwMode="auto">
          <a:xfrm>
            <a:off x="1343025" y="4724400"/>
            <a:ext cx="22860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36299" name="Line 11"/>
          <p:cNvSpPr>
            <a:spLocks noChangeShapeType="1"/>
          </p:cNvSpPr>
          <p:nvPr/>
        </p:nvSpPr>
        <p:spPr bwMode="auto">
          <a:xfrm>
            <a:off x="3629025" y="4724400"/>
            <a:ext cx="44196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36300" name="Text Box 12"/>
          <p:cNvSpPr txBox="1">
            <a:spLocks noChangeArrowheads="1"/>
          </p:cNvSpPr>
          <p:nvPr/>
        </p:nvSpPr>
        <p:spPr bwMode="auto">
          <a:xfrm>
            <a:off x="2028825" y="4267200"/>
            <a:ext cx="1085850" cy="396875"/>
          </a:xfrm>
          <a:prstGeom prst="rect">
            <a:avLst/>
          </a:prstGeom>
          <a:noFill/>
          <a:ln w="9525">
            <a:noFill/>
            <a:miter lim="800000"/>
            <a:headEnd/>
            <a:tailEnd/>
          </a:ln>
        </p:spPr>
        <p:txBody>
          <a:bodyPr wrap="none">
            <a:spAutoFit/>
          </a:bodyPr>
          <a:lstStyle/>
          <a:p>
            <a:pPr algn="l"/>
            <a:r>
              <a:rPr lang="en-US" sz="2000"/>
              <a:t>81.1 cm</a:t>
            </a:r>
          </a:p>
        </p:txBody>
      </p:sp>
      <p:sp>
        <p:nvSpPr>
          <p:cNvPr id="1036301" name="Rectangle 13"/>
          <p:cNvSpPr>
            <a:spLocks noChangeArrowheads="1"/>
          </p:cNvSpPr>
          <p:nvPr/>
        </p:nvSpPr>
        <p:spPr bwMode="auto">
          <a:xfrm>
            <a:off x="5305425" y="4327525"/>
            <a:ext cx="1227138" cy="396875"/>
          </a:xfrm>
          <a:prstGeom prst="rect">
            <a:avLst/>
          </a:prstGeom>
          <a:noFill/>
          <a:ln w="9525">
            <a:noFill/>
            <a:miter lim="800000"/>
            <a:headEnd/>
            <a:tailEnd/>
          </a:ln>
        </p:spPr>
        <p:txBody>
          <a:bodyPr wrap="none">
            <a:spAutoFit/>
          </a:bodyPr>
          <a:lstStyle/>
          <a:p>
            <a:pPr algn="l"/>
            <a:r>
              <a:rPr lang="en-US" sz="2000"/>
              <a:t>118.9 cm</a:t>
            </a:r>
          </a:p>
        </p:txBody>
      </p:sp>
      <p:sp>
        <p:nvSpPr>
          <p:cNvPr id="1036302" name="AutoShape 14"/>
          <p:cNvSpPr>
            <a:spLocks noChangeArrowheads="1"/>
          </p:cNvSpPr>
          <p:nvPr/>
        </p:nvSpPr>
        <p:spPr bwMode="auto">
          <a:xfrm>
            <a:off x="3400425" y="1828800"/>
            <a:ext cx="228600" cy="838200"/>
          </a:xfrm>
          <a:prstGeom prst="curvedRightArrow">
            <a:avLst>
              <a:gd name="adj1" fmla="val 73333"/>
              <a:gd name="adj2" fmla="val 146667"/>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1036303" name="Text Box 15"/>
          <p:cNvSpPr txBox="1">
            <a:spLocks noChangeArrowheads="1"/>
          </p:cNvSpPr>
          <p:nvPr/>
        </p:nvSpPr>
        <p:spPr bwMode="auto">
          <a:xfrm>
            <a:off x="3629025" y="1992313"/>
            <a:ext cx="1181100" cy="396875"/>
          </a:xfrm>
          <a:prstGeom prst="rect">
            <a:avLst/>
          </a:prstGeom>
          <a:noFill/>
          <a:ln w="9525">
            <a:noFill/>
            <a:miter lim="800000"/>
            <a:headEnd/>
            <a:tailEnd/>
          </a:ln>
        </p:spPr>
        <p:txBody>
          <a:bodyPr wrap="none">
            <a:spAutoFit/>
          </a:bodyPr>
          <a:lstStyle/>
          <a:p>
            <a:pPr algn="l"/>
            <a:r>
              <a:rPr lang="en-US" sz="2000"/>
              <a:t>NH</a:t>
            </a:r>
            <a:r>
              <a:rPr lang="en-US" sz="2000" baseline="-25000"/>
              <a:t>4</a:t>
            </a:r>
            <a:r>
              <a:rPr lang="en-US" sz="2000"/>
              <a:t>Cl(s)</a:t>
            </a:r>
          </a:p>
        </p:txBody>
      </p:sp>
      <p:sp>
        <p:nvSpPr>
          <p:cNvPr id="1036304" name="Line 16"/>
          <p:cNvSpPr>
            <a:spLocks noChangeShapeType="1"/>
          </p:cNvSpPr>
          <p:nvPr/>
        </p:nvSpPr>
        <p:spPr bwMode="auto">
          <a:xfrm>
            <a:off x="1800225" y="2286000"/>
            <a:ext cx="381000" cy="0"/>
          </a:xfrm>
          <a:prstGeom prst="line">
            <a:avLst/>
          </a:prstGeom>
          <a:noFill/>
          <a:ln w="9525" cap="rnd">
            <a:solidFill>
              <a:schemeClr val="tx1"/>
            </a:solidFill>
            <a:prstDash val="sysDot"/>
            <a:round/>
            <a:headEnd/>
            <a:tailEnd type="triangle" w="med" len="med"/>
          </a:ln>
        </p:spPr>
        <p:txBody>
          <a:bodyPr/>
          <a:lstStyle/>
          <a:p>
            <a:endParaRPr lang="en-US"/>
          </a:p>
        </p:txBody>
      </p:sp>
      <p:sp>
        <p:nvSpPr>
          <p:cNvPr id="1036305" name="Line 17"/>
          <p:cNvSpPr>
            <a:spLocks noChangeShapeType="1"/>
          </p:cNvSpPr>
          <p:nvPr/>
        </p:nvSpPr>
        <p:spPr bwMode="auto">
          <a:xfrm flipH="1">
            <a:off x="7058025" y="2286000"/>
            <a:ext cx="533400" cy="0"/>
          </a:xfrm>
          <a:prstGeom prst="line">
            <a:avLst/>
          </a:prstGeom>
          <a:noFill/>
          <a:ln w="9525" cap="rnd">
            <a:solidFill>
              <a:schemeClr val="tx1"/>
            </a:solidFill>
            <a:prstDash val="sysDot"/>
            <a:round/>
            <a:headEnd/>
            <a:tailEnd type="triangle" w="med" len="med"/>
          </a:ln>
        </p:spPr>
        <p:txBody>
          <a:bodyPr/>
          <a:lstStyle/>
          <a:p>
            <a:endParaRPr lang="en-US"/>
          </a:p>
        </p:txBody>
      </p:sp>
      <p:sp>
        <p:nvSpPr>
          <p:cNvPr id="174098" name="Text Box 18"/>
          <p:cNvSpPr txBox="1">
            <a:spLocks noChangeArrowheads="1"/>
          </p:cNvSpPr>
          <p:nvPr/>
        </p:nvSpPr>
        <p:spPr bwMode="auto">
          <a:xfrm>
            <a:off x="1343025" y="5573713"/>
            <a:ext cx="6413500" cy="701675"/>
          </a:xfrm>
          <a:prstGeom prst="rect">
            <a:avLst/>
          </a:prstGeom>
          <a:noFill/>
          <a:ln w="9525">
            <a:noFill/>
            <a:miter lim="800000"/>
            <a:headEnd/>
            <a:tailEnd/>
          </a:ln>
        </p:spPr>
        <p:txBody>
          <a:bodyPr wrap="none">
            <a:spAutoFit/>
          </a:bodyPr>
          <a:lstStyle/>
          <a:p>
            <a:pPr algn="l"/>
            <a:r>
              <a:rPr lang="en-US" sz="2000" b="1"/>
              <a:t>Choice 2:  Lighter gas moves faster; meet closer to </a:t>
            </a:r>
          </a:p>
          <a:p>
            <a:pPr algn="l"/>
            <a:r>
              <a:rPr lang="en-US" sz="2000" b="1"/>
              <a:t>	     heavier gas.</a:t>
            </a:r>
            <a:r>
              <a:rPr lang="en-US" sz="2000"/>
              <a:t>  </a:t>
            </a:r>
          </a:p>
        </p:txBody>
      </p:sp>
      <p:sp>
        <p:nvSpPr>
          <p:cNvPr id="174099" name="AutoShape 1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6291"/>
                                        </p:tgtEl>
                                        <p:attrNameLst>
                                          <p:attrName>style.visibility</p:attrName>
                                        </p:attrNameLst>
                                      </p:cBhvr>
                                      <p:to>
                                        <p:strVal val="visible"/>
                                      </p:to>
                                    </p:set>
                                    <p:animEffect transition="in" filter="dissolve">
                                      <p:cBhvr>
                                        <p:cTn id="7" dur="500"/>
                                        <p:tgtEl>
                                          <p:spTgt spid="103629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36292">
                                            <p:txEl>
                                              <p:pRg st="0" end="0"/>
                                            </p:txEl>
                                          </p:spTgt>
                                        </p:tgtEl>
                                        <p:attrNameLst>
                                          <p:attrName>style.visibility</p:attrName>
                                        </p:attrNameLst>
                                      </p:cBhvr>
                                      <p:to>
                                        <p:strVal val="visible"/>
                                      </p:to>
                                    </p:set>
                                    <p:animEffect transition="in" filter="dissolve">
                                      <p:cBhvr>
                                        <p:cTn id="12" dur="500"/>
                                        <p:tgtEl>
                                          <p:spTgt spid="103629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1036304"/>
                                        </p:tgtEl>
                                        <p:attrNameLst>
                                          <p:attrName>style.visibility</p:attrName>
                                        </p:attrNameLst>
                                      </p:cBhvr>
                                      <p:to>
                                        <p:strVal val="visible"/>
                                      </p:to>
                                    </p:set>
                                    <p:animEffect transition="in" filter="dissolve">
                                      <p:cBhvr>
                                        <p:cTn id="16" dur="500"/>
                                        <p:tgtEl>
                                          <p:spTgt spid="1036304"/>
                                        </p:tgtEl>
                                      </p:cBhvr>
                                    </p:animEffect>
                                  </p:childTnLst>
                                </p:cTn>
                              </p:par>
                            </p:childTnLst>
                          </p:cTn>
                        </p:par>
                        <p:par>
                          <p:cTn id="17" fill="hold">
                            <p:stCondLst>
                              <p:cond delay="2000"/>
                            </p:stCondLst>
                            <p:childTnLst>
                              <p:par>
                                <p:cTn id="18" presetID="9" presetClass="entr" presetSubtype="0" fill="hold" grpId="0" nodeType="afterEffect">
                                  <p:stCondLst>
                                    <p:cond delay="1000"/>
                                  </p:stCondLst>
                                  <p:childTnLst>
                                    <p:set>
                                      <p:cBhvr>
                                        <p:cTn id="19" dur="1" fill="hold">
                                          <p:stCondLst>
                                            <p:cond delay="0"/>
                                          </p:stCondLst>
                                        </p:cTn>
                                        <p:tgtEl>
                                          <p:spTgt spid="1036305"/>
                                        </p:tgtEl>
                                        <p:attrNameLst>
                                          <p:attrName>style.visibility</p:attrName>
                                        </p:attrNameLst>
                                      </p:cBhvr>
                                      <p:to>
                                        <p:strVal val="visible"/>
                                      </p:to>
                                    </p:set>
                                    <p:animEffect transition="in" filter="dissolve">
                                      <p:cBhvr>
                                        <p:cTn id="20" dur="500"/>
                                        <p:tgtEl>
                                          <p:spTgt spid="103630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36293"/>
                                        </p:tgtEl>
                                        <p:attrNameLst>
                                          <p:attrName>style.visibility</p:attrName>
                                        </p:attrNameLst>
                                      </p:cBhvr>
                                      <p:to>
                                        <p:strVal val="visible"/>
                                      </p:to>
                                    </p:set>
                                    <p:animEffect transition="in" filter="dissolve">
                                      <p:cBhvr>
                                        <p:cTn id="25" dur="500"/>
                                        <p:tgtEl>
                                          <p:spTgt spid="1036293"/>
                                        </p:tgtEl>
                                      </p:cBhvr>
                                    </p:animEffect>
                                  </p:childTnLst>
                                </p:cTn>
                              </p:par>
                            </p:childTnLst>
                          </p:cTn>
                        </p:par>
                        <p:par>
                          <p:cTn id="26" fill="hold">
                            <p:stCondLst>
                              <p:cond delay="500"/>
                            </p:stCondLst>
                            <p:childTnLst>
                              <p:par>
                                <p:cTn id="27" presetID="9" presetClass="entr" presetSubtype="0" fill="hold" grpId="0" nodeType="afterEffect">
                                  <p:stCondLst>
                                    <p:cond delay="1000"/>
                                  </p:stCondLst>
                                  <p:childTnLst>
                                    <p:set>
                                      <p:cBhvr>
                                        <p:cTn id="28" dur="1" fill="hold">
                                          <p:stCondLst>
                                            <p:cond delay="0"/>
                                          </p:stCondLst>
                                        </p:cTn>
                                        <p:tgtEl>
                                          <p:spTgt spid="1036294"/>
                                        </p:tgtEl>
                                        <p:attrNameLst>
                                          <p:attrName>style.visibility</p:attrName>
                                        </p:attrNameLst>
                                      </p:cBhvr>
                                      <p:to>
                                        <p:strVal val="visible"/>
                                      </p:to>
                                    </p:set>
                                    <p:animEffect transition="in" filter="dissolve">
                                      <p:cBhvr>
                                        <p:cTn id="29" dur="500"/>
                                        <p:tgtEl>
                                          <p:spTgt spid="1036294"/>
                                        </p:tgtEl>
                                      </p:cBhvr>
                                    </p:animEffect>
                                  </p:childTnLst>
                                </p:cTn>
                              </p:par>
                            </p:childTnLst>
                          </p:cTn>
                        </p:par>
                        <p:par>
                          <p:cTn id="30" fill="hold">
                            <p:stCondLst>
                              <p:cond delay="2000"/>
                            </p:stCondLst>
                            <p:childTnLst>
                              <p:par>
                                <p:cTn id="31" presetID="9" presetClass="entr" presetSubtype="0" fill="hold" grpId="0" nodeType="afterEffect">
                                  <p:stCondLst>
                                    <p:cond delay="0"/>
                                  </p:stCondLst>
                                  <p:childTnLst>
                                    <p:set>
                                      <p:cBhvr>
                                        <p:cTn id="32" dur="1" fill="hold">
                                          <p:stCondLst>
                                            <p:cond delay="0"/>
                                          </p:stCondLst>
                                        </p:cTn>
                                        <p:tgtEl>
                                          <p:spTgt spid="1036295"/>
                                        </p:tgtEl>
                                        <p:attrNameLst>
                                          <p:attrName>style.visibility</p:attrName>
                                        </p:attrNameLst>
                                      </p:cBhvr>
                                      <p:to>
                                        <p:strVal val="visible"/>
                                      </p:to>
                                    </p:set>
                                    <p:animEffect transition="in" filter="dissolve">
                                      <p:cBhvr>
                                        <p:cTn id="33" dur="500"/>
                                        <p:tgtEl>
                                          <p:spTgt spid="1036295"/>
                                        </p:tgtEl>
                                      </p:cBhvr>
                                    </p:animEffect>
                                  </p:childTnLst>
                                </p:cTn>
                              </p:par>
                            </p:childTnLst>
                          </p:cTn>
                        </p:par>
                        <p:par>
                          <p:cTn id="34" fill="hold">
                            <p:stCondLst>
                              <p:cond delay="2500"/>
                            </p:stCondLst>
                            <p:childTnLst>
                              <p:par>
                                <p:cTn id="35" presetID="9" presetClass="entr" presetSubtype="0" fill="hold" grpId="0" nodeType="afterEffect">
                                  <p:stCondLst>
                                    <p:cond delay="0"/>
                                  </p:stCondLst>
                                  <p:childTnLst>
                                    <p:set>
                                      <p:cBhvr>
                                        <p:cTn id="36" dur="1" fill="hold">
                                          <p:stCondLst>
                                            <p:cond delay="0"/>
                                          </p:stCondLst>
                                        </p:cTn>
                                        <p:tgtEl>
                                          <p:spTgt spid="1036296"/>
                                        </p:tgtEl>
                                        <p:attrNameLst>
                                          <p:attrName>style.visibility</p:attrName>
                                        </p:attrNameLst>
                                      </p:cBhvr>
                                      <p:to>
                                        <p:strVal val="visible"/>
                                      </p:to>
                                    </p:set>
                                    <p:animEffect transition="in" filter="dissolve">
                                      <p:cBhvr>
                                        <p:cTn id="37" dur="500"/>
                                        <p:tgtEl>
                                          <p:spTgt spid="1036296"/>
                                        </p:tgtEl>
                                      </p:cBhvr>
                                    </p:animEffect>
                                  </p:childTnLst>
                                </p:cTn>
                              </p:par>
                            </p:childTnLst>
                          </p:cTn>
                        </p:par>
                        <p:par>
                          <p:cTn id="38" fill="hold">
                            <p:stCondLst>
                              <p:cond delay="3000"/>
                            </p:stCondLst>
                            <p:childTnLst>
                              <p:par>
                                <p:cTn id="39" presetID="9" presetClass="entr" presetSubtype="0" fill="hold" grpId="0" nodeType="afterEffect">
                                  <p:stCondLst>
                                    <p:cond delay="0"/>
                                  </p:stCondLst>
                                  <p:childTnLst>
                                    <p:set>
                                      <p:cBhvr>
                                        <p:cTn id="40" dur="1" fill="hold">
                                          <p:stCondLst>
                                            <p:cond delay="0"/>
                                          </p:stCondLst>
                                        </p:cTn>
                                        <p:tgtEl>
                                          <p:spTgt spid="1036297"/>
                                        </p:tgtEl>
                                        <p:attrNameLst>
                                          <p:attrName>style.visibility</p:attrName>
                                        </p:attrNameLst>
                                      </p:cBhvr>
                                      <p:to>
                                        <p:strVal val="visible"/>
                                      </p:to>
                                    </p:set>
                                    <p:animEffect transition="in" filter="dissolve">
                                      <p:cBhvr>
                                        <p:cTn id="41" dur="500"/>
                                        <p:tgtEl>
                                          <p:spTgt spid="1036297"/>
                                        </p:tgtEl>
                                      </p:cBhvr>
                                    </p:animEffect>
                                  </p:childTnLst>
                                </p:cTn>
                              </p:par>
                            </p:childTnLst>
                          </p:cTn>
                        </p:par>
                        <p:par>
                          <p:cTn id="42" fill="hold">
                            <p:stCondLst>
                              <p:cond delay="3500"/>
                            </p:stCondLst>
                            <p:childTnLst>
                              <p:par>
                                <p:cTn id="43" presetID="9" presetClass="entr" presetSubtype="0" fill="hold" grpId="0" nodeType="afterEffect">
                                  <p:stCondLst>
                                    <p:cond delay="0"/>
                                  </p:stCondLst>
                                  <p:childTnLst>
                                    <p:set>
                                      <p:cBhvr>
                                        <p:cTn id="44" dur="1" fill="hold">
                                          <p:stCondLst>
                                            <p:cond delay="0"/>
                                          </p:stCondLst>
                                        </p:cTn>
                                        <p:tgtEl>
                                          <p:spTgt spid="1036298"/>
                                        </p:tgtEl>
                                        <p:attrNameLst>
                                          <p:attrName>style.visibility</p:attrName>
                                        </p:attrNameLst>
                                      </p:cBhvr>
                                      <p:to>
                                        <p:strVal val="visible"/>
                                      </p:to>
                                    </p:set>
                                    <p:animEffect transition="in" filter="dissolve">
                                      <p:cBhvr>
                                        <p:cTn id="45" dur="500"/>
                                        <p:tgtEl>
                                          <p:spTgt spid="1036298"/>
                                        </p:tgtEl>
                                      </p:cBhvr>
                                    </p:animEffect>
                                  </p:childTnLst>
                                </p:cTn>
                              </p:par>
                            </p:childTnLst>
                          </p:cTn>
                        </p:par>
                        <p:par>
                          <p:cTn id="46" fill="hold">
                            <p:stCondLst>
                              <p:cond delay="4000"/>
                            </p:stCondLst>
                            <p:childTnLst>
                              <p:par>
                                <p:cTn id="47" presetID="9" presetClass="entr" presetSubtype="0" fill="hold" grpId="0" nodeType="afterEffect">
                                  <p:stCondLst>
                                    <p:cond delay="0"/>
                                  </p:stCondLst>
                                  <p:childTnLst>
                                    <p:set>
                                      <p:cBhvr>
                                        <p:cTn id="48" dur="1" fill="hold">
                                          <p:stCondLst>
                                            <p:cond delay="0"/>
                                          </p:stCondLst>
                                        </p:cTn>
                                        <p:tgtEl>
                                          <p:spTgt spid="1036299"/>
                                        </p:tgtEl>
                                        <p:attrNameLst>
                                          <p:attrName>style.visibility</p:attrName>
                                        </p:attrNameLst>
                                      </p:cBhvr>
                                      <p:to>
                                        <p:strVal val="visible"/>
                                      </p:to>
                                    </p:set>
                                    <p:animEffect transition="in" filter="dissolve">
                                      <p:cBhvr>
                                        <p:cTn id="49" dur="500"/>
                                        <p:tgtEl>
                                          <p:spTgt spid="1036299"/>
                                        </p:tgtEl>
                                      </p:cBhvr>
                                    </p:animEffect>
                                  </p:childTnLst>
                                </p:cTn>
                              </p:par>
                            </p:childTnLst>
                          </p:cTn>
                        </p:par>
                        <p:par>
                          <p:cTn id="50" fill="hold">
                            <p:stCondLst>
                              <p:cond delay="4500"/>
                            </p:stCondLst>
                            <p:childTnLst>
                              <p:par>
                                <p:cTn id="51" presetID="9" presetClass="entr" presetSubtype="0" fill="hold" grpId="0" nodeType="afterEffect">
                                  <p:stCondLst>
                                    <p:cond delay="0"/>
                                  </p:stCondLst>
                                  <p:childTnLst>
                                    <p:set>
                                      <p:cBhvr>
                                        <p:cTn id="52" dur="1" fill="hold">
                                          <p:stCondLst>
                                            <p:cond delay="0"/>
                                          </p:stCondLst>
                                        </p:cTn>
                                        <p:tgtEl>
                                          <p:spTgt spid="1036300">
                                            <p:txEl>
                                              <p:pRg st="0" end="0"/>
                                            </p:txEl>
                                          </p:spTgt>
                                        </p:tgtEl>
                                        <p:attrNameLst>
                                          <p:attrName>style.visibility</p:attrName>
                                        </p:attrNameLst>
                                      </p:cBhvr>
                                      <p:to>
                                        <p:strVal val="visible"/>
                                      </p:to>
                                    </p:set>
                                    <p:animEffect transition="in" filter="dissolve">
                                      <p:cBhvr>
                                        <p:cTn id="53" dur="500"/>
                                        <p:tgtEl>
                                          <p:spTgt spid="1036300">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4" name="chimes.wav"/>
                                        </p:tgtEl>
                                      </p:cMediaNode>
                                    </p:audio>
                                  </p:sub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1036301">
                                            <p:txEl>
                                              <p:pRg st="0" end="0"/>
                                            </p:txEl>
                                          </p:spTgt>
                                        </p:tgtEl>
                                        <p:attrNameLst>
                                          <p:attrName>style.visibility</p:attrName>
                                        </p:attrNameLst>
                                      </p:cBhvr>
                                      <p:to>
                                        <p:strVal val="visible"/>
                                      </p:to>
                                    </p:set>
                                    <p:animEffect transition="in" filter="dissolve">
                                      <p:cBhvr>
                                        <p:cTn id="57" dur="500"/>
                                        <p:tgtEl>
                                          <p:spTgt spid="1036301">
                                            <p:txEl>
                                              <p:pRg st="0" end="0"/>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par>
                          <p:cTn id="58" fill="hold">
                            <p:stCondLst>
                              <p:cond delay="5500"/>
                            </p:stCondLst>
                            <p:childTnLst>
                              <p:par>
                                <p:cTn id="59" presetID="9" presetClass="entr" presetSubtype="0" fill="hold" grpId="0" nodeType="afterEffect">
                                  <p:stCondLst>
                                    <p:cond delay="1000"/>
                                  </p:stCondLst>
                                  <p:childTnLst>
                                    <p:set>
                                      <p:cBhvr>
                                        <p:cTn id="60" dur="1" fill="hold">
                                          <p:stCondLst>
                                            <p:cond delay="0"/>
                                          </p:stCondLst>
                                        </p:cTn>
                                        <p:tgtEl>
                                          <p:spTgt spid="1036302"/>
                                        </p:tgtEl>
                                        <p:attrNameLst>
                                          <p:attrName>style.visibility</p:attrName>
                                        </p:attrNameLst>
                                      </p:cBhvr>
                                      <p:to>
                                        <p:strVal val="visible"/>
                                      </p:to>
                                    </p:set>
                                    <p:animEffect transition="in" filter="dissolve">
                                      <p:cBhvr>
                                        <p:cTn id="61" dur="500"/>
                                        <p:tgtEl>
                                          <p:spTgt spid="1036302"/>
                                        </p:tgtEl>
                                      </p:cBhvr>
                                    </p:animEffec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par>
                          <p:cTn id="62" fill="hold">
                            <p:stCondLst>
                              <p:cond delay="7000"/>
                            </p:stCondLst>
                            <p:childTnLst>
                              <p:par>
                                <p:cTn id="63" presetID="9" presetClass="entr" presetSubtype="0" fill="hold" grpId="0" nodeType="afterEffect">
                                  <p:stCondLst>
                                    <p:cond delay="0"/>
                                  </p:stCondLst>
                                  <p:childTnLst>
                                    <p:set>
                                      <p:cBhvr>
                                        <p:cTn id="64" dur="1" fill="hold">
                                          <p:stCondLst>
                                            <p:cond delay="0"/>
                                          </p:stCondLst>
                                        </p:cTn>
                                        <p:tgtEl>
                                          <p:spTgt spid="1036303">
                                            <p:txEl>
                                              <p:pRg st="0" end="0"/>
                                            </p:txEl>
                                          </p:spTgt>
                                        </p:tgtEl>
                                        <p:attrNameLst>
                                          <p:attrName>style.visibility</p:attrName>
                                        </p:attrNameLst>
                                      </p:cBhvr>
                                      <p:to>
                                        <p:strVal val="visible"/>
                                      </p:to>
                                    </p:set>
                                    <p:animEffect transition="in" filter="dissolve">
                                      <p:cBhvr>
                                        <p:cTn id="65" dur="500"/>
                                        <p:tgtEl>
                                          <p:spTgt spid="10363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291" grpId="0" animBg="1"/>
      <p:bldP spid="1036292" grpId="0" build="p" autoUpdateAnimBg="0"/>
      <p:bldP spid="1036293" grpId="0" animBg="1"/>
      <p:bldP spid="1036294" grpId="0" animBg="1"/>
      <p:bldP spid="1036295" grpId="0" animBg="1"/>
      <p:bldP spid="1036296" grpId="0" animBg="1"/>
      <p:bldP spid="1036297" grpId="0" animBg="1"/>
      <p:bldP spid="1036298" grpId="0" animBg="1"/>
      <p:bldP spid="1036299" grpId="0" animBg="1"/>
      <p:bldP spid="1036300" grpId="0" build="p" autoUpdateAnimBg="0" advAuto="0"/>
      <p:bldP spid="1036301" grpId="0" build="p" autoUpdateAnimBg="0" advAuto="0"/>
      <p:bldP spid="1036302" grpId="0" animBg="1"/>
      <p:bldP spid="1036303" grpId="0" build="p" autoUpdateAnimBg="0" advAuto="0"/>
      <p:bldP spid="1036304" grpId="0" animBg="1"/>
      <p:bldP spid="103630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ChangeArrowheads="1"/>
          </p:cNvSpPr>
          <p:nvPr/>
        </p:nvSpPr>
        <p:spPr bwMode="auto">
          <a:xfrm>
            <a:off x="838200" y="533400"/>
            <a:ext cx="7772400" cy="1143000"/>
          </a:xfrm>
          <a:prstGeom prst="rect">
            <a:avLst/>
          </a:prstGeom>
          <a:noFill/>
          <a:ln w="9525">
            <a:noFill/>
            <a:miter lim="800000"/>
            <a:headEnd/>
            <a:tailEnd/>
          </a:ln>
        </p:spPr>
        <p:txBody>
          <a:bodyPr anchor="ctr"/>
          <a:lstStyle/>
          <a:p>
            <a:r>
              <a:rPr lang="en-US" sz="4400">
                <a:solidFill>
                  <a:schemeClr val="tx2"/>
                </a:solidFill>
              </a:rPr>
              <a:t>Calculation of Diffusion Rate</a:t>
            </a:r>
          </a:p>
        </p:txBody>
      </p:sp>
      <p:sp>
        <p:nvSpPr>
          <p:cNvPr id="1038339" name="Text Box 3"/>
          <p:cNvSpPr txBox="1">
            <a:spLocks noChangeArrowheads="1"/>
          </p:cNvSpPr>
          <p:nvPr/>
        </p:nvSpPr>
        <p:spPr bwMode="auto">
          <a:xfrm>
            <a:off x="2895600" y="2008188"/>
            <a:ext cx="644525" cy="396875"/>
          </a:xfrm>
          <a:prstGeom prst="rect">
            <a:avLst/>
          </a:prstGeom>
          <a:noFill/>
          <a:ln w="9525">
            <a:noFill/>
            <a:miter lim="800000"/>
            <a:headEnd/>
            <a:tailEnd/>
          </a:ln>
        </p:spPr>
        <p:txBody>
          <a:bodyPr wrap="none">
            <a:spAutoFit/>
          </a:bodyPr>
          <a:lstStyle/>
          <a:p>
            <a:pPr algn="l"/>
            <a:r>
              <a:rPr lang="en-US" sz="2000"/>
              <a:t>NH</a:t>
            </a:r>
            <a:r>
              <a:rPr lang="en-US" sz="2000" baseline="-25000"/>
              <a:t>3</a:t>
            </a:r>
          </a:p>
        </p:txBody>
      </p:sp>
      <p:sp>
        <p:nvSpPr>
          <p:cNvPr id="1038340" name="Text Box 4"/>
          <p:cNvSpPr txBox="1">
            <a:spLocks noChangeArrowheads="1"/>
          </p:cNvSpPr>
          <p:nvPr/>
        </p:nvSpPr>
        <p:spPr bwMode="auto">
          <a:xfrm>
            <a:off x="3733800" y="1905000"/>
            <a:ext cx="1690688" cy="701675"/>
          </a:xfrm>
          <a:prstGeom prst="rect">
            <a:avLst/>
          </a:prstGeom>
          <a:noFill/>
          <a:ln w="9525">
            <a:noFill/>
            <a:miter lim="800000"/>
            <a:headEnd/>
            <a:tailEnd/>
          </a:ln>
        </p:spPr>
        <p:txBody>
          <a:bodyPr wrap="none">
            <a:spAutoFit/>
          </a:bodyPr>
          <a:lstStyle/>
          <a:p>
            <a:pPr algn="l"/>
            <a:r>
              <a:rPr lang="en-US" sz="2000"/>
              <a:t>V</a:t>
            </a:r>
            <a:r>
              <a:rPr lang="en-US" sz="2000" baseline="-25000"/>
              <a:t>1</a:t>
            </a:r>
            <a:r>
              <a:rPr lang="en-US" sz="2000"/>
              <a:t>  =  X</a:t>
            </a:r>
          </a:p>
          <a:p>
            <a:pPr algn="l"/>
            <a:r>
              <a:rPr lang="en-US" sz="2000"/>
              <a:t>M</a:t>
            </a:r>
            <a:r>
              <a:rPr lang="en-US" sz="2000" baseline="-25000"/>
              <a:t>1</a:t>
            </a:r>
            <a:r>
              <a:rPr lang="en-US" sz="2000"/>
              <a:t> =  17 amu</a:t>
            </a:r>
          </a:p>
        </p:txBody>
      </p:sp>
      <p:sp>
        <p:nvSpPr>
          <p:cNvPr id="1038341" name="AutoShape 5"/>
          <p:cNvSpPr>
            <a:spLocks/>
          </p:cNvSpPr>
          <p:nvPr/>
        </p:nvSpPr>
        <p:spPr bwMode="auto">
          <a:xfrm>
            <a:off x="3597275" y="1997075"/>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p>
        </p:txBody>
      </p:sp>
      <p:sp>
        <p:nvSpPr>
          <p:cNvPr id="1038342" name="Text Box 6"/>
          <p:cNvSpPr txBox="1">
            <a:spLocks noChangeArrowheads="1"/>
          </p:cNvSpPr>
          <p:nvPr/>
        </p:nvSpPr>
        <p:spPr bwMode="auto">
          <a:xfrm>
            <a:off x="6019800" y="1992313"/>
            <a:ext cx="609600" cy="396875"/>
          </a:xfrm>
          <a:prstGeom prst="rect">
            <a:avLst/>
          </a:prstGeom>
          <a:noFill/>
          <a:ln w="9525">
            <a:noFill/>
            <a:miter lim="800000"/>
            <a:headEnd/>
            <a:tailEnd/>
          </a:ln>
        </p:spPr>
        <p:txBody>
          <a:bodyPr wrap="none">
            <a:spAutoFit/>
          </a:bodyPr>
          <a:lstStyle/>
          <a:p>
            <a:pPr algn="l"/>
            <a:r>
              <a:rPr lang="en-US" sz="2000"/>
              <a:t>HCl</a:t>
            </a:r>
          </a:p>
        </p:txBody>
      </p:sp>
      <p:sp>
        <p:nvSpPr>
          <p:cNvPr id="1038343" name="Text Box 7"/>
          <p:cNvSpPr txBox="1">
            <a:spLocks noChangeArrowheads="1"/>
          </p:cNvSpPr>
          <p:nvPr/>
        </p:nvSpPr>
        <p:spPr bwMode="auto">
          <a:xfrm>
            <a:off x="6858000" y="1889125"/>
            <a:ext cx="1901825" cy="701675"/>
          </a:xfrm>
          <a:prstGeom prst="rect">
            <a:avLst/>
          </a:prstGeom>
          <a:noFill/>
          <a:ln w="9525">
            <a:noFill/>
            <a:miter lim="800000"/>
            <a:headEnd/>
            <a:tailEnd/>
          </a:ln>
        </p:spPr>
        <p:txBody>
          <a:bodyPr wrap="none">
            <a:spAutoFit/>
          </a:bodyPr>
          <a:lstStyle/>
          <a:p>
            <a:pPr algn="l"/>
            <a:r>
              <a:rPr lang="en-US" sz="2000"/>
              <a:t>V</a:t>
            </a:r>
            <a:r>
              <a:rPr lang="en-US" sz="2000" baseline="-25000"/>
              <a:t>2</a:t>
            </a:r>
            <a:r>
              <a:rPr lang="en-US" sz="2000"/>
              <a:t> =  X</a:t>
            </a:r>
          </a:p>
          <a:p>
            <a:pPr algn="l"/>
            <a:r>
              <a:rPr lang="en-US" sz="2000"/>
              <a:t>M</a:t>
            </a:r>
            <a:r>
              <a:rPr lang="en-US" sz="2000" baseline="-25000"/>
              <a:t>2</a:t>
            </a:r>
            <a:r>
              <a:rPr lang="en-US" sz="2000"/>
              <a:t>  = 36.5 amu</a:t>
            </a:r>
          </a:p>
        </p:txBody>
      </p:sp>
      <p:sp>
        <p:nvSpPr>
          <p:cNvPr id="1038344" name="AutoShape 8"/>
          <p:cNvSpPr>
            <a:spLocks/>
          </p:cNvSpPr>
          <p:nvPr/>
        </p:nvSpPr>
        <p:spPr bwMode="auto">
          <a:xfrm>
            <a:off x="6629400" y="1981200"/>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p>
        </p:txBody>
      </p:sp>
      <p:sp>
        <p:nvSpPr>
          <p:cNvPr id="1038345" name="Text Box 9"/>
          <p:cNvSpPr txBox="1">
            <a:spLocks noChangeArrowheads="1"/>
          </p:cNvSpPr>
          <p:nvPr/>
        </p:nvSpPr>
        <p:spPr bwMode="auto">
          <a:xfrm>
            <a:off x="533400" y="2895600"/>
            <a:ext cx="4338638" cy="457200"/>
          </a:xfrm>
          <a:prstGeom prst="rect">
            <a:avLst/>
          </a:prstGeom>
          <a:noFill/>
          <a:ln w="9525">
            <a:noFill/>
            <a:miter lim="800000"/>
            <a:headEnd/>
            <a:tailEnd/>
          </a:ln>
        </p:spPr>
        <p:txBody>
          <a:bodyPr wrap="none">
            <a:spAutoFit/>
          </a:bodyPr>
          <a:lstStyle/>
          <a:p>
            <a:pPr algn="l"/>
            <a:r>
              <a:rPr lang="en-US" sz="2400"/>
              <a:t>Substitute values into equation</a:t>
            </a:r>
          </a:p>
        </p:txBody>
      </p:sp>
      <p:sp>
        <p:nvSpPr>
          <p:cNvPr id="1038346" name="Text Box 10"/>
          <p:cNvSpPr txBox="1">
            <a:spLocks noChangeArrowheads="1"/>
          </p:cNvSpPr>
          <p:nvPr/>
        </p:nvSpPr>
        <p:spPr bwMode="auto">
          <a:xfrm>
            <a:off x="3565525" y="3744913"/>
            <a:ext cx="4722813" cy="396875"/>
          </a:xfrm>
          <a:prstGeom prst="rect">
            <a:avLst/>
          </a:prstGeom>
          <a:noFill/>
          <a:ln w="9525">
            <a:noFill/>
            <a:miter lim="800000"/>
            <a:headEnd/>
            <a:tailEnd/>
          </a:ln>
        </p:spPr>
        <p:txBody>
          <a:bodyPr wrap="none">
            <a:spAutoFit/>
          </a:bodyPr>
          <a:lstStyle/>
          <a:p>
            <a:pPr algn="l"/>
            <a:r>
              <a:rPr lang="en-US" sz="2000"/>
              <a:t>V</a:t>
            </a:r>
            <a:r>
              <a:rPr lang="en-US" sz="2000" baseline="-25000"/>
              <a:t>1</a:t>
            </a:r>
            <a:r>
              <a:rPr lang="en-US" sz="2000"/>
              <a:t> moves 1.465x for each 1x move of V</a:t>
            </a:r>
            <a:r>
              <a:rPr lang="en-US" sz="2000" baseline="-25000"/>
              <a:t>2</a:t>
            </a:r>
          </a:p>
        </p:txBody>
      </p:sp>
      <p:sp>
        <p:nvSpPr>
          <p:cNvPr id="1038347" name="Text Box 11"/>
          <p:cNvSpPr txBox="1">
            <a:spLocks noChangeArrowheads="1"/>
          </p:cNvSpPr>
          <p:nvPr/>
        </p:nvSpPr>
        <p:spPr bwMode="auto">
          <a:xfrm>
            <a:off x="3565525" y="4202113"/>
            <a:ext cx="4819650" cy="396875"/>
          </a:xfrm>
          <a:prstGeom prst="rect">
            <a:avLst/>
          </a:prstGeom>
          <a:noFill/>
          <a:ln w="9525">
            <a:noFill/>
            <a:miter lim="800000"/>
            <a:headEnd/>
            <a:tailEnd/>
          </a:ln>
        </p:spPr>
        <p:txBody>
          <a:bodyPr wrap="none">
            <a:spAutoFit/>
          </a:bodyPr>
          <a:lstStyle/>
          <a:p>
            <a:pPr algn="l"/>
            <a:r>
              <a:rPr lang="en-US" sz="2000"/>
              <a:t>NH</a:t>
            </a:r>
            <a:r>
              <a:rPr lang="en-US" sz="2000" baseline="-25000"/>
              <a:t>3</a:t>
            </a:r>
            <a:r>
              <a:rPr lang="en-US" sz="2000"/>
              <a:t>			                     HCl</a:t>
            </a:r>
          </a:p>
        </p:txBody>
      </p:sp>
      <p:sp>
        <p:nvSpPr>
          <p:cNvPr id="1038348" name="Text Box 12"/>
          <p:cNvSpPr txBox="1">
            <a:spLocks noChangeArrowheads="1"/>
          </p:cNvSpPr>
          <p:nvPr/>
        </p:nvSpPr>
        <p:spPr bwMode="auto">
          <a:xfrm>
            <a:off x="3717925" y="4964113"/>
            <a:ext cx="2773363" cy="396875"/>
          </a:xfrm>
          <a:prstGeom prst="rect">
            <a:avLst/>
          </a:prstGeom>
          <a:noFill/>
          <a:ln w="9525">
            <a:noFill/>
            <a:miter lim="800000"/>
            <a:headEnd/>
            <a:tailEnd/>
          </a:ln>
        </p:spPr>
        <p:txBody>
          <a:bodyPr wrap="none">
            <a:spAutoFit/>
          </a:bodyPr>
          <a:lstStyle/>
          <a:p>
            <a:pPr algn="l"/>
            <a:r>
              <a:rPr lang="en-US" sz="2000"/>
              <a:t>1.465 x  +  1x  =  2.465</a:t>
            </a:r>
          </a:p>
        </p:txBody>
      </p:sp>
      <p:sp>
        <p:nvSpPr>
          <p:cNvPr id="1038349" name="Text Box 13"/>
          <p:cNvSpPr txBox="1">
            <a:spLocks noChangeArrowheads="1"/>
          </p:cNvSpPr>
          <p:nvPr/>
        </p:nvSpPr>
        <p:spPr bwMode="auto">
          <a:xfrm>
            <a:off x="3870325" y="5802313"/>
            <a:ext cx="3681413" cy="396875"/>
          </a:xfrm>
          <a:prstGeom prst="rect">
            <a:avLst/>
          </a:prstGeom>
          <a:noFill/>
          <a:ln w="9525">
            <a:noFill/>
            <a:miter lim="800000"/>
            <a:headEnd/>
            <a:tailEnd/>
          </a:ln>
        </p:spPr>
        <p:txBody>
          <a:bodyPr wrap="none">
            <a:spAutoFit/>
          </a:bodyPr>
          <a:lstStyle/>
          <a:p>
            <a:pPr algn="l"/>
            <a:r>
              <a:rPr lang="en-US" sz="2000"/>
              <a:t>200 cm / 2.465  = 81.1 cm for x</a:t>
            </a:r>
          </a:p>
        </p:txBody>
      </p:sp>
      <p:sp>
        <p:nvSpPr>
          <p:cNvPr id="37905" name="Rectangle 14"/>
          <p:cNvSpPr>
            <a:spLocks noChangeArrowheads="1"/>
          </p:cNvSpPr>
          <p:nvPr/>
        </p:nvSpPr>
        <p:spPr bwMode="auto">
          <a:xfrm>
            <a:off x="4243388" y="3186113"/>
            <a:ext cx="9144000" cy="0"/>
          </a:xfrm>
          <a:prstGeom prst="rect">
            <a:avLst/>
          </a:prstGeom>
          <a:noFill/>
          <a:ln w="9525">
            <a:noFill/>
            <a:miter lim="800000"/>
            <a:headEnd/>
            <a:tailEnd/>
          </a:ln>
        </p:spPr>
        <p:txBody>
          <a:bodyPr>
            <a:spAutoFit/>
          </a:bodyPr>
          <a:lstStyle/>
          <a:p>
            <a:endParaRPr lang="en-US"/>
          </a:p>
        </p:txBody>
      </p:sp>
      <p:graphicFrame>
        <p:nvGraphicFramePr>
          <p:cNvPr id="1038351" name="Object 15"/>
          <p:cNvGraphicFramePr>
            <a:graphicFrameLocks noChangeAspect="1"/>
          </p:cNvGraphicFramePr>
          <p:nvPr/>
        </p:nvGraphicFramePr>
        <p:xfrm>
          <a:off x="914400" y="1676400"/>
          <a:ext cx="1219200" cy="901700"/>
        </p:xfrm>
        <a:graphic>
          <a:graphicData uri="http://schemas.openxmlformats.org/presentationml/2006/ole">
            <p:oleObj spid="_x0000_s37890" r:id="rId6" imgW="660113" imgH="482391" progId="Equation.ESEE4">
              <p:embed/>
            </p:oleObj>
          </a:graphicData>
        </a:graphic>
      </p:graphicFrame>
      <p:graphicFrame>
        <p:nvGraphicFramePr>
          <p:cNvPr id="1038352" name="Object 16"/>
          <p:cNvGraphicFramePr>
            <a:graphicFrameLocks noChangeAspect="1"/>
          </p:cNvGraphicFramePr>
          <p:nvPr/>
        </p:nvGraphicFramePr>
        <p:xfrm>
          <a:off x="914400" y="3768725"/>
          <a:ext cx="1524000" cy="955675"/>
        </p:xfrm>
        <a:graphic>
          <a:graphicData uri="http://schemas.openxmlformats.org/presentationml/2006/ole">
            <p:oleObj spid="_x0000_s37891" name="Equation" r:id="rId7" imgW="749160" imgH="469800" progId="Equation.ESEE4">
              <p:embed/>
            </p:oleObj>
          </a:graphicData>
        </a:graphic>
      </p:graphicFrame>
      <p:graphicFrame>
        <p:nvGraphicFramePr>
          <p:cNvPr id="1038353" name="Object 17"/>
          <p:cNvGraphicFramePr>
            <a:graphicFrameLocks noChangeAspect="1"/>
          </p:cNvGraphicFramePr>
          <p:nvPr/>
        </p:nvGraphicFramePr>
        <p:xfrm>
          <a:off x="914400" y="4989513"/>
          <a:ext cx="1524000" cy="877887"/>
        </p:xfrm>
        <a:graphic>
          <a:graphicData uri="http://schemas.openxmlformats.org/presentationml/2006/ole">
            <p:oleObj spid="_x0000_s37892" name="Equation" r:id="rId8" imgW="749160" imgH="431640" progId="Equation.ESEE4">
              <p:embed/>
            </p:oleObj>
          </a:graphicData>
        </a:graphic>
      </p:graphicFrame>
      <p:sp>
        <p:nvSpPr>
          <p:cNvPr id="37906" name="AutoShape 18">
            <a:hlinkClick r:id="rId9"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499"/>
                                          </p:stCondLst>
                                        </p:cTn>
                                        <p:tgtEl>
                                          <p:spTgt spid="1038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38339">
                                            <p:txEl>
                                              <p:pRg st="0" end="0"/>
                                            </p:txEl>
                                          </p:spTgt>
                                        </p:tgtEl>
                                        <p:attrNameLst>
                                          <p:attrName>style.visibility</p:attrName>
                                        </p:attrNameLst>
                                      </p:cBhvr>
                                      <p:to>
                                        <p:strVal val="visible"/>
                                      </p:to>
                                    </p:set>
                                    <p:animEffect transition="in" filter="dissolve">
                                      <p:cBhvr>
                                        <p:cTn id="11" dur="500"/>
                                        <p:tgtEl>
                                          <p:spTgt spid="1038339">
                                            <p:txEl>
                                              <p:pRg st="0" end="0"/>
                                            </p:txEl>
                                          </p:spTgt>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1038341"/>
                                        </p:tgtEl>
                                        <p:attrNameLst>
                                          <p:attrName>style.visibility</p:attrName>
                                        </p:attrNameLst>
                                      </p:cBhvr>
                                      <p:to>
                                        <p:strVal val="visible"/>
                                      </p:to>
                                    </p:set>
                                    <p:animEffect transition="in" filter="dissolve">
                                      <p:cBhvr>
                                        <p:cTn id="15" dur="500"/>
                                        <p:tgtEl>
                                          <p:spTgt spid="1038341"/>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1038340">
                                            <p:txEl>
                                              <p:pRg st="0" end="0"/>
                                            </p:txEl>
                                          </p:spTgt>
                                        </p:tgtEl>
                                        <p:attrNameLst>
                                          <p:attrName>style.visibility</p:attrName>
                                        </p:attrNameLst>
                                      </p:cBhvr>
                                      <p:to>
                                        <p:strVal val="visible"/>
                                      </p:to>
                                    </p:set>
                                    <p:animEffect transition="in" filter="dissolve">
                                      <p:cBhvr>
                                        <p:cTn id="19" dur="500"/>
                                        <p:tgtEl>
                                          <p:spTgt spid="1038340">
                                            <p:txEl>
                                              <p:pRg st="0" end="0"/>
                                            </p:txEl>
                                          </p:spTgt>
                                        </p:tgtEl>
                                      </p:cBhvr>
                                    </p:animEffect>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1038340">
                                            <p:txEl>
                                              <p:pRg st="1" end="1"/>
                                            </p:txEl>
                                          </p:spTgt>
                                        </p:tgtEl>
                                        <p:attrNameLst>
                                          <p:attrName>style.visibility</p:attrName>
                                        </p:attrNameLst>
                                      </p:cBhvr>
                                      <p:to>
                                        <p:strVal val="visible"/>
                                      </p:to>
                                    </p:set>
                                    <p:animEffect transition="in" filter="dissolve">
                                      <p:cBhvr>
                                        <p:cTn id="23" dur="500"/>
                                        <p:tgtEl>
                                          <p:spTgt spid="103834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38342">
                                            <p:txEl>
                                              <p:pRg st="0" end="0"/>
                                            </p:txEl>
                                          </p:spTgt>
                                        </p:tgtEl>
                                        <p:attrNameLst>
                                          <p:attrName>style.visibility</p:attrName>
                                        </p:attrNameLst>
                                      </p:cBhvr>
                                      <p:to>
                                        <p:strVal val="visible"/>
                                      </p:to>
                                    </p:set>
                                    <p:animEffect transition="in" filter="dissolve">
                                      <p:cBhvr>
                                        <p:cTn id="28" dur="500"/>
                                        <p:tgtEl>
                                          <p:spTgt spid="1038342">
                                            <p:txEl>
                                              <p:pRg st="0" end="0"/>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038344"/>
                                        </p:tgtEl>
                                        <p:attrNameLst>
                                          <p:attrName>style.visibility</p:attrName>
                                        </p:attrNameLst>
                                      </p:cBhvr>
                                      <p:to>
                                        <p:strVal val="visible"/>
                                      </p:to>
                                    </p:set>
                                    <p:animEffect transition="in" filter="dissolve">
                                      <p:cBhvr>
                                        <p:cTn id="32" dur="500"/>
                                        <p:tgtEl>
                                          <p:spTgt spid="1038344"/>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38343">
                                            <p:txEl>
                                              <p:pRg st="0" end="0"/>
                                            </p:txEl>
                                          </p:spTgt>
                                        </p:tgtEl>
                                        <p:attrNameLst>
                                          <p:attrName>style.visibility</p:attrName>
                                        </p:attrNameLst>
                                      </p:cBhvr>
                                      <p:to>
                                        <p:strVal val="visible"/>
                                      </p:to>
                                    </p:set>
                                    <p:animEffect transition="in" filter="dissolve">
                                      <p:cBhvr>
                                        <p:cTn id="36" dur="500"/>
                                        <p:tgtEl>
                                          <p:spTgt spid="1038343">
                                            <p:txEl>
                                              <p:pRg st="0" end="0"/>
                                            </p:txEl>
                                          </p:spTgt>
                                        </p:tgtEl>
                                      </p:cBhvr>
                                    </p:animEffect>
                                  </p:childTnLst>
                                </p:cTn>
                              </p:par>
                            </p:childTnLst>
                          </p:cTn>
                        </p:par>
                        <p:par>
                          <p:cTn id="37" fill="hold">
                            <p:stCondLst>
                              <p:cond delay="1500"/>
                            </p:stCondLst>
                            <p:childTnLst>
                              <p:par>
                                <p:cTn id="38" presetID="9" presetClass="entr" presetSubtype="0" fill="hold" grpId="0" nodeType="afterEffect">
                                  <p:stCondLst>
                                    <p:cond delay="0"/>
                                  </p:stCondLst>
                                  <p:childTnLst>
                                    <p:set>
                                      <p:cBhvr>
                                        <p:cTn id="39" dur="1" fill="hold">
                                          <p:stCondLst>
                                            <p:cond delay="0"/>
                                          </p:stCondLst>
                                        </p:cTn>
                                        <p:tgtEl>
                                          <p:spTgt spid="1038343">
                                            <p:txEl>
                                              <p:pRg st="1" end="1"/>
                                            </p:txEl>
                                          </p:spTgt>
                                        </p:tgtEl>
                                        <p:attrNameLst>
                                          <p:attrName>style.visibility</p:attrName>
                                        </p:attrNameLst>
                                      </p:cBhvr>
                                      <p:to>
                                        <p:strVal val="visible"/>
                                      </p:to>
                                    </p:set>
                                    <p:animEffect transition="in" filter="dissolve">
                                      <p:cBhvr>
                                        <p:cTn id="40" dur="500"/>
                                        <p:tgtEl>
                                          <p:spTgt spid="103834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3" fill="hold" grpId="0" nodeType="clickEffect">
                                  <p:stCondLst>
                                    <p:cond delay="0"/>
                                  </p:stCondLst>
                                  <p:iterate type="lt">
                                    <p:tmPct val="100000"/>
                                  </p:iterate>
                                  <p:childTnLst>
                                    <p:set>
                                      <p:cBhvr>
                                        <p:cTn id="44" dur="1" fill="hold">
                                          <p:stCondLst>
                                            <p:cond delay="0"/>
                                          </p:stCondLst>
                                        </p:cTn>
                                        <p:tgtEl>
                                          <p:spTgt spid="1038345">
                                            <p:txEl>
                                              <p:pRg st="0" end="0"/>
                                            </p:txEl>
                                          </p:spTgt>
                                        </p:tgtEl>
                                        <p:attrNameLst>
                                          <p:attrName>style.visibility</p:attrName>
                                        </p:attrNameLst>
                                      </p:cBhvr>
                                      <p:to>
                                        <p:strVal val="visible"/>
                                      </p:to>
                                    </p:set>
                                    <p:anim calcmode="lin" valueType="num">
                                      <p:cBhvr additive="base">
                                        <p:cTn id="45" dur="75" fill="hold"/>
                                        <p:tgtEl>
                                          <p:spTgt spid="1038345">
                                            <p:txEl>
                                              <p:pRg st="0" end="0"/>
                                            </p:txEl>
                                          </p:spTgt>
                                        </p:tgtEl>
                                        <p:attrNameLst>
                                          <p:attrName>ppt_x</p:attrName>
                                        </p:attrNameLst>
                                      </p:cBhvr>
                                      <p:tavLst>
                                        <p:tav tm="0">
                                          <p:val>
                                            <p:strVal val="1+#ppt_w/2"/>
                                          </p:val>
                                        </p:tav>
                                        <p:tav tm="100000">
                                          <p:val>
                                            <p:strVal val="#ppt_x"/>
                                          </p:val>
                                        </p:tav>
                                      </p:tavLst>
                                    </p:anim>
                                    <p:anim calcmode="lin" valueType="num">
                                      <p:cBhvr additive="base">
                                        <p:cTn id="46" dur="75" fill="hold"/>
                                        <p:tgtEl>
                                          <p:spTgt spid="103834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las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0383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10383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038346">
                                            <p:txEl>
                                              <p:pRg st="0" end="0"/>
                                            </p:txEl>
                                          </p:spTgt>
                                        </p:tgtEl>
                                        <p:attrNameLst>
                                          <p:attrName>style.visibility</p:attrName>
                                        </p:attrNameLst>
                                      </p:cBhvr>
                                      <p:to>
                                        <p:strVal val="visible"/>
                                      </p:to>
                                    </p:set>
                                    <p:animEffect transition="in" filter="dissolve">
                                      <p:cBhvr>
                                        <p:cTn id="59" dur="500"/>
                                        <p:tgtEl>
                                          <p:spTgt spid="1038346">
                                            <p:txEl>
                                              <p:pRg st="0" end="0"/>
                                            </p:txEl>
                                          </p:spTgt>
                                        </p:tgtEl>
                                      </p:cBhvr>
                                    </p:animEffec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1038347">
                                            <p:txEl>
                                              <p:pRg st="0" end="0"/>
                                            </p:txEl>
                                          </p:spTgt>
                                        </p:tgtEl>
                                        <p:attrNameLst>
                                          <p:attrName>style.visibility</p:attrName>
                                        </p:attrNameLst>
                                      </p:cBhvr>
                                      <p:to>
                                        <p:strVal val="visible"/>
                                      </p:to>
                                    </p:set>
                                    <p:animEffect transition="in" filter="dissolve">
                                      <p:cBhvr>
                                        <p:cTn id="63" dur="500"/>
                                        <p:tgtEl>
                                          <p:spTgt spid="103834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038348">
                                            <p:txEl>
                                              <p:pRg st="0" end="0"/>
                                            </p:txEl>
                                          </p:spTgt>
                                        </p:tgtEl>
                                        <p:attrNameLst>
                                          <p:attrName>style.visibility</p:attrName>
                                        </p:attrNameLst>
                                      </p:cBhvr>
                                      <p:to>
                                        <p:strVal val="visible"/>
                                      </p:to>
                                    </p:set>
                                    <p:animEffect transition="in" filter="dissolve">
                                      <p:cBhvr>
                                        <p:cTn id="68" dur="500"/>
                                        <p:tgtEl>
                                          <p:spTgt spid="1038348">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038349">
                                            <p:txEl>
                                              <p:pRg st="0" end="0"/>
                                            </p:txEl>
                                          </p:spTgt>
                                        </p:tgtEl>
                                        <p:attrNameLst>
                                          <p:attrName>style.visibility</p:attrName>
                                        </p:attrNameLst>
                                      </p:cBhvr>
                                      <p:to>
                                        <p:strVal val="visible"/>
                                      </p:to>
                                    </p:set>
                                    <p:animEffect transition="in" filter="dissolve">
                                      <p:cBhvr>
                                        <p:cTn id="73" dur="500"/>
                                        <p:tgtEl>
                                          <p:spTgt spid="10383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39" grpId="0" build="p" autoUpdateAnimBg="0"/>
      <p:bldP spid="1038340" grpId="0" build="p" autoUpdateAnimBg="0" advAuto="0"/>
      <p:bldP spid="1038341" grpId="0" animBg="1"/>
      <p:bldP spid="1038342" grpId="0" build="p" autoUpdateAnimBg="0"/>
      <p:bldP spid="1038343" grpId="0" build="p" autoUpdateAnimBg="0" advAuto="0"/>
      <p:bldP spid="1038344" grpId="0" animBg="1"/>
      <p:bldP spid="1038345" grpId="0" build="p" autoUpdateAnimBg="0"/>
      <p:bldP spid="1038346" grpId="0" build="p" autoUpdateAnimBg="0"/>
      <p:bldP spid="1038347" grpId="0" build="p" autoUpdateAnimBg="0" advAuto="0"/>
      <p:bldP spid="1038348" grpId="0" build="p" autoUpdateAnimBg="0"/>
      <p:bldP spid="1038349"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838200" y="533400"/>
            <a:ext cx="7772400" cy="1143000"/>
          </a:xfrm>
        </p:spPr>
        <p:txBody>
          <a:bodyPr/>
          <a:lstStyle/>
          <a:p>
            <a:pPr eaLnBrk="1" hangingPunct="1"/>
            <a:r>
              <a:rPr lang="en-US" smtClean="0"/>
              <a:t>Calculation of Diffusion Rate</a:t>
            </a:r>
          </a:p>
        </p:txBody>
      </p:sp>
      <p:sp>
        <p:nvSpPr>
          <p:cNvPr id="1040387" name="Text Box 3"/>
          <p:cNvSpPr txBox="1">
            <a:spLocks noChangeArrowheads="1"/>
          </p:cNvSpPr>
          <p:nvPr/>
        </p:nvSpPr>
        <p:spPr bwMode="auto">
          <a:xfrm>
            <a:off x="669925" y="1916113"/>
            <a:ext cx="1471613" cy="701675"/>
          </a:xfrm>
          <a:prstGeom prst="rect">
            <a:avLst/>
          </a:prstGeom>
          <a:noFill/>
          <a:ln w="9525">
            <a:noFill/>
            <a:miter lim="800000"/>
            <a:headEnd/>
            <a:tailEnd/>
          </a:ln>
        </p:spPr>
        <p:txBody>
          <a:bodyPr wrap="none">
            <a:spAutoFit/>
          </a:bodyPr>
          <a:lstStyle/>
          <a:p>
            <a:pPr algn="l"/>
            <a:r>
              <a:rPr lang="en-US" sz="2000">
                <a:solidFill>
                  <a:schemeClr val="accent2"/>
                </a:solidFill>
              </a:rPr>
              <a:t>V</a:t>
            </a:r>
            <a:r>
              <a:rPr lang="en-US" sz="2000" baseline="-25000">
                <a:solidFill>
                  <a:schemeClr val="accent2"/>
                </a:solidFill>
              </a:rPr>
              <a:t>1</a:t>
            </a:r>
            <a:r>
              <a:rPr lang="en-US" sz="2000">
                <a:solidFill>
                  <a:schemeClr val="accent2"/>
                </a:solidFill>
              </a:rPr>
              <a:t>  	 m</a:t>
            </a:r>
            <a:r>
              <a:rPr lang="en-US" sz="2000" baseline="-25000">
                <a:solidFill>
                  <a:schemeClr val="accent2"/>
                </a:solidFill>
              </a:rPr>
              <a:t>2</a:t>
            </a:r>
            <a:endParaRPr lang="en-US" sz="2000">
              <a:solidFill>
                <a:schemeClr val="accent2"/>
              </a:solidFill>
            </a:endParaRPr>
          </a:p>
          <a:p>
            <a:pPr algn="l"/>
            <a:r>
              <a:rPr lang="en-US" sz="2000">
                <a:solidFill>
                  <a:schemeClr val="accent2"/>
                </a:solidFill>
              </a:rPr>
              <a:t>V</a:t>
            </a:r>
            <a:r>
              <a:rPr lang="en-US" sz="2000" baseline="-25000">
                <a:solidFill>
                  <a:schemeClr val="accent2"/>
                </a:solidFill>
              </a:rPr>
              <a:t>2</a:t>
            </a:r>
            <a:r>
              <a:rPr lang="en-US" sz="2000">
                <a:solidFill>
                  <a:schemeClr val="accent2"/>
                </a:solidFill>
              </a:rPr>
              <a:t>          m</a:t>
            </a:r>
            <a:r>
              <a:rPr lang="en-US" sz="2000" baseline="-25000">
                <a:solidFill>
                  <a:schemeClr val="accent2"/>
                </a:solidFill>
              </a:rPr>
              <a:t>1</a:t>
            </a:r>
          </a:p>
        </p:txBody>
      </p:sp>
      <p:sp>
        <p:nvSpPr>
          <p:cNvPr id="1040388" name="Line 4"/>
          <p:cNvSpPr>
            <a:spLocks noChangeShapeType="1"/>
          </p:cNvSpPr>
          <p:nvPr/>
        </p:nvSpPr>
        <p:spPr bwMode="auto">
          <a:xfrm>
            <a:off x="1447800" y="2362200"/>
            <a:ext cx="76200" cy="152400"/>
          </a:xfrm>
          <a:prstGeom prst="line">
            <a:avLst/>
          </a:prstGeom>
          <a:noFill/>
          <a:ln w="9525">
            <a:solidFill>
              <a:schemeClr val="accent2"/>
            </a:solidFill>
            <a:round/>
            <a:headEnd/>
            <a:tailEnd/>
          </a:ln>
        </p:spPr>
        <p:txBody>
          <a:bodyPr/>
          <a:lstStyle/>
          <a:p>
            <a:endParaRPr lang="en-US"/>
          </a:p>
        </p:txBody>
      </p:sp>
      <p:sp>
        <p:nvSpPr>
          <p:cNvPr id="1040389" name="Line 5"/>
          <p:cNvSpPr>
            <a:spLocks noChangeShapeType="1"/>
          </p:cNvSpPr>
          <p:nvPr/>
        </p:nvSpPr>
        <p:spPr bwMode="auto">
          <a:xfrm flipV="1">
            <a:off x="1524000" y="1905000"/>
            <a:ext cx="152400" cy="609600"/>
          </a:xfrm>
          <a:prstGeom prst="line">
            <a:avLst/>
          </a:prstGeom>
          <a:noFill/>
          <a:ln w="9525">
            <a:solidFill>
              <a:schemeClr val="accent2"/>
            </a:solidFill>
            <a:round/>
            <a:headEnd/>
            <a:tailEnd/>
          </a:ln>
        </p:spPr>
        <p:txBody>
          <a:bodyPr/>
          <a:lstStyle/>
          <a:p>
            <a:endParaRPr lang="en-US"/>
          </a:p>
        </p:txBody>
      </p:sp>
      <p:sp>
        <p:nvSpPr>
          <p:cNvPr id="1040390" name="Line 6"/>
          <p:cNvSpPr>
            <a:spLocks noChangeShapeType="1"/>
          </p:cNvSpPr>
          <p:nvPr/>
        </p:nvSpPr>
        <p:spPr bwMode="auto">
          <a:xfrm>
            <a:off x="1676400" y="1905000"/>
            <a:ext cx="381000" cy="0"/>
          </a:xfrm>
          <a:prstGeom prst="line">
            <a:avLst/>
          </a:prstGeom>
          <a:noFill/>
          <a:ln w="9525">
            <a:solidFill>
              <a:schemeClr val="accent2"/>
            </a:solidFill>
            <a:round/>
            <a:headEnd/>
            <a:tailEnd/>
          </a:ln>
        </p:spPr>
        <p:txBody>
          <a:bodyPr/>
          <a:lstStyle/>
          <a:p>
            <a:endParaRPr lang="en-US"/>
          </a:p>
        </p:txBody>
      </p:sp>
      <p:sp>
        <p:nvSpPr>
          <p:cNvPr id="1040391" name="Line 7"/>
          <p:cNvSpPr>
            <a:spLocks noChangeShapeType="1"/>
          </p:cNvSpPr>
          <p:nvPr/>
        </p:nvSpPr>
        <p:spPr bwMode="auto">
          <a:xfrm>
            <a:off x="1676400" y="2286000"/>
            <a:ext cx="381000" cy="0"/>
          </a:xfrm>
          <a:prstGeom prst="line">
            <a:avLst/>
          </a:prstGeom>
          <a:noFill/>
          <a:ln w="9525">
            <a:solidFill>
              <a:schemeClr val="accent2"/>
            </a:solidFill>
            <a:round/>
            <a:headEnd/>
            <a:tailEnd/>
          </a:ln>
        </p:spPr>
        <p:txBody>
          <a:bodyPr/>
          <a:lstStyle/>
          <a:p>
            <a:endParaRPr lang="en-US"/>
          </a:p>
        </p:txBody>
      </p:sp>
      <p:sp>
        <p:nvSpPr>
          <p:cNvPr id="1040392" name="Line 8"/>
          <p:cNvSpPr>
            <a:spLocks noChangeShapeType="1"/>
          </p:cNvSpPr>
          <p:nvPr/>
        </p:nvSpPr>
        <p:spPr bwMode="auto">
          <a:xfrm>
            <a:off x="685800" y="2286000"/>
            <a:ext cx="381000" cy="0"/>
          </a:xfrm>
          <a:prstGeom prst="line">
            <a:avLst/>
          </a:prstGeom>
          <a:noFill/>
          <a:ln w="9525">
            <a:solidFill>
              <a:schemeClr val="accent2"/>
            </a:solidFill>
            <a:round/>
            <a:headEnd/>
            <a:tailEnd/>
          </a:ln>
        </p:spPr>
        <p:txBody>
          <a:bodyPr/>
          <a:lstStyle/>
          <a:p>
            <a:endParaRPr lang="en-US"/>
          </a:p>
        </p:txBody>
      </p:sp>
      <p:sp>
        <p:nvSpPr>
          <p:cNvPr id="1040393" name="Text Box 9"/>
          <p:cNvSpPr txBox="1">
            <a:spLocks noChangeArrowheads="1"/>
          </p:cNvSpPr>
          <p:nvPr/>
        </p:nvSpPr>
        <p:spPr bwMode="auto">
          <a:xfrm>
            <a:off x="1143000" y="2057400"/>
            <a:ext cx="331788" cy="396875"/>
          </a:xfrm>
          <a:prstGeom prst="rect">
            <a:avLst/>
          </a:prstGeom>
          <a:noFill/>
          <a:ln w="9525">
            <a:noFill/>
            <a:miter lim="800000"/>
            <a:headEnd/>
            <a:tailEnd/>
          </a:ln>
        </p:spPr>
        <p:txBody>
          <a:bodyPr wrap="none">
            <a:spAutoFit/>
          </a:bodyPr>
          <a:lstStyle/>
          <a:p>
            <a:pPr algn="l"/>
            <a:r>
              <a:rPr lang="en-US" sz="2000">
                <a:solidFill>
                  <a:schemeClr val="accent2"/>
                </a:solidFill>
              </a:rPr>
              <a:t>=</a:t>
            </a:r>
          </a:p>
        </p:txBody>
      </p:sp>
      <p:sp>
        <p:nvSpPr>
          <p:cNvPr id="1040394" name="Text Box 10"/>
          <p:cNvSpPr txBox="1">
            <a:spLocks noChangeArrowheads="1"/>
          </p:cNvSpPr>
          <p:nvPr/>
        </p:nvSpPr>
        <p:spPr bwMode="auto">
          <a:xfrm>
            <a:off x="2895600" y="2008188"/>
            <a:ext cx="644525" cy="396875"/>
          </a:xfrm>
          <a:prstGeom prst="rect">
            <a:avLst/>
          </a:prstGeom>
          <a:noFill/>
          <a:ln w="9525">
            <a:noFill/>
            <a:miter lim="800000"/>
            <a:headEnd/>
            <a:tailEnd/>
          </a:ln>
        </p:spPr>
        <p:txBody>
          <a:bodyPr wrap="none">
            <a:spAutoFit/>
          </a:bodyPr>
          <a:lstStyle/>
          <a:p>
            <a:pPr algn="l"/>
            <a:r>
              <a:rPr lang="en-US" sz="2000"/>
              <a:t>NH</a:t>
            </a:r>
            <a:r>
              <a:rPr lang="en-US" sz="2000" baseline="-25000"/>
              <a:t>3</a:t>
            </a:r>
          </a:p>
        </p:txBody>
      </p:sp>
      <p:sp>
        <p:nvSpPr>
          <p:cNvPr id="1040395" name="Text Box 11"/>
          <p:cNvSpPr txBox="1">
            <a:spLocks noChangeArrowheads="1"/>
          </p:cNvSpPr>
          <p:nvPr/>
        </p:nvSpPr>
        <p:spPr bwMode="auto">
          <a:xfrm>
            <a:off x="3733800" y="1905000"/>
            <a:ext cx="1690688" cy="701675"/>
          </a:xfrm>
          <a:prstGeom prst="rect">
            <a:avLst/>
          </a:prstGeom>
          <a:noFill/>
          <a:ln w="9525">
            <a:noFill/>
            <a:miter lim="800000"/>
            <a:headEnd/>
            <a:tailEnd/>
          </a:ln>
        </p:spPr>
        <p:txBody>
          <a:bodyPr wrap="none">
            <a:spAutoFit/>
          </a:bodyPr>
          <a:lstStyle/>
          <a:p>
            <a:pPr algn="l"/>
            <a:r>
              <a:rPr lang="en-US" sz="2000"/>
              <a:t>V</a:t>
            </a:r>
            <a:r>
              <a:rPr lang="en-US" sz="2000" baseline="-25000"/>
              <a:t>1</a:t>
            </a:r>
            <a:r>
              <a:rPr lang="en-US" sz="2000"/>
              <a:t>  =  X</a:t>
            </a:r>
          </a:p>
          <a:p>
            <a:pPr algn="l"/>
            <a:r>
              <a:rPr lang="en-US" sz="2000"/>
              <a:t>M</a:t>
            </a:r>
            <a:r>
              <a:rPr lang="en-US" sz="2000" baseline="-25000"/>
              <a:t>1</a:t>
            </a:r>
            <a:r>
              <a:rPr lang="en-US" sz="2000"/>
              <a:t> =  17 amu</a:t>
            </a:r>
          </a:p>
        </p:txBody>
      </p:sp>
      <p:sp>
        <p:nvSpPr>
          <p:cNvPr id="1040396" name="AutoShape 12"/>
          <p:cNvSpPr>
            <a:spLocks/>
          </p:cNvSpPr>
          <p:nvPr/>
        </p:nvSpPr>
        <p:spPr bwMode="auto">
          <a:xfrm>
            <a:off x="3597275" y="1997075"/>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p>
        </p:txBody>
      </p:sp>
      <p:sp>
        <p:nvSpPr>
          <p:cNvPr id="1040397" name="Text Box 13"/>
          <p:cNvSpPr txBox="1">
            <a:spLocks noChangeArrowheads="1"/>
          </p:cNvSpPr>
          <p:nvPr/>
        </p:nvSpPr>
        <p:spPr bwMode="auto">
          <a:xfrm>
            <a:off x="6019800" y="1992313"/>
            <a:ext cx="609600" cy="396875"/>
          </a:xfrm>
          <a:prstGeom prst="rect">
            <a:avLst/>
          </a:prstGeom>
          <a:noFill/>
          <a:ln w="9525">
            <a:noFill/>
            <a:miter lim="800000"/>
            <a:headEnd/>
            <a:tailEnd/>
          </a:ln>
        </p:spPr>
        <p:txBody>
          <a:bodyPr wrap="none">
            <a:spAutoFit/>
          </a:bodyPr>
          <a:lstStyle/>
          <a:p>
            <a:pPr algn="l"/>
            <a:r>
              <a:rPr lang="en-US" sz="2000"/>
              <a:t>HCl</a:t>
            </a:r>
          </a:p>
        </p:txBody>
      </p:sp>
      <p:sp>
        <p:nvSpPr>
          <p:cNvPr id="1040398" name="Text Box 14"/>
          <p:cNvSpPr txBox="1">
            <a:spLocks noChangeArrowheads="1"/>
          </p:cNvSpPr>
          <p:nvPr/>
        </p:nvSpPr>
        <p:spPr bwMode="auto">
          <a:xfrm>
            <a:off x="6858000" y="1889125"/>
            <a:ext cx="1901825" cy="701675"/>
          </a:xfrm>
          <a:prstGeom prst="rect">
            <a:avLst/>
          </a:prstGeom>
          <a:noFill/>
          <a:ln w="9525">
            <a:noFill/>
            <a:miter lim="800000"/>
            <a:headEnd/>
            <a:tailEnd/>
          </a:ln>
        </p:spPr>
        <p:txBody>
          <a:bodyPr wrap="none">
            <a:spAutoFit/>
          </a:bodyPr>
          <a:lstStyle/>
          <a:p>
            <a:pPr algn="l"/>
            <a:r>
              <a:rPr lang="en-US" sz="2000"/>
              <a:t>V</a:t>
            </a:r>
            <a:r>
              <a:rPr lang="en-US" sz="2000" baseline="-25000"/>
              <a:t>2</a:t>
            </a:r>
            <a:r>
              <a:rPr lang="en-US" sz="2000"/>
              <a:t> =  X</a:t>
            </a:r>
          </a:p>
          <a:p>
            <a:pPr algn="l"/>
            <a:r>
              <a:rPr lang="en-US" sz="2000"/>
              <a:t>M</a:t>
            </a:r>
            <a:r>
              <a:rPr lang="en-US" sz="2000" baseline="-25000"/>
              <a:t>2</a:t>
            </a:r>
            <a:r>
              <a:rPr lang="en-US" sz="2000"/>
              <a:t>  = 36.5 amu</a:t>
            </a:r>
          </a:p>
        </p:txBody>
      </p:sp>
      <p:sp>
        <p:nvSpPr>
          <p:cNvPr id="1040399" name="AutoShape 15"/>
          <p:cNvSpPr>
            <a:spLocks/>
          </p:cNvSpPr>
          <p:nvPr/>
        </p:nvSpPr>
        <p:spPr bwMode="auto">
          <a:xfrm>
            <a:off x="6629400" y="1981200"/>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p>
        </p:txBody>
      </p:sp>
      <p:sp>
        <p:nvSpPr>
          <p:cNvPr id="1040400" name="Text Box 16"/>
          <p:cNvSpPr txBox="1">
            <a:spLocks noChangeArrowheads="1"/>
          </p:cNvSpPr>
          <p:nvPr/>
        </p:nvSpPr>
        <p:spPr bwMode="auto">
          <a:xfrm>
            <a:off x="533400" y="2895600"/>
            <a:ext cx="4338638" cy="457200"/>
          </a:xfrm>
          <a:prstGeom prst="rect">
            <a:avLst/>
          </a:prstGeom>
          <a:noFill/>
          <a:ln w="9525">
            <a:noFill/>
            <a:miter lim="800000"/>
            <a:headEnd/>
            <a:tailEnd/>
          </a:ln>
        </p:spPr>
        <p:txBody>
          <a:bodyPr wrap="none">
            <a:spAutoFit/>
          </a:bodyPr>
          <a:lstStyle/>
          <a:p>
            <a:pPr algn="l"/>
            <a:r>
              <a:rPr lang="en-US" sz="2400"/>
              <a:t>Substitute values into equation</a:t>
            </a:r>
          </a:p>
        </p:txBody>
      </p:sp>
      <p:sp>
        <p:nvSpPr>
          <p:cNvPr id="1040401" name="Text Box 17"/>
          <p:cNvSpPr txBox="1">
            <a:spLocks noChangeArrowheads="1"/>
          </p:cNvSpPr>
          <p:nvPr/>
        </p:nvSpPr>
        <p:spPr bwMode="auto">
          <a:xfrm>
            <a:off x="822325" y="3717925"/>
            <a:ext cx="1662113" cy="701675"/>
          </a:xfrm>
          <a:prstGeom prst="rect">
            <a:avLst/>
          </a:prstGeom>
          <a:noFill/>
          <a:ln w="9525">
            <a:noFill/>
            <a:miter lim="800000"/>
            <a:headEnd/>
            <a:tailEnd/>
          </a:ln>
        </p:spPr>
        <p:txBody>
          <a:bodyPr wrap="none">
            <a:spAutoFit/>
          </a:bodyPr>
          <a:lstStyle/>
          <a:p>
            <a:pPr algn="l"/>
            <a:r>
              <a:rPr lang="en-US" sz="2000"/>
              <a:t>V</a:t>
            </a:r>
            <a:r>
              <a:rPr lang="en-US" sz="2000" baseline="-25000"/>
              <a:t>1</a:t>
            </a:r>
            <a:r>
              <a:rPr lang="en-US" sz="2000"/>
              <a:t>  	 36.5</a:t>
            </a:r>
          </a:p>
          <a:p>
            <a:pPr algn="l"/>
            <a:r>
              <a:rPr lang="en-US" sz="2000"/>
              <a:t>V</a:t>
            </a:r>
            <a:r>
              <a:rPr lang="en-US" sz="2000" baseline="-25000"/>
              <a:t>2</a:t>
            </a:r>
            <a:r>
              <a:rPr lang="en-US" sz="2000"/>
              <a:t>          17</a:t>
            </a:r>
            <a:endParaRPr lang="en-US" sz="2000" baseline="-25000"/>
          </a:p>
        </p:txBody>
      </p:sp>
      <p:sp>
        <p:nvSpPr>
          <p:cNvPr id="1040402" name="Line 18"/>
          <p:cNvSpPr>
            <a:spLocks noChangeShapeType="1"/>
          </p:cNvSpPr>
          <p:nvPr/>
        </p:nvSpPr>
        <p:spPr bwMode="auto">
          <a:xfrm>
            <a:off x="1600200" y="4164013"/>
            <a:ext cx="76200" cy="152400"/>
          </a:xfrm>
          <a:prstGeom prst="line">
            <a:avLst/>
          </a:prstGeom>
          <a:noFill/>
          <a:ln w="9525">
            <a:solidFill>
              <a:schemeClr val="tx1"/>
            </a:solidFill>
            <a:round/>
            <a:headEnd/>
            <a:tailEnd/>
          </a:ln>
        </p:spPr>
        <p:txBody>
          <a:bodyPr/>
          <a:lstStyle/>
          <a:p>
            <a:endParaRPr lang="en-US"/>
          </a:p>
        </p:txBody>
      </p:sp>
      <p:sp>
        <p:nvSpPr>
          <p:cNvPr id="1040403" name="Line 19"/>
          <p:cNvSpPr>
            <a:spLocks noChangeShapeType="1"/>
          </p:cNvSpPr>
          <p:nvPr/>
        </p:nvSpPr>
        <p:spPr bwMode="auto">
          <a:xfrm flipV="1">
            <a:off x="1676400" y="3706813"/>
            <a:ext cx="152400" cy="609600"/>
          </a:xfrm>
          <a:prstGeom prst="line">
            <a:avLst/>
          </a:prstGeom>
          <a:noFill/>
          <a:ln w="9525">
            <a:solidFill>
              <a:schemeClr val="tx1"/>
            </a:solidFill>
            <a:round/>
            <a:headEnd/>
            <a:tailEnd/>
          </a:ln>
        </p:spPr>
        <p:txBody>
          <a:bodyPr/>
          <a:lstStyle/>
          <a:p>
            <a:endParaRPr lang="en-US"/>
          </a:p>
        </p:txBody>
      </p:sp>
      <p:sp>
        <p:nvSpPr>
          <p:cNvPr id="1040404" name="Line 20"/>
          <p:cNvSpPr>
            <a:spLocks noChangeShapeType="1"/>
          </p:cNvSpPr>
          <p:nvPr/>
        </p:nvSpPr>
        <p:spPr bwMode="auto">
          <a:xfrm>
            <a:off x="838200" y="4087813"/>
            <a:ext cx="381000" cy="0"/>
          </a:xfrm>
          <a:prstGeom prst="line">
            <a:avLst/>
          </a:prstGeom>
          <a:noFill/>
          <a:ln w="9525">
            <a:solidFill>
              <a:schemeClr val="tx1"/>
            </a:solidFill>
            <a:round/>
            <a:headEnd/>
            <a:tailEnd/>
          </a:ln>
        </p:spPr>
        <p:txBody>
          <a:bodyPr/>
          <a:lstStyle/>
          <a:p>
            <a:endParaRPr lang="en-US"/>
          </a:p>
        </p:txBody>
      </p:sp>
      <p:sp>
        <p:nvSpPr>
          <p:cNvPr id="1040405" name="Text Box 21"/>
          <p:cNvSpPr txBox="1">
            <a:spLocks noChangeArrowheads="1"/>
          </p:cNvSpPr>
          <p:nvPr/>
        </p:nvSpPr>
        <p:spPr bwMode="auto">
          <a:xfrm>
            <a:off x="1295400" y="3859213"/>
            <a:ext cx="331788" cy="396875"/>
          </a:xfrm>
          <a:prstGeom prst="rect">
            <a:avLst/>
          </a:prstGeom>
          <a:noFill/>
          <a:ln w="9525">
            <a:noFill/>
            <a:miter lim="800000"/>
            <a:headEnd/>
            <a:tailEnd/>
          </a:ln>
        </p:spPr>
        <p:txBody>
          <a:bodyPr wrap="none">
            <a:spAutoFit/>
          </a:bodyPr>
          <a:lstStyle/>
          <a:p>
            <a:pPr algn="l"/>
            <a:r>
              <a:rPr lang="en-US" sz="2000"/>
              <a:t>=</a:t>
            </a:r>
          </a:p>
        </p:txBody>
      </p:sp>
      <p:sp>
        <p:nvSpPr>
          <p:cNvPr id="1040406" name="Line 22"/>
          <p:cNvSpPr>
            <a:spLocks noChangeShapeType="1"/>
          </p:cNvSpPr>
          <p:nvPr/>
        </p:nvSpPr>
        <p:spPr bwMode="auto">
          <a:xfrm>
            <a:off x="1828800" y="3733800"/>
            <a:ext cx="609600" cy="0"/>
          </a:xfrm>
          <a:prstGeom prst="line">
            <a:avLst/>
          </a:prstGeom>
          <a:noFill/>
          <a:ln w="9525">
            <a:solidFill>
              <a:schemeClr val="tx1"/>
            </a:solidFill>
            <a:round/>
            <a:headEnd/>
            <a:tailEnd/>
          </a:ln>
        </p:spPr>
        <p:txBody>
          <a:bodyPr/>
          <a:lstStyle/>
          <a:p>
            <a:endParaRPr lang="en-US"/>
          </a:p>
        </p:txBody>
      </p:sp>
      <p:sp>
        <p:nvSpPr>
          <p:cNvPr id="1040407" name="Line 23"/>
          <p:cNvSpPr>
            <a:spLocks noChangeShapeType="1"/>
          </p:cNvSpPr>
          <p:nvPr/>
        </p:nvSpPr>
        <p:spPr bwMode="auto">
          <a:xfrm>
            <a:off x="1828800" y="4038600"/>
            <a:ext cx="609600" cy="0"/>
          </a:xfrm>
          <a:prstGeom prst="line">
            <a:avLst/>
          </a:prstGeom>
          <a:noFill/>
          <a:ln w="9525">
            <a:solidFill>
              <a:schemeClr val="tx1"/>
            </a:solidFill>
            <a:round/>
            <a:headEnd/>
            <a:tailEnd/>
          </a:ln>
        </p:spPr>
        <p:txBody>
          <a:bodyPr/>
          <a:lstStyle/>
          <a:p>
            <a:endParaRPr lang="en-US"/>
          </a:p>
        </p:txBody>
      </p:sp>
      <p:sp>
        <p:nvSpPr>
          <p:cNvPr id="1040408" name="Text Box 24"/>
          <p:cNvSpPr txBox="1">
            <a:spLocks noChangeArrowheads="1"/>
          </p:cNvSpPr>
          <p:nvPr/>
        </p:nvSpPr>
        <p:spPr bwMode="auto">
          <a:xfrm>
            <a:off x="838200" y="4708525"/>
            <a:ext cx="1144588" cy="701675"/>
          </a:xfrm>
          <a:prstGeom prst="rect">
            <a:avLst/>
          </a:prstGeom>
          <a:noFill/>
          <a:ln w="9525">
            <a:noFill/>
            <a:miter lim="800000"/>
            <a:headEnd/>
            <a:tailEnd/>
          </a:ln>
        </p:spPr>
        <p:txBody>
          <a:bodyPr wrap="none">
            <a:spAutoFit/>
          </a:bodyPr>
          <a:lstStyle/>
          <a:p>
            <a:pPr algn="l"/>
            <a:r>
              <a:rPr lang="en-US" sz="2000"/>
              <a:t>V</a:t>
            </a:r>
            <a:r>
              <a:rPr lang="en-US" sz="2000" baseline="-25000"/>
              <a:t>1</a:t>
            </a:r>
            <a:r>
              <a:rPr lang="en-US" sz="2000"/>
              <a:t>  </a:t>
            </a:r>
          </a:p>
          <a:p>
            <a:pPr algn="l"/>
            <a:r>
              <a:rPr lang="en-US" sz="2000"/>
              <a:t>V</a:t>
            </a:r>
            <a:r>
              <a:rPr lang="en-US" sz="2000" baseline="-25000"/>
              <a:t>2</a:t>
            </a:r>
            <a:r>
              <a:rPr lang="en-US" sz="2000"/>
              <a:t>          </a:t>
            </a:r>
            <a:endParaRPr lang="en-US" sz="2000" baseline="-25000"/>
          </a:p>
        </p:txBody>
      </p:sp>
      <p:sp>
        <p:nvSpPr>
          <p:cNvPr id="1040409" name="Line 25"/>
          <p:cNvSpPr>
            <a:spLocks noChangeShapeType="1"/>
          </p:cNvSpPr>
          <p:nvPr/>
        </p:nvSpPr>
        <p:spPr bwMode="auto">
          <a:xfrm>
            <a:off x="854075" y="5078413"/>
            <a:ext cx="381000" cy="0"/>
          </a:xfrm>
          <a:prstGeom prst="line">
            <a:avLst/>
          </a:prstGeom>
          <a:noFill/>
          <a:ln w="9525">
            <a:solidFill>
              <a:schemeClr val="tx1"/>
            </a:solidFill>
            <a:round/>
            <a:headEnd/>
            <a:tailEnd/>
          </a:ln>
        </p:spPr>
        <p:txBody>
          <a:bodyPr/>
          <a:lstStyle/>
          <a:p>
            <a:endParaRPr lang="en-US"/>
          </a:p>
        </p:txBody>
      </p:sp>
      <p:sp>
        <p:nvSpPr>
          <p:cNvPr id="1040410" name="Text Box 26"/>
          <p:cNvSpPr txBox="1">
            <a:spLocks noChangeArrowheads="1"/>
          </p:cNvSpPr>
          <p:nvPr/>
        </p:nvSpPr>
        <p:spPr bwMode="auto">
          <a:xfrm>
            <a:off x="1311275" y="4849813"/>
            <a:ext cx="331788" cy="396875"/>
          </a:xfrm>
          <a:prstGeom prst="rect">
            <a:avLst/>
          </a:prstGeom>
          <a:noFill/>
          <a:ln w="9525">
            <a:noFill/>
            <a:miter lim="800000"/>
            <a:headEnd/>
            <a:tailEnd/>
          </a:ln>
        </p:spPr>
        <p:txBody>
          <a:bodyPr wrap="none">
            <a:spAutoFit/>
          </a:bodyPr>
          <a:lstStyle/>
          <a:p>
            <a:pPr algn="l"/>
            <a:r>
              <a:rPr lang="en-US" sz="2000"/>
              <a:t>=</a:t>
            </a:r>
          </a:p>
        </p:txBody>
      </p:sp>
      <p:sp>
        <p:nvSpPr>
          <p:cNvPr id="1040411" name="Text Box 27"/>
          <p:cNvSpPr txBox="1">
            <a:spLocks noChangeArrowheads="1"/>
          </p:cNvSpPr>
          <p:nvPr/>
        </p:nvSpPr>
        <p:spPr bwMode="auto">
          <a:xfrm>
            <a:off x="1736725" y="4811713"/>
            <a:ext cx="819150" cy="396875"/>
          </a:xfrm>
          <a:prstGeom prst="rect">
            <a:avLst/>
          </a:prstGeom>
          <a:noFill/>
          <a:ln w="9525">
            <a:noFill/>
            <a:miter lim="800000"/>
            <a:headEnd/>
            <a:tailEnd/>
          </a:ln>
        </p:spPr>
        <p:txBody>
          <a:bodyPr wrap="none">
            <a:spAutoFit/>
          </a:bodyPr>
          <a:lstStyle/>
          <a:p>
            <a:pPr algn="l"/>
            <a:r>
              <a:rPr lang="en-US" sz="2000"/>
              <a:t>1.465</a:t>
            </a:r>
          </a:p>
        </p:txBody>
      </p:sp>
      <p:sp>
        <p:nvSpPr>
          <p:cNvPr id="1040412" name="Text Box 28"/>
          <p:cNvSpPr txBox="1">
            <a:spLocks noChangeArrowheads="1"/>
          </p:cNvSpPr>
          <p:nvPr/>
        </p:nvSpPr>
        <p:spPr bwMode="auto">
          <a:xfrm>
            <a:off x="3565525" y="3744913"/>
            <a:ext cx="4679950" cy="396875"/>
          </a:xfrm>
          <a:prstGeom prst="rect">
            <a:avLst/>
          </a:prstGeom>
          <a:noFill/>
          <a:ln w="9525">
            <a:noFill/>
            <a:miter lim="800000"/>
            <a:headEnd/>
            <a:tailEnd/>
          </a:ln>
        </p:spPr>
        <p:txBody>
          <a:bodyPr wrap="none">
            <a:spAutoFit/>
          </a:bodyPr>
          <a:lstStyle/>
          <a:p>
            <a:pPr algn="l"/>
            <a:r>
              <a:rPr lang="en-US" sz="2000"/>
              <a:t>V</a:t>
            </a:r>
            <a:r>
              <a:rPr lang="en-US" sz="2000" baseline="-25000"/>
              <a:t>1</a:t>
            </a:r>
            <a:r>
              <a:rPr lang="en-US" sz="2000"/>
              <a:t> moves 1.465x for each 1x move of v</a:t>
            </a:r>
            <a:r>
              <a:rPr lang="en-US" sz="2000" baseline="-25000"/>
              <a:t>2</a:t>
            </a:r>
          </a:p>
        </p:txBody>
      </p:sp>
      <p:sp>
        <p:nvSpPr>
          <p:cNvPr id="1040413" name="Text Box 29"/>
          <p:cNvSpPr txBox="1">
            <a:spLocks noChangeArrowheads="1"/>
          </p:cNvSpPr>
          <p:nvPr/>
        </p:nvSpPr>
        <p:spPr bwMode="auto">
          <a:xfrm>
            <a:off x="3565525" y="4202113"/>
            <a:ext cx="4819650" cy="396875"/>
          </a:xfrm>
          <a:prstGeom prst="rect">
            <a:avLst/>
          </a:prstGeom>
          <a:noFill/>
          <a:ln w="9525">
            <a:noFill/>
            <a:miter lim="800000"/>
            <a:headEnd/>
            <a:tailEnd/>
          </a:ln>
        </p:spPr>
        <p:txBody>
          <a:bodyPr wrap="none">
            <a:spAutoFit/>
          </a:bodyPr>
          <a:lstStyle/>
          <a:p>
            <a:pPr algn="l"/>
            <a:r>
              <a:rPr lang="en-US" sz="2000"/>
              <a:t>NH</a:t>
            </a:r>
            <a:r>
              <a:rPr lang="en-US" sz="2000" baseline="-25000"/>
              <a:t>3</a:t>
            </a:r>
            <a:r>
              <a:rPr lang="en-US" sz="2000"/>
              <a:t>			                     HCl</a:t>
            </a:r>
          </a:p>
        </p:txBody>
      </p:sp>
      <p:sp>
        <p:nvSpPr>
          <p:cNvPr id="1040414" name="Text Box 30"/>
          <p:cNvSpPr txBox="1">
            <a:spLocks noChangeArrowheads="1"/>
          </p:cNvSpPr>
          <p:nvPr/>
        </p:nvSpPr>
        <p:spPr bwMode="auto">
          <a:xfrm>
            <a:off x="3717925" y="4964113"/>
            <a:ext cx="2773363" cy="396875"/>
          </a:xfrm>
          <a:prstGeom prst="rect">
            <a:avLst/>
          </a:prstGeom>
          <a:noFill/>
          <a:ln w="9525">
            <a:noFill/>
            <a:miter lim="800000"/>
            <a:headEnd/>
            <a:tailEnd/>
          </a:ln>
        </p:spPr>
        <p:txBody>
          <a:bodyPr wrap="none">
            <a:spAutoFit/>
          </a:bodyPr>
          <a:lstStyle/>
          <a:p>
            <a:pPr algn="l"/>
            <a:r>
              <a:rPr lang="en-US" sz="2000"/>
              <a:t>1.465 x  +  1x  =  2.465</a:t>
            </a:r>
          </a:p>
        </p:txBody>
      </p:sp>
      <p:sp>
        <p:nvSpPr>
          <p:cNvPr id="1040415" name="Text Box 31"/>
          <p:cNvSpPr txBox="1">
            <a:spLocks noChangeArrowheads="1"/>
          </p:cNvSpPr>
          <p:nvPr/>
        </p:nvSpPr>
        <p:spPr bwMode="auto">
          <a:xfrm>
            <a:off x="3870325" y="5802313"/>
            <a:ext cx="3681413" cy="396875"/>
          </a:xfrm>
          <a:prstGeom prst="rect">
            <a:avLst/>
          </a:prstGeom>
          <a:noFill/>
          <a:ln w="9525">
            <a:noFill/>
            <a:miter lim="800000"/>
            <a:headEnd/>
            <a:tailEnd/>
          </a:ln>
        </p:spPr>
        <p:txBody>
          <a:bodyPr wrap="none">
            <a:spAutoFit/>
          </a:bodyPr>
          <a:lstStyle/>
          <a:p>
            <a:pPr algn="l"/>
            <a:r>
              <a:rPr lang="en-US" sz="2000"/>
              <a:t>200 cm / 2.465  = 81.1 cm for x</a:t>
            </a:r>
          </a:p>
        </p:txBody>
      </p:sp>
      <p:sp>
        <p:nvSpPr>
          <p:cNvPr id="175136" name="Rectangle 32"/>
          <p:cNvSpPr>
            <a:spLocks noChangeArrowheads="1"/>
          </p:cNvSpPr>
          <p:nvPr/>
        </p:nvSpPr>
        <p:spPr bwMode="auto">
          <a:xfrm>
            <a:off x="4243388" y="3186113"/>
            <a:ext cx="9144000" cy="0"/>
          </a:xfrm>
          <a:prstGeom prst="rect">
            <a:avLst/>
          </a:prstGeom>
          <a:noFill/>
          <a:ln w="9525">
            <a:noFill/>
            <a:miter lim="800000"/>
            <a:headEnd/>
            <a:tailEnd/>
          </a:ln>
        </p:spPr>
        <p:txBody>
          <a:bodyPr>
            <a:spAutoFit/>
          </a:bodyPr>
          <a:lstStyle/>
          <a:p>
            <a:endParaRPr lang="en-US"/>
          </a:p>
        </p:txBody>
      </p:sp>
      <p:sp>
        <p:nvSpPr>
          <p:cNvPr id="175137" name="AutoShape 33">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0387"/>
                                        </p:tgtEl>
                                        <p:attrNameLst>
                                          <p:attrName>style.visibility</p:attrName>
                                        </p:attrNameLst>
                                      </p:cBhvr>
                                      <p:to>
                                        <p:strVal val="visible"/>
                                      </p:to>
                                    </p:set>
                                    <p:animEffect transition="in" filter="dissolve">
                                      <p:cBhvr>
                                        <p:cTn id="7" dur="500"/>
                                        <p:tgtEl>
                                          <p:spTgt spid="1040387"/>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040393"/>
                                        </p:tgtEl>
                                        <p:attrNameLst>
                                          <p:attrName>style.visibility</p:attrName>
                                        </p:attrNameLst>
                                      </p:cBhvr>
                                      <p:to>
                                        <p:strVal val="visible"/>
                                      </p:to>
                                    </p:set>
                                    <p:anim calcmode="lin" valueType="num">
                                      <p:cBhvr>
                                        <p:cTn id="11" dur="1000" fill="hold"/>
                                        <p:tgtEl>
                                          <p:spTgt spid="1040393"/>
                                        </p:tgtEl>
                                        <p:attrNameLst>
                                          <p:attrName>ppt_w</p:attrName>
                                        </p:attrNameLst>
                                      </p:cBhvr>
                                      <p:tavLst>
                                        <p:tav tm="0">
                                          <p:val>
                                            <p:fltVal val="0"/>
                                          </p:val>
                                        </p:tav>
                                        <p:tav tm="100000">
                                          <p:val>
                                            <p:strVal val="#ppt_w"/>
                                          </p:val>
                                        </p:tav>
                                      </p:tavLst>
                                    </p:anim>
                                    <p:anim calcmode="lin" valueType="num">
                                      <p:cBhvr>
                                        <p:cTn id="12" dur="1000" fill="hold"/>
                                        <p:tgtEl>
                                          <p:spTgt spid="1040393"/>
                                        </p:tgtEl>
                                        <p:attrNameLst>
                                          <p:attrName>ppt_h</p:attrName>
                                        </p:attrNameLst>
                                      </p:cBhvr>
                                      <p:tavLst>
                                        <p:tav tm="0">
                                          <p:val>
                                            <p:fltVal val="0"/>
                                          </p:val>
                                        </p:tav>
                                        <p:tav tm="100000">
                                          <p:val>
                                            <p:strVal val="#ppt_h"/>
                                          </p:val>
                                        </p:tav>
                                      </p:tavLst>
                                    </p:anim>
                                    <p:anim calcmode="lin" valueType="num">
                                      <p:cBhvr>
                                        <p:cTn id="13" dur="1000" fill="hold"/>
                                        <p:tgtEl>
                                          <p:spTgt spid="104039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40393"/>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1040388"/>
                                        </p:tgtEl>
                                        <p:attrNameLst>
                                          <p:attrName>style.visibility</p:attrName>
                                        </p:attrNameLst>
                                      </p:cBhvr>
                                      <p:to>
                                        <p:strVal val="visible"/>
                                      </p:to>
                                    </p:set>
                                    <p:anim calcmode="lin" valueType="num">
                                      <p:cBhvr>
                                        <p:cTn id="18" dur="1000" fill="hold"/>
                                        <p:tgtEl>
                                          <p:spTgt spid="1040388"/>
                                        </p:tgtEl>
                                        <p:attrNameLst>
                                          <p:attrName>ppt_w</p:attrName>
                                        </p:attrNameLst>
                                      </p:cBhvr>
                                      <p:tavLst>
                                        <p:tav tm="0">
                                          <p:val>
                                            <p:fltVal val="0"/>
                                          </p:val>
                                        </p:tav>
                                        <p:tav tm="100000">
                                          <p:val>
                                            <p:strVal val="#ppt_w"/>
                                          </p:val>
                                        </p:tav>
                                      </p:tavLst>
                                    </p:anim>
                                    <p:anim calcmode="lin" valueType="num">
                                      <p:cBhvr>
                                        <p:cTn id="19" dur="1000" fill="hold"/>
                                        <p:tgtEl>
                                          <p:spTgt spid="1040388"/>
                                        </p:tgtEl>
                                        <p:attrNameLst>
                                          <p:attrName>ppt_h</p:attrName>
                                        </p:attrNameLst>
                                      </p:cBhvr>
                                      <p:tavLst>
                                        <p:tav tm="0">
                                          <p:val>
                                            <p:fltVal val="0"/>
                                          </p:val>
                                        </p:tav>
                                        <p:tav tm="100000">
                                          <p:val>
                                            <p:strVal val="#ppt_h"/>
                                          </p:val>
                                        </p:tav>
                                      </p:tavLst>
                                    </p:anim>
                                    <p:anim calcmode="lin" valueType="num">
                                      <p:cBhvr>
                                        <p:cTn id="20" dur="1000" fill="hold"/>
                                        <p:tgtEl>
                                          <p:spTgt spid="104038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40388"/>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500"/>
                            </p:stCondLst>
                            <p:childTnLst>
                              <p:par>
                                <p:cTn id="23" presetID="15" presetClass="entr" presetSubtype="0" fill="hold" grpId="0" nodeType="afterEffect">
                                  <p:stCondLst>
                                    <p:cond delay="0"/>
                                  </p:stCondLst>
                                  <p:childTnLst>
                                    <p:set>
                                      <p:cBhvr>
                                        <p:cTn id="24" dur="1" fill="hold">
                                          <p:stCondLst>
                                            <p:cond delay="0"/>
                                          </p:stCondLst>
                                        </p:cTn>
                                        <p:tgtEl>
                                          <p:spTgt spid="1040389"/>
                                        </p:tgtEl>
                                        <p:attrNameLst>
                                          <p:attrName>style.visibility</p:attrName>
                                        </p:attrNameLst>
                                      </p:cBhvr>
                                      <p:to>
                                        <p:strVal val="visible"/>
                                      </p:to>
                                    </p:set>
                                    <p:anim calcmode="lin" valueType="num">
                                      <p:cBhvr>
                                        <p:cTn id="25" dur="1000" fill="hold"/>
                                        <p:tgtEl>
                                          <p:spTgt spid="1040389"/>
                                        </p:tgtEl>
                                        <p:attrNameLst>
                                          <p:attrName>ppt_w</p:attrName>
                                        </p:attrNameLst>
                                      </p:cBhvr>
                                      <p:tavLst>
                                        <p:tav tm="0">
                                          <p:val>
                                            <p:fltVal val="0"/>
                                          </p:val>
                                        </p:tav>
                                        <p:tav tm="100000">
                                          <p:val>
                                            <p:strVal val="#ppt_w"/>
                                          </p:val>
                                        </p:tav>
                                      </p:tavLst>
                                    </p:anim>
                                    <p:anim calcmode="lin" valueType="num">
                                      <p:cBhvr>
                                        <p:cTn id="26" dur="1000" fill="hold"/>
                                        <p:tgtEl>
                                          <p:spTgt spid="1040389"/>
                                        </p:tgtEl>
                                        <p:attrNameLst>
                                          <p:attrName>ppt_h</p:attrName>
                                        </p:attrNameLst>
                                      </p:cBhvr>
                                      <p:tavLst>
                                        <p:tav tm="0">
                                          <p:val>
                                            <p:fltVal val="0"/>
                                          </p:val>
                                        </p:tav>
                                        <p:tav tm="100000">
                                          <p:val>
                                            <p:strVal val="#ppt_h"/>
                                          </p:val>
                                        </p:tav>
                                      </p:tavLst>
                                    </p:anim>
                                    <p:anim calcmode="lin" valueType="num">
                                      <p:cBhvr>
                                        <p:cTn id="27" dur="1000" fill="hold"/>
                                        <p:tgtEl>
                                          <p:spTgt spid="104038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40389"/>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3500"/>
                            </p:stCondLst>
                            <p:childTnLst>
                              <p:par>
                                <p:cTn id="30" presetID="15" presetClass="entr" presetSubtype="0" fill="hold" grpId="0" nodeType="afterEffect">
                                  <p:stCondLst>
                                    <p:cond delay="0"/>
                                  </p:stCondLst>
                                  <p:childTnLst>
                                    <p:set>
                                      <p:cBhvr>
                                        <p:cTn id="31" dur="1" fill="hold">
                                          <p:stCondLst>
                                            <p:cond delay="0"/>
                                          </p:stCondLst>
                                        </p:cTn>
                                        <p:tgtEl>
                                          <p:spTgt spid="1040390"/>
                                        </p:tgtEl>
                                        <p:attrNameLst>
                                          <p:attrName>style.visibility</p:attrName>
                                        </p:attrNameLst>
                                      </p:cBhvr>
                                      <p:to>
                                        <p:strVal val="visible"/>
                                      </p:to>
                                    </p:set>
                                    <p:anim calcmode="lin" valueType="num">
                                      <p:cBhvr>
                                        <p:cTn id="32" dur="1000" fill="hold"/>
                                        <p:tgtEl>
                                          <p:spTgt spid="1040390"/>
                                        </p:tgtEl>
                                        <p:attrNameLst>
                                          <p:attrName>ppt_w</p:attrName>
                                        </p:attrNameLst>
                                      </p:cBhvr>
                                      <p:tavLst>
                                        <p:tav tm="0">
                                          <p:val>
                                            <p:fltVal val="0"/>
                                          </p:val>
                                        </p:tav>
                                        <p:tav tm="100000">
                                          <p:val>
                                            <p:strVal val="#ppt_w"/>
                                          </p:val>
                                        </p:tav>
                                      </p:tavLst>
                                    </p:anim>
                                    <p:anim calcmode="lin" valueType="num">
                                      <p:cBhvr>
                                        <p:cTn id="33" dur="1000" fill="hold"/>
                                        <p:tgtEl>
                                          <p:spTgt spid="1040390"/>
                                        </p:tgtEl>
                                        <p:attrNameLst>
                                          <p:attrName>ppt_h</p:attrName>
                                        </p:attrNameLst>
                                      </p:cBhvr>
                                      <p:tavLst>
                                        <p:tav tm="0">
                                          <p:val>
                                            <p:fltVal val="0"/>
                                          </p:val>
                                        </p:tav>
                                        <p:tav tm="100000">
                                          <p:val>
                                            <p:strVal val="#ppt_h"/>
                                          </p:val>
                                        </p:tav>
                                      </p:tavLst>
                                    </p:anim>
                                    <p:anim calcmode="lin" valueType="num">
                                      <p:cBhvr>
                                        <p:cTn id="34" dur="1000" fill="hold"/>
                                        <p:tgtEl>
                                          <p:spTgt spid="1040390"/>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40390"/>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4500"/>
                            </p:stCondLst>
                            <p:childTnLst>
                              <p:par>
                                <p:cTn id="37" presetID="15" presetClass="entr" presetSubtype="0" fill="hold" grpId="0" nodeType="afterEffect">
                                  <p:stCondLst>
                                    <p:cond delay="0"/>
                                  </p:stCondLst>
                                  <p:childTnLst>
                                    <p:set>
                                      <p:cBhvr>
                                        <p:cTn id="38" dur="1" fill="hold">
                                          <p:stCondLst>
                                            <p:cond delay="0"/>
                                          </p:stCondLst>
                                        </p:cTn>
                                        <p:tgtEl>
                                          <p:spTgt spid="1040391"/>
                                        </p:tgtEl>
                                        <p:attrNameLst>
                                          <p:attrName>style.visibility</p:attrName>
                                        </p:attrNameLst>
                                      </p:cBhvr>
                                      <p:to>
                                        <p:strVal val="visible"/>
                                      </p:to>
                                    </p:set>
                                    <p:anim calcmode="lin" valueType="num">
                                      <p:cBhvr>
                                        <p:cTn id="39" dur="1000" fill="hold"/>
                                        <p:tgtEl>
                                          <p:spTgt spid="1040391"/>
                                        </p:tgtEl>
                                        <p:attrNameLst>
                                          <p:attrName>ppt_w</p:attrName>
                                        </p:attrNameLst>
                                      </p:cBhvr>
                                      <p:tavLst>
                                        <p:tav tm="0">
                                          <p:val>
                                            <p:fltVal val="0"/>
                                          </p:val>
                                        </p:tav>
                                        <p:tav tm="100000">
                                          <p:val>
                                            <p:strVal val="#ppt_w"/>
                                          </p:val>
                                        </p:tav>
                                      </p:tavLst>
                                    </p:anim>
                                    <p:anim calcmode="lin" valueType="num">
                                      <p:cBhvr>
                                        <p:cTn id="40" dur="1000" fill="hold"/>
                                        <p:tgtEl>
                                          <p:spTgt spid="1040391"/>
                                        </p:tgtEl>
                                        <p:attrNameLst>
                                          <p:attrName>ppt_h</p:attrName>
                                        </p:attrNameLst>
                                      </p:cBhvr>
                                      <p:tavLst>
                                        <p:tav tm="0">
                                          <p:val>
                                            <p:fltVal val="0"/>
                                          </p:val>
                                        </p:tav>
                                        <p:tav tm="100000">
                                          <p:val>
                                            <p:strVal val="#ppt_h"/>
                                          </p:val>
                                        </p:tav>
                                      </p:tavLst>
                                    </p:anim>
                                    <p:anim calcmode="lin" valueType="num">
                                      <p:cBhvr>
                                        <p:cTn id="41" dur="1000" fill="hold"/>
                                        <p:tgtEl>
                                          <p:spTgt spid="104039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40391"/>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5500"/>
                            </p:stCondLst>
                            <p:childTnLst>
                              <p:par>
                                <p:cTn id="44" presetID="15" presetClass="entr" presetSubtype="0" fill="hold" grpId="0" nodeType="afterEffect">
                                  <p:stCondLst>
                                    <p:cond delay="0"/>
                                  </p:stCondLst>
                                  <p:childTnLst>
                                    <p:set>
                                      <p:cBhvr>
                                        <p:cTn id="45" dur="1" fill="hold">
                                          <p:stCondLst>
                                            <p:cond delay="0"/>
                                          </p:stCondLst>
                                        </p:cTn>
                                        <p:tgtEl>
                                          <p:spTgt spid="1040392"/>
                                        </p:tgtEl>
                                        <p:attrNameLst>
                                          <p:attrName>style.visibility</p:attrName>
                                        </p:attrNameLst>
                                      </p:cBhvr>
                                      <p:to>
                                        <p:strVal val="visible"/>
                                      </p:to>
                                    </p:set>
                                    <p:anim calcmode="lin" valueType="num">
                                      <p:cBhvr>
                                        <p:cTn id="46" dur="1000" fill="hold"/>
                                        <p:tgtEl>
                                          <p:spTgt spid="1040392"/>
                                        </p:tgtEl>
                                        <p:attrNameLst>
                                          <p:attrName>ppt_w</p:attrName>
                                        </p:attrNameLst>
                                      </p:cBhvr>
                                      <p:tavLst>
                                        <p:tav tm="0">
                                          <p:val>
                                            <p:fltVal val="0"/>
                                          </p:val>
                                        </p:tav>
                                        <p:tav tm="100000">
                                          <p:val>
                                            <p:strVal val="#ppt_w"/>
                                          </p:val>
                                        </p:tav>
                                      </p:tavLst>
                                    </p:anim>
                                    <p:anim calcmode="lin" valueType="num">
                                      <p:cBhvr>
                                        <p:cTn id="47" dur="1000" fill="hold"/>
                                        <p:tgtEl>
                                          <p:spTgt spid="1040392"/>
                                        </p:tgtEl>
                                        <p:attrNameLst>
                                          <p:attrName>ppt_h</p:attrName>
                                        </p:attrNameLst>
                                      </p:cBhvr>
                                      <p:tavLst>
                                        <p:tav tm="0">
                                          <p:val>
                                            <p:fltVal val="0"/>
                                          </p:val>
                                        </p:tav>
                                        <p:tav tm="100000">
                                          <p:val>
                                            <p:strVal val="#ppt_h"/>
                                          </p:val>
                                        </p:tav>
                                      </p:tavLst>
                                    </p:anim>
                                    <p:anim calcmode="lin" valueType="num">
                                      <p:cBhvr>
                                        <p:cTn id="48" dur="1000" fill="hold"/>
                                        <p:tgtEl>
                                          <p:spTgt spid="1040392"/>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403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40394">
                                            <p:txEl>
                                              <p:pRg st="0" end="0"/>
                                            </p:txEl>
                                          </p:spTgt>
                                        </p:tgtEl>
                                        <p:attrNameLst>
                                          <p:attrName>style.visibility</p:attrName>
                                        </p:attrNameLst>
                                      </p:cBhvr>
                                      <p:to>
                                        <p:strVal val="visible"/>
                                      </p:to>
                                    </p:set>
                                    <p:animEffect transition="in" filter="dissolve">
                                      <p:cBhvr>
                                        <p:cTn id="54" dur="500"/>
                                        <p:tgtEl>
                                          <p:spTgt spid="1040394">
                                            <p:txEl>
                                              <p:pRg st="0" end="0"/>
                                            </p:txEl>
                                          </p:spTgt>
                                        </p:tgtEl>
                                      </p:cBhvr>
                                    </p:animEffect>
                                  </p:childTnLst>
                                </p:cTn>
                              </p:par>
                            </p:childTnLst>
                          </p:cTn>
                        </p:par>
                        <p:par>
                          <p:cTn id="55" fill="hold">
                            <p:stCondLst>
                              <p:cond delay="500"/>
                            </p:stCondLst>
                            <p:childTnLst>
                              <p:par>
                                <p:cTn id="56" presetID="9" presetClass="entr" presetSubtype="0" fill="hold" grpId="0" nodeType="afterEffect">
                                  <p:stCondLst>
                                    <p:cond delay="0"/>
                                  </p:stCondLst>
                                  <p:childTnLst>
                                    <p:set>
                                      <p:cBhvr>
                                        <p:cTn id="57" dur="1" fill="hold">
                                          <p:stCondLst>
                                            <p:cond delay="0"/>
                                          </p:stCondLst>
                                        </p:cTn>
                                        <p:tgtEl>
                                          <p:spTgt spid="1040396"/>
                                        </p:tgtEl>
                                        <p:attrNameLst>
                                          <p:attrName>style.visibility</p:attrName>
                                        </p:attrNameLst>
                                      </p:cBhvr>
                                      <p:to>
                                        <p:strVal val="visible"/>
                                      </p:to>
                                    </p:set>
                                    <p:animEffect transition="in" filter="dissolve">
                                      <p:cBhvr>
                                        <p:cTn id="58" dur="500"/>
                                        <p:tgtEl>
                                          <p:spTgt spid="1040396"/>
                                        </p:tgtEl>
                                      </p:cBhvr>
                                    </p:animEffect>
                                  </p:childTnLst>
                                </p:cTn>
                              </p:par>
                            </p:childTnLst>
                          </p:cTn>
                        </p:par>
                        <p:par>
                          <p:cTn id="59" fill="hold">
                            <p:stCondLst>
                              <p:cond delay="1000"/>
                            </p:stCondLst>
                            <p:childTnLst>
                              <p:par>
                                <p:cTn id="60" presetID="9" presetClass="entr" presetSubtype="0" fill="hold" grpId="0" nodeType="afterEffect">
                                  <p:stCondLst>
                                    <p:cond delay="0"/>
                                  </p:stCondLst>
                                  <p:childTnLst>
                                    <p:set>
                                      <p:cBhvr>
                                        <p:cTn id="61" dur="1" fill="hold">
                                          <p:stCondLst>
                                            <p:cond delay="0"/>
                                          </p:stCondLst>
                                        </p:cTn>
                                        <p:tgtEl>
                                          <p:spTgt spid="1040395">
                                            <p:txEl>
                                              <p:pRg st="0" end="0"/>
                                            </p:txEl>
                                          </p:spTgt>
                                        </p:tgtEl>
                                        <p:attrNameLst>
                                          <p:attrName>style.visibility</p:attrName>
                                        </p:attrNameLst>
                                      </p:cBhvr>
                                      <p:to>
                                        <p:strVal val="visible"/>
                                      </p:to>
                                    </p:set>
                                    <p:animEffect transition="in" filter="dissolve">
                                      <p:cBhvr>
                                        <p:cTn id="62" dur="500"/>
                                        <p:tgtEl>
                                          <p:spTgt spid="1040395">
                                            <p:txEl>
                                              <p:pRg st="0" end="0"/>
                                            </p:txEl>
                                          </p:spTgt>
                                        </p:tgtEl>
                                      </p:cBhvr>
                                    </p:animEffect>
                                  </p:childTnLst>
                                </p:cTn>
                              </p:par>
                            </p:childTnLst>
                          </p:cTn>
                        </p:par>
                        <p:par>
                          <p:cTn id="63" fill="hold">
                            <p:stCondLst>
                              <p:cond delay="1500"/>
                            </p:stCondLst>
                            <p:childTnLst>
                              <p:par>
                                <p:cTn id="64" presetID="9" presetClass="entr" presetSubtype="0" fill="hold" grpId="0" nodeType="afterEffect">
                                  <p:stCondLst>
                                    <p:cond delay="0"/>
                                  </p:stCondLst>
                                  <p:childTnLst>
                                    <p:set>
                                      <p:cBhvr>
                                        <p:cTn id="65" dur="1" fill="hold">
                                          <p:stCondLst>
                                            <p:cond delay="0"/>
                                          </p:stCondLst>
                                        </p:cTn>
                                        <p:tgtEl>
                                          <p:spTgt spid="1040395">
                                            <p:txEl>
                                              <p:pRg st="1" end="1"/>
                                            </p:txEl>
                                          </p:spTgt>
                                        </p:tgtEl>
                                        <p:attrNameLst>
                                          <p:attrName>style.visibility</p:attrName>
                                        </p:attrNameLst>
                                      </p:cBhvr>
                                      <p:to>
                                        <p:strVal val="visible"/>
                                      </p:to>
                                    </p:set>
                                    <p:animEffect transition="in" filter="dissolve">
                                      <p:cBhvr>
                                        <p:cTn id="66" dur="500"/>
                                        <p:tgtEl>
                                          <p:spTgt spid="1040395">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040397">
                                            <p:txEl>
                                              <p:pRg st="0" end="0"/>
                                            </p:txEl>
                                          </p:spTgt>
                                        </p:tgtEl>
                                        <p:attrNameLst>
                                          <p:attrName>style.visibility</p:attrName>
                                        </p:attrNameLst>
                                      </p:cBhvr>
                                      <p:to>
                                        <p:strVal val="visible"/>
                                      </p:to>
                                    </p:set>
                                    <p:animEffect transition="in" filter="dissolve">
                                      <p:cBhvr>
                                        <p:cTn id="71" dur="500"/>
                                        <p:tgtEl>
                                          <p:spTgt spid="1040397">
                                            <p:txEl>
                                              <p:pRg st="0" end="0"/>
                                            </p:txEl>
                                          </p:spTgt>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1040399"/>
                                        </p:tgtEl>
                                        <p:attrNameLst>
                                          <p:attrName>style.visibility</p:attrName>
                                        </p:attrNameLst>
                                      </p:cBhvr>
                                      <p:to>
                                        <p:strVal val="visible"/>
                                      </p:to>
                                    </p:set>
                                    <p:animEffect transition="in" filter="dissolve">
                                      <p:cBhvr>
                                        <p:cTn id="75" dur="500"/>
                                        <p:tgtEl>
                                          <p:spTgt spid="1040399"/>
                                        </p:tgtEl>
                                      </p:cBhvr>
                                    </p:animEffect>
                                  </p:childTnLst>
                                </p:cTn>
                              </p:par>
                            </p:childTnLst>
                          </p:cTn>
                        </p:par>
                        <p:par>
                          <p:cTn id="76" fill="hold">
                            <p:stCondLst>
                              <p:cond delay="1000"/>
                            </p:stCondLst>
                            <p:childTnLst>
                              <p:par>
                                <p:cTn id="77" presetID="9" presetClass="entr" presetSubtype="0" fill="hold" grpId="0" nodeType="afterEffect">
                                  <p:stCondLst>
                                    <p:cond delay="0"/>
                                  </p:stCondLst>
                                  <p:childTnLst>
                                    <p:set>
                                      <p:cBhvr>
                                        <p:cTn id="78" dur="1" fill="hold">
                                          <p:stCondLst>
                                            <p:cond delay="0"/>
                                          </p:stCondLst>
                                        </p:cTn>
                                        <p:tgtEl>
                                          <p:spTgt spid="1040398">
                                            <p:txEl>
                                              <p:pRg st="0" end="0"/>
                                            </p:txEl>
                                          </p:spTgt>
                                        </p:tgtEl>
                                        <p:attrNameLst>
                                          <p:attrName>style.visibility</p:attrName>
                                        </p:attrNameLst>
                                      </p:cBhvr>
                                      <p:to>
                                        <p:strVal val="visible"/>
                                      </p:to>
                                    </p:set>
                                    <p:animEffect transition="in" filter="dissolve">
                                      <p:cBhvr>
                                        <p:cTn id="79" dur="500"/>
                                        <p:tgtEl>
                                          <p:spTgt spid="1040398">
                                            <p:txEl>
                                              <p:pRg st="0" end="0"/>
                                            </p:txEl>
                                          </p:spTgt>
                                        </p:tgtEl>
                                      </p:cBhvr>
                                    </p:animEffect>
                                  </p:childTnLst>
                                </p:cTn>
                              </p:par>
                            </p:childTnLst>
                          </p:cTn>
                        </p:par>
                        <p:par>
                          <p:cTn id="80" fill="hold">
                            <p:stCondLst>
                              <p:cond delay="1500"/>
                            </p:stCondLst>
                            <p:childTnLst>
                              <p:par>
                                <p:cTn id="81" presetID="9" presetClass="entr" presetSubtype="0" fill="hold" grpId="0" nodeType="afterEffect">
                                  <p:stCondLst>
                                    <p:cond delay="0"/>
                                  </p:stCondLst>
                                  <p:childTnLst>
                                    <p:set>
                                      <p:cBhvr>
                                        <p:cTn id="82" dur="1" fill="hold">
                                          <p:stCondLst>
                                            <p:cond delay="0"/>
                                          </p:stCondLst>
                                        </p:cTn>
                                        <p:tgtEl>
                                          <p:spTgt spid="1040398">
                                            <p:txEl>
                                              <p:pRg st="1" end="1"/>
                                            </p:txEl>
                                          </p:spTgt>
                                        </p:tgtEl>
                                        <p:attrNameLst>
                                          <p:attrName>style.visibility</p:attrName>
                                        </p:attrNameLst>
                                      </p:cBhvr>
                                      <p:to>
                                        <p:strVal val="visible"/>
                                      </p:to>
                                    </p:set>
                                    <p:animEffect transition="in" filter="dissolve">
                                      <p:cBhvr>
                                        <p:cTn id="83" dur="500"/>
                                        <p:tgtEl>
                                          <p:spTgt spid="1040398">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3" fill="hold" grpId="0" nodeType="clickEffect">
                                  <p:stCondLst>
                                    <p:cond delay="0"/>
                                  </p:stCondLst>
                                  <p:iterate type="lt">
                                    <p:tmPct val="100000"/>
                                  </p:iterate>
                                  <p:childTnLst>
                                    <p:set>
                                      <p:cBhvr>
                                        <p:cTn id="87" dur="1" fill="hold">
                                          <p:stCondLst>
                                            <p:cond delay="0"/>
                                          </p:stCondLst>
                                        </p:cTn>
                                        <p:tgtEl>
                                          <p:spTgt spid="1040400">
                                            <p:txEl>
                                              <p:pRg st="0" end="0"/>
                                            </p:txEl>
                                          </p:spTgt>
                                        </p:tgtEl>
                                        <p:attrNameLst>
                                          <p:attrName>style.visibility</p:attrName>
                                        </p:attrNameLst>
                                      </p:cBhvr>
                                      <p:to>
                                        <p:strVal val="visible"/>
                                      </p:to>
                                    </p:set>
                                    <p:anim calcmode="lin" valueType="num">
                                      <p:cBhvr additive="base">
                                        <p:cTn id="88" dur="75" fill="hold"/>
                                        <p:tgtEl>
                                          <p:spTgt spid="1040400">
                                            <p:txEl>
                                              <p:pRg st="0" end="0"/>
                                            </p:txEl>
                                          </p:spTgt>
                                        </p:tgtEl>
                                        <p:attrNameLst>
                                          <p:attrName>ppt_x</p:attrName>
                                        </p:attrNameLst>
                                      </p:cBhvr>
                                      <p:tavLst>
                                        <p:tav tm="0">
                                          <p:val>
                                            <p:strVal val="1+#ppt_w/2"/>
                                          </p:val>
                                        </p:tav>
                                        <p:tav tm="100000">
                                          <p:val>
                                            <p:strVal val="#ppt_x"/>
                                          </p:val>
                                        </p:tav>
                                      </p:tavLst>
                                    </p:anim>
                                    <p:anim calcmode="lin" valueType="num">
                                      <p:cBhvr additive="base">
                                        <p:cTn id="89" dur="75" fill="hold"/>
                                        <p:tgtEl>
                                          <p:spTgt spid="104040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laser.wav"/>
                                        </p:tgtEl>
                                      </p:cMediaNode>
                                    </p:audio>
                                  </p:subTnLst>
                                </p:cTn>
                              </p:par>
                            </p:childTnLst>
                          </p:cTn>
                        </p:par>
                        <p:par>
                          <p:cTn id="90" fill="hold">
                            <p:stCondLst>
                              <p:cond delay="2100"/>
                            </p:stCondLst>
                            <p:childTnLst>
                              <p:par>
                                <p:cTn id="91" presetID="9" presetClass="entr" presetSubtype="0" fill="hold" grpId="0" nodeType="afterEffect">
                                  <p:stCondLst>
                                    <p:cond delay="0"/>
                                  </p:stCondLst>
                                  <p:childTnLst>
                                    <p:set>
                                      <p:cBhvr>
                                        <p:cTn id="92" dur="1" fill="hold">
                                          <p:stCondLst>
                                            <p:cond delay="0"/>
                                          </p:stCondLst>
                                        </p:cTn>
                                        <p:tgtEl>
                                          <p:spTgt spid="1040401">
                                            <p:txEl>
                                              <p:pRg st="0" end="0"/>
                                            </p:txEl>
                                          </p:spTgt>
                                        </p:tgtEl>
                                        <p:attrNameLst>
                                          <p:attrName>style.visibility</p:attrName>
                                        </p:attrNameLst>
                                      </p:cBhvr>
                                      <p:to>
                                        <p:strVal val="visible"/>
                                      </p:to>
                                    </p:set>
                                    <p:animEffect transition="in" filter="dissolve">
                                      <p:cBhvr>
                                        <p:cTn id="93" dur="500"/>
                                        <p:tgtEl>
                                          <p:spTgt spid="1040401">
                                            <p:txEl>
                                              <p:pRg st="0" end="0"/>
                                            </p:txEl>
                                          </p:spTgt>
                                        </p:tgtEl>
                                      </p:cBhvr>
                                    </p:animEffect>
                                  </p:childTnLst>
                                </p:cTn>
                              </p:par>
                            </p:childTnLst>
                          </p:cTn>
                        </p:par>
                        <p:par>
                          <p:cTn id="94" fill="hold">
                            <p:stCondLst>
                              <p:cond delay="2600"/>
                            </p:stCondLst>
                            <p:childTnLst>
                              <p:par>
                                <p:cTn id="95" presetID="9" presetClass="entr" presetSubtype="0" fill="hold" grpId="0" nodeType="afterEffect">
                                  <p:stCondLst>
                                    <p:cond delay="0"/>
                                  </p:stCondLst>
                                  <p:childTnLst>
                                    <p:set>
                                      <p:cBhvr>
                                        <p:cTn id="96" dur="1" fill="hold">
                                          <p:stCondLst>
                                            <p:cond delay="0"/>
                                          </p:stCondLst>
                                        </p:cTn>
                                        <p:tgtEl>
                                          <p:spTgt spid="1040401">
                                            <p:txEl>
                                              <p:pRg st="1" end="1"/>
                                            </p:txEl>
                                          </p:spTgt>
                                        </p:tgtEl>
                                        <p:attrNameLst>
                                          <p:attrName>style.visibility</p:attrName>
                                        </p:attrNameLst>
                                      </p:cBhvr>
                                      <p:to>
                                        <p:strVal val="visible"/>
                                      </p:to>
                                    </p:set>
                                    <p:animEffect transition="in" filter="dissolve">
                                      <p:cBhvr>
                                        <p:cTn id="97" dur="500"/>
                                        <p:tgtEl>
                                          <p:spTgt spid="1040401">
                                            <p:txEl>
                                              <p:pRg st="1" end="1"/>
                                            </p:txEl>
                                          </p:spTgt>
                                        </p:tgtEl>
                                      </p:cBhvr>
                                    </p:animEffect>
                                  </p:childTnLst>
                                </p:cTn>
                              </p:par>
                            </p:childTnLst>
                          </p:cTn>
                        </p:par>
                        <p:par>
                          <p:cTn id="98" fill="hold">
                            <p:stCondLst>
                              <p:cond delay="3100"/>
                            </p:stCondLst>
                            <p:childTnLst>
                              <p:par>
                                <p:cTn id="99" presetID="9" presetClass="entr" presetSubtype="0" fill="hold" grpId="0" nodeType="afterEffect">
                                  <p:stCondLst>
                                    <p:cond delay="0"/>
                                  </p:stCondLst>
                                  <p:childTnLst>
                                    <p:set>
                                      <p:cBhvr>
                                        <p:cTn id="100" dur="1" fill="hold">
                                          <p:stCondLst>
                                            <p:cond delay="0"/>
                                          </p:stCondLst>
                                        </p:cTn>
                                        <p:tgtEl>
                                          <p:spTgt spid="1040403"/>
                                        </p:tgtEl>
                                        <p:attrNameLst>
                                          <p:attrName>style.visibility</p:attrName>
                                        </p:attrNameLst>
                                      </p:cBhvr>
                                      <p:to>
                                        <p:strVal val="visible"/>
                                      </p:to>
                                    </p:set>
                                    <p:animEffect transition="in" filter="dissolve">
                                      <p:cBhvr>
                                        <p:cTn id="101" dur="500"/>
                                        <p:tgtEl>
                                          <p:spTgt spid="1040403"/>
                                        </p:tgtEl>
                                      </p:cBhvr>
                                    </p:animEffect>
                                  </p:childTnLst>
                                </p:cTn>
                              </p:par>
                            </p:childTnLst>
                          </p:cTn>
                        </p:par>
                        <p:par>
                          <p:cTn id="102" fill="hold">
                            <p:stCondLst>
                              <p:cond delay="3600"/>
                            </p:stCondLst>
                            <p:childTnLst>
                              <p:par>
                                <p:cTn id="103" presetID="9" presetClass="entr" presetSubtype="0" fill="hold" grpId="0" nodeType="afterEffect">
                                  <p:stCondLst>
                                    <p:cond delay="0"/>
                                  </p:stCondLst>
                                  <p:childTnLst>
                                    <p:set>
                                      <p:cBhvr>
                                        <p:cTn id="104" dur="1" fill="hold">
                                          <p:stCondLst>
                                            <p:cond delay="0"/>
                                          </p:stCondLst>
                                        </p:cTn>
                                        <p:tgtEl>
                                          <p:spTgt spid="1040402"/>
                                        </p:tgtEl>
                                        <p:attrNameLst>
                                          <p:attrName>style.visibility</p:attrName>
                                        </p:attrNameLst>
                                      </p:cBhvr>
                                      <p:to>
                                        <p:strVal val="visible"/>
                                      </p:to>
                                    </p:set>
                                    <p:animEffect transition="in" filter="dissolve">
                                      <p:cBhvr>
                                        <p:cTn id="105" dur="500"/>
                                        <p:tgtEl>
                                          <p:spTgt spid="1040402"/>
                                        </p:tgtEl>
                                      </p:cBhvr>
                                    </p:animEffect>
                                  </p:childTnLst>
                                </p:cTn>
                              </p:par>
                            </p:childTnLst>
                          </p:cTn>
                        </p:par>
                        <p:par>
                          <p:cTn id="106" fill="hold">
                            <p:stCondLst>
                              <p:cond delay="4100"/>
                            </p:stCondLst>
                            <p:childTnLst>
                              <p:par>
                                <p:cTn id="107" presetID="9" presetClass="entr" presetSubtype="0" fill="hold" grpId="0" nodeType="afterEffect">
                                  <p:stCondLst>
                                    <p:cond delay="0"/>
                                  </p:stCondLst>
                                  <p:childTnLst>
                                    <p:set>
                                      <p:cBhvr>
                                        <p:cTn id="108" dur="1" fill="hold">
                                          <p:stCondLst>
                                            <p:cond delay="0"/>
                                          </p:stCondLst>
                                        </p:cTn>
                                        <p:tgtEl>
                                          <p:spTgt spid="1040404"/>
                                        </p:tgtEl>
                                        <p:attrNameLst>
                                          <p:attrName>style.visibility</p:attrName>
                                        </p:attrNameLst>
                                      </p:cBhvr>
                                      <p:to>
                                        <p:strVal val="visible"/>
                                      </p:to>
                                    </p:set>
                                    <p:animEffect transition="in" filter="dissolve">
                                      <p:cBhvr>
                                        <p:cTn id="109" dur="500"/>
                                        <p:tgtEl>
                                          <p:spTgt spid="1040404"/>
                                        </p:tgtEl>
                                      </p:cBhvr>
                                    </p:animEffect>
                                  </p:childTnLst>
                                </p:cTn>
                              </p:par>
                            </p:childTnLst>
                          </p:cTn>
                        </p:par>
                        <p:par>
                          <p:cTn id="110" fill="hold">
                            <p:stCondLst>
                              <p:cond delay="4600"/>
                            </p:stCondLst>
                            <p:childTnLst>
                              <p:par>
                                <p:cTn id="111" presetID="9" presetClass="entr" presetSubtype="0" fill="hold" grpId="0" nodeType="afterEffect">
                                  <p:stCondLst>
                                    <p:cond delay="0"/>
                                  </p:stCondLst>
                                  <p:childTnLst>
                                    <p:set>
                                      <p:cBhvr>
                                        <p:cTn id="112" dur="1" fill="hold">
                                          <p:stCondLst>
                                            <p:cond delay="0"/>
                                          </p:stCondLst>
                                        </p:cTn>
                                        <p:tgtEl>
                                          <p:spTgt spid="1040405">
                                            <p:txEl>
                                              <p:pRg st="0" end="0"/>
                                            </p:txEl>
                                          </p:spTgt>
                                        </p:tgtEl>
                                        <p:attrNameLst>
                                          <p:attrName>style.visibility</p:attrName>
                                        </p:attrNameLst>
                                      </p:cBhvr>
                                      <p:to>
                                        <p:strVal val="visible"/>
                                      </p:to>
                                    </p:set>
                                    <p:animEffect transition="in" filter="dissolve">
                                      <p:cBhvr>
                                        <p:cTn id="113" dur="500"/>
                                        <p:tgtEl>
                                          <p:spTgt spid="1040405">
                                            <p:txEl>
                                              <p:pRg st="0" end="0"/>
                                            </p:txEl>
                                          </p:spTgt>
                                        </p:tgtEl>
                                      </p:cBhvr>
                                    </p:animEffect>
                                  </p:childTnLst>
                                </p:cTn>
                              </p:par>
                            </p:childTnLst>
                          </p:cTn>
                        </p:par>
                        <p:par>
                          <p:cTn id="114" fill="hold">
                            <p:stCondLst>
                              <p:cond delay="5100"/>
                            </p:stCondLst>
                            <p:childTnLst>
                              <p:par>
                                <p:cTn id="115" presetID="9" presetClass="entr" presetSubtype="0" fill="hold" grpId="0" nodeType="afterEffect">
                                  <p:stCondLst>
                                    <p:cond delay="0"/>
                                  </p:stCondLst>
                                  <p:childTnLst>
                                    <p:set>
                                      <p:cBhvr>
                                        <p:cTn id="116" dur="1" fill="hold">
                                          <p:stCondLst>
                                            <p:cond delay="0"/>
                                          </p:stCondLst>
                                        </p:cTn>
                                        <p:tgtEl>
                                          <p:spTgt spid="1040406"/>
                                        </p:tgtEl>
                                        <p:attrNameLst>
                                          <p:attrName>style.visibility</p:attrName>
                                        </p:attrNameLst>
                                      </p:cBhvr>
                                      <p:to>
                                        <p:strVal val="visible"/>
                                      </p:to>
                                    </p:set>
                                    <p:animEffect transition="in" filter="dissolve">
                                      <p:cBhvr>
                                        <p:cTn id="117" dur="500"/>
                                        <p:tgtEl>
                                          <p:spTgt spid="1040406"/>
                                        </p:tgtEl>
                                      </p:cBhvr>
                                    </p:animEffect>
                                  </p:childTnLst>
                                </p:cTn>
                              </p:par>
                            </p:childTnLst>
                          </p:cTn>
                        </p:par>
                        <p:par>
                          <p:cTn id="118" fill="hold">
                            <p:stCondLst>
                              <p:cond delay="5600"/>
                            </p:stCondLst>
                            <p:childTnLst>
                              <p:par>
                                <p:cTn id="119" presetID="9" presetClass="entr" presetSubtype="0" fill="hold" grpId="0" nodeType="afterEffect">
                                  <p:stCondLst>
                                    <p:cond delay="0"/>
                                  </p:stCondLst>
                                  <p:childTnLst>
                                    <p:set>
                                      <p:cBhvr>
                                        <p:cTn id="120" dur="1" fill="hold">
                                          <p:stCondLst>
                                            <p:cond delay="0"/>
                                          </p:stCondLst>
                                        </p:cTn>
                                        <p:tgtEl>
                                          <p:spTgt spid="1040407"/>
                                        </p:tgtEl>
                                        <p:attrNameLst>
                                          <p:attrName>style.visibility</p:attrName>
                                        </p:attrNameLst>
                                      </p:cBhvr>
                                      <p:to>
                                        <p:strVal val="visible"/>
                                      </p:to>
                                    </p:set>
                                    <p:animEffect transition="in" filter="dissolve">
                                      <p:cBhvr>
                                        <p:cTn id="121" dur="500"/>
                                        <p:tgtEl>
                                          <p:spTgt spid="1040407"/>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1040408">
                                            <p:txEl>
                                              <p:pRg st="0" end="0"/>
                                            </p:txEl>
                                          </p:spTgt>
                                        </p:tgtEl>
                                        <p:attrNameLst>
                                          <p:attrName>style.visibility</p:attrName>
                                        </p:attrNameLst>
                                      </p:cBhvr>
                                      <p:to>
                                        <p:strVal val="visible"/>
                                      </p:to>
                                    </p:set>
                                    <p:animEffect transition="in" filter="dissolve">
                                      <p:cBhvr>
                                        <p:cTn id="126" dur="500"/>
                                        <p:tgtEl>
                                          <p:spTgt spid="1040408">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grpId="0" nodeType="clickEffect">
                                  <p:stCondLst>
                                    <p:cond delay="0"/>
                                  </p:stCondLst>
                                  <p:childTnLst>
                                    <p:set>
                                      <p:cBhvr>
                                        <p:cTn id="130" dur="1" fill="hold">
                                          <p:stCondLst>
                                            <p:cond delay="0"/>
                                          </p:stCondLst>
                                        </p:cTn>
                                        <p:tgtEl>
                                          <p:spTgt spid="1040408">
                                            <p:txEl>
                                              <p:pRg st="1" end="1"/>
                                            </p:txEl>
                                          </p:spTgt>
                                        </p:tgtEl>
                                        <p:attrNameLst>
                                          <p:attrName>style.visibility</p:attrName>
                                        </p:attrNameLst>
                                      </p:cBhvr>
                                      <p:to>
                                        <p:strVal val="visible"/>
                                      </p:to>
                                    </p:set>
                                    <p:animEffect transition="in" filter="dissolve">
                                      <p:cBhvr>
                                        <p:cTn id="131" dur="500"/>
                                        <p:tgtEl>
                                          <p:spTgt spid="1040408">
                                            <p:txEl>
                                              <p:pRg st="1" end="1"/>
                                            </p:txEl>
                                          </p:spTgt>
                                        </p:tgtEl>
                                      </p:cBhvr>
                                    </p:animEffect>
                                  </p:childTnLst>
                                </p:cTn>
                              </p:par>
                            </p:childTnLst>
                          </p:cTn>
                        </p:par>
                        <p:par>
                          <p:cTn id="132" fill="hold">
                            <p:stCondLst>
                              <p:cond delay="500"/>
                            </p:stCondLst>
                            <p:childTnLst>
                              <p:par>
                                <p:cTn id="133" presetID="9" presetClass="entr" presetSubtype="0" fill="hold" grpId="0" nodeType="afterEffect">
                                  <p:stCondLst>
                                    <p:cond delay="0"/>
                                  </p:stCondLst>
                                  <p:childTnLst>
                                    <p:set>
                                      <p:cBhvr>
                                        <p:cTn id="134" dur="1" fill="hold">
                                          <p:stCondLst>
                                            <p:cond delay="0"/>
                                          </p:stCondLst>
                                        </p:cTn>
                                        <p:tgtEl>
                                          <p:spTgt spid="1040409"/>
                                        </p:tgtEl>
                                        <p:attrNameLst>
                                          <p:attrName>style.visibility</p:attrName>
                                        </p:attrNameLst>
                                      </p:cBhvr>
                                      <p:to>
                                        <p:strVal val="visible"/>
                                      </p:to>
                                    </p:set>
                                    <p:animEffect transition="in" filter="dissolve">
                                      <p:cBhvr>
                                        <p:cTn id="135" dur="500"/>
                                        <p:tgtEl>
                                          <p:spTgt spid="1040409"/>
                                        </p:tgtEl>
                                      </p:cBhvr>
                                    </p:animEffect>
                                  </p:childTnLst>
                                </p:cTn>
                              </p:par>
                            </p:childTnLst>
                          </p:cTn>
                        </p:par>
                        <p:par>
                          <p:cTn id="136" fill="hold">
                            <p:stCondLst>
                              <p:cond delay="1000"/>
                            </p:stCondLst>
                            <p:childTnLst>
                              <p:par>
                                <p:cTn id="137" presetID="9" presetClass="entr" presetSubtype="0" fill="hold" grpId="0" nodeType="afterEffect">
                                  <p:stCondLst>
                                    <p:cond delay="0"/>
                                  </p:stCondLst>
                                  <p:childTnLst>
                                    <p:set>
                                      <p:cBhvr>
                                        <p:cTn id="138" dur="1" fill="hold">
                                          <p:stCondLst>
                                            <p:cond delay="0"/>
                                          </p:stCondLst>
                                        </p:cTn>
                                        <p:tgtEl>
                                          <p:spTgt spid="1040410">
                                            <p:txEl>
                                              <p:pRg st="0" end="0"/>
                                            </p:txEl>
                                          </p:spTgt>
                                        </p:tgtEl>
                                        <p:attrNameLst>
                                          <p:attrName>style.visibility</p:attrName>
                                        </p:attrNameLst>
                                      </p:cBhvr>
                                      <p:to>
                                        <p:strVal val="visible"/>
                                      </p:to>
                                    </p:set>
                                    <p:animEffect transition="in" filter="dissolve">
                                      <p:cBhvr>
                                        <p:cTn id="139" dur="500"/>
                                        <p:tgtEl>
                                          <p:spTgt spid="1040410">
                                            <p:txEl>
                                              <p:pRg st="0" end="0"/>
                                            </p:txEl>
                                          </p:spTgt>
                                        </p:tgtEl>
                                      </p:cBhvr>
                                    </p:animEffect>
                                  </p:childTnLst>
                                </p:cTn>
                              </p:par>
                            </p:childTnLst>
                          </p:cTn>
                        </p:par>
                        <p:par>
                          <p:cTn id="140" fill="hold">
                            <p:stCondLst>
                              <p:cond delay="1500"/>
                            </p:stCondLst>
                            <p:childTnLst>
                              <p:par>
                                <p:cTn id="141" presetID="9" presetClass="entr" presetSubtype="0" fill="hold" grpId="0" nodeType="afterEffect">
                                  <p:stCondLst>
                                    <p:cond delay="0"/>
                                  </p:stCondLst>
                                  <p:childTnLst>
                                    <p:set>
                                      <p:cBhvr>
                                        <p:cTn id="142" dur="1" fill="hold">
                                          <p:stCondLst>
                                            <p:cond delay="0"/>
                                          </p:stCondLst>
                                        </p:cTn>
                                        <p:tgtEl>
                                          <p:spTgt spid="1040411">
                                            <p:txEl>
                                              <p:pRg st="0" end="0"/>
                                            </p:txEl>
                                          </p:spTgt>
                                        </p:tgtEl>
                                        <p:attrNameLst>
                                          <p:attrName>style.visibility</p:attrName>
                                        </p:attrNameLst>
                                      </p:cBhvr>
                                      <p:to>
                                        <p:strVal val="visible"/>
                                      </p:to>
                                    </p:set>
                                    <p:animEffect transition="in" filter="dissolve">
                                      <p:cBhvr>
                                        <p:cTn id="143" dur="500"/>
                                        <p:tgtEl>
                                          <p:spTgt spid="1040411">
                                            <p:txEl>
                                              <p:pRg st="0" end="0"/>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1040412">
                                            <p:txEl>
                                              <p:pRg st="0" end="0"/>
                                            </p:txEl>
                                          </p:spTgt>
                                        </p:tgtEl>
                                        <p:attrNameLst>
                                          <p:attrName>style.visibility</p:attrName>
                                        </p:attrNameLst>
                                      </p:cBhvr>
                                      <p:to>
                                        <p:strVal val="visible"/>
                                      </p:to>
                                    </p:set>
                                    <p:animEffect transition="in" filter="dissolve">
                                      <p:cBhvr>
                                        <p:cTn id="148" dur="500"/>
                                        <p:tgtEl>
                                          <p:spTgt spid="1040412">
                                            <p:txEl>
                                              <p:pRg st="0" end="0"/>
                                            </p:txEl>
                                          </p:spTgt>
                                        </p:tgtEl>
                                      </p:cBhvr>
                                    </p:animEffect>
                                  </p:childTnLst>
                                </p:cTn>
                              </p:par>
                            </p:childTnLst>
                          </p:cTn>
                        </p:par>
                        <p:par>
                          <p:cTn id="149" fill="hold">
                            <p:stCondLst>
                              <p:cond delay="500"/>
                            </p:stCondLst>
                            <p:childTnLst>
                              <p:par>
                                <p:cTn id="150" presetID="9" presetClass="entr" presetSubtype="0" fill="hold" grpId="0" nodeType="afterEffect">
                                  <p:stCondLst>
                                    <p:cond delay="0"/>
                                  </p:stCondLst>
                                  <p:childTnLst>
                                    <p:set>
                                      <p:cBhvr>
                                        <p:cTn id="151" dur="1" fill="hold">
                                          <p:stCondLst>
                                            <p:cond delay="0"/>
                                          </p:stCondLst>
                                        </p:cTn>
                                        <p:tgtEl>
                                          <p:spTgt spid="1040413">
                                            <p:txEl>
                                              <p:pRg st="0" end="0"/>
                                            </p:txEl>
                                          </p:spTgt>
                                        </p:tgtEl>
                                        <p:attrNameLst>
                                          <p:attrName>style.visibility</p:attrName>
                                        </p:attrNameLst>
                                      </p:cBhvr>
                                      <p:to>
                                        <p:strVal val="visible"/>
                                      </p:to>
                                    </p:set>
                                    <p:animEffect transition="in" filter="dissolve">
                                      <p:cBhvr>
                                        <p:cTn id="152" dur="500"/>
                                        <p:tgtEl>
                                          <p:spTgt spid="1040413">
                                            <p:txEl>
                                              <p:pRg st="0" end="0"/>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9" presetClass="entr" presetSubtype="0" fill="hold" grpId="0" nodeType="clickEffect">
                                  <p:stCondLst>
                                    <p:cond delay="0"/>
                                  </p:stCondLst>
                                  <p:childTnLst>
                                    <p:set>
                                      <p:cBhvr>
                                        <p:cTn id="156" dur="1" fill="hold">
                                          <p:stCondLst>
                                            <p:cond delay="0"/>
                                          </p:stCondLst>
                                        </p:cTn>
                                        <p:tgtEl>
                                          <p:spTgt spid="1040414">
                                            <p:txEl>
                                              <p:pRg st="0" end="0"/>
                                            </p:txEl>
                                          </p:spTgt>
                                        </p:tgtEl>
                                        <p:attrNameLst>
                                          <p:attrName>style.visibility</p:attrName>
                                        </p:attrNameLst>
                                      </p:cBhvr>
                                      <p:to>
                                        <p:strVal val="visible"/>
                                      </p:to>
                                    </p:set>
                                    <p:animEffect transition="in" filter="dissolve">
                                      <p:cBhvr>
                                        <p:cTn id="157" dur="500"/>
                                        <p:tgtEl>
                                          <p:spTgt spid="1040414">
                                            <p:txEl>
                                              <p:pRg st="0" end="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1040415">
                                            <p:txEl>
                                              <p:pRg st="0" end="0"/>
                                            </p:txEl>
                                          </p:spTgt>
                                        </p:tgtEl>
                                        <p:attrNameLst>
                                          <p:attrName>style.visibility</p:attrName>
                                        </p:attrNameLst>
                                      </p:cBhvr>
                                      <p:to>
                                        <p:strVal val="visible"/>
                                      </p:to>
                                    </p:set>
                                    <p:animEffect transition="in" filter="dissolve">
                                      <p:cBhvr>
                                        <p:cTn id="162" dur="500"/>
                                        <p:tgtEl>
                                          <p:spTgt spid="1040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7" grpId="0" autoUpdateAnimBg="0"/>
      <p:bldP spid="1040388" grpId="0" animBg="1"/>
      <p:bldP spid="1040389" grpId="0" animBg="1"/>
      <p:bldP spid="1040390" grpId="0" animBg="1"/>
      <p:bldP spid="1040391" grpId="0" animBg="1"/>
      <p:bldP spid="1040392" grpId="0" animBg="1"/>
      <p:bldP spid="1040393" grpId="0" autoUpdateAnimBg="0"/>
      <p:bldP spid="1040394" grpId="0" build="p" autoUpdateAnimBg="0"/>
      <p:bldP spid="1040395" grpId="0" build="p" autoUpdateAnimBg="0" advAuto="0"/>
      <p:bldP spid="1040396" grpId="0" animBg="1"/>
      <p:bldP spid="1040397" grpId="0" build="p" autoUpdateAnimBg="0"/>
      <p:bldP spid="1040398" grpId="0" build="p" autoUpdateAnimBg="0" advAuto="0"/>
      <p:bldP spid="1040399" grpId="0" animBg="1"/>
      <p:bldP spid="1040400" grpId="0" build="p" autoUpdateAnimBg="0"/>
      <p:bldP spid="1040401" grpId="0" build="p" autoUpdateAnimBg="0" advAuto="0"/>
      <p:bldP spid="1040402" grpId="0" animBg="1"/>
      <p:bldP spid="1040403" grpId="0" animBg="1"/>
      <p:bldP spid="1040404" grpId="0" animBg="1"/>
      <p:bldP spid="1040405" grpId="0" build="p" autoUpdateAnimBg="0" advAuto="0"/>
      <p:bldP spid="1040406" grpId="0" animBg="1"/>
      <p:bldP spid="1040407" grpId="0" animBg="1"/>
      <p:bldP spid="1040408" grpId="0" build="p" autoUpdateAnimBg="0"/>
      <p:bldP spid="1040409" grpId="0" animBg="1"/>
      <p:bldP spid="1040410" grpId="0" build="p" autoUpdateAnimBg="0" advAuto="0"/>
      <p:bldP spid="1040411" grpId="0" build="p" autoUpdateAnimBg="0" advAuto="0"/>
      <p:bldP spid="1040412" grpId="0" build="p" autoUpdateAnimBg="0"/>
      <p:bldP spid="1040413" grpId="0" build="p" autoUpdateAnimBg="0" advAuto="0"/>
      <p:bldP spid="1040414" grpId="0" build="p" autoUpdateAnimBg="0"/>
      <p:bldP spid="1040415"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descr="10-16Figure_PHO"/>
          <p:cNvPicPr>
            <a:picLocks noChangeAspect="1" noChangeArrowheads="1"/>
          </p:cNvPicPr>
          <p:nvPr/>
        </p:nvPicPr>
        <p:blipFill>
          <a:blip r:embed="rId3" cstate="print"/>
          <a:srcRect b="3551"/>
          <a:stretch>
            <a:fillRect/>
          </a:stretch>
        </p:blipFill>
        <p:spPr bwMode="auto">
          <a:xfrm>
            <a:off x="-128588" y="-161925"/>
            <a:ext cx="9453563" cy="7169150"/>
          </a:xfrm>
          <a:prstGeom prst="rect">
            <a:avLst/>
          </a:prstGeom>
          <a:noFill/>
          <a:ln w="9525">
            <a:noFill/>
            <a:miter lim="800000"/>
            <a:headEnd/>
            <a:tailEnd/>
          </a:ln>
        </p:spPr>
      </p:pic>
      <p:sp>
        <p:nvSpPr>
          <p:cNvPr id="176131" name="Rectangle 5"/>
          <p:cNvSpPr>
            <a:spLocks noChangeArrowheads="1"/>
          </p:cNvSpPr>
          <p:nvPr/>
        </p:nvSpPr>
        <p:spPr bwMode="auto">
          <a:xfrm>
            <a:off x="2932113"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1250" name="Rectangle 2"/>
          <p:cNvSpPr>
            <a:spLocks noChangeArrowheads="1"/>
          </p:cNvSpPr>
          <p:nvPr/>
        </p:nvSpPr>
        <p:spPr bwMode="auto">
          <a:xfrm>
            <a:off x="609600" y="3106738"/>
            <a:ext cx="8015288" cy="3068637"/>
          </a:xfrm>
          <a:prstGeom prst="rect">
            <a:avLst/>
          </a:prstGeom>
          <a:solidFill>
            <a:srgbClr val="E7F4F5"/>
          </a:solidFill>
          <a:ln w="28575">
            <a:solidFill>
              <a:schemeClr val="bg2"/>
            </a:solidFill>
            <a:miter lim="800000"/>
            <a:headEnd/>
            <a:tailEnd/>
          </a:ln>
        </p:spPr>
        <p:txBody>
          <a:bodyPr wrap="none" anchor="ctr"/>
          <a:lstStyle/>
          <a:p>
            <a:endParaRPr lang="en-US"/>
          </a:p>
        </p:txBody>
      </p:sp>
      <p:sp>
        <p:nvSpPr>
          <p:cNvPr id="38919" name="Rectangle 3"/>
          <p:cNvSpPr>
            <a:spLocks noChangeArrowheads="1"/>
          </p:cNvSpPr>
          <p:nvPr>
            <p:ph type="body" idx="1"/>
          </p:nvPr>
        </p:nvSpPr>
        <p:spPr>
          <a:xfrm>
            <a:off x="962025" y="1163638"/>
            <a:ext cx="8181975" cy="1427162"/>
          </a:xfrm>
          <a:noFill/>
        </p:spPr>
        <p:txBody>
          <a:bodyPr/>
          <a:lstStyle/>
          <a:p>
            <a:pPr eaLnBrk="1" hangingPunct="1">
              <a:spcBef>
                <a:spcPct val="100000"/>
              </a:spcBef>
              <a:buFontTx/>
              <a:buNone/>
            </a:pPr>
            <a:r>
              <a:rPr lang="en-US" sz="3000" smtClean="0"/>
              <a:t>   Determine the relative rate of diffusion        for krypton and bromine.</a:t>
            </a:r>
          </a:p>
        </p:txBody>
      </p:sp>
      <p:graphicFrame>
        <p:nvGraphicFramePr>
          <p:cNvPr id="821252" name="Object 4"/>
          <p:cNvGraphicFramePr>
            <a:graphicFrameLocks noChangeAspect="1"/>
          </p:cNvGraphicFramePr>
          <p:nvPr/>
        </p:nvGraphicFramePr>
        <p:xfrm>
          <a:off x="7010400" y="5029200"/>
          <a:ext cx="1598613" cy="538163"/>
        </p:xfrm>
        <a:graphic>
          <a:graphicData uri="http://schemas.openxmlformats.org/presentationml/2006/ole">
            <p:oleObj spid="_x0000_s38914" name="Equation" r:id="rId4" imgW="507960" imgH="177480" progId="Equation.3">
              <p:embed/>
            </p:oleObj>
          </a:graphicData>
        </a:graphic>
      </p:graphicFrame>
      <p:sp>
        <p:nvSpPr>
          <p:cNvPr id="821253" name="Rectangle 5"/>
          <p:cNvSpPr>
            <a:spLocks noChangeArrowheads="1"/>
          </p:cNvSpPr>
          <p:nvPr/>
        </p:nvSpPr>
        <p:spPr bwMode="auto">
          <a:xfrm>
            <a:off x="962025" y="6149975"/>
            <a:ext cx="8181975" cy="708025"/>
          </a:xfrm>
          <a:prstGeom prst="rect">
            <a:avLst/>
          </a:prstGeom>
          <a:noFill/>
          <a:ln w="9525">
            <a:noFill/>
            <a:miter lim="800000"/>
            <a:headEnd/>
            <a:tailEnd/>
          </a:ln>
        </p:spPr>
        <p:txBody>
          <a:bodyPr/>
          <a:lstStyle/>
          <a:p>
            <a:pPr marL="342900" indent="-342900">
              <a:lnSpc>
                <a:spcPct val="120000"/>
              </a:lnSpc>
              <a:spcBef>
                <a:spcPct val="100000"/>
              </a:spcBef>
            </a:pPr>
            <a:r>
              <a:rPr lang="en-US" sz="2800">
                <a:sym typeface="Symbol" pitchFamily="18" charset="2"/>
              </a:rPr>
              <a:t>Kr</a:t>
            </a:r>
            <a:r>
              <a:rPr lang="en-US" sz="2800" baseline="30000">
                <a:sym typeface="Symbol" pitchFamily="18" charset="2"/>
              </a:rPr>
              <a:t> </a:t>
            </a:r>
            <a:r>
              <a:rPr lang="en-US" sz="2800">
                <a:sym typeface="Symbol" pitchFamily="18" charset="2"/>
              </a:rPr>
              <a:t>diffuses 1.381 times faster than Br</a:t>
            </a:r>
            <a:r>
              <a:rPr lang="en-US" sz="2800" baseline="-25000">
                <a:sym typeface="Symbol" pitchFamily="18" charset="2"/>
              </a:rPr>
              <a:t>2</a:t>
            </a:r>
            <a:r>
              <a:rPr lang="en-US" sz="2800">
                <a:sym typeface="Symbol" pitchFamily="18" charset="2"/>
              </a:rPr>
              <a:t>.</a:t>
            </a:r>
            <a:endParaRPr lang="en-US" sz="2800"/>
          </a:p>
        </p:txBody>
      </p:sp>
      <p:graphicFrame>
        <p:nvGraphicFramePr>
          <p:cNvPr id="821254" name="Object 6"/>
          <p:cNvGraphicFramePr>
            <a:graphicFrameLocks noChangeAspect="1"/>
          </p:cNvGraphicFramePr>
          <p:nvPr/>
        </p:nvGraphicFramePr>
        <p:xfrm>
          <a:off x="838200" y="4598988"/>
          <a:ext cx="2757488" cy="1550987"/>
        </p:xfrm>
        <a:graphic>
          <a:graphicData uri="http://schemas.openxmlformats.org/presentationml/2006/ole">
            <p:oleObj spid="_x0000_s38915" name="Equation" r:id="rId5" imgW="876240" imgH="507960" progId="Equation.3">
              <p:embed/>
            </p:oleObj>
          </a:graphicData>
        </a:graphic>
      </p:graphicFrame>
      <p:graphicFrame>
        <p:nvGraphicFramePr>
          <p:cNvPr id="821255" name="Object 7"/>
          <p:cNvGraphicFramePr>
            <a:graphicFrameLocks noChangeAspect="1"/>
          </p:cNvGraphicFramePr>
          <p:nvPr/>
        </p:nvGraphicFramePr>
        <p:xfrm>
          <a:off x="3276600" y="3133725"/>
          <a:ext cx="2273300" cy="1470025"/>
        </p:xfrm>
        <a:graphic>
          <a:graphicData uri="http://schemas.openxmlformats.org/presentationml/2006/ole">
            <p:oleObj spid="_x0000_s38916" name="Equation" r:id="rId6" imgW="723600" imgH="482400" progId="Equation.3">
              <p:embed/>
            </p:oleObj>
          </a:graphicData>
        </a:graphic>
      </p:graphicFrame>
      <p:graphicFrame>
        <p:nvGraphicFramePr>
          <p:cNvPr id="821256" name="Object 8"/>
          <p:cNvGraphicFramePr>
            <a:graphicFrameLocks noChangeAspect="1"/>
          </p:cNvGraphicFramePr>
          <p:nvPr/>
        </p:nvGraphicFramePr>
        <p:xfrm>
          <a:off x="3505200" y="4606925"/>
          <a:ext cx="3598863" cy="1433513"/>
        </p:xfrm>
        <a:graphic>
          <a:graphicData uri="http://schemas.openxmlformats.org/presentationml/2006/ole">
            <p:oleObj spid="_x0000_s38917" name="Equation" r:id="rId7" imgW="1143000" imgH="469800" progId="Equation.3">
              <p:embed/>
            </p:oleObj>
          </a:graphicData>
        </a:graphic>
      </p:graphicFrame>
      <p:sp>
        <p:nvSpPr>
          <p:cNvPr id="38921" name="Rectangle 9"/>
          <p:cNvSpPr>
            <a:spLocks noGrp="1" noChangeArrowheads="1"/>
          </p:cNvSpPr>
          <p:nvPr>
            <p:ph type="title"/>
          </p:nvPr>
        </p:nvSpPr>
        <p:spPr/>
        <p:txBody>
          <a:bodyPr/>
          <a:lstStyle/>
          <a:p>
            <a:pPr eaLnBrk="1" hangingPunct="1"/>
            <a:r>
              <a:rPr lang="en-US" smtClean="0"/>
              <a:t>Graham’s Law</a:t>
            </a:r>
          </a:p>
        </p:txBody>
      </p:sp>
      <p:sp>
        <p:nvSpPr>
          <p:cNvPr id="38922" name="AutoShape 10"/>
          <p:cNvSpPr>
            <a:spLocks noChangeArrowheads="1"/>
          </p:cNvSpPr>
          <p:nvPr/>
        </p:nvSpPr>
        <p:spPr bwMode="auto">
          <a:xfrm>
            <a:off x="993775" y="2189163"/>
            <a:ext cx="7083425" cy="788987"/>
          </a:xfrm>
          <a:prstGeom prst="wedgeRectCallout">
            <a:avLst>
              <a:gd name="adj1" fmla="val -47579"/>
              <a:gd name="adj2" fmla="val -20421"/>
            </a:avLst>
          </a:prstGeom>
          <a:solidFill>
            <a:srgbClr val="E7F4F5"/>
          </a:solidFill>
          <a:ln w="9525">
            <a:solidFill>
              <a:schemeClr val="bg2"/>
            </a:solidFill>
            <a:miter lim="800000"/>
            <a:headEnd/>
            <a:tailEnd/>
          </a:ln>
        </p:spPr>
        <p:txBody>
          <a:bodyPr/>
          <a:lstStyle/>
          <a:p>
            <a:pPr eaLnBrk="0" hangingPunct="0"/>
            <a:r>
              <a:rPr lang="en-US" sz="2200">
                <a:solidFill>
                  <a:schemeClr val="accent2"/>
                </a:solidFill>
              </a:rPr>
              <a:t>The first gas is “Gas A” and the second gas is “Gas B”.  </a:t>
            </a:r>
          </a:p>
          <a:p>
            <a:pPr eaLnBrk="0" hangingPunct="0"/>
            <a:r>
              <a:rPr lang="en-US" sz="2200">
                <a:solidFill>
                  <a:schemeClr val="accent2"/>
                </a:solidFill>
              </a:rPr>
              <a:t>Relative rate mean find the ratio “v</a:t>
            </a:r>
            <a:r>
              <a:rPr lang="en-US" sz="2200" baseline="-25000">
                <a:solidFill>
                  <a:schemeClr val="accent2"/>
                </a:solidFill>
              </a:rPr>
              <a:t>A</a:t>
            </a:r>
            <a:r>
              <a:rPr lang="en-US" sz="2200">
                <a:solidFill>
                  <a:schemeClr val="accent2"/>
                </a:solidFill>
              </a:rPr>
              <a:t>/v</a:t>
            </a:r>
            <a:r>
              <a:rPr lang="en-US" sz="2200" baseline="-25000">
                <a:solidFill>
                  <a:schemeClr val="accent2"/>
                </a:solidFill>
              </a:rPr>
              <a:t>B</a:t>
            </a:r>
            <a:r>
              <a:rPr lang="en-US" sz="2200">
                <a:solidFill>
                  <a:schemeClr val="accent2"/>
                </a:solidFill>
              </a:rPr>
              <a:t>”.</a:t>
            </a:r>
          </a:p>
        </p:txBody>
      </p:sp>
      <p:sp>
        <p:nvSpPr>
          <p:cNvPr id="38923" name="Rectangle 11"/>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2" name="Group 12"/>
          <p:cNvGrpSpPr>
            <a:grpSpLocks/>
          </p:cNvGrpSpPr>
          <p:nvPr/>
        </p:nvGrpSpPr>
        <p:grpSpPr bwMode="auto">
          <a:xfrm>
            <a:off x="8153400" y="152400"/>
            <a:ext cx="895350" cy="1006475"/>
            <a:chOff x="5136" y="96"/>
            <a:chExt cx="564" cy="634"/>
          </a:xfrm>
        </p:grpSpPr>
        <p:sp>
          <p:nvSpPr>
            <p:cNvPr id="38930" name="Rectangle 13"/>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8931" name="Text Box 14"/>
            <p:cNvSpPr txBox="1">
              <a:spLocks noChangeArrowheads="1"/>
            </p:cNvSpPr>
            <p:nvPr/>
          </p:nvSpPr>
          <p:spPr bwMode="auto">
            <a:xfrm>
              <a:off x="5210" y="240"/>
              <a:ext cx="372" cy="365"/>
            </a:xfrm>
            <a:prstGeom prst="rect">
              <a:avLst/>
            </a:prstGeom>
            <a:noFill/>
            <a:ln w="9525">
              <a:noFill/>
              <a:miter lim="800000"/>
              <a:headEnd/>
              <a:tailEnd/>
            </a:ln>
          </p:spPr>
          <p:txBody>
            <a:bodyPr wrap="none">
              <a:spAutoFit/>
            </a:bodyPr>
            <a:lstStyle/>
            <a:p>
              <a:pPr algn="l"/>
              <a:r>
                <a:rPr lang="en-US" sz="3200"/>
                <a:t>Kr</a:t>
              </a:r>
            </a:p>
          </p:txBody>
        </p:sp>
        <p:sp>
          <p:nvSpPr>
            <p:cNvPr id="38932" name="Text Box 15"/>
            <p:cNvSpPr txBox="1">
              <a:spLocks noChangeArrowheads="1"/>
            </p:cNvSpPr>
            <p:nvPr/>
          </p:nvSpPr>
          <p:spPr bwMode="auto">
            <a:xfrm>
              <a:off x="5166" y="538"/>
              <a:ext cx="395" cy="192"/>
            </a:xfrm>
            <a:prstGeom prst="rect">
              <a:avLst/>
            </a:prstGeom>
            <a:noFill/>
            <a:ln w="9525">
              <a:noFill/>
              <a:miter lim="800000"/>
              <a:headEnd/>
              <a:tailEnd/>
            </a:ln>
          </p:spPr>
          <p:txBody>
            <a:bodyPr wrap="none">
              <a:spAutoFit/>
            </a:bodyPr>
            <a:lstStyle/>
            <a:p>
              <a:pPr algn="l"/>
              <a:r>
                <a:rPr lang="en-US" sz="1400" b="1">
                  <a:solidFill>
                    <a:srgbClr val="FF0000"/>
                  </a:solidFill>
                </a:rPr>
                <a:t>83.80</a:t>
              </a:r>
            </a:p>
          </p:txBody>
        </p:sp>
        <p:sp>
          <p:nvSpPr>
            <p:cNvPr id="38933" name="Text Box 16"/>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chemeClr val="accent2"/>
                  </a:solidFill>
                </a:rPr>
                <a:t>36</a:t>
              </a:r>
            </a:p>
          </p:txBody>
        </p:sp>
      </p:grpSp>
      <p:grpSp>
        <p:nvGrpSpPr>
          <p:cNvPr id="3" name="Group 17"/>
          <p:cNvGrpSpPr>
            <a:grpSpLocks/>
          </p:cNvGrpSpPr>
          <p:nvPr/>
        </p:nvGrpSpPr>
        <p:grpSpPr bwMode="auto">
          <a:xfrm>
            <a:off x="200025" y="152400"/>
            <a:ext cx="895350" cy="1006475"/>
            <a:chOff x="5136" y="96"/>
            <a:chExt cx="564" cy="634"/>
          </a:xfrm>
        </p:grpSpPr>
        <p:sp>
          <p:nvSpPr>
            <p:cNvPr id="38926" name="Rectangle 18"/>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8927" name="Text Box 19"/>
            <p:cNvSpPr txBox="1">
              <a:spLocks noChangeArrowheads="1"/>
            </p:cNvSpPr>
            <p:nvPr/>
          </p:nvSpPr>
          <p:spPr bwMode="auto">
            <a:xfrm>
              <a:off x="5210" y="240"/>
              <a:ext cx="372" cy="365"/>
            </a:xfrm>
            <a:prstGeom prst="rect">
              <a:avLst/>
            </a:prstGeom>
            <a:noFill/>
            <a:ln w="9525">
              <a:noFill/>
              <a:miter lim="800000"/>
              <a:headEnd/>
              <a:tailEnd/>
            </a:ln>
          </p:spPr>
          <p:txBody>
            <a:bodyPr wrap="none">
              <a:spAutoFit/>
            </a:bodyPr>
            <a:lstStyle/>
            <a:p>
              <a:pPr algn="l"/>
              <a:r>
                <a:rPr lang="en-US" sz="3200"/>
                <a:t>Br</a:t>
              </a:r>
            </a:p>
          </p:txBody>
        </p:sp>
        <p:sp>
          <p:nvSpPr>
            <p:cNvPr id="38928" name="Text Box 20"/>
            <p:cNvSpPr txBox="1">
              <a:spLocks noChangeArrowheads="1"/>
            </p:cNvSpPr>
            <p:nvPr/>
          </p:nvSpPr>
          <p:spPr bwMode="auto">
            <a:xfrm>
              <a:off x="5166" y="538"/>
              <a:ext cx="457" cy="192"/>
            </a:xfrm>
            <a:prstGeom prst="rect">
              <a:avLst/>
            </a:prstGeom>
            <a:noFill/>
            <a:ln w="9525">
              <a:noFill/>
              <a:miter lim="800000"/>
              <a:headEnd/>
              <a:tailEnd/>
            </a:ln>
          </p:spPr>
          <p:txBody>
            <a:bodyPr wrap="none">
              <a:spAutoFit/>
            </a:bodyPr>
            <a:lstStyle/>
            <a:p>
              <a:pPr algn="l"/>
              <a:r>
                <a:rPr lang="en-US" sz="1400" b="1">
                  <a:solidFill>
                    <a:srgbClr val="FF0000"/>
                  </a:solidFill>
                </a:rPr>
                <a:t>79.904</a:t>
              </a:r>
            </a:p>
          </p:txBody>
        </p:sp>
        <p:sp>
          <p:nvSpPr>
            <p:cNvPr id="38929" name="Text Box 21"/>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chemeClr val="accent2"/>
                  </a:solidFill>
                </a:rPr>
                <a:t>35</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21250"/>
                                        </p:tgtEl>
                                        <p:attrNameLst>
                                          <p:attrName>style.visibility</p:attrName>
                                        </p:attrNameLst>
                                      </p:cBhvr>
                                      <p:to>
                                        <p:strVal val="visible"/>
                                      </p:to>
                                    </p:set>
                                    <p:animEffect transition="in" filter="dissolve">
                                      <p:cBhvr>
                                        <p:cTn id="19" dur="500"/>
                                        <p:tgtEl>
                                          <p:spTgt spid="821250"/>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821255"/>
                                        </p:tgtEl>
                                        <p:attrNameLst>
                                          <p:attrName>style.visibility</p:attrName>
                                        </p:attrNameLst>
                                      </p:cBhvr>
                                      <p:to>
                                        <p:strVal val="visible"/>
                                      </p:to>
                                    </p:set>
                                    <p:animEffect transition="in" filter="wipe(up)">
                                      <p:cBhvr>
                                        <p:cTn id="23" dur="500"/>
                                        <p:tgtEl>
                                          <p:spTgt spid="8212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21254"/>
                                        </p:tgtEl>
                                        <p:attrNameLst>
                                          <p:attrName>style.visibility</p:attrName>
                                        </p:attrNameLst>
                                      </p:cBhvr>
                                      <p:to>
                                        <p:strVal val="visible"/>
                                      </p:to>
                                    </p:set>
                                    <p:animEffect transition="in" filter="wipe(left)">
                                      <p:cBhvr>
                                        <p:cTn id="28" dur="500"/>
                                        <p:tgtEl>
                                          <p:spTgt spid="82125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21256"/>
                                        </p:tgtEl>
                                        <p:attrNameLst>
                                          <p:attrName>style.visibility</p:attrName>
                                        </p:attrNameLst>
                                      </p:cBhvr>
                                      <p:to>
                                        <p:strVal val="visible"/>
                                      </p:to>
                                    </p:set>
                                    <p:animEffect transition="in" filter="wipe(left)">
                                      <p:cBhvr>
                                        <p:cTn id="33" dur="500"/>
                                        <p:tgtEl>
                                          <p:spTgt spid="82125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21252"/>
                                        </p:tgtEl>
                                        <p:attrNameLst>
                                          <p:attrName>style.visibility</p:attrName>
                                        </p:attrNameLst>
                                      </p:cBhvr>
                                      <p:to>
                                        <p:strVal val="visible"/>
                                      </p:to>
                                    </p:set>
                                    <p:animEffect transition="in" filter="wipe(left)">
                                      <p:cBhvr>
                                        <p:cTn id="38" dur="500"/>
                                        <p:tgtEl>
                                          <p:spTgt spid="8212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21253"/>
                                        </p:tgtEl>
                                        <p:attrNameLst>
                                          <p:attrName>style.visibility</p:attrName>
                                        </p:attrNameLst>
                                      </p:cBhvr>
                                      <p:to>
                                        <p:strVal val="visible"/>
                                      </p:to>
                                    </p:set>
                                    <p:animEffect transition="in" filter="wipe(left)">
                                      <p:cBhvr>
                                        <p:cTn id="43" dur="500"/>
                                        <p:tgtEl>
                                          <p:spTgt spid="82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0" grpId="0" animBg="1"/>
      <p:bldP spid="821253"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943" name="Group 2"/>
          <p:cNvGrpSpPr>
            <a:grpSpLocks/>
          </p:cNvGrpSpPr>
          <p:nvPr/>
        </p:nvGrpSpPr>
        <p:grpSpPr bwMode="auto">
          <a:xfrm>
            <a:off x="0" y="2752725"/>
            <a:ext cx="9144000" cy="4105275"/>
            <a:chOff x="0" y="1734"/>
            <a:chExt cx="5760" cy="2586"/>
          </a:xfrm>
        </p:grpSpPr>
        <p:sp>
          <p:nvSpPr>
            <p:cNvPr id="39959" name="Rectangle 3"/>
            <p:cNvSpPr>
              <a:spLocks noChangeArrowheads="1"/>
            </p:cNvSpPr>
            <p:nvPr/>
          </p:nvSpPr>
          <p:spPr bwMode="auto">
            <a:xfrm>
              <a:off x="0" y="1734"/>
              <a:ext cx="5760" cy="2586"/>
            </a:xfrm>
            <a:prstGeom prst="rect">
              <a:avLst/>
            </a:prstGeom>
            <a:noFill/>
            <a:ln w="28575">
              <a:solidFill>
                <a:schemeClr val="bg2"/>
              </a:solidFill>
              <a:miter lim="800000"/>
              <a:headEnd/>
              <a:tailEnd/>
            </a:ln>
          </p:spPr>
          <p:txBody>
            <a:bodyPr wrap="none" anchor="ctr"/>
            <a:lstStyle/>
            <a:p>
              <a:endParaRPr lang="en-US"/>
            </a:p>
          </p:txBody>
        </p:sp>
        <p:sp>
          <p:nvSpPr>
            <p:cNvPr id="39960" name="Line 4"/>
            <p:cNvSpPr>
              <a:spLocks noChangeShapeType="1"/>
            </p:cNvSpPr>
            <p:nvPr/>
          </p:nvSpPr>
          <p:spPr bwMode="auto">
            <a:xfrm>
              <a:off x="1855" y="1734"/>
              <a:ext cx="0" cy="2586"/>
            </a:xfrm>
            <a:prstGeom prst="line">
              <a:avLst/>
            </a:prstGeom>
            <a:noFill/>
            <a:ln w="28575">
              <a:solidFill>
                <a:schemeClr val="bg2"/>
              </a:solidFill>
              <a:round/>
              <a:headEnd/>
              <a:tailEnd/>
            </a:ln>
          </p:spPr>
          <p:txBody>
            <a:bodyPr wrap="none" anchor="ctr"/>
            <a:lstStyle/>
            <a:p>
              <a:endParaRPr lang="en-US"/>
            </a:p>
          </p:txBody>
        </p:sp>
      </p:grpSp>
      <p:sp>
        <p:nvSpPr>
          <p:cNvPr id="39944" name="Rectangle 5"/>
          <p:cNvSpPr>
            <a:spLocks noChangeArrowheads="1"/>
          </p:cNvSpPr>
          <p:nvPr>
            <p:ph type="body" idx="1"/>
          </p:nvPr>
        </p:nvSpPr>
        <p:spPr>
          <a:xfrm>
            <a:off x="457200" y="1371600"/>
            <a:ext cx="8181975" cy="1427163"/>
          </a:xfrm>
          <a:noFill/>
        </p:spPr>
        <p:txBody>
          <a:bodyPr/>
          <a:lstStyle/>
          <a:p>
            <a:pPr eaLnBrk="1" hangingPunct="1">
              <a:lnSpc>
                <a:spcPct val="90000"/>
              </a:lnSpc>
              <a:spcBef>
                <a:spcPct val="100000"/>
              </a:spcBef>
              <a:buFontTx/>
              <a:buNone/>
            </a:pPr>
            <a:r>
              <a:rPr lang="en-US" sz="2400" smtClean="0">
                <a:cs typeface="Times New Roman" pitchFamily="18" charset="0"/>
              </a:rPr>
              <a:t>    A molecule of oxygen gas has an average speed of 12.3 m/s at a given temp and pressure.  What is the average speed of hydrogen molecules at the same conditions?</a:t>
            </a:r>
            <a:r>
              <a:rPr lang="en-US" sz="2400" smtClean="0"/>
              <a:t> </a:t>
            </a:r>
          </a:p>
        </p:txBody>
      </p:sp>
      <p:graphicFrame>
        <p:nvGraphicFramePr>
          <p:cNvPr id="823302" name="Object 6"/>
          <p:cNvGraphicFramePr>
            <a:graphicFrameLocks noChangeAspect="1"/>
          </p:cNvGraphicFramePr>
          <p:nvPr/>
        </p:nvGraphicFramePr>
        <p:xfrm>
          <a:off x="242888" y="2927350"/>
          <a:ext cx="2362200" cy="1525588"/>
        </p:xfrm>
        <a:graphic>
          <a:graphicData uri="http://schemas.openxmlformats.org/presentationml/2006/ole">
            <p:oleObj spid="_x0000_s39938" name="Equation" r:id="rId4" imgW="723600" imgH="482400" progId="Equation.3">
              <p:embed/>
            </p:oleObj>
          </a:graphicData>
        </a:graphic>
      </p:graphicFrame>
      <p:graphicFrame>
        <p:nvGraphicFramePr>
          <p:cNvPr id="823303" name="Object 7"/>
          <p:cNvGraphicFramePr>
            <a:graphicFrameLocks noChangeAspect="1"/>
          </p:cNvGraphicFramePr>
          <p:nvPr/>
        </p:nvGraphicFramePr>
        <p:xfrm>
          <a:off x="131763" y="4927600"/>
          <a:ext cx="2693987" cy="1651000"/>
        </p:xfrm>
        <a:graphic>
          <a:graphicData uri="http://schemas.openxmlformats.org/presentationml/2006/ole">
            <p:oleObj spid="_x0000_s39939" name="Equation" r:id="rId5" imgW="825480" imgH="520560" progId="Equation.3">
              <p:embed/>
            </p:oleObj>
          </a:graphicData>
        </a:graphic>
      </p:graphicFrame>
      <p:graphicFrame>
        <p:nvGraphicFramePr>
          <p:cNvPr id="823304" name="Object 8"/>
          <p:cNvGraphicFramePr>
            <a:graphicFrameLocks noChangeAspect="1"/>
          </p:cNvGraphicFramePr>
          <p:nvPr/>
        </p:nvGraphicFramePr>
        <p:xfrm>
          <a:off x="3992563" y="2906713"/>
          <a:ext cx="4852987" cy="1336675"/>
        </p:xfrm>
        <a:graphic>
          <a:graphicData uri="http://schemas.openxmlformats.org/presentationml/2006/ole">
            <p:oleObj spid="_x0000_s39940" name="Equation" r:id="rId6" imgW="1650960" imgH="469800" progId="Equation.3">
              <p:embed/>
            </p:oleObj>
          </a:graphicData>
        </a:graphic>
      </p:graphicFrame>
      <p:sp>
        <p:nvSpPr>
          <p:cNvPr id="39945" name="Rectangle 9"/>
          <p:cNvSpPr>
            <a:spLocks noGrp="1" noChangeArrowheads="1"/>
          </p:cNvSpPr>
          <p:nvPr>
            <p:ph type="title"/>
          </p:nvPr>
        </p:nvSpPr>
        <p:spPr/>
        <p:txBody>
          <a:bodyPr/>
          <a:lstStyle/>
          <a:p>
            <a:pPr eaLnBrk="1" hangingPunct="1"/>
            <a:r>
              <a:rPr lang="en-US" smtClean="0"/>
              <a:t>Graham’s Law</a:t>
            </a:r>
          </a:p>
        </p:txBody>
      </p:sp>
      <p:graphicFrame>
        <p:nvGraphicFramePr>
          <p:cNvPr id="823306" name="Object 10"/>
          <p:cNvGraphicFramePr>
            <a:graphicFrameLocks noChangeAspect="1"/>
          </p:cNvGraphicFramePr>
          <p:nvPr/>
        </p:nvGraphicFramePr>
        <p:xfrm>
          <a:off x="5441950" y="4364038"/>
          <a:ext cx="3248025" cy="1192212"/>
        </p:xfrm>
        <a:graphic>
          <a:graphicData uri="http://schemas.openxmlformats.org/presentationml/2006/ole">
            <p:oleObj spid="_x0000_s39941" name="Equation" r:id="rId7" imgW="1104840" imgH="419040" progId="Equation.3">
              <p:embed/>
            </p:oleObj>
          </a:graphicData>
        </a:graphic>
      </p:graphicFrame>
      <p:graphicFrame>
        <p:nvGraphicFramePr>
          <p:cNvPr id="823307" name="Object 11"/>
          <p:cNvGraphicFramePr>
            <a:graphicFrameLocks noChangeAspect="1"/>
          </p:cNvGraphicFramePr>
          <p:nvPr/>
        </p:nvGraphicFramePr>
        <p:xfrm>
          <a:off x="5856288" y="5849938"/>
          <a:ext cx="2724150" cy="685800"/>
        </p:xfrm>
        <a:graphic>
          <a:graphicData uri="http://schemas.openxmlformats.org/presentationml/2006/ole">
            <p:oleObj spid="_x0000_s39942" name="Equation" r:id="rId8" imgW="927000" imgH="241200" progId="Equation.3">
              <p:embed/>
            </p:oleObj>
          </a:graphicData>
        </a:graphic>
      </p:graphicFrame>
      <p:sp>
        <p:nvSpPr>
          <p:cNvPr id="823308" name="AutoShape 12"/>
          <p:cNvSpPr>
            <a:spLocks noChangeArrowheads="1"/>
          </p:cNvSpPr>
          <p:nvPr/>
        </p:nvSpPr>
        <p:spPr bwMode="auto">
          <a:xfrm>
            <a:off x="3179763" y="5237163"/>
            <a:ext cx="2079625" cy="1330325"/>
          </a:xfrm>
          <a:prstGeom prst="wedgeRectCallout">
            <a:avLst>
              <a:gd name="adj1" fmla="val 2824"/>
              <a:gd name="adj2" fmla="val -45347"/>
            </a:avLst>
          </a:prstGeom>
          <a:solidFill>
            <a:srgbClr val="E7F4F5"/>
          </a:solidFill>
          <a:ln w="9525">
            <a:solidFill>
              <a:schemeClr val="bg2"/>
            </a:solidFill>
            <a:miter lim="800000"/>
            <a:headEnd/>
            <a:tailEnd/>
          </a:ln>
        </p:spPr>
        <p:txBody>
          <a:bodyPr/>
          <a:lstStyle/>
          <a:p>
            <a:pPr eaLnBrk="0" hangingPunct="0"/>
            <a:r>
              <a:rPr lang="en-US" sz="2000">
                <a:solidFill>
                  <a:schemeClr val="accent2"/>
                </a:solidFill>
              </a:rPr>
              <a:t>Put the gas with the unknown speed as </a:t>
            </a:r>
            <a:br>
              <a:rPr lang="en-US" sz="2000">
                <a:solidFill>
                  <a:schemeClr val="accent2"/>
                </a:solidFill>
              </a:rPr>
            </a:br>
            <a:r>
              <a:rPr lang="en-US" sz="2000">
                <a:solidFill>
                  <a:schemeClr val="accent2"/>
                </a:solidFill>
              </a:rPr>
              <a:t>“Gas A”.</a:t>
            </a:r>
          </a:p>
        </p:txBody>
      </p:sp>
      <p:sp>
        <p:nvSpPr>
          <p:cNvPr id="39947" name="Rectangle 13"/>
          <p:cNvSpPr>
            <a:spLocks noChangeArrowheads="1"/>
          </p:cNvSpPr>
          <p:nvPr/>
        </p:nvSpPr>
        <p:spPr bwMode="auto">
          <a:xfrm>
            <a:off x="5413375"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3" name="Group 26"/>
          <p:cNvGrpSpPr>
            <a:grpSpLocks/>
          </p:cNvGrpSpPr>
          <p:nvPr/>
        </p:nvGrpSpPr>
        <p:grpSpPr bwMode="auto">
          <a:xfrm>
            <a:off x="200025" y="152400"/>
            <a:ext cx="8805863" cy="1006475"/>
            <a:chOff x="126" y="96"/>
            <a:chExt cx="5547" cy="634"/>
          </a:xfrm>
        </p:grpSpPr>
        <p:grpSp>
          <p:nvGrpSpPr>
            <p:cNvPr id="39949" name="Group 25"/>
            <p:cNvGrpSpPr>
              <a:grpSpLocks/>
            </p:cNvGrpSpPr>
            <p:nvPr/>
          </p:nvGrpSpPr>
          <p:grpSpPr bwMode="auto">
            <a:xfrm>
              <a:off x="5136" y="96"/>
              <a:ext cx="537" cy="634"/>
              <a:chOff x="5136" y="96"/>
              <a:chExt cx="537" cy="634"/>
            </a:xfrm>
          </p:grpSpPr>
          <p:sp>
            <p:nvSpPr>
              <p:cNvPr id="39955" name="Rectangle 15"/>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9956" name="Text Box 16"/>
              <p:cNvSpPr txBox="1">
                <a:spLocks noChangeArrowheads="1"/>
              </p:cNvSpPr>
              <p:nvPr/>
            </p:nvSpPr>
            <p:spPr bwMode="auto">
              <a:xfrm>
                <a:off x="5246" y="240"/>
                <a:ext cx="315" cy="365"/>
              </a:xfrm>
              <a:prstGeom prst="rect">
                <a:avLst/>
              </a:prstGeom>
              <a:noFill/>
              <a:ln w="9525">
                <a:noFill/>
                <a:miter lim="800000"/>
                <a:headEnd/>
                <a:tailEnd/>
              </a:ln>
            </p:spPr>
            <p:txBody>
              <a:bodyPr wrap="none">
                <a:spAutoFit/>
              </a:bodyPr>
              <a:lstStyle/>
              <a:p>
                <a:pPr algn="l"/>
                <a:r>
                  <a:rPr lang="en-US" sz="3200"/>
                  <a:t>O</a:t>
                </a:r>
              </a:p>
            </p:txBody>
          </p:sp>
          <p:sp>
            <p:nvSpPr>
              <p:cNvPr id="39957" name="Text Box 17"/>
              <p:cNvSpPr txBox="1">
                <a:spLocks noChangeArrowheads="1"/>
              </p:cNvSpPr>
              <p:nvPr/>
            </p:nvSpPr>
            <p:spPr bwMode="auto">
              <a:xfrm>
                <a:off x="5154"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15.9994</a:t>
                </a:r>
              </a:p>
            </p:txBody>
          </p:sp>
          <p:sp>
            <p:nvSpPr>
              <p:cNvPr id="39958" name="Text Box 18"/>
              <p:cNvSpPr txBox="1">
                <a:spLocks noChangeArrowheads="1"/>
              </p:cNvSpPr>
              <p:nvPr/>
            </p:nvSpPr>
            <p:spPr bwMode="auto">
              <a:xfrm>
                <a:off x="5448" y="96"/>
                <a:ext cx="196" cy="231"/>
              </a:xfrm>
              <a:prstGeom prst="rect">
                <a:avLst/>
              </a:prstGeom>
              <a:noFill/>
              <a:ln w="9525">
                <a:noFill/>
                <a:miter lim="800000"/>
                <a:headEnd/>
                <a:tailEnd/>
              </a:ln>
            </p:spPr>
            <p:txBody>
              <a:bodyPr wrap="none">
                <a:spAutoFit/>
              </a:bodyPr>
              <a:lstStyle/>
              <a:p>
                <a:pPr algn="l"/>
                <a:r>
                  <a:rPr lang="en-US" sz="1800">
                    <a:solidFill>
                      <a:schemeClr val="accent2"/>
                    </a:solidFill>
                  </a:rPr>
                  <a:t>8</a:t>
                </a:r>
              </a:p>
            </p:txBody>
          </p:sp>
        </p:grpSp>
        <p:grpSp>
          <p:nvGrpSpPr>
            <p:cNvPr id="39950" name="Group 24"/>
            <p:cNvGrpSpPr>
              <a:grpSpLocks/>
            </p:cNvGrpSpPr>
            <p:nvPr/>
          </p:nvGrpSpPr>
          <p:grpSpPr bwMode="auto">
            <a:xfrm>
              <a:off x="126" y="96"/>
              <a:ext cx="528" cy="634"/>
              <a:chOff x="126" y="96"/>
              <a:chExt cx="528" cy="634"/>
            </a:xfrm>
          </p:grpSpPr>
          <p:sp>
            <p:nvSpPr>
              <p:cNvPr id="39951" name="Rectangle 20"/>
              <p:cNvSpPr>
                <a:spLocks noChangeArrowheads="1"/>
              </p:cNvSpPr>
              <p:nvPr/>
            </p:nvSpPr>
            <p:spPr bwMode="auto">
              <a:xfrm>
                <a:off x="126" y="96"/>
                <a:ext cx="528" cy="624"/>
              </a:xfrm>
              <a:prstGeom prst="rect">
                <a:avLst/>
              </a:prstGeom>
              <a:noFill/>
              <a:ln w="9525">
                <a:solidFill>
                  <a:schemeClr val="tx1"/>
                </a:solidFill>
                <a:miter lim="800000"/>
                <a:headEnd/>
                <a:tailEnd/>
              </a:ln>
            </p:spPr>
            <p:txBody>
              <a:bodyPr wrap="none" anchor="ctr"/>
              <a:lstStyle/>
              <a:p>
                <a:endParaRPr lang="en-US"/>
              </a:p>
            </p:txBody>
          </p:sp>
          <p:sp>
            <p:nvSpPr>
              <p:cNvPr id="39952" name="Text Box 21"/>
              <p:cNvSpPr txBox="1">
                <a:spLocks noChangeArrowheads="1"/>
              </p:cNvSpPr>
              <p:nvPr/>
            </p:nvSpPr>
            <p:spPr bwMode="auto">
              <a:xfrm>
                <a:off x="236" y="240"/>
                <a:ext cx="301" cy="365"/>
              </a:xfrm>
              <a:prstGeom prst="rect">
                <a:avLst/>
              </a:prstGeom>
              <a:noFill/>
              <a:ln w="9525">
                <a:noFill/>
                <a:miter lim="800000"/>
                <a:headEnd/>
                <a:tailEnd/>
              </a:ln>
            </p:spPr>
            <p:txBody>
              <a:bodyPr wrap="none">
                <a:spAutoFit/>
              </a:bodyPr>
              <a:lstStyle/>
              <a:p>
                <a:pPr algn="l"/>
                <a:r>
                  <a:rPr lang="en-US" sz="3200"/>
                  <a:t>H</a:t>
                </a:r>
              </a:p>
            </p:txBody>
          </p:sp>
          <p:sp>
            <p:nvSpPr>
              <p:cNvPr id="39953" name="Text Box 22"/>
              <p:cNvSpPr txBox="1">
                <a:spLocks noChangeArrowheads="1"/>
              </p:cNvSpPr>
              <p:nvPr/>
            </p:nvSpPr>
            <p:spPr bwMode="auto">
              <a:xfrm>
                <a:off x="132"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1.00794</a:t>
                </a:r>
              </a:p>
            </p:txBody>
          </p:sp>
          <p:sp>
            <p:nvSpPr>
              <p:cNvPr id="39954" name="Text Box 23"/>
              <p:cNvSpPr txBox="1">
                <a:spLocks noChangeArrowheads="1"/>
              </p:cNvSpPr>
              <p:nvPr/>
            </p:nvSpPr>
            <p:spPr bwMode="auto">
              <a:xfrm>
                <a:off x="438" y="96"/>
                <a:ext cx="196" cy="231"/>
              </a:xfrm>
              <a:prstGeom prst="rect">
                <a:avLst/>
              </a:prstGeom>
              <a:noFill/>
              <a:ln w="9525">
                <a:noFill/>
                <a:miter lim="800000"/>
                <a:headEnd/>
                <a:tailEnd/>
              </a:ln>
            </p:spPr>
            <p:txBody>
              <a:bodyPr wrap="none">
                <a:spAutoFit/>
              </a:bodyPr>
              <a:lstStyle/>
              <a:p>
                <a:pPr algn="l"/>
                <a:r>
                  <a:rPr lang="en-US" sz="1800">
                    <a:solidFill>
                      <a:schemeClr val="accent2"/>
                    </a:solidFill>
                  </a:rPr>
                  <a:t>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23302"/>
                                        </p:tgtEl>
                                        <p:attrNameLst>
                                          <p:attrName>style.visibility</p:attrName>
                                        </p:attrNameLst>
                                      </p:cBhvr>
                                      <p:to>
                                        <p:strVal val="visible"/>
                                      </p:to>
                                    </p:set>
                                    <p:animEffect transition="in" filter="wipe(up)">
                                      <p:cBhvr>
                                        <p:cTn id="7" dur="500"/>
                                        <p:tgtEl>
                                          <p:spTgt spid="82330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23303"/>
                                        </p:tgtEl>
                                        <p:attrNameLst>
                                          <p:attrName>style.visibility</p:attrName>
                                        </p:attrNameLst>
                                      </p:cBhvr>
                                      <p:to>
                                        <p:strVal val="visible"/>
                                      </p:to>
                                    </p:set>
                                    <p:animEffect transition="in" filter="wipe(up)">
                                      <p:cBhvr>
                                        <p:cTn id="11" dur="500"/>
                                        <p:tgtEl>
                                          <p:spTgt spid="823303"/>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823308"/>
                                        </p:tgtEl>
                                        <p:attrNameLst>
                                          <p:attrName>style.visibility</p:attrName>
                                        </p:attrNameLst>
                                      </p:cBhvr>
                                      <p:to>
                                        <p:strVal val="visible"/>
                                      </p:to>
                                    </p:set>
                                    <p:anim calcmode="lin" valueType="num">
                                      <p:cBhvr additive="base">
                                        <p:cTn id="15" dur="500" fill="hold"/>
                                        <p:tgtEl>
                                          <p:spTgt spid="823308"/>
                                        </p:tgtEl>
                                        <p:attrNameLst>
                                          <p:attrName>ppt_x</p:attrName>
                                        </p:attrNameLst>
                                      </p:cBhvr>
                                      <p:tavLst>
                                        <p:tav tm="0">
                                          <p:val>
                                            <p:strVal val="1+#ppt_w/2"/>
                                          </p:val>
                                        </p:tav>
                                        <p:tav tm="100000">
                                          <p:val>
                                            <p:strVal val="#ppt_x"/>
                                          </p:val>
                                        </p:tav>
                                      </p:tavLst>
                                    </p:anim>
                                    <p:anim calcmode="lin" valueType="num">
                                      <p:cBhvr additive="base">
                                        <p:cTn id="16" dur="500" fill="hold"/>
                                        <p:tgtEl>
                                          <p:spTgt spid="82330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23304"/>
                                        </p:tgtEl>
                                        <p:attrNameLst>
                                          <p:attrName>style.visibility</p:attrName>
                                        </p:attrNameLst>
                                      </p:cBhvr>
                                      <p:to>
                                        <p:strVal val="visible"/>
                                      </p:to>
                                    </p:set>
                                    <p:animEffect transition="in" filter="wipe(up)">
                                      <p:cBhvr>
                                        <p:cTn id="28" dur="500"/>
                                        <p:tgtEl>
                                          <p:spTgt spid="82330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823306"/>
                                        </p:tgtEl>
                                        <p:attrNameLst>
                                          <p:attrName>style.visibility</p:attrName>
                                        </p:attrNameLst>
                                      </p:cBhvr>
                                      <p:to>
                                        <p:strVal val="visible"/>
                                      </p:to>
                                    </p:set>
                                    <p:animEffect transition="in" filter="wipe(up)">
                                      <p:cBhvr>
                                        <p:cTn id="33" dur="500"/>
                                        <p:tgtEl>
                                          <p:spTgt spid="82330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23307"/>
                                        </p:tgtEl>
                                        <p:attrNameLst>
                                          <p:attrName>style.visibility</p:attrName>
                                        </p:attrNameLst>
                                      </p:cBhvr>
                                      <p:to>
                                        <p:strVal val="visible"/>
                                      </p:to>
                                    </p:set>
                                    <p:animEffect transition="in" filter="wipe(up)">
                                      <p:cBhvr>
                                        <p:cTn id="38" dur="500"/>
                                        <p:tgtEl>
                                          <p:spTgt spid="823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8"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0969" name="Group 2"/>
          <p:cNvGrpSpPr>
            <a:grpSpLocks/>
          </p:cNvGrpSpPr>
          <p:nvPr/>
        </p:nvGrpSpPr>
        <p:grpSpPr bwMode="auto">
          <a:xfrm>
            <a:off x="0" y="2836863"/>
            <a:ext cx="9144000" cy="4021137"/>
            <a:chOff x="0" y="1734"/>
            <a:chExt cx="5760" cy="2586"/>
          </a:xfrm>
        </p:grpSpPr>
        <p:sp>
          <p:nvSpPr>
            <p:cNvPr id="40985" name="Rectangle 3"/>
            <p:cNvSpPr>
              <a:spLocks noChangeArrowheads="1"/>
            </p:cNvSpPr>
            <p:nvPr/>
          </p:nvSpPr>
          <p:spPr bwMode="auto">
            <a:xfrm>
              <a:off x="0" y="1734"/>
              <a:ext cx="5760" cy="2586"/>
            </a:xfrm>
            <a:prstGeom prst="rect">
              <a:avLst/>
            </a:prstGeom>
            <a:noFill/>
            <a:ln w="28575">
              <a:solidFill>
                <a:schemeClr val="bg2"/>
              </a:solidFill>
              <a:miter lim="800000"/>
              <a:headEnd/>
              <a:tailEnd/>
            </a:ln>
          </p:spPr>
          <p:txBody>
            <a:bodyPr wrap="none" anchor="ctr"/>
            <a:lstStyle/>
            <a:p>
              <a:endParaRPr lang="en-US"/>
            </a:p>
          </p:txBody>
        </p:sp>
        <p:sp>
          <p:nvSpPr>
            <p:cNvPr id="40986" name="Line 4"/>
            <p:cNvSpPr>
              <a:spLocks noChangeShapeType="1"/>
            </p:cNvSpPr>
            <p:nvPr/>
          </p:nvSpPr>
          <p:spPr bwMode="auto">
            <a:xfrm>
              <a:off x="1855" y="1734"/>
              <a:ext cx="0" cy="2586"/>
            </a:xfrm>
            <a:prstGeom prst="line">
              <a:avLst/>
            </a:prstGeom>
            <a:noFill/>
            <a:ln w="28575">
              <a:solidFill>
                <a:schemeClr val="bg2"/>
              </a:solidFill>
              <a:round/>
              <a:headEnd/>
              <a:tailEnd/>
            </a:ln>
          </p:spPr>
          <p:txBody>
            <a:bodyPr wrap="none" anchor="ctr"/>
            <a:lstStyle/>
            <a:p>
              <a:endParaRPr lang="en-US"/>
            </a:p>
          </p:txBody>
        </p:sp>
      </p:grpSp>
      <p:sp>
        <p:nvSpPr>
          <p:cNvPr id="40970" name="Rectangle 5"/>
          <p:cNvSpPr>
            <a:spLocks noChangeArrowheads="1"/>
          </p:cNvSpPr>
          <p:nvPr>
            <p:ph type="body" idx="1"/>
          </p:nvPr>
        </p:nvSpPr>
        <p:spPr>
          <a:xfrm>
            <a:off x="685800" y="1163638"/>
            <a:ext cx="8181975" cy="1427162"/>
          </a:xfrm>
          <a:noFill/>
        </p:spPr>
        <p:txBody>
          <a:bodyPr/>
          <a:lstStyle/>
          <a:p>
            <a:pPr eaLnBrk="1" hangingPunct="1">
              <a:spcBef>
                <a:spcPct val="100000"/>
              </a:spcBef>
              <a:buFontTx/>
              <a:buNone/>
            </a:pPr>
            <a:r>
              <a:rPr lang="en-US" sz="2400" smtClean="0"/>
              <a:t>    An unknown gas diffuses 4.0 times faster than O</a:t>
            </a:r>
            <a:r>
              <a:rPr lang="en-US" sz="2400" baseline="-25000" smtClean="0"/>
              <a:t>2</a:t>
            </a:r>
            <a:r>
              <a:rPr lang="en-US" sz="2400" smtClean="0"/>
              <a:t>.     Find its molar mass.</a:t>
            </a:r>
          </a:p>
        </p:txBody>
      </p:sp>
      <p:graphicFrame>
        <p:nvGraphicFramePr>
          <p:cNvPr id="825350" name="Object 6"/>
          <p:cNvGraphicFramePr>
            <a:graphicFrameLocks noChangeAspect="1"/>
          </p:cNvGraphicFramePr>
          <p:nvPr/>
        </p:nvGraphicFramePr>
        <p:xfrm>
          <a:off x="4300538" y="4406900"/>
          <a:ext cx="3360737" cy="1225550"/>
        </p:xfrm>
        <a:graphic>
          <a:graphicData uri="http://schemas.openxmlformats.org/presentationml/2006/ole">
            <p:oleObj spid="_x0000_s40962" name="Equation" r:id="rId4" imgW="1143000" imgH="431640" progId="Equation.3">
              <p:embed/>
            </p:oleObj>
          </a:graphicData>
        </a:graphic>
      </p:graphicFrame>
      <p:graphicFrame>
        <p:nvGraphicFramePr>
          <p:cNvPr id="825351" name="Object 7"/>
          <p:cNvGraphicFramePr>
            <a:graphicFrameLocks noChangeAspect="1"/>
          </p:cNvGraphicFramePr>
          <p:nvPr/>
        </p:nvGraphicFramePr>
        <p:xfrm>
          <a:off x="242888" y="3011488"/>
          <a:ext cx="2362200" cy="1525587"/>
        </p:xfrm>
        <a:graphic>
          <a:graphicData uri="http://schemas.openxmlformats.org/presentationml/2006/ole">
            <p:oleObj spid="_x0000_s40963" name="Equation" r:id="rId5" imgW="723600" imgH="482400" progId="Equation.3">
              <p:embed/>
            </p:oleObj>
          </a:graphicData>
        </a:graphic>
      </p:graphicFrame>
      <p:graphicFrame>
        <p:nvGraphicFramePr>
          <p:cNvPr id="825352" name="Object 8"/>
          <p:cNvGraphicFramePr>
            <a:graphicFrameLocks noChangeAspect="1"/>
          </p:cNvGraphicFramePr>
          <p:nvPr/>
        </p:nvGraphicFramePr>
        <p:xfrm>
          <a:off x="152400" y="4752975"/>
          <a:ext cx="2652713" cy="1611313"/>
        </p:xfrm>
        <a:graphic>
          <a:graphicData uri="http://schemas.openxmlformats.org/presentationml/2006/ole">
            <p:oleObj spid="_x0000_s40964" name="Equation" r:id="rId6" imgW="812520" imgH="507960" progId="Equation.3">
              <p:embed/>
            </p:oleObj>
          </a:graphicData>
        </a:graphic>
      </p:graphicFrame>
      <p:graphicFrame>
        <p:nvGraphicFramePr>
          <p:cNvPr id="825353" name="Object 9"/>
          <p:cNvGraphicFramePr>
            <a:graphicFrameLocks noChangeAspect="1"/>
          </p:cNvGraphicFramePr>
          <p:nvPr/>
        </p:nvGraphicFramePr>
        <p:xfrm>
          <a:off x="4973638" y="2889250"/>
          <a:ext cx="3844925" cy="1371600"/>
        </p:xfrm>
        <a:graphic>
          <a:graphicData uri="http://schemas.openxmlformats.org/presentationml/2006/ole">
            <p:oleObj spid="_x0000_s40965" name="Equation" r:id="rId7" imgW="1307880" imgH="482400" progId="Equation.3">
              <p:embed/>
            </p:oleObj>
          </a:graphicData>
        </a:graphic>
      </p:graphicFrame>
      <p:graphicFrame>
        <p:nvGraphicFramePr>
          <p:cNvPr id="825354" name="Object 10"/>
          <p:cNvGraphicFramePr>
            <a:graphicFrameLocks noChangeAspect="1"/>
          </p:cNvGraphicFramePr>
          <p:nvPr/>
        </p:nvGraphicFramePr>
        <p:xfrm>
          <a:off x="3043238" y="5740400"/>
          <a:ext cx="3509962" cy="1117600"/>
        </p:xfrm>
        <a:graphic>
          <a:graphicData uri="http://schemas.openxmlformats.org/presentationml/2006/ole">
            <p:oleObj spid="_x0000_s40966" name="Equation" r:id="rId8" imgW="1193760" imgH="393480" progId="Equation.3">
              <p:embed/>
            </p:oleObj>
          </a:graphicData>
        </a:graphic>
      </p:graphicFrame>
      <p:graphicFrame>
        <p:nvGraphicFramePr>
          <p:cNvPr id="825355" name="Object 11"/>
          <p:cNvGraphicFramePr>
            <a:graphicFrameLocks noChangeAspect="1"/>
          </p:cNvGraphicFramePr>
          <p:nvPr/>
        </p:nvGraphicFramePr>
        <p:xfrm>
          <a:off x="4762500" y="2778125"/>
          <a:ext cx="4405313" cy="1517650"/>
        </p:xfrm>
        <a:graphic>
          <a:graphicData uri="http://schemas.openxmlformats.org/presentationml/2006/ole">
            <p:oleObj spid="_x0000_s40967" name="Equation" r:id="rId9" imgW="1498320" imgH="533160" progId="Equation.3">
              <p:embed/>
            </p:oleObj>
          </a:graphicData>
        </a:graphic>
      </p:graphicFrame>
      <p:graphicFrame>
        <p:nvGraphicFramePr>
          <p:cNvPr id="825356" name="Object 12"/>
          <p:cNvGraphicFramePr>
            <a:graphicFrameLocks noChangeAspect="1"/>
          </p:cNvGraphicFramePr>
          <p:nvPr/>
        </p:nvGraphicFramePr>
        <p:xfrm>
          <a:off x="6619875" y="6027738"/>
          <a:ext cx="2273300" cy="574675"/>
        </p:xfrm>
        <a:graphic>
          <a:graphicData uri="http://schemas.openxmlformats.org/presentationml/2006/ole">
            <p:oleObj spid="_x0000_s40968" name="Equation" r:id="rId10" imgW="774360" imgH="203040" progId="Equation.3">
              <p:embed/>
            </p:oleObj>
          </a:graphicData>
        </a:graphic>
      </p:graphicFrame>
      <p:sp>
        <p:nvSpPr>
          <p:cNvPr id="40971" name="Rectangle 13"/>
          <p:cNvSpPr>
            <a:spLocks noGrp="1" noChangeArrowheads="1"/>
          </p:cNvSpPr>
          <p:nvPr>
            <p:ph type="title"/>
          </p:nvPr>
        </p:nvSpPr>
        <p:spPr/>
        <p:txBody>
          <a:bodyPr/>
          <a:lstStyle/>
          <a:p>
            <a:pPr eaLnBrk="1" hangingPunct="1"/>
            <a:r>
              <a:rPr lang="en-US" smtClean="0"/>
              <a:t>Graham’s Law</a:t>
            </a:r>
          </a:p>
        </p:txBody>
      </p:sp>
      <p:sp>
        <p:nvSpPr>
          <p:cNvPr id="825358" name="AutoShape 14"/>
          <p:cNvSpPr>
            <a:spLocks noChangeArrowheads="1"/>
          </p:cNvSpPr>
          <p:nvPr/>
        </p:nvSpPr>
        <p:spPr bwMode="auto">
          <a:xfrm>
            <a:off x="990600" y="1981200"/>
            <a:ext cx="7083425" cy="788988"/>
          </a:xfrm>
          <a:prstGeom prst="wedgeRectCallout">
            <a:avLst>
              <a:gd name="adj1" fmla="val -46995"/>
              <a:gd name="adj2" fmla="val 14787"/>
            </a:avLst>
          </a:prstGeom>
          <a:solidFill>
            <a:srgbClr val="E7F4F5"/>
          </a:solidFill>
          <a:ln w="9525">
            <a:solidFill>
              <a:schemeClr val="bg2"/>
            </a:solidFill>
            <a:miter lim="800000"/>
            <a:headEnd/>
            <a:tailEnd/>
          </a:ln>
        </p:spPr>
        <p:txBody>
          <a:bodyPr/>
          <a:lstStyle/>
          <a:p>
            <a:pPr eaLnBrk="0" hangingPunct="0"/>
            <a:r>
              <a:rPr lang="en-US" sz="2200">
                <a:solidFill>
                  <a:schemeClr val="accent2"/>
                </a:solidFill>
              </a:rPr>
              <a:t>The first gas is “Gas A” and the second gas is “Gas B”.  </a:t>
            </a:r>
          </a:p>
          <a:p>
            <a:pPr eaLnBrk="0" hangingPunct="0"/>
            <a:r>
              <a:rPr lang="en-US" sz="2200">
                <a:solidFill>
                  <a:schemeClr val="accent2"/>
                </a:solidFill>
              </a:rPr>
              <a:t>The ratio “v</a:t>
            </a:r>
            <a:r>
              <a:rPr lang="en-US" sz="2200" baseline="-25000">
                <a:solidFill>
                  <a:schemeClr val="accent2"/>
                </a:solidFill>
              </a:rPr>
              <a:t>A</a:t>
            </a:r>
            <a:r>
              <a:rPr lang="en-US" sz="2200">
                <a:solidFill>
                  <a:schemeClr val="accent2"/>
                </a:solidFill>
              </a:rPr>
              <a:t>/v</a:t>
            </a:r>
            <a:r>
              <a:rPr lang="en-US" sz="2200" baseline="-25000">
                <a:solidFill>
                  <a:schemeClr val="accent2"/>
                </a:solidFill>
              </a:rPr>
              <a:t>B</a:t>
            </a:r>
            <a:r>
              <a:rPr lang="en-US" sz="2200">
                <a:solidFill>
                  <a:schemeClr val="accent2"/>
                </a:solidFill>
              </a:rPr>
              <a:t>” is 4.0.</a:t>
            </a:r>
          </a:p>
        </p:txBody>
      </p:sp>
      <p:sp>
        <p:nvSpPr>
          <p:cNvPr id="825359" name="AutoShape 15"/>
          <p:cNvSpPr>
            <a:spLocks noChangeArrowheads="1"/>
          </p:cNvSpPr>
          <p:nvPr/>
        </p:nvSpPr>
        <p:spPr bwMode="auto">
          <a:xfrm>
            <a:off x="2751138" y="2962275"/>
            <a:ext cx="1900237" cy="1330325"/>
          </a:xfrm>
          <a:prstGeom prst="wedgeRectCallout">
            <a:avLst>
              <a:gd name="adj1" fmla="val 34713"/>
              <a:gd name="adj2" fmla="val 46301"/>
            </a:avLst>
          </a:prstGeom>
          <a:solidFill>
            <a:srgbClr val="E7F4F5"/>
          </a:solidFill>
          <a:ln w="9525">
            <a:solidFill>
              <a:schemeClr val="bg2"/>
            </a:solidFill>
            <a:miter lim="800000"/>
            <a:headEnd/>
            <a:tailEnd/>
          </a:ln>
        </p:spPr>
        <p:txBody>
          <a:bodyPr/>
          <a:lstStyle/>
          <a:p>
            <a:pPr eaLnBrk="0" hangingPunct="0"/>
            <a:r>
              <a:rPr lang="en-US" sz="2000">
                <a:solidFill>
                  <a:schemeClr val="accent2"/>
                </a:solidFill>
              </a:rPr>
              <a:t>Square both sides to get rid of the square root sign.</a:t>
            </a:r>
          </a:p>
        </p:txBody>
      </p:sp>
      <p:sp>
        <p:nvSpPr>
          <p:cNvPr id="40974" name="Rectangle 16"/>
          <p:cNvSpPr>
            <a:spLocks noChangeArrowheads="1"/>
          </p:cNvSpPr>
          <p:nvPr/>
        </p:nvSpPr>
        <p:spPr bwMode="auto">
          <a:xfrm>
            <a:off x="5486400" y="6629400"/>
            <a:ext cx="3730625" cy="336550"/>
          </a:xfrm>
          <a:prstGeom prst="rect">
            <a:avLst/>
          </a:prstGeom>
          <a:noFill/>
          <a:ln w="9525">
            <a:noFill/>
            <a:miter lim="800000"/>
            <a:headEnd/>
            <a:tailEnd/>
          </a:ln>
        </p:spPr>
        <p:txBody>
          <a:bodyPr wrap="none">
            <a:spAutoFit/>
          </a:bodyPr>
          <a:lstStyle/>
          <a:p>
            <a:pPr algn="l"/>
            <a:r>
              <a:rPr lang="en-US" sz="800">
                <a:solidFill>
                  <a:schemeClr val="bg2"/>
                </a:solidFill>
              </a:rPr>
              <a:t>Courtesy Christy Johannesson www.nisd.net/communicationsarts/pages/chem</a:t>
            </a:r>
          </a:p>
          <a:p>
            <a:pPr algn="l"/>
            <a:endParaRPr lang="en-US" sz="800">
              <a:solidFill>
                <a:schemeClr val="bg2"/>
              </a:solidFill>
            </a:endParaRPr>
          </a:p>
        </p:txBody>
      </p:sp>
      <p:grpSp>
        <p:nvGrpSpPr>
          <p:cNvPr id="40975" name="Group 18"/>
          <p:cNvGrpSpPr>
            <a:grpSpLocks/>
          </p:cNvGrpSpPr>
          <p:nvPr/>
        </p:nvGrpSpPr>
        <p:grpSpPr bwMode="auto">
          <a:xfrm>
            <a:off x="8153400" y="152400"/>
            <a:ext cx="852488" cy="1006475"/>
            <a:chOff x="5136" y="96"/>
            <a:chExt cx="537" cy="634"/>
          </a:xfrm>
        </p:grpSpPr>
        <p:sp>
          <p:nvSpPr>
            <p:cNvPr id="40981" name="Rectangle 19"/>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40982" name="Text Box 20"/>
            <p:cNvSpPr txBox="1">
              <a:spLocks noChangeArrowheads="1"/>
            </p:cNvSpPr>
            <p:nvPr/>
          </p:nvSpPr>
          <p:spPr bwMode="auto">
            <a:xfrm>
              <a:off x="5246" y="240"/>
              <a:ext cx="315" cy="365"/>
            </a:xfrm>
            <a:prstGeom prst="rect">
              <a:avLst/>
            </a:prstGeom>
            <a:noFill/>
            <a:ln w="9525">
              <a:noFill/>
              <a:miter lim="800000"/>
              <a:headEnd/>
              <a:tailEnd/>
            </a:ln>
          </p:spPr>
          <p:txBody>
            <a:bodyPr wrap="none">
              <a:spAutoFit/>
            </a:bodyPr>
            <a:lstStyle/>
            <a:p>
              <a:pPr algn="l"/>
              <a:r>
                <a:rPr lang="en-US" sz="3200"/>
                <a:t>O</a:t>
              </a:r>
            </a:p>
          </p:txBody>
        </p:sp>
        <p:sp>
          <p:nvSpPr>
            <p:cNvPr id="40983" name="Text Box 21"/>
            <p:cNvSpPr txBox="1">
              <a:spLocks noChangeArrowheads="1"/>
            </p:cNvSpPr>
            <p:nvPr/>
          </p:nvSpPr>
          <p:spPr bwMode="auto">
            <a:xfrm>
              <a:off x="5154"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15.9994</a:t>
              </a:r>
            </a:p>
          </p:txBody>
        </p:sp>
        <p:sp>
          <p:nvSpPr>
            <p:cNvPr id="40984" name="Text Box 22"/>
            <p:cNvSpPr txBox="1">
              <a:spLocks noChangeArrowheads="1"/>
            </p:cNvSpPr>
            <p:nvPr/>
          </p:nvSpPr>
          <p:spPr bwMode="auto">
            <a:xfrm>
              <a:off x="5448" y="96"/>
              <a:ext cx="196" cy="231"/>
            </a:xfrm>
            <a:prstGeom prst="rect">
              <a:avLst/>
            </a:prstGeom>
            <a:noFill/>
            <a:ln w="9525">
              <a:noFill/>
              <a:miter lim="800000"/>
              <a:headEnd/>
              <a:tailEnd/>
            </a:ln>
          </p:spPr>
          <p:txBody>
            <a:bodyPr wrap="none">
              <a:spAutoFit/>
            </a:bodyPr>
            <a:lstStyle/>
            <a:p>
              <a:pPr algn="l"/>
              <a:r>
                <a:rPr lang="en-US" sz="1800">
                  <a:solidFill>
                    <a:schemeClr val="accent2"/>
                  </a:solidFill>
                </a:rPr>
                <a:t>8</a:t>
              </a:r>
            </a:p>
          </p:txBody>
        </p:sp>
      </p:grpSp>
      <p:sp>
        <p:nvSpPr>
          <p:cNvPr id="825368" name="Rectangle 24"/>
          <p:cNvSpPr>
            <a:spLocks noChangeArrowheads="1"/>
          </p:cNvSpPr>
          <p:nvPr/>
        </p:nvSpPr>
        <p:spPr bwMode="auto">
          <a:xfrm>
            <a:off x="200025" y="152400"/>
            <a:ext cx="838200" cy="990600"/>
          </a:xfrm>
          <a:prstGeom prst="rect">
            <a:avLst/>
          </a:prstGeom>
          <a:noFill/>
          <a:ln w="9525">
            <a:solidFill>
              <a:schemeClr val="tx1"/>
            </a:solidFill>
            <a:miter lim="800000"/>
            <a:headEnd/>
            <a:tailEnd/>
          </a:ln>
        </p:spPr>
        <p:txBody>
          <a:bodyPr wrap="none" anchor="ctr"/>
          <a:lstStyle/>
          <a:p>
            <a:endParaRPr lang="en-US"/>
          </a:p>
        </p:txBody>
      </p:sp>
      <p:sp>
        <p:nvSpPr>
          <p:cNvPr id="825369" name="Text Box 25"/>
          <p:cNvSpPr txBox="1">
            <a:spLocks noChangeArrowheads="1"/>
          </p:cNvSpPr>
          <p:nvPr/>
        </p:nvSpPr>
        <p:spPr bwMode="auto">
          <a:xfrm>
            <a:off x="365125" y="381000"/>
            <a:ext cx="477838" cy="579438"/>
          </a:xfrm>
          <a:prstGeom prst="rect">
            <a:avLst/>
          </a:prstGeom>
          <a:noFill/>
          <a:ln w="9525">
            <a:noFill/>
            <a:miter lim="800000"/>
            <a:headEnd/>
            <a:tailEnd/>
          </a:ln>
        </p:spPr>
        <p:txBody>
          <a:bodyPr wrap="none">
            <a:spAutoFit/>
          </a:bodyPr>
          <a:lstStyle/>
          <a:p>
            <a:pPr algn="l"/>
            <a:r>
              <a:rPr lang="en-US" sz="3200"/>
              <a:t>H</a:t>
            </a:r>
          </a:p>
        </p:txBody>
      </p:sp>
      <p:sp>
        <p:nvSpPr>
          <p:cNvPr id="825370" name="Text Box 26"/>
          <p:cNvSpPr txBox="1">
            <a:spLocks noChangeArrowheads="1"/>
          </p:cNvSpPr>
          <p:nvPr/>
        </p:nvSpPr>
        <p:spPr bwMode="auto">
          <a:xfrm>
            <a:off x="209550" y="854075"/>
            <a:ext cx="430213" cy="304800"/>
          </a:xfrm>
          <a:prstGeom prst="rect">
            <a:avLst/>
          </a:prstGeom>
          <a:noFill/>
          <a:ln w="9525">
            <a:noFill/>
            <a:miter lim="800000"/>
            <a:headEnd/>
            <a:tailEnd/>
          </a:ln>
        </p:spPr>
        <p:txBody>
          <a:bodyPr wrap="none">
            <a:spAutoFit/>
          </a:bodyPr>
          <a:lstStyle/>
          <a:p>
            <a:pPr algn="l"/>
            <a:r>
              <a:rPr lang="en-US" sz="1400" b="1">
                <a:solidFill>
                  <a:srgbClr val="FF0000"/>
                </a:solidFill>
              </a:rPr>
              <a:t>1.0</a:t>
            </a:r>
          </a:p>
        </p:txBody>
      </p:sp>
      <p:sp>
        <p:nvSpPr>
          <p:cNvPr id="825371" name="Text Box 27"/>
          <p:cNvSpPr txBox="1">
            <a:spLocks noChangeArrowheads="1"/>
          </p:cNvSpPr>
          <p:nvPr/>
        </p:nvSpPr>
        <p:spPr bwMode="auto">
          <a:xfrm>
            <a:off x="695325" y="152400"/>
            <a:ext cx="311150" cy="366713"/>
          </a:xfrm>
          <a:prstGeom prst="rect">
            <a:avLst/>
          </a:prstGeom>
          <a:noFill/>
          <a:ln w="9525">
            <a:noFill/>
            <a:miter lim="800000"/>
            <a:headEnd/>
            <a:tailEnd/>
          </a:ln>
        </p:spPr>
        <p:txBody>
          <a:bodyPr wrap="none">
            <a:spAutoFit/>
          </a:bodyPr>
          <a:lstStyle/>
          <a:p>
            <a:pPr algn="l"/>
            <a:r>
              <a:rPr lang="en-US" sz="1800">
                <a:solidFill>
                  <a:schemeClr val="accent2"/>
                </a:solidFill>
              </a:rPr>
              <a:t>1</a:t>
            </a:r>
          </a:p>
        </p:txBody>
      </p:sp>
      <p:sp>
        <p:nvSpPr>
          <p:cNvPr id="825373" name="Text Box 29"/>
          <p:cNvSpPr txBox="1">
            <a:spLocks noChangeArrowheads="1"/>
          </p:cNvSpPr>
          <p:nvPr/>
        </p:nvSpPr>
        <p:spPr bwMode="auto">
          <a:xfrm>
            <a:off x="1166813" y="481013"/>
            <a:ext cx="1158875" cy="304800"/>
          </a:xfrm>
          <a:prstGeom prst="rect">
            <a:avLst/>
          </a:prstGeom>
          <a:noFill/>
          <a:ln w="9525">
            <a:noFill/>
            <a:miter lim="800000"/>
            <a:headEnd/>
            <a:tailEnd/>
          </a:ln>
        </p:spPr>
        <p:txBody>
          <a:bodyPr wrap="none">
            <a:spAutoFit/>
          </a:bodyPr>
          <a:lstStyle/>
          <a:p>
            <a:pPr algn="l"/>
            <a:r>
              <a:rPr lang="en-US" sz="1400"/>
              <a:t>H</a:t>
            </a:r>
            <a:r>
              <a:rPr lang="en-US" sz="1400" baseline="-25000"/>
              <a:t>2</a:t>
            </a:r>
            <a:r>
              <a:rPr lang="en-US" sz="1400"/>
              <a:t> = 2 g/mol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25358"/>
                                        </p:tgtEl>
                                        <p:attrNameLst>
                                          <p:attrName>style.visibility</p:attrName>
                                        </p:attrNameLst>
                                      </p:cBhvr>
                                      <p:to>
                                        <p:strVal val="visible"/>
                                      </p:to>
                                    </p:set>
                                    <p:anim calcmode="lin" valueType="num">
                                      <p:cBhvr>
                                        <p:cTn id="7" dur="500" fill="hold"/>
                                        <p:tgtEl>
                                          <p:spTgt spid="825358"/>
                                        </p:tgtEl>
                                        <p:attrNameLst>
                                          <p:attrName>ppt_w</p:attrName>
                                        </p:attrNameLst>
                                      </p:cBhvr>
                                      <p:tavLst>
                                        <p:tav tm="0">
                                          <p:val>
                                            <p:fltVal val="0"/>
                                          </p:val>
                                        </p:tav>
                                        <p:tav tm="100000">
                                          <p:val>
                                            <p:strVal val="#ppt_w"/>
                                          </p:val>
                                        </p:tav>
                                      </p:tavLst>
                                    </p:anim>
                                    <p:anim calcmode="lin" valueType="num">
                                      <p:cBhvr>
                                        <p:cTn id="8" dur="500" fill="hold"/>
                                        <p:tgtEl>
                                          <p:spTgt spid="8253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25351"/>
                                        </p:tgtEl>
                                        <p:attrNameLst>
                                          <p:attrName>style.visibility</p:attrName>
                                        </p:attrNameLst>
                                      </p:cBhvr>
                                      <p:to>
                                        <p:strVal val="visible"/>
                                      </p:to>
                                    </p:set>
                                    <p:animEffect transition="in" filter="wipe(up)">
                                      <p:cBhvr>
                                        <p:cTn id="13" dur="500"/>
                                        <p:tgtEl>
                                          <p:spTgt spid="8253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25352"/>
                                        </p:tgtEl>
                                        <p:attrNameLst>
                                          <p:attrName>style.visibility</p:attrName>
                                        </p:attrNameLst>
                                      </p:cBhvr>
                                      <p:to>
                                        <p:strVal val="visible"/>
                                      </p:to>
                                    </p:set>
                                    <p:animEffect transition="in" filter="wipe(up)">
                                      <p:cBhvr>
                                        <p:cTn id="18" dur="500"/>
                                        <p:tgtEl>
                                          <p:spTgt spid="8253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25353"/>
                                        </p:tgtEl>
                                        <p:attrNameLst>
                                          <p:attrName>style.visibility</p:attrName>
                                        </p:attrNameLst>
                                      </p:cBhvr>
                                      <p:to>
                                        <p:strVal val="visible"/>
                                      </p:to>
                                    </p:set>
                                    <p:animEffect transition="in" filter="wipe(up)">
                                      <p:cBhvr>
                                        <p:cTn id="23" dur="500"/>
                                        <p:tgtEl>
                                          <p:spTgt spid="825353"/>
                                        </p:tgtEl>
                                      </p:cBhvr>
                                    </p:animEffect>
                                  </p:childTnLst>
                                  <p:subTnLst>
                                    <p:set>
                                      <p:cBhvr override="childStyle">
                                        <p:cTn dur="1" fill="hold" display="0" masterRel="nextClick" afterEffect="1"/>
                                        <p:tgtEl>
                                          <p:spTgt spid="82535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25359"/>
                                        </p:tgtEl>
                                        <p:attrNameLst>
                                          <p:attrName>style.visibility</p:attrName>
                                        </p:attrNameLst>
                                      </p:cBhvr>
                                      <p:to>
                                        <p:strVal val="visible"/>
                                      </p:to>
                                    </p:set>
                                    <p:animEffect transition="in" filter="slide(fromRight)">
                                      <p:cBhvr>
                                        <p:cTn id="28" dur="500"/>
                                        <p:tgtEl>
                                          <p:spTgt spid="82535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8253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25350"/>
                                        </p:tgtEl>
                                        <p:attrNameLst>
                                          <p:attrName>style.visibility</p:attrName>
                                        </p:attrNameLst>
                                      </p:cBhvr>
                                      <p:to>
                                        <p:strVal val="visible"/>
                                      </p:to>
                                    </p:set>
                                    <p:animEffect transition="in" filter="wipe(up)">
                                      <p:cBhvr>
                                        <p:cTn id="37" dur="500"/>
                                        <p:tgtEl>
                                          <p:spTgt spid="8253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25354"/>
                                        </p:tgtEl>
                                        <p:attrNameLst>
                                          <p:attrName>style.visibility</p:attrName>
                                        </p:attrNameLst>
                                      </p:cBhvr>
                                      <p:to>
                                        <p:strVal val="visible"/>
                                      </p:to>
                                    </p:set>
                                    <p:animEffect transition="in" filter="wipe(up)">
                                      <p:cBhvr>
                                        <p:cTn id="42" dur="500"/>
                                        <p:tgtEl>
                                          <p:spTgt spid="8253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25356"/>
                                        </p:tgtEl>
                                        <p:attrNameLst>
                                          <p:attrName>style.visibility</p:attrName>
                                        </p:attrNameLst>
                                      </p:cBhvr>
                                      <p:to>
                                        <p:strVal val="visible"/>
                                      </p:to>
                                    </p:set>
                                    <p:animEffect transition="in" filter="wipe(left)">
                                      <p:cBhvr>
                                        <p:cTn id="47" dur="500"/>
                                        <p:tgtEl>
                                          <p:spTgt spid="8253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5368"/>
                                        </p:tgtEl>
                                        <p:attrNameLst>
                                          <p:attrName>style.visibility</p:attrName>
                                        </p:attrNameLst>
                                      </p:cBhvr>
                                      <p:to>
                                        <p:strVal val="visible"/>
                                      </p:to>
                                    </p:set>
                                    <p:animEffect transition="in" filter="fade">
                                      <p:cBhvr>
                                        <p:cTn id="52" dur="2000"/>
                                        <p:tgtEl>
                                          <p:spTgt spid="82536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25370"/>
                                        </p:tgtEl>
                                        <p:attrNameLst>
                                          <p:attrName>style.visibility</p:attrName>
                                        </p:attrNameLst>
                                      </p:cBhvr>
                                      <p:to>
                                        <p:strVal val="visible"/>
                                      </p:to>
                                    </p:set>
                                    <p:animEffect transition="in" filter="fade">
                                      <p:cBhvr>
                                        <p:cTn id="55" dur="2000"/>
                                        <p:tgtEl>
                                          <p:spTgt spid="82537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825369"/>
                                        </p:tgtEl>
                                        <p:attrNameLst>
                                          <p:attrName>style.visibility</p:attrName>
                                        </p:attrNameLst>
                                      </p:cBhvr>
                                      <p:to>
                                        <p:strVal val="visible"/>
                                      </p:to>
                                    </p:set>
                                    <p:anim calcmode="lin" valueType="num">
                                      <p:cBhvr>
                                        <p:cTn id="60" dur="500" fill="hold"/>
                                        <p:tgtEl>
                                          <p:spTgt spid="825369"/>
                                        </p:tgtEl>
                                        <p:attrNameLst>
                                          <p:attrName>ppt_w</p:attrName>
                                        </p:attrNameLst>
                                      </p:cBhvr>
                                      <p:tavLst>
                                        <p:tav tm="0">
                                          <p:val>
                                            <p:fltVal val="0"/>
                                          </p:val>
                                        </p:tav>
                                        <p:tav tm="100000">
                                          <p:val>
                                            <p:strVal val="#ppt_w"/>
                                          </p:val>
                                        </p:tav>
                                      </p:tavLst>
                                    </p:anim>
                                    <p:anim calcmode="lin" valueType="num">
                                      <p:cBhvr>
                                        <p:cTn id="61" dur="500" fill="hold"/>
                                        <p:tgtEl>
                                          <p:spTgt spid="825369"/>
                                        </p:tgtEl>
                                        <p:attrNameLst>
                                          <p:attrName>ppt_h</p:attrName>
                                        </p:attrNameLst>
                                      </p:cBhvr>
                                      <p:tavLst>
                                        <p:tav tm="0">
                                          <p:val>
                                            <p:fltVal val="0"/>
                                          </p:val>
                                        </p:tav>
                                        <p:tav tm="100000">
                                          <p:val>
                                            <p:strVal val="#ppt_h"/>
                                          </p:val>
                                        </p:tav>
                                      </p:tavLst>
                                    </p:anim>
                                    <p:animEffect transition="in" filter="fade">
                                      <p:cBhvr>
                                        <p:cTn id="62" dur="500"/>
                                        <p:tgtEl>
                                          <p:spTgt spid="825369"/>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825371"/>
                                        </p:tgtEl>
                                        <p:attrNameLst>
                                          <p:attrName>style.visibility</p:attrName>
                                        </p:attrNameLst>
                                      </p:cBhvr>
                                      <p:to>
                                        <p:strVal val="visible"/>
                                      </p:to>
                                    </p:set>
                                    <p:animEffect transition="in" filter="dissolve">
                                      <p:cBhvr>
                                        <p:cTn id="66" dur="500"/>
                                        <p:tgtEl>
                                          <p:spTgt spid="825371"/>
                                        </p:tgtEl>
                                      </p:cBhvr>
                                    </p:animEffect>
                                  </p:childTnLst>
                                </p:cTn>
                              </p:par>
                            </p:childTnLst>
                          </p:cTn>
                        </p:par>
                      </p:childTnLst>
                    </p:cTn>
                  </p:par>
                  <p:par>
                    <p:cTn id="67" fill="hold">
                      <p:stCondLst>
                        <p:cond delay="indefinite"/>
                      </p:stCondLst>
                      <p:childTnLst>
                        <p:par>
                          <p:cTn id="68" fill="hold">
                            <p:stCondLst>
                              <p:cond delay="0"/>
                            </p:stCondLst>
                            <p:childTnLst>
                              <p:par>
                                <p:cTn id="69" presetID="40" presetClass="entr" presetSubtype="0" fill="hold" grpId="0" nodeType="clickEffect">
                                  <p:stCondLst>
                                    <p:cond delay="0"/>
                                  </p:stCondLst>
                                  <p:iterate type="lt">
                                    <p:tmPct val="10000"/>
                                  </p:iterate>
                                  <p:childTnLst>
                                    <p:set>
                                      <p:cBhvr>
                                        <p:cTn id="70" dur="1" fill="hold">
                                          <p:stCondLst>
                                            <p:cond delay="0"/>
                                          </p:stCondLst>
                                        </p:cTn>
                                        <p:tgtEl>
                                          <p:spTgt spid="825373"/>
                                        </p:tgtEl>
                                        <p:attrNameLst>
                                          <p:attrName>style.visibility</p:attrName>
                                        </p:attrNameLst>
                                      </p:cBhvr>
                                      <p:to>
                                        <p:strVal val="visible"/>
                                      </p:to>
                                    </p:set>
                                    <p:animEffect transition="in" filter="fade">
                                      <p:cBhvr>
                                        <p:cTn id="71" dur="1000"/>
                                        <p:tgtEl>
                                          <p:spTgt spid="825373"/>
                                        </p:tgtEl>
                                      </p:cBhvr>
                                    </p:animEffect>
                                    <p:anim calcmode="lin" valueType="num">
                                      <p:cBhvr>
                                        <p:cTn id="72" dur="1000" fill="hold"/>
                                        <p:tgtEl>
                                          <p:spTgt spid="825373"/>
                                        </p:tgtEl>
                                        <p:attrNameLst>
                                          <p:attrName>ppt_x</p:attrName>
                                        </p:attrNameLst>
                                      </p:cBhvr>
                                      <p:tavLst>
                                        <p:tav tm="0">
                                          <p:val>
                                            <p:strVal val="#ppt_x-.1"/>
                                          </p:val>
                                        </p:tav>
                                        <p:tav tm="100000">
                                          <p:val>
                                            <p:strVal val="#ppt_x"/>
                                          </p:val>
                                        </p:tav>
                                      </p:tavLst>
                                    </p:anim>
                                    <p:anim calcmode="lin" valueType="num">
                                      <p:cBhvr>
                                        <p:cTn id="73" dur="1000" fill="hold"/>
                                        <p:tgtEl>
                                          <p:spTgt spid="8253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58" grpId="0" animBg="1"/>
      <p:bldP spid="825359" grpId="0" animBg="1" autoUpdateAnimBg="0"/>
      <p:bldP spid="825368" grpId="0" animBg="1"/>
      <p:bldP spid="825369" grpId="0"/>
      <p:bldP spid="825370" grpId="0"/>
      <p:bldP spid="825371" grpId="0"/>
      <p:bldP spid="825373"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sz="3600" smtClean="0"/>
              <a:t>Graham's Law</a:t>
            </a:r>
          </a:p>
        </p:txBody>
      </p:sp>
      <p:sp>
        <p:nvSpPr>
          <p:cNvPr id="347139"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714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7141"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6"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77158" name="Rectangle 6"/>
          <p:cNvSpPr>
            <a:spLocks noChangeArrowheads="1"/>
          </p:cNvSpPr>
          <p:nvPr/>
        </p:nvSpPr>
        <p:spPr bwMode="auto">
          <a:xfrm>
            <a:off x="1914525" y="1943100"/>
            <a:ext cx="2198688" cy="396875"/>
          </a:xfrm>
          <a:prstGeom prst="rect">
            <a:avLst/>
          </a:prstGeom>
          <a:noFill/>
          <a:ln w="9525">
            <a:noFill/>
            <a:miter lim="800000"/>
            <a:headEnd/>
            <a:tailEnd/>
          </a:ln>
        </p:spPr>
        <p:txBody>
          <a:bodyPr wrap="none" anchor="ctr">
            <a:spAutoFit/>
          </a:bodyPr>
          <a:lstStyle/>
          <a:p>
            <a:pPr algn="l"/>
            <a:r>
              <a:rPr lang="en-US"/>
              <a:t>        </a:t>
            </a:r>
            <a:r>
              <a:rPr lang="en-US" sz="2000">
                <a:hlinkClick r:id="rId7" action="ppaction://hlinkfile"/>
              </a:rPr>
              <a:t>Graham's Law</a:t>
            </a:r>
            <a:r>
              <a:rPr lang="en-US" b="1">
                <a:hlinkClick r:id="rId7" action="ppaction://hlinkfile"/>
              </a:rPr>
              <a:t> </a:t>
            </a:r>
            <a:endParaRPr lang="en-US" b="1"/>
          </a:p>
        </p:txBody>
      </p:sp>
      <p:sp>
        <p:nvSpPr>
          <p:cNvPr id="177159" name="Rectangle 7"/>
          <p:cNvSpPr>
            <a:spLocks noChangeArrowheads="1"/>
          </p:cNvSpPr>
          <p:nvPr/>
        </p:nvSpPr>
        <p:spPr bwMode="auto">
          <a:xfrm>
            <a:off x="1914525" y="4000500"/>
            <a:ext cx="2198688" cy="396875"/>
          </a:xfrm>
          <a:prstGeom prst="rect">
            <a:avLst/>
          </a:prstGeom>
          <a:noFill/>
          <a:ln w="9525">
            <a:noFill/>
            <a:miter lim="800000"/>
            <a:headEnd/>
            <a:tailEnd/>
          </a:ln>
        </p:spPr>
        <p:txBody>
          <a:bodyPr wrap="none" anchor="ctr">
            <a:spAutoFit/>
          </a:bodyPr>
          <a:lstStyle/>
          <a:p>
            <a:pPr algn="l"/>
            <a:r>
              <a:rPr lang="en-US"/>
              <a:t>        </a:t>
            </a:r>
            <a:r>
              <a:rPr lang="en-US" sz="2000">
                <a:hlinkClick r:id="rId8"/>
              </a:rPr>
              <a:t>Graham's Law</a:t>
            </a:r>
            <a:r>
              <a:rPr lang="en-US" b="1"/>
              <a:t> </a:t>
            </a:r>
          </a:p>
        </p:txBody>
      </p:sp>
      <p:sp>
        <p:nvSpPr>
          <p:cNvPr id="177160"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3600" smtClean="0"/>
              <a:t>Practice Problems for the Gas Laws</a:t>
            </a:r>
          </a:p>
        </p:txBody>
      </p:sp>
      <p:sp>
        <p:nvSpPr>
          <p:cNvPr id="343043"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3044"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3045"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effectLst>
                  <a:outerShdw blurRad="38100" dist="38100" dir="2700000" algn="tl">
                    <a:srgbClr val="FFFFFF"/>
                  </a:outerShdw>
                </a:effectLst>
              </a:rPr>
              <a:t>Keys</a:t>
            </a:r>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78182" name="Rectangle 6"/>
          <p:cNvSpPr>
            <a:spLocks noChangeArrowheads="1"/>
          </p:cNvSpPr>
          <p:nvPr/>
        </p:nvSpPr>
        <p:spPr bwMode="auto">
          <a:xfrm>
            <a:off x="1914525" y="1933575"/>
            <a:ext cx="4616450" cy="396875"/>
          </a:xfrm>
          <a:prstGeom prst="rect">
            <a:avLst/>
          </a:prstGeom>
          <a:noFill/>
          <a:ln w="9525">
            <a:noFill/>
            <a:miter lim="800000"/>
            <a:headEnd/>
            <a:tailEnd/>
          </a:ln>
        </p:spPr>
        <p:txBody>
          <a:bodyPr wrap="none" anchor="ctr">
            <a:spAutoFit/>
          </a:bodyPr>
          <a:lstStyle/>
          <a:p>
            <a:pPr algn="l"/>
            <a:r>
              <a:rPr lang="en-US"/>
              <a:t>        </a:t>
            </a:r>
            <a:r>
              <a:rPr lang="en-US" sz="2000">
                <a:hlinkClick r:id="rId6" action="ppaction://hlinkfile"/>
              </a:rPr>
              <a:t>Practice Problems for the Gas Laws</a:t>
            </a:r>
            <a:r>
              <a:rPr lang="en-US" b="1">
                <a:hlinkClick r:id="rId6" action="ppaction://hlinkfile"/>
              </a:rPr>
              <a:t> </a:t>
            </a:r>
            <a:endParaRPr lang="en-US" b="1"/>
          </a:p>
        </p:txBody>
      </p:sp>
      <p:sp>
        <p:nvSpPr>
          <p:cNvPr id="178183" name="Rectangle 7"/>
          <p:cNvSpPr>
            <a:spLocks noChangeArrowheads="1"/>
          </p:cNvSpPr>
          <p:nvPr/>
        </p:nvSpPr>
        <p:spPr bwMode="auto">
          <a:xfrm>
            <a:off x="1914525" y="4010025"/>
            <a:ext cx="4616450" cy="396875"/>
          </a:xfrm>
          <a:prstGeom prst="rect">
            <a:avLst/>
          </a:prstGeom>
          <a:noFill/>
          <a:ln w="9525">
            <a:noFill/>
            <a:miter lim="800000"/>
            <a:headEnd/>
            <a:tailEnd/>
          </a:ln>
        </p:spPr>
        <p:txBody>
          <a:bodyPr wrap="none" anchor="ctr">
            <a:spAutoFit/>
          </a:bodyPr>
          <a:lstStyle/>
          <a:p>
            <a:pPr algn="l"/>
            <a:r>
              <a:rPr lang="en-US"/>
              <a:t>        </a:t>
            </a:r>
            <a:r>
              <a:rPr lang="en-US" sz="2000">
                <a:hlinkClick r:id="rId7"/>
              </a:rPr>
              <a:t>Practice Problems for the Gas Laws</a:t>
            </a:r>
            <a:r>
              <a:rPr lang="en-US" b="1"/>
              <a:t> </a:t>
            </a:r>
          </a:p>
        </p:txBody>
      </p:sp>
      <p:sp>
        <p:nvSpPr>
          <p:cNvPr id="178184"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sz="3600" smtClean="0"/>
              <a:t>Gas Laws Review / Mole</a:t>
            </a:r>
          </a:p>
        </p:txBody>
      </p:sp>
      <p:sp>
        <p:nvSpPr>
          <p:cNvPr id="373763"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3764"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3765"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6"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79206" name="Rectangle 7"/>
          <p:cNvSpPr>
            <a:spLocks noChangeArrowheads="1"/>
          </p:cNvSpPr>
          <p:nvPr/>
        </p:nvSpPr>
        <p:spPr bwMode="auto">
          <a:xfrm>
            <a:off x="1924050" y="1952625"/>
            <a:ext cx="3294063" cy="396875"/>
          </a:xfrm>
          <a:prstGeom prst="rect">
            <a:avLst/>
          </a:prstGeom>
          <a:noFill/>
          <a:ln w="9525">
            <a:noFill/>
            <a:miter lim="800000"/>
            <a:headEnd/>
            <a:tailEnd/>
          </a:ln>
        </p:spPr>
        <p:txBody>
          <a:bodyPr wrap="none" anchor="ctr">
            <a:spAutoFit/>
          </a:bodyPr>
          <a:lstStyle/>
          <a:p>
            <a:pPr algn="l"/>
            <a:r>
              <a:rPr lang="en-US"/>
              <a:t>        </a:t>
            </a:r>
            <a:r>
              <a:rPr lang="en-US" sz="2000">
                <a:hlinkClick r:id="rId7" action="ppaction://hlinkfile"/>
              </a:rPr>
              <a:t>Gas Laws  Review/Mole</a:t>
            </a:r>
            <a:r>
              <a:rPr lang="en-US" b="1">
                <a:hlinkClick r:id="rId7" action="ppaction://hlinkfile"/>
              </a:rPr>
              <a:t> </a:t>
            </a:r>
            <a:endParaRPr lang="en-US" b="1"/>
          </a:p>
        </p:txBody>
      </p:sp>
      <p:sp>
        <p:nvSpPr>
          <p:cNvPr id="179207" name="Rectangle 8"/>
          <p:cNvSpPr>
            <a:spLocks noChangeArrowheads="1"/>
          </p:cNvSpPr>
          <p:nvPr/>
        </p:nvSpPr>
        <p:spPr bwMode="auto">
          <a:xfrm>
            <a:off x="1924050" y="4010025"/>
            <a:ext cx="3294063" cy="396875"/>
          </a:xfrm>
          <a:prstGeom prst="rect">
            <a:avLst/>
          </a:prstGeom>
          <a:noFill/>
          <a:ln w="9525">
            <a:noFill/>
            <a:miter lim="800000"/>
            <a:headEnd/>
            <a:tailEnd/>
          </a:ln>
        </p:spPr>
        <p:txBody>
          <a:bodyPr wrap="none" anchor="ctr">
            <a:spAutoFit/>
          </a:bodyPr>
          <a:lstStyle/>
          <a:p>
            <a:pPr algn="l"/>
            <a:r>
              <a:rPr lang="en-US"/>
              <a:t>        </a:t>
            </a:r>
            <a:r>
              <a:rPr lang="en-US" sz="2000">
                <a:hlinkClick r:id="rId8"/>
              </a:rPr>
              <a:t>Gas Laws  Review/Mole</a:t>
            </a:r>
            <a:r>
              <a:rPr lang="en-US" b="1"/>
              <a:t> </a:t>
            </a:r>
          </a:p>
        </p:txBody>
      </p:sp>
      <p:sp>
        <p:nvSpPr>
          <p:cNvPr id="179208" name="Text Box 9"/>
          <p:cNvSpPr txBox="1">
            <a:spLocks noChangeArrowheads="1"/>
          </p:cNvSpPr>
          <p:nvPr/>
        </p:nvSpPr>
        <p:spPr bwMode="auto">
          <a:xfrm>
            <a:off x="5299075" y="2005013"/>
            <a:ext cx="446088" cy="274637"/>
          </a:xfrm>
          <a:prstGeom prst="rect">
            <a:avLst/>
          </a:prstGeom>
          <a:noFill/>
          <a:ln w="9525">
            <a:noFill/>
            <a:miter lim="800000"/>
            <a:headEnd/>
            <a:tailEnd/>
          </a:ln>
        </p:spPr>
        <p:txBody>
          <a:bodyPr wrap="none">
            <a:spAutoFit/>
          </a:bodyPr>
          <a:lstStyle/>
          <a:p>
            <a:pPr algn="l"/>
            <a:r>
              <a:rPr lang="en-US">
                <a:hlinkClick r:id="rId9" action="ppaction://hlinkfile"/>
              </a:rPr>
              <a:t>Key</a:t>
            </a:r>
            <a:endParaRPr lang="en-US"/>
          </a:p>
        </p:txBody>
      </p:sp>
      <p:sp>
        <p:nvSpPr>
          <p:cNvPr id="179209" name="Text Box 10"/>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10-UnFigure-03_PHO"/>
          <p:cNvPicPr>
            <a:picLocks noChangeAspect="1" noChangeArrowheads="1"/>
          </p:cNvPicPr>
          <p:nvPr/>
        </p:nvPicPr>
        <p:blipFill>
          <a:blip r:embed="rId3" cstate="print"/>
          <a:srcRect b="3659"/>
          <a:stretch>
            <a:fillRect/>
          </a:stretch>
        </p:blipFill>
        <p:spPr bwMode="auto">
          <a:xfrm>
            <a:off x="1257300" y="350838"/>
            <a:ext cx="6627813" cy="6143625"/>
          </a:xfrm>
          <a:prstGeom prst="rect">
            <a:avLst/>
          </a:prstGeom>
          <a:noFill/>
          <a:ln w="9525">
            <a:noFill/>
            <a:miter lim="800000"/>
            <a:headEnd/>
            <a:tailEnd/>
          </a:ln>
        </p:spPr>
      </p:pic>
      <p:sp>
        <p:nvSpPr>
          <p:cNvPr id="63491"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sp>
        <p:nvSpPr>
          <p:cNvPr id="1154054" name="Document">
            <a:hlinkClick r:id="rId4" tooltip="S C E P T I C A L   C H Y M I S T   "/>
          </p:cNvPr>
          <p:cNvSpPr>
            <a:spLocks noChangeAspect="1" noEditPoints="1" noChangeArrowheads="1"/>
          </p:cNvSpPr>
          <p:nvPr/>
        </p:nvSpPr>
        <p:spPr bwMode="auto">
          <a:xfrm>
            <a:off x="7977188" y="260350"/>
            <a:ext cx="676275" cy="90487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a:p>
            <a:pPr>
              <a:defRPr/>
            </a:pPr>
            <a:r>
              <a:rPr lang="en-US"/>
              <a:t>Digital</a:t>
            </a:r>
          </a:p>
          <a:p>
            <a:pPr>
              <a:defRPr/>
            </a:pPr>
            <a:r>
              <a:rPr lang="en-US"/>
              <a:t>Text</a:t>
            </a:r>
          </a:p>
          <a:p>
            <a:pPr>
              <a:defRPr/>
            </a:pPr>
            <a:endParaRPr lang="en-US"/>
          </a:p>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anim calcmode="lin" valueType="num">
                                      <p:cBhvr>
                                        <p:cTn id="7" dur="500" fill="hold"/>
                                        <p:tgtEl>
                                          <p:spTgt spid="1154054"/>
                                        </p:tgtEl>
                                        <p:attrNameLst>
                                          <p:attrName>ppt_w</p:attrName>
                                        </p:attrNameLst>
                                      </p:cBhvr>
                                      <p:tavLst>
                                        <p:tav tm="0">
                                          <p:val>
                                            <p:fltVal val="0"/>
                                          </p:val>
                                        </p:tav>
                                        <p:tav tm="100000">
                                          <p:val>
                                            <p:strVal val="#ppt_w"/>
                                          </p:val>
                                        </p:tav>
                                      </p:tavLst>
                                    </p:anim>
                                    <p:anim calcmode="lin" valueType="num">
                                      <p:cBhvr>
                                        <p:cTn id="8" dur="500" fill="hold"/>
                                        <p:tgtEl>
                                          <p:spTgt spid="1154054"/>
                                        </p:tgtEl>
                                        <p:attrNameLst>
                                          <p:attrName>ppt_h</p:attrName>
                                        </p:attrNameLst>
                                      </p:cBhvr>
                                      <p:tavLst>
                                        <p:tav tm="0">
                                          <p:val>
                                            <p:fltVal val="0"/>
                                          </p:val>
                                        </p:tav>
                                        <p:tav tm="100000">
                                          <p:val>
                                            <p:strVal val="#ppt_h"/>
                                          </p:val>
                                        </p:tav>
                                      </p:tavLst>
                                    </p:anim>
                                    <p:animEffect transition="in" filter="fade">
                                      <p:cBhvr>
                                        <p:cTn id="9" dur="500"/>
                                        <p:tgtEl>
                                          <p:spTgt spid="1154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a:xfrm>
            <a:off x="685800" y="2209800"/>
            <a:ext cx="7772400" cy="1143000"/>
          </a:xfrm>
        </p:spPr>
        <p:txBody>
          <a:bodyPr/>
          <a:lstStyle/>
          <a:p>
            <a:pPr eaLnBrk="1" hangingPunct="1"/>
            <a:r>
              <a:rPr lang="en-US" smtClean="0"/>
              <a:t>Gas Laws Practice Problems</a:t>
            </a:r>
          </a:p>
        </p:txBody>
      </p:sp>
      <p:sp>
        <p:nvSpPr>
          <p:cNvPr id="180227" name="Rectangle 4"/>
          <p:cNvSpPr>
            <a:spLocks noChangeArrowheads="1"/>
          </p:cNvSpPr>
          <p:nvPr/>
        </p:nvSpPr>
        <p:spPr bwMode="auto">
          <a:xfrm>
            <a:off x="3048000" y="838200"/>
            <a:ext cx="3886200" cy="990600"/>
          </a:xfrm>
          <a:prstGeom prst="rect">
            <a:avLst/>
          </a:prstGeom>
          <a:solidFill>
            <a:schemeClr val="accent1"/>
          </a:solidFill>
          <a:ln w="12700" cap="sq">
            <a:solidFill>
              <a:schemeClr val="hlink"/>
            </a:solidFill>
            <a:miter lim="800000"/>
            <a:headEnd type="none" w="sm" len="sm"/>
            <a:tailEnd type="none" w="sm" len="sm"/>
          </a:ln>
        </p:spPr>
        <p:txBody>
          <a:bodyPr anchor="ctr"/>
          <a:lstStyle/>
          <a:p>
            <a:pPr eaLnBrk="0" hangingPunct="0"/>
            <a:r>
              <a:rPr lang="en-US" sz="3600" b="1"/>
              <a:t>P</a:t>
            </a:r>
            <a:r>
              <a:rPr lang="en-US" sz="3600" b="1" baseline="-25000"/>
              <a:t>1</a:t>
            </a:r>
            <a:r>
              <a:rPr lang="en-US" sz="3600" b="1"/>
              <a:t>V</a:t>
            </a:r>
            <a:r>
              <a:rPr lang="en-US" sz="3600" b="1" baseline="-25000"/>
              <a:t>1</a:t>
            </a:r>
            <a:r>
              <a:rPr lang="en-US" sz="3600" b="1"/>
              <a:t>T</a:t>
            </a:r>
            <a:r>
              <a:rPr lang="en-US" sz="3600" b="1" baseline="-25000"/>
              <a:t>2</a:t>
            </a:r>
            <a:r>
              <a:rPr lang="en-US" sz="3600" b="1"/>
              <a:t> = P</a:t>
            </a:r>
            <a:r>
              <a:rPr lang="en-US" sz="3600" b="1" baseline="-25000"/>
              <a:t>2</a:t>
            </a:r>
            <a:r>
              <a:rPr lang="en-US" sz="3600" b="1"/>
              <a:t>V</a:t>
            </a:r>
            <a:r>
              <a:rPr lang="en-US" sz="3600" b="1" baseline="-25000"/>
              <a:t>2</a:t>
            </a:r>
            <a:r>
              <a:rPr lang="en-US" sz="3600" b="1"/>
              <a:t>T</a:t>
            </a:r>
            <a:r>
              <a:rPr lang="en-US" sz="3600" b="1" baseline="-25000"/>
              <a:t>1</a:t>
            </a:r>
            <a:endParaRPr lang="en-US" sz="3600" b="1"/>
          </a:p>
        </p:txBody>
      </p:sp>
      <p:sp>
        <p:nvSpPr>
          <p:cNvPr id="610309" name="AutoShape 5">
            <a:hlinkClick r:id="" action="ppaction://hlinkshowjump?jump=nextslide" highlightClick="1"/>
          </p:cNvPr>
          <p:cNvSpPr>
            <a:spLocks noChangeArrowheads="1"/>
          </p:cNvSpPr>
          <p:nvPr/>
        </p:nvSpPr>
        <p:spPr bwMode="auto">
          <a:xfrm>
            <a:off x="5791200" y="5943600"/>
            <a:ext cx="22098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CLICK TO START</a:t>
            </a:r>
            <a:endParaRPr lang="en-US" sz="1600" b="1">
              <a:effectLst>
                <a:outerShdw blurRad="38100" dist="38100" dir="2700000" algn="tl">
                  <a:srgbClr val="000000"/>
                </a:outerShdw>
              </a:effectLst>
              <a:latin typeface="Times New Roman" pitchFamily="18" charset="0"/>
            </a:endParaRPr>
          </a:p>
        </p:txBody>
      </p:sp>
      <p:sp>
        <p:nvSpPr>
          <p:cNvPr id="180229" name="Rectangle 7"/>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0230" name="Rectangle 10"/>
          <p:cNvSpPr>
            <a:spLocks noChangeArrowheads="1"/>
          </p:cNvSpPr>
          <p:nvPr/>
        </p:nvSpPr>
        <p:spPr bwMode="auto">
          <a:xfrm>
            <a:off x="2338388" y="4024313"/>
            <a:ext cx="6511925" cy="1187450"/>
          </a:xfrm>
          <a:prstGeom prst="rect">
            <a:avLst/>
          </a:prstGeom>
          <a:noFill/>
          <a:ln w="9525">
            <a:noFill/>
            <a:miter lim="800000"/>
            <a:headEnd/>
            <a:tailEnd/>
          </a:ln>
        </p:spPr>
        <p:txBody>
          <a:bodyPr>
            <a:spAutoFit/>
          </a:bodyPr>
          <a:lstStyle/>
          <a:p>
            <a:pPr algn="l"/>
            <a:r>
              <a:rPr kumimoji="1" lang="en-US" sz="2400"/>
              <a:t>1) Work out each problem on scratch paper.</a:t>
            </a:r>
          </a:p>
          <a:p>
            <a:pPr algn="l"/>
            <a:r>
              <a:rPr kumimoji="1" lang="en-US" sz="2400"/>
              <a:t>2) Click ANSWER to check your answer.</a:t>
            </a:r>
          </a:p>
          <a:p>
            <a:pPr algn="l"/>
            <a:r>
              <a:rPr kumimoji="1" lang="en-US" sz="2400"/>
              <a:t>3) Click NEXT to go on to the next problem.</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AutoShape 3">
            <a:hlinkClick r:id="" action="ppaction://hlinkshowjump?jump=nextslide" highlightClick="1"/>
          </p:cNvPr>
          <p:cNvSpPr>
            <a:spLocks noChangeArrowheads="1"/>
          </p:cNvSpPr>
          <p:nvPr/>
        </p:nvSpPr>
        <p:spPr bwMode="auto">
          <a:xfrm>
            <a:off x="3784600" y="570706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81251" name="Rectangle 4"/>
          <p:cNvSpPr>
            <a:spLocks noGrp="1" noChangeArrowheads="1"/>
          </p:cNvSpPr>
          <p:nvPr>
            <p:ph type="title"/>
          </p:nvPr>
        </p:nvSpPr>
        <p:spPr/>
        <p:txBody>
          <a:bodyPr/>
          <a:lstStyle/>
          <a:p>
            <a:pPr eaLnBrk="1" hangingPunct="1"/>
            <a:r>
              <a:rPr lang="en-US" smtClean="0"/>
              <a:t>QUESTION #1</a:t>
            </a:r>
          </a:p>
        </p:txBody>
      </p:sp>
      <p:sp>
        <p:nvSpPr>
          <p:cNvPr id="181252"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1253" name="Rectangle 8"/>
          <p:cNvSpPr>
            <a:spLocks noChangeArrowheads="1"/>
          </p:cNvSpPr>
          <p:nvPr/>
        </p:nvSpPr>
        <p:spPr bwMode="auto">
          <a:xfrm>
            <a:off x="815975" y="2093913"/>
            <a:ext cx="7483475" cy="1544637"/>
          </a:xfrm>
          <a:prstGeom prst="rect">
            <a:avLst/>
          </a:prstGeom>
          <a:noFill/>
          <a:ln w="9525">
            <a:noFill/>
            <a:miter lim="800000"/>
            <a:headEnd/>
            <a:tailEnd/>
          </a:ln>
        </p:spPr>
        <p:txBody>
          <a:bodyPr wrap="none">
            <a:spAutoFit/>
          </a:bodyPr>
          <a:lstStyle/>
          <a:p>
            <a:pPr algn="l">
              <a:spcBef>
                <a:spcPct val="20000"/>
              </a:spcBef>
            </a:pPr>
            <a:r>
              <a:rPr kumimoji="1" lang="en-US" sz="2800"/>
              <a:t>Ammonia gas occupies a volume of 450. mL </a:t>
            </a:r>
          </a:p>
          <a:p>
            <a:pPr algn="l">
              <a:spcBef>
                <a:spcPct val="20000"/>
              </a:spcBef>
            </a:pPr>
            <a:r>
              <a:rPr kumimoji="1" lang="en-US" sz="2800"/>
              <a:t>at 720. mm Hg.  What volume will it occupy at </a:t>
            </a:r>
          </a:p>
          <a:p>
            <a:pPr algn="l">
              <a:spcBef>
                <a:spcPct val="20000"/>
              </a:spcBef>
            </a:pPr>
            <a:r>
              <a:rPr kumimoji="1" lang="en-US" sz="2800"/>
              <a:t>standard pressure?</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8511" name="Text Box 15"/>
          <p:cNvSpPr txBox="1">
            <a:spLocks noChangeArrowheads="1"/>
          </p:cNvSpPr>
          <p:nvPr/>
        </p:nvSpPr>
        <p:spPr bwMode="auto">
          <a:xfrm>
            <a:off x="5557838" y="3149600"/>
            <a:ext cx="633412" cy="641350"/>
          </a:xfrm>
          <a:prstGeom prst="rect">
            <a:avLst/>
          </a:prstGeom>
          <a:noFill/>
          <a:ln w="9525">
            <a:noFill/>
            <a:miter lim="800000"/>
            <a:headEnd/>
            <a:tailEnd/>
          </a:ln>
        </p:spPr>
        <p:txBody>
          <a:bodyPr wrap="none">
            <a:spAutoFit/>
          </a:bodyPr>
          <a:lstStyle/>
          <a:p>
            <a:pPr algn="l"/>
            <a:r>
              <a:rPr lang="en-US" sz="3600"/>
              <a:t>T</a:t>
            </a:r>
            <a:r>
              <a:rPr lang="en-US" sz="3600" baseline="-25000"/>
              <a:t>1</a:t>
            </a:r>
          </a:p>
        </p:txBody>
      </p:sp>
      <p:sp>
        <p:nvSpPr>
          <p:cNvPr id="618512" name="Text Box 16"/>
          <p:cNvSpPr txBox="1">
            <a:spLocks noChangeArrowheads="1"/>
          </p:cNvSpPr>
          <p:nvPr/>
        </p:nvSpPr>
        <p:spPr bwMode="auto">
          <a:xfrm>
            <a:off x="6980238" y="3151188"/>
            <a:ext cx="633412" cy="641350"/>
          </a:xfrm>
          <a:prstGeom prst="rect">
            <a:avLst/>
          </a:prstGeom>
          <a:noFill/>
          <a:ln w="9525">
            <a:noFill/>
            <a:miter lim="800000"/>
            <a:headEnd/>
            <a:tailEnd/>
          </a:ln>
        </p:spPr>
        <p:txBody>
          <a:bodyPr wrap="none">
            <a:spAutoFit/>
          </a:bodyPr>
          <a:lstStyle/>
          <a:p>
            <a:pPr algn="l"/>
            <a:r>
              <a:rPr lang="en-US" sz="3600"/>
              <a:t>T</a:t>
            </a:r>
            <a:r>
              <a:rPr lang="en-US" sz="3600" baseline="-25000"/>
              <a:t>2</a:t>
            </a:r>
          </a:p>
        </p:txBody>
      </p:sp>
      <p:sp>
        <p:nvSpPr>
          <p:cNvPr id="18227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1</a:t>
            </a:r>
          </a:p>
        </p:txBody>
      </p:sp>
      <p:sp>
        <p:nvSpPr>
          <p:cNvPr id="182277"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rPr>
              <a:t>NEXT</a:t>
            </a:r>
          </a:p>
        </p:txBody>
      </p:sp>
      <p:sp>
        <p:nvSpPr>
          <p:cNvPr id="182278"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BOYLE’S LAW</a:t>
            </a:r>
          </a:p>
          <a:p>
            <a:pPr>
              <a:spcBef>
                <a:spcPct val="20000"/>
              </a:spcBef>
            </a:pPr>
            <a:endParaRPr kumimoji="1" lang="en-US" sz="3600" noProof="1"/>
          </a:p>
          <a:p>
            <a:pPr>
              <a:spcBef>
                <a:spcPct val="20000"/>
              </a:spcBef>
            </a:pPr>
            <a:endParaRPr kumimoji="1" lang="en-US" sz="48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2</a:t>
            </a:r>
            <a:r>
              <a:rPr kumimoji="1" lang="en-US" sz="4800" b="1" noProof="1">
                <a:solidFill>
                  <a:srgbClr val="FFFF00"/>
                </a:solidFill>
              </a:rPr>
              <a:t> = 426 mL</a:t>
            </a:r>
            <a:endParaRPr kumimoji="1" lang="en-US" sz="4800" b="1" baseline="30000">
              <a:solidFill>
                <a:srgbClr val="FFFF00"/>
              </a:solidFill>
            </a:endParaRPr>
          </a:p>
        </p:txBody>
      </p:sp>
      <p:sp>
        <p:nvSpPr>
          <p:cNvPr id="618502"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618503" name="Line 7"/>
          <p:cNvSpPr>
            <a:spLocks noChangeShapeType="1"/>
          </p:cNvSpPr>
          <p:nvPr/>
        </p:nvSpPr>
        <p:spPr bwMode="auto">
          <a:xfrm flipV="1">
            <a:off x="5711825" y="3321050"/>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618504" name="Line 8"/>
          <p:cNvSpPr>
            <a:spLocks noChangeShapeType="1"/>
          </p:cNvSpPr>
          <p:nvPr/>
        </p:nvSpPr>
        <p:spPr bwMode="auto">
          <a:xfrm flipV="1">
            <a:off x="7115175" y="3319463"/>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82282"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2283" name="Rectangle 12"/>
          <p:cNvSpPr>
            <a:spLocks noChangeArrowheads="1"/>
          </p:cNvSpPr>
          <p:nvPr/>
        </p:nvSpPr>
        <p:spPr bwMode="auto">
          <a:xfrm>
            <a:off x="5243513" y="2522538"/>
            <a:ext cx="2603500" cy="641350"/>
          </a:xfrm>
          <a:prstGeom prst="rect">
            <a:avLst/>
          </a:prstGeom>
          <a:noFill/>
          <a:ln w="9525">
            <a:noFill/>
            <a:miter lim="800000"/>
            <a:headEnd/>
            <a:tailEnd/>
          </a:ln>
        </p:spPr>
        <p:txBody>
          <a:bodyPr wrap="none">
            <a:spAutoFit/>
          </a:bodyPr>
          <a:lstStyle/>
          <a:p>
            <a:pPr algn="l"/>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 = P</a:t>
            </a:r>
            <a:r>
              <a:rPr kumimoji="1" lang="en-US" sz="3600" baseline="-25000" noProof="1"/>
              <a:t>2</a:t>
            </a:r>
            <a:r>
              <a:rPr kumimoji="1" lang="en-US" sz="3600" noProof="1"/>
              <a:t>V</a:t>
            </a:r>
            <a:r>
              <a:rPr kumimoji="1" lang="en-US" sz="3600" baseline="-25000" noProof="1"/>
              <a:t>2</a:t>
            </a:r>
            <a:endParaRPr kumimoji="1" lang="en-US" sz="3600" baseline="-25000"/>
          </a:p>
        </p:txBody>
      </p:sp>
      <p:sp>
        <p:nvSpPr>
          <p:cNvPr id="618509" name="Line 13"/>
          <p:cNvSpPr>
            <a:spLocks noChangeShapeType="1"/>
          </p:cNvSpPr>
          <p:nvPr/>
        </p:nvSpPr>
        <p:spPr bwMode="auto">
          <a:xfrm>
            <a:off x="5262563" y="3154363"/>
            <a:ext cx="1042987" cy="0"/>
          </a:xfrm>
          <a:prstGeom prst="line">
            <a:avLst/>
          </a:prstGeom>
          <a:noFill/>
          <a:ln w="15875">
            <a:solidFill>
              <a:schemeClr val="tx1"/>
            </a:solidFill>
            <a:round/>
            <a:headEnd/>
            <a:tailEnd/>
          </a:ln>
        </p:spPr>
        <p:txBody>
          <a:bodyPr/>
          <a:lstStyle/>
          <a:p>
            <a:endParaRPr lang="en-US"/>
          </a:p>
        </p:txBody>
      </p:sp>
      <p:sp>
        <p:nvSpPr>
          <p:cNvPr id="618510" name="Line 14"/>
          <p:cNvSpPr>
            <a:spLocks noChangeShapeType="1"/>
          </p:cNvSpPr>
          <p:nvPr/>
        </p:nvSpPr>
        <p:spPr bwMode="auto">
          <a:xfrm>
            <a:off x="6772275" y="3155950"/>
            <a:ext cx="1042988" cy="0"/>
          </a:xfrm>
          <a:prstGeom prst="line">
            <a:avLst/>
          </a:prstGeom>
          <a:noFill/>
          <a:ln w="15875">
            <a:solidFill>
              <a:schemeClr val="tx1"/>
            </a:solidFill>
            <a:round/>
            <a:headEnd/>
            <a:tailEnd/>
          </a:ln>
        </p:spPr>
        <p:txBody>
          <a:bodyPr/>
          <a:lstStyle/>
          <a:p>
            <a:endParaRPr lang="en-US"/>
          </a:p>
        </p:txBody>
      </p:sp>
      <p:sp>
        <p:nvSpPr>
          <p:cNvPr id="182286" name="Rectangle 21"/>
          <p:cNvSpPr>
            <a:spLocks noChangeArrowheads="1"/>
          </p:cNvSpPr>
          <p:nvPr/>
        </p:nvSpPr>
        <p:spPr bwMode="auto">
          <a:xfrm>
            <a:off x="782638" y="2098675"/>
            <a:ext cx="4572000" cy="2617788"/>
          </a:xfrm>
          <a:prstGeom prst="rect">
            <a:avLst/>
          </a:prstGeom>
          <a:noFill/>
          <a:ln w="9525">
            <a:noFill/>
            <a:miter lim="800000"/>
            <a:headEnd/>
            <a:tailEnd/>
          </a:ln>
        </p:spPr>
        <p:txBody>
          <a:bodyPr>
            <a:spAutoFit/>
          </a:bodyPr>
          <a:lstStyle/>
          <a:p>
            <a:pPr algn="l">
              <a:spcBef>
                <a:spcPct val="20000"/>
              </a:spcBef>
            </a:pPr>
            <a:r>
              <a:rPr kumimoji="1" lang="en-US" sz="3600"/>
              <a:t>V</a:t>
            </a:r>
            <a:r>
              <a:rPr kumimoji="1" lang="en-US" sz="3600" baseline="-25000"/>
              <a:t>1</a:t>
            </a:r>
            <a:r>
              <a:rPr kumimoji="1" lang="en-US" sz="3600"/>
              <a:t> = 450. mL</a:t>
            </a:r>
          </a:p>
          <a:p>
            <a:pPr algn="l">
              <a:spcBef>
                <a:spcPct val="20000"/>
              </a:spcBef>
            </a:pPr>
            <a:r>
              <a:rPr kumimoji="1" lang="en-US" sz="3600"/>
              <a:t>P</a:t>
            </a:r>
            <a:r>
              <a:rPr kumimoji="1" lang="en-US" sz="3600" baseline="-25000"/>
              <a:t>1</a:t>
            </a:r>
            <a:r>
              <a:rPr kumimoji="1" lang="en-US" sz="3600"/>
              <a:t> = 720. mm Hg</a:t>
            </a:r>
          </a:p>
          <a:p>
            <a:pPr algn="l">
              <a:spcBef>
                <a:spcPct val="20000"/>
              </a:spcBef>
            </a:pPr>
            <a:r>
              <a:rPr kumimoji="1" lang="en-US" sz="3600"/>
              <a:t>V</a:t>
            </a:r>
            <a:r>
              <a:rPr kumimoji="1" lang="en-US" sz="3600" baseline="-25000"/>
              <a:t>2</a:t>
            </a:r>
            <a:r>
              <a:rPr kumimoji="1" lang="en-US" sz="3600"/>
              <a:t> = ?</a:t>
            </a:r>
          </a:p>
          <a:p>
            <a:pPr algn="l">
              <a:spcBef>
                <a:spcPct val="20000"/>
              </a:spcBef>
            </a:pPr>
            <a:r>
              <a:rPr kumimoji="1" lang="en-US" sz="3600"/>
              <a:t>P</a:t>
            </a:r>
            <a:r>
              <a:rPr kumimoji="1" lang="en-US" sz="3600" baseline="-25000"/>
              <a:t>2</a:t>
            </a:r>
            <a:r>
              <a:rPr kumimoji="1" lang="en-US" sz="3600"/>
              <a:t> = 760. mm Hg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8503"/>
                                        </p:tgtEl>
                                        <p:attrNameLst>
                                          <p:attrName>style.visibility</p:attrName>
                                        </p:attrNameLst>
                                      </p:cBhvr>
                                      <p:to>
                                        <p:strVal val="visible"/>
                                      </p:to>
                                    </p:set>
                                    <p:animEffect transition="in" filter="wipe(down)">
                                      <p:cBhvr>
                                        <p:cTn id="7" dur="500"/>
                                        <p:tgtEl>
                                          <p:spTgt spid="6185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8504"/>
                                        </p:tgtEl>
                                        <p:attrNameLst>
                                          <p:attrName>style.visibility</p:attrName>
                                        </p:attrNameLst>
                                      </p:cBhvr>
                                      <p:to>
                                        <p:strVal val="visible"/>
                                      </p:to>
                                    </p:set>
                                    <p:animEffect transition="in" filter="wipe(down)">
                                      <p:cBhvr>
                                        <p:cTn id="10" dur="500"/>
                                        <p:tgtEl>
                                          <p:spTgt spid="61850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18511"/>
                                        </p:tgtEl>
                                      </p:cBhvr>
                                    </p:animEffect>
                                    <p:set>
                                      <p:cBhvr>
                                        <p:cTn id="15" dur="1" fill="hold">
                                          <p:stCondLst>
                                            <p:cond delay="499"/>
                                          </p:stCondLst>
                                        </p:cTn>
                                        <p:tgtEl>
                                          <p:spTgt spid="618511"/>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18512"/>
                                        </p:tgtEl>
                                      </p:cBhvr>
                                    </p:animEffect>
                                    <p:set>
                                      <p:cBhvr>
                                        <p:cTn id="18" dur="1" fill="hold">
                                          <p:stCondLst>
                                            <p:cond delay="499"/>
                                          </p:stCondLst>
                                        </p:cTn>
                                        <p:tgtEl>
                                          <p:spTgt spid="618512"/>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18503"/>
                                        </p:tgtEl>
                                      </p:cBhvr>
                                    </p:animEffect>
                                    <p:set>
                                      <p:cBhvr>
                                        <p:cTn id="21" dur="1" fill="hold">
                                          <p:stCondLst>
                                            <p:cond delay="499"/>
                                          </p:stCondLst>
                                        </p:cTn>
                                        <p:tgtEl>
                                          <p:spTgt spid="618503"/>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18504"/>
                                        </p:tgtEl>
                                      </p:cBhvr>
                                    </p:animEffect>
                                    <p:set>
                                      <p:cBhvr>
                                        <p:cTn id="24" dur="1" fill="hold">
                                          <p:stCondLst>
                                            <p:cond delay="499"/>
                                          </p:stCondLst>
                                        </p:cTn>
                                        <p:tgtEl>
                                          <p:spTgt spid="618504"/>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618509"/>
                                        </p:tgtEl>
                                      </p:cBhvr>
                                    </p:animEffect>
                                    <p:set>
                                      <p:cBhvr>
                                        <p:cTn id="27" dur="1" fill="hold">
                                          <p:stCondLst>
                                            <p:cond delay="499"/>
                                          </p:stCondLst>
                                        </p:cTn>
                                        <p:tgtEl>
                                          <p:spTgt spid="618509"/>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618510"/>
                                        </p:tgtEl>
                                      </p:cBhvr>
                                    </p:animEffect>
                                    <p:set>
                                      <p:cBhvr>
                                        <p:cTn id="30" dur="1" fill="hold">
                                          <p:stCondLst>
                                            <p:cond delay="499"/>
                                          </p:stCondLst>
                                        </p:cTn>
                                        <p:tgtEl>
                                          <p:spTgt spid="618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11" grpId="0"/>
      <p:bldP spid="618512" grpId="0"/>
      <p:bldP spid="618503" grpId="0" animBg="1"/>
      <p:bldP spid="618503" grpId="1" animBg="1"/>
      <p:bldP spid="618504" grpId="0" animBg="1"/>
      <p:bldP spid="618504" grpId="1" animBg="1"/>
      <p:bldP spid="618509" grpId="0" animBg="1"/>
      <p:bldP spid="61851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AutoShape 3">
            <a:hlinkClick r:id="" action="ppaction://hlinkshowjump?jump=nextslide" highlightClick="1"/>
          </p:cNvPr>
          <p:cNvSpPr>
            <a:spLocks noChangeArrowheads="1"/>
          </p:cNvSpPr>
          <p:nvPr/>
        </p:nvSpPr>
        <p:spPr bwMode="auto">
          <a:xfrm>
            <a:off x="3787775"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83299" name="Rectangle 4"/>
          <p:cNvSpPr>
            <a:spLocks noGrp="1" noChangeArrowheads="1"/>
          </p:cNvSpPr>
          <p:nvPr>
            <p:ph type="title"/>
          </p:nvPr>
        </p:nvSpPr>
        <p:spPr/>
        <p:txBody>
          <a:bodyPr/>
          <a:lstStyle/>
          <a:p>
            <a:pPr eaLnBrk="1" hangingPunct="1"/>
            <a:r>
              <a:rPr lang="en-US" smtClean="0"/>
              <a:t>QUESTION #2</a:t>
            </a:r>
          </a:p>
        </p:txBody>
      </p:sp>
      <p:sp>
        <p:nvSpPr>
          <p:cNvPr id="183300"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3301" name="Rectangle 8"/>
          <p:cNvSpPr>
            <a:spLocks noChangeArrowheads="1"/>
          </p:cNvSpPr>
          <p:nvPr/>
        </p:nvSpPr>
        <p:spPr bwMode="auto">
          <a:xfrm>
            <a:off x="811213" y="2092325"/>
            <a:ext cx="7513637" cy="1373188"/>
          </a:xfrm>
          <a:prstGeom prst="rect">
            <a:avLst/>
          </a:prstGeom>
          <a:noFill/>
          <a:ln w="9525">
            <a:noFill/>
            <a:miter lim="800000"/>
            <a:headEnd/>
            <a:tailEnd/>
          </a:ln>
        </p:spPr>
        <p:txBody>
          <a:bodyPr>
            <a:spAutoFit/>
          </a:bodyPr>
          <a:lstStyle/>
          <a:p>
            <a:pPr algn="l"/>
            <a:r>
              <a:rPr kumimoji="1" lang="en-US" sz="2800"/>
              <a:t>A gas at STP is cooled to -185°C.  </a:t>
            </a:r>
          </a:p>
          <a:p>
            <a:pPr algn="l"/>
            <a:r>
              <a:rPr kumimoji="1" lang="en-US" sz="2800"/>
              <a:t>What pressure in atmospheres will it have at this temperature (volume remains constant)?</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2611" name="Rectangle 19"/>
          <p:cNvSpPr>
            <a:spLocks noChangeArrowheads="1"/>
          </p:cNvSpPr>
          <p:nvPr/>
        </p:nvSpPr>
        <p:spPr bwMode="auto">
          <a:xfrm>
            <a:off x="5716588" y="3008313"/>
            <a:ext cx="658812" cy="641350"/>
          </a:xfrm>
          <a:prstGeom prst="rect">
            <a:avLst/>
          </a:prstGeom>
          <a:noFill/>
          <a:ln w="9525">
            <a:noFill/>
            <a:miter lim="800000"/>
            <a:headEnd/>
            <a:tailEnd/>
          </a:ln>
        </p:spPr>
        <p:txBody>
          <a:bodyPr wrap="none">
            <a:spAutoFit/>
          </a:bodyPr>
          <a:lstStyle/>
          <a:p>
            <a:pPr algn="l"/>
            <a:r>
              <a:rPr kumimoji="1" lang="en-US" sz="3600" noProof="1"/>
              <a:t>V</a:t>
            </a:r>
            <a:r>
              <a:rPr kumimoji="1" lang="en-US" sz="3600" baseline="-25000" noProof="1"/>
              <a:t>1</a:t>
            </a:r>
            <a:endParaRPr kumimoji="1" lang="en-US" sz="3600" baseline="-25000"/>
          </a:p>
        </p:txBody>
      </p:sp>
      <p:sp>
        <p:nvSpPr>
          <p:cNvPr id="622612" name="Rectangle 20"/>
          <p:cNvSpPr>
            <a:spLocks noChangeArrowheads="1"/>
          </p:cNvSpPr>
          <p:nvPr/>
        </p:nvSpPr>
        <p:spPr bwMode="auto">
          <a:xfrm>
            <a:off x="7186613" y="3009900"/>
            <a:ext cx="658812" cy="641350"/>
          </a:xfrm>
          <a:prstGeom prst="rect">
            <a:avLst/>
          </a:prstGeom>
          <a:noFill/>
          <a:ln w="9525">
            <a:noFill/>
            <a:miter lim="800000"/>
            <a:headEnd/>
            <a:tailEnd/>
          </a:ln>
        </p:spPr>
        <p:txBody>
          <a:bodyPr wrap="none">
            <a:spAutoFit/>
          </a:bodyPr>
          <a:lstStyle/>
          <a:p>
            <a:pPr algn="l"/>
            <a:r>
              <a:rPr kumimoji="1" lang="en-US" sz="3600" noProof="1"/>
              <a:t>V</a:t>
            </a:r>
            <a:r>
              <a:rPr kumimoji="1" lang="en-US" sz="3600" baseline="-25000"/>
              <a:t>2</a:t>
            </a:r>
          </a:p>
        </p:txBody>
      </p:sp>
      <p:sp>
        <p:nvSpPr>
          <p:cNvPr id="184324"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GAY-LUSSAC’S LAW</a:t>
            </a:r>
          </a:p>
          <a:p>
            <a:pPr>
              <a:spcBef>
                <a:spcPct val="20000"/>
              </a:spcBef>
            </a:pPr>
            <a:endParaRPr kumimoji="1" lang="en-US" sz="3600" noProof="1"/>
          </a:p>
          <a:p>
            <a:pPr>
              <a:spcBef>
                <a:spcPct val="20000"/>
              </a:spcBef>
            </a:pPr>
            <a:endParaRPr kumimoji="1" lang="en-US" sz="3600" b="1" noProof="1">
              <a:solidFill>
                <a:srgbClr val="FFFF00"/>
              </a:solidFill>
            </a:endParaRPr>
          </a:p>
          <a:p>
            <a:pPr>
              <a:spcBef>
                <a:spcPct val="20000"/>
              </a:spcBef>
            </a:pPr>
            <a:r>
              <a:rPr kumimoji="1" lang="en-US" sz="4400" b="1" noProof="1">
                <a:solidFill>
                  <a:srgbClr val="FFFF00"/>
                </a:solidFill>
              </a:rPr>
              <a:t>P</a:t>
            </a:r>
            <a:r>
              <a:rPr kumimoji="1" lang="en-US" sz="4400" b="1" baseline="-25000" noProof="1">
                <a:solidFill>
                  <a:srgbClr val="FFFF00"/>
                </a:solidFill>
              </a:rPr>
              <a:t>2</a:t>
            </a:r>
            <a:r>
              <a:rPr kumimoji="1" lang="en-US" sz="4400" b="1" noProof="1">
                <a:solidFill>
                  <a:srgbClr val="FFFF00"/>
                </a:solidFill>
              </a:rPr>
              <a:t> = 0.32 atm</a:t>
            </a:r>
            <a:endParaRPr kumimoji="1" lang="en-US" sz="4400" baseline="-25000"/>
          </a:p>
        </p:txBody>
      </p:sp>
      <p:sp>
        <p:nvSpPr>
          <p:cNvPr id="184325" name="Rectangle 15"/>
          <p:cNvSpPr>
            <a:spLocks noChangeArrowheads="1"/>
          </p:cNvSpPr>
          <p:nvPr/>
        </p:nvSpPr>
        <p:spPr bwMode="auto">
          <a:xfrm>
            <a:off x="5243513" y="3014663"/>
            <a:ext cx="2289175" cy="641350"/>
          </a:xfrm>
          <a:prstGeom prst="rect">
            <a:avLst/>
          </a:prstGeom>
          <a:noFill/>
          <a:ln w="9525">
            <a:noFill/>
            <a:miter lim="800000"/>
            <a:headEnd/>
            <a:tailEnd/>
          </a:ln>
        </p:spPr>
        <p:txBody>
          <a:bodyPr wrap="none">
            <a:spAutoFit/>
          </a:bodyPr>
          <a:lstStyle/>
          <a:p>
            <a:pPr algn="l"/>
            <a:r>
              <a:rPr kumimoji="1" lang="en-US" sz="3600" noProof="1"/>
              <a:t>P</a:t>
            </a:r>
            <a:r>
              <a:rPr kumimoji="1" lang="en-US" sz="3600" baseline="-25000" noProof="1"/>
              <a:t>1</a:t>
            </a:r>
            <a:r>
              <a:rPr kumimoji="1" lang="en-US" sz="3600"/>
              <a:t>    </a:t>
            </a:r>
            <a:r>
              <a:rPr kumimoji="1" lang="en-US" sz="3600" noProof="1"/>
              <a:t> = P</a:t>
            </a:r>
            <a:r>
              <a:rPr kumimoji="1" lang="en-US" sz="3600" baseline="-25000" noProof="1"/>
              <a:t>2</a:t>
            </a:r>
            <a:r>
              <a:rPr kumimoji="1" lang="en-US" sz="3600"/>
              <a:t> </a:t>
            </a:r>
            <a:endParaRPr kumimoji="1" lang="en-US" sz="3600" baseline="-25000"/>
          </a:p>
        </p:txBody>
      </p:sp>
      <p:sp>
        <p:nvSpPr>
          <p:cNvPr id="18432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2</a:t>
            </a:r>
          </a:p>
        </p:txBody>
      </p:sp>
      <p:sp>
        <p:nvSpPr>
          <p:cNvPr id="184327"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rPr>
              <a:t>NEXT</a:t>
            </a:r>
          </a:p>
        </p:txBody>
      </p:sp>
      <p:sp>
        <p:nvSpPr>
          <p:cNvPr id="622598"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84329"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4330" name="Text Box 11"/>
          <p:cNvSpPr txBox="1">
            <a:spLocks noChangeArrowheads="1"/>
          </p:cNvSpPr>
          <p:nvPr/>
        </p:nvSpPr>
        <p:spPr bwMode="auto">
          <a:xfrm>
            <a:off x="5557838" y="3641725"/>
            <a:ext cx="633412" cy="641350"/>
          </a:xfrm>
          <a:prstGeom prst="rect">
            <a:avLst/>
          </a:prstGeom>
          <a:noFill/>
          <a:ln w="9525">
            <a:noFill/>
            <a:miter lim="800000"/>
            <a:headEnd/>
            <a:tailEnd/>
          </a:ln>
        </p:spPr>
        <p:txBody>
          <a:bodyPr wrap="none">
            <a:spAutoFit/>
          </a:bodyPr>
          <a:lstStyle/>
          <a:p>
            <a:pPr algn="l"/>
            <a:r>
              <a:rPr lang="en-US" sz="3600"/>
              <a:t>T</a:t>
            </a:r>
            <a:r>
              <a:rPr lang="en-US" sz="3600" baseline="-25000"/>
              <a:t>1</a:t>
            </a:r>
          </a:p>
        </p:txBody>
      </p:sp>
      <p:sp>
        <p:nvSpPr>
          <p:cNvPr id="184331" name="Text Box 12"/>
          <p:cNvSpPr txBox="1">
            <a:spLocks noChangeArrowheads="1"/>
          </p:cNvSpPr>
          <p:nvPr/>
        </p:nvSpPr>
        <p:spPr bwMode="auto">
          <a:xfrm>
            <a:off x="6980238" y="3643313"/>
            <a:ext cx="633412" cy="641350"/>
          </a:xfrm>
          <a:prstGeom prst="rect">
            <a:avLst/>
          </a:prstGeom>
          <a:noFill/>
          <a:ln w="9525">
            <a:noFill/>
            <a:miter lim="800000"/>
            <a:headEnd/>
            <a:tailEnd/>
          </a:ln>
        </p:spPr>
        <p:txBody>
          <a:bodyPr wrap="none">
            <a:spAutoFit/>
          </a:bodyPr>
          <a:lstStyle/>
          <a:p>
            <a:pPr algn="l"/>
            <a:r>
              <a:rPr lang="en-US" sz="3600"/>
              <a:t>T</a:t>
            </a:r>
            <a:r>
              <a:rPr lang="en-US" sz="3600" baseline="-25000"/>
              <a:t>2</a:t>
            </a:r>
          </a:p>
        </p:txBody>
      </p:sp>
      <p:sp>
        <p:nvSpPr>
          <p:cNvPr id="622605" name="Line 13"/>
          <p:cNvSpPr>
            <a:spLocks noChangeShapeType="1"/>
          </p:cNvSpPr>
          <p:nvPr/>
        </p:nvSpPr>
        <p:spPr bwMode="auto">
          <a:xfrm flipV="1">
            <a:off x="5849938" y="3192463"/>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622606" name="Line 14"/>
          <p:cNvSpPr>
            <a:spLocks noChangeShapeType="1"/>
          </p:cNvSpPr>
          <p:nvPr/>
        </p:nvSpPr>
        <p:spPr bwMode="auto">
          <a:xfrm flipV="1">
            <a:off x="7316788" y="3190875"/>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84334" name="Line 16"/>
          <p:cNvSpPr>
            <a:spLocks noChangeShapeType="1"/>
          </p:cNvSpPr>
          <p:nvPr/>
        </p:nvSpPr>
        <p:spPr bwMode="auto">
          <a:xfrm>
            <a:off x="5262563" y="3646488"/>
            <a:ext cx="1042987" cy="0"/>
          </a:xfrm>
          <a:prstGeom prst="line">
            <a:avLst/>
          </a:prstGeom>
          <a:noFill/>
          <a:ln w="15875">
            <a:solidFill>
              <a:schemeClr val="tx1"/>
            </a:solidFill>
            <a:round/>
            <a:headEnd/>
            <a:tailEnd/>
          </a:ln>
        </p:spPr>
        <p:txBody>
          <a:bodyPr/>
          <a:lstStyle/>
          <a:p>
            <a:endParaRPr lang="en-US"/>
          </a:p>
        </p:txBody>
      </p:sp>
      <p:sp>
        <p:nvSpPr>
          <p:cNvPr id="184335" name="Line 17"/>
          <p:cNvSpPr>
            <a:spLocks noChangeShapeType="1"/>
          </p:cNvSpPr>
          <p:nvPr/>
        </p:nvSpPr>
        <p:spPr bwMode="auto">
          <a:xfrm>
            <a:off x="6772275" y="3648075"/>
            <a:ext cx="1042988" cy="0"/>
          </a:xfrm>
          <a:prstGeom prst="line">
            <a:avLst/>
          </a:prstGeom>
          <a:noFill/>
          <a:ln w="15875">
            <a:solidFill>
              <a:schemeClr val="tx1"/>
            </a:solidFill>
            <a:round/>
            <a:headEnd/>
            <a:tailEnd/>
          </a:ln>
        </p:spPr>
        <p:txBody>
          <a:bodyPr/>
          <a:lstStyle/>
          <a:p>
            <a:endParaRPr lang="en-US"/>
          </a:p>
        </p:txBody>
      </p:sp>
      <p:sp>
        <p:nvSpPr>
          <p:cNvPr id="184336" name="Rectangle 23"/>
          <p:cNvSpPr>
            <a:spLocks noChangeArrowheads="1"/>
          </p:cNvSpPr>
          <p:nvPr/>
        </p:nvSpPr>
        <p:spPr bwMode="auto">
          <a:xfrm>
            <a:off x="782638" y="2093913"/>
            <a:ext cx="4572000" cy="3276600"/>
          </a:xfrm>
          <a:prstGeom prst="rect">
            <a:avLst/>
          </a:prstGeom>
          <a:noFill/>
          <a:ln w="9525">
            <a:noFill/>
            <a:miter lim="800000"/>
            <a:headEnd/>
            <a:tailEnd/>
          </a:ln>
        </p:spPr>
        <p:txBody>
          <a:bodyPr>
            <a:spAutoFit/>
          </a:bodyPr>
          <a:lstStyle/>
          <a:p>
            <a:pPr algn="l">
              <a:spcBef>
                <a:spcPct val="20000"/>
              </a:spcBef>
            </a:pPr>
            <a:r>
              <a:rPr kumimoji="1" lang="en-US" sz="3600"/>
              <a:t>P</a:t>
            </a:r>
            <a:r>
              <a:rPr kumimoji="1" lang="en-US" sz="3600" baseline="-25000"/>
              <a:t>1</a:t>
            </a:r>
            <a:r>
              <a:rPr kumimoji="1" lang="en-US" sz="3600"/>
              <a:t> = 1 atm</a:t>
            </a:r>
          </a:p>
          <a:p>
            <a:pPr algn="l">
              <a:spcBef>
                <a:spcPct val="20000"/>
              </a:spcBef>
            </a:pPr>
            <a:r>
              <a:rPr kumimoji="1" lang="en-US" sz="3600"/>
              <a:t>T</a:t>
            </a:r>
            <a:r>
              <a:rPr kumimoji="1" lang="en-US" sz="3600" baseline="-25000"/>
              <a:t>1</a:t>
            </a:r>
            <a:r>
              <a:rPr kumimoji="1" lang="en-US" sz="3600"/>
              <a:t> = 273 K</a:t>
            </a:r>
          </a:p>
          <a:p>
            <a:pPr algn="l">
              <a:spcBef>
                <a:spcPct val="20000"/>
              </a:spcBef>
            </a:pPr>
            <a:r>
              <a:rPr kumimoji="1" lang="en-US" sz="3600"/>
              <a:t>P</a:t>
            </a:r>
            <a:r>
              <a:rPr kumimoji="1" lang="en-US" sz="3600" baseline="-25000"/>
              <a:t>2</a:t>
            </a:r>
            <a:r>
              <a:rPr kumimoji="1" lang="en-US" sz="3600"/>
              <a:t> = ?</a:t>
            </a:r>
          </a:p>
          <a:p>
            <a:pPr algn="l">
              <a:spcBef>
                <a:spcPct val="20000"/>
              </a:spcBef>
            </a:pPr>
            <a:r>
              <a:rPr kumimoji="1" lang="en-US" sz="3600"/>
              <a:t>T</a:t>
            </a:r>
            <a:r>
              <a:rPr kumimoji="1" lang="en-US" sz="3600" baseline="-25000"/>
              <a:t>2</a:t>
            </a:r>
            <a:r>
              <a:rPr kumimoji="1" lang="en-US" sz="3600"/>
              <a:t> = -185°C </a:t>
            </a:r>
          </a:p>
          <a:p>
            <a:pPr algn="l">
              <a:spcBef>
                <a:spcPct val="20000"/>
              </a:spcBef>
            </a:pPr>
            <a:r>
              <a:rPr kumimoji="1" lang="en-US" sz="3600"/>
              <a:t>     = 88 K</a:t>
            </a:r>
            <a:r>
              <a:rPr kumimoji="1" lang="en-US" sz="360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2605"/>
                                        </p:tgtEl>
                                        <p:attrNameLst>
                                          <p:attrName>style.visibility</p:attrName>
                                        </p:attrNameLst>
                                      </p:cBhvr>
                                      <p:to>
                                        <p:strVal val="visible"/>
                                      </p:to>
                                    </p:set>
                                    <p:animEffect transition="in" filter="wipe(down)">
                                      <p:cBhvr>
                                        <p:cTn id="7" dur="500"/>
                                        <p:tgtEl>
                                          <p:spTgt spid="62260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2606"/>
                                        </p:tgtEl>
                                        <p:attrNameLst>
                                          <p:attrName>style.visibility</p:attrName>
                                        </p:attrNameLst>
                                      </p:cBhvr>
                                      <p:to>
                                        <p:strVal val="visible"/>
                                      </p:to>
                                    </p:set>
                                    <p:animEffect transition="in" filter="wipe(down)">
                                      <p:cBhvr>
                                        <p:cTn id="10" dur="500"/>
                                        <p:tgtEl>
                                          <p:spTgt spid="62260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22611"/>
                                        </p:tgtEl>
                                      </p:cBhvr>
                                    </p:animEffect>
                                    <p:set>
                                      <p:cBhvr>
                                        <p:cTn id="15" dur="1" fill="hold">
                                          <p:stCondLst>
                                            <p:cond delay="499"/>
                                          </p:stCondLst>
                                        </p:cTn>
                                        <p:tgtEl>
                                          <p:spTgt spid="622611"/>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22612"/>
                                        </p:tgtEl>
                                      </p:cBhvr>
                                    </p:animEffect>
                                    <p:set>
                                      <p:cBhvr>
                                        <p:cTn id="18" dur="1" fill="hold">
                                          <p:stCondLst>
                                            <p:cond delay="499"/>
                                          </p:stCondLst>
                                        </p:cTn>
                                        <p:tgtEl>
                                          <p:spTgt spid="622612"/>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22605"/>
                                        </p:tgtEl>
                                      </p:cBhvr>
                                    </p:animEffect>
                                    <p:set>
                                      <p:cBhvr>
                                        <p:cTn id="21" dur="1" fill="hold">
                                          <p:stCondLst>
                                            <p:cond delay="499"/>
                                          </p:stCondLst>
                                        </p:cTn>
                                        <p:tgtEl>
                                          <p:spTgt spid="622605"/>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22606"/>
                                        </p:tgtEl>
                                      </p:cBhvr>
                                    </p:animEffect>
                                    <p:set>
                                      <p:cBhvr>
                                        <p:cTn id="24" dur="1" fill="hold">
                                          <p:stCondLst>
                                            <p:cond delay="499"/>
                                          </p:stCondLst>
                                        </p:cTn>
                                        <p:tgtEl>
                                          <p:spTgt spid="622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11" grpId="0"/>
      <p:bldP spid="622612" grpId="0"/>
      <p:bldP spid="622605" grpId="0" animBg="1"/>
      <p:bldP spid="622605" grpId="1" animBg="1"/>
      <p:bldP spid="622606" grpId="0" animBg="1"/>
      <p:bldP spid="622606"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AutoShape 3">
            <a:hlinkClick r:id="" action="ppaction://hlinkshowjump?jump=nextslide" highlightClick="1"/>
          </p:cNvPr>
          <p:cNvSpPr>
            <a:spLocks noChangeArrowheads="1"/>
          </p:cNvSpPr>
          <p:nvPr/>
        </p:nvSpPr>
        <p:spPr bwMode="auto">
          <a:xfrm>
            <a:off x="3789363"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85347" name="Rectangle 4"/>
          <p:cNvSpPr>
            <a:spLocks noGrp="1" noChangeArrowheads="1"/>
          </p:cNvSpPr>
          <p:nvPr>
            <p:ph type="title"/>
          </p:nvPr>
        </p:nvSpPr>
        <p:spPr/>
        <p:txBody>
          <a:bodyPr/>
          <a:lstStyle/>
          <a:p>
            <a:pPr eaLnBrk="1" hangingPunct="1"/>
            <a:r>
              <a:rPr lang="en-US" smtClean="0"/>
              <a:t>QUESTION #3</a:t>
            </a:r>
          </a:p>
        </p:txBody>
      </p:sp>
      <p:sp>
        <p:nvSpPr>
          <p:cNvPr id="185348"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5349" name="Rectangle 8"/>
          <p:cNvSpPr>
            <a:spLocks noChangeArrowheads="1"/>
          </p:cNvSpPr>
          <p:nvPr/>
        </p:nvSpPr>
        <p:spPr bwMode="auto">
          <a:xfrm>
            <a:off x="812800" y="2097088"/>
            <a:ext cx="6064250" cy="946150"/>
          </a:xfrm>
          <a:prstGeom prst="rect">
            <a:avLst/>
          </a:prstGeom>
          <a:noFill/>
          <a:ln w="9525">
            <a:noFill/>
            <a:miter lim="800000"/>
            <a:headEnd/>
            <a:tailEnd/>
          </a:ln>
        </p:spPr>
        <p:txBody>
          <a:bodyPr>
            <a:spAutoFit/>
          </a:bodyPr>
          <a:lstStyle/>
          <a:p>
            <a:pPr algn="l"/>
            <a:r>
              <a:rPr kumimoji="1" lang="en-US" sz="2800"/>
              <a:t>Helium occupies 3.8 L at -45°C.  </a:t>
            </a:r>
          </a:p>
          <a:p>
            <a:pPr algn="l"/>
            <a:r>
              <a:rPr kumimoji="1" lang="en-US" sz="2800"/>
              <a:t>What volume will it occupy at 45°C?</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3</a:t>
            </a:r>
          </a:p>
        </p:txBody>
      </p:sp>
      <p:sp>
        <p:nvSpPr>
          <p:cNvPr id="186371"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rPr>
              <a:t>NEXT</a:t>
            </a:r>
          </a:p>
        </p:txBody>
      </p:sp>
      <p:sp>
        <p:nvSpPr>
          <p:cNvPr id="186372"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CHARLES’ LAW</a:t>
            </a:r>
          </a:p>
          <a:p>
            <a:pPr>
              <a:spcBef>
                <a:spcPct val="20000"/>
              </a:spcBef>
            </a:pPr>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T</a:t>
            </a:r>
            <a:r>
              <a:rPr kumimoji="1" lang="en-US" sz="3600" baseline="-25000" noProof="1"/>
              <a:t>2</a:t>
            </a:r>
            <a:r>
              <a:rPr kumimoji="1" lang="en-US" sz="3600" noProof="1"/>
              <a:t> = P</a:t>
            </a:r>
            <a:r>
              <a:rPr kumimoji="1" lang="en-US" sz="3600" baseline="-25000" noProof="1"/>
              <a:t>2</a:t>
            </a:r>
            <a:r>
              <a:rPr kumimoji="1" lang="en-US" sz="3600" noProof="1"/>
              <a:t>V</a:t>
            </a:r>
            <a:r>
              <a:rPr kumimoji="1" lang="en-US" sz="3600" baseline="-25000" noProof="1"/>
              <a:t>2</a:t>
            </a:r>
            <a:r>
              <a:rPr kumimoji="1" lang="en-US" sz="3600" noProof="1"/>
              <a:t>T</a:t>
            </a:r>
            <a:r>
              <a:rPr kumimoji="1" lang="en-US" sz="3600" baseline="-25000" noProof="1"/>
              <a:t>1</a:t>
            </a:r>
            <a:endParaRPr kumimoji="1" lang="en-US" sz="3600" b="1" noProof="1">
              <a:solidFill>
                <a:srgbClr val="FFFF00"/>
              </a:solidFill>
            </a:endParaRPr>
          </a:p>
          <a:p>
            <a:pPr>
              <a:spcBef>
                <a:spcPct val="20000"/>
              </a:spcBef>
            </a:pPr>
            <a:endParaRPr kumimoji="1" lang="en-US" sz="48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2</a:t>
            </a:r>
            <a:r>
              <a:rPr kumimoji="1" lang="en-US" sz="4800" b="1" noProof="1">
                <a:solidFill>
                  <a:srgbClr val="FFFF00"/>
                </a:solidFill>
              </a:rPr>
              <a:t> = 5.3 L</a:t>
            </a:r>
            <a:endParaRPr kumimoji="1" lang="en-US" sz="4800" b="1">
              <a:solidFill>
                <a:srgbClr val="FFFF00"/>
              </a:solidFill>
            </a:endParaRPr>
          </a:p>
        </p:txBody>
      </p:sp>
      <p:sp>
        <p:nvSpPr>
          <p:cNvPr id="614406"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86374" name="Line 7"/>
          <p:cNvSpPr>
            <a:spLocks noChangeShapeType="1"/>
          </p:cNvSpPr>
          <p:nvPr/>
        </p:nvSpPr>
        <p:spPr bwMode="auto">
          <a:xfrm flipV="1">
            <a:off x="4954588" y="2651125"/>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86375" name="Line 8"/>
          <p:cNvSpPr>
            <a:spLocks noChangeShapeType="1"/>
          </p:cNvSpPr>
          <p:nvPr/>
        </p:nvSpPr>
        <p:spPr bwMode="auto">
          <a:xfrm flipV="1">
            <a:off x="6802438" y="2649538"/>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86376"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6377" name="Rectangle 13"/>
          <p:cNvSpPr>
            <a:spLocks noChangeArrowheads="1"/>
          </p:cNvSpPr>
          <p:nvPr/>
        </p:nvSpPr>
        <p:spPr bwMode="auto">
          <a:xfrm>
            <a:off x="782638" y="2084388"/>
            <a:ext cx="4572000" cy="2617787"/>
          </a:xfrm>
          <a:prstGeom prst="rect">
            <a:avLst/>
          </a:prstGeom>
          <a:noFill/>
          <a:ln w="9525">
            <a:noFill/>
            <a:miter lim="800000"/>
            <a:headEnd/>
            <a:tailEnd/>
          </a:ln>
        </p:spPr>
        <p:txBody>
          <a:bodyPr>
            <a:spAutoFit/>
          </a:bodyPr>
          <a:lstStyle/>
          <a:p>
            <a:pPr algn="l">
              <a:spcBef>
                <a:spcPct val="20000"/>
              </a:spcBef>
            </a:pPr>
            <a:r>
              <a:rPr kumimoji="1" lang="en-US" sz="3600"/>
              <a:t>V</a:t>
            </a:r>
            <a:r>
              <a:rPr kumimoji="1" lang="en-US" sz="3600" baseline="-25000"/>
              <a:t>1</a:t>
            </a:r>
            <a:r>
              <a:rPr kumimoji="1" lang="en-US" sz="3600"/>
              <a:t> = 3.8 L</a:t>
            </a:r>
          </a:p>
          <a:p>
            <a:pPr algn="l">
              <a:spcBef>
                <a:spcPct val="20000"/>
              </a:spcBef>
            </a:pPr>
            <a:r>
              <a:rPr kumimoji="1" lang="en-US" sz="3600"/>
              <a:t>T</a:t>
            </a:r>
            <a:r>
              <a:rPr kumimoji="1" lang="en-US" sz="3600" baseline="-25000"/>
              <a:t>1</a:t>
            </a:r>
            <a:r>
              <a:rPr kumimoji="1" lang="en-US" sz="3600"/>
              <a:t> = -45°C  (228 K)</a:t>
            </a:r>
          </a:p>
          <a:p>
            <a:pPr algn="l">
              <a:spcBef>
                <a:spcPct val="20000"/>
              </a:spcBef>
            </a:pPr>
            <a:r>
              <a:rPr kumimoji="1" lang="en-US" sz="3600"/>
              <a:t>V</a:t>
            </a:r>
            <a:r>
              <a:rPr kumimoji="1" lang="en-US" sz="3600" baseline="-25000"/>
              <a:t>2</a:t>
            </a:r>
            <a:r>
              <a:rPr kumimoji="1" lang="en-US" sz="3600"/>
              <a:t> = ?</a:t>
            </a:r>
          </a:p>
          <a:p>
            <a:pPr algn="l">
              <a:spcBef>
                <a:spcPct val="20000"/>
              </a:spcBef>
            </a:pPr>
            <a:r>
              <a:rPr kumimoji="1" lang="en-US" sz="3600"/>
              <a:t>T</a:t>
            </a:r>
            <a:r>
              <a:rPr kumimoji="1" lang="en-US" sz="3600" baseline="-25000"/>
              <a:t>2</a:t>
            </a:r>
            <a:r>
              <a:rPr kumimoji="1" lang="en-US" sz="3600"/>
              <a:t> = 45°C  (318 K)</a:t>
            </a:r>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AutoShape 3">
            <a:hlinkClick r:id="" action="ppaction://hlinkshowjump?jump=nextslide" highlightClick="1"/>
          </p:cNvPr>
          <p:cNvSpPr>
            <a:spLocks noChangeArrowheads="1"/>
          </p:cNvSpPr>
          <p:nvPr/>
        </p:nvSpPr>
        <p:spPr bwMode="auto">
          <a:xfrm>
            <a:off x="3789363"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87395" name="Rectangle 4"/>
          <p:cNvSpPr>
            <a:spLocks noGrp="1" noChangeArrowheads="1"/>
          </p:cNvSpPr>
          <p:nvPr>
            <p:ph type="title"/>
          </p:nvPr>
        </p:nvSpPr>
        <p:spPr/>
        <p:txBody>
          <a:bodyPr/>
          <a:lstStyle/>
          <a:p>
            <a:pPr eaLnBrk="1" hangingPunct="1"/>
            <a:r>
              <a:rPr lang="en-US" smtClean="0"/>
              <a:t>QUESTION #4</a:t>
            </a:r>
          </a:p>
        </p:txBody>
      </p:sp>
      <p:sp>
        <p:nvSpPr>
          <p:cNvPr id="187396"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7397" name="Rectangle 8"/>
          <p:cNvSpPr>
            <a:spLocks noChangeArrowheads="1"/>
          </p:cNvSpPr>
          <p:nvPr/>
        </p:nvSpPr>
        <p:spPr bwMode="auto">
          <a:xfrm>
            <a:off x="804863" y="2093913"/>
            <a:ext cx="8107362" cy="1031875"/>
          </a:xfrm>
          <a:prstGeom prst="rect">
            <a:avLst/>
          </a:prstGeom>
          <a:noFill/>
          <a:ln w="9525">
            <a:noFill/>
            <a:miter lim="800000"/>
            <a:headEnd/>
            <a:tailEnd/>
          </a:ln>
        </p:spPr>
        <p:txBody>
          <a:bodyPr wrap="none">
            <a:spAutoFit/>
          </a:bodyPr>
          <a:lstStyle/>
          <a:p>
            <a:pPr algn="l">
              <a:spcBef>
                <a:spcPct val="20000"/>
              </a:spcBef>
            </a:pPr>
            <a:r>
              <a:rPr kumimoji="1" lang="en-US" sz="2800"/>
              <a:t>Chlorine gas has a pressure of 1.05 atm at 25°C.  </a:t>
            </a:r>
          </a:p>
          <a:p>
            <a:pPr algn="l">
              <a:spcBef>
                <a:spcPct val="20000"/>
              </a:spcBef>
            </a:pPr>
            <a:r>
              <a:rPr kumimoji="1" lang="en-US" sz="2800"/>
              <a:t>What pressure will it exert at 75°C?</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4</a:t>
            </a:r>
          </a:p>
        </p:txBody>
      </p:sp>
      <p:sp>
        <p:nvSpPr>
          <p:cNvPr id="188419"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rPr>
              <a:t>NEXT</a:t>
            </a:r>
          </a:p>
        </p:txBody>
      </p:sp>
      <p:sp>
        <p:nvSpPr>
          <p:cNvPr id="188420"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GAY-LUSSAC’S</a:t>
            </a:r>
          </a:p>
          <a:p>
            <a:pPr>
              <a:spcBef>
                <a:spcPct val="20000"/>
              </a:spcBef>
            </a:pPr>
            <a:r>
              <a:rPr kumimoji="1" lang="en-US" sz="3600" noProof="1"/>
              <a:t>LAW</a:t>
            </a:r>
          </a:p>
          <a:p>
            <a:pPr>
              <a:spcBef>
                <a:spcPct val="20000"/>
              </a:spcBef>
            </a:pPr>
            <a:r>
              <a:rPr kumimoji="1" lang="en-US" sz="3600"/>
              <a:t> </a:t>
            </a:r>
            <a:endParaRPr kumimoji="1" lang="en-US" sz="3600" noProof="1"/>
          </a:p>
          <a:p>
            <a:pPr>
              <a:spcBef>
                <a:spcPct val="20000"/>
              </a:spcBef>
            </a:pPr>
            <a:endParaRPr kumimoji="1" lang="en-US" sz="4800" b="1" noProof="1">
              <a:solidFill>
                <a:srgbClr val="FFFF00"/>
              </a:solidFill>
            </a:endParaRPr>
          </a:p>
          <a:p>
            <a:pPr>
              <a:spcBef>
                <a:spcPct val="20000"/>
              </a:spcBef>
            </a:pPr>
            <a:r>
              <a:rPr kumimoji="1" lang="en-US" sz="4400" b="1" noProof="1">
                <a:solidFill>
                  <a:srgbClr val="FFFF00"/>
                </a:solidFill>
              </a:rPr>
              <a:t>P</a:t>
            </a:r>
            <a:r>
              <a:rPr kumimoji="1" lang="en-US" sz="4400" b="1" baseline="-25000" noProof="1">
                <a:solidFill>
                  <a:srgbClr val="FFFF00"/>
                </a:solidFill>
              </a:rPr>
              <a:t>2</a:t>
            </a:r>
            <a:r>
              <a:rPr kumimoji="1" lang="en-US" sz="4400" b="1" noProof="1">
                <a:solidFill>
                  <a:srgbClr val="FFFF00"/>
                </a:solidFill>
              </a:rPr>
              <a:t> = 1.23 atm</a:t>
            </a:r>
            <a:endParaRPr kumimoji="1" lang="en-US" sz="4400" b="1">
              <a:solidFill>
                <a:srgbClr val="FFFF00"/>
              </a:solidFill>
            </a:endParaRPr>
          </a:p>
        </p:txBody>
      </p:sp>
      <p:sp>
        <p:nvSpPr>
          <p:cNvPr id="630790"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88422"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630795" name="Rectangle 11"/>
          <p:cNvSpPr>
            <a:spLocks noChangeArrowheads="1"/>
          </p:cNvSpPr>
          <p:nvPr/>
        </p:nvSpPr>
        <p:spPr bwMode="auto">
          <a:xfrm>
            <a:off x="5716588" y="3008313"/>
            <a:ext cx="658812" cy="641350"/>
          </a:xfrm>
          <a:prstGeom prst="rect">
            <a:avLst/>
          </a:prstGeom>
          <a:noFill/>
          <a:ln w="9525">
            <a:noFill/>
            <a:miter lim="800000"/>
            <a:headEnd/>
            <a:tailEnd/>
          </a:ln>
        </p:spPr>
        <p:txBody>
          <a:bodyPr wrap="none">
            <a:spAutoFit/>
          </a:bodyPr>
          <a:lstStyle/>
          <a:p>
            <a:pPr algn="l"/>
            <a:r>
              <a:rPr kumimoji="1" lang="en-US" sz="3600" noProof="1"/>
              <a:t>V</a:t>
            </a:r>
            <a:r>
              <a:rPr kumimoji="1" lang="en-US" sz="3600" baseline="-25000" noProof="1"/>
              <a:t>1</a:t>
            </a:r>
            <a:endParaRPr kumimoji="1" lang="en-US" sz="3600" baseline="-25000"/>
          </a:p>
        </p:txBody>
      </p:sp>
      <p:sp>
        <p:nvSpPr>
          <p:cNvPr id="630796" name="Rectangle 12"/>
          <p:cNvSpPr>
            <a:spLocks noChangeArrowheads="1"/>
          </p:cNvSpPr>
          <p:nvPr/>
        </p:nvSpPr>
        <p:spPr bwMode="auto">
          <a:xfrm>
            <a:off x="7186613" y="3009900"/>
            <a:ext cx="658812" cy="641350"/>
          </a:xfrm>
          <a:prstGeom prst="rect">
            <a:avLst/>
          </a:prstGeom>
          <a:noFill/>
          <a:ln w="9525">
            <a:noFill/>
            <a:miter lim="800000"/>
            <a:headEnd/>
            <a:tailEnd/>
          </a:ln>
        </p:spPr>
        <p:txBody>
          <a:bodyPr wrap="none">
            <a:spAutoFit/>
          </a:bodyPr>
          <a:lstStyle/>
          <a:p>
            <a:pPr algn="l"/>
            <a:r>
              <a:rPr kumimoji="1" lang="en-US" sz="3600" noProof="1"/>
              <a:t>V</a:t>
            </a:r>
            <a:r>
              <a:rPr kumimoji="1" lang="en-US" sz="3600" baseline="-25000"/>
              <a:t>2</a:t>
            </a:r>
          </a:p>
        </p:txBody>
      </p:sp>
      <p:sp>
        <p:nvSpPr>
          <p:cNvPr id="188425" name="Rectangle 13"/>
          <p:cNvSpPr>
            <a:spLocks noChangeArrowheads="1"/>
          </p:cNvSpPr>
          <p:nvPr/>
        </p:nvSpPr>
        <p:spPr bwMode="auto">
          <a:xfrm>
            <a:off x="5243513" y="3014663"/>
            <a:ext cx="2289175" cy="641350"/>
          </a:xfrm>
          <a:prstGeom prst="rect">
            <a:avLst/>
          </a:prstGeom>
          <a:noFill/>
          <a:ln w="9525">
            <a:noFill/>
            <a:miter lim="800000"/>
            <a:headEnd/>
            <a:tailEnd/>
          </a:ln>
        </p:spPr>
        <p:txBody>
          <a:bodyPr wrap="none">
            <a:spAutoFit/>
          </a:bodyPr>
          <a:lstStyle/>
          <a:p>
            <a:pPr algn="l"/>
            <a:r>
              <a:rPr kumimoji="1" lang="en-US" sz="3600" noProof="1"/>
              <a:t>P</a:t>
            </a:r>
            <a:r>
              <a:rPr kumimoji="1" lang="en-US" sz="3600" baseline="-25000" noProof="1"/>
              <a:t>1</a:t>
            </a:r>
            <a:r>
              <a:rPr kumimoji="1" lang="en-US" sz="3600"/>
              <a:t>    </a:t>
            </a:r>
            <a:r>
              <a:rPr kumimoji="1" lang="en-US" sz="3600" noProof="1"/>
              <a:t> = P</a:t>
            </a:r>
            <a:r>
              <a:rPr kumimoji="1" lang="en-US" sz="3600" baseline="-25000" noProof="1"/>
              <a:t>2</a:t>
            </a:r>
            <a:r>
              <a:rPr kumimoji="1" lang="en-US" sz="3600"/>
              <a:t> </a:t>
            </a:r>
            <a:endParaRPr kumimoji="1" lang="en-US" sz="3600" baseline="-25000"/>
          </a:p>
        </p:txBody>
      </p:sp>
      <p:sp>
        <p:nvSpPr>
          <p:cNvPr id="188426" name="Text Box 14"/>
          <p:cNvSpPr txBox="1">
            <a:spLocks noChangeArrowheads="1"/>
          </p:cNvSpPr>
          <p:nvPr/>
        </p:nvSpPr>
        <p:spPr bwMode="auto">
          <a:xfrm>
            <a:off x="5557838" y="3641725"/>
            <a:ext cx="633412" cy="641350"/>
          </a:xfrm>
          <a:prstGeom prst="rect">
            <a:avLst/>
          </a:prstGeom>
          <a:noFill/>
          <a:ln w="9525">
            <a:noFill/>
            <a:miter lim="800000"/>
            <a:headEnd/>
            <a:tailEnd/>
          </a:ln>
        </p:spPr>
        <p:txBody>
          <a:bodyPr wrap="none">
            <a:spAutoFit/>
          </a:bodyPr>
          <a:lstStyle/>
          <a:p>
            <a:pPr algn="l"/>
            <a:r>
              <a:rPr lang="en-US" sz="3600"/>
              <a:t>T</a:t>
            </a:r>
            <a:r>
              <a:rPr lang="en-US" sz="3600" baseline="-25000"/>
              <a:t>1</a:t>
            </a:r>
          </a:p>
        </p:txBody>
      </p:sp>
      <p:sp>
        <p:nvSpPr>
          <p:cNvPr id="188427" name="Text Box 15"/>
          <p:cNvSpPr txBox="1">
            <a:spLocks noChangeArrowheads="1"/>
          </p:cNvSpPr>
          <p:nvPr/>
        </p:nvSpPr>
        <p:spPr bwMode="auto">
          <a:xfrm>
            <a:off x="6980238" y="3643313"/>
            <a:ext cx="633412" cy="641350"/>
          </a:xfrm>
          <a:prstGeom prst="rect">
            <a:avLst/>
          </a:prstGeom>
          <a:noFill/>
          <a:ln w="9525">
            <a:noFill/>
            <a:miter lim="800000"/>
            <a:headEnd/>
            <a:tailEnd/>
          </a:ln>
        </p:spPr>
        <p:txBody>
          <a:bodyPr wrap="none">
            <a:spAutoFit/>
          </a:bodyPr>
          <a:lstStyle/>
          <a:p>
            <a:pPr algn="l"/>
            <a:r>
              <a:rPr lang="en-US" sz="3600"/>
              <a:t>T</a:t>
            </a:r>
            <a:r>
              <a:rPr lang="en-US" sz="3600" baseline="-25000"/>
              <a:t>2</a:t>
            </a:r>
          </a:p>
        </p:txBody>
      </p:sp>
      <p:sp>
        <p:nvSpPr>
          <p:cNvPr id="630800" name="Line 16"/>
          <p:cNvSpPr>
            <a:spLocks noChangeShapeType="1"/>
          </p:cNvSpPr>
          <p:nvPr/>
        </p:nvSpPr>
        <p:spPr bwMode="auto">
          <a:xfrm flipV="1">
            <a:off x="5849938" y="3192463"/>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630801" name="Line 17"/>
          <p:cNvSpPr>
            <a:spLocks noChangeShapeType="1"/>
          </p:cNvSpPr>
          <p:nvPr/>
        </p:nvSpPr>
        <p:spPr bwMode="auto">
          <a:xfrm flipV="1">
            <a:off x="7316788" y="3190875"/>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88430" name="Line 18"/>
          <p:cNvSpPr>
            <a:spLocks noChangeShapeType="1"/>
          </p:cNvSpPr>
          <p:nvPr/>
        </p:nvSpPr>
        <p:spPr bwMode="auto">
          <a:xfrm>
            <a:off x="5262563" y="3646488"/>
            <a:ext cx="1042987" cy="0"/>
          </a:xfrm>
          <a:prstGeom prst="line">
            <a:avLst/>
          </a:prstGeom>
          <a:noFill/>
          <a:ln w="15875">
            <a:solidFill>
              <a:schemeClr val="tx1"/>
            </a:solidFill>
            <a:round/>
            <a:headEnd/>
            <a:tailEnd/>
          </a:ln>
        </p:spPr>
        <p:txBody>
          <a:bodyPr/>
          <a:lstStyle/>
          <a:p>
            <a:endParaRPr lang="en-US"/>
          </a:p>
        </p:txBody>
      </p:sp>
      <p:sp>
        <p:nvSpPr>
          <p:cNvPr id="188431" name="Line 19"/>
          <p:cNvSpPr>
            <a:spLocks noChangeShapeType="1"/>
          </p:cNvSpPr>
          <p:nvPr/>
        </p:nvSpPr>
        <p:spPr bwMode="auto">
          <a:xfrm>
            <a:off x="6772275" y="3648075"/>
            <a:ext cx="1042988" cy="0"/>
          </a:xfrm>
          <a:prstGeom prst="line">
            <a:avLst/>
          </a:prstGeom>
          <a:noFill/>
          <a:ln w="15875">
            <a:solidFill>
              <a:schemeClr val="tx1"/>
            </a:solidFill>
            <a:round/>
            <a:headEnd/>
            <a:tailEnd/>
          </a:ln>
        </p:spPr>
        <p:txBody>
          <a:bodyPr/>
          <a:lstStyle/>
          <a:p>
            <a:endParaRPr lang="en-US"/>
          </a:p>
        </p:txBody>
      </p:sp>
      <p:sp>
        <p:nvSpPr>
          <p:cNvPr id="188432" name="Rectangle 22"/>
          <p:cNvSpPr>
            <a:spLocks noChangeArrowheads="1"/>
          </p:cNvSpPr>
          <p:nvPr/>
        </p:nvSpPr>
        <p:spPr bwMode="auto">
          <a:xfrm>
            <a:off x="788988" y="2095500"/>
            <a:ext cx="4572000" cy="2617788"/>
          </a:xfrm>
          <a:prstGeom prst="rect">
            <a:avLst/>
          </a:prstGeom>
          <a:noFill/>
          <a:ln w="9525">
            <a:noFill/>
            <a:miter lim="800000"/>
            <a:headEnd/>
            <a:tailEnd/>
          </a:ln>
        </p:spPr>
        <p:txBody>
          <a:bodyPr>
            <a:spAutoFit/>
          </a:bodyPr>
          <a:lstStyle/>
          <a:p>
            <a:pPr algn="l">
              <a:spcBef>
                <a:spcPct val="20000"/>
              </a:spcBef>
            </a:pPr>
            <a:r>
              <a:rPr kumimoji="1" lang="en-US" sz="3600"/>
              <a:t>P</a:t>
            </a:r>
            <a:r>
              <a:rPr kumimoji="1" lang="en-US" sz="3600" baseline="-25000"/>
              <a:t>1</a:t>
            </a:r>
            <a:r>
              <a:rPr kumimoji="1" lang="en-US" sz="3600"/>
              <a:t> = 1.05 atm</a:t>
            </a:r>
          </a:p>
          <a:p>
            <a:pPr algn="l">
              <a:spcBef>
                <a:spcPct val="20000"/>
              </a:spcBef>
            </a:pPr>
            <a:r>
              <a:rPr kumimoji="1" lang="en-US" sz="3600"/>
              <a:t>T</a:t>
            </a:r>
            <a:r>
              <a:rPr kumimoji="1" lang="en-US" sz="3600" baseline="-25000"/>
              <a:t>1</a:t>
            </a:r>
            <a:r>
              <a:rPr kumimoji="1" lang="en-US" sz="3600"/>
              <a:t> = 25°C = 298 K</a:t>
            </a:r>
          </a:p>
          <a:p>
            <a:pPr algn="l">
              <a:spcBef>
                <a:spcPct val="20000"/>
              </a:spcBef>
            </a:pPr>
            <a:r>
              <a:rPr kumimoji="1" lang="en-US" sz="3600"/>
              <a:t>P</a:t>
            </a:r>
            <a:r>
              <a:rPr kumimoji="1" lang="en-US" sz="3600" baseline="-25000"/>
              <a:t>2</a:t>
            </a:r>
            <a:r>
              <a:rPr kumimoji="1" lang="en-US" sz="3600"/>
              <a:t> = ?</a:t>
            </a:r>
          </a:p>
          <a:p>
            <a:pPr algn="l">
              <a:spcBef>
                <a:spcPct val="20000"/>
              </a:spcBef>
            </a:pPr>
            <a:r>
              <a:rPr kumimoji="1" lang="en-US" sz="3600"/>
              <a:t>T</a:t>
            </a:r>
            <a:r>
              <a:rPr kumimoji="1" lang="en-US" sz="3600" baseline="-25000"/>
              <a:t>2</a:t>
            </a:r>
            <a:r>
              <a:rPr kumimoji="1" lang="en-US" sz="3600"/>
              <a:t> = 75°C = 348 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0800"/>
                                        </p:tgtEl>
                                        <p:attrNameLst>
                                          <p:attrName>style.visibility</p:attrName>
                                        </p:attrNameLst>
                                      </p:cBhvr>
                                      <p:to>
                                        <p:strVal val="visible"/>
                                      </p:to>
                                    </p:set>
                                    <p:animEffect transition="in" filter="wipe(down)">
                                      <p:cBhvr>
                                        <p:cTn id="7" dur="500"/>
                                        <p:tgtEl>
                                          <p:spTgt spid="6308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0801"/>
                                        </p:tgtEl>
                                        <p:attrNameLst>
                                          <p:attrName>style.visibility</p:attrName>
                                        </p:attrNameLst>
                                      </p:cBhvr>
                                      <p:to>
                                        <p:strVal val="visible"/>
                                      </p:to>
                                    </p:set>
                                    <p:animEffect transition="in" filter="wipe(down)">
                                      <p:cBhvr>
                                        <p:cTn id="10" dur="500"/>
                                        <p:tgtEl>
                                          <p:spTgt spid="63080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30795"/>
                                        </p:tgtEl>
                                      </p:cBhvr>
                                    </p:animEffect>
                                    <p:set>
                                      <p:cBhvr>
                                        <p:cTn id="15" dur="1" fill="hold">
                                          <p:stCondLst>
                                            <p:cond delay="499"/>
                                          </p:stCondLst>
                                        </p:cTn>
                                        <p:tgtEl>
                                          <p:spTgt spid="630795"/>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30796"/>
                                        </p:tgtEl>
                                      </p:cBhvr>
                                    </p:animEffect>
                                    <p:set>
                                      <p:cBhvr>
                                        <p:cTn id="18" dur="1" fill="hold">
                                          <p:stCondLst>
                                            <p:cond delay="499"/>
                                          </p:stCondLst>
                                        </p:cTn>
                                        <p:tgtEl>
                                          <p:spTgt spid="630796"/>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30800"/>
                                        </p:tgtEl>
                                      </p:cBhvr>
                                    </p:animEffect>
                                    <p:set>
                                      <p:cBhvr>
                                        <p:cTn id="21" dur="1" fill="hold">
                                          <p:stCondLst>
                                            <p:cond delay="499"/>
                                          </p:stCondLst>
                                        </p:cTn>
                                        <p:tgtEl>
                                          <p:spTgt spid="630800"/>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30801"/>
                                        </p:tgtEl>
                                      </p:cBhvr>
                                    </p:animEffect>
                                    <p:set>
                                      <p:cBhvr>
                                        <p:cTn id="24" dur="1" fill="hold">
                                          <p:stCondLst>
                                            <p:cond delay="499"/>
                                          </p:stCondLst>
                                        </p:cTn>
                                        <p:tgtEl>
                                          <p:spTgt spid="6308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95" grpId="0"/>
      <p:bldP spid="630796" grpId="0"/>
      <p:bldP spid="630800" grpId="0" animBg="1"/>
      <p:bldP spid="630800" grpId="1" animBg="1"/>
      <p:bldP spid="630801" grpId="0" animBg="1"/>
      <p:bldP spid="630801"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AutoShape 3">
            <a:hlinkClick r:id="" action="ppaction://hlinkshowjump?jump=nextslide" highlightClick="1"/>
          </p:cNvPr>
          <p:cNvSpPr>
            <a:spLocks noChangeArrowheads="1"/>
          </p:cNvSpPr>
          <p:nvPr/>
        </p:nvSpPr>
        <p:spPr bwMode="auto">
          <a:xfrm>
            <a:off x="3789363"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89443" name="Rectangle 4"/>
          <p:cNvSpPr>
            <a:spLocks noGrp="1" noChangeArrowheads="1"/>
          </p:cNvSpPr>
          <p:nvPr>
            <p:ph type="title"/>
          </p:nvPr>
        </p:nvSpPr>
        <p:spPr/>
        <p:txBody>
          <a:bodyPr/>
          <a:lstStyle/>
          <a:p>
            <a:pPr eaLnBrk="1" hangingPunct="1"/>
            <a:r>
              <a:rPr lang="en-US" smtClean="0"/>
              <a:t>QUESTION #5</a:t>
            </a:r>
          </a:p>
        </p:txBody>
      </p:sp>
      <p:sp>
        <p:nvSpPr>
          <p:cNvPr id="189444"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89445" name="Rectangle 7"/>
          <p:cNvSpPr>
            <a:spLocks noChangeArrowheads="1"/>
          </p:cNvSpPr>
          <p:nvPr/>
        </p:nvSpPr>
        <p:spPr bwMode="auto">
          <a:xfrm>
            <a:off x="804863" y="2093913"/>
            <a:ext cx="7493000" cy="946150"/>
          </a:xfrm>
          <a:prstGeom prst="rect">
            <a:avLst/>
          </a:prstGeom>
          <a:noFill/>
          <a:ln w="9525">
            <a:noFill/>
            <a:miter lim="800000"/>
            <a:headEnd/>
            <a:tailEnd/>
          </a:ln>
        </p:spPr>
        <p:txBody>
          <a:bodyPr wrap="none">
            <a:spAutoFit/>
          </a:bodyPr>
          <a:lstStyle/>
          <a:p>
            <a:pPr algn="l"/>
            <a:r>
              <a:rPr kumimoji="1" lang="en-US" sz="2800"/>
              <a:t>A gas occupies 256 mL at 720 torr and 25°C.  </a:t>
            </a:r>
          </a:p>
          <a:p>
            <a:pPr algn="l"/>
            <a:r>
              <a:rPr kumimoji="1" lang="en-US" sz="2800"/>
              <a:t>What will its volume be at STP?</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Grp="1" noChangeArrowheads="1"/>
          </p:cNvSpPr>
          <p:nvPr>
            <p:ph type="title"/>
          </p:nvPr>
        </p:nvSpPr>
        <p:spPr/>
        <p:txBody>
          <a:bodyPr/>
          <a:lstStyle/>
          <a:p>
            <a:pPr eaLnBrk="1" hangingPunct="1"/>
            <a:r>
              <a:rPr lang="en-US" sz="4000" smtClean="0"/>
              <a:t>Boyle's Law</a:t>
            </a:r>
          </a:p>
        </p:txBody>
      </p:sp>
      <p:sp>
        <p:nvSpPr>
          <p:cNvPr id="506885" name="Text Box 5"/>
          <p:cNvSpPr txBox="1">
            <a:spLocks noChangeArrowheads="1"/>
          </p:cNvSpPr>
          <p:nvPr/>
        </p:nvSpPr>
        <p:spPr bwMode="auto">
          <a:xfrm>
            <a:off x="457200" y="1639888"/>
            <a:ext cx="3994150" cy="1066800"/>
          </a:xfrm>
          <a:prstGeom prst="rect">
            <a:avLst/>
          </a:prstGeom>
          <a:noFill/>
          <a:ln w="9525">
            <a:noFill/>
            <a:miter lim="800000"/>
            <a:headEnd/>
            <a:tailEnd/>
          </a:ln>
          <a:effectLst/>
        </p:spPr>
        <p:txBody>
          <a:bodyPr wrap="none">
            <a:spAutoFit/>
          </a:bodyPr>
          <a:lstStyle/>
          <a:p>
            <a:pPr algn="l">
              <a:defRPr/>
            </a:pPr>
            <a:r>
              <a:rPr lang="en-US" sz="2400"/>
              <a:t>If n and T are constant, then</a:t>
            </a:r>
          </a:p>
          <a:p>
            <a:pPr algn="l">
              <a:defRPr/>
            </a:pPr>
            <a:r>
              <a:rPr lang="en-US" sz="800"/>
              <a:t>        </a:t>
            </a:r>
          </a:p>
          <a:p>
            <a:pPr algn="l">
              <a:defRPr/>
            </a:pPr>
            <a:r>
              <a:rPr lang="en-US" sz="3200" b="1">
                <a:solidFill>
                  <a:schemeClr val="accent2"/>
                </a:solidFill>
              </a:rPr>
              <a:t>    </a:t>
            </a:r>
            <a:r>
              <a:rPr lang="en-US" sz="3200">
                <a:solidFill>
                  <a:schemeClr val="accent2"/>
                </a:solidFill>
                <a:effectLst>
                  <a:outerShdw blurRad="38100" dist="38100" dir="2700000" algn="tl">
                    <a:srgbClr val="C0C0C0"/>
                  </a:outerShdw>
                </a:effectLst>
              </a:rPr>
              <a:t>PV = (nRT)  =  k</a:t>
            </a:r>
          </a:p>
        </p:txBody>
      </p:sp>
      <p:sp>
        <p:nvSpPr>
          <p:cNvPr id="506886" name="Text Box 6"/>
          <p:cNvSpPr txBox="1">
            <a:spLocks noChangeArrowheads="1"/>
          </p:cNvSpPr>
          <p:nvPr/>
        </p:nvSpPr>
        <p:spPr bwMode="auto">
          <a:xfrm>
            <a:off x="457200" y="2906713"/>
            <a:ext cx="4811713" cy="701675"/>
          </a:xfrm>
          <a:prstGeom prst="rect">
            <a:avLst/>
          </a:prstGeom>
          <a:noFill/>
          <a:ln w="9525">
            <a:noFill/>
            <a:miter lim="800000"/>
            <a:headEnd/>
            <a:tailEnd/>
          </a:ln>
        </p:spPr>
        <p:txBody>
          <a:bodyPr wrap="none">
            <a:spAutoFit/>
          </a:bodyPr>
          <a:lstStyle/>
          <a:p>
            <a:pPr algn="l"/>
            <a:r>
              <a:rPr lang="en-US" sz="2000"/>
              <a:t>This means, for example, that </a:t>
            </a:r>
          </a:p>
          <a:p>
            <a:pPr algn="l"/>
            <a:r>
              <a:rPr lang="en-US" sz="2000">
                <a:solidFill>
                  <a:schemeClr val="accent2"/>
                </a:solidFill>
              </a:rPr>
              <a:t>Pressure</a:t>
            </a:r>
            <a:r>
              <a:rPr lang="en-US" sz="2000"/>
              <a:t> </a:t>
            </a:r>
            <a:r>
              <a:rPr lang="en-US" sz="2000" i="1"/>
              <a:t>goes up</a:t>
            </a:r>
            <a:r>
              <a:rPr lang="en-US" sz="2000"/>
              <a:t> as </a:t>
            </a:r>
            <a:r>
              <a:rPr lang="en-US" sz="2000">
                <a:solidFill>
                  <a:schemeClr val="accent2"/>
                </a:solidFill>
              </a:rPr>
              <a:t>Volume</a:t>
            </a:r>
            <a:r>
              <a:rPr lang="en-US" sz="2000"/>
              <a:t> </a:t>
            </a:r>
            <a:r>
              <a:rPr lang="en-US" sz="2000" i="1"/>
              <a:t>goes down</a:t>
            </a:r>
            <a:r>
              <a:rPr lang="en-US" sz="2000"/>
              <a:t>.</a:t>
            </a:r>
          </a:p>
        </p:txBody>
      </p:sp>
      <p:sp>
        <p:nvSpPr>
          <p:cNvPr id="2054" name="Text Box 7"/>
          <p:cNvSpPr txBox="1">
            <a:spLocks noChangeArrowheads="1"/>
          </p:cNvSpPr>
          <p:nvPr/>
        </p:nvSpPr>
        <p:spPr bwMode="auto">
          <a:xfrm>
            <a:off x="6461125" y="5214938"/>
            <a:ext cx="2138363" cy="1004887"/>
          </a:xfrm>
          <a:prstGeom prst="rect">
            <a:avLst/>
          </a:prstGeom>
          <a:noFill/>
          <a:ln w="9525">
            <a:noFill/>
            <a:miter lim="800000"/>
            <a:headEnd/>
            <a:tailEnd/>
          </a:ln>
        </p:spPr>
        <p:txBody>
          <a:bodyPr wrap="none">
            <a:spAutoFit/>
          </a:bodyPr>
          <a:lstStyle/>
          <a:p>
            <a:r>
              <a:rPr lang="en-US" b="1"/>
              <a:t>Robert Boyle</a:t>
            </a:r>
          </a:p>
          <a:p>
            <a:r>
              <a:rPr lang="en-US"/>
              <a:t>(1627 - 1691)</a:t>
            </a:r>
          </a:p>
          <a:p>
            <a:endParaRPr lang="en-US"/>
          </a:p>
          <a:p>
            <a:r>
              <a:rPr lang="en-US"/>
              <a:t>Son of Early of Cork, Ireland.</a:t>
            </a:r>
          </a:p>
          <a:p>
            <a:endParaRPr lang="en-US" b="1"/>
          </a:p>
        </p:txBody>
      </p:sp>
      <p:graphicFrame>
        <p:nvGraphicFramePr>
          <p:cNvPr id="2050" name="Object 8" descr="Robert Boyle">
            <a:hlinkClick r:id="rId4" tooltip="Wikipedia -  ROBERT  B O Y L E"/>
          </p:cNvPr>
          <p:cNvGraphicFramePr>
            <a:graphicFrameLocks noChangeAspect="1"/>
          </p:cNvGraphicFramePr>
          <p:nvPr/>
        </p:nvGraphicFramePr>
        <p:xfrm>
          <a:off x="6316663" y="2133600"/>
          <a:ext cx="2370137" cy="3048000"/>
        </p:xfrm>
        <a:graphic>
          <a:graphicData uri="http://schemas.openxmlformats.org/presentationml/2006/ole">
            <p:oleObj spid="_x0000_s2050" name="Bitmap Image" r:id="rId5" imgW="3200000" imgH="4114286" progId="Paint.Picture">
              <p:embed/>
            </p:oleObj>
          </a:graphicData>
        </a:graphic>
      </p:graphicFrame>
      <p:sp>
        <p:nvSpPr>
          <p:cNvPr id="506889" name="Text Box 9"/>
          <p:cNvSpPr txBox="1">
            <a:spLocks noChangeArrowheads="1"/>
          </p:cNvSpPr>
          <p:nvPr/>
        </p:nvSpPr>
        <p:spPr bwMode="auto">
          <a:xfrm>
            <a:off x="457200" y="4049713"/>
            <a:ext cx="5722938" cy="396875"/>
          </a:xfrm>
          <a:prstGeom prst="rect">
            <a:avLst/>
          </a:prstGeom>
          <a:noFill/>
          <a:ln w="9525">
            <a:noFill/>
            <a:miter lim="800000"/>
            <a:headEnd/>
            <a:tailEnd/>
          </a:ln>
        </p:spPr>
        <p:txBody>
          <a:bodyPr wrap="none">
            <a:spAutoFit/>
          </a:bodyPr>
          <a:lstStyle/>
          <a:p>
            <a:pPr algn="l"/>
            <a:r>
              <a:rPr lang="en-US" sz="2000"/>
              <a:t>A bicycle pump is a good example of Boyle's law.</a:t>
            </a:r>
          </a:p>
        </p:txBody>
      </p:sp>
      <p:sp>
        <p:nvSpPr>
          <p:cNvPr id="506890" name="Text Box 10"/>
          <p:cNvSpPr txBox="1">
            <a:spLocks noChangeArrowheads="1"/>
          </p:cNvSpPr>
          <p:nvPr/>
        </p:nvSpPr>
        <p:spPr bwMode="auto">
          <a:xfrm>
            <a:off x="457200" y="4659313"/>
            <a:ext cx="5470525" cy="1006475"/>
          </a:xfrm>
          <a:prstGeom prst="rect">
            <a:avLst/>
          </a:prstGeom>
          <a:noFill/>
          <a:ln w="9525">
            <a:noFill/>
            <a:miter lim="800000"/>
            <a:headEnd/>
            <a:tailEnd/>
          </a:ln>
        </p:spPr>
        <p:txBody>
          <a:bodyPr wrap="none">
            <a:spAutoFit/>
          </a:bodyPr>
          <a:lstStyle/>
          <a:p>
            <a:pPr algn="l"/>
            <a:r>
              <a:rPr lang="en-US" sz="2000"/>
              <a:t>As the volume of the air trapped in the pump is</a:t>
            </a:r>
          </a:p>
          <a:p>
            <a:pPr algn="l"/>
            <a:r>
              <a:rPr lang="en-US" sz="2000"/>
              <a:t>reduced, its pressure goes up, and air is forced</a:t>
            </a:r>
          </a:p>
          <a:p>
            <a:pPr algn="l"/>
            <a:r>
              <a:rPr lang="en-US" sz="2000"/>
              <a:t>into the tire.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06886"/>
                                        </p:tgtEl>
                                        <p:attrNameLst>
                                          <p:attrName>style.visibility</p:attrName>
                                        </p:attrNameLst>
                                      </p:cBhvr>
                                      <p:to>
                                        <p:strVal val="visible"/>
                                      </p:to>
                                    </p:set>
                                    <p:animEffect transition="in" filter="fade">
                                      <p:cBhvr>
                                        <p:cTn id="7" dur="1000"/>
                                        <p:tgtEl>
                                          <p:spTgt spid="506886"/>
                                        </p:tgtEl>
                                      </p:cBhvr>
                                    </p:animEffect>
                                    <p:anim calcmode="lin" valueType="num">
                                      <p:cBhvr>
                                        <p:cTn id="8" dur="1000" fill="hold"/>
                                        <p:tgtEl>
                                          <p:spTgt spid="506886"/>
                                        </p:tgtEl>
                                        <p:attrNameLst>
                                          <p:attrName>ppt_x</p:attrName>
                                        </p:attrNameLst>
                                      </p:cBhvr>
                                      <p:tavLst>
                                        <p:tav tm="0">
                                          <p:val>
                                            <p:strVal val="#ppt_x"/>
                                          </p:val>
                                        </p:tav>
                                        <p:tav tm="100000">
                                          <p:val>
                                            <p:strVal val="#ppt_x"/>
                                          </p:val>
                                        </p:tav>
                                      </p:tavLst>
                                    </p:anim>
                                    <p:anim calcmode="lin" valueType="num">
                                      <p:cBhvr>
                                        <p:cTn id="9" dur="1000" fill="hold"/>
                                        <p:tgtEl>
                                          <p:spTgt spid="5068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06889"/>
                                        </p:tgtEl>
                                        <p:attrNameLst>
                                          <p:attrName>style.visibility</p:attrName>
                                        </p:attrNameLst>
                                      </p:cBhvr>
                                      <p:to>
                                        <p:strVal val="visible"/>
                                      </p:to>
                                    </p:set>
                                    <p:animEffect transition="in" filter="dissolve">
                                      <p:cBhvr>
                                        <p:cTn id="14" dur="500"/>
                                        <p:tgtEl>
                                          <p:spTgt spid="506889"/>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506890"/>
                                        </p:tgtEl>
                                        <p:attrNameLst>
                                          <p:attrName>style.visibility</p:attrName>
                                        </p:attrNameLst>
                                      </p:cBhvr>
                                      <p:to>
                                        <p:strVal val="visible"/>
                                      </p:to>
                                    </p:set>
                                    <p:anim calcmode="discrete" valueType="clr">
                                      <p:cBhvr override="childStyle">
                                        <p:cTn id="19" dur="80"/>
                                        <p:tgtEl>
                                          <p:spTgt spid="50689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06890"/>
                                        </p:tgtEl>
                                        <p:attrNameLst>
                                          <p:attrName>fillcolor</p:attrName>
                                        </p:attrNameLst>
                                      </p:cBhvr>
                                      <p:tavLst>
                                        <p:tav tm="0">
                                          <p:val>
                                            <p:clrVal>
                                              <a:schemeClr val="accent2"/>
                                            </p:clrVal>
                                          </p:val>
                                        </p:tav>
                                        <p:tav tm="50000">
                                          <p:val>
                                            <p:clrVal>
                                              <a:schemeClr val="hlink"/>
                                            </p:clrVal>
                                          </p:val>
                                        </p:tav>
                                      </p:tavLst>
                                    </p:anim>
                                    <p:set>
                                      <p:cBhvr>
                                        <p:cTn id="21" dur="80"/>
                                        <p:tgtEl>
                                          <p:spTgt spid="5068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6" grpId="0"/>
      <p:bldP spid="506889" grpId="0"/>
      <p:bldP spid="506890" grpId="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5</a:t>
            </a:r>
          </a:p>
        </p:txBody>
      </p:sp>
      <p:sp>
        <p:nvSpPr>
          <p:cNvPr id="190467"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rPr>
              <a:t>NEXT</a:t>
            </a:r>
          </a:p>
        </p:txBody>
      </p:sp>
      <p:sp>
        <p:nvSpPr>
          <p:cNvPr id="190468"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COMBINED</a:t>
            </a:r>
          </a:p>
          <a:p>
            <a:pPr>
              <a:spcBef>
                <a:spcPct val="20000"/>
              </a:spcBef>
            </a:pPr>
            <a:r>
              <a:rPr kumimoji="1" lang="en-US" sz="3600" noProof="1"/>
              <a:t>GAS LAW</a:t>
            </a:r>
          </a:p>
          <a:p>
            <a:pPr>
              <a:spcBef>
                <a:spcPct val="20000"/>
              </a:spcBef>
            </a:pPr>
            <a:r>
              <a:rPr kumimoji="1" lang="en-US" sz="3600"/>
              <a:t> </a:t>
            </a:r>
            <a:endParaRPr kumimoji="1" lang="en-US" sz="3600" noProof="1"/>
          </a:p>
          <a:p>
            <a:pPr>
              <a:spcBef>
                <a:spcPct val="20000"/>
              </a:spcBef>
            </a:pPr>
            <a:endParaRPr kumimoji="1" lang="en-US" sz="36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2</a:t>
            </a:r>
            <a:r>
              <a:rPr kumimoji="1" lang="en-US" sz="4800" b="1" noProof="1">
                <a:solidFill>
                  <a:srgbClr val="FFFF00"/>
                </a:solidFill>
              </a:rPr>
              <a:t> = 220 mL</a:t>
            </a:r>
            <a:endParaRPr kumimoji="1" lang="en-US" sz="4800" baseline="-25000"/>
          </a:p>
        </p:txBody>
      </p:sp>
      <p:sp>
        <p:nvSpPr>
          <p:cNvPr id="634886"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90470" name="Rectangle 8"/>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0471" name="Text Box 9"/>
          <p:cNvSpPr txBox="1">
            <a:spLocks noChangeArrowheads="1"/>
          </p:cNvSpPr>
          <p:nvPr/>
        </p:nvSpPr>
        <p:spPr bwMode="auto">
          <a:xfrm>
            <a:off x="5557838" y="3697288"/>
            <a:ext cx="633412" cy="641350"/>
          </a:xfrm>
          <a:prstGeom prst="rect">
            <a:avLst/>
          </a:prstGeom>
          <a:noFill/>
          <a:ln w="9525">
            <a:noFill/>
            <a:miter lim="800000"/>
            <a:headEnd/>
            <a:tailEnd/>
          </a:ln>
        </p:spPr>
        <p:txBody>
          <a:bodyPr wrap="none">
            <a:spAutoFit/>
          </a:bodyPr>
          <a:lstStyle/>
          <a:p>
            <a:pPr algn="l"/>
            <a:r>
              <a:rPr lang="en-US" sz="3600"/>
              <a:t>T</a:t>
            </a:r>
            <a:r>
              <a:rPr lang="en-US" sz="3600" baseline="-25000"/>
              <a:t>1</a:t>
            </a:r>
          </a:p>
        </p:txBody>
      </p:sp>
      <p:sp>
        <p:nvSpPr>
          <p:cNvPr id="190472" name="Text Box 10"/>
          <p:cNvSpPr txBox="1">
            <a:spLocks noChangeArrowheads="1"/>
          </p:cNvSpPr>
          <p:nvPr/>
        </p:nvSpPr>
        <p:spPr bwMode="auto">
          <a:xfrm>
            <a:off x="6980238" y="3698875"/>
            <a:ext cx="633412" cy="641350"/>
          </a:xfrm>
          <a:prstGeom prst="rect">
            <a:avLst/>
          </a:prstGeom>
          <a:noFill/>
          <a:ln w="9525">
            <a:noFill/>
            <a:miter lim="800000"/>
            <a:headEnd/>
            <a:tailEnd/>
          </a:ln>
        </p:spPr>
        <p:txBody>
          <a:bodyPr wrap="none">
            <a:spAutoFit/>
          </a:bodyPr>
          <a:lstStyle/>
          <a:p>
            <a:pPr algn="l"/>
            <a:r>
              <a:rPr lang="en-US" sz="3600"/>
              <a:t>T</a:t>
            </a:r>
            <a:r>
              <a:rPr lang="en-US" sz="3600" baseline="-25000"/>
              <a:t>2</a:t>
            </a:r>
          </a:p>
        </p:txBody>
      </p:sp>
      <p:sp>
        <p:nvSpPr>
          <p:cNvPr id="190473" name="Rectangle 13"/>
          <p:cNvSpPr>
            <a:spLocks noChangeArrowheads="1"/>
          </p:cNvSpPr>
          <p:nvPr/>
        </p:nvSpPr>
        <p:spPr bwMode="auto">
          <a:xfrm>
            <a:off x="5243513" y="3070225"/>
            <a:ext cx="2603500" cy="641350"/>
          </a:xfrm>
          <a:prstGeom prst="rect">
            <a:avLst/>
          </a:prstGeom>
          <a:noFill/>
          <a:ln w="9525">
            <a:noFill/>
            <a:miter lim="800000"/>
            <a:headEnd/>
            <a:tailEnd/>
          </a:ln>
        </p:spPr>
        <p:txBody>
          <a:bodyPr wrap="none">
            <a:spAutoFit/>
          </a:bodyPr>
          <a:lstStyle/>
          <a:p>
            <a:pPr algn="l"/>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 = P</a:t>
            </a:r>
            <a:r>
              <a:rPr kumimoji="1" lang="en-US" sz="3600" baseline="-25000" noProof="1"/>
              <a:t>2</a:t>
            </a:r>
            <a:r>
              <a:rPr kumimoji="1" lang="en-US" sz="3600" noProof="1"/>
              <a:t>V</a:t>
            </a:r>
            <a:r>
              <a:rPr kumimoji="1" lang="en-US" sz="3600" baseline="-25000" noProof="1"/>
              <a:t>2</a:t>
            </a:r>
            <a:endParaRPr kumimoji="1" lang="en-US" sz="3600" baseline="-25000"/>
          </a:p>
        </p:txBody>
      </p:sp>
      <p:sp>
        <p:nvSpPr>
          <p:cNvPr id="190474" name="Line 14"/>
          <p:cNvSpPr>
            <a:spLocks noChangeShapeType="1"/>
          </p:cNvSpPr>
          <p:nvPr/>
        </p:nvSpPr>
        <p:spPr bwMode="auto">
          <a:xfrm>
            <a:off x="5262563" y="3702050"/>
            <a:ext cx="1042987" cy="0"/>
          </a:xfrm>
          <a:prstGeom prst="line">
            <a:avLst/>
          </a:prstGeom>
          <a:noFill/>
          <a:ln w="15875">
            <a:solidFill>
              <a:schemeClr val="tx1"/>
            </a:solidFill>
            <a:round/>
            <a:headEnd/>
            <a:tailEnd/>
          </a:ln>
        </p:spPr>
        <p:txBody>
          <a:bodyPr/>
          <a:lstStyle/>
          <a:p>
            <a:endParaRPr lang="en-US"/>
          </a:p>
        </p:txBody>
      </p:sp>
      <p:sp>
        <p:nvSpPr>
          <p:cNvPr id="190475" name="Line 15"/>
          <p:cNvSpPr>
            <a:spLocks noChangeShapeType="1"/>
          </p:cNvSpPr>
          <p:nvPr/>
        </p:nvSpPr>
        <p:spPr bwMode="auto">
          <a:xfrm>
            <a:off x="6772275" y="3703638"/>
            <a:ext cx="1042988" cy="0"/>
          </a:xfrm>
          <a:prstGeom prst="line">
            <a:avLst/>
          </a:prstGeom>
          <a:noFill/>
          <a:ln w="15875">
            <a:solidFill>
              <a:schemeClr val="tx1"/>
            </a:solidFill>
            <a:round/>
            <a:headEnd/>
            <a:tailEnd/>
          </a:ln>
        </p:spPr>
        <p:txBody>
          <a:bodyPr/>
          <a:lstStyle/>
          <a:p>
            <a:endParaRPr lang="en-US"/>
          </a:p>
        </p:txBody>
      </p:sp>
      <p:sp>
        <p:nvSpPr>
          <p:cNvPr id="190476" name="Rectangle 18"/>
          <p:cNvSpPr>
            <a:spLocks noChangeArrowheads="1"/>
          </p:cNvSpPr>
          <p:nvPr/>
        </p:nvSpPr>
        <p:spPr bwMode="auto">
          <a:xfrm>
            <a:off x="788988" y="1757363"/>
            <a:ext cx="4572000" cy="3935412"/>
          </a:xfrm>
          <a:prstGeom prst="rect">
            <a:avLst/>
          </a:prstGeom>
          <a:noFill/>
          <a:ln w="9525">
            <a:noFill/>
            <a:miter lim="800000"/>
            <a:headEnd/>
            <a:tailEnd/>
          </a:ln>
        </p:spPr>
        <p:txBody>
          <a:bodyPr>
            <a:spAutoFit/>
          </a:bodyPr>
          <a:lstStyle/>
          <a:p>
            <a:pPr algn="l">
              <a:spcBef>
                <a:spcPct val="20000"/>
              </a:spcBef>
            </a:pPr>
            <a:r>
              <a:rPr kumimoji="1" lang="en-US" sz="3600"/>
              <a:t>V</a:t>
            </a:r>
            <a:r>
              <a:rPr kumimoji="1" lang="en-US" sz="3600" baseline="-25000"/>
              <a:t>1</a:t>
            </a:r>
            <a:r>
              <a:rPr kumimoji="1" lang="en-US" sz="3600"/>
              <a:t> = 256 mL</a:t>
            </a:r>
          </a:p>
          <a:p>
            <a:pPr algn="l">
              <a:spcBef>
                <a:spcPct val="20000"/>
              </a:spcBef>
            </a:pPr>
            <a:r>
              <a:rPr kumimoji="1" lang="en-US" sz="3600"/>
              <a:t>P</a:t>
            </a:r>
            <a:r>
              <a:rPr kumimoji="1" lang="en-US" sz="3600" baseline="-25000"/>
              <a:t>1</a:t>
            </a:r>
            <a:r>
              <a:rPr kumimoji="1" lang="en-US" sz="3600"/>
              <a:t> = 720 torr</a:t>
            </a:r>
          </a:p>
          <a:p>
            <a:pPr algn="l">
              <a:spcBef>
                <a:spcPct val="20000"/>
              </a:spcBef>
            </a:pPr>
            <a:r>
              <a:rPr kumimoji="1" lang="en-US" sz="3600"/>
              <a:t>T</a:t>
            </a:r>
            <a:r>
              <a:rPr kumimoji="1" lang="en-US" sz="3600" baseline="-25000"/>
              <a:t>1</a:t>
            </a:r>
            <a:r>
              <a:rPr kumimoji="1" lang="en-US" sz="3600"/>
              <a:t> = 25°C = 298 K</a:t>
            </a:r>
          </a:p>
          <a:p>
            <a:pPr algn="l">
              <a:spcBef>
                <a:spcPct val="20000"/>
              </a:spcBef>
            </a:pPr>
            <a:r>
              <a:rPr kumimoji="1" lang="en-US" sz="3600"/>
              <a:t>V</a:t>
            </a:r>
            <a:r>
              <a:rPr kumimoji="1" lang="en-US" sz="3600" baseline="-25000"/>
              <a:t>2</a:t>
            </a:r>
            <a:r>
              <a:rPr kumimoji="1" lang="en-US" sz="3600"/>
              <a:t> = ?</a:t>
            </a:r>
          </a:p>
          <a:p>
            <a:pPr algn="l">
              <a:spcBef>
                <a:spcPct val="20000"/>
              </a:spcBef>
            </a:pPr>
            <a:r>
              <a:rPr kumimoji="1" lang="en-US" sz="3600"/>
              <a:t>P</a:t>
            </a:r>
            <a:r>
              <a:rPr kumimoji="1" lang="en-US" sz="3600" baseline="-25000"/>
              <a:t>2</a:t>
            </a:r>
            <a:r>
              <a:rPr kumimoji="1" lang="en-US" sz="3600"/>
              <a:t> = 760. torr</a:t>
            </a:r>
          </a:p>
          <a:p>
            <a:pPr algn="l">
              <a:spcBef>
                <a:spcPct val="20000"/>
              </a:spcBef>
            </a:pPr>
            <a:r>
              <a:rPr kumimoji="1" lang="en-US" sz="3600"/>
              <a:t>T</a:t>
            </a:r>
            <a:r>
              <a:rPr kumimoji="1" lang="en-US" sz="3600" baseline="-25000"/>
              <a:t>2</a:t>
            </a:r>
            <a:r>
              <a:rPr kumimoji="1" lang="en-US" sz="3600"/>
              <a:t> = 273 K</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AutoShape 3">
            <a:hlinkClick r:id="" action="ppaction://hlinkshowjump?jump=nextslide" highlightClick="1"/>
          </p:cNvPr>
          <p:cNvSpPr>
            <a:spLocks noChangeArrowheads="1"/>
          </p:cNvSpPr>
          <p:nvPr/>
        </p:nvSpPr>
        <p:spPr bwMode="auto">
          <a:xfrm>
            <a:off x="3790950"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91491" name="Rectangle 4"/>
          <p:cNvSpPr>
            <a:spLocks noGrp="1" noChangeArrowheads="1"/>
          </p:cNvSpPr>
          <p:nvPr>
            <p:ph type="title"/>
          </p:nvPr>
        </p:nvSpPr>
        <p:spPr/>
        <p:txBody>
          <a:bodyPr/>
          <a:lstStyle/>
          <a:p>
            <a:pPr eaLnBrk="1" hangingPunct="1"/>
            <a:r>
              <a:rPr lang="en-US" smtClean="0"/>
              <a:t>QUESTION #6</a:t>
            </a:r>
          </a:p>
        </p:txBody>
      </p:sp>
      <p:sp>
        <p:nvSpPr>
          <p:cNvPr id="191492"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1493" name="Rectangle 8"/>
          <p:cNvSpPr>
            <a:spLocks noChangeArrowheads="1"/>
          </p:cNvSpPr>
          <p:nvPr/>
        </p:nvSpPr>
        <p:spPr bwMode="auto">
          <a:xfrm>
            <a:off x="801688" y="2095500"/>
            <a:ext cx="7708900" cy="1544638"/>
          </a:xfrm>
          <a:prstGeom prst="rect">
            <a:avLst/>
          </a:prstGeom>
          <a:noFill/>
          <a:ln w="9525">
            <a:noFill/>
            <a:miter lim="800000"/>
            <a:headEnd/>
            <a:tailEnd/>
          </a:ln>
        </p:spPr>
        <p:txBody>
          <a:bodyPr wrap="none">
            <a:spAutoFit/>
          </a:bodyPr>
          <a:lstStyle/>
          <a:p>
            <a:pPr algn="l">
              <a:spcBef>
                <a:spcPct val="20000"/>
              </a:spcBef>
            </a:pPr>
            <a:r>
              <a:rPr kumimoji="1" lang="en-US" sz="2800"/>
              <a:t>A gas occupies 1.5 L at 850 mm Hg and 15°C.  </a:t>
            </a:r>
          </a:p>
          <a:p>
            <a:pPr algn="l">
              <a:spcBef>
                <a:spcPct val="20000"/>
              </a:spcBef>
            </a:pPr>
            <a:r>
              <a:rPr kumimoji="1" lang="en-US" sz="2800"/>
              <a:t>At what pressure will this gas occupy 2.5 L at </a:t>
            </a:r>
          </a:p>
          <a:p>
            <a:pPr algn="l">
              <a:spcBef>
                <a:spcPct val="20000"/>
              </a:spcBef>
            </a:pPr>
            <a:r>
              <a:rPr kumimoji="1" lang="en-US" sz="2800"/>
              <a:t>30.0°C?</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6</a:t>
            </a:r>
          </a:p>
        </p:txBody>
      </p:sp>
      <p:sp>
        <p:nvSpPr>
          <p:cNvPr id="192515"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rPr>
              <a:t>NEXT</a:t>
            </a:r>
          </a:p>
        </p:txBody>
      </p:sp>
      <p:sp>
        <p:nvSpPr>
          <p:cNvPr id="192516" name="Rectangle 5"/>
          <p:cNvSpPr>
            <a:spLocks noChangeArrowheads="1"/>
          </p:cNvSpPr>
          <p:nvPr/>
        </p:nvSpPr>
        <p:spPr bwMode="auto">
          <a:xfrm>
            <a:off x="4419600" y="1828800"/>
            <a:ext cx="4572000" cy="4114800"/>
          </a:xfrm>
          <a:prstGeom prst="rect">
            <a:avLst/>
          </a:prstGeom>
          <a:noFill/>
          <a:ln w="9525">
            <a:noFill/>
            <a:miter lim="800000"/>
            <a:headEnd/>
            <a:tailEnd/>
          </a:ln>
        </p:spPr>
        <p:txBody>
          <a:bodyPr lIns="92075" tIns="46038" rIns="92075" bIns="46038"/>
          <a:lstStyle/>
          <a:p>
            <a:pPr>
              <a:spcBef>
                <a:spcPct val="20000"/>
              </a:spcBef>
            </a:pPr>
            <a:r>
              <a:rPr kumimoji="1" lang="en-US" sz="3200" noProof="1"/>
              <a:t>COMBINED </a:t>
            </a:r>
          </a:p>
          <a:p>
            <a:pPr>
              <a:spcBef>
                <a:spcPct val="20000"/>
              </a:spcBef>
            </a:pPr>
            <a:r>
              <a:rPr kumimoji="1" lang="en-US" sz="3200" noProof="1"/>
              <a:t>GAS LAW</a:t>
            </a:r>
          </a:p>
          <a:p>
            <a:pPr>
              <a:spcBef>
                <a:spcPct val="20000"/>
              </a:spcBef>
            </a:pPr>
            <a:r>
              <a:rPr kumimoji="1" lang="en-US" sz="3200"/>
              <a:t> </a:t>
            </a:r>
            <a:endParaRPr kumimoji="1" lang="en-US" sz="3200" noProof="1"/>
          </a:p>
          <a:p>
            <a:pPr>
              <a:spcBef>
                <a:spcPct val="20000"/>
              </a:spcBef>
            </a:pPr>
            <a:endParaRPr kumimoji="1" lang="en-US" sz="3200" b="1">
              <a:solidFill>
                <a:srgbClr val="FFFF00"/>
              </a:solidFill>
            </a:endParaRPr>
          </a:p>
          <a:p>
            <a:pPr>
              <a:spcBef>
                <a:spcPct val="20000"/>
              </a:spcBef>
            </a:pPr>
            <a:endParaRPr kumimoji="1" lang="en-US" sz="3200" b="1" noProof="1">
              <a:solidFill>
                <a:srgbClr val="FFFF00"/>
              </a:solidFill>
            </a:endParaRPr>
          </a:p>
          <a:p>
            <a:pPr>
              <a:spcBef>
                <a:spcPct val="20000"/>
              </a:spcBef>
            </a:pPr>
            <a:r>
              <a:rPr kumimoji="1" lang="en-US" sz="3600" b="1" noProof="1">
                <a:solidFill>
                  <a:srgbClr val="FFFF00"/>
                </a:solidFill>
              </a:rPr>
              <a:t>P</a:t>
            </a:r>
            <a:r>
              <a:rPr kumimoji="1" lang="en-US" sz="3600" b="1" baseline="-25000" noProof="1">
                <a:solidFill>
                  <a:srgbClr val="FFFF00"/>
                </a:solidFill>
              </a:rPr>
              <a:t>2</a:t>
            </a:r>
            <a:r>
              <a:rPr kumimoji="1" lang="en-US" sz="3600" b="1" noProof="1">
                <a:solidFill>
                  <a:srgbClr val="FFFF00"/>
                </a:solidFill>
              </a:rPr>
              <a:t> = 540 mm Hg</a:t>
            </a:r>
            <a:endParaRPr kumimoji="1" lang="en-US" sz="3600" baseline="-25000"/>
          </a:p>
        </p:txBody>
      </p:sp>
      <p:sp>
        <p:nvSpPr>
          <p:cNvPr id="626694"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92518" name="Rectangle 8"/>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2519" name="Text Box 9"/>
          <p:cNvSpPr txBox="1">
            <a:spLocks noChangeArrowheads="1"/>
          </p:cNvSpPr>
          <p:nvPr/>
        </p:nvSpPr>
        <p:spPr bwMode="auto">
          <a:xfrm>
            <a:off x="5557838" y="3697288"/>
            <a:ext cx="633412" cy="641350"/>
          </a:xfrm>
          <a:prstGeom prst="rect">
            <a:avLst/>
          </a:prstGeom>
          <a:noFill/>
          <a:ln w="9525">
            <a:noFill/>
            <a:miter lim="800000"/>
            <a:headEnd/>
            <a:tailEnd/>
          </a:ln>
        </p:spPr>
        <p:txBody>
          <a:bodyPr wrap="none">
            <a:spAutoFit/>
          </a:bodyPr>
          <a:lstStyle/>
          <a:p>
            <a:pPr algn="l"/>
            <a:r>
              <a:rPr lang="en-US" sz="3600"/>
              <a:t>T</a:t>
            </a:r>
            <a:r>
              <a:rPr lang="en-US" sz="3600" baseline="-25000"/>
              <a:t>1</a:t>
            </a:r>
          </a:p>
        </p:txBody>
      </p:sp>
      <p:sp>
        <p:nvSpPr>
          <p:cNvPr id="192520" name="Text Box 10"/>
          <p:cNvSpPr txBox="1">
            <a:spLocks noChangeArrowheads="1"/>
          </p:cNvSpPr>
          <p:nvPr/>
        </p:nvSpPr>
        <p:spPr bwMode="auto">
          <a:xfrm>
            <a:off x="6980238" y="3698875"/>
            <a:ext cx="633412" cy="641350"/>
          </a:xfrm>
          <a:prstGeom prst="rect">
            <a:avLst/>
          </a:prstGeom>
          <a:noFill/>
          <a:ln w="9525">
            <a:noFill/>
            <a:miter lim="800000"/>
            <a:headEnd/>
            <a:tailEnd/>
          </a:ln>
        </p:spPr>
        <p:txBody>
          <a:bodyPr wrap="none">
            <a:spAutoFit/>
          </a:bodyPr>
          <a:lstStyle/>
          <a:p>
            <a:pPr algn="l"/>
            <a:r>
              <a:rPr lang="en-US" sz="3600"/>
              <a:t>T</a:t>
            </a:r>
            <a:r>
              <a:rPr lang="en-US" sz="3600" baseline="-25000"/>
              <a:t>2</a:t>
            </a:r>
          </a:p>
        </p:txBody>
      </p:sp>
      <p:sp>
        <p:nvSpPr>
          <p:cNvPr id="192521" name="Rectangle 11"/>
          <p:cNvSpPr>
            <a:spLocks noChangeArrowheads="1"/>
          </p:cNvSpPr>
          <p:nvPr/>
        </p:nvSpPr>
        <p:spPr bwMode="auto">
          <a:xfrm>
            <a:off x="5243513" y="3070225"/>
            <a:ext cx="2603500" cy="641350"/>
          </a:xfrm>
          <a:prstGeom prst="rect">
            <a:avLst/>
          </a:prstGeom>
          <a:noFill/>
          <a:ln w="9525">
            <a:noFill/>
            <a:miter lim="800000"/>
            <a:headEnd/>
            <a:tailEnd/>
          </a:ln>
        </p:spPr>
        <p:txBody>
          <a:bodyPr wrap="none">
            <a:spAutoFit/>
          </a:bodyPr>
          <a:lstStyle/>
          <a:p>
            <a:pPr algn="l"/>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 = P</a:t>
            </a:r>
            <a:r>
              <a:rPr kumimoji="1" lang="en-US" sz="3600" baseline="-25000" noProof="1"/>
              <a:t>2</a:t>
            </a:r>
            <a:r>
              <a:rPr kumimoji="1" lang="en-US" sz="3600" noProof="1"/>
              <a:t>V</a:t>
            </a:r>
            <a:r>
              <a:rPr kumimoji="1" lang="en-US" sz="3600" baseline="-25000" noProof="1"/>
              <a:t>2</a:t>
            </a:r>
            <a:endParaRPr kumimoji="1" lang="en-US" sz="3600" baseline="-25000"/>
          </a:p>
        </p:txBody>
      </p:sp>
      <p:sp>
        <p:nvSpPr>
          <p:cNvPr id="192522" name="Line 12"/>
          <p:cNvSpPr>
            <a:spLocks noChangeShapeType="1"/>
          </p:cNvSpPr>
          <p:nvPr/>
        </p:nvSpPr>
        <p:spPr bwMode="auto">
          <a:xfrm>
            <a:off x="5262563" y="3702050"/>
            <a:ext cx="1042987" cy="0"/>
          </a:xfrm>
          <a:prstGeom prst="line">
            <a:avLst/>
          </a:prstGeom>
          <a:noFill/>
          <a:ln w="15875">
            <a:solidFill>
              <a:schemeClr val="tx1"/>
            </a:solidFill>
            <a:round/>
            <a:headEnd/>
            <a:tailEnd/>
          </a:ln>
        </p:spPr>
        <p:txBody>
          <a:bodyPr/>
          <a:lstStyle/>
          <a:p>
            <a:endParaRPr lang="en-US"/>
          </a:p>
        </p:txBody>
      </p:sp>
      <p:sp>
        <p:nvSpPr>
          <p:cNvPr id="192523" name="Line 13"/>
          <p:cNvSpPr>
            <a:spLocks noChangeShapeType="1"/>
          </p:cNvSpPr>
          <p:nvPr/>
        </p:nvSpPr>
        <p:spPr bwMode="auto">
          <a:xfrm>
            <a:off x="6772275" y="3703638"/>
            <a:ext cx="1042988" cy="0"/>
          </a:xfrm>
          <a:prstGeom prst="line">
            <a:avLst/>
          </a:prstGeom>
          <a:noFill/>
          <a:ln w="15875">
            <a:solidFill>
              <a:schemeClr val="tx1"/>
            </a:solidFill>
            <a:round/>
            <a:headEnd/>
            <a:tailEnd/>
          </a:ln>
        </p:spPr>
        <p:txBody>
          <a:bodyPr/>
          <a:lstStyle/>
          <a:p>
            <a:endParaRPr lang="en-US"/>
          </a:p>
        </p:txBody>
      </p:sp>
      <p:sp>
        <p:nvSpPr>
          <p:cNvPr id="192524" name="Rectangle 16"/>
          <p:cNvSpPr>
            <a:spLocks noChangeArrowheads="1"/>
          </p:cNvSpPr>
          <p:nvPr/>
        </p:nvSpPr>
        <p:spPr bwMode="auto">
          <a:xfrm>
            <a:off x="787400" y="2097088"/>
            <a:ext cx="4572000" cy="3082925"/>
          </a:xfrm>
          <a:prstGeom prst="rect">
            <a:avLst/>
          </a:prstGeom>
          <a:noFill/>
          <a:ln w="9525">
            <a:noFill/>
            <a:miter lim="800000"/>
            <a:headEnd/>
            <a:tailEnd/>
          </a:ln>
        </p:spPr>
        <p:txBody>
          <a:bodyPr>
            <a:spAutoFit/>
          </a:bodyPr>
          <a:lstStyle/>
          <a:p>
            <a:pPr algn="l">
              <a:spcBef>
                <a:spcPct val="20000"/>
              </a:spcBef>
            </a:pPr>
            <a:r>
              <a:rPr kumimoji="1" lang="en-US" sz="2800"/>
              <a:t>V</a:t>
            </a:r>
            <a:r>
              <a:rPr kumimoji="1" lang="en-US" sz="2800" baseline="-25000"/>
              <a:t>1</a:t>
            </a:r>
            <a:r>
              <a:rPr kumimoji="1" lang="en-US" sz="2800"/>
              <a:t> = 1.5 L</a:t>
            </a:r>
          </a:p>
          <a:p>
            <a:pPr algn="l">
              <a:spcBef>
                <a:spcPct val="20000"/>
              </a:spcBef>
            </a:pPr>
            <a:r>
              <a:rPr kumimoji="1" lang="en-US" sz="2800"/>
              <a:t>P</a:t>
            </a:r>
            <a:r>
              <a:rPr kumimoji="1" lang="en-US" sz="2800" baseline="-25000"/>
              <a:t>1</a:t>
            </a:r>
            <a:r>
              <a:rPr kumimoji="1" lang="en-US" sz="2800"/>
              <a:t> = 850 mm Hg</a:t>
            </a:r>
          </a:p>
          <a:p>
            <a:pPr algn="l">
              <a:spcBef>
                <a:spcPct val="20000"/>
              </a:spcBef>
            </a:pPr>
            <a:r>
              <a:rPr kumimoji="1" lang="en-US" sz="2800"/>
              <a:t>T</a:t>
            </a:r>
            <a:r>
              <a:rPr kumimoji="1" lang="en-US" sz="2800" baseline="-25000"/>
              <a:t>1</a:t>
            </a:r>
            <a:r>
              <a:rPr kumimoji="1" lang="en-US" sz="2800"/>
              <a:t> = 15°C = 288 K</a:t>
            </a:r>
          </a:p>
          <a:p>
            <a:pPr algn="l">
              <a:spcBef>
                <a:spcPct val="20000"/>
              </a:spcBef>
            </a:pPr>
            <a:r>
              <a:rPr kumimoji="1" lang="en-US" sz="2800"/>
              <a:t>P</a:t>
            </a:r>
            <a:r>
              <a:rPr kumimoji="1" lang="en-US" sz="2800" baseline="-25000"/>
              <a:t>2</a:t>
            </a:r>
            <a:r>
              <a:rPr kumimoji="1" lang="en-US" sz="2800"/>
              <a:t> = ?</a:t>
            </a:r>
          </a:p>
          <a:p>
            <a:pPr algn="l">
              <a:spcBef>
                <a:spcPct val="20000"/>
              </a:spcBef>
            </a:pPr>
            <a:r>
              <a:rPr kumimoji="1" lang="en-US" sz="2800"/>
              <a:t>V</a:t>
            </a:r>
            <a:r>
              <a:rPr kumimoji="1" lang="en-US" sz="2800" baseline="-25000"/>
              <a:t>2</a:t>
            </a:r>
            <a:r>
              <a:rPr kumimoji="1" lang="en-US" sz="2800"/>
              <a:t> = 2.5 L</a:t>
            </a:r>
          </a:p>
          <a:p>
            <a:pPr algn="l">
              <a:spcBef>
                <a:spcPct val="20000"/>
              </a:spcBef>
            </a:pPr>
            <a:r>
              <a:rPr kumimoji="1" lang="en-US" sz="2800"/>
              <a:t>T</a:t>
            </a:r>
            <a:r>
              <a:rPr kumimoji="1" lang="en-US" sz="2800" baseline="-25000"/>
              <a:t>2</a:t>
            </a:r>
            <a:r>
              <a:rPr kumimoji="1" lang="en-US" sz="2800"/>
              <a:t> = 30.0°C = 303 K</a:t>
            </a: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AutoShape 3">
            <a:hlinkClick r:id="" action="ppaction://hlinkshowjump?jump=nextslide" highlightClick="1"/>
          </p:cNvPr>
          <p:cNvSpPr>
            <a:spLocks noChangeArrowheads="1"/>
          </p:cNvSpPr>
          <p:nvPr/>
        </p:nvSpPr>
        <p:spPr bwMode="auto">
          <a:xfrm>
            <a:off x="3784600"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93539" name="Rectangle 4"/>
          <p:cNvSpPr>
            <a:spLocks noGrp="1" noChangeArrowheads="1"/>
          </p:cNvSpPr>
          <p:nvPr>
            <p:ph type="title"/>
          </p:nvPr>
        </p:nvSpPr>
        <p:spPr/>
        <p:txBody>
          <a:bodyPr/>
          <a:lstStyle/>
          <a:p>
            <a:pPr eaLnBrk="1" hangingPunct="1"/>
            <a:r>
              <a:rPr lang="en-US" smtClean="0"/>
              <a:t>QUESTION #7</a:t>
            </a:r>
          </a:p>
        </p:txBody>
      </p:sp>
      <p:sp>
        <p:nvSpPr>
          <p:cNvPr id="193540"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3541" name="Rectangle 8"/>
          <p:cNvSpPr>
            <a:spLocks noChangeArrowheads="1"/>
          </p:cNvSpPr>
          <p:nvPr/>
        </p:nvSpPr>
        <p:spPr bwMode="auto">
          <a:xfrm>
            <a:off x="806450" y="2092325"/>
            <a:ext cx="8339138" cy="1544638"/>
          </a:xfrm>
          <a:prstGeom prst="rect">
            <a:avLst/>
          </a:prstGeom>
          <a:noFill/>
          <a:ln w="9525">
            <a:noFill/>
            <a:miter lim="800000"/>
            <a:headEnd/>
            <a:tailEnd/>
          </a:ln>
        </p:spPr>
        <p:txBody>
          <a:bodyPr wrap="none">
            <a:spAutoFit/>
          </a:bodyPr>
          <a:lstStyle/>
          <a:p>
            <a:pPr algn="l">
              <a:spcBef>
                <a:spcPct val="20000"/>
              </a:spcBef>
            </a:pPr>
            <a:r>
              <a:rPr kumimoji="1" lang="en-US" sz="2800"/>
              <a:t>At 27°C, fluorine occupies a volume of  0.500 dm</a:t>
            </a:r>
            <a:r>
              <a:rPr kumimoji="1" lang="en-US" sz="2800" baseline="30000"/>
              <a:t>3</a:t>
            </a:r>
            <a:r>
              <a:rPr kumimoji="1" lang="en-US" sz="2800"/>
              <a:t>.  </a:t>
            </a:r>
          </a:p>
          <a:p>
            <a:pPr algn="l">
              <a:spcBef>
                <a:spcPct val="20000"/>
              </a:spcBef>
            </a:pPr>
            <a:r>
              <a:rPr kumimoji="1" lang="en-US" sz="2800"/>
              <a:t>To what temperature in degrees </a:t>
            </a:r>
            <a:r>
              <a:rPr kumimoji="1" lang="en-US" sz="2800" b="1"/>
              <a:t>Celsius</a:t>
            </a:r>
            <a:r>
              <a:rPr kumimoji="1" lang="en-US" sz="2800"/>
              <a:t> should </a:t>
            </a:r>
          </a:p>
          <a:p>
            <a:pPr algn="l">
              <a:spcBef>
                <a:spcPct val="20000"/>
              </a:spcBef>
            </a:pPr>
            <a:r>
              <a:rPr kumimoji="1" lang="en-US" sz="2800"/>
              <a:t>it be lowered to bring the volume to 200. mL?</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#7</a:t>
            </a:r>
            <a:endParaRPr lang="en-US" smtClean="0"/>
          </a:p>
        </p:txBody>
      </p:sp>
      <p:sp>
        <p:nvSpPr>
          <p:cNvPr id="194563"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rPr>
              <a:t>NEXT</a:t>
            </a:r>
          </a:p>
        </p:txBody>
      </p:sp>
      <p:sp>
        <p:nvSpPr>
          <p:cNvPr id="194564"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CHARLES’ LAW</a:t>
            </a:r>
          </a:p>
          <a:p>
            <a:pPr>
              <a:spcBef>
                <a:spcPct val="20000"/>
              </a:spcBef>
            </a:pPr>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T</a:t>
            </a:r>
            <a:r>
              <a:rPr kumimoji="1" lang="en-US" sz="3600" baseline="-25000" noProof="1"/>
              <a:t>2</a:t>
            </a:r>
            <a:r>
              <a:rPr kumimoji="1" lang="en-US" sz="3600" noProof="1"/>
              <a:t> = P</a:t>
            </a:r>
            <a:r>
              <a:rPr kumimoji="1" lang="en-US" sz="3600" baseline="-25000" noProof="1"/>
              <a:t>2</a:t>
            </a:r>
            <a:r>
              <a:rPr kumimoji="1" lang="en-US" sz="3600" noProof="1"/>
              <a:t>V</a:t>
            </a:r>
            <a:r>
              <a:rPr kumimoji="1" lang="en-US" sz="3600" baseline="-25000" noProof="1"/>
              <a:t>2</a:t>
            </a:r>
            <a:r>
              <a:rPr kumimoji="1" lang="en-US" sz="3600" noProof="1"/>
              <a:t>T</a:t>
            </a:r>
            <a:r>
              <a:rPr kumimoji="1" lang="en-US" sz="3600" baseline="-25000" noProof="1"/>
              <a:t>1</a:t>
            </a:r>
            <a:endParaRPr kumimoji="1" lang="en-US" sz="3600" b="1" noProof="1">
              <a:solidFill>
                <a:srgbClr val="FFFF00"/>
              </a:solidFill>
            </a:endParaRPr>
          </a:p>
          <a:p>
            <a:pPr algn="l">
              <a:spcBef>
                <a:spcPct val="20000"/>
              </a:spcBef>
            </a:pPr>
            <a:endParaRPr kumimoji="1" lang="en-US" sz="3600" b="1" noProof="1">
              <a:solidFill>
                <a:srgbClr val="FFFF00"/>
              </a:solidFill>
            </a:endParaRPr>
          </a:p>
          <a:p>
            <a:pPr>
              <a:spcBef>
                <a:spcPct val="20000"/>
              </a:spcBef>
            </a:pPr>
            <a:r>
              <a:rPr kumimoji="1" lang="en-US" sz="3600" b="1" noProof="1">
                <a:solidFill>
                  <a:srgbClr val="FFFF00"/>
                </a:solidFill>
              </a:rPr>
              <a:t>T</a:t>
            </a:r>
            <a:r>
              <a:rPr kumimoji="1" lang="en-US" sz="3600" b="1" baseline="-25000" noProof="1">
                <a:solidFill>
                  <a:srgbClr val="FFFF00"/>
                </a:solidFill>
              </a:rPr>
              <a:t>2</a:t>
            </a:r>
            <a:r>
              <a:rPr kumimoji="1" lang="en-US" sz="3600" b="1" noProof="1">
                <a:solidFill>
                  <a:srgbClr val="FFFF00"/>
                </a:solidFill>
              </a:rPr>
              <a:t> = -153°C</a:t>
            </a:r>
          </a:p>
          <a:p>
            <a:pPr>
              <a:spcBef>
                <a:spcPct val="20000"/>
              </a:spcBef>
            </a:pPr>
            <a:r>
              <a:rPr kumimoji="1" lang="en-US" sz="3600" b="1" noProof="1">
                <a:solidFill>
                  <a:srgbClr val="FFFF00"/>
                </a:solidFill>
              </a:rPr>
              <a:t>(120 K)</a:t>
            </a:r>
            <a:endParaRPr kumimoji="1" lang="en-US" sz="3600" b="1">
              <a:solidFill>
                <a:srgbClr val="FFFF00"/>
              </a:solidFill>
            </a:endParaRPr>
          </a:p>
        </p:txBody>
      </p:sp>
      <p:sp>
        <p:nvSpPr>
          <p:cNvPr id="638982"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94566" name="Line 7"/>
          <p:cNvSpPr>
            <a:spLocks noChangeShapeType="1"/>
          </p:cNvSpPr>
          <p:nvPr/>
        </p:nvSpPr>
        <p:spPr bwMode="auto">
          <a:xfrm flipV="1">
            <a:off x="4940300" y="2651125"/>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94567" name="Line 8"/>
          <p:cNvSpPr>
            <a:spLocks noChangeShapeType="1"/>
          </p:cNvSpPr>
          <p:nvPr/>
        </p:nvSpPr>
        <p:spPr bwMode="auto">
          <a:xfrm flipV="1">
            <a:off x="6788150" y="2649538"/>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94568"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4569" name="Rectangle 13"/>
          <p:cNvSpPr>
            <a:spLocks noChangeArrowheads="1"/>
          </p:cNvSpPr>
          <p:nvPr/>
        </p:nvSpPr>
        <p:spPr bwMode="auto">
          <a:xfrm>
            <a:off x="782638" y="2098675"/>
            <a:ext cx="4572000" cy="2057400"/>
          </a:xfrm>
          <a:prstGeom prst="rect">
            <a:avLst/>
          </a:prstGeom>
          <a:noFill/>
          <a:ln w="9525">
            <a:noFill/>
            <a:miter lim="800000"/>
            <a:headEnd/>
            <a:tailEnd/>
          </a:ln>
        </p:spPr>
        <p:txBody>
          <a:bodyPr>
            <a:spAutoFit/>
          </a:bodyPr>
          <a:lstStyle/>
          <a:p>
            <a:pPr algn="l">
              <a:spcBef>
                <a:spcPct val="20000"/>
              </a:spcBef>
            </a:pPr>
            <a:r>
              <a:rPr kumimoji="1" lang="en-US" sz="2800"/>
              <a:t>T</a:t>
            </a:r>
            <a:r>
              <a:rPr kumimoji="1" lang="en-US" sz="2800" baseline="-25000"/>
              <a:t>1</a:t>
            </a:r>
            <a:r>
              <a:rPr kumimoji="1" lang="en-US" sz="2800"/>
              <a:t> = 27ºC = 300. K</a:t>
            </a:r>
          </a:p>
          <a:p>
            <a:pPr algn="l">
              <a:spcBef>
                <a:spcPct val="20000"/>
              </a:spcBef>
            </a:pPr>
            <a:r>
              <a:rPr kumimoji="1" lang="en-US" sz="2800"/>
              <a:t>V</a:t>
            </a:r>
            <a:r>
              <a:rPr kumimoji="1" lang="en-US" sz="2800" baseline="-25000"/>
              <a:t>1</a:t>
            </a:r>
            <a:r>
              <a:rPr kumimoji="1" lang="en-US" sz="2800"/>
              <a:t> = 0.500 dm</a:t>
            </a:r>
            <a:r>
              <a:rPr kumimoji="1" lang="en-US" sz="2800" baseline="30000"/>
              <a:t>3</a:t>
            </a:r>
            <a:endParaRPr kumimoji="1" lang="en-US" sz="2800"/>
          </a:p>
          <a:p>
            <a:pPr algn="l">
              <a:spcBef>
                <a:spcPct val="20000"/>
              </a:spcBef>
            </a:pPr>
            <a:r>
              <a:rPr kumimoji="1" lang="en-US" sz="2800"/>
              <a:t>T</a:t>
            </a:r>
            <a:r>
              <a:rPr kumimoji="1" lang="en-US" sz="2800" baseline="-25000"/>
              <a:t>2</a:t>
            </a:r>
            <a:r>
              <a:rPr kumimoji="1" lang="en-US" sz="2800"/>
              <a:t> = ?°C</a:t>
            </a:r>
          </a:p>
          <a:p>
            <a:pPr algn="l">
              <a:spcBef>
                <a:spcPct val="20000"/>
              </a:spcBef>
            </a:pPr>
            <a:r>
              <a:rPr kumimoji="1" lang="en-US" sz="2800"/>
              <a:t>V</a:t>
            </a:r>
            <a:r>
              <a:rPr kumimoji="1" lang="en-US" sz="2800" baseline="-25000"/>
              <a:t>2</a:t>
            </a:r>
            <a:r>
              <a:rPr kumimoji="1" lang="en-US" sz="2800"/>
              <a:t> = 200. mL = 0.200 dm</a:t>
            </a:r>
            <a:r>
              <a:rPr kumimoji="1" lang="en-US" sz="2800" baseline="30000"/>
              <a:t>3</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AutoShape 3">
            <a:hlinkClick r:id="" action="ppaction://hlinkshowjump?jump=nextslide" highlightClick="1"/>
          </p:cNvPr>
          <p:cNvSpPr>
            <a:spLocks noChangeArrowheads="1"/>
          </p:cNvSpPr>
          <p:nvPr/>
        </p:nvSpPr>
        <p:spPr bwMode="auto">
          <a:xfrm>
            <a:off x="3789363" y="57150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95587" name="Rectangle 4"/>
          <p:cNvSpPr>
            <a:spLocks noGrp="1" noChangeArrowheads="1"/>
          </p:cNvSpPr>
          <p:nvPr>
            <p:ph type="title"/>
          </p:nvPr>
        </p:nvSpPr>
        <p:spPr/>
        <p:txBody>
          <a:bodyPr/>
          <a:lstStyle/>
          <a:p>
            <a:pPr eaLnBrk="1" hangingPunct="1"/>
            <a:r>
              <a:rPr lang="en-US" smtClean="0"/>
              <a:t>QUESTION #8</a:t>
            </a:r>
          </a:p>
        </p:txBody>
      </p:sp>
      <p:sp>
        <p:nvSpPr>
          <p:cNvPr id="195588"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5589" name="Rectangle 8"/>
          <p:cNvSpPr>
            <a:spLocks noChangeArrowheads="1"/>
          </p:cNvSpPr>
          <p:nvPr/>
        </p:nvSpPr>
        <p:spPr bwMode="auto">
          <a:xfrm>
            <a:off x="801688" y="2100263"/>
            <a:ext cx="7891462" cy="1800225"/>
          </a:xfrm>
          <a:prstGeom prst="rect">
            <a:avLst/>
          </a:prstGeom>
          <a:noFill/>
          <a:ln w="9525">
            <a:noFill/>
            <a:miter lim="800000"/>
            <a:headEnd/>
            <a:tailEnd/>
          </a:ln>
        </p:spPr>
        <p:txBody>
          <a:bodyPr wrap="none">
            <a:spAutoFit/>
          </a:bodyPr>
          <a:lstStyle/>
          <a:p>
            <a:pPr algn="l"/>
            <a:r>
              <a:rPr kumimoji="1" lang="en-US" sz="2800"/>
              <a:t>A gas occupies 125 mL at 125 kPa.  After being </a:t>
            </a:r>
          </a:p>
          <a:p>
            <a:pPr algn="l"/>
            <a:r>
              <a:rPr kumimoji="1" lang="en-US" sz="2800"/>
              <a:t>heated to 75°C and depressurized to 100.0 kPa, </a:t>
            </a:r>
          </a:p>
          <a:p>
            <a:pPr algn="l"/>
            <a:r>
              <a:rPr kumimoji="1" lang="en-US" sz="2800"/>
              <a:t>it occupies 0.100 L.  What was the </a:t>
            </a:r>
            <a:r>
              <a:rPr kumimoji="1" lang="en-US" sz="2800" u="sng"/>
              <a:t>original</a:t>
            </a:r>
            <a:r>
              <a:rPr kumimoji="1" lang="en-US" sz="2800"/>
              <a:t> </a:t>
            </a:r>
          </a:p>
          <a:p>
            <a:pPr algn="l"/>
            <a:r>
              <a:rPr kumimoji="1" lang="en-US" sz="2800"/>
              <a:t>temperature of the gas?</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#8</a:t>
            </a:r>
            <a:endParaRPr lang="en-US" smtClean="0"/>
          </a:p>
        </p:txBody>
      </p:sp>
      <p:sp>
        <p:nvSpPr>
          <p:cNvPr id="643076"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2400" b="1">
                <a:effectLst>
                  <a:outerShdw blurRad="38100" dist="38100" dir="2700000" algn="tl">
                    <a:srgbClr val="000000"/>
                  </a:outerShdw>
                </a:effectLst>
                <a:latin typeface="DomCasual BT" pitchFamily="66" charset="0"/>
              </a:rPr>
              <a:t>NEXT</a:t>
            </a:r>
          </a:p>
        </p:txBody>
      </p:sp>
      <p:sp>
        <p:nvSpPr>
          <p:cNvPr id="196612" name="Rectangle 5"/>
          <p:cNvSpPr>
            <a:spLocks noChangeArrowheads="1"/>
          </p:cNvSpPr>
          <p:nvPr/>
        </p:nvSpPr>
        <p:spPr bwMode="auto">
          <a:xfrm>
            <a:off x="4419600" y="1828800"/>
            <a:ext cx="4572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COMBINED</a:t>
            </a:r>
          </a:p>
          <a:p>
            <a:pPr>
              <a:spcBef>
                <a:spcPct val="20000"/>
              </a:spcBef>
            </a:pPr>
            <a:r>
              <a:rPr kumimoji="1" lang="en-US" sz="3600" noProof="1"/>
              <a:t>GAS LAW</a:t>
            </a:r>
          </a:p>
          <a:p>
            <a:pPr>
              <a:spcBef>
                <a:spcPct val="20000"/>
              </a:spcBef>
            </a:pPr>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T</a:t>
            </a:r>
            <a:r>
              <a:rPr kumimoji="1" lang="en-US" sz="3600" baseline="-25000" noProof="1"/>
              <a:t>2</a:t>
            </a:r>
            <a:r>
              <a:rPr kumimoji="1" lang="en-US" sz="3600" noProof="1"/>
              <a:t> = P</a:t>
            </a:r>
            <a:r>
              <a:rPr kumimoji="1" lang="en-US" sz="3600" baseline="-25000" noProof="1"/>
              <a:t>2</a:t>
            </a:r>
            <a:r>
              <a:rPr kumimoji="1" lang="en-US" sz="3600" noProof="1"/>
              <a:t>V</a:t>
            </a:r>
            <a:r>
              <a:rPr kumimoji="1" lang="en-US" sz="3600" baseline="-25000" noProof="1"/>
              <a:t>2</a:t>
            </a:r>
            <a:r>
              <a:rPr kumimoji="1" lang="en-US" sz="3600" noProof="1"/>
              <a:t>T</a:t>
            </a:r>
            <a:r>
              <a:rPr kumimoji="1" lang="en-US" sz="3600" baseline="-25000" noProof="1"/>
              <a:t>1</a:t>
            </a:r>
            <a:endParaRPr kumimoji="1" lang="en-US" sz="3600" b="1" noProof="1">
              <a:solidFill>
                <a:srgbClr val="FFFF00"/>
              </a:solidFill>
            </a:endParaRPr>
          </a:p>
          <a:p>
            <a:pPr>
              <a:spcBef>
                <a:spcPct val="20000"/>
              </a:spcBef>
            </a:pPr>
            <a:r>
              <a:rPr kumimoji="1" lang="en-US" sz="4800" b="1" noProof="1">
                <a:solidFill>
                  <a:srgbClr val="FFFF00"/>
                </a:solidFill>
              </a:rPr>
              <a:t>T</a:t>
            </a:r>
            <a:r>
              <a:rPr kumimoji="1" lang="en-US" sz="4800" b="1" baseline="-25000" noProof="1">
                <a:solidFill>
                  <a:srgbClr val="FFFF00"/>
                </a:solidFill>
              </a:rPr>
              <a:t>1</a:t>
            </a:r>
            <a:r>
              <a:rPr kumimoji="1" lang="en-US" sz="4800" b="1" noProof="1">
                <a:solidFill>
                  <a:srgbClr val="FFFF00"/>
                </a:solidFill>
              </a:rPr>
              <a:t> = 544 K</a:t>
            </a:r>
          </a:p>
          <a:p>
            <a:pPr>
              <a:spcBef>
                <a:spcPct val="20000"/>
              </a:spcBef>
            </a:pPr>
            <a:r>
              <a:rPr kumimoji="1" lang="en-US" sz="4800" b="1" noProof="1">
                <a:solidFill>
                  <a:srgbClr val="FFFF00"/>
                </a:solidFill>
              </a:rPr>
              <a:t>(271°C)</a:t>
            </a:r>
            <a:endParaRPr kumimoji="1" lang="en-US" sz="4800" b="1">
              <a:solidFill>
                <a:srgbClr val="FFFF00"/>
              </a:solidFill>
            </a:endParaRPr>
          </a:p>
        </p:txBody>
      </p:sp>
      <p:sp>
        <p:nvSpPr>
          <p:cNvPr id="643078"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96614" name="Rectangle 8"/>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6615" name="Rectangle 11"/>
          <p:cNvSpPr>
            <a:spLocks noChangeArrowheads="1"/>
          </p:cNvSpPr>
          <p:nvPr/>
        </p:nvSpPr>
        <p:spPr bwMode="auto">
          <a:xfrm>
            <a:off x="787400" y="2087563"/>
            <a:ext cx="4572000" cy="3082925"/>
          </a:xfrm>
          <a:prstGeom prst="rect">
            <a:avLst/>
          </a:prstGeom>
          <a:noFill/>
          <a:ln w="9525">
            <a:noFill/>
            <a:miter lim="800000"/>
            <a:headEnd/>
            <a:tailEnd/>
          </a:ln>
        </p:spPr>
        <p:txBody>
          <a:bodyPr>
            <a:spAutoFit/>
          </a:bodyPr>
          <a:lstStyle/>
          <a:p>
            <a:pPr algn="l">
              <a:spcBef>
                <a:spcPct val="20000"/>
              </a:spcBef>
            </a:pPr>
            <a:r>
              <a:rPr kumimoji="1" lang="en-US" sz="2800"/>
              <a:t>V</a:t>
            </a:r>
            <a:r>
              <a:rPr kumimoji="1" lang="en-US" sz="2800" baseline="-25000"/>
              <a:t>1</a:t>
            </a:r>
            <a:r>
              <a:rPr kumimoji="1" lang="en-US" sz="2800"/>
              <a:t> = 125 mL</a:t>
            </a:r>
          </a:p>
          <a:p>
            <a:pPr algn="l">
              <a:spcBef>
                <a:spcPct val="20000"/>
              </a:spcBef>
            </a:pPr>
            <a:r>
              <a:rPr kumimoji="1" lang="en-US" sz="2800"/>
              <a:t>P</a:t>
            </a:r>
            <a:r>
              <a:rPr kumimoji="1" lang="en-US" sz="2800" baseline="-25000"/>
              <a:t>1</a:t>
            </a:r>
            <a:r>
              <a:rPr kumimoji="1" lang="en-US" sz="2800"/>
              <a:t> = 125 kPa</a:t>
            </a:r>
          </a:p>
          <a:p>
            <a:pPr algn="l">
              <a:spcBef>
                <a:spcPct val="20000"/>
              </a:spcBef>
            </a:pPr>
            <a:r>
              <a:rPr kumimoji="1" lang="en-US" sz="2800"/>
              <a:t>T</a:t>
            </a:r>
            <a:r>
              <a:rPr kumimoji="1" lang="en-US" sz="2800" baseline="-25000"/>
              <a:t>2</a:t>
            </a:r>
            <a:r>
              <a:rPr kumimoji="1" lang="en-US" sz="2800"/>
              <a:t> = 75°C = 348 K</a:t>
            </a:r>
          </a:p>
          <a:p>
            <a:pPr algn="l">
              <a:spcBef>
                <a:spcPct val="20000"/>
              </a:spcBef>
            </a:pPr>
            <a:r>
              <a:rPr kumimoji="1" lang="en-US" sz="2800"/>
              <a:t>P</a:t>
            </a:r>
            <a:r>
              <a:rPr kumimoji="1" lang="en-US" sz="2800" baseline="-25000"/>
              <a:t>2</a:t>
            </a:r>
            <a:r>
              <a:rPr kumimoji="1" lang="en-US" sz="2800"/>
              <a:t> = 100.0 kPa</a:t>
            </a:r>
          </a:p>
          <a:p>
            <a:pPr algn="l">
              <a:spcBef>
                <a:spcPct val="20000"/>
              </a:spcBef>
            </a:pPr>
            <a:r>
              <a:rPr kumimoji="1" lang="en-US" sz="2800"/>
              <a:t>V</a:t>
            </a:r>
            <a:r>
              <a:rPr kumimoji="1" lang="en-US" sz="2800" baseline="-25000"/>
              <a:t>2</a:t>
            </a:r>
            <a:r>
              <a:rPr kumimoji="1" lang="en-US" sz="2800"/>
              <a:t> = 0.100 L = 100. mL</a:t>
            </a:r>
          </a:p>
          <a:p>
            <a:pPr algn="l">
              <a:spcBef>
                <a:spcPct val="20000"/>
              </a:spcBef>
            </a:pPr>
            <a:r>
              <a:rPr kumimoji="1" lang="en-US" sz="2800"/>
              <a:t>T</a:t>
            </a:r>
            <a:r>
              <a:rPr kumimoji="1" lang="en-US" sz="2800" baseline="-25000"/>
              <a:t>1</a:t>
            </a:r>
            <a:r>
              <a:rPr kumimoji="1" lang="en-US" sz="2800"/>
              <a:t> = ?</a:t>
            </a: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AutoShape 2">
            <a:hlinkClick r:id="" action="ppaction://hlinkshowjump?jump=nextslide" highlightClick="1"/>
          </p:cNvPr>
          <p:cNvSpPr>
            <a:spLocks noChangeArrowheads="1"/>
          </p:cNvSpPr>
          <p:nvPr/>
        </p:nvSpPr>
        <p:spPr bwMode="auto">
          <a:xfrm>
            <a:off x="3789363" y="5711825"/>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97635" name="Rectangle 3"/>
          <p:cNvSpPr>
            <a:spLocks noGrp="1" noChangeArrowheads="1"/>
          </p:cNvSpPr>
          <p:nvPr>
            <p:ph type="title"/>
          </p:nvPr>
        </p:nvSpPr>
        <p:spPr/>
        <p:txBody>
          <a:bodyPr/>
          <a:lstStyle/>
          <a:p>
            <a:pPr eaLnBrk="1" hangingPunct="1"/>
            <a:r>
              <a:rPr lang="en-US" smtClean="0"/>
              <a:t>QUESTION #9</a:t>
            </a:r>
          </a:p>
        </p:txBody>
      </p:sp>
      <p:sp>
        <p:nvSpPr>
          <p:cNvPr id="197636"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7637" name="Rectangle 10"/>
          <p:cNvSpPr>
            <a:spLocks noChangeArrowheads="1"/>
          </p:cNvSpPr>
          <p:nvPr/>
        </p:nvSpPr>
        <p:spPr bwMode="auto">
          <a:xfrm>
            <a:off x="800100" y="2095500"/>
            <a:ext cx="8002588" cy="1544638"/>
          </a:xfrm>
          <a:prstGeom prst="rect">
            <a:avLst/>
          </a:prstGeom>
          <a:noFill/>
          <a:ln w="9525">
            <a:noFill/>
            <a:miter lim="800000"/>
            <a:headEnd/>
            <a:tailEnd/>
          </a:ln>
        </p:spPr>
        <p:txBody>
          <a:bodyPr wrap="none">
            <a:spAutoFit/>
          </a:bodyPr>
          <a:lstStyle/>
          <a:p>
            <a:pPr algn="l">
              <a:spcBef>
                <a:spcPct val="20000"/>
              </a:spcBef>
            </a:pPr>
            <a:r>
              <a:rPr kumimoji="1" lang="en-US" sz="2800"/>
              <a:t>A 3.2-L sample of gas has a pressure of 102 kPa.</a:t>
            </a:r>
          </a:p>
          <a:p>
            <a:pPr algn="l">
              <a:spcBef>
                <a:spcPct val="20000"/>
              </a:spcBef>
            </a:pPr>
            <a:r>
              <a:rPr kumimoji="1" lang="en-US" sz="2800"/>
              <a:t>If the volume is reduced to 0.65 L, what pressure </a:t>
            </a:r>
          </a:p>
          <a:p>
            <a:pPr algn="l">
              <a:spcBef>
                <a:spcPct val="20000"/>
              </a:spcBef>
            </a:pPr>
            <a:r>
              <a:rPr kumimoji="1" lang="en-US" sz="2800"/>
              <a:t>will the gas exert?</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#9</a:t>
            </a:r>
            <a:endParaRPr lang="en-US" smtClean="0"/>
          </a:p>
        </p:txBody>
      </p:sp>
      <p:sp>
        <p:nvSpPr>
          <p:cNvPr id="647172"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2400" b="1">
                <a:effectLst>
                  <a:outerShdw blurRad="38100" dist="38100" dir="2700000" algn="tl">
                    <a:srgbClr val="000000"/>
                  </a:outerShdw>
                </a:effectLst>
                <a:latin typeface="DomCasual BT" pitchFamily="66" charset="0"/>
              </a:rPr>
              <a:t>NEXT</a:t>
            </a:r>
          </a:p>
        </p:txBody>
      </p:sp>
      <p:sp>
        <p:nvSpPr>
          <p:cNvPr id="198660"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BOYLE’S LAW</a:t>
            </a:r>
          </a:p>
          <a:p>
            <a:pPr>
              <a:spcBef>
                <a:spcPct val="20000"/>
              </a:spcBef>
            </a:pPr>
            <a:r>
              <a:rPr kumimoji="1" lang="en-US" sz="3600"/>
              <a:t> </a:t>
            </a:r>
            <a:endParaRPr kumimoji="1" lang="en-US" sz="3600" noProof="1"/>
          </a:p>
          <a:p>
            <a:pPr>
              <a:spcBef>
                <a:spcPct val="20000"/>
              </a:spcBef>
            </a:pPr>
            <a:endParaRPr kumimoji="1" lang="en-US" sz="6000" b="1" noProof="1"/>
          </a:p>
          <a:p>
            <a:pPr>
              <a:spcBef>
                <a:spcPct val="20000"/>
              </a:spcBef>
            </a:pPr>
            <a:r>
              <a:rPr kumimoji="1" lang="en-US" sz="4800" b="1" noProof="1">
                <a:solidFill>
                  <a:srgbClr val="FFFF00"/>
                </a:solidFill>
              </a:rPr>
              <a:t>P</a:t>
            </a:r>
            <a:r>
              <a:rPr kumimoji="1" lang="en-US" sz="4800" b="1" baseline="-25000" noProof="1">
                <a:solidFill>
                  <a:srgbClr val="FFFF00"/>
                </a:solidFill>
              </a:rPr>
              <a:t>2</a:t>
            </a:r>
            <a:r>
              <a:rPr kumimoji="1" lang="en-US" sz="4800" b="1" noProof="1">
                <a:solidFill>
                  <a:srgbClr val="FFFF00"/>
                </a:solidFill>
              </a:rPr>
              <a:t> = 502 kPa</a:t>
            </a:r>
            <a:endParaRPr kumimoji="1" lang="en-US" sz="4800" b="1" baseline="-25000">
              <a:solidFill>
                <a:srgbClr val="FFFF00"/>
              </a:solidFill>
            </a:endParaRPr>
          </a:p>
        </p:txBody>
      </p:sp>
      <p:sp>
        <p:nvSpPr>
          <p:cNvPr id="647174"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198662"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647179" name="Text Box 11"/>
          <p:cNvSpPr txBox="1">
            <a:spLocks noChangeArrowheads="1"/>
          </p:cNvSpPr>
          <p:nvPr/>
        </p:nvSpPr>
        <p:spPr bwMode="auto">
          <a:xfrm>
            <a:off x="5557838" y="3149600"/>
            <a:ext cx="633412" cy="641350"/>
          </a:xfrm>
          <a:prstGeom prst="rect">
            <a:avLst/>
          </a:prstGeom>
          <a:noFill/>
          <a:ln w="9525">
            <a:noFill/>
            <a:miter lim="800000"/>
            <a:headEnd/>
            <a:tailEnd/>
          </a:ln>
        </p:spPr>
        <p:txBody>
          <a:bodyPr wrap="none">
            <a:spAutoFit/>
          </a:bodyPr>
          <a:lstStyle/>
          <a:p>
            <a:pPr algn="l"/>
            <a:r>
              <a:rPr lang="en-US" sz="3600"/>
              <a:t>T</a:t>
            </a:r>
            <a:r>
              <a:rPr lang="en-US" sz="3600" baseline="-25000"/>
              <a:t>1</a:t>
            </a:r>
          </a:p>
        </p:txBody>
      </p:sp>
      <p:sp>
        <p:nvSpPr>
          <p:cNvPr id="647180" name="Text Box 12"/>
          <p:cNvSpPr txBox="1">
            <a:spLocks noChangeArrowheads="1"/>
          </p:cNvSpPr>
          <p:nvPr/>
        </p:nvSpPr>
        <p:spPr bwMode="auto">
          <a:xfrm>
            <a:off x="6980238" y="3151188"/>
            <a:ext cx="633412" cy="641350"/>
          </a:xfrm>
          <a:prstGeom prst="rect">
            <a:avLst/>
          </a:prstGeom>
          <a:noFill/>
          <a:ln w="9525">
            <a:noFill/>
            <a:miter lim="800000"/>
            <a:headEnd/>
            <a:tailEnd/>
          </a:ln>
        </p:spPr>
        <p:txBody>
          <a:bodyPr wrap="none">
            <a:spAutoFit/>
          </a:bodyPr>
          <a:lstStyle/>
          <a:p>
            <a:pPr algn="l"/>
            <a:r>
              <a:rPr lang="en-US" sz="3600"/>
              <a:t>T</a:t>
            </a:r>
            <a:r>
              <a:rPr lang="en-US" sz="3600" baseline="-25000"/>
              <a:t>2</a:t>
            </a:r>
          </a:p>
        </p:txBody>
      </p:sp>
      <p:sp>
        <p:nvSpPr>
          <p:cNvPr id="647181" name="Line 13"/>
          <p:cNvSpPr>
            <a:spLocks noChangeShapeType="1"/>
          </p:cNvSpPr>
          <p:nvPr/>
        </p:nvSpPr>
        <p:spPr bwMode="auto">
          <a:xfrm flipV="1">
            <a:off x="5711825" y="3321050"/>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647182" name="Line 14"/>
          <p:cNvSpPr>
            <a:spLocks noChangeShapeType="1"/>
          </p:cNvSpPr>
          <p:nvPr/>
        </p:nvSpPr>
        <p:spPr bwMode="auto">
          <a:xfrm flipV="1">
            <a:off x="7115175" y="3319463"/>
            <a:ext cx="304800" cy="304800"/>
          </a:xfrm>
          <a:prstGeom prst="line">
            <a:avLst/>
          </a:prstGeom>
          <a:noFill/>
          <a:ln w="57150" cap="sq">
            <a:solidFill>
              <a:srgbClr val="FF0000"/>
            </a:solidFill>
            <a:round/>
            <a:headEnd type="none" w="sm" len="sm"/>
            <a:tailEnd type="none" w="sm" len="sm"/>
          </a:ln>
        </p:spPr>
        <p:txBody>
          <a:bodyPr wrap="none" anchor="ctr"/>
          <a:lstStyle/>
          <a:p>
            <a:endParaRPr lang="en-US"/>
          </a:p>
        </p:txBody>
      </p:sp>
      <p:sp>
        <p:nvSpPr>
          <p:cNvPr id="198667" name="Rectangle 15"/>
          <p:cNvSpPr>
            <a:spLocks noChangeArrowheads="1"/>
          </p:cNvSpPr>
          <p:nvPr/>
        </p:nvSpPr>
        <p:spPr bwMode="auto">
          <a:xfrm>
            <a:off x="5243513" y="2522538"/>
            <a:ext cx="2603500" cy="641350"/>
          </a:xfrm>
          <a:prstGeom prst="rect">
            <a:avLst/>
          </a:prstGeom>
          <a:noFill/>
          <a:ln w="9525">
            <a:noFill/>
            <a:miter lim="800000"/>
            <a:headEnd/>
            <a:tailEnd/>
          </a:ln>
        </p:spPr>
        <p:txBody>
          <a:bodyPr wrap="none">
            <a:spAutoFit/>
          </a:bodyPr>
          <a:lstStyle/>
          <a:p>
            <a:pPr algn="l"/>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 = P</a:t>
            </a:r>
            <a:r>
              <a:rPr kumimoji="1" lang="en-US" sz="3600" baseline="-25000" noProof="1"/>
              <a:t>2</a:t>
            </a:r>
            <a:r>
              <a:rPr kumimoji="1" lang="en-US" sz="3600" noProof="1"/>
              <a:t>V</a:t>
            </a:r>
            <a:r>
              <a:rPr kumimoji="1" lang="en-US" sz="3600" baseline="-25000" noProof="1"/>
              <a:t>2</a:t>
            </a:r>
            <a:endParaRPr kumimoji="1" lang="en-US" sz="3600" baseline="-25000"/>
          </a:p>
        </p:txBody>
      </p:sp>
      <p:sp>
        <p:nvSpPr>
          <p:cNvPr id="647184" name="Line 16"/>
          <p:cNvSpPr>
            <a:spLocks noChangeShapeType="1"/>
          </p:cNvSpPr>
          <p:nvPr/>
        </p:nvSpPr>
        <p:spPr bwMode="auto">
          <a:xfrm>
            <a:off x="5262563" y="3154363"/>
            <a:ext cx="1042987" cy="0"/>
          </a:xfrm>
          <a:prstGeom prst="line">
            <a:avLst/>
          </a:prstGeom>
          <a:noFill/>
          <a:ln w="15875">
            <a:solidFill>
              <a:schemeClr val="tx1"/>
            </a:solidFill>
            <a:round/>
            <a:headEnd/>
            <a:tailEnd/>
          </a:ln>
        </p:spPr>
        <p:txBody>
          <a:bodyPr/>
          <a:lstStyle/>
          <a:p>
            <a:endParaRPr lang="en-US"/>
          </a:p>
        </p:txBody>
      </p:sp>
      <p:sp>
        <p:nvSpPr>
          <p:cNvPr id="647185" name="Line 17"/>
          <p:cNvSpPr>
            <a:spLocks noChangeShapeType="1"/>
          </p:cNvSpPr>
          <p:nvPr/>
        </p:nvSpPr>
        <p:spPr bwMode="auto">
          <a:xfrm>
            <a:off x="6772275" y="3155950"/>
            <a:ext cx="1042988" cy="0"/>
          </a:xfrm>
          <a:prstGeom prst="line">
            <a:avLst/>
          </a:prstGeom>
          <a:noFill/>
          <a:ln w="15875">
            <a:solidFill>
              <a:schemeClr val="tx1"/>
            </a:solidFill>
            <a:round/>
            <a:headEnd/>
            <a:tailEnd/>
          </a:ln>
        </p:spPr>
        <p:txBody>
          <a:bodyPr/>
          <a:lstStyle/>
          <a:p>
            <a:endParaRPr lang="en-US"/>
          </a:p>
        </p:txBody>
      </p:sp>
      <p:sp>
        <p:nvSpPr>
          <p:cNvPr id="198670" name="Rectangle 20"/>
          <p:cNvSpPr>
            <a:spLocks noChangeArrowheads="1"/>
          </p:cNvSpPr>
          <p:nvPr/>
        </p:nvSpPr>
        <p:spPr bwMode="auto">
          <a:xfrm>
            <a:off x="788988" y="2092325"/>
            <a:ext cx="4572000" cy="2617788"/>
          </a:xfrm>
          <a:prstGeom prst="rect">
            <a:avLst/>
          </a:prstGeom>
          <a:noFill/>
          <a:ln w="9525">
            <a:noFill/>
            <a:miter lim="800000"/>
            <a:headEnd/>
            <a:tailEnd/>
          </a:ln>
        </p:spPr>
        <p:txBody>
          <a:bodyPr>
            <a:spAutoFit/>
          </a:bodyPr>
          <a:lstStyle/>
          <a:p>
            <a:pPr algn="l">
              <a:spcBef>
                <a:spcPct val="20000"/>
              </a:spcBef>
            </a:pPr>
            <a:r>
              <a:rPr kumimoji="1" lang="en-US" sz="3600"/>
              <a:t>V</a:t>
            </a:r>
            <a:r>
              <a:rPr kumimoji="1" lang="en-US" sz="3600" baseline="-25000"/>
              <a:t>1</a:t>
            </a:r>
            <a:r>
              <a:rPr kumimoji="1" lang="en-US" sz="3600"/>
              <a:t> = 3.2 L</a:t>
            </a:r>
          </a:p>
          <a:p>
            <a:pPr algn="l">
              <a:spcBef>
                <a:spcPct val="20000"/>
              </a:spcBef>
            </a:pPr>
            <a:r>
              <a:rPr kumimoji="1" lang="en-US" sz="3600"/>
              <a:t>P</a:t>
            </a:r>
            <a:r>
              <a:rPr kumimoji="1" lang="en-US" sz="3600" baseline="-25000"/>
              <a:t>1</a:t>
            </a:r>
            <a:r>
              <a:rPr kumimoji="1" lang="en-US" sz="3600"/>
              <a:t> = 102 kPa</a:t>
            </a:r>
          </a:p>
          <a:p>
            <a:pPr algn="l">
              <a:spcBef>
                <a:spcPct val="20000"/>
              </a:spcBef>
            </a:pPr>
            <a:r>
              <a:rPr kumimoji="1" lang="en-US" sz="3600"/>
              <a:t>V</a:t>
            </a:r>
            <a:r>
              <a:rPr kumimoji="1" lang="en-US" sz="3600" baseline="-25000"/>
              <a:t>2</a:t>
            </a:r>
            <a:r>
              <a:rPr kumimoji="1" lang="en-US" sz="3600"/>
              <a:t> = 0.65 L</a:t>
            </a:r>
          </a:p>
          <a:p>
            <a:pPr algn="l">
              <a:spcBef>
                <a:spcPct val="20000"/>
              </a:spcBef>
            </a:pPr>
            <a:r>
              <a:rPr kumimoji="1" lang="en-US" sz="3600"/>
              <a:t>P</a:t>
            </a:r>
            <a:r>
              <a:rPr kumimoji="1" lang="en-US" sz="3600" baseline="-25000"/>
              <a:t>2</a:t>
            </a:r>
            <a:r>
              <a:rPr kumimoji="1" lang="en-US" sz="3600"/>
              <a:t>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7181"/>
                                        </p:tgtEl>
                                        <p:attrNameLst>
                                          <p:attrName>style.visibility</p:attrName>
                                        </p:attrNameLst>
                                      </p:cBhvr>
                                      <p:to>
                                        <p:strVal val="visible"/>
                                      </p:to>
                                    </p:set>
                                    <p:animEffect transition="in" filter="wipe(down)">
                                      <p:cBhvr>
                                        <p:cTn id="7" dur="500"/>
                                        <p:tgtEl>
                                          <p:spTgt spid="64718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47182"/>
                                        </p:tgtEl>
                                        <p:attrNameLst>
                                          <p:attrName>style.visibility</p:attrName>
                                        </p:attrNameLst>
                                      </p:cBhvr>
                                      <p:to>
                                        <p:strVal val="visible"/>
                                      </p:to>
                                    </p:set>
                                    <p:animEffect transition="in" filter="wipe(down)">
                                      <p:cBhvr>
                                        <p:cTn id="10" dur="500"/>
                                        <p:tgtEl>
                                          <p:spTgt spid="64718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47179"/>
                                        </p:tgtEl>
                                      </p:cBhvr>
                                    </p:animEffect>
                                    <p:set>
                                      <p:cBhvr>
                                        <p:cTn id="15" dur="1" fill="hold">
                                          <p:stCondLst>
                                            <p:cond delay="499"/>
                                          </p:stCondLst>
                                        </p:cTn>
                                        <p:tgtEl>
                                          <p:spTgt spid="647179"/>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47180"/>
                                        </p:tgtEl>
                                      </p:cBhvr>
                                    </p:animEffect>
                                    <p:set>
                                      <p:cBhvr>
                                        <p:cTn id="18" dur="1" fill="hold">
                                          <p:stCondLst>
                                            <p:cond delay="499"/>
                                          </p:stCondLst>
                                        </p:cTn>
                                        <p:tgtEl>
                                          <p:spTgt spid="647180"/>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47181"/>
                                        </p:tgtEl>
                                      </p:cBhvr>
                                    </p:animEffect>
                                    <p:set>
                                      <p:cBhvr>
                                        <p:cTn id="21" dur="1" fill="hold">
                                          <p:stCondLst>
                                            <p:cond delay="499"/>
                                          </p:stCondLst>
                                        </p:cTn>
                                        <p:tgtEl>
                                          <p:spTgt spid="647181"/>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47182"/>
                                        </p:tgtEl>
                                      </p:cBhvr>
                                    </p:animEffect>
                                    <p:set>
                                      <p:cBhvr>
                                        <p:cTn id="24" dur="1" fill="hold">
                                          <p:stCondLst>
                                            <p:cond delay="499"/>
                                          </p:stCondLst>
                                        </p:cTn>
                                        <p:tgtEl>
                                          <p:spTgt spid="647182"/>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647184"/>
                                        </p:tgtEl>
                                      </p:cBhvr>
                                    </p:animEffect>
                                    <p:set>
                                      <p:cBhvr>
                                        <p:cTn id="27" dur="1" fill="hold">
                                          <p:stCondLst>
                                            <p:cond delay="499"/>
                                          </p:stCondLst>
                                        </p:cTn>
                                        <p:tgtEl>
                                          <p:spTgt spid="647184"/>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647185"/>
                                        </p:tgtEl>
                                      </p:cBhvr>
                                    </p:animEffect>
                                    <p:set>
                                      <p:cBhvr>
                                        <p:cTn id="30" dur="1" fill="hold">
                                          <p:stCondLst>
                                            <p:cond delay="499"/>
                                          </p:stCondLst>
                                        </p:cTn>
                                        <p:tgtEl>
                                          <p:spTgt spid="6471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9" grpId="0"/>
      <p:bldP spid="647180" grpId="0"/>
      <p:bldP spid="647181" grpId="0" animBg="1"/>
      <p:bldP spid="647181" grpId="1" animBg="1"/>
      <p:bldP spid="647182" grpId="0" animBg="1"/>
      <p:bldP spid="647182" grpId="1" animBg="1"/>
      <p:bldP spid="647184" grpId="0" animBg="1"/>
      <p:bldP spid="64718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AutoShape 3">
            <a:hlinkClick r:id="" action="ppaction://hlinkshowjump?jump=nextslide" highlightClick="1"/>
          </p:cNvPr>
          <p:cNvSpPr>
            <a:spLocks noChangeArrowheads="1"/>
          </p:cNvSpPr>
          <p:nvPr/>
        </p:nvSpPr>
        <p:spPr bwMode="auto">
          <a:xfrm>
            <a:off x="3787775" y="572135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latin typeface="DomCasual BT" pitchFamily="66" charset="0"/>
                <a:hlinkClick r:id="rId3" action="ppaction://hlinksldjump"/>
              </a:rPr>
              <a:t>ANSWER</a:t>
            </a:r>
            <a:endParaRPr lang="en-US" sz="2400">
              <a:latin typeface="DomCasual BT" pitchFamily="66" charset="0"/>
            </a:endParaRPr>
          </a:p>
        </p:txBody>
      </p:sp>
      <p:sp>
        <p:nvSpPr>
          <p:cNvPr id="199683" name="Rectangle 4"/>
          <p:cNvSpPr>
            <a:spLocks noGrp="1" noChangeArrowheads="1"/>
          </p:cNvSpPr>
          <p:nvPr>
            <p:ph type="title"/>
          </p:nvPr>
        </p:nvSpPr>
        <p:spPr/>
        <p:txBody>
          <a:bodyPr/>
          <a:lstStyle/>
          <a:p>
            <a:pPr eaLnBrk="1" hangingPunct="1"/>
            <a:r>
              <a:rPr lang="en-US" smtClean="0"/>
              <a:t>QUESTION #10</a:t>
            </a:r>
          </a:p>
        </p:txBody>
      </p:sp>
      <p:sp>
        <p:nvSpPr>
          <p:cNvPr id="199684"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99685" name="Rectangle 10"/>
          <p:cNvSpPr>
            <a:spLocks noChangeArrowheads="1"/>
          </p:cNvSpPr>
          <p:nvPr/>
        </p:nvSpPr>
        <p:spPr bwMode="auto">
          <a:xfrm>
            <a:off x="798513" y="2095500"/>
            <a:ext cx="7720012" cy="1800225"/>
          </a:xfrm>
          <a:prstGeom prst="rect">
            <a:avLst/>
          </a:prstGeom>
          <a:noFill/>
          <a:ln w="9525">
            <a:noFill/>
            <a:miter lim="800000"/>
            <a:headEnd/>
            <a:tailEnd/>
          </a:ln>
        </p:spPr>
        <p:txBody>
          <a:bodyPr>
            <a:spAutoFit/>
          </a:bodyPr>
          <a:lstStyle/>
          <a:p>
            <a:pPr algn="l">
              <a:spcBef>
                <a:spcPct val="20000"/>
              </a:spcBef>
            </a:pPr>
            <a:r>
              <a:rPr kumimoji="1" lang="en-US" sz="2800"/>
              <a:t>A gas at 2.5 atm and 25°C expands to 750 mL after being cooled to 0.0°C and depressurized to 122 kPa.  What was the </a:t>
            </a:r>
            <a:r>
              <a:rPr kumimoji="1" lang="en-US" sz="2800" u="sng"/>
              <a:t>original</a:t>
            </a:r>
            <a:r>
              <a:rPr kumimoji="1" lang="en-US" sz="2800"/>
              <a:t> volume of the gas?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944563" y="606425"/>
            <a:ext cx="3911600" cy="5349875"/>
          </a:xfrm>
          <a:prstGeom prst="rect">
            <a:avLst/>
          </a:prstGeom>
          <a:noFill/>
          <a:ln w="12700">
            <a:solidFill>
              <a:schemeClr val="tx1"/>
            </a:solidFill>
            <a:miter lim="800000"/>
            <a:headEnd/>
            <a:tailEnd/>
          </a:ln>
        </p:spPr>
        <p:txBody>
          <a:bodyPr wrap="none" anchor="ctr"/>
          <a:lstStyle/>
          <a:p>
            <a:endParaRPr lang="en-US"/>
          </a:p>
        </p:txBody>
      </p:sp>
      <p:sp>
        <p:nvSpPr>
          <p:cNvPr id="221202" name="Rectangle 18"/>
          <p:cNvSpPr>
            <a:spLocks noGrp="1" noChangeArrowheads="1"/>
          </p:cNvSpPr>
          <p:nvPr>
            <p:ph type="body" idx="1"/>
          </p:nvPr>
        </p:nvSpPr>
        <p:spPr>
          <a:xfrm>
            <a:off x="5019675" y="895350"/>
            <a:ext cx="3057525" cy="5443538"/>
          </a:xfrm>
          <a:noFill/>
        </p:spPr>
        <p:txBody>
          <a:bodyPr lIns="92075" tIns="46038" rIns="92075" bIns="46038"/>
          <a:lstStyle/>
          <a:p>
            <a:pPr eaLnBrk="1" hangingPunct="1"/>
            <a:r>
              <a:rPr lang="en-US" sz="2800" smtClean="0"/>
              <a:t>As the pressure on a gas increases</a:t>
            </a:r>
          </a:p>
        </p:txBody>
      </p:sp>
      <p:sp>
        <p:nvSpPr>
          <p:cNvPr id="221205" name="Rectangle 21"/>
          <p:cNvSpPr>
            <a:spLocks noChangeArrowheads="1"/>
          </p:cNvSpPr>
          <p:nvPr/>
        </p:nvSpPr>
        <p:spPr bwMode="auto">
          <a:xfrm>
            <a:off x="944563" y="606425"/>
            <a:ext cx="3911600" cy="5349875"/>
          </a:xfrm>
          <a:prstGeom prst="rect">
            <a:avLst/>
          </a:prstGeom>
          <a:noFill/>
          <a:ln w="12700">
            <a:solidFill>
              <a:schemeClr val="tx1"/>
            </a:solidFill>
            <a:miter lim="800000"/>
            <a:headEnd/>
            <a:tailEnd/>
          </a:ln>
        </p:spPr>
        <p:txBody>
          <a:bodyPr wrap="none" anchor="ctr"/>
          <a:lstStyle/>
          <a:p>
            <a:endParaRPr lang="en-US"/>
          </a:p>
        </p:txBody>
      </p:sp>
      <p:sp>
        <p:nvSpPr>
          <p:cNvPr id="221221" name="Rectangle 37"/>
          <p:cNvSpPr>
            <a:spLocks noChangeArrowheads="1"/>
          </p:cNvSpPr>
          <p:nvPr/>
        </p:nvSpPr>
        <p:spPr bwMode="auto">
          <a:xfrm>
            <a:off x="5019675" y="895350"/>
            <a:ext cx="3176588" cy="5443538"/>
          </a:xfrm>
          <a:prstGeom prst="rect">
            <a:avLst/>
          </a:prstGeom>
          <a:noFill/>
          <a:ln w="9525">
            <a:noFill/>
            <a:miter lim="800000"/>
            <a:headEnd/>
            <a:tailEnd/>
          </a:ln>
        </p:spPr>
        <p:txBody>
          <a:bodyPr lIns="92075" tIns="46038" rIns="92075" bIns="46038"/>
          <a:lstStyle/>
          <a:p>
            <a:pPr marL="342900" indent="-342900" algn="l">
              <a:spcBef>
                <a:spcPct val="20000"/>
              </a:spcBef>
              <a:buFontTx/>
              <a:buChar char="•"/>
            </a:pPr>
            <a:r>
              <a:rPr lang="en-US" sz="2800"/>
              <a:t>As the pressure on a gas increases -  </a:t>
            </a:r>
          </a:p>
          <a:p>
            <a:pPr marL="342900" indent="-342900" algn="l">
              <a:spcBef>
                <a:spcPct val="20000"/>
              </a:spcBef>
            </a:pPr>
            <a:r>
              <a:rPr lang="en-US" sz="2800"/>
              <a:t>	the volume decreases</a:t>
            </a:r>
          </a:p>
          <a:p>
            <a:pPr marL="342900" indent="-342900" algn="l">
              <a:spcBef>
                <a:spcPct val="20000"/>
              </a:spcBef>
            </a:pPr>
            <a:endParaRPr lang="en-US" sz="2800"/>
          </a:p>
          <a:p>
            <a:pPr marL="342900" indent="-342900" algn="l">
              <a:spcBef>
                <a:spcPct val="20000"/>
              </a:spcBef>
              <a:buFontTx/>
              <a:buChar char="•"/>
            </a:pPr>
            <a:r>
              <a:rPr lang="en-US" sz="2800"/>
              <a:t>Pressure and volume are inversely related</a:t>
            </a:r>
          </a:p>
        </p:txBody>
      </p:sp>
      <p:sp>
        <p:nvSpPr>
          <p:cNvPr id="64518" name="AutoShape 3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21224" name="Rectangle 40" descr="Blue tissue paper"/>
          <p:cNvSpPr>
            <a:spLocks noChangeArrowheads="1"/>
          </p:cNvSpPr>
          <p:nvPr/>
        </p:nvSpPr>
        <p:spPr bwMode="auto">
          <a:xfrm>
            <a:off x="1604963" y="2819400"/>
            <a:ext cx="1638300" cy="2819400"/>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en-US"/>
          </a:p>
        </p:txBody>
      </p:sp>
      <p:sp>
        <p:nvSpPr>
          <p:cNvPr id="221225" name="Rectangle 41" descr="Blue tissue paper"/>
          <p:cNvSpPr>
            <a:spLocks noChangeArrowheads="1"/>
          </p:cNvSpPr>
          <p:nvPr/>
        </p:nvSpPr>
        <p:spPr bwMode="auto">
          <a:xfrm>
            <a:off x="1590675" y="4297363"/>
            <a:ext cx="1638300" cy="1333500"/>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en-US"/>
          </a:p>
        </p:txBody>
      </p:sp>
      <p:sp>
        <p:nvSpPr>
          <p:cNvPr id="221226" name="Freeform 42"/>
          <p:cNvSpPr>
            <a:spLocks/>
          </p:cNvSpPr>
          <p:nvPr/>
        </p:nvSpPr>
        <p:spPr bwMode="auto">
          <a:xfrm>
            <a:off x="1423988" y="1514475"/>
            <a:ext cx="1982787" cy="4144963"/>
          </a:xfrm>
          <a:custGeom>
            <a:avLst/>
            <a:gdLst>
              <a:gd name="T0" fmla="*/ 0 w 1249"/>
              <a:gd name="T1" fmla="*/ 0 h 2611"/>
              <a:gd name="T2" fmla="*/ 2147483647 w 1249"/>
              <a:gd name="T3" fmla="*/ 0 h 2611"/>
              <a:gd name="T4" fmla="*/ 2147483647 w 1249"/>
              <a:gd name="T5" fmla="*/ 2147483647 h 2611"/>
              <a:gd name="T6" fmla="*/ 2147483647 w 1249"/>
              <a:gd name="T7" fmla="*/ 2147483647 h 2611"/>
              <a:gd name="T8" fmla="*/ 2147483647 w 1249"/>
              <a:gd name="T9" fmla="*/ 2147483647 h 2611"/>
              <a:gd name="T10" fmla="*/ 2147483647 w 1249"/>
              <a:gd name="T11" fmla="*/ 2147483647 h 2611"/>
              <a:gd name="T12" fmla="*/ 0 60000 65536"/>
              <a:gd name="T13" fmla="*/ 0 60000 65536"/>
              <a:gd name="T14" fmla="*/ 0 60000 65536"/>
              <a:gd name="T15" fmla="*/ 0 60000 65536"/>
              <a:gd name="T16" fmla="*/ 0 60000 65536"/>
              <a:gd name="T17" fmla="*/ 0 60000 65536"/>
              <a:gd name="T18" fmla="*/ 0 w 1249"/>
              <a:gd name="T19" fmla="*/ 0 h 2611"/>
              <a:gd name="T20" fmla="*/ 1249 w 1249"/>
              <a:gd name="T21" fmla="*/ 2611 h 2611"/>
            </a:gdLst>
            <a:ahLst/>
            <a:cxnLst>
              <a:cxn ang="T12">
                <a:pos x="T0" y="T1"/>
              </a:cxn>
              <a:cxn ang="T13">
                <a:pos x="T2" y="T3"/>
              </a:cxn>
              <a:cxn ang="T14">
                <a:pos x="T4" y="T5"/>
              </a:cxn>
              <a:cxn ang="T15">
                <a:pos x="T6" y="T7"/>
              </a:cxn>
              <a:cxn ang="T16">
                <a:pos x="T8" y="T9"/>
              </a:cxn>
              <a:cxn ang="T17">
                <a:pos x="T10" y="T11"/>
              </a:cxn>
            </a:cxnLst>
            <a:rect l="T18" t="T19" r="T20" b="T21"/>
            <a:pathLst>
              <a:path w="1249" h="2611">
                <a:moveTo>
                  <a:pt x="0" y="0"/>
                </a:moveTo>
                <a:lnTo>
                  <a:pt x="96" y="0"/>
                </a:lnTo>
                <a:lnTo>
                  <a:pt x="96" y="2610"/>
                </a:lnTo>
                <a:lnTo>
                  <a:pt x="1140" y="2610"/>
                </a:lnTo>
                <a:lnTo>
                  <a:pt x="1140" y="24"/>
                </a:lnTo>
                <a:lnTo>
                  <a:pt x="1248" y="24"/>
                </a:lnTo>
              </a:path>
            </a:pathLst>
          </a:custGeom>
          <a:noFill/>
          <a:ln w="25399" cap="rnd">
            <a:solidFill>
              <a:srgbClr val="000000"/>
            </a:solidFill>
            <a:round/>
            <a:headEnd type="none" w="sm" len="sm"/>
            <a:tailEnd type="none" w="sm" len="sm"/>
          </a:ln>
        </p:spPr>
        <p:txBody>
          <a:bodyPr/>
          <a:lstStyle/>
          <a:p>
            <a:endParaRPr lang="en-US"/>
          </a:p>
        </p:txBody>
      </p:sp>
      <p:sp>
        <p:nvSpPr>
          <p:cNvPr id="221227" name="Freeform 43"/>
          <p:cNvSpPr>
            <a:spLocks/>
          </p:cNvSpPr>
          <p:nvPr/>
        </p:nvSpPr>
        <p:spPr bwMode="auto">
          <a:xfrm>
            <a:off x="1585913" y="2771775"/>
            <a:ext cx="1649412" cy="144463"/>
          </a:xfrm>
          <a:custGeom>
            <a:avLst/>
            <a:gdLst>
              <a:gd name="T0" fmla="*/ 0 w 1039"/>
              <a:gd name="T1" fmla="*/ 0 h 91"/>
              <a:gd name="T2" fmla="*/ 2147483647 w 1039"/>
              <a:gd name="T3" fmla="*/ 0 h 91"/>
              <a:gd name="T4" fmla="*/ 2147483647 w 1039"/>
              <a:gd name="T5" fmla="*/ 2147483647 h 91"/>
              <a:gd name="T6" fmla="*/ 0 w 1039"/>
              <a:gd name="T7" fmla="*/ 2147483647 h 91"/>
              <a:gd name="T8" fmla="*/ 0 w 1039"/>
              <a:gd name="T9" fmla="*/ 0 h 91"/>
              <a:gd name="T10" fmla="*/ 0 60000 65536"/>
              <a:gd name="T11" fmla="*/ 0 60000 65536"/>
              <a:gd name="T12" fmla="*/ 0 60000 65536"/>
              <a:gd name="T13" fmla="*/ 0 60000 65536"/>
              <a:gd name="T14" fmla="*/ 0 60000 65536"/>
              <a:gd name="T15" fmla="*/ 0 w 1039"/>
              <a:gd name="T16" fmla="*/ 0 h 91"/>
              <a:gd name="T17" fmla="*/ 1039 w 1039"/>
              <a:gd name="T18" fmla="*/ 91 h 91"/>
            </a:gdLst>
            <a:ahLst/>
            <a:cxnLst>
              <a:cxn ang="T10">
                <a:pos x="T0" y="T1"/>
              </a:cxn>
              <a:cxn ang="T11">
                <a:pos x="T2" y="T3"/>
              </a:cxn>
              <a:cxn ang="T12">
                <a:pos x="T4" y="T5"/>
              </a:cxn>
              <a:cxn ang="T13">
                <a:pos x="T6" y="T7"/>
              </a:cxn>
              <a:cxn ang="T14">
                <a:pos x="T8" y="T9"/>
              </a:cxn>
            </a:cxnLst>
            <a:rect l="T15" t="T16" r="T17" b="T18"/>
            <a:pathLst>
              <a:path w="1039" h="91">
                <a:moveTo>
                  <a:pt x="0" y="0"/>
                </a:moveTo>
                <a:lnTo>
                  <a:pt x="1038" y="0"/>
                </a:lnTo>
                <a:lnTo>
                  <a:pt x="1038" y="90"/>
                </a:lnTo>
                <a:lnTo>
                  <a:pt x="0" y="90"/>
                </a:lnTo>
                <a:lnTo>
                  <a:pt x="0" y="0"/>
                </a:lnTo>
              </a:path>
            </a:pathLst>
          </a:custGeom>
          <a:solidFill>
            <a:srgbClr val="000000"/>
          </a:solidFill>
          <a:ln w="12699" cap="rnd">
            <a:solidFill>
              <a:srgbClr val="000000"/>
            </a:solidFill>
            <a:round/>
            <a:headEnd/>
            <a:tailEnd/>
          </a:ln>
        </p:spPr>
        <p:txBody>
          <a:bodyPr/>
          <a:lstStyle/>
          <a:p>
            <a:endParaRPr lang="en-US"/>
          </a:p>
        </p:txBody>
      </p:sp>
      <p:sp>
        <p:nvSpPr>
          <p:cNvPr id="221228" name="Oval 44"/>
          <p:cNvSpPr>
            <a:spLocks noChangeArrowheads="1"/>
          </p:cNvSpPr>
          <p:nvPr/>
        </p:nvSpPr>
        <p:spPr bwMode="auto">
          <a:xfrm>
            <a:off x="1801813" y="320675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29" name="Oval 45"/>
          <p:cNvSpPr>
            <a:spLocks noChangeArrowheads="1"/>
          </p:cNvSpPr>
          <p:nvPr/>
        </p:nvSpPr>
        <p:spPr bwMode="auto">
          <a:xfrm>
            <a:off x="2725738" y="39497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0" name="Oval 46"/>
          <p:cNvSpPr>
            <a:spLocks noChangeArrowheads="1"/>
          </p:cNvSpPr>
          <p:nvPr/>
        </p:nvSpPr>
        <p:spPr bwMode="auto">
          <a:xfrm>
            <a:off x="1763713" y="49784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1" name="Oval 47"/>
          <p:cNvSpPr>
            <a:spLocks noChangeArrowheads="1"/>
          </p:cNvSpPr>
          <p:nvPr/>
        </p:nvSpPr>
        <p:spPr bwMode="auto">
          <a:xfrm>
            <a:off x="2868613" y="49498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2" name="Oval 48"/>
          <p:cNvSpPr>
            <a:spLocks noChangeArrowheads="1"/>
          </p:cNvSpPr>
          <p:nvPr/>
        </p:nvSpPr>
        <p:spPr bwMode="auto">
          <a:xfrm>
            <a:off x="2354263" y="50641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3" name="Oval 49"/>
          <p:cNvSpPr>
            <a:spLocks noChangeArrowheads="1"/>
          </p:cNvSpPr>
          <p:nvPr/>
        </p:nvSpPr>
        <p:spPr bwMode="auto">
          <a:xfrm>
            <a:off x="2744788" y="32543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4" name="Oval 50"/>
          <p:cNvSpPr>
            <a:spLocks noChangeArrowheads="1"/>
          </p:cNvSpPr>
          <p:nvPr/>
        </p:nvSpPr>
        <p:spPr bwMode="auto">
          <a:xfrm>
            <a:off x="2592388" y="43783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5" name="Oval 51"/>
          <p:cNvSpPr>
            <a:spLocks noChangeArrowheads="1"/>
          </p:cNvSpPr>
          <p:nvPr/>
        </p:nvSpPr>
        <p:spPr bwMode="auto">
          <a:xfrm>
            <a:off x="1801813" y="38735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6" name="Oval 52"/>
          <p:cNvSpPr>
            <a:spLocks noChangeArrowheads="1"/>
          </p:cNvSpPr>
          <p:nvPr/>
        </p:nvSpPr>
        <p:spPr bwMode="auto">
          <a:xfrm>
            <a:off x="2354263" y="35687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7" name="Oval 53"/>
          <p:cNvSpPr>
            <a:spLocks noChangeArrowheads="1"/>
          </p:cNvSpPr>
          <p:nvPr/>
        </p:nvSpPr>
        <p:spPr bwMode="auto">
          <a:xfrm>
            <a:off x="1963738" y="45497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38" name="AutoShape 54"/>
          <p:cNvSpPr>
            <a:spLocks noChangeArrowheads="1"/>
          </p:cNvSpPr>
          <p:nvPr/>
        </p:nvSpPr>
        <p:spPr bwMode="auto">
          <a:xfrm>
            <a:off x="2039938" y="1549400"/>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
        <p:nvSpPr>
          <p:cNvPr id="221239" name="Rectangle 55"/>
          <p:cNvSpPr>
            <a:spLocks noChangeArrowheads="1"/>
          </p:cNvSpPr>
          <p:nvPr/>
        </p:nvSpPr>
        <p:spPr bwMode="auto">
          <a:xfrm>
            <a:off x="1843088" y="1050925"/>
            <a:ext cx="1128712"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t>1 atm</a:t>
            </a:r>
          </a:p>
        </p:txBody>
      </p:sp>
      <p:sp>
        <p:nvSpPr>
          <p:cNvPr id="221240" name="Rectangle 56"/>
          <p:cNvSpPr>
            <a:spLocks noChangeArrowheads="1"/>
          </p:cNvSpPr>
          <p:nvPr/>
        </p:nvSpPr>
        <p:spPr bwMode="auto">
          <a:xfrm>
            <a:off x="3281363" y="3889375"/>
            <a:ext cx="1285875"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solidFill>
                  <a:schemeClr val="bg1"/>
                </a:solidFill>
              </a:rPr>
              <a:t>4 Liters</a:t>
            </a:r>
          </a:p>
        </p:txBody>
      </p:sp>
      <p:sp>
        <p:nvSpPr>
          <p:cNvPr id="221241" name="Freeform 57"/>
          <p:cNvSpPr>
            <a:spLocks/>
          </p:cNvSpPr>
          <p:nvPr/>
        </p:nvSpPr>
        <p:spPr bwMode="auto">
          <a:xfrm>
            <a:off x="1414463" y="1514475"/>
            <a:ext cx="1982787" cy="4144963"/>
          </a:xfrm>
          <a:custGeom>
            <a:avLst/>
            <a:gdLst>
              <a:gd name="T0" fmla="*/ 0 w 1249"/>
              <a:gd name="T1" fmla="*/ 0 h 2611"/>
              <a:gd name="T2" fmla="*/ 2147483647 w 1249"/>
              <a:gd name="T3" fmla="*/ 0 h 2611"/>
              <a:gd name="T4" fmla="*/ 2147483647 w 1249"/>
              <a:gd name="T5" fmla="*/ 2147483647 h 2611"/>
              <a:gd name="T6" fmla="*/ 2147483647 w 1249"/>
              <a:gd name="T7" fmla="*/ 2147483647 h 2611"/>
              <a:gd name="T8" fmla="*/ 2147483647 w 1249"/>
              <a:gd name="T9" fmla="*/ 2147483647 h 2611"/>
              <a:gd name="T10" fmla="*/ 2147483647 w 1249"/>
              <a:gd name="T11" fmla="*/ 2147483647 h 2611"/>
              <a:gd name="T12" fmla="*/ 0 60000 65536"/>
              <a:gd name="T13" fmla="*/ 0 60000 65536"/>
              <a:gd name="T14" fmla="*/ 0 60000 65536"/>
              <a:gd name="T15" fmla="*/ 0 60000 65536"/>
              <a:gd name="T16" fmla="*/ 0 60000 65536"/>
              <a:gd name="T17" fmla="*/ 0 60000 65536"/>
              <a:gd name="T18" fmla="*/ 0 w 1249"/>
              <a:gd name="T19" fmla="*/ 0 h 2611"/>
              <a:gd name="T20" fmla="*/ 1249 w 1249"/>
              <a:gd name="T21" fmla="*/ 2611 h 2611"/>
            </a:gdLst>
            <a:ahLst/>
            <a:cxnLst>
              <a:cxn ang="T12">
                <a:pos x="T0" y="T1"/>
              </a:cxn>
              <a:cxn ang="T13">
                <a:pos x="T2" y="T3"/>
              </a:cxn>
              <a:cxn ang="T14">
                <a:pos x="T4" y="T5"/>
              </a:cxn>
              <a:cxn ang="T15">
                <a:pos x="T6" y="T7"/>
              </a:cxn>
              <a:cxn ang="T16">
                <a:pos x="T8" y="T9"/>
              </a:cxn>
              <a:cxn ang="T17">
                <a:pos x="T10" y="T11"/>
              </a:cxn>
            </a:cxnLst>
            <a:rect l="T18" t="T19" r="T20" b="T21"/>
            <a:pathLst>
              <a:path w="1249" h="2611">
                <a:moveTo>
                  <a:pt x="0" y="0"/>
                </a:moveTo>
                <a:lnTo>
                  <a:pt x="96" y="0"/>
                </a:lnTo>
                <a:lnTo>
                  <a:pt x="96" y="2610"/>
                </a:lnTo>
                <a:lnTo>
                  <a:pt x="1140" y="2610"/>
                </a:lnTo>
                <a:lnTo>
                  <a:pt x="1140" y="24"/>
                </a:lnTo>
                <a:lnTo>
                  <a:pt x="1248" y="24"/>
                </a:lnTo>
              </a:path>
            </a:pathLst>
          </a:custGeom>
          <a:noFill/>
          <a:ln w="25400" cap="rnd">
            <a:solidFill>
              <a:srgbClr val="000000"/>
            </a:solidFill>
            <a:round/>
            <a:headEnd type="none" w="sm" len="sm"/>
            <a:tailEnd type="none" w="sm" len="sm"/>
          </a:ln>
        </p:spPr>
        <p:txBody>
          <a:bodyPr/>
          <a:lstStyle/>
          <a:p>
            <a:endParaRPr lang="en-US"/>
          </a:p>
        </p:txBody>
      </p:sp>
      <p:sp>
        <p:nvSpPr>
          <p:cNvPr id="221242" name="Freeform 58"/>
          <p:cNvSpPr>
            <a:spLocks/>
          </p:cNvSpPr>
          <p:nvPr/>
        </p:nvSpPr>
        <p:spPr bwMode="auto">
          <a:xfrm>
            <a:off x="1585913" y="4171950"/>
            <a:ext cx="1649412" cy="144463"/>
          </a:xfrm>
          <a:custGeom>
            <a:avLst/>
            <a:gdLst>
              <a:gd name="T0" fmla="*/ 0 w 1039"/>
              <a:gd name="T1" fmla="*/ 0 h 91"/>
              <a:gd name="T2" fmla="*/ 2147483647 w 1039"/>
              <a:gd name="T3" fmla="*/ 0 h 91"/>
              <a:gd name="T4" fmla="*/ 2147483647 w 1039"/>
              <a:gd name="T5" fmla="*/ 2147483647 h 91"/>
              <a:gd name="T6" fmla="*/ 0 w 1039"/>
              <a:gd name="T7" fmla="*/ 2147483647 h 91"/>
              <a:gd name="T8" fmla="*/ 0 w 1039"/>
              <a:gd name="T9" fmla="*/ 0 h 91"/>
              <a:gd name="T10" fmla="*/ 0 60000 65536"/>
              <a:gd name="T11" fmla="*/ 0 60000 65536"/>
              <a:gd name="T12" fmla="*/ 0 60000 65536"/>
              <a:gd name="T13" fmla="*/ 0 60000 65536"/>
              <a:gd name="T14" fmla="*/ 0 60000 65536"/>
              <a:gd name="T15" fmla="*/ 0 w 1039"/>
              <a:gd name="T16" fmla="*/ 0 h 91"/>
              <a:gd name="T17" fmla="*/ 1039 w 1039"/>
              <a:gd name="T18" fmla="*/ 91 h 91"/>
            </a:gdLst>
            <a:ahLst/>
            <a:cxnLst>
              <a:cxn ang="T10">
                <a:pos x="T0" y="T1"/>
              </a:cxn>
              <a:cxn ang="T11">
                <a:pos x="T2" y="T3"/>
              </a:cxn>
              <a:cxn ang="T12">
                <a:pos x="T4" y="T5"/>
              </a:cxn>
              <a:cxn ang="T13">
                <a:pos x="T6" y="T7"/>
              </a:cxn>
              <a:cxn ang="T14">
                <a:pos x="T8" y="T9"/>
              </a:cxn>
            </a:cxnLst>
            <a:rect l="T15" t="T16" r="T17" b="T18"/>
            <a:pathLst>
              <a:path w="1039" h="91">
                <a:moveTo>
                  <a:pt x="0" y="0"/>
                </a:moveTo>
                <a:lnTo>
                  <a:pt x="1038" y="0"/>
                </a:lnTo>
                <a:lnTo>
                  <a:pt x="1038" y="90"/>
                </a:lnTo>
                <a:lnTo>
                  <a:pt x="0" y="90"/>
                </a:lnTo>
                <a:lnTo>
                  <a:pt x="0" y="0"/>
                </a:lnTo>
              </a:path>
            </a:pathLst>
          </a:custGeom>
          <a:solidFill>
            <a:srgbClr val="000000"/>
          </a:solidFill>
          <a:ln w="12699" cap="rnd">
            <a:solidFill>
              <a:srgbClr val="000000"/>
            </a:solidFill>
            <a:round/>
            <a:headEnd/>
            <a:tailEnd/>
          </a:ln>
        </p:spPr>
        <p:txBody>
          <a:bodyPr/>
          <a:lstStyle/>
          <a:p>
            <a:endParaRPr lang="en-US"/>
          </a:p>
        </p:txBody>
      </p:sp>
      <p:sp>
        <p:nvSpPr>
          <p:cNvPr id="221243" name="Oval 59"/>
          <p:cNvSpPr>
            <a:spLocks noChangeArrowheads="1"/>
          </p:cNvSpPr>
          <p:nvPr/>
        </p:nvSpPr>
        <p:spPr bwMode="auto">
          <a:xfrm>
            <a:off x="2058988" y="4992688"/>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44" name="Oval 60"/>
          <p:cNvSpPr>
            <a:spLocks noChangeArrowheads="1"/>
          </p:cNvSpPr>
          <p:nvPr/>
        </p:nvSpPr>
        <p:spPr bwMode="auto">
          <a:xfrm>
            <a:off x="2354263" y="46069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45" name="Oval 61"/>
          <p:cNvSpPr>
            <a:spLocks noChangeArrowheads="1"/>
          </p:cNvSpPr>
          <p:nvPr/>
        </p:nvSpPr>
        <p:spPr bwMode="auto">
          <a:xfrm>
            <a:off x="1763713" y="49784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46" name="Oval 62"/>
          <p:cNvSpPr>
            <a:spLocks noChangeArrowheads="1"/>
          </p:cNvSpPr>
          <p:nvPr/>
        </p:nvSpPr>
        <p:spPr bwMode="auto">
          <a:xfrm>
            <a:off x="2868613" y="49498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47" name="Oval 63"/>
          <p:cNvSpPr>
            <a:spLocks noChangeArrowheads="1"/>
          </p:cNvSpPr>
          <p:nvPr/>
        </p:nvSpPr>
        <p:spPr bwMode="auto">
          <a:xfrm>
            <a:off x="2354263" y="50641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48" name="Oval 64"/>
          <p:cNvSpPr>
            <a:spLocks noChangeArrowheads="1"/>
          </p:cNvSpPr>
          <p:nvPr/>
        </p:nvSpPr>
        <p:spPr bwMode="auto">
          <a:xfrm>
            <a:off x="1816100" y="5354638"/>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49" name="Oval 65"/>
          <p:cNvSpPr>
            <a:spLocks noChangeArrowheads="1"/>
          </p:cNvSpPr>
          <p:nvPr/>
        </p:nvSpPr>
        <p:spPr bwMode="auto">
          <a:xfrm>
            <a:off x="2620963" y="469265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50" name="Oval 66"/>
          <p:cNvSpPr>
            <a:spLocks noChangeArrowheads="1"/>
          </p:cNvSpPr>
          <p:nvPr/>
        </p:nvSpPr>
        <p:spPr bwMode="auto">
          <a:xfrm>
            <a:off x="2273300" y="528796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51" name="Oval 67"/>
          <p:cNvSpPr>
            <a:spLocks noChangeArrowheads="1"/>
          </p:cNvSpPr>
          <p:nvPr/>
        </p:nvSpPr>
        <p:spPr bwMode="auto">
          <a:xfrm>
            <a:off x="2740025" y="532606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52" name="Oval 68"/>
          <p:cNvSpPr>
            <a:spLocks noChangeArrowheads="1"/>
          </p:cNvSpPr>
          <p:nvPr/>
        </p:nvSpPr>
        <p:spPr bwMode="auto">
          <a:xfrm>
            <a:off x="1963738" y="45497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221253" name="AutoShape 69"/>
          <p:cNvSpPr>
            <a:spLocks noChangeArrowheads="1"/>
          </p:cNvSpPr>
          <p:nvPr/>
        </p:nvSpPr>
        <p:spPr bwMode="auto">
          <a:xfrm>
            <a:off x="2495550" y="2881313"/>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
        <p:nvSpPr>
          <p:cNvPr id="221254" name="Rectangle 70"/>
          <p:cNvSpPr>
            <a:spLocks noChangeArrowheads="1"/>
          </p:cNvSpPr>
          <p:nvPr/>
        </p:nvSpPr>
        <p:spPr bwMode="auto">
          <a:xfrm>
            <a:off x="1900238" y="1893888"/>
            <a:ext cx="1128712"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t>2 atm</a:t>
            </a:r>
          </a:p>
        </p:txBody>
      </p:sp>
      <p:sp>
        <p:nvSpPr>
          <p:cNvPr id="221255" name="Rectangle 71"/>
          <p:cNvSpPr>
            <a:spLocks noChangeArrowheads="1"/>
          </p:cNvSpPr>
          <p:nvPr/>
        </p:nvSpPr>
        <p:spPr bwMode="auto">
          <a:xfrm>
            <a:off x="3281363" y="3895725"/>
            <a:ext cx="1285875"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t>2 Liters</a:t>
            </a:r>
          </a:p>
        </p:txBody>
      </p:sp>
      <p:sp>
        <p:nvSpPr>
          <p:cNvPr id="221256" name="AutoShape 72"/>
          <p:cNvSpPr>
            <a:spLocks noChangeArrowheads="1"/>
          </p:cNvSpPr>
          <p:nvPr/>
        </p:nvSpPr>
        <p:spPr bwMode="auto">
          <a:xfrm>
            <a:off x="1676400" y="2886075"/>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21202">
                                            <p:txEl>
                                              <p:pRg st="0" end="0"/>
                                            </p:txEl>
                                          </p:spTgt>
                                        </p:tgtEl>
                                        <p:attrNameLst>
                                          <p:attrName>style.visibility</p:attrName>
                                        </p:attrNameLst>
                                      </p:cBhvr>
                                      <p:to>
                                        <p:strVal val="visible"/>
                                      </p:to>
                                    </p:set>
                                    <p:anim to="" calcmode="lin" valueType="num">
                                      <p:cBhvr>
                                        <p:cTn id="7" dur="1" fill="hold"/>
                                        <p:tgtEl>
                                          <p:spTgt spid="221202">
                                            <p:txEl>
                                              <p:pRg st="0" end="0"/>
                                            </p:txEl>
                                          </p:spTgt>
                                        </p:tgtEl>
                                        <p:attrNameLst>
                                          <p:attrName/>
                                        </p:attrNameLst>
                                      </p:cBhvr>
                                    </p:anim>
                                  </p:childTnLst>
                                </p:cTn>
                              </p:par>
                              <p:par>
                                <p:cTn id="8" presetID="10" presetClass="exit" presetSubtype="0" fill="hold" grpId="0" nodeType="withEffect">
                                  <p:stCondLst>
                                    <p:cond delay="0"/>
                                  </p:stCondLst>
                                  <p:childTnLst>
                                    <p:animEffect transition="out" filter="fade">
                                      <p:cBhvr>
                                        <p:cTn id="9" dur="2000"/>
                                        <p:tgtEl>
                                          <p:spTgt spid="221186"/>
                                        </p:tgtEl>
                                      </p:cBhvr>
                                    </p:animEffect>
                                    <p:set>
                                      <p:cBhvr>
                                        <p:cTn id="10" dur="1" fill="hold">
                                          <p:stCondLst>
                                            <p:cond delay="1999"/>
                                          </p:stCondLst>
                                        </p:cTn>
                                        <p:tgtEl>
                                          <p:spTgt spid="221186"/>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2000"/>
                                        <p:tgtEl>
                                          <p:spTgt spid="221202">
                                            <p:txEl>
                                              <p:pRg st="0" end="0"/>
                                            </p:txEl>
                                          </p:spTgt>
                                        </p:tgtEl>
                                      </p:cBhvr>
                                    </p:animEffect>
                                    <p:set>
                                      <p:cBhvr>
                                        <p:cTn id="13" dur="1" fill="hold">
                                          <p:stCondLst>
                                            <p:cond delay="1999"/>
                                          </p:stCondLst>
                                        </p:cTn>
                                        <p:tgtEl>
                                          <p:spTgt spid="221202">
                                            <p:txEl>
                                              <p:pRg st="0" end="0"/>
                                            </p:txEl>
                                          </p:spTgt>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21205"/>
                                        </p:tgtEl>
                                        <p:attrNameLst>
                                          <p:attrName>style.visibility</p:attrName>
                                        </p:attrNameLst>
                                      </p:cBhvr>
                                      <p:to>
                                        <p:strVal val="visible"/>
                                      </p:to>
                                    </p:set>
                                    <p:animEffect transition="in" filter="fade">
                                      <p:cBhvr>
                                        <p:cTn id="16" dur="2000"/>
                                        <p:tgtEl>
                                          <p:spTgt spid="2212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1221"/>
                                        </p:tgtEl>
                                        <p:attrNameLst>
                                          <p:attrName>style.visibility</p:attrName>
                                        </p:attrNameLst>
                                      </p:cBhvr>
                                      <p:to>
                                        <p:strVal val="visible"/>
                                      </p:to>
                                    </p:set>
                                    <p:animEffect transition="in" filter="fade">
                                      <p:cBhvr>
                                        <p:cTn id="19" dur="2000"/>
                                        <p:tgtEl>
                                          <p:spTgt spid="2212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21224"/>
                                        </p:tgtEl>
                                      </p:cBhvr>
                                    </p:animEffect>
                                    <p:set>
                                      <p:cBhvr>
                                        <p:cTn id="24" dur="1" fill="hold">
                                          <p:stCondLst>
                                            <p:cond delay="499"/>
                                          </p:stCondLst>
                                        </p:cTn>
                                        <p:tgtEl>
                                          <p:spTgt spid="22122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221226"/>
                                        </p:tgtEl>
                                      </p:cBhvr>
                                    </p:animEffect>
                                    <p:set>
                                      <p:cBhvr>
                                        <p:cTn id="27" dur="1" fill="hold">
                                          <p:stCondLst>
                                            <p:cond delay="1999"/>
                                          </p:stCondLst>
                                        </p:cTn>
                                        <p:tgtEl>
                                          <p:spTgt spid="22122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221227"/>
                                        </p:tgtEl>
                                      </p:cBhvr>
                                    </p:animEffect>
                                    <p:set>
                                      <p:cBhvr>
                                        <p:cTn id="30" dur="1" fill="hold">
                                          <p:stCondLst>
                                            <p:cond delay="1999"/>
                                          </p:stCondLst>
                                        </p:cTn>
                                        <p:tgtEl>
                                          <p:spTgt spid="22122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221228"/>
                                        </p:tgtEl>
                                      </p:cBhvr>
                                    </p:animEffect>
                                    <p:set>
                                      <p:cBhvr>
                                        <p:cTn id="33" dur="1" fill="hold">
                                          <p:stCondLst>
                                            <p:cond delay="1999"/>
                                          </p:stCondLst>
                                        </p:cTn>
                                        <p:tgtEl>
                                          <p:spTgt spid="22122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221229"/>
                                        </p:tgtEl>
                                      </p:cBhvr>
                                    </p:animEffect>
                                    <p:set>
                                      <p:cBhvr>
                                        <p:cTn id="36" dur="1" fill="hold">
                                          <p:stCondLst>
                                            <p:cond delay="1999"/>
                                          </p:stCondLst>
                                        </p:cTn>
                                        <p:tgtEl>
                                          <p:spTgt spid="22122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2000"/>
                                        <p:tgtEl>
                                          <p:spTgt spid="221230"/>
                                        </p:tgtEl>
                                      </p:cBhvr>
                                    </p:animEffect>
                                    <p:set>
                                      <p:cBhvr>
                                        <p:cTn id="39" dur="1" fill="hold">
                                          <p:stCondLst>
                                            <p:cond delay="1999"/>
                                          </p:stCondLst>
                                        </p:cTn>
                                        <p:tgtEl>
                                          <p:spTgt spid="22123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21231"/>
                                        </p:tgtEl>
                                      </p:cBhvr>
                                    </p:animEffect>
                                    <p:set>
                                      <p:cBhvr>
                                        <p:cTn id="42" dur="1" fill="hold">
                                          <p:stCondLst>
                                            <p:cond delay="1999"/>
                                          </p:stCondLst>
                                        </p:cTn>
                                        <p:tgtEl>
                                          <p:spTgt spid="221231"/>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221232"/>
                                        </p:tgtEl>
                                      </p:cBhvr>
                                    </p:animEffect>
                                    <p:set>
                                      <p:cBhvr>
                                        <p:cTn id="45" dur="1" fill="hold">
                                          <p:stCondLst>
                                            <p:cond delay="1999"/>
                                          </p:stCondLst>
                                        </p:cTn>
                                        <p:tgtEl>
                                          <p:spTgt spid="22123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221233"/>
                                        </p:tgtEl>
                                      </p:cBhvr>
                                    </p:animEffect>
                                    <p:set>
                                      <p:cBhvr>
                                        <p:cTn id="48" dur="1" fill="hold">
                                          <p:stCondLst>
                                            <p:cond delay="1999"/>
                                          </p:stCondLst>
                                        </p:cTn>
                                        <p:tgtEl>
                                          <p:spTgt spid="22123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000"/>
                                        <p:tgtEl>
                                          <p:spTgt spid="221234"/>
                                        </p:tgtEl>
                                      </p:cBhvr>
                                    </p:animEffect>
                                    <p:set>
                                      <p:cBhvr>
                                        <p:cTn id="51" dur="1" fill="hold">
                                          <p:stCondLst>
                                            <p:cond delay="1999"/>
                                          </p:stCondLst>
                                        </p:cTn>
                                        <p:tgtEl>
                                          <p:spTgt spid="221234"/>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221235"/>
                                        </p:tgtEl>
                                      </p:cBhvr>
                                    </p:animEffect>
                                    <p:set>
                                      <p:cBhvr>
                                        <p:cTn id="54" dur="1" fill="hold">
                                          <p:stCondLst>
                                            <p:cond delay="1999"/>
                                          </p:stCondLst>
                                        </p:cTn>
                                        <p:tgtEl>
                                          <p:spTgt spid="22123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221236"/>
                                        </p:tgtEl>
                                      </p:cBhvr>
                                    </p:animEffect>
                                    <p:set>
                                      <p:cBhvr>
                                        <p:cTn id="57" dur="1" fill="hold">
                                          <p:stCondLst>
                                            <p:cond delay="1999"/>
                                          </p:stCondLst>
                                        </p:cTn>
                                        <p:tgtEl>
                                          <p:spTgt spid="22123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2000"/>
                                        <p:tgtEl>
                                          <p:spTgt spid="221237"/>
                                        </p:tgtEl>
                                      </p:cBhvr>
                                    </p:animEffect>
                                    <p:set>
                                      <p:cBhvr>
                                        <p:cTn id="60" dur="1" fill="hold">
                                          <p:stCondLst>
                                            <p:cond delay="1999"/>
                                          </p:stCondLst>
                                        </p:cTn>
                                        <p:tgtEl>
                                          <p:spTgt spid="221237"/>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2000"/>
                                        <p:tgtEl>
                                          <p:spTgt spid="221238"/>
                                        </p:tgtEl>
                                      </p:cBhvr>
                                    </p:animEffect>
                                    <p:set>
                                      <p:cBhvr>
                                        <p:cTn id="63" dur="1" fill="hold">
                                          <p:stCondLst>
                                            <p:cond delay="1999"/>
                                          </p:stCondLst>
                                        </p:cTn>
                                        <p:tgtEl>
                                          <p:spTgt spid="221238"/>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2000"/>
                                        <p:tgtEl>
                                          <p:spTgt spid="221239"/>
                                        </p:tgtEl>
                                      </p:cBhvr>
                                    </p:animEffect>
                                    <p:set>
                                      <p:cBhvr>
                                        <p:cTn id="66" dur="1" fill="hold">
                                          <p:stCondLst>
                                            <p:cond delay="1999"/>
                                          </p:stCondLst>
                                        </p:cTn>
                                        <p:tgtEl>
                                          <p:spTgt spid="221239"/>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2000"/>
                                        <p:tgtEl>
                                          <p:spTgt spid="221240"/>
                                        </p:tgtEl>
                                      </p:cBhvr>
                                    </p:animEffect>
                                    <p:set>
                                      <p:cBhvr>
                                        <p:cTn id="69" dur="1" fill="hold">
                                          <p:stCondLst>
                                            <p:cond delay="1999"/>
                                          </p:stCondLst>
                                        </p:cTn>
                                        <p:tgtEl>
                                          <p:spTgt spid="221240"/>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221225"/>
                                        </p:tgtEl>
                                        <p:attrNameLst>
                                          <p:attrName>style.visibility</p:attrName>
                                        </p:attrNameLst>
                                      </p:cBhvr>
                                      <p:to>
                                        <p:strVal val="visible"/>
                                      </p:to>
                                    </p:set>
                                    <p:animEffect transition="in" filter="fade">
                                      <p:cBhvr>
                                        <p:cTn id="72" dur="500"/>
                                        <p:tgtEl>
                                          <p:spTgt spid="22122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1241"/>
                                        </p:tgtEl>
                                        <p:attrNameLst>
                                          <p:attrName>style.visibility</p:attrName>
                                        </p:attrNameLst>
                                      </p:cBhvr>
                                      <p:to>
                                        <p:strVal val="visible"/>
                                      </p:to>
                                    </p:set>
                                    <p:animEffect transition="in" filter="fade">
                                      <p:cBhvr>
                                        <p:cTn id="75" dur="2000"/>
                                        <p:tgtEl>
                                          <p:spTgt spid="22124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21242"/>
                                        </p:tgtEl>
                                        <p:attrNameLst>
                                          <p:attrName>style.visibility</p:attrName>
                                        </p:attrNameLst>
                                      </p:cBhvr>
                                      <p:to>
                                        <p:strVal val="visible"/>
                                      </p:to>
                                    </p:set>
                                    <p:animEffect transition="in" filter="fade">
                                      <p:cBhvr>
                                        <p:cTn id="78" dur="2000"/>
                                        <p:tgtEl>
                                          <p:spTgt spid="22124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1243"/>
                                        </p:tgtEl>
                                        <p:attrNameLst>
                                          <p:attrName>style.visibility</p:attrName>
                                        </p:attrNameLst>
                                      </p:cBhvr>
                                      <p:to>
                                        <p:strVal val="visible"/>
                                      </p:to>
                                    </p:set>
                                    <p:animEffect transition="in" filter="fade">
                                      <p:cBhvr>
                                        <p:cTn id="81" dur="2000"/>
                                        <p:tgtEl>
                                          <p:spTgt spid="22124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21244"/>
                                        </p:tgtEl>
                                        <p:attrNameLst>
                                          <p:attrName>style.visibility</p:attrName>
                                        </p:attrNameLst>
                                      </p:cBhvr>
                                      <p:to>
                                        <p:strVal val="visible"/>
                                      </p:to>
                                    </p:set>
                                    <p:animEffect transition="in" filter="fade">
                                      <p:cBhvr>
                                        <p:cTn id="84" dur="2000"/>
                                        <p:tgtEl>
                                          <p:spTgt spid="22124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21245"/>
                                        </p:tgtEl>
                                        <p:attrNameLst>
                                          <p:attrName>style.visibility</p:attrName>
                                        </p:attrNameLst>
                                      </p:cBhvr>
                                      <p:to>
                                        <p:strVal val="visible"/>
                                      </p:to>
                                    </p:set>
                                    <p:animEffect transition="in" filter="fade">
                                      <p:cBhvr>
                                        <p:cTn id="87" dur="2000"/>
                                        <p:tgtEl>
                                          <p:spTgt spid="22124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21246"/>
                                        </p:tgtEl>
                                        <p:attrNameLst>
                                          <p:attrName>style.visibility</p:attrName>
                                        </p:attrNameLst>
                                      </p:cBhvr>
                                      <p:to>
                                        <p:strVal val="visible"/>
                                      </p:to>
                                    </p:set>
                                    <p:animEffect transition="in" filter="fade">
                                      <p:cBhvr>
                                        <p:cTn id="90" dur="2000"/>
                                        <p:tgtEl>
                                          <p:spTgt spid="22124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1247"/>
                                        </p:tgtEl>
                                        <p:attrNameLst>
                                          <p:attrName>style.visibility</p:attrName>
                                        </p:attrNameLst>
                                      </p:cBhvr>
                                      <p:to>
                                        <p:strVal val="visible"/>
                                      </p:to>
                                    </p:set>
                                    <p:animEffect transition="in" filter="fade">
                                      <p:cBhvr>
                                        <p:cTn id="93" dur="2000"/>
                                        <p:tgtEl>
                                          <p:spTgt spid="22124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21248"/>
                                        </p:tgtEl>
                                        <p:attrNameLst>
                                          <p:attrName>style.visibility</p:attrName>
                                        </p:attrNameLst>
                                      </p:cBhvr>
                                      <p:to>
                                        <p:strVal val="visible"/>
                                      </p:to>
                                    </p:set>
                                    <p:animEffect transition="in" filter="fade">
                                      <p:cBhvr>
                                        <p:cTn id="96" dur="2000"/>
                                        <p:tgtEl>
                                          <p:spTgt spid="22124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21249"/>
                                        </p:tgtEl>
                                        <p:attrNameLst>
                                          <p:attrName>style.visibility</p:attrName>
                                        </p:attrNameLst>
                                      </p:cBhvr>
                                      <p:to>
                                        <p:strVal val="visible"/>
                                      </p:to>
                                    </p:set>
                                    <p:animEffect transition="in" filter="fade">
                                      <p:cBhvr>
                                        <p:cTn id="99" dur="2000"/>
                                        <p:tgtEl>
                                          <p:spTgt spid="22124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1250"/>
                                        </p:tgtEl>
                                        <p:attrNameLst>
                                          <p:attrName>style.visibility</p:attrName>
                                        </p:attrNameLst>
                                      </p:cBhvr>
                                      <p:to>
                                        <p:strVal val="visible"/>
                                      </p:to>
                                    </p:set>
                                    <p:animEffect transition="in" filter="fade">
                                      <p:cBhvr>
                                        <p:cTn id="102" dur="2000"/>
                                        <p:tgtEl>
                                          <p:spTgt spid="22125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21251"/>
                                        </p:tgtEl>
                                        <p:attrNameLst>
                                          <p:attrName>style.visibility</p:attrName>
                                        </p:attrNameLst>
                                      </p:cBhvr>
                                      <p:to>
                                        <p:strVal val="visible"/>
                                      </p:to>
                                    </p:set>
                                    <p:animEffect transition="in" filter="fade">
                                      <p:cBhvr>
                                        <p:cTn id="105" dur="2000"/>
                                        <p:tgtEl>
                                          <p:spTgt spid="22125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21252"/>
                                        </p:tgtEl>
                                        <p:attrNameLst>
                                          <p:attrName>style.visibility</p:attrName>
                                        </p:attrNameLst>
                                      </p:cBhvr>
                                      <p:to>
                                        <p:strVal val="visible"/>
                                      </p:to>
                                    </p:set>
                                    <p:animEffect transition="in" filter="fade">
                                      <p:cBhvr>
                                        <p:cTn id="108" dur="2000"/>
                                        <p:tgtEl>
                                          <p:spTgt spid="2212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21253"/>
                                        </p:tgtEl>
                                        <p:attrNameLst>
                                          <p:attrName>style.visibility</p:attrName>
                                        </p:attrNameLst>
                                      </p:cBhvr>
                                      <p:to>
                                        <p:strVal val="visible"/>
                                      </p:to>
                                    </p:set>
                                    <p:animEffect transition="in" filter="fade">
                                      <p:cBhvr>
                                        <p:cTn id="111" dur="2000"/>
                                        <p:tgtEl>
                                          <p:spTgt spid="22125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21254"/>
                                        </p:tgtEl>
                                        <p:attrNameLst>
                                          <p:attrName>style.visibility</p:attrName>
                                        </p:attrNameLst>
                                      </p:cBhvr>
                                      <p:to>
                                        <p:strVal val="visible"/>
                                      </p:to>
                                    </p:set>
                                    <p:animEffect transition="in" filter="fade">
                                      <p:cBhvr>
                                        <p:cTn id="114" dur="2000"/>
                                        <p:tgtEl>
                                          <p:spTgt spid="22125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21255"/>
                                        </p:tgtEl>
                                        <p:attrNameLst>
                                          <p:attrName>style.visibility</p:attrName>
                                        </p:attrNameLst>
                                      </p:cBhvr>
                                      <p:to>
                                        <p:strVal val="visible"/>
                                      </p:to>
                                    </p:set>
                                    <p:animEffect transition="in" filter="fade">
                                      <p:cBhvr>
                                        <p:cTn id="117" dur="2000"/>
                                        <p:tgtEl>
                                          <p:spTgt spid="22125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21256"/>
                                        </p:tgtEl>
                                        <p:attrNameLst>
                                          <p:attrName>style.visibility</p:attrName>
                                        </p:attrNameLst>
                                      </p:cBhvr>
                                      <p:to>
                                        <p:strVal val="visible"/>
                                      </p:to>
                                    </p:set>
                                    <p:animEffect transition="in" filter="fade">
                                      <p:cBhvr>
                                        <p:cTn id="120" dur="2000"/>
                                        <p:tgtEl>
                                          <p:spTgt spid="221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nimBg="1"/>
      <p:bldP spid="221202" grpId="0" build="p" autoUpdateAnimBg="0"/>
      <p:bldP spid="221202" grpId="1" build="p"/>
      <p:bldP spid="221205" grpId="0" animBg="1"/>
      <p:bldP spid="221221" grpId="0"/>
      <p:bldP spid="221224" grpId="0" animBg="1"/>
      <p:bldP spid="221225" grpId="0" animBg="1"/>
      <p:bldP spid="221226" grpId="0" animBg="1"/>
      <p:bldP spid="221227" grpId="0" animBg="1"/>
      <p:bldP spid="221228" grpId="0" animBg="1"/>
      <p:bldP spid="221229" grpId="0" animBg="1"/>
      <p:bldP spid="221230" grpId="0" animBg="1"/>
      <p:bldP spid="221231" grpId="0" animBg="1"/>
      <p:bldP spid="221232" grpId="0" animBg="1"/>
      <p:bldP spid="221233" grpId="0" animBg="1"/>
      <p:bldP spid="221234" grpId="0" animBg="1"/>
      <p:bldP spid="221235" grpId="0" animBg="1"/>
      <p:bldP spid="221236" grpId="0" animBg="1"/>
      <p:bldP spid="221237" grpId="0" animBg="1"/>
      <p:bldP spid="221238" grpId="0" animBg="1"/>
      <p:bldP spid="221239" grpId="0"/>
      <p:bldP spid="221240" grpId="0"/>
      <p:bldP spid="221241" grpId="0" animBg="1"/>
      <p:bldP spid="221242" grpId="0" animBg="1"/>
      <p:bldP spid="221243" grpId="0" animBg="1"/>
      <p:bldP spid="221244" grpId="0" animBg="1"/>
      <p:bldP spid="221245" grpId="0" animBg="1"/>
      <p:bldP spid="221246" grpId="0" animBg="1"/>
      <p:bldP spid="221247" grpId="0" animBg="1"/>
      <p:bldP spid="221248" grpId="0" animBg="1"/>
      <p:bldP spid="221249" grpId="0" animBg="1"/>
      <p:bldP spid="221250" grpId="0" animBg="1"/>
      <p:bldP spid="221251" grpId="0" animBg="1"/>
      <p:bldP spid="221252" grpId="0" animBg="1"/>
      <p:bldP spid="221253" grpId="0" animBg="1"/>
      <p:bldP spid="221254" grpId="0"/>
      <p:bldP spid="221255" grpId="0"/>
      <p:bldP spid="221256"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#10</a:t>
            </a:r>
            <a:endParaRPr lang="en-US" smtClean="0"/>
          </a:p>
        </p:txBody>
      </p:sp>
      <p:sp>
        <p:nvSpPr>
          <p:cNvPr id="651268" name="AutoShape 4">
            <a:hlinkClick r:id="" action="ppaction://hlinkshowjump?jump=endshow"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2400" b="1">
                <a:effectLst>
                  <a:outerShdw blurRad="38100" dist="38100" dir="2700000" algn="tl">
                    <a:srgbClr val="000000"/>
                  </a:outerShdw>
                </a:effectLst>
                <a:latin typeface="DomCasual BT" pitchFamily="66" charset="0"/>
              </a:rPr>
              <a:t>EXIT</a:t>
            </a:r>
          </a:p>
        </p:txBody>
      </p:sp>
      <p:sp>
        <p:nvSpPr>
          <p:cNvPr id="200708" name="Rectangle 5"/>
          <p:cNvSpPr>
            <a:spLocks noChangeArrowheads="1"/>
          </p:cNvSpPr>
          <p:nvPr/>
        </p:nvSpPr>
        <p:spPr bwMode="auto">
          <a:xfrm>
            <a:off x="4419600" y="1828800"/>
            <a:ext cx="4572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t>COMBINED</a:t>
            </a:r>
          </a:p>
          <a:p>
            <a:pPr>
              <a:spcBef>
                <a:spcPct val="20000"/>
              </a:spcBef>
            </a:pPr>
            <a:r>
              <a:rPr kumimoji="1" lang="en-US" sz="3600" noProof="1"/>
              <a:t>GAS LAW</a:t>
            </a:r>
          </a:p>
          <a:p>
            <a:pPr>
              <a:spcBef>
                <a:spcPct val="20000"/>
              </a:spcBef>
            </a:pPr>
            <a:r>
              <a:rPr kumimoji="1" lang="en-US" sz="3600"/>
              <a:t> </a:t>
            </a:r>
            <a:endParaRPr kumimoji="1" lang="en-US" sz="3600" b="1" noProof="1">
              <a:solidFill>
                <a:srgbClr val="FFFF00"/>
              </a:solidFill>
            </a:endParaRPr>
          </a:p>
          <a:p>
            <a:pPr>
              <a:spcBef>
                <a:spcPct val="20000"/>
              </a:spcBef>
            </a:pPr>
            <a:endParaRPr kumimoji="1" lang="en-US" sz="48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1</a:t>
            </a:r>
            <a:r>
              <a:rPr kumimoji="1" lang="en-US" sz="4800" b="1" noProof="1">
                <a:solidFill>
                  <a:srgbClr val="FFFF00"/>
                </a:solidFill>
              </a:rPr>
              <a:t> = 390 mL</a:t>
            </a:r>
          </a:p>
        </p:txBody>
      </p:sp>
      <p:sp>
        <p:nvSpPr>
          <p:cNvPr id="651270"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effectLst>
                  <a:outerShdw blurRad="38100" dist="38100" dir="2700000" algn="tl">
                    <a:srgbClr val="000000"/>
                  </a:outerShdw>
                </a:effectLst>
                <a:latin typeface="DomCasual BT" pitchFamily="66" charset="0"/>
              </a:rPr>
              <a:t>BACK TO PROBLEM</a:t>
            </a:r>
          </a:p>
        </p:txBody>
      </p:sp>
      <p:sp>
        <p:nvSpPr>
          <p:cNvPr id="200710" name="Rectangle 7"/>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200711" name="Text Box 9"/>
          <p:cNvSpPr txBox="1">
            <a:spLocks noChangeArrowheads="1"/>
          </p:cNvSpPr>
          <p:nvPr/>
        </p:nvSpPr>
        <p:spPr bwMode="auto">
          <a:xfrm>
            <a:off x="5637213" y="3776663"/>
            <a:ext cx="633412" cy="641350"/>
          </a:xfrm>
          <a:prstGeom prst="rect">
            <a:avLst/>
          </a:prstGeom>
          <a:noFill/>
          <a:ln w="9525">
            <a:noFill/>
            <a:miter lim="800000"/>
            <a:headEnd/>
            <a:tailEnd/>
          </a:ln>
        </p:spPr>
        <p:txBody>
          <a:bodyPr wrap="none">
            <a:spAutoFit/>
          </a:bodyPr>
          <a:lstStyle/>
          <a:p>
            <a:pPr algn="l"/>
            <a:r>
              <a:rPr lang="en-US" sz="3600"/>
              <a:t>T</a:t>
            </a:r>
            <a:r>
              <a:rPr lang="en-US" sz="3600" baseline="-25000"/>
              <a:t>1</a:t>
            </a:r>
          </a:p>
        </p:txBody>
      </p:sp>
      <p:sp>
        <p:nvSpPr>
          <p:cNvPr id="200712" name="Text Box 10"/>
          <p:cNvSpPr txBox="1">
            <a:spLocks noChangeArrowheads="1"/>
          </p:cNvSpPr>
          <p:nvPr/>
        </p:nvSpPr>
        <p:spPr bwMode="auto">
          <a:xfrm>
            <a:off x="7059613" y="3778250"/>
            <a:ext cx="633412" cy="641350"/>
          </a:xfrm>
          <a:prstGeom prst="rect">
            <a:avLst/>
          </a:prstGeom>
          <a:noFill/>
          <a:ln w="9525">
            <a:noFill/>
            <a:miter lim="800000"/>
            <a:headEnd/>
            <a:tailEnd/>
          </a:ln>
        </p:spPr>
        <p:txBody>
          <a:bodyPr wrap="none">
            <a:spAutoFit/>
          </a:bodyPr>
          <a:lstStyle/>
          <a:p>
            <a:pPr algn="l"/>
            <a:r>
              <a:rPr lang="en-US" sz="3600"/>
              <a:t>T</a:t>
            </a:r>
            <a:r>
              <a:rPr lang="en-US" sz="3600" baseline="-25000"/>
              <a:t>2</a:t>
            </a:r>
          </a:p>
        </p:txBody>
      </p:sp>
      <p:sp>
        <p:nvSpPr>
          <p:cNvPr id="200713" name="Rectangle 11"/>
          <p:cNvSpPr>
            <a:spLocks noChangeArrowheads="1"/>
          </p:cNvSpPr>
          <p:nvPr/>
        </p:nvSpPr>
        <p:spPr bwMode="auto">
          <a:xfrm>
            <a:off x="5322888" y="3149600"/>
            <a:ext cx="2603500" cy="641350"/>
          </a:xfrm>
          <a:prstGeom prst="rect">
            <a:avLst/>
          </a:prstGeom>
          <a:noFill/>
          <a:ln w="9525">
            <a:noFill/>
            <a:miter lim="800000"/>
            <a:headEnd/>
            <a:tailEnd/>
          </a:ln>
        </p:spPr>
        <p:txBody>
          <a:bodyPr wrap="none">
            <a:spAutoFit/>
          </a:bodyPr>
          <a:lstStyle/>
          <a:p>
            <a:pPr algn="l"/>
            <a:r>
              <a:rPr kumimoji="1" lang="en-US" sz="3600" noProof="1"/>
              <a:t>P</a:t>
            </a:r>
            <a:r>
              <a:rPr kumimoji="1" lang="en-US" sz="3600" baseline="-25000" noProof="1"/>
              <a:t>1</a:t>
            </a:r>
            <a:r>
              <a:rPr kumimoji="1" lang="en-US" sz="3600" noProof="1"/>
              <a:t>V</a:t>
            </a:r>
            <a:r>
              <a:rPr kumimoji="1" lang="en-US" sz="3600" baseline="-25000" noProof="1"/>
              <a:t>1</a:t>
            </a:r>
            <a:r>
              <a:rPr kumimoji="1" lang="en-US" sz="3600" noProof="1"/>
              <a:t> = P</a:t>
            </a:r>
            <a:r>
              <a:rPr kumimoji="1" lang="en-US" sz="3600" baseline="-25000" noProof="1"/>
              <a:t>2</a:t>
            </a:r>
            <a:r>
              <a:rPr kumimoji="1" lang="en-US" sz="3600" noProof="1"/>
              <a:t>V</a:t>
            </a:r>
            <a:r>
              <a:rPr kumimoji="1" lang="en-US" sz="3600" baseline="-25000" noProof="1"/>
              <a:t>2</a:t>
            </a:r>
            <a:endParaRPr kumimoji="1" lang="en-US" sz="3600" baseline="-25000"/>
          </a:p>
        </p:txBody>
      </p:sp>
      <p:sp>
        <p:nvSpPr>
          <p:cNvPr id="200714" name="Line 12"/>
          <p:cNvSpPr>
            <a:spLocks noChangeShapeType="1"/>
          </p:cNvSpPr>
          <p:nvPr/>
        </p:nvSpPr>
        <p:spPr bwMode="auto">
          <a:xfrm>
            <a:off x="5341938" y="3781425"/>
            <a:ext cx="1042987" cy="0"/>
          </a:xfrm>
          <a:prstGeom prst="line">
            <a:avLst/>
          </a:prstGeom>
          <a:noFill/>
          <a:ln w="15875">
            <a:solidFill>
              <a:schemeClr val="tx1"/>
            </a:solidFill>
            <a:round/>
            <a:headEnd/>
            <a:tailEnd/>
          </a:ln>
        </p:spPr>
        <p:txBody>
          <a:bodyPr/>
          <a:lstStyle/>
          <a:p>
            <a:endParaRPr lang="en-US"/>
          </a:p>
        </p:txBody>
      </p:sp>
      <p:sp>
        <p:nvSpPr>
          <p:cNvPr id="200715" name="Line 13"/>
          <p:cNvSpPr>
            <a:spLocks noChangeShapeType="1"/>
          </p:cNvSpPr>
          <p:nvPr/>
        </p:nvSpPr>
        <p:spPr bwMode="auto">
          <a:xfrm>
            <a:off x="6851650" y="3783013"/>
            <a:ext cx="1042988" cy="0"/>
          </a:xfrm>
          <a:prstGeom prst="line">
            <a:avLst/>
          </a:prstGeom>
          <a:noFill/>
          <a:ln w="15875">
            <a:solidFill>
              <a:schemeClr val="tx1"/>
            </a:solidFill>
            <a:round/>
            <a:headEnd/>
            <a:tailEnd/>
          </a:ln>
        </p:spPr>
        <p:txBody>
          <a:bodyPr/>
          <a:lstStyle/>
          <a:p>
            <a:endParaRPr lang="en-US"/>
          </a:p>
        </p:txBody>
      </p:sp>
      <p:sp>
        <p:nvSpPr>
          <p:cNvPr id="200716" name="Rectangle 16"/>
          <p:cNvSpPr>
            <a:spLocks noChangeArrowheads="1"/>
          </p:cNvSpPr>
          <p:nvPr/>
        </p:nvSpPr>
        <p:spPr bwMode="auto">
          <a:xfrm>
            <a:off x="788988" y="2098675"/>
            <a:ext cx="4572000" cy="3082925"/>
          </a:xfrm>
          <a:prstGeom prst="rect">
            <a:avLst/>
          </a:prstGeom>
          <a:noFill/>
          <a:ln w="9525">
            <a:noFill/>
            <a:miter lim="800000"/>
            <a:headEnd/>
            <a:tailEnd/>
          </a:ln>
        </p:spPr>
        <p:txBody>
          <a:bodyPr>
            <a:spAutoFit/>
          </a:bodyPr>
          <a:lstStyle/>
          <a:p>
            <a:pPr algn="l">
              <a:spcBef>
                <a:spcPct val="20000"/>
              </a:spcBef>
            </a:pPr>
            <a:r>
              <a:rPr kumimoji="1" lang="en-US" sz="2800"/>
              <a:t>P</a:t>
            </a:r>
            <a:r>
              <a:rPr kumimoji="1" lang="en-US" sz="2800" baseline="-25000"/>
              <a:t>1</a:t>
            </a:r>
            <a:r>
              <a:rPr kumimoji="1" lang="en-US" sz="2800"/>
              <a:t> = 2.5 atm</a:t>
            </a:r>
          </a:p>
          <a:p>
            <a:pPr algn="l">
              <a:spcBef>
                <a:spcPct val="20000"/>
              </a:spcBef>
            </a:pPr>
            <a:r>
              <a:rPr kumimoji="1" lang="en-US" sz="2800"/>
              <a:t>T</a:t>
            </a:r>
            <a:r>
              <a:rPr kumimoji="1" lang="en-US" sz="2800" baseline="-25000"/>
              <a:t>1</a:t>
            </a:r>
            <a:r>
              <a:rPr kumimoji="1" lang="en-US" sz="2800"/>
              <a:t> = 25°C = 298 K </a:t>
            </a:r>
          </a:p>
          <a:p>
            <a:pPr algn="l">
              <a:spcBef>
                <a:spcPct val="20000"/>
              </a:spcBef>
            </a:pPr>
            <a:r>
              <a:rPr kumimoji="1" lang="en-US" sz="2800"/>
              <a:t>V</a:t>
            </a:r>
            <a:r>
              <a:rPr kumimoji="1" lang="en-US" sz="2800" baseline="-25000"/>
              <a:t>2</a:t>
            </a:r>
            <a:r>
              <a:rPr kumimoji="1" lang="en-US" sz="2800"/>
              <a:t> = 750 mL</a:t>
            </a:r>
          </a:p>
          <a:p>
            <a:pPr algn="l">
              <a:spcBef>
                <a:spcPct val="20000"/>
              </a:spcBef>
            </a:pPr>
            <a:r>
              <a:rPr kumimoji="1" lang="en-US" sz="2800"/>
              <a:t>T</a:t>
            </a:r>
            <a:r>
              <a:rPr kumimoji="1" lang="en-US" sz="2800" baseline="-25000"/>
              <a:t>2</a:t>
            </a:r>
            <a:r>
              <a:rPr kumimoji="1" lang="en-US" sz="2800"/>
              <a:t> = 0.0°C = 273 K</a:t>
            </a:r>
          </a:p>
          <a:p>
            <a:pPr algn="l">
              <a:spcBef>
                <a:spcPct val="20000"/>
              </a:spcBef>
            </a:pPr>
            <a:r>
              <a:rPr kumimoji="1" lang="en-US" sz="2800"/>
              <a:t>P</a:t>
            </a:r>
            <a:r>
              <a:rPr kumimoji="1" lang="en-US" sz="2800" baseline="-25000"/>
              <a:t>2</a:t>
            </a:r>
            <a:r>
              <a:rPr kumimoji="1" lang="en-US" sz="2800"/>
              <a:t> = 122 kPa = 1.20 atm</a:t>
            </a:r>
          </a:p>
          <a:p>
            <a:pPr algn="l">
              <a:spcBef>
                <a:spcPct val="20000"/>
              </a:spcBef>
            </a:pPr>
            <a:r>
              <a:rPr kumimoji="1" lang="en-US" sz="2800"/>
              <a:t>V</a:t>
            </a:r>
            <a:r>
              <a:rPr kumimoji="1" lang="en-US" sz="2800" baseline="-25000"/>
              <a:t>1</a:t>
            </a:r>
            <a:r>
              <a:rPr kumimoji="1" lang="en-US" sz="2800"/>
              <a:t> = ?</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sz="3600" smtClean="0"/>
              <a:t>Review Problems for the Gas Laws</a:t>
            </a:r>
          </a:p>
        </p:txBody>
      </p:sp>
      <p:sp>
        <p:nvSpPr>
          <p:cNvPr id="374787"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478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4789"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r>
              <a:rPr lang="en-US" sz="1400" i="1"/>
              <a:t>  </a:t>
            </a:r>
            <a:r>
              <a:rPr lang="en-US" sz="1400" i="1">
                <a:hlinkClick r:id="rId5" action="ppaction://hlinkfile"/>
              </a:rPr>
              <a:t>2</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201734" name="Rectangle 8"/>
          <p:cNvSpPr>
            <a:spLocks noChangeArrowheads="1"/>
          </p:cNvSpPr>
          <p:nvPr/>
        </p:nvSpPr>
        <p:spPr bwMode="auto">
          <a:xfrm>
            <a:off x="2314575" y="1952625"/>
            <a:ext cx="4191000" cy="396875"/>
          </a:xfrm>
          <a:prstGeom prst="rect">
            <a:avLst/>
          </a:prstGeom>
          <a:noFill/>
          <a:ln w="9525">
            <a:noFill/>
            <a:miter lim="800000"/>
            <a:headEnd/>
            <a:tailEnd/>
          </a:ln>
        </p:spPr>
        <p:txBody>
          <a:bodyPr wrap="none" anchor="ctr">
            <a:spAutoFit/>
          </a:bodyPr>
          <a:lstStyle/>
          <a:p>
            <a:pPr algn="l"/>
            <a:r>
              <a:rPr lang="en-US" sz="2000">
                <a:hlinkClick r:id="rId6" action="ppaction://hlinkfile"/>
              </a:rPr>
              <a:t>Review Problems for the Gas Laws</a:t>
            </a:r>
            <a:r>
              <a:rPr lang="en-US" b="1">
                <a:hlinkClick r:id="rId6" action="ppaction://hlinkfile"/>
              </a:rPr>
              <a:t> </a:t>
            </a:r>
            <a:endParaRPr lang="en-US" b="1"/>
          </a:p>
        </p:txBody>
      </p:sp>
      <p:sp>
        <p:nvSpPr>
          <p:cNvPr id="201735" name="Rectangle 9"/>
          <p:cNvSpPr>
            <a:spLocks noChangeArrowheads="1"/>
          </p:cNvSpPr>
          <p:nvPr/>
        </p:nvSpPr>
        <p:spPr bwMode="auto">
          <a:xfrm>
            <a:off x="2324100" y="4387850"/>
            <a:ext cx="4164013" cy="396875"/>
          </a:xfrm>
          <a:prstGeom prst="rect">
            <a:avLst/>
          </a:prstGeom>
          <a:noFill/>
          <a:ln w="9525">
            <a:noFill/>
            <a:miter lim="800000"/>
            <a:headEnd/>
            <a:tailEnd/>
          </a:ln>
        </p:spPr>
        <p:txBody>
          <a:bodyPr wrap="none" anchor="ctr">
            <a:spAutoFit/>
          </a:bodyPr>
          <a:lstStyle/>
          <a:p>
            <a:pPr algn="l"/>
            <a:r>
              <a:rPr lang="en-US" sz="2000">
                <a:hlinkClick r:id="rId7"/>
              </a:rPr>
              <a:t>Review Problems</a:t>
            </a:r>
            <a:r>
              <a:rPr lang="en-US" sz="2000"/>
              <a:t>     </a:t>
            </a:r>
            <a:r>
              <a:rPr lang="en-US" sz="2000">
                <a:hlinkClick r:id="rId8" tooltip="Mixed Review"/>
              </a:rPr>
              <a:t>Mixed Review</a:t>
            </a:r>
            <a:r>
              <a:rPr lang="en-US" sz="2000" b="1">
                <a:hlinkClick r:id="rId8" tooltip="Mixed Review"/>
              </a:rPr>
              <a:t> </a:t>
            </a:r>
            <a:endParaRPr lang="en-US" sz="2000" b="1"/>
          </a:p>
        </p:txBody>
      </p:sp>
      <p:sp>
        <p:nvSpPr>
          <p:cNvPr id="201736" name="Rectangle 10"/>
          <p:cNvSpPr>
            <a:spLocks noChangeArrowheads="1"/>
          </p:cNvSpPr>
          <p:nvPr/>
        </p:nvSpPr>
        <p:spPr bwMode="auto">
          <a:xfrm>
            <a:off x="2295525" y="4757738"/>
            <a:ext cx="2838450" cy="396875"/>
          </a:xfrm>
          <a:prstGeom prst="rect">
            <a:avLst/>
          </a:prstGeom>
          <a:noFill/>
          <a:ln w="9525">
            <a:noFill/>
            <a:miter lim="800000"/>
            <a:headEnd/>
            <a:tailEnd/>
          </a:ln>
        </p:spPr>
        <p:txBody>
          <a:bodyPr wrap="none" anchor="ctr">
            <a:spAutoFit/>
          </a:bodyPr>
          <a:lstStyle/>
          <a:p>
            <a:pPr algn="l"/>
            <a:r>
              <a:rPr lang="en-US" sz="2000">
                <a:hlinkClick r:id="rId9"/>
              </a:rPr>
              <a:t>Gas Laws Calculations</a:t>
            </a:r>
            <a:r>
              <a:rPr lang="en-US" sz="2000" b="1"/>
              <a:t> </a:t>
            </a:r>
          </a:p>
        </p:txBody>
      </p:sp>
      <p:sp>
        <p:nvSpPr>
          <p:cNvPr id="201737" name="Rectangle 11"/>
          <p:cNvSpPr>
            <a:spLocks noChangeArrowheads="1"/>
          </p:cNvSpPr>
          <p:nvPr/>
        </p:nvSpPr>
        <p:spPr bwMode="auto">
          <a:xfrm>
            <a:off x="2314575" y="4000500"/>
            <a:ext cx="4191000" cy="396875"/>
          </a:xfrm>
          <a:prstGeom prst="rect">
            <a:avLst/>
          </a:prstGeom>
          <a:noFill/>
          <a:ln w="9525">
            <a:noFill/>
            <a:miter lim="800000"/>
            <a:headEnd/>
            <a:tailEnd/>
          </a:ln>
        </p:spPr>
        <p:txBody>
          <a:bodyPr wrap="none" anchor="ctr">
            <a:spAutoFit/>
          </a:bodyPr>
          <a:lstStyle/>
          <a:p>
            <a:pPr algn="l"/>
            <a:r>
              <a:rPr lang="en-US" sz="2000">
                <a:hlinkClick r:id="rId10"/>
              </a:rPr>
              <a:t>Review Problems for the Gas Laws</a:t>
            </a:r>
            <a:r>
              <a:rPr lang="en-US" b="1"/>
              <a:t> </a:t>
            </a:r>
          </a:p>
        </p:txBody>
      </p:sp>
      <p:sp>
        <p:nvSpPr>
          <p:cNvPr id="201738" name="Rectangle 12"/>
          <p:cNvSpPr>
            <a:spLocks noChangeArrowheads="1"/>
          </p:cNvSpPr>
          <p:nvPr/>
        </p:nvSpPr>
        <p:spPr bwMode="auto">
          <a:xfrm>
            <a:off x="2324100" y="2311400"/>
            <a:ext cx="4164013" cy="396875"/>
          </a:xfrm>
          <a:prstGeom prst="rect">
            <a:avLst/>
          </a:prstGeom>
          <a:noFill/>
          <a:ln w="9525">
            <a:noFill/>
            <a:miter lim="800000"/>
            <a:headEnd/>
            <a:tailEnd/>
          </a:ln>
        </p:spPr>
        <p:txBody>
          <a:bodyPr wrap="none" anchor="ctr">
            <a:spAutoFit/>
          </a:bodyPr>
          <a:lstStyle/>
          <a:p>
            <a:pPr algn="l"/>
            <a:r>
              <a:rPr lang="en-US" sz="2000"/>
              <a:t>Review Problems     </a:t>
            </a:r>
            <a:r>
              <a:rPr lang="en-US" sz="2000">
                <a:hlinkClick r:id="rId11" action="ppaction://hlinkfile"/>
              </a:rPr>
              <a:t>Mixed Review</a:t>
            </a:r>
            <a:r>
              <a:rPr lang="en-US" sz="2000" b="1">
                <a:hlinkClick r:id="rId11" action="ppaction://hlinkfile"/>
              </a:rPr>
              <a:t> </a:t>
            </a:r>
            <a:endParaRPr lang="en-US" sz="2000" b="1"/>
          </a:p>
        </p:txBody>
      </p:sp>
      <p:sp>
        <p:nvSpPr>
          <p:cNvPr id="201739" name="Rectangle 13"/>
          <p:cNvSpPr>
            <a:spLocks noChangeArrowheads="1"/>
          </p:cNvSpPr>
          <p:nvPr/>
        </p:nvSpPr>
        <p:spPr bwMode="auto">
          <a:xfrm>
            <a:off x="2295525" y="2681288"/>
            <a:ext cx="2838450" cy="396875"/>
          </a:xfrm>
          <a:prstGeom prst="rect">
            <a:avLst/>
          </a:prstGeom>
          <a:noFill/>
          <a:ln w="9525">
            <a:noFill/>
            <a:miter lim="800000"/>
            <a:headEnd/>
            <a:tailEnd/>
          </a:ln>
        </p:spPr>
        <p:txBody>
          <a:bodyPr wrap="none" anchor="ctr">
            <a:spAutoFit/>
          </a:bodyPr>
          <a:lstStyle/>
          <a:p>
            <a:pPr algn="l"/>
            <a:r>
              <a:rPr lang="en-US" sz="2000"/>
              <a:t>Gas Laws Calculations</a:t>
            </a:r>
            <a:r>
              <a:rPr lang="en-US" sz="2000" b="1"/>
              <a:t> </a:t>
            </a:r>
          </a:p>
        </p:txBody>
      </p:sp>
      <p:sp>
        <p:nvSpPr>
          <p:cNvPr id="201740" name="Text Box 14"/>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22263" y="349250"/>
            <a:ext cx="4106862" cy="1127125"/>
          </a:xfrm>
          <a:prstGeom prst="rect">
            <a:avLst/>
          </a:prstGeom>
          <a:noFill/>
          <a:ln w="9525">
            <a:noFill/>
            <a:miter lim="800000"/>
            <a:headEnd/>
            <a:tailEnd/>
          </a:ln>
        </p:spPr>
        <p:txBody>
          <a:bodyPr wrap="none" anchor="ctr">
            <a:spAutoFit/>
          </a:bodyPr>
          <a:lstStyle/>
          <a:p>
            <a:pPr algn="l"/>
            <a:r>
              <a:rPr lang="en-US" sz="1400">
                <a:cs typeface="Arial" charset="0"/>
              </a:rPr>
              <a:t>Gas Review Problems</a:t>
            </a:r>
          </a:p>
          <a:p>
            <a:pPr algn="l"/>
            <a:endParaRPr lang="en-US" sz="1400"/>
          </a:p>
          <a:p>
            <a:pPr algn="l" eaLnBrk="0" hangingPunct="0"/>
            <a:r>
              <a:rPr lang="en-US" sz="1000"/>
              <a:t>1)  </a:t>
            </a:r>
            <a:r>
              <a:rPr lang="en-US" sz="1000">
                <a:cs typeface="Arial" charset="0"/>
              </a:rPr>
              <a:t>A quantity of gas has a volume of 200 dm</a:t>
            </a:r>
            <a:r>
              <a:rPr lang="en-US" sz="1000" baseline="30000">
                <a:cs typeface="Arial" charset="0"/>
              </a:rPr>
              <a:t>3</a:t>
            </a:r>
            <a:r>
              <a:rPr lang="en-US" sz="1000">
                <a:cs typeface="Arial" charset="0"/>
              </a:rPr>
              <a:t> at 17</a:t>
            </a:r>
            <a:r>
              <a:rPr lang="en-US" sz="1000" baseline="30000">
                <a:cs typeface="Arial" charset="0"/>
              </a:rPr>
              <a:t>o</a:t>
            </a:r>
            <a:r>
              <a:rPr lang="en-US" sz="1000">
                <a:cs typeface="Arial" charset="0"/>
              </a:rPr>
              <a:t>C and 106.6 kPa. </a:t>
            </a:r>
          </a:p>
          <a:p>
            <a:pPr algn="l" eaLnBrk="0" hangingPunct="0"/>
            <a:r>
              <a:rPr lang="en-US" sz="1000">
                <a:cs typeface="Arial" charset="0"/>
              </a:rPr>
              <a:t> To what temperature (</a:t>
            </a:r>
            <a:r>
              <a:rPr lang="en-US" sz="1000" baseline="30000">
                <a:cs typeface="Arial" charset="0"/>
              </a:rPr>
              <a:t>o</a:t>
            </a:r>
            <a:r>
              <a:rPr lang="en-US" sz="1000">
                <a:cs typeface="Arial" charset="0"/>
              </a:rPr>
              <a:t>C) must the gas be cooled for its volume to be</a:t>
            </a:r>
          </a:p>
          <a:p>
            <a:pPr algn="l" eaLnBrk="0" hangingPunct="0"/>
            <a:r>
              <a:rPr lang="en-US" sz="1000">
                <a:cs typeface="Arial" charset="0"/>
              </a:rPr>
              <a:t> reduced to 150 dm</a:t>
            </a:r>
            <a:r>
              <a:rPr lang="en-US" sz="1000" baseline="30000">
                <a:cs typeface="Arial" charset="0"/>
              </a:rPr>
              <a:t>3</a:t>
            </a:r>
            <a:r>
              <a:rPr lang="en-US" sz="1000">
                <a:cs typeface="Arial" charset="0"/>
              </a:rPr>
              <a:t> at a pressure of 98.6 kPa?</a:t>
            </a:r>
            <a:endParaRPr lang="en-US" sz="1000"/>
          </a:p>
          <a:p>
            <a:pPr algn="l" eaLnBrk="0" hangingPunct="0"/>
            <a:r>
              <a:rPr lang="en-US" sz="1000">
                <a:solidFill>
                  <a:srgbClr val="0000FF"/>
                </a:solidFill>
                <a:cs typeface="Arial" charset="0"/>
                <a:hlinkClick r:id="rId4" action="ppaction://hlinksldjump"/>
              </a:rPr>
              <a:t>Answer</a:t>
            </a:r>
            <a:endParaRPr lang="en-US" sz="1000"/>
          </a:p>
        </p:txBody>
      </p:sp>
      <p:sp>
        <p:nvSpPr>
          <p:cNvPr id="202755" name="Rectangle 3"/>
          <p:cNvSpPr>
            <a:spLocks noChangeArrowheads="1"/>
          </p:cNvSpPr>
          <p:nvPr/>
        </p:nvSpPr>
        <p:spPr bwMode="auto">
          <a:xfrm>
            <a:off x="304800" y="1568450"/>
            <a:ext cx="4424363" cy="7016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2)  A quantity of gas exerts a pressure of  98.6 kPa at a temperature of </a:t>
            </a:r>
          </a:p>
          <a:p>
            <a:pPr algn="l" eaLnBrk="0" hangingPunct="0"/>
            <a:r>
              <a:rPr lang="en-US" sz="1000">
                <a:cs typeface="Arial" charset="0"/>
              </a:rPr>
              <a:t>22</a:t>
            </a:r>
            <a:r>
              <a:rPr lang="en-US" sz="1000" baseline="30000">
                <a:cs typeface="Arial" charset="0"/>
              </a:rPr>
              <a:t>o</a:t>
            </a:r>
            <a:r>
              <a:rPr lang="en-US" sz="1000">
                <a:cs typeface="Arial" charset="0"/>
              </a:rPr>
              <a:t>C.  If the volume remains unchanged, what pressure will it exert at -8</a:t>
            </a:r>
            <a:r>
              <a:rPr lang="en-US" sz="1000" baseline="30000">
                <a:cs typeface="Arial" charset="0"/>
              </a:rPr>
              <a:t>o</a:t>
            </a:r>
            <a:r>
              <a:rPr lang="en-US" sz="1000">
                <a:cs typeface="Arial" charset="0"/>
              </a:rPr>
              <a:t>C?</a:t>
            </a:r>
            <a:endParaRPr lang="en-US" sz="1000"/>
          </a:p>
          <a:p>
            <a:pPr algn="l" eaLnBrk="0" hangingPunct="0"/>
            <a:r>
              <a:rPr lang="en-US" sz="1000">
                <a:solidFill>
                  <a:srgbClr val="0000FF"/>
                </a:solidFill>
                <a:cs typeface="Arial" charset="0"/>
                <a:hlinkClick r:id="rId5" action="ppaction://hlinksldjump"/>
              </a:rPr>
              <a:t>Answer</a:t>
            </a:r>
            <a:endParaRPr lang="en-US" sz="1000"/>
          </a:p>
        </p:txBody>
      </p:sp>
      <p:sp>
        <p:nvSpPr>
          <p:cNvPr id="202756" name="Rectangle 4"/>
          <p:cNvSpPr>
            <a:spLocks noChangeArrowheads="1"/>
          </p:cNvSpPr>
          <p:nvPr/>
        </p:nvSpPr>
        <p:spPr bwMode="auto">
          <a:xfrm>
            <a:off x="323850" y="2482850"/>
            <a:ext cx="4098925" cy="854075"/>
          </a:xfrm>
          <a:prstGeom prst="rect">
            <a:avLst/>
          </a:prstGeom>
          <a:noFill/>
          <a:ln w="9525">
            <a:noFill/>
            <a:miter lim="800000"/>
            <a:headEnd/>
            <a:tailEnd/>
          </a:ln>
        </p:spPr>
        <p:txBody>
          <a:bodyPr wrap="none" anchor="ctr">
            <a:spAutoFit/>
          </a:bodyPr>
          <a:lstStyle/>
          <a:p>
            <a:pPr algn="l"/>
            <a:endParaRPr lang="en-US" sz="1000"/>
          </a:p>
          <a:p>
            <a:pPr algn="l" eaLnBrk="0" hangingPunct="0"/>
            <a:r>
              <a:rPr lang="en-US" sz="1000"/>
              <a:t>3)  </a:t>
            </a:r>
            <a:r>
              <a:rPr lang="en-US" sz="1000">
                <a:cs typeface="Arial" charset="0"/>
              </a:rPr>
              <a:t>A quantity of gas has a volume of 120 dm</a:t>
            </a:r>
            <a:r>
              <a:rPr lang="en-US" sz="1000" baseline="30000">
                <a:cs typeface="Arial" charset="0"/>
              </a:rPr>
              <a:t>3</a:t>
            </a:r>
            <a:r>
              <a:rPr lang="en-US" sz="1000">
                <a:cs typeface="Arial" charset="0"/>
              </a:rPr>
              <a:t> when confined under a </a:t>
            </a:r>
          </a:p>
          <a:p>
            <a:pPr algn="l" eaLnBrk="0" hangingPunct="0"/>
            <a:r>
              <a:rPr lang="en-US" sz="1000">
                <a:cs typeface="Arial" charset="0"/>
              </a:rPr>
              <a:t>pressure of 93.3 kPa at a temperature of 20</a:t>
            </a:r>
            <a:r>
              <a:rPr lang="en-US" sz="1000" baseline="30000">
                <a:cs typeface="Arial" charset="0"/>
              </a:rPr>
              <a:t>o</a:t>
            </a:r>
            <a:r>
              <a:rPr lang="en-US" sz="1000">
                <a:cs typeface="Arial" charset="0"/>
              </a:rPr>
              <a:t>C.   At what pressure will </a:t>
            </a:r>
          </a:p>
          <a:p>
            <a:pPr algn="l" eaLnBrk="0" hangingPunct="0"/>
            <a:r>
              <a:rPr lang="en-US" sz="1000">
                <a:cs typeface="Arial" charset="0"/>
              </a:rPr>
              <a:t>the volume of the gas be 30 dm</a:t>
            </a:r>
            <a:r>
              <a:rPr lang="en-US" sz="1000" baseline="30000">
                <a:cs typeface="Arial" charset="0"/>
              </a:rPr>
              <a:t>3</a:t>
            </a:r>
            <a:r>
              <a:rPr lang="en-US" sz="1000">
                <a:cs typeface="Arial" charset="0"/>
              </a:rPr>
              <a:t> at 20</a:t>
            </a:r>
            <a:r>
              <a:rPr lang="en-US" sz="1000" baseline="30000">
                <a:cs typeface="Arial" charset="0"/>
              </a:rPr>
              <a:t>o</a:t>
            </a:r>
            <a:r>
              <a:rPr lang="en-US" sz="1000">
                <a:cs typeface="Arial" charset="0"/>
              </a:rPr>
              <a:t>C?</a:t>
            </a:r>
            <a:endParaRPr lang="en-US" sz="1000"/>
          </a:p>
          <a:p>
            <a:pPr algn="l" eaLnBrk="0" hangingPunct="0"/>
            <a:r>
              <a:rPr lang="en-US" sz="1000">
                <a:solidFill>
                  <a:srgbClr val="0000FF"/>
                </a:solidFill>
                <a:cs typeface="Arial" charset="0"/>
                <a:hlinkClick r:id="rId6"/>
              </a:rPr>
              <a:t>Answer</a:t>
            </a:r>
            <a:endParaRPr lang="en-US" sz="1000"/>
          </a:p>
        </p:txBody>
      </p:sp>
      <p:sp>
        <p:nvSpPr>
          <p:cNvPr id="202757" name="Rectangle 5"/>
          <p:cNvSpPr>
            <a:spLocks noChangeArrowheads="1"/>
          </p:cNvSpPr>
          <p:nvPr/>
        </p:nvSpPr>
        <p:spPr bwMode="auto">
          <a:xfrm>
            <a:off x="322263" y="3397250"/>
            <a:ext cx="4100512" cy="8540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4)  What is the mass of 3.34 dm</a:t>
            </a:r>
            <a:r>
              <a:rPr lang="en-US" sz="1000" baseline="30000">
                <a:cs typeface="Arial" charset="0"/>
              </a:rPr>
              <a:t>3</a:t>
            </a:r>
            <a:r>
              <a:rPr lang="en-US" sz="1000">
                <a:cs typeface="Arial" charset="0"/>
              </a:rPr>
              <a:t> sample of chlorine gas if the volume </a:t>
            </a:r>
          </a:p>
          <a:p>
            <a:pPr algn="l" eaLnBrk="0" hangingPunct="0"/>
            <a:r>
              <a:rPr lang="en-US" sz="1000">
                <a:cs typeface="Arial" charset="0"/>
              </a:rPr>
              <a:t>was determined at 37</a:t>
            </a:r>
            <a:r>
              <a:rPr lang="en-US" sz="1000" baseline="30000">
                <a:cs typeface="Arial" charset="0"/>
              </a:rPr>
              <a:t>o</a:t>
            </a:r>
            <a:r>
              <a:rPr lang="en-US" sz="1000">
                <a:cs typeface="Arial" charset="0"/>
              </a:rPr>
              <a:t>C and 98.7 kPa?   </a:t>
            </a:r>
          </a:p>
          <a:p>
            <a:pPr algn="l" eaLnBrk="0" hangingPunct="0"/>
            <a:r>
              <a:rPr lang="en-US" sz="1000">
                <a:cs typeface="Arial" charset="0"/>
              </a:rPr>
              <a:t>The density of chlorine gas at STP is 3.17 g/dm</a:t>
            </a:r>
            <a:r>
              <a:rPr lang="en-US" sz="1000" baseline="30000">
                <a:cs typeface="Arial" charset="0"/>
              </a:rPr>
              <a:t>3</a:t>
            </a:r>
            <a:r>
              <a:rPr lang="en-US" sz="1000">
                <a:cs typeface="Arial" charset="0"/>
              </a:rPr>
              <a:t>.</a:t>
            </a:r>
            <a:endParaRPr lang="en-US" sz="1000"/>
          </a:p>
          <a:p>
            <a:pPr algn="l" eaLnBrk="0" hangingPunct="0"/>
            <a:r>
              <a:rPr lang="en-US" sz="1000">
                <a:solidFill>
                  <a:srgbClr val="0000FF"/>
                </a:solidFill>
                <a:cs typeface="Arial" charset="0"/>
                <a:hlinkClick r:id="rId7" action="ppaction://hlinksldjump"/>
              </a:rPr>
              <a:t>Answer</a:t>
            </a:r>
            <a:endParaRPr lang="en-US" sz="1000"/>
          </a:p>
        </p:txBody>
      </p:sp>
      <p:sp>
        <p:nvSpPr>
          <p:cNvPr id="202758" name="Rectangle 6"/>
          <p:cNvSpPr>
            <a:spLocks noChangeArrowheads="1"/>
          </p:cNvSpPr>
          <p:nvPr/>
        </p:nvSpPr>
        <p:spPr bwMode="auto">
          <a:xfrm>
            <a:off x="322263" y="4311650"/>
            <a:ext cx="4379912" cy="8540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5)  In an airplane flying from San Diego to Boston, the temperature and </a:t>
            </a:r>
          </a:p>
          <a:p>
            <a:pPr algn="l" eaLnBrk="0" hangingPunct="0"/>
            <a:r>
              <a:rPr lang="en-US" sz="1000">
                <a:cs typeface="Arial" charset="0"/>
              </a:rPr>
              <a:t>pressure inside the 5.544-m</a:t>
            </a:r>
            <a:r>
              <a:rPr lang="en-US" sz="1000" baseline="30000">
                <a:cs typeface="Arial" charset="0"/>
              </a:rPr>
              <a:t>3</a:t>
            </a:r>
            <a:r>
              <a:rPr lang="en-US" sz="1000">
                <a:cs typeface="Arial" charset="0"/>
              </a:rPr>
              <a:t> cockpit are 25</a:t>
            </a:r>
            <a:r>
              <a:rPr lang="en-US" sz="1000" baseline="30000">
                <a:cs typeface="Arial" charset="0"/>
              </a:rPr>
              <a:t>o</a:t>
            </a:r>
            <a:r>
              <a:rPr lang="en-US" sz="1000">
                <a:cs typeface="Arial" charset="0"/>
              </a:rPr>
              <a:t>C and 94.2 kPa, respectively.  </a:t>
            </a:r>
          </a:p>
          <a:p>
            <a:pPr algn="l" eaLnBrk="0" hangingPunct="0"/>
            <a:r>
              <a:rPr lang="en-US" sz="1000">
                <a:cs typeface="Arial" charset="0"/>
              </a:rPr>
              <a:t>How many moles of air molecules are present?</a:t>
            </a:r>
            <a:endParaRPr lang="en-US" sz="1000"/>
          </a:p>
          <a:p>
            <a:pPr algn="l" eaLnBrk="0" hangingPunct="0"/>
            <a:r>
              <a:rPr lang="en-US" sz="1000">
                <a:solidFill>
                  <a:srgbClr val="0000FF"/>
                </a:solidFill>
                <a:cs typeface="Arial" charset="0"/>
                <a:hlinkClick r:id="rId8" action="ppaction://hlinksldjump"/>
              </a:rPr>
              <a:t>Answer</a:t>
            </a:r>
            <a:endParaRPr lang="en-US" sz="1000"/>
          </a:p>
        </p:txBody>
      </p:sp>
      <p:sp>
        <p:nvSpPr>
          <p:cNvPr id="202759" name="Rectangle 7"/>
          <p:cNvSpPr>
            <a:spLocks noChangeArrowheads="1"/>
          </p:cNvSpPr>
          <p:nvPr/>
        </p:nvSpPr>
        <p:spPr bwMode="auto">
          <a:xfrm>
            <a:off x="5257800" y="609600"/>
            <a:ext cx="3468688" cy="10064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 6)  Iron (II) sulfide reacts with hydrochloric acid as follows:</a:t>
            </a:r>
            <a:endParaRPr lang="en-US" sz="1000"/>
          </a:p>
          <a:p>
            <a:pPr algn="l" eaLnBrk="0" hangingPunct="0"/>
            <a:r>
              <a:rPr lang="en-US" sz="1000">
                <a:cs typeface="Arial" charset="0"/>
              </a:rPr>
              <a:t>            </a:t>
            </a:r>
            <a:r>
              <a:rPr lang="en-US" sz="1000" b="1">
                <a:cs typeface="Arial" charset="0"/>
              </a:rPr>
              <a:t>FeS(</a:t>
            </a:r>
            <a:r>
              <a:rPr lang="en-US" sz="1000" b="1" i="1">
                <a:cs typeface="Arial" charset="0"/>
              </a:rPr>
              <a:t>s</a:t>
            </a:r>
            <a:r>
              <a:rPr lang="en-US" sz="1000" b="1">
                <a:cs typeface="Arial" charset="0"/>
              </a:rPr>
              <a:t>)  +  2 HCl(</a:t>
            </a:r>
            <a:r>
              <a:rPr lang="en-US" sz="1000" b="1" i="1">
                <a:cs typeface="Arial" charset="0"/>
              </a:rPr>
              <a:t>aq</a:t>
            </a:r>
            <a:r>
              <a:rPr lang="en-US" sz="1000" b="1">
                <a:cs typeface="Arial" charset="0"/>
              </a:rPr>
              <a:t>)  --&gt;  FeCl</a:t>
            </a:r>
            <a:r>
              <a:rPr lang="en-US" sz="1000" b="1" baseline="-30000">
                <a:cs typeface="Arial" charset="0"/>
              </a:rPr>
              <a:t>2</a:t>
            </a:r>
            <a:r>
              <a:rPr lang="en-US" sz="1000" b="1">
                <a:cs typeface="Arial" charset="0"/>
              </a:rPr>
              <a:t>(</a:t>
            </a:r>
            <a:r>
              <a:rPr lang="en-US" sz="1000" b="1" i="1">
                <a:cs typeface="Arial" charset="0"/>
              </a:rPr>
              <a:t>aq</a:t>
            </a:r>
            <a:r>
              <a:rPr lang="en-US" sz="1000" b="1">
                <a:cs typeface="Arial" charset="0"/>
              </a:rPr>
              <a:t>)  +  H</a:t>
            </a:r>
            <a:r>
              <a:rPr lang="en-US" sz="1000" b="1" baseline="-30000">
                <a:cs typeface="Arial" charset="0"/>
              </a:rPr>
              <a:t>2</a:t>
            </a:r>
            <a:r>
              <a:rPr lang="en-US" sz="1000" b="1">
                <a:cs typeface="Arial" charset="0"/>
              </a:rPr>
              <a:t>S(</a:t>
            </a:r>
            <a:r>
              <a:rPr lang="en-US" sz="1000" b="1" i="1">
                <a:cs typeface="Arial" charset="0"/>
              </a:rPr>
              <a:t>g</a:t>
            </a:r>
            <a:r>
              <a:rPr lang="en-US" sz="1000" b="1">
                <a:cs typeface="Arial" charset="0"/>
              </a:rPr>
              <a:t>)</a:t>
            </a:r>
            <a:endParaRPr lang="en-US" sz="1000" b="1"/>
          </a:p>
          <a:p>
            <a:pPr algn="l" eaLnBrk="0" hangingPunct="0"/>
            <a:r>
              <a:rPr lang="en-US" sz="1000">
                <a:cs typeface="Arial" charset="0"/>
              </a:rPr>
              <a:t>What volume of H</a:t>
            </a:r>
            <a:r>
              <a:rPr lang="en-US" sz="1000" baseline="-30000">
                <a:cs typeface="Arial" charset="0"/>
              </a:rPr>
              <a:t>2</a:t>
            </a:r>
            <a:r>
              <a:rPr lang="en-US" sz="1000">
                <a:cs typeface="Arial" charset="0"/>
              </a:rPr>
              <a:t>S, measured at 30</a:t>
            </a:r>
            <a:r>
              <a:rPr lang="en-US" sz="1000" baseline="30000">
                <a:cs typeface="Arial" charset="0"/>
              </a:rPr>
              <a:t>o</a:t>
            </a:r>
            <a:r>
              <a:rPr lang="en-US" sz="1000">
                <a:cs typeface="Arial" charset="0"/>
              </a:rPr>
              <a:t>C and 95.1 kPa, will </a:t>
            </a:r>
          </a:p>
          <a:p>
            <a:pPr algn="l" eaLnBrk="0" hangingPunct="0"/>
            <a:r>
              <a:rPr lang="en-US" sz="1000">
                <a:cs typeface="Arial" charset="0"/>
              </a:rPr>
              <a:t>be produced when 132 g of FeS reacts?</a:t>
            </a:r>
            <a:endParaRPr lang="en-US" sz="1000"/>
          </a:p>
          <a:p>
            <a:pPr algn="l" eaLnBrk="0" hangingPunct="0"/>
            <a:r>
              <a:rPr lang="en-US" sz="1000">
                <a:solidFill>
                  <a:srgbClr val="0000FF"/>
                </a:solidFill>
                <a:cs typeface="Arial" charset="0"/>
                <a:hlinkClick r:id="rId9" action="ppaction://hlinksldjump"/>
              </a:rPr>
              <a:t>Answer</a:t>
            </a:r>
            <a:endParaRPr lang="en-US" sz="1000"/>
          </a:p>
        </p:txBody>
      </p:sp>
      <p:sp>
        <p:nvSpPr>
          <p:cNvPr id="202760" name="Rectangle 8"/>
          <p:cNvSpPr>
            <a:spLocks noChangeArrowheads="1"/>
          </p:cNvSpPr>
          <p:nvPr/>
        </p:nvSpPr>
        <p:spPr bwMode="auto">
          <a:xfrm>
            <a:off x="5257800" y="1736725"/>
            <a:ext cx="2757488" cy="7016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7)  What is the density of nitrogen gas at STP </a:t>
            </a:r>
          </a:p>
          <a:p>
            <a:pPr algn="l" eaLnBrk="0" hangingPunct="0"/>
            <a:r>
              <a:rPr lang="en-US" sz="1000">
                <a:cs typeface="Arial" charset="0"/>
              </a:rPr>
              <a:t>(in g/dm</a:t>
            </a:r>
            <a:r>
              <a:rPr lang="en-US" sz="1000" baseline="30000">
                <a:cs typeface="Arial" charset="0"/>
              </a:rPr>
              <a:t>3</a:t>
            </a:r>
            <a:r>
              <a:rPr lang="en-US" sz="1000">
                <a:cs typeface="Arial" charset="0"/>
              </a:rPr>
              <a:t> and kg/m</a:t>
            </a:r>
            <a:r>
              <a:rPr lang="en-US" sz="1000" baseline="30000">
                <a:cs typeface="Arial" charset="0"/>
              </a:rPr>
              <a:t>3</a:t>
            </a:r>
            <a:r>
              <a:rPr lang="en-US" sz="1000">
                <a:cs typeface="Arial" charset="0"/>
              </a:rPr>
              <a:t>)?</a:t>
            </a:r>
            <a:endParaRPr lang="en-US" sz="1000"/>
          </a:p>
          <a:p>
            <a:pPr algn="l" eaLnBrk="0" hangingPunct="0"/>
            <a:r>
              <a:rPr lang="en-US" sz="1000">
                <a:solidFill>
                  <a:srgbClr val="0000FF"/>
                </a:solidFill>
                <a:cs typeface="Arial" charset="0"/>
                <a:hlinkClick r:id="rId10" action="ppaction://hlinksldjump"/>
              </a:rPr>
              <a:t>Answer</a:t>
            </a:r>
            <a:endParaRPr lang="en-US" sz="1000"/>
          </a:p>
        </p:txBody>
      </p:sp>
      <p:sp>
        <p:nvSpPr>
          <p:cNvPr id="202761" name="Rectangle 9"/>
          <p:cNvSpPr>
            <a:spLocks noChangeArrowheads="1"/>
          </p:cNvSpPr>
          <p:nvPr/>
        </p:nvSpPr>
        <p:spPr bwMode="auto">
          <a:xfrm>
            <a:off x="5257800" y="2682875"/>
            <a:ext cx="3714750" cy="8540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8)  A sample of gas at STP has a density of 3.12 x 10</a:t>
            </a:r>
            <a:r>
              <a:rPr lang="en-US" sz="1000" baseline="30000">
                <a:cs typeface="Arial" charset="0"/>
              </a:rPr>
              <a:t>-3</a:t>
            </a:r>
            <a:r>
              <a:rPr lang="en-US" sz="1000">
                <a:cs typeface="Arial" charset="0"/>
              </a:rPr>
              <a:t> g/cm</a:t>
            </a:r>
            <a:r>
              <a:rPr lang="en-US" sz="1000" baseline="30000">
                <a:cs typeface="Arial" charset="0"/>
              </a:rPr>
              <a:t>3</a:t>
            </a:r>
            <a:r>
              <a:rPr lang="en-US" sz="1000">
                <a:cs typeface="Arial" charset="0"/>
              </a:rPr>
              <a:t>.  </a:t>
            </a:r>
          </a:p>
          <a:p>
            <a:pPr algn="l" eaLnBrk="0" hangingPunct="0"/>
            <a:r>
              <a:rPr lang="en-US" sz="1000">
                <a:cs typeface="Arial" charset="0"/>
              </a:rPr>
              <a:t>What will the density of the gas be at room temperature (21</a:t>
            </a:r>
            <a:r>
              <a:rPr lang="en-US" sz="1000" baseline="30000">
                <a:cs typeface="Arial" charset="0"/>
              </a:rPr>
              <a:t>o</a:t>
            </a:r>
            <a:r>
              <a:rPr lang="en-US" sz="1000">
                <a:cs typeface="Arial" charset="0"/>
              </a:rPr>
              <a:t>C) </a:t>
            </a:r>
          </a:p>
          <a:p>
            <a:pPr algn="l" eaLnBrk="0" hangingPunct="0"/>
            <a:r>
              <a:rPr lang="en-US" sz="1000">
                <a:cs typeface="Arial" charset="0"/>
              </a:rPr>
              <a:t>and 100.5 kPa?</a:t>
            </a:r>
            <a:endParaRPr lang="en-US" sz="1000"/>
          </a:p>
          <a:p>
            <a:pPr algn="l" eaLnBrk="0" hangingPunct="0"/>
            <a:r>
              <a:rPr lang="en-US" sz="1000">
                <a:solidFill>
                  <a:srgbClr val="0000FF"/>
                </a:solidFill>
                <a:cs typeface="Arial" charset="0"/>
                <a:hlinkClick r:id="rId11" action="ppaction://hlinksldjump"/>
              </a:rPr>
              <a:t>Answer</a:t>
            </a:r>
            <a:endParaRPr lang="en-US" sz="1000"/>
          </a:p>
        </p:txBody>
      </p:sp>
      <p:sp>
        <p:nvSpPr>
          <p:cNvPr id="202762" name="Rectangle 10"/>
          <p:cNvSpPr>
            <a:spLocks noChangeArrowheads="1"/>
          </p:cNvSpPr>
          <p:nvPr/>
        </p:nvSpPr>
        <p:spPr bwMode="auto">
          <a:xfrm>
            <a:off x="5257800" y="3749675"/>
            <a:ext cx="3873500" cy="11588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9)  Suppose you have a 1.00 dm</a:t>
            </a:r>
            <a:r>
              <a:rPr lang="en-US" sz="1000" baseline="30000">
                <a:cs typeface="Arial" charset="0"/>
              </a:rPr>
              <a:t>3</a:t>
            </a:r>
            <a:r>
              <a:rPr lang="en-US" sz="1000">
                <a:cs typeface="Arial" charset="0"/>
              </a:rPr>
              <a:t> container of oxygen gas at </a:t>
            </a:r>
          </a:p>
          <a:p>
            <a:pPr algn="l" eaLnBrk="0" hangingPunct="0"/>
            <a:r>
              <a:rPr lang="en-US" sz="1000">
                <a:cs typeface="Arial" charset="0"/>
              </a:rPr>
              <a:t>202.6 kPa and a 2.00 dm</a:t>
            </a:r>
            <a:r>
              <a:rPr lang="en-US" sz="1000" baseline="30000">
                <a:cs typeface="Arial" charset="0"/>
              </a:rPr>
              <a:t>3</a:t>
            </a:r>
            <a:r>
              <a:rPr lang="en-US" sz="1000">
                <a:cs typeface="Arial" charset="0"/>
              </a:rPr>
              <a:t> container of nitrogen gas at 101.3 kPa. </a:t>
            </a:r>
          </a:p>
          <a:p>
            <a:pPr algn="l" eaLnBrk="0" hangingPunct="0"/>
            <a:r>
              <a:rPr lang="en-US" sz="1000">
                <a:cs typeface="Arial" charset="0"/>
              </a:rPr>
              <a:t> If you transfer the oxygen to the container holding the nitrogen,</a:t>
            </a:r>
            <a:endParaRPr lang="en-US" sz="1000"/>
          </a:p>
          <a:p>
            <a:pPr algn="l" eaLnBrk="0" hangingPunct="0"/>
            <a:r>
              <a:rPr lang="en-US" sz="1000">
                <a:cs typeface="Arial" charset="0"/>
              </a:rPr>
              <a:t>a)  what pressure would the nitrogen exert?</a:t>
            </a:r>
            <a:endParaRPr lang="en-US" sz="1000"/>
          </a:p>
          <a:p>
            <a:pPr algn="l" eaLnBrk="0" hangingPunct="0"/>
            <a:r>
              <a:rPr lang="en-US" sz="1000">
                <a:cs typeface="Arial" charset="0"/>
              </a:rPr>
              <a:t>b)  what would be the total pressure exerted by the mixture?</a:t>
            </a:r>
            <a:endParaRPr lang="en-US" sz="1000"/>
          </a:p>
          <a:p>
            <a:pPr algn="l" eaLnBrk="0" hangingPunct="0"/>
            <a:r>
              <a:rPr lang="en-US" sz="1000">
                <a:solidFill>
                  <a:srgbClr val="0000FF"/>
                </a:solidFill>
                <a:cs typeface="Arial" charset="0"/>
                <a:hlinkClick r:id="rId12" action="ppaction://hlinksldjump"/>
              </a:rPr>
              <a:t>Answer</a:t>
            </a:r>
            <a:endParaRPr lang="en-US" sz="1000"/>
          </a:p>
        </p:txBody>
      </p:sp>
      <p:sp>
        <p:nvSpPr>
          <p:cNvPr id="202763" name="Rectangle 11"/>
          <p:cNvSpPr>
            <a:spLocks noChangeArrowheads="1"/>
          </p:cNvSpPr>
          <p:nvPr/>
        </p:nvSpPr>
        <p:spPr bwMode="auto">
          <a:xfrm>
            <a:off x="5257800" y="5273675"/>
            <a:ext cx="3270250" cy="1006475"/>
          </a:xfrm>
          <a:prstGeom prst="rect">
            <a:avLst/>
          </a:prstGeom>
          <a:noFill/>
          <a:ln w="9525">
            <a:noFill/>
            <a:miter lim="800000"/>
            <a:headEnd/>
            <a:tailEnd/>
          </a:ln>
        </p:spPr>
        <p:txBody>
          <a:bodyPr wrap="none" anchor="ctr">
            <a:spAutoFit/>
          </a:bodyPr>
          <a:lstStyle/>
          <a:p>
            <a:pPr algn="l"/>
            <a:endParaRPr lang="en-US" sz="1000">
              <a:cs typeface="Arial" charset="0"/>
            </a:endParaRPr>
          </a:p>
          <a:p>
            <a:pPr algn="l" eaLnBrk="0" hangingPunct="0"/>
            <a:r>
              <a:rPr lang="en-US" sz="1000">
                <a:cs typeface="Arial" charset="0"/>
              </a:rPr>
              <a:t>10)  Given the following information:  </a:t>
            </a:r>
            <a:endParaRPr lang="en-US" sz="1000"/>
          </a:p>
          <a:p>
            <a:pPr algn="l" eaLnBrk="0" hangingPunct="0"/>
            <a:r>
              <a:rPr lang="en-US" sz="1000">
                <a:cs typeface="Arial" charset="0"/>
              </a:rPr>
              <a:t>              The velocity of He  =  528 m/s.</a:t>
            </a:r>
            <a:r>
              <a:rPr lang="en-US" sz="1000"/>
              <a:t> </a:t>
            </a:r>
          </a:p>
          <a:p>
            <a:pPr algn="l" eaLnBrk="0" hangingPunct="0"/>
            <a:r>
              <a:rPr lang="en-US" sz="1000"/>
              <a:t>              </a:t>
            </a:r>
            <a:r>
              <a:rPr lang="en-US" sz="1000">
                <a:cs typeface="Arial" charset="0"/>
              </a:rPr>
              <a:t>The velocity of an UNKNOWN gas  = 236 m/s</a:t>
            </a:r>
            <a:r>
              <a:rPr lang="en-US" sz="1000"/>
              <a:t> </a:t>
            </a:r>
          </a:p>
          <a:p>
            <a:pPr algn="l" eaLnBrk="0" hangingPunct="0"/>
            <a:r>
              <a:rPr lang="en-US" sz="1000">
                <a:cs typeface="Arial" charset="0"/>
              </a:rPr>
              <a:t>              What is the unknown gas?</a:t>
            </a:r>
            <a:r>
              <a:rPr lang="en-US" sz="1000"/>
              <a:t> </a:t>
            </a:r>
          </a:p>
          <a:p>
            <a:pPr algn="l" eaLnBrk="0" hangingPunct="0"/>
            <a:r>
              <a:rPr lang="en-US" sz="1000">
                <a:solidFill>
                  <a:srgbClr val="0000FF"/>
                </a:solidFill>
                <a:cs typeface="Arial" charset="0"/>
              </a:rPr>
              <a:t>Answer</a:t>
            </a:r>
            <a:endParaRPr lang="en-US" sz="100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7874" name="Rectangle 2"/>
          <p:cNvSpPr>
            <a:spLocks noChangeArrowheads="1"/>
          </p:cNvSpPr>
          <p:nvPr/>
        </p:nvSpPr>
        <p:spPr bwMode="auto">
          <a:xfrm>
            <a:off x="727075" y="3998913"/>
            <a:ext cx="6353175" cy="2028825"/>
          </a:xfrm>
          <a:prstGeom prst="rect">
            <a:avLst/>
          </a:prstGeom>
          <a:noFill/>
          <a:ln w="9525">
            <a:noFill/>
            <a:miter lim="800000"/>
            <a:headEnd/>
            <a:tailEnd/>
          </a:ln>
        </p:spPr>
        <p:txBody>
          <a:bodyPr wrap="none" anchor="ctr">
            <a:spAutoFit/>
          </a:bodyPr>
          <a:lstStyle/>
          <a:p>
            <a:pPr algn="l" eaLnBrk="0" hangingPunct="0"/>
            <a:r>
              <a:rPr lang="en-US" sz="1800">
                <a:solidFill>
                  <a:srgbClr val="0000FF"/>
                </a:solidFill>
                <a:cs typeface="Arial" charset="0"/>
              </a:rPr>
              <a:t>Write equation:   </a:t>
            </a:r>
            <a:r>
              <a:rPr lang="en-US" sz="1800"/>
              <a:t>     </a:t>
            </a:r>
            <a:r>
              <a:rPr lang="en-US" sz="1800">
                <a:solidFill>
                  <a:srgbClr val="0000FF"/>
                </a:solidFill>
              </a:rPr>
              <a:t>  </a:t>
            </a:r>
            <a:r>
              <a:rPr lang="en-US" sz="2700">
                <a:solidFill>
                  <a:srgbClr val="0000FF"/>
                </a:solidFill>
              </a:rPr>
              <a:t> </a:t>
            </a:r>
            <a:r>
              <a:rPr lang="en-US" sz="1800">
                <a:solidFill>
                  <a:srgbClr val="0000FF"/>
                </a:solidFill>
              </a:rPr>
              <a:t>              </a:t>
            </a:r>
            <a:endParaRPr lang="en-US" sz="1800"/>
          </a:p>
          <a:p>
            <a:pPr algn="l" eaLnBrk="0" hangingPunct="0"/>
            <a:r>
              <a:rPr lang="en-US" sz="1800">
                <a:solidFill>
                  <a:srgbClr val="0000FF"/>
                </a:solidFill>
              </a:rPr>
              <a:t> </a:t>
            </a:r>
          </a:p>
          <a:p>
            <a:pPr algn="l" eaLnBrk="0" hangingPunct="0"/>
            <a:r>
              <a:rPr lang="en-US" sz="1800">
                <a:solidFill>
                  <a:srgbClr val="0000FF"/>
                </a:solidFill>
                <a:cs typeface="Arial" charset="0"/>
              </a:rPr>
              <a:t>Substitute into equation:          </a:t>
            </a:r>
            <a:r>
              <a:rPr lang="en-US" sz="28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T</a:t>
            </a:r>
            <a:r>
              <a:rPr lang="en-US" sz="1800" baseline="-30000">
                <a:solidFill>
                  <a:srgbClr val="0000FF"/>
                </a:solidFill>
                <a:cs typeface="Arial" charset="0"/>
              </a:rPr>
              <a:t>2</a:t>
            </a:r>
            <a:r>
              <a:rPr lang="en-US" sz="1800">
                <a:solidFill>
                  <a:srgbClr val="0000FF"/>
                </a:solidFill>
                <a:cs typeface="Arial" charset="0"/>
              </a:rPr>
              <a:t>:   </a:t>
            </a:r>
            <a:r>
              <a:rPr lang="en-US" sz="1800">
                <a:solidFill>
                  <a:schemeClr val="accent2"/>
                </a:solidFill>
                <a:cs typeface="Arial" charset="0"/>
              </a:rPr>
              <a:t> </a:t>
            </a:r>
            <a:endParaRPr lang="en-US" sz="1800">
              <a:solidFill>
                <a:schemeClr val="accent2"/>
              </a:solidFill>
            </a:endParaRPr>
          </a:p>
          <a:p>
            <a:pPr algn="l" eaLnBrk="0" hangingPunct="0"/>
            <a:r>
              <a:rPr lang="en-US" sz="1800">
                <a:solidFill>
                  <a:schemeClr val="accent2"/>
                </a:solidFill>
                <a:cs typeface="Arial" charset="0"/>
              </a:rPr>
              <a:t>Recall: </a:t>
            </a:r>
            <a:r>
              <a:rPr lang="en-US" sz="1800" baseline="30000">
                <a:solidFill>
                  <a:schemeClr val="accent2"/>
                </a:solidFill>
                <a:cs typeface="Arial" charset="0"/>
              </a:rPr>
              <a:t>o</a:t>
            </a:r>
            <a:r>
              <a:rPr lang="en-US" sz="1800">
                <a:solidFill>
                  <a:schemeClr val="accent2"/>
                </a:solidFill>
                <a:cs typeface="Arial" charset="0"/>
              </a:rPr>
              <a:t>C  +  273  =  K</a:t>
            </a:r>
            <a:endParaRPr lang="en-US" sz="1800">
              <a:solidFill>
                <a:schemeClr val="accent2"/>
              </a:solidFill>
            </a:endParaRPr>
          </a:p>
          <a:p>
            <a:pPr algn="l" eaLnBrk="0" hangingPunct="0"/>
            <a:r>
              <a:rPr lang="en-US" sz="1800">
                <a:solidFill>
                  <a:schemeClr val="accent2"/>
                </a:solidFill>
                <a:cs typeface="Arial" charset="0"/>
              </a:rPr>
              <a:t>Therefore:  Temperature  =  -71</a:t>
            </a:r>
            <a:r>
              <a:rPr lang="en-US" sz="1800" baseline="30000">
                <a:solidFill>
                  <a:schemeClr val="accent2"/>
                </a:solidFill>
                <a:cs typeface="Arial" charset="0"/>
              </a:rPr>
              <a:t>o</a:t>
            </a:r>
            <a:r>
              <a:rPr lang="en-US" sz="1800">
                <a:solidFill>
                  <a:schemeClr val="accent2"/>
                </a:solidFill>
                <a:cs typeface="Arial" charset="0"/>
              </a:rPr>
              <a:t>C</a:t>
            </a:r>
          </a:p>
        </p:txBody>
      </p:sp>
      <p:sp>
        <p:nvSpPr>
          <p:cNvPr id="203779" name="Rectangle 6"/>
          <p:cNvSpPr>
            <a:spLocks noChangeArrowheads="1"/>
          </p:cNvSpPr>
          <p:nvPr/>
        </p:nvSpPr>
        <p:spPr bwMode="auto">
          <a:xfrm>
            <a:off x="2952750" y="665163"/>
            <a:ext cx="2762250" cy="366712"/>
          </a:xfrm>
          <a:prstGeom prst="rect">
            <a:avLst/>
          </a:prstGeom>
          <a:noFill/>
          <a:ln w="9525">
            <a:noFill/>
            <a:miter lim="800000"/>
            <a:headEnd/>
            <a:tailEnd/>
          </a:ln>
        </p:spPr>
        <p:txBody>
          <a:bodyPr wrap="none">
            <a:spAutoFit/>
          </a:bodyPr>
          <a:lstStyle/>
          <a:p>
            <a:pPr algn="l"/>
            <a:r>
              <a:rPr lang="en-US" sz="1800" b="1">
                <a:cs typeface="Arial" charset="0"/>
              </a:rPr>
              <a:t>Gas Review Problem #1</a:t>
            </a:r>
          </a:p>
        </p:txBody>
      </p:sp>
      <p:sp>
        <p:nvSpPr>
          <p:cNvPr id="847880" name="Rectangle 8"/>
          <p:cNvSpPr>
            <a:spLocks noChangeArrowheads="1"/>
          </p:cNvSpPr>
          <p:nvPr/>
        </p:nvSpPr>
        <p:spPr bwMode="auto">
          <a:xfrm>
            <a:off x="723900" y="1387475"/>
            <a:ext cx="7610475" cy="915988"/>
          </a:xfrm>
          <a:prstGeom prst="rect">
            <a:avLst/>
          </a:prstGeom>
          <a:noFill/>
          <a:ln w="9525">
            <a:noFill/>
            <a:miter lim="800000"/>
            <a:headEnd/>
            <a:tailEnd/>
          </a:ln>
        </p:spPr>
        <p:txBody>
          <a:bodyPr>
            <a:spAutoFit/>
          </a:bodyPr>
          <a:lstStyle/>
          <a:p>
            <a:pPr algn="l" eaLnBrk="0" hangingPunct="0"/>
            <a:r>
              <a:rPr lang="en-US" sz="1800"/>
              <a:t>1)  </a:t>
            </a:r>
            <a:r>
              <a:rPr lang="en-US" sz="1800">
                <a:cs typeface="Arial" charset="0"/>
              </a:rPr>
              <a:t>A quantity of gas has a volume of 200 dm</a:t>
            </a:r>
            <a:r>
              <a:rPr lang="en-US" sz="1800" baseline="30000">
                <a:cs typeface="Arial" charset="0"/>
              </a:rPr>
              <a:t>3</a:t>
            </a:r>
            <a:r>
              <a:rPr lang="en-US" sz="1800">
                <a:cs typeface="Arial" charset="0"/>
              </a:rPr>
              <a:t> at 17</a:t>
            </a:r>
            <a:r>
              <a:rPr lang="en-US" sz="1800" baseline="30000">
                <a:cs typeface="Arial" charset="0"/>
              </a:rPr>
              <a:t>o</a:t>
            </a:r>
            <a:r>
              <a:rPr lang="en-US" sz="1800">
                <a:cs typeface="Arial" charset="0"/>
              </a:rPr>
              <a:t>C and 106.6 kPa.  </a:t>
            </a:r>
          </a:p>
          <a:p>
            <a:pPr algn="l" eaLnBrk="0" hangingPunct="0"/>
            <a:r>
              <a:rPr lang="en-US" sz="1800">
                <a:cs typeface="Arial" charset="0"/>
              </a:rPr>
              <a:t>To what temperature (</a:t>
            </a:r>
            <a:r>
              <a:rPr lang="en-US" sz="1800" baseline="30000">
                <a:cs typeface="Arial" charset="0"/>
              </a:rPr>
              <a:t>o</a:t>
            </a:r>
            <a:r>
              <a:rPr lang="en-US" sz="1800">
                <a:cs typeface="Arial" charset="0"/>
              </a:rPr>
              <a:t>C) must the gas be cooled for its volume to be </a:t>
            </a:r>
          </a:p>
          <a:p>
            <a:pPr algn="l" eaLnBrk="0" hangingPunct="0"/>
            <a:r>
              <a:rPr lang="en-US" sz="1800">
                <a:cs typeface="Arial" charset="0"/>
              </a:rPr>
              <a:t>reduced to 150 dm</a:t>
            </a:r>
            <a:r>
              <a:rPr lang="en-US" sz="1800" baseline="30000">
                <a:cs typeface="Arial" charset="0"/>
              </a:rPr>
              <a:t>3</a:t>
            </a:r>
            <a:r>
              <a:rPr lang="en-US" sz="1800">
                <a:cs typeface="Arial" charset="0"/>
              </a:rPr>
              <a:t> at a pressure of 98.6 kPa?</a:t>
            </a:r>
          </a:p>
        </p:txBody>
      </p:sp>
      <p:sp>
        <p:nvSpPr>
          <p:cNvPr id="847882" name="Rectangle 10"/>
          <p:cNvSpPr>
            <a:spLocks noChangeArrowheads="1"/>
          </p:cNvSpPr>
          <p:nvPr/>
        </p:nvSpPr>
        <p:spPr bwMode="auto">
          <a:xfrm>
            <a:off x="723900" y="2474913"/>
            <a:ext cx="7762875" cy="1465262"/>
          </a:xfrm>
          <a:prstGeom prst="rect">
            <a:avLst/>
          </a:prstGeom>
          <a:noFill/>
          <a:ln w="9525">
            <a:noFill/>
            <a:miter lim="800000"/>
            <a:headEnd/>
            <a:tailEnd/>
          </a:ln>
        </p:spPr>
        <p:txBody>
          <a:bodyPr>
            <a:spAutoFit/>
          </a:bodyPr>
          <a:lstStyle/>
          <a:p>
            <a:pPr algn="l" eaLnBrk="0" hangingPunct="0"/>
            <a:r>
              <a:rPr lang="en-US" sz="1800">
                <a:solidFill>
                  <a:srgbClr val="0000FF"/>
                </a:solidFill>
                <a:cs typeface="Arial" charset="0"/>
              </a:rPr>
              <a:t>Write given information:</a:t>
            </a:r>
            <a:endParaRPr lang="en-US" sz="1800"/>
          </a:p>
          <a:p>
            <a:pPr algn="l" eaLnBrk="0" hangingPunct="0"/>
            <a:r>
              <a:rPr lang="en-US" sz="1800">
                <a:cs typeface="Arial" charset="0"/>
              </a:rPr>
              <a:t>	V</a:t>
            </a:r>
            <a:r>
              <a:rPr lang="en-US" sz="1800" baseline="-30000">
                <a:cs typeface="Arial" charset="0"/>
              </a:rPr>
              <a:t>1</a:t>
            </a:r>
            <a:r>
              <a:rPr lang="en-US" sz="1800">
                <a:cs typeface="Arial" charset="0"/>
              </a:rPr>
              <a:t>  =                                    	V</a:t>
            </a:r>
            <a:r>
              <a:rPr lang="en-US" sz="1800" baseline="-30000">
                <a:cs typeface="Arial" charset="0"/>
              </a:rPr>
              <a:t>2</a:t>
            </a:r>
            <a:r>
              <a:rPr lang="en-US" sz="1800">
                <a:cs typeface="Arial" charset="0"/>
              </a:rPr>
              <a:t>  =   </a:t>
            </a:r>
            <a:r>
              <a:rPr lang="en-US" sz="1800"/>
              <a:t> </a:t>
            </a:r>
          </a:p>
          <a:p>
            <a:pPr algn="l" eaLnBrk="0" hangingPunct="0"/>
            <a:r>
              <a:rPr lang="en-US" sz="1800">
                <a:cs typeface="Arial" charset="0"/>
              </a:rPr>
              <a:t>	T</a:t>
            </a:r>
            <a:r>
              <a:rPr lang="en-US" sz="1800" baseline="-30000">
                <a:cs typeface="Arial" charset="0"/>
              </a:rPr>
              <a:t>1</a:t>
            </a:r>
            <a:r>
              <a:rPr lang="en-US" sz="1800">
                <a:cs typeface="Arial" charset="0"/>
              </a:rPr>
              <a:t>  =   			         	T</a:t>
            </a:r>
            <a:r>
              <a:rPr lang="en-US" sz="1800" baseline="-30000">
                <a:cs typeface="Arial" charset="0"/>
              </a:rPr>
              <a:t>2</a:t>
            </a:r>
            <a:r>
              <a:rPr lang="en-US" sz="1800">
                <a:cs typeface="Arial" charset="0"/>
              </a:rPr>
              <a:t>  =  </a:t>
            </a:r>
            <a:endParaRPr lang="en-US" sz="1800"/>
          </a:p>
          <a:p>
            <a:pPr algn="l" eaLnBrk="0" hangingPunct="0"/>
            <a:r>
              <a:rPr lang="en-US" sz="1800">
                <a:cs typeface="Arial" charset="0"/>
              </a:rPr>
              <a:t>	P</a:t>
            </a:r>
            <a:r>
              <a:rPr lang="en-US" sz="1800" baseline="-30000">
                <a:cs typeface="Arial" charset="0"/>
              </a:rPr>
              <a:t>1</a:t>
            </a:r>
            <a:r>
              <a:rPr lang="en-US" sz="1800">
                <a:cs typeface="Arial" charset="0"/>
              </a:rPr>
              <a:t>  =   		                           	P</a:t>
            </a:r>
            <a:r>
              <a:rPr lang="en-US" sz="1800" baseline="-30000">
                <a:cs typeface="Arial" charset="0"/>
              </a:rPr>
              <a:t>2</a:t>
            </a:r>
            <a:r>
              <a:rPr lang="en-US" sz="1800">
                <a:cs typeface="Arial" charset="0"/>
              </a:rPr>
              <a:t>  =   </a:t>
            </a:r>
            <a:endParaRPr lang="en-US" sz="1800"/>
          </a:p>
          <a:p>
            <a:pPr algn="l" eaLnBrk="0" hangingPunct="0"/>
            <a:r>
              <a:rPr lang="en-US" sz="1800"/>
              <a:t> </a:t>
            </a:r>
          </a:p>
        </p:txBody>
      </p:sp>
      <p:sp>
        <p:nvSpPr>
          <p:cNvPr id="847884" name="Rectangle 12"/>
          <p:cNvSpPr>
            <a:spLocks noChangeArrowheads="1"/>
          </p:cNvSpPr>
          <p:nvPr/>
        </p:nvSpPr>
        <p:spPr bwMode="auto">
          <a:xfrm>
            <a:off x="2254250" y="2751138"/>
            <a:ext cx="1093788" cy="366712"/>
          </a:xfrm>
          <a:prstGeom prst="rect">
            <a:avLst/>
          </a:prstGeom>
          <a:noFill/>
          <a:ln w="9525">
            <a:noFill/>
            <a:miter lim="800000"/>
            <a:headEnd/>
            <a:tailEnd/>
          </a:ln>
        </p:spPr>
        <p:txBody>
          <a:bodyPr wrap="none">
            <a:spAutoFit/>
          </a:bodyPr>
          <a:lstStyle/>
          <a:p>
            <a:pPr algn="l"/>
            <a:r>
              <a:rPr lang="en-US" sz="1800">
                <a:cs typeface="Arial" charset="0"/>
              </a:rPr>
              <a:t>200 dm</a:t>
            </a:r>
            <a:r>
              <a:rPr lang="en-US" sz="1800" baseline="30000">
                <a:cs typeface="Arial" charset="0"/>
              </a:rPr>
              <a:t>3</a:t>
            </a:r>
            <a:r>
              <a:rPr lang="en-US" sz="1800">
                <a:cs typeface="Arial" charset="0"/>
              </a:rPr>
              <a:t> </a:t>
            </a:r>
          </a:p>
        </p:txBody>
      </p:sp>
      <p:sp>
        <p:nvSpPr>
          <p:cNvPr id="847886" name="Rectangle 14"/>
          <p:cNvSpPr>
            <a:spLocks noChangeArrowheads="1"/>
          </p:cNvSpPr>
          <p:nvPr/>
        </p:nvSpPr>
        <p:spPr bwMode="auto">
          <a:xfrm>
            <a:off x="2239963" y="3022600"/>
            <a:ext cx="750887" cy="366713"/>
          </a:xfrm>
          <a:prstGeom prst="rect">
            <a:avLst/>
          </a:prstGeom>
          <a:noFill/>
          <a:ln w="9525">
            <a:noFill/>
            <a:miter lim="800000"/>
            <a:headEnd/>
            <a:tailEnd/>
          </a:ln>
        </p:spPr>
        <p:txBody>
          <a:bodyPr wrap="none">
            <a:spAutoFit/>
          </a:bodyPr>
          <a:lstStyle/>
          <a:p>
            <a:pPr algn="l"/>
            <a:r>
              <a:rPr lang="en-US" sz="1800">
                <a:cs typeface="Arial" charset="0"/>
              </a:rPr>
              <a:t>17 </a:t>
            </a:r>
            <a:r>
              <a:rPr lang="en-US" sz="1800" baseline="30000">
                <a:cs typeface="Arial" charset="0"/>
              </a:rPr>
              <a:t>o</a:t>
            </a:r>
            <a:r>
              <a:rPr lang="en-US" sz="1800">
                <a:cs typeface="Arial" charset="0"/>
              </a:rPr>
              <a:t>C</a:t>
            </a:r>
          </a:p>
        </p:txBody>
      </p:sp>
      <p:sp>
        <p:nvSpPr>
          <p:cNvPr id="847888" name="Rectangle 16"/>
          <p:cNvSpPr>
            <a:spLocks noChangeArrowheads="1"/>
          </p:cNvSpPr>
          <p:nvPr/>
        </p:nvSpPr>
        <p:spPr bwMode="auto">
          <a:xfrm>
            <a:off x="2935288" y="3022600"/>
            <a:ext cx="1873250" cy="366713"/>
          </a:xfrm>
          <a:prstGeom prst="rect">
            <a:avLst/>
          </a:prstGeom>
          <a:noFill/>
          <a:ln w="9525">
            <a:noFill/>
            <a:miter lim="800000"/>
            <a:headEnd/>
            <a:tailEnd/>
          </a:ln>
        </p:spPr>
        <p:txBody>
          <a:bodyPr wrap="none">
            <a:spAutoFit/>
          </a:bodyPr>
          <a:lstStyle/>
          <a:p>
            <a:pPr algn="l"/>
            <a:r>
              <a:rPr lang="en-US" sz="1800">
                <a:cs typeface="Arial" charset="0"/>
              </a:rPr>
              <a:t>+  273   =  290 K</a:t>
            </a:r>
          </a:p>
        </p:txBody>
      </p:sp>
      <p:sp>
        <p:nvSpPr>
          <p:cNvPr id="847890" name="Rectangle 18"/>
          <p:cNvSpPr>
            <a:spLocks noChangeArrowheads="1"/>
          </p:cNvSpPr>
          <p:nvPr/>
        </p:nvSpPr>
        <p:spPr bwMode="auto">
          <a:xfrm>
            <a:off x="2255838" y="3298825"/>
            <a:ext cx="1212850" cy="366713"/>
          </a:xfrm>
          <a:prstGeom prst="rect">
            <a:avLst/>
          </a:prstGeom>
          <a:noFill/>
          <a:ln w="9525">
            <a:noFill/>
            <a:miter lim="800000"/>
            <a:headEnd/>
            <a:tailEnd/>
          </a:ln>
        </p:spPr>
        <p:txBody>
          <a:bodyPr wrap="none">
            <a:spAutoFit/>
          </a:bodyPr>
          <a:lstStyle/>
          <a:p>
            <a:pPr algn="l"/>
            <a:r>
              <a:rPr lang="en-US" sz="1800">
                <a:cs typeface="Arial" charset="0"/>
              </a:rPr>
              <a:t>106.6 kPa</a:t>
            </a:r>
          </a:p>
        </p:txBody>
      </p:sp>
      <p:sp>
        <p:nvSpPr>
          <p:cNvPr id="847892" name="Rectangle 20"/>
          <p:cNvSpPr>
            <a:spLocks noChangeArrowheads="1"/>
          </p:cNvSpPr>
          <p:nvPr/>
        </p:nvSpPr>
        <p:spPr bwMode="auto">
          <a:xfrm>
            <a:off x="5915025" y="2751138"/>
            <a:ext cx="1030288" cy="366712"/>
          </a:xfrm>
          <a:prstGeom prst="rect">
            <a:avLst/>
          </a:prstGeom>
          <a:noFill/>
          <a:ln w="9525">
            <a:noFill/>
            <a:miter lim="800000"/>
            <a:headEnd/>
            <a:tailEnd/>
          </a:ln>
        </p:spPr>
        <p:txBody>
          <a:bodyPr wrap="none">
            <a:spAutoFit/>
          </a:bodyPr>
          <a:lstStyle/>
          <a:p>
            <a:pPr algn="l"/>
            <a:r>
              <a:rPr lang="en-US" sz="1800">
                <a:cs typeface="Arial" charset="0"/>
              </a:rPr>
              <a:t>150 dm</a:t>
            </a:r>
            <a:r>
              <a:rPr lang="en-US" sz="1800" baseline="30000">
                <a:cs typeface="Arial" charset="0"/>
              </a:rPr>
              <a:t>3</a:t>
            </a:r>
          </a:p>
        </p:txBody>
      </p:sp>
      <p:sp>
        <p:nvSpPr>
          <p:cNvPr id="847894" name="Rectangle 22"/>
          <p:cNvSpPr>
            <a:spLocks noChangeArrowheads="1"/>
          </p:cNvSpPr>
          <p:nvPr/>
        </p:nvSpPr>
        <p:spPr bwMode="auto">
          <a:xfrm>
            <a:off x="5897563" y="3022600"/>
            <a:ext cx="1073150" cy="366713"/>
          </a:xfrm>
          <a:prstGeom prst="rect">
            <a:avLst/>
          </a:prstGeom>
          <a:noFill/>
          <a:ln w="9525">
            <a:noFill/>
            <a:miter lim="800000"/>
            <a:headEnd/>
            <a:tailEnd/>
          </a:ln>
        </p:spPr>
        <p:txBody>
          <a:bodyPr wrap="none">
            <a:spAutoFit/>
          </a:bodyPr>
          <a:lstStyle/>
          <a:p>
            <a:pPr algn="l"/>
            <a:r>
              <a:rPr lang="en-US" sz="1800">
                <a:cs typeface="Arial" charset="0"/>
              </a:rPr>
              <a:t>_______</a:t>
            </a:r>
          </a:p>
        </p:txBody>
      </p:sp>
      <p:sp>
        <p:nvSpPr>
          <p:cNvPr id="847896" name="Rectangle 24"/>
          <p:cNvSpPr>
            <a:spLocks noChangeArrowheads="1"/>
          </p:cNvSpPr>
          <p:nvPr/>
        </p:nvSpPr>
        <p:spPr bwMode="auto">
          <a:xfrm>
            <a:off x="5915025" y="3298825"/>
            <a:ext cx="1085850" cy="366713"/>
          </a:xfrm>
          <a:prstGeom prst="rect">
            <a:avLst/>
          </a:prstGeom>
          <a:noFill/>
          <a:ln w="9525">
            <a:noFill/>
            <a:miter lim="800000"/>
            <a:headEnd/>
            <a:tailEnd/>
          </a:ln>
        </p:spPr>
        <p:txBody>
          <a:bodyPr wrap="none">
            <a:spAutoFit/>
          </a:bodyPr>
          <a:lstStyle/>
          <a:p>
            <a:pPr algn="l"/>
            <a:r>
              <a:rPr lang="en-US" sz="1800">
                <a:cs typeface="Arial" charset="0"/>
              </a:rPr>
              <a:t>98.6 kPa</a:t>
            </a:r>
          </a:p>
        </p:txBody>
      </p:sp>
      <p:grpSp>
        <p:nvGrpSpPr>
          <p:cNvPr id="2" name="Group 39"/>
          <p:cNvGrpSpPr>
            <a:grpSpLocks/>
          </p:cNvGrpSpPr>
          <p:nvPr/>
        </p:nvGrpSpPr>
        <p:grpSpPr bwMode="auto">
          <a:xfrm>
            <a:off x="3648075" y="4722813"/>
            <a:ext cx="4962525" cy="641350"/>
            <a:chOff x="2298" y="2975"/>
            <a:chExt cx="3126" cy="404"/>
          </a:xfrm>
        </p:grpSpPr>
        <p:sp>
          <p:nvSpPr>
            <p:cNvPr id="203797" name="Text Box 25"/>
            <p:cNvSpPr txBox="1">
              <a:spLocks noChangeArrowheads="1"/>
            </p:cNvSpPr>
            <p:nvPr/>
          </p:nvSpPr>
          <p:spPr bwMode="auto">
            <a:xfrm>
              <a:off x="2298" y="2975"/>
              <a:ext cx="3126" cy="404"/>
            </a:xfrm>
            <a:prstGeom prst="rect">
              <a:avLst/>
            </a:prstGeom>
            <a:noFill/>
            <a:ln w="9525">
              <a:noFill/>
              <a:miter lim="800000"/>
              <a:headEnd/>
              <a:tailEnd/>
            </a:ln>
          </p:spPr>
          <p:txBody>
            <a:bodyPr wrap="none">
              <a:spAutoFit/>
            </a:bodyPr>
            <a:lstStyle/>
            <a:p>
              <a:pPr algn="l"/>
              <a:r>
                <a:rPr lang="en-US" sz="1800"/>
                <a:t>(101.6 kPa)x(200 dm</a:t>
              </a:r>
              <a:r>
                <a:rPr lang="en-US" sz="1800" baseline="30000"/>
                <a:t>3</a:t>
              </a:r>
              <a:r>
                <a:rPr lang="en-US" sz="1800"/>
                <a:t>)     (98.6 kPa)x(150 dm</a:t>
              </a:r>
              <a:r>
                <a:rPr lang="en-US" sz="1800" baseline="30000"/>
                <a:t>3</a:t>
              </a:r>
              <a:r>
                <a:rPr lang="en-US" sz="1800"/>
                <a:t>)</a:t>
              </a:r>
            </a:p>
            <a:p>
              <a:pPr algn="l"/>
              <a:r>
                <a:rPr lang="en-US" sz="1800"/>
                <a:t>                290 K                            T</a:t>
              </a:r>
              <a:r>
                <a:rPr lang="en-US" sz="1800" baseline="-25000"/>
                <a:t>2</a:t>
              </a:r>
            </a:p>
          </p:txBody>
        </p:sp>
        <p:sp>
          <p:nvSpPr>
            <p:cNvPr id="203798" name="Line 26"/>
            <p:cNvSpPr>
              <a:spLocks noChangeShapeType="1"/>
            </p:cNvSpPr>
            <p:nvPr/>
          </p:nvSpPr>
          <p:spPr bwMode="auto">
            <a:xfrm>
              <a:off x="2368" y="3188"/>
              <a:ext cx="1432" cy="0"/>
            </a:xfrm>
            <a:prstGeom prst="line">
              <a:avLst/>
            </a:prstGeom>
            <a:noFill/>
            <a:ln w="15875">
              <a:solidFill>
                <a:schemeClr val="tx1"/>
              </a:solidFill>
              <a:round/>
              <a:headEnd/>
              <a:tailEnd/>
            </a:ln>
          </p:spPr>
          <p:txBody>
            <a:bodyPr/>
            <a:lstStyle/>
            <a:p>
              <a:endParaRPr lang="en-US"/>
            </a:p>
          </p:txBody>
        </p:sp>
        <p:sp>
          <p:nvSpPr>
            <p:cNvPr id="203799" name="Line 27"/>
            <p:cNvSpPr>
              <a:spLocks noChangeShapeType="1"/>
            </p:cNvSpPr>
            <p:nvPr/>
          </p:nvSpPr>
          <p:spPr bwMode="auto">
            <a:xfrm>
              <a:off x="3992" y="3188"/>
              <a:ext cx="1380" cy="0"/>
            </a:xfrm>
            <a:prstGeom prst="line">
              <a:avLst/>
            </a:prstGeom>
            <a:noFill/>
            <a:ln w="15875">
              <a:solidFill>
                <a:schemeClr val="tx1"/>
              </a:solidFill>
              <a:round/>
              <a:headEnd/>
              <a:tailEnd/>
            </a:ln>
          </p:spPr>
          <p:txBody>
            <a:bodyPr/>
            <a:lstStyle/>
            <a:p>
              <a:endParaRPr lang="en-US"/>
            </a:p>
          </p:txBody>
        </p:sp>
        <p:sp>
          <p:nvSpPr>
            <p:cNvPr id="203800" name="Text Box 32"/>
            <p:cNvSpPr txBox="1">
              <a:spLocks noChangeArrowheads="1"/>
            </p:cNvSpPr>
            <p:nvPr/>
          </p:nvSpPr>
          <p:spPr bwMode="auto">
            <a:xfrm>
              <a:off x="3798" y="3055"/>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3" name="Group 38"/>
          <p:cNvGrpSpPr>
            <a:grpSpLocks/>
          </p:cNvGrpSpPr>
          <p:nvPr/>
        </p:nvGrpSpPr>
        <p:grpSpPr bwMode="auto">
          <a:xfrm>
            <a:off x="2619375" y="4024313"/>
            <a:ext cx="1739900" cy="641350"/>
            <a:chOff x="1650" y="2535"/>
            <a:chExt cx="1096" cy="404"/>
          </a:xfrm>
        </p:grpSpPr>
        <p:sp>
          <p:nvSpPr>
            <p:cNvPr id="203793" name="Text Box 29"/>
            <p:cNvSpPr txBox="1">
              <a:spLocks noChangeArrowheads="1"/>
            </p:cNvSpPr>
            <p:nvPr/>
          </p:nvSpPr>
          <p:spPr bwMode="auto">
            <a:xfrm>
              <a:off x="1650" y="2535"/>
              <a:ext cx="1096" cy="404"/>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xV</a:t>
              </a:r>
              <a:r>
                <a:rPr lang="en-US" sz="1800" baseline="-25000"/>
                <a:t>1</a:t>
              </a:r>
              <a:r>
                <a:rPr lang="en-US" sz="1800"/>
                <a:t>      P</a:t>
              </a:r>
              <a:r>
                <a:rPr lang="en-US" sz="1800" baseline="-25000"/>
                <a:t>2</a:t>
              </a:r>
              <a:r>
                <a:rPr lang="en-US" sz="1800"/>
                <a:t>xV</a:t>
              </a:r>
              <a:r>
                <a:rPr lang="en-US" sz="1800" baseline="-25000"/>
                <a:t>2</a:t>
              </a:r>
            </a:p>
            <a:p>
              <a:pPr algn="l"/>
              <a:r>
                <a:rPr lang="en-US" sz="1800"/>
                <a:t>   T</a:t>
              </a:r>
              <a:r>
                <a:rPr lang="en-US" sz="1800" baseline="-25000"/>
                <a:t>1</a:t>
              </a:r>
              <a:r>
                <a:rPr lang="en-US" sz="1800"/>
                <a:t>            T</a:t>
              </a:r>
              <a:r>
                <a:rPr lang="en-US" sz="1800" baseline="-25000"/>
                <a:t>2</a:t>
              </a:r>
            </a:p>
          </p:txBody>
        </p:sp>
        <p:sp>
          <p:nvSpPr>
            <p:cNvPr id="203794" name="Line 30"/>
            <p:cNvSpPr>
              <a:spLocks noChangeShapeType="1"/>
            </p:cNvSpPr>
            <p:nvPr/>
          </p:nvSpPr>
          <p:spPr bwMode="auto">
            <a:xfrm>
              <a:off x="1692" y="2756"/>
              <a:ext cx="392" cy="0"/>
            </a:xfrm>
            <a:prstGeom prst="line">
              <a:avLst/>
            </a:prstGeom>
            <a:noFill/>
            <a:ln w="15875">
              <a:solidFill>
                <a:schemeClr val="tx1"/>
              </a:solidFill>
              <a:round/>
              <a:headEnd/>
              <a:tailEnd/>
            </a:ln>
          </p:spPr>
          <p:txBody>
            <a:bodyPr/>
            <a:lstStyle/>
            <a:p>
              <a:endParaRPr lang="en-US"/>
            </a:p>
          </p:txBody>
        </p:sp>
        <p:sp>
          <p:nvSpPr>
            <p:cNvPr id="203795" name="Line 31"/>
            <p:cNvSpPr>
              <a:spLocks noChangeShapeType="1"/>
            </p:cNvSpPr>
            <p:nvPr/>
          </p:nvSpPr>
          <p:spPr bwMode="auto">
            <a:xfrm>
              <a:off x="2304" y="2756"/>
              <a:ext cx="380" cy="0"/>
            </a:xfrm>
            <a:prstGeom prst="line">
              <a:avLst/>
            </a:prstGeom>
            <a:noFill/>
            <a:ln w="15875">
              <a:solidFill>
                <a:schemeClr val="tx1"/>
              </a:solidFill>
              <a:round/>
              <a:headEnd/>
              <a:tailEnd/>
            </a:ln>
          </p:spPr>
          <p:txBody>
            <a:bodyPr/>
            <a:lstStyle/>
            <a:p>
              <a:endParaRPr lang="en-US"/>
            </a:p>
          </p:txBody>
        </p:sp>
        <p:sp>
          <p:nvSpPr>
            <p:cNvPr id="203796" name="Text Box 34"/>
            <p:cNvSpPr txBox="1">
              <a:spLocks noChangeArrowheads="1"/>
            </p:cNvSpPr>
            <p:nvPr/>
          </p:nvSpPr>
          <p:spPr bwMode="auto">
            <a:xfrm>
              <a:off x="2094" y="2639"/>
              <a:ext cx="200" cy="231"/>
            </a:xfrm>
            <a:prstGeom prst="rect">
              <a:avLst/>
            </a:prstGeom>
            <a:noFill/>
            <a:ln w="9525">
              <a:noFill/>
              <a:miter lim="800000"/>
              <a:headEnd/>
              <a:tailEnd/>
            </a:ln>
          </p:spPr>
          <p:txBody>
            <a:bodyPr wrap="none">
              <a:spAutoFit/>
            </a:bodyPr>
            <a:lstStyle/>
            <a:p>
              <a:pPr algn="l"/>
              <a:r>
                <a:rPr lang="en-US" sz="1800"/>
                <a:t>=</a:t>
              </a:r>
            </a:p>
          </p:txBody>
        </p:sp>
      </p:grpSp>
      <p:sp>
        <p:nvSpPr>
          <p:cNvPr id="847909" name="Rectangle 37"/>
          <p:cNvSpPr>
            <a:spLocks noChangeArrowheads="1"/>
          </p:cNvSpPr>
          <p:nvPr/>
        </p:nvSpPr>
        <p:spPr bwMode="auto">
          <a:xfrm>
            <a:off x="2168525" y="5113338"/>
            <a:ext cx="1392238" cy="366712"/>
          </a:xfrm>
          <a:prstGeom prst="rect">
            <a:avLst/>
          </a:prstGeom>
          <a:noFill/>
          <a:ln w="9525">
            <a:noFill/>
            <a:miter lim="800000"/>
            <a:headEnd/>
            <a:tailEnd/>
          </a:ln>
        </p:spPr>
        <p:txBody>
          <a:bodyPr wrap="none">
            <a:spAutoFit/>
          </a:bodyPr>
          <a:lstStyle/>
          <a:p>
            <a:pPr algn="l"/>
            <a:r>
              <a:rPr lang="en-US" sz="1800">
                <a:solidFill>
                  <a:schemeClr val="accent2"/>
                </a:solidFill>
                <a:cs typeface="Arial" charset="0"/>
              </a:rPr>
              <a:t>T</a:t>
            </a:r>
            <a:r>
              <a:rPr lang="en-US" sz="1800" baseline="-30000">
                <a:solidFill>
                  <a:schemeClr val="accent2"/>
                </a:solidFill>
                <a:cs typeface="Arial" charset="0"/>
              </a:rPr>
              <a:t>2</a:t>
            </a:r>
            <a:r>
              <a:rPr lang="en-US" sz="1800">
                <a:solidFill>
                  <a:schemeClr val="accent2"/>
                </a:solidFill>
                <a:cs typeface="Arial" charset="0"/>
              </a:rPr>
              <a:t>  =  201 K</a:t>
            </a:r>
          </a:p>
        </p:txBody>
      </p:sp>
      <p:sp>
        <p:nvSpPr>
          <p:cNvPr id="203792" name="AutoShape 40">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7880"/>
                                        </p:tgtEl>
                                        <p:attrNameLst>
                                          <p:attrName>style.visibility</p:attrName>
                                        </p:attrNameLst>
                                      </p:cBhvr>
                                      <p:to>
                                        <p:strVal val="visible"/>
                                      </p:to>
                                    </p:set>
                                    <p:animEffect transition="in" filter="fade">
                                      <p:cBhvr>
                                        <p:cTn id="7" dur="2000"/>
                                        <p:tgtEl>
                                          <p:spTgt spid="84788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47882">
                                            <p:txEl>
                                              <p:pRg st="0" end="0"/>
                                            </p:txEl>
                                          </p:spTgt>
                                        </p:tgtEl>
                                        <p:attrNameLst>
                                          <p:attrName>style.visibility</p:attrName>
                                        </p:attrNameLst>
                                      </p:cBhvr>
                                      <p:to>
                                        <p:strVal val="visible"/>
                                      </p:to>
                                    </p:set>
                                    <p:anim calcmode="lin" valueType="num">
                                      <p:cBhvr>
                                        <p:cTn id="12" dur="1000" fill="hold"/>
                                        <p:tgtEl>
                                          <p:spTgt spid="847882">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84788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4788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47882">
                                            <p:txEl>
                                              <p:pRg st="1" end="1"/>
                                            </p:txEl>
                                          </p:spTgt>
                                        </p:tgtEl>
                                        <p:attrNameLst>
                                          <p:attrName>style.visibility</p:attrName>
                                        </p:attrNameLst>
                                      </p:cBhvr>
                                      <p:to>
                                        <p:strVal val="visible"/>
                                      </p:to>
                                    </p:set>
                                    <p:animEffect transition="in" filter="dissolve">
                                      <p:cBhvr>
                                        <p:cTn id="19" dur="500"/>
                                        <p:tgtEl>
                                          <p:spTgt spid="847882">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47882">
                                            <p:txEl>
                                              <p:pRg st="2" end="2"/>
                                            </p:txEl>
                                          </p:spTgt>
                                        </p:tgtEl>
                                        <p:attrNameLst>
                                          <p:attrName>style.visibility</p:attrName>
                                        </p:attrNameLst>
                                      </p:cBhvr>
                                      <p:to>
                                        <p:strVal val="visible"/>
                                      </p:to>
                                    </p:set>
                                    <p:animEffect transition="in" filter="dissolve">
                                      <p:cBhvr>
                                        <p:cTn id="22" dur="500"/>
                                        <p:tgtEl>
                                          <p:spTgt spid="847882">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47882">
                                            <p:txEl>
                                              <p:pRg st="3" end="3"/>
                                            </p:txEl>
                                          </p:spTgt>
                                        </p:tgtEl>
                                        <p:attrNameLst>
                                          <p:attrName>style.visibility</p:attrName>
                                        </p:attrNameLst>
                                      </p:cBhvr>
                                      <p:to>
                                        <p:strVal val="visible"/>
                                      </p:to>
                                    </p:set>
                                    <p:animEffect transition="in" filter="dissolve">
                                      <p:cBhvr>
                                        <p:cTn id="25" dur="500"/>
                                        <p:tgtEl>
                                          <p:spTgt spid="84788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847884"/>
                                        </p:tgtEl>
                                        <p:attrNameLst>
                                          <p:attrName>style.visibility</p:attrName>
                                        </p:attrNameLst>
                                      </p:cBhvr>
                                      <p:to>
                                        <p:strVal val="visible"/>
                                      </p:to>
                                    </p:set>
                                    <p:animEffect transition="in" filter="fade">
                                      <p:cBhvr>
                                        <p:cTn id="30" dur="1000"/>
                                        <p:tgtEl>
                                          <p:spTgt spid="847884"/>
                                        </p:tgtEl>
                                      </p:cBhvr>
                                    </p:animEffect>
                                    <p:anim calcmode="lin" valueType="num">
                                      <p:cBhvr>
                                        <p:cTn id="31" dur="1000" fill="hold"/>
                                        <p:tgtEl>
                                          <p:spTgt spid="847884"/>
                                        </p:tgtEl>
                                        <p:attrNameLst>
                                          <p:attrName>ppt_x</p:attrName>
                                        </p:attrNameLst>
                                      </p:cBhvr>
                                      <p:tavLst>
                                        <p:tav tm="0">
                                          <p:val>
                                            <p:strVal val="#ppt_x-.1"/>
                                          </p:val>
                                        </p:tav>
                                        <p:tav tm="100000">
                                          <p:val>
                                            <p:strVal val="#ppt_x"/>
                                          </p:val>
                                        </p:tav>
                                      </p:tavLst>
                                    </p:anim>
                                    <p:anim calcmode="lin" valueType="num">
                                      <p:cBhvr>
                                        <p:cTn id="32" dur="1000" fill="hold"/>
                                        <p:tgtEl>
                                          <p:spTgt spid="8478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0" presetClass="entr" presetSubtype="0" fill="hold" grpId="0" nodeType="clickEffect">
                                  <p:stCondLst>
                                    <p:cond delay="0"/>
                                  </p:stCondLst>
                                  <p:iterate type="lt">
                                    <p:tmPct val="10000"/>
                                  </p:iterate>
                                  <p:childTnLst>
                                    <p:set>
                                      <p:cBhvr>
                                        <p:cTn id="36" dur="1" fill="hold">
                                          <p:stCondLst>
                                            <p:cond delay="0"/>
                                          </p:stCondLst>
                                        </p:cTn>
                                        <p:tgtEl>
                                          <p:spTgt spid="847886"/>
                                        </p:tgtEl>
                                        <p:attrNameLst>
                                          <p:attrName>style.visibility</p:attrName>
                                        </p:attrNameLst>
                                      </p:cBhvr>
                                      <p:to>
                                        <p:strVal val="visible"/>
                                      </p:to>
                                    </p:set>
                                    <p:animEffect transition="in" filter="fade">
                                      <p:cBhvr>
                                        <p:cTn id="37" dur="1000"/>
                                        <p:tgtEl>
                                          <p:spTgt spid="847886"/>
                                        </p:tgtEl>
                                      </p:cBhvr>
                                    </p:animEffect>
                                    <p:anim calcmode="lin" valueType="num">
                                      <p:cBhvr>
                                        <p:cTn id="38" dur="1000" fill="hold"/>
                                        <p:tgtEl>
                                          <p:spTgt spid="847886"/>
                                        </p:tgtEl>
                                        <p:attrNameLst>
                                          <p:attrName>ppt_x</p:attrName>
                                        </p:attrNameLst>
                                      </p:cBhvr>
                                      <p:tavLst>
                                        <p:tav tm="0">
                                          <p:val>
                                            <p:strVal val="#ppt_x-.1"/>
                                          </p:val>
                                        </p:tav>
                                        <p:tav tm="100000">
                                          <p:val>
                                            <p:strVal val="#ppt_x"/>
                                          </p:val>
                                        </p:tav>
                                      </p:tavLst>
                                    </p:anim>
                                    <p:anim calcmode="lin" valueType="num">
                                      <p:cBhvr>
                                        <p:cTn id="39" dur="1000" fill="hold"/>
                                        <p:tgtEl>
                                          <p:spTgt spid="84788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0" presetClass="entr" presetSubtype="0" fill="hold" grpId="0" nodeType="clickEffect">
                                  <p:stCondLst>
                                    <p:cond delay="0"/>
                                  </p:stCondLst>
                                  <p:iterate type="lt">
                                    <p:tmPct val="10000"/>
                                  </p:iterate>
                                  <p:childTnLst>
                                    <p:set>
                                      <p:cBhvr>
                                        <p:cTn id="43" dur="1" fill="hold">
                                          <p:stCondLst>
                                            <p:cond delay="0"/>
                                          </p:stCondLst>
                                        </p:cTn>
                                        <p:tgtEl>
                                          <p:spTgt spid="847890"/>
                                        </p:tgtEl>
                                        <p:attrNameLst>
                                          <p:attrName>style.visibility</p:attrName>
                                        </p:attrNameLst>
                                      </p:cBhvr>
                                      <p:to>
                                        <p:strVal val="visible"/>
                                      </p:to>
                                    </p:set>
                                    <p:animEffect transition="in" filter="fade">
                                      <p:cBhvr>
                                        <p:cTn id="44" dur="1000"/>
                                        <p:tgtEl>
                                          <p:spTgt spid="847890"/>
                                        </p:tgtEl>
                                      </p:cBhvr>
                                    </p:animEffect>
                                    <p:anim calcmode="lin" valueType="num">
                                      <p:cBhvr>
                                        <p:cTn id="45" dur="1000" fill="hold"/>
                                        <p:tgtEl>
                                          <p:spTgt spid="847890"/>
                                        </p:tgtEl>
                                        <p:attrNameLst>
                                          <p:attrName>ppt_x</p:attrName>
                                        </p:attrNameLst>
                                      </p:cBhvr>
                                      <p:tavLst>
                                        <p:tav tm="0">
                                          <p:val>
                                            <p:strVal val="#ppt_x-.1"/>
                                          </p:val>
                                        </p:tav>
                                        <p:tav tm="100000">
                                          <p:val>
                                            <p:strVal val="#ppt_x"/>
                                          </p:val>
                                        </p:tav>
                                      </p:tavLst>
                                    </p:anim>
                                    <p:anim calcmode="lin" valueType="num">
                                      <p:cBhvr>
                                        <p:cTn id="46" dur="1000" fill="hold"/>
                                        <p:tgtEl>
                                          <p:spTgt spid="84789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847892"/>
                                        </p:tgtEl>
                                        <p:attrNameLst>
                                          <p:attrName>style.visibility</p:attrName>
                                        </p:attrNameLst>
                                      </p:cBhvr>
                                      <p:to>
                                        <p:strVal val="visible"/>
                                      </p:to>
                                    </p:set>
                                    <p:animEffect transition="in" filter="dissolve">
                                      <p:cBhvr>
                                        <p:cTn id="51" dur="500"/>
                                        <p:tgtEl>
                                          <p:spTgt spid="84789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47894"/>
                                        </p:tgtEl>
                                        <p:attrNameLst>
                                          <p:attrName>style.visibility</p:attrName>
                                        </p:attrNameLst>
                                      </p:cBhvr>
                                      <p:to>
                                        <p:strVal val="visible"/>
                                      </p:to>
                                    </p:set>
                                    <p:animEffect transition="in" filter="wipe(left)">
                                      <p:cBhvr>
                                        <p:cTn id="56" dur="500"/>
                                        <p:tgtEl>
                                          <p:spTgt spid="84789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847896"/>
                                        </p:tgtEl>
                                        <p:attrNameLst>
                                          <p:attrName>style.visibility</p:attrName>
                                        </p:attrNameLst>
                                      </p:cBhvr>
                                      <p:to>
                                        <p:strVal val="visible"/>
                                      </p:to>
                                    </p:set>
                                    <p:animEffect transition="in" filter="dissolve">
                                      <p:cBhvr>
                                        <p:cTn id="61" dur="500"/>
                                        <p:tgtEl>
                                          <p:spTgt spid="847896"/>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847888"/>
                                        </p:tgtEl>
                                        <p:attrNameLst>
                                          <p:attrName>style.visibility</p:attrName>
                                        </p:attrNameLst>
                                      </p:cBhvr>
                                      <p:to>
                                        <p:strVal val="visible"/>
                                      </p:to>
                                    </p:set>
                                    <p:animEffect transition="in" filter="checkerboard(across)">
                                      <p:cBhvr>
                                        <p:cTn id="66" dur="500"/>
                                        <p:tgtEl>
                                          <p:spTgt spid="847888"/>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nodeType="clickEffect">
                                  <p:stCondLst>
                                    <p:cond delay="0"/>
                                  </p:stCondLst>
                                  <p:childTnLst>
                                    <p:set>
                                      <p:cBhvr>
                                        <p:cTn id="70" dur="1" fill="hold">
                                          <p:stCondLst>
                                            <p:cond delay="0"/>
                                          </p:stCondLst>
                                        </p:cTn>
                                        <p:tgtEl>
                                          <p:spTgt spid="847874">
                                            <p:txEl>
                                              <p:pRg st="0" end="0"/>
                                            </p:txEl>
                                          </p:spTgt>
                                        </p:tgtEl>
                                        <p:attrNameLst>
                                          <p:attrName>style.visibility</p:attrName>
                                        </p:attrNameLst>
                                      </p:cBhvr>
                                      <p:to>
                                        <p:strVal val="visible"/>
                                      </p:to>
                                    </p:set>
                                    <p:anim calcmode="lin" valueType="num">
                                      <p:cBhvr>
                                        <p:cTn id="71" dur="1000" fill="hold"/>
                                        <p:tgtEl>
                                          <p:spTgt spid="847874">
                                            <p:txEl>
                                              <p:pRg st="0" end="0"/>
                                            </p:txEl>
                                          </p:spTgt>
                                        </p:tgtEl>
                                        <p:attrNameLst>
                                          <p:attrName>ppt_x</p:attrName>
                                        </p:attrNameLst>
                                      </p:cBhvr>
                                      <p:tavLst>
                                        <p:tav tm="0">
                                          <p:val>
                                            <p:strVal val="#ppt_x-.2"/>
                                          </p:val>
                                        </p:tav>
                                        <p:tav tm="100000">
                                          <p:val>
                                            <p:strVal val="#ppt_x"/>
                                          </p:val>
                                        </p:tav>
                                      </p:tavLst>
                                    </p:anim>
                                    <p:anim calcmode="lin" valueType="num">
                                      <p:cBhvr>
                                        <p:cTn id="72" dur="1000" fill="hold"/>
                                        <p:tgtEl>
                                          <p:spTgt spid="84787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3" dur="1000"/>
                                        <p:tgtEl>
                                          <p:spTgt spid="84787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Effect transition="in" filter="fade">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nodeType="clickEffect">
                                  <p:stCondLst>
                                    <p:cond delay="0"/>
                                  </p:stCondLst>
                                  <p:childTnLst>
                                    <p:set>
                                      <p:cBhvr>
                                        <p:cTn id="84" dur="1" fill="hold">
                                          <p:stCondLst>
                                            <p:cond delay="0"/>
                                          </p:stCondLst>
                                        </p:cTn>
                                        <p:tgtEl>
                                          <p:spTgt spid="847874">
                                            <p:txEl>
                                              <p:pRg st="2" end="2"/>
                                            </p:txEl>
                                          </p:spTgt>
                                        </p:tgtEl>
                                        <p:attrNameLst>
                                          <p:attrName>style.visibility</p:attrName>
                                        </p:attrNameLst>
                                      </p:cBhvr>
                                      <p:to>
                                        <p:strVal val="visible"/>
                                      </p:to>
                                    </p:set>
                                    <p:anim calcmode="lin" valueType="num">
                                      <p:cBhvr>
                                        <p:cTn id="85" dur="1000" fill="hold"/>
                                        <p:tgtEl>
                                          <p:spTgt spid="847874">
                                            <p:txEl>
                                              <p:pRg st="2" end="2"/>
                                            </p:txEl>
                                          </p:spTgt>
                                        </p:tgtEl>
                                        <p:attrNameLst>
                                          <p:attrName>ppt_x</p:attrName>
                                        </p:attrNameLst>
                                      </p:cBhvr>
                                      <p:tavLst>
                                        <p:tav tm="0">
                                          <p:val>
                                            <p:strVal val="#ppt_x-.2"/>
                                          </p:val>
                                        </p:tav>
                                        <p:tav tm="100000">
                                          <p:val>
                                            <p:strVal val="#ppt_x"/>
                                          </p:val>
                                        </p:tav>
                                      </p:tavLst>
                                    </p:anim>
                                    <p:anim calcmode="lin" valueType="num">
                                      <p:cBhvr>
                                        <p:cTn id="86" dur="1000" fill="hold"/>
                                        <p:tgtEl>
                                          <p:spTgt spid="84787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87" dur="1000"/>
                                        <p:tgtEl>
                                          <p:spTgt spid="847874">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500" fill="hold"/>
                                        <p:tgtEl>
                                          <p:spTgt spid="2"/>
                                        </p:tgtEl>
                                        <p:attrNameLst>
                                          <p:attrName>ppt_w</p:attrName>
                                        </p:attrNameLst>
                                      </p:cBhvr>
                                      <p:tavLst>
                                        <p:tav tm="0">
                                          <p:val>
                                            <p:fltVal val="0"/>
                                          </p:val>
                                        </p:tav>
                                        <p:tav tm="100000">
                                          <p:val>
                                            <p:strVal val="#ppt_w"/>
                                          </p:val>
                                        </p:tav>
                                      </p:tavLst>
                                    </p:anim>
                                    <p:anim calcmode="lin" valueType="num">
                                      <p:cBhvr>
                                        <p:cTn id="93" dur="500" fill="hold"/>
                                        <p:tgtEl>
                                          <p:spTgt spid="2"/>
                                        </p:tgtEl>
                                        <p:attrNameLst>
                                          <p:attrName>ppt_h</p:attrName>
                                        </p:attrNameLst>
                                      </p:cBhvr>
                                      <p:tavLst>
                                        <p:tav tm="0">
                                          <p:val>
                                            <p:fltVal val="0"/>
                                          </p:val>
                                        </p:tav>
                                        <p:tav tm="100000">
                                          <p:val>
                                            <p:strVal val="#ppt_h"/>
                                          </p:val>
                                        </p:tav>
                                      </p:tavLst>
                                    </p:anim>
                                    <p:animEffect transition="in" filter="fade">
                                      <p:cBhvr>
                                        <p:cTn id="94" dur="500"/>
                                        <p:tgtEl>
                                          <p:spTgt spid="2"/>
                                        </p:tgtEl>
                                      </p:cBhvr>
                                    </p:animEffec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nodeType="clickEffect">
                                  <p:stCondLst>
                                    <p:cond delay="0"/>
                                  </p:stCondLst>
                                  <p:childTnLst>
                                    <p:set>
                                      <p:cBhvr>
                                        <p:cTn id="98" dur="1" fill="hold">
                                          <p:stCondLst>
                                            <p:cond delay="0"/>
                                          </p:stCondLst>
                                        </p:cTn>
                                        <p:tgtEl>
                                          <p:spTgt spid="847874">
                                            <p:txEl>
                                              <p:pRg st="3" end="3"/>
                                            </p:txEl>
                                          </p:spTgt>
                                        </p:tgtEl>
                                        <p:attrNameLst>
                                          <p:attrName>style.visibility</p:attrName>
                                        </p:attrNameLst>
                                      </p:cBhvr>
                                      <p:to>
                                        <p:strVal val="visible"/>
                                      </p:to>
                                    </p:set>
                                    <p:anim calcmode="lin" valueType="num">
                                      <p:cBhvr>
                                        <p:cTn id="99" dur="1000" fill="hold"/>
                                        <p:tgtEl>
                                          <p:spTgt spid="847874">
                                            <p:txEl>
                                              <p:pRg st="3" end="3"/>
                                            </p:txEl>
                                          </p:spTgt>
                                        </p:tgtEl>
                                        <p:attrNameLst>
                                          <p:attrName>ppt_x</p:attrName>
                                        </p:attrNameLst>
                                      </p:cBhvr>
                                      <p:tavLst>
                                        <p:tav tm="0">
                                          <p:val>
                                            <p:strVal val="#ppt_x-.2"/>
                                          </p:val>
                                        </p:tav>
                                        <p:tav tm="100000">
                                          <p:val>
                                            <p:strVal val="#ppt_x"/>
                                          </p:val>
                                        </p:tav>
                                      </p:tavLst>
                                    </p:anim>
                                    <p:anim calcmode="lin" valueType="num">
                                      <p:cBhvr>
                                        <p:cTn id="100" dur="1000" fill="hold"/>
                                        <p:tgtEl>
                                          <p:spTgt spid="84787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847874">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847909"/>
                                        </p:tgtEl>
                                        <p:attrNameLst>
                                          <p:attrName>style.visibility</p:attrName>
                                        </p:attrNameLst>
                                      </p:cBhvr>
                                      <p:to>
                                        <p:strVal val="visible"/>
                                      </p:to>
                                    </p:set>
                                    <p:animEffect transition="in" filter="dissolve">
                                      <p:cBhvr>
                                        <p:cTn id="106" dur="500"/>
                                        <p:tgtEl>
                                          <p:spTgt spid="847909"/>
                                        </p:tgtEl>
                                      </p:cBhvr>
                                    </p:animEffect>
                                  </p:childTnLst>
                                </p:cTn>
                              </p:par>
                            </p:childTnLst>
                          </p:cTn>
                        </p:par>
                      </p:childTnLst>
                    </p:cTn>
                  </p:par>
                  <p:par>
                    <p:cTn id="107" fill="hold">
                      <p:stCondLst>
                        <p:cond delay="indefinite"/>
                      </p:stCondLst>
                      <p:childTnLst>
                        <p:par>
                          <p:cTn id="108" fill="hold">
                            <p:stCondLst>
                              <p:cond delay="0"/>
                            </p:stCondLst>
                            <p:childTnLst>
                              <p:par>
                                <p:cTn id="109" presetID="39" presetClass="entr" presetSubtype="0" accel="100000" fill="hold" nodeType="clickEffect">
                                  <p:stCondLst>
                                    <p:cond delay="0"/>
                                  </p:stCondLst>
                                  <p:childTnLst>
                                    <p:set>
                                      <p:cBhvr>
                                        <p:cTn id="110" dur="1" fill="hold">
                                          <p:stCondLst>
                                            <p:cond delay="0"/>
                                          </p:stCondLst>
                                        </p:cTn>
                                        <p:tgtEl>
                                          <p:spTgt spid="847874">
                                            <p:txEl>
                                              <p:pRg st="4" end="4"/>
                                            </p:txEl>
                                          </p:spTgt>
                                        </p:tgtEl>
                                        <p:attrNameLst>
                                          <p:attrName>style.visibility</p:attrName>
                                        </p:attrNameLst>
                                      </p:cBhvr>
                                      <p:to>
                                        <p:strVal val="visible"/>
                                      </p:to>
                                    </p:set>
                                    <p:anim calcmode="lin" valueType="num">
                                      <p:cBhvr>
                                        <p:cTn id="111" dur="500" fill="hold"/>
                                        <p:tgtEl>
                                          <p:spTgt spid="84787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84787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84787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8478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0" fill="hold" nodeType="clickEffect">
                                  <p:stCondLst>
                                    <p:cond delay="0"/>
                                  </p:stCondLst>
                                  <p:childTnLst>
                                    <p:set>
                                      <p:cBhvr>
                                        <p:cTn id="118" dur="1" fill="hold">
                                          <p:stCondLst>
                                            <p:cond delay="0"/>
                                          </p:stCondLst>
                                        </p:cTn>
                                        <p:tgtEl>
                                          <p:spTgt spid="847874">
                                            <p:txEl>
                                              <p:pRg st="5" end="5"/>
                                            </p:txEl>
                                          </p:spTgt>
                                        </p:tgtEl>
                                        <p:attrNameLst>
                                          <p:attrName>style.visibility</p:attrName>
                                        </p:attrNameLst>
                                      </p:cBhvr>
                                      <p:to>
                                        <p:strVal val="visible"/>
                                      </p:to>
                                    </p:set>
                                    <p:anim calcmode="lin" valueType="num">
                                      <p:cBhvr>
                                        <p:cTn id="119" dur="500" fill="hold"/>
                                        <p:tgtEl>
                                          <p:spTgt spid="847874">
                                            <p:txEl>
                                              <p:pRg st="5" end="5"/>
                                            </p:txEl>
                                          </p:spTgt>
                                        </p:tgtEl>
                                        <p:attrNameLst>
                                          <p:attrName>ppt_w</p:attrName>
                                        </p:attrNameLst>
                                      </p:cBhvr>
                                      <p:tavLst>
                                        <p:tav tm="0">
                                          <p:val>
                                            <p:fltVal val="0"/>
                                          </p:val>
                                        </p:tav>
                                        <p:tav tm="100000">
                                          <p:val>
                                            <p:strVal val="#ppt_w"/>
                                          </p:val>
                                        </p:tav>
                                      </p:tavLst>
                                    </p:anim>
                                    <p:anim calcmode="lin" valueType="num">
                                      <p:cBhvr>
                                        <p:cTn id="120" dur="500" fill="hold"/>
                                        <p:tgtEl>
                                          <p:spTgt spid="847874">
                                            <p:txEl>
                                              <p:pRg st="5" end="5"/>
                                            </p:txEl>
                                          </p:spTgt>
                                        </p:tgtEl>
                                        <p:attrNameLst>
                                          <p:attrName>ppt_h</p:attrName>
                                        </p:attrNameLst>
                                      </p:cBhvr>
                                      <p:tavLst>
                                        <p:tav tm="0">
                                          <p:val>
                                            <p:fltVal val="0"/>
                                          </p:val>
                                        </p:tav>
                                        <p:tav tm="100000">
                                          <p:val>
                                            <p:strVal val="#ppt_h"/>
                                          </p:val>
                                        </p:tav>
                                      </p:tavLst>
                                    </p:anim>
                                    <p:animEffect transition="in" filter="fade">
                                      <p:cBhvr>
                                        <p:cTn id="121" dur="500"/>
                                        <p:tgtEl>
                                          <p:spTgt spid="8478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0" grpId="0"/>
      <p:bldP spid="847884" grpId="0"/>
      <p:bldP spid="847886" grpId="0"/>
      <p:bldP spid="847888" grpId="0"/>
      <p:bldP spid="847890" grpId="0"/>
      <p:bldP spid="847892" grpId="0"/>
      <p:bldP spid="847894" grpId="0"/>
      <p:bldP spid="847896" grpId="0"/>
      <p:bldP spid="847909" grpId="0"/>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8898" name="Rectangle 2"/>
          <p:cNvSpPr>
            <a:spLocks noChangeArrowheads="1"/>
          </p:cNvSpPr>
          <p:nvPr/>
        </p:nvSpPr>
        <p:spPr bwMode="auto">
          <a:xfrm>
            <a:off x="609600" y="3654425"/>
            <a:ext cx="5111750" cy="2652713"/>
          </a:xfrm>
          <a:prstGeom prst="rect">
            <a:avLst/>
          </a:prstGeom>
          <a:noFill/>
          <a:ln w="9525">
            <a:noFill/>
            <a:miter lim="800000"/>
            <a:headEnd/>
            <a:tailEnd/>
          </a:ln>
        </p:spPr>
        <p:txBody>
          <a:bodyPr wrap="none" anchor="ctr">
            <a:spAutoFit/>
          </a:bodyPr>
          <a:lstStyle/>
          <a:p>
            <a:pPr algn="l" eaLnBrk="0" hangingPunct="0"/>
            <a:r>
              <a:rPr lang="en-US" sz="1800">
                <a:solidFill>
                  <a:srgbClr val="0000FF"/>
                </a:solidFill>
                <a:cs typeface="Arial" charset="0"/>
              </a:rPr>
              <a:t>Write equation:  </a:t>
            </a:r>
          </a:p>
          <a:p>
            <a:pPr algn="l" eaLnBrk="0" hangingPunct="0"/>
            <a:r>
              <a:rPr lang="en-US" sz="1800">
                <a:solidFill>
                  <a:srgbClr val="0000FF"/>
                </a:solidFill>
                <a:cs typeface="Arial" charset="0"/>
              </a:rPr>
              <a:t> </a:t>
            </a:r>
            <a:r>
              <a:rPr lang="en-US" sz="1800"/>
              <a:t>     </a:t>
            </a:r>
            <a:r>
              <a:rPr lang="en-US" sz="1800">
                <a:solidFill>
                  <a:srgbClr val="0000FF"/>
                </a:solidFill>
              </a:rPr>
              <a:t>  </a:t>
            </a:r>
            <a:r>
              <a:rPr lang="en-US" sz="2700">
                <a:solidFill>
                  <a:srgbClr val="0000FF"/>
                </a:solidFill>
              </a:rPr>
              <a:t> </a:t>
            </a:r>
            <a:r>
              <a:rPr lang="en-US" sz="1800">
                <a:solidFill>
                  <a:srgbClr val="0000FF"/>
                </a:solidFill>
              </a:rPr>
              <a:t>              </a:t>
            </a:r>
            <a:endParaRPr lang="en-US" sz="1800"/>
          </a:p>
          <a:p>
            <a:pPr algn="l" eaLnBrk="0" hangingPunct="0"/>
            <a:r>
              <a:rPr lang="en-US" sz="1800">
                <a:solidFill>
                  <a:srgbClr val="0000FF"/>
                </a:solidFill>
                <a:cs typeface="Arial" charset="0"/>
              </a:rPr>
              <a:t>Volume is constant...cancel it out from equation: </a:t>
            </a:r>
          </a:p>
          <a:p>
            <a:pPr algn="l" eaLnBrk="0" hangingPunct="0"/>
            <a:r>
              <a:rPr lang="en-US" sz="1800">
                <a:solidFill>
                  <a:srgbClr val="0000FF"/>
                </a:solidFill>
                <a:cs typeface="Arial" charset="0"/>
              </a:rPr>
              <a:t>      </a:t>
            </a:r>
            <a:r>
              <a:rPr lang="en-US" sz="27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Substitute into equation:</a:t>
            </a:r>
          </a:p>
          <a:p>
            <a:pPr algn="l" eaLnBrk="0" hangingPunct="0"/>
            <a:r>
              <a:rPr lang="en-US" sz="1800">
                <a:solidFill>
                  <a:srgbClr val="0000FF"/>
                </a:solidFill>
                <a:cs typeface="Arial" charset="0"/>
              </a:rPr>
              <a:t>    </a:t>
            </a:r>
            <a:r>
              <a:rPr lang="en-US" sz="2400">
                <a:solidFill>
                  <a:srgbClr val="0000FF"/>
                </a:solidFill>
                <a:cs typeface="Arial" charset="0"/>
              </a:rPr>
              <a:t> </a:t>
            </a:r>
            <a:r>
              <a:rPr lang="en-US" sz="1800">
                <a:solidFill>
                  <a:srgbClr val="0000FF"/>
                </a:solidFill>
                <a:cs typeface="Arial" charset="0"/>
              </a:rPr>
              <a:t>           </a:t>
            </a:r>
          </a:p>
          <a:p>
            <a:pPr algn="l" eaLnBrk="0" hangingPunct="0"/>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P</a:t>
            </a:r>
            <a:r>
              <a:rPr lang="en-US" sz="1800" baseline="-30000">
                <a:solidFill>
                  <a:srgbClr val="0000FF"/>
                </a:solidFill>
                <a:cs typeface="Arial" charset="0"/>
              </a:rPr>
              <a:t>2</a:t>
            </a:r>
            <a:r>
              <a:rPr lang="en-US" sz="1800">
                <a:solidFill>
                  <a:srgbClr val="0000FF"/>
                </a:solidFill>
                <a:cs typeface="Arial" charset="0"/>
              </a:rPr>
              <a:t>:   </a:t>
            </a:r>
            <a:r>
              <a:rPr lang="en-US" sz="1800">
                <a:cs typeface="Arial" charset="0"/>
              </a:rPr>
              <a:t> </a:t>
            </a:r>
            <a:r>
              <a:rPr lang="en-US" sz="1800">
                <a:solidFill>
                  <a:srgbClr val="0000FF"/>
                </a:solidFill>
                <a:cs typeface="Arial" charset="0"/>
              </a:rPr>
              <a:t> </a:t>
            </a:r>
          </a:p>
        </p:txBody>
      </p:sp>
      <p:sp>
        <p:nvSpPr>
          <p:cNvPr id="204803" name="Rectangle 7"/>
          <p:cNvSpPr>
            <a:spLocks noChangeArrowheads="1"/>
          </p:cNvSpPr>
          <p:nvPr/>
        </p:nvSpPr>
        <p:spPr bwMode="auto">
          <a:xfrm>
            <a:off x="3086100" y="665163"/>
            <a:ext cx="2762250" cy="366712"/>
          </a:xfrm>
          <a:prstGeom prst="rect">
            <a:avLst/>
          </a:prstGeom>
          <a:noFill/>
          <a:ln w="9525">
            <a:noFill/>
            <a:miter lim="800000"/>
            <a:headEnd/>
            <a:tailEnd/>
          </a:ln>
        </p:spPr>
        <p:txBody>
          <a:bodyPr wrap="none">
            <a:spAutoFit/>
          </a:bodyPr>
          <a:lstStyle/>
          <a:p>
            <a:pPr algn="l"/>
            <a:r>
              <a:rPr lang="en-US" sz="1800" b="1">
                <a:cs typeface="Arial" charset="0"/>
              </a:rPr>
              <a:t>Gas Review Problem #2</a:t>
            </a:r>
          </a:p>
        </p:txBody>
      </p:sp>
      <p:sp>
        <p:nvSpPr>
          <p:cNvPr id="848905" name="Rectangle 9"/>
          <p:cNvSpPr>
            <a:spLocks noChangeArrowheads="1"/>
          </p:cNvSpPr>
          <p:nvPr/>
        </p:nvSpPr>
        <p:spPr bwMode="auto">
          <a:xfrm>
            <a:off x="609600" y="1281113"/>
            <a:ext cx="8334375" cy="641350"/>
          </a:xfrm>
          <a:prstGeom prst="rect">
            <a:avLst/>
          </a:prstGeom>
          <a:noFill/>
          <a:ln w="9525">
            <a:noFill/>
            <a:miter lim="800000"/>
            <a:headEnd/>
            <a:tailEnd/>
          </a:ln>
        </p:spPr>
        <p:txBody>
          <a:bodyPr>
            <a:spAutoFit/>
          </a:bodyPr>
          <a:lstStyle/>
          <a:p>
            <a:pPr algn="l" eaLnBrk="0" hangingPunct="0"/>
            <a:r>
              <a:rPr lang="en-US" sz="1800">
                <a:cs typeface="Arial" charset="0"/>
              </a:rPr>
              <a:t>2)  A quantity of gas exerts a pressure of  98.6 kPa at a temperature of 22</a:t>
            </a:r>
            <a:r>
              <a:rPr lang="en-US" sz="1800" baseline="30000">
                <a:cs typeface="Arial" charset="0"/>
              </a:rPr>
              <a:t>o</a:t>
            </a:r>
            <a:r>
              <a:rPr lang="en-US" sz="1800">
                <a:cs typeface="Arial" charset="0"/>
              </a:rPr>
              <a:t>C.  </a:t>
            </a:r>
          </a:p>
          <a:p>
            <a:pPr algn="l" eaLnBrk="0" hangingPunct="0"/>
            <a:r>
              <a:rPr lang="en-US" sz="1800">
                <a:cs typeface="Arial" charset="0"/>
              </a:rPr>
              <a:t>If the volume remains unchanged, what pressure will it exert at -8</a:t>
            </a:r>
            <a:r>
              <a:rPr lang="en-US" sz="1800" baseline="30000">
                <a:cs typeface="Arial" charset="0"/>
              </a:rPr>
              <a:t>o</a:t>
            </a:r>
            <a:r>
              <a:rPr lang="en-US" sz="1800">
                <a:cs typeface="Arial" charset="0"/>
              </a:rPr>
              <a:t>C?</a:t>
            </a:r>
          </a:p>
        </p:txBody>
      </p:sp>
      <p:sp>
        <p:nvSpPr>
          <p:cNvPr id="848908" name="Rectangle 12"/>
          <p:cNvSpPr>
            <a:spLocks noChangeArrowheads="1"/>
          </p:cNvSpPr>
          <p:nvPr/>
        </p:nvSpPr>
        <p:spPr bwMode="auto">
          <a:xfrm>
            <a:off x="609600" y="2109788"/>
            <a:ext cx="7829550" cy="1190625"/>
          </a:xfrm>
          <a:prstGeom prst="rect">
            <a:avLst/>
          </a:prstGeom>
          <a:noFill/>
          <a:ln w="9525">
            <a:noFill/>
            <a:miter lim="800000"/>
            <a:headEnd/>
            <a:tailEnd/>
          </a:ln>
        </p:spPr>
        <p:txBody>
          <a:bodyPr>
            <a:spAutoFit/>
          </a:bodyPr>
          <a:lstStyle/>
          <a:p>
            <a:pPr algn="l" eaLnBrk="0" hangingPunct="0"/>
            <a:r>
              <a:rPr lang="en-US" sz="1800">
                <a:solidFill>
                  <a:srgbClr val="0000FF"/>
                </a:solidFill>
                <a:cs typeface="Arial" charset="0"/>
              </a:rPr>
              <a:t>Write given information:</a:t>
            </a:r>
            <a:endParaRPr lang="en-US" sz="1800"/>
          </a:p>
          <a:p>
            <a:pPr algn="l" eaLnBrk="0" hangingPunct="0"/>
            <a:r>
              <a:rPr lang="en-US" sz="1800">
                <a:cs typeface="Arial" charset="0"/>
              </a:rPr>
              <a:t>	V</a:t>
            </a:r>
            <a:r>
              <a:rPr lang="en-US" sz="1800" baseline="-30000">
                <a:cs typeface="Arial" charset="0"/>
              </a:rPr>
              <a:t>1</a:t>
            </a:r>
            <a:r>
              <a:rPr lang="en-US" sz="1800">
                <a:cs typeface="Arial" charset="0"/>
              </a:rPr>
              <a:t>  =   	                              	V</a:t>
            </a:r>
            <a:r>
              <a:rPr lang="en-US" sz="1800" baseline="-30000">
                <a:cs typeface="Arial" charset="0"/>
              </a:rPr>
              <a:t>2</a:t>
            </a:r>
            <a:r>
              <a:rPr lang="en-US" sz="1800">
                <a:cs typeface="Arial" charset="0"/>
              </a:rPr>
              <a:t>  =   </a:t>
            </a:r>
            <a:endParaRPr lang="en-US" sz="1800"/>
          </a:p>
          <a:p>
            <a:pPr algn="l" eaLnBrk="0" hangingPunct="0"/>
            <a:r>
              <a:rPr lang="en-US" sz="1800">
                <a:cs typeface="Arial" charset="0"/>
              </a:rPr>
              <a:t>	T</a:t>
            </a:r>
            <a:r>
              <a:rPr lang="en-US" sz="1800" baseline="-30000">
                <a:cs typeface="Arial" charset="0"/>
              </a:rPr>
              <a:t>1</a:t>
            </a:r>
            <a:r>
              <a:rPr lang="en-US" sz="1800">
                <a:cs typeface="Arial" charset="0"/>
              </a:rPr>
              <a:t>  =   			       	T</a:t>
            </a:r>
            <a:r>
              <a:rPr lang="en-US" sz="1800" baseline="-30000">
                <a:cs typeface="Arial" charset="0"/>
              </a:rPr>
              <a:t>2</a:t>
            </a:r>
            <a:r>
              <a:rPr lang="en-US" sz="1800">
                <a:cs typeface="Arial" charset="0"/>
              </a:rPr>
              <a:t>  =   </a:t>
            </a:r>
            <a:r>
              <a:rPr lang="en-US" sz="1800"/>
              <a:t> </a:t>
            </a:r>
          </a:p>
          <a:p>
            <a:pPr algn="l" eaLnBrk="0" hangingPunct="0"/>
            <a:r>
              <a:rPr lang="en-US" sz="1800">
                <a:cs typeface="Arial" charset="0"/>
              </a:rPr>
              <a:t>	P</a:t>
            </a:r>
            <a:r>
              <a:rPr lang="en-US" sz="1800" baseline="-30000">
                <a:cs typeface="Arial" charset="0"/>
              </a:rPr>
              <a:t>1</a:t>
            </a:r>
            <a:r>
              <a:rPr lang="en-US" sz="1800">
                <a:cs typeface="Arial" charset="0"/>
              </a:rPr>
              <a:t>  =   	                              	P</a:t>
            </a:r>
            <a:r>
              <a:rPr lang="en-US" sz="1800" baseline="-30000">
                <a:cs typeface="Arial" charset="0"/>
              </a:rPr>
              <a:t>2</a:t>
            </a:r>
            <a:r>
              <a:rPr lang="en-US" sz="1800">
                <a:cs typeface="Arial" charset="0"/>
              </a:rPr>
              <a:t>  =   </a:t>
            </a:r>
            <a:r>
              <a:rPr lang="en-US" sz="1800"/>
              <a:t> </a:t>
            </a:r>
          </a:p>
        </p:txBody>
      </p:sp>
      <p:grpSp>
        <p:nvGrpSpPr>
          <p:cNvPr id="2" name="Group 13"/>
          <p:cNvGrpSpPr>
            <a:grpSpLocks/>
          </p:cNvGrpSpPr>
          <p:nvPr/>
        </p:nvGrpSpPr>
        <p:grpSpPr bwMode="auto">
          <a:xfrm>
            <a:off x="2378075" y="3630613"/>
            <a:ext cx="1739900" cy="641350"/>
            <a:chOff x="1650" y="2535"/>
            <a:chExt cx="1096" cy="404"/>
          </a:xfrm>
        </p:grpSpPr>
        <p:sp>
          <p:nvSpPr>
            <p:cNvPr id="204850" name="Text Box 14"/>
            <p:cNvSpPr txBox="1">
              <a:spLocks noChangeArrowheads="1"/>
            </p:cNvSpPr>
            <p:nvPr/>
          </p:nvSpPr>
          <p:spPr bwMode="auto">
            <a:xfrm>
              <a:off x="1650" y="2535"/>
              <a:ext cx="1096" cy="404"/>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xV</a:t>
              </a:r>
              <a:r>
                <a:rPr lang="en-US" sz="1800" baseline="-25000"/>
                <a:t>1</a:t>
              </a:r>
              <a:r>
                <a:rPr lang="en-US" sz="1800"/>
                <a:t>      P</a:t>
              </a:r>
              <a:r>
                <a:rPr lang="en-US" sz="1800" baseline="-25000"/>
                <a:t>2</a:t>
              </a:r>
              <a:r>
                <a:rPr lang="en-US" sz="1800"/>
                <a:t>xV</a:t>
              </a:r>
              <a:r>
                <a:rPr lang="en-US" sz="1800" baseline="-25000"/>
                <a:t>2</a:t>
              </a:r>
            </a:p>
            <a:p>
              <a:pPr algn="l"/>
              <a:r>
                <a:rPr lang="en-US" sz="1800"/>
                <a:t>   T</a:t>
              </a:r>
              <a:r>
                <a:rPr lang="en-US" sz="1800" baseline="-25000"/>
                <a:t>1</a:t>
              </a:r>
              <a:r>
                <a:rPr lang="en-US" sz="1800"/>
                <a:t>            T</a:t>
              </a:r>
              <a:r>
                <a:rPr lang="en-US" sz="1800" baseline="-25000"/>
                <a:t>2</a:t>
              </a:r>
            </a:p>
          </p:txBody>
        </p:sp>
        <p:sp>
          <p:nvSpPr>
            <p:cNvPr id="204851" name="Line 15"/>
            <p:cNvSpPr>
              <a:spLocks noChangeShapeType="1"/>
            </p:cNvSpPr>
            <p:nvPr/>
          </p:nvSpPr>
          <p:spPr bwMode="auto">
            <a:xfrm>
              <a:off x="1692" y="2756"/>
              <a:ext cx="392" cy="0"/>
            </a:xfrm>
            <a:prstGeom prst="line">
              <a:avLst/>
            </a:prstGeom>
            <a:noFill/>
            <a:ln w="15875">
              <a:solidFill>
                <a:schemeClr val="tx1"/>
              </a:solidFill>
              <a:round/>
              <a:headEnd/>
              <a:tailEnd/>
            </a:ln>
          </p:spPr>
          <p:txBody>
            <a:bodyPr/>
            <a:lstStyle/>
            <a:p>
              <a:endParaRPr lang="en-US"/>
            </a:p>
          </p:txBody>
        </p:sp>
        <p:sp>
          <p:nvSpPr>
            <p:cNvPr id="204852" name="Line 16"/>
            <p:cNvSpPr>
              <a:spLocks noChangeShapeType="1"/>
            </p:cNvSpPr>
            <p:nvPr/>
          </p:nvSpPr>
          <p:spPr bwMode="auto">
            <a:xfrm>
              <a:off x="2304" y="2756"/>
              <a:ext cx="380" cy="0"/>
            </a:xfrm>
            <a:prstGeom prst="line">
              <a:avLst/>
            </a:prstGeom>
            <a:noFill/>
            <a:ln w="15875">
              <a:solidFill>
                <a:schemeClr val="tx1"/>
              </a:solidFill>
              <a:round/>
              <a:headEnd/>
              <a:tailEnd/>
            </a:ln>
          </p:spPr>
          <p:txBody>
            <a:bodyPr/>
            <a:lstStyle/>
            <a:p>
              <a:endParaRPr lang="en-US"/>
            </a:p>
          </p:txBody>
        </p:sp>
        <p:sp>
          <p:nvSpPr>
            <p:cNvPr id="204853" name="Text Box 17"/>
            <p:cNvSpPr txBox="1">
              <a:spLocks noChangeArrowheads="1"/>
            </p:cNvSpPr>
            <p:nvPr/>
          </p:nvSpPr>
          <p:spPr bwMode="auto">
            <a:xfrm>
              <a:off x="2094" y="2639"/>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3" name="Group 23"/>
          <p:cNvGrpSpPr>
            <a:grpSpLocks/>
          </p:cNvGrpSpPr>
          <p:nvPr/>
        </p:nvGrpSpPr>
        <p:grpSpPr bwMode="auto">
          <a:xfrm>
            <a:off x="5813425" y="4291013"/>
            <a:ext cx="1038225" cy="641350"/>
            <a:chOff x="4130" y="2543"/>
            <a:chExt cx="654" cy="404"/>
          </a:xfrm>
        </p:grpSpPr>
        <p:sp>
          <p:nvSpPr>
            <p:cNvPr id="204846" name="Text Box 19"/>
            <p:cNvSpPr txBox="1">
              <a:spLocks noChangeArrowheads="1"/>
            </p:cNvSpPr>
            <p:nvPr/>
          </p:nvSpPr>
          <p:spPr bwMode="auto">
            <a:xfrm>
              <a:off x="4130" y="2543"/>
              <a:ext cx="654" cy="404"/>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      P</a:t>
              </a:r>
              <a:r>
                <a:rPr lang="en-US" sz="1800" baseline="-25000"/>
                <a:t>2</a:t>
              </a:r>
            </a:p>
            <a:p>
              <a:pPr algn="l"/>
              <a:r>
                <a:rPr lang="en-US" sz="1800"/>
                <a:t>T</a:t>
              </a:r>
              <a:r>
                <a:rPr lang="en-US" sz="1800" baseline="-25000"/>
                <a:t>1</a:t>
              </a:r>
              <a:r>
                <a:rPr lang="en-US" sz="1800"/>
                <a:t>      T</a:t>
              </a:r>
              <a:r>
                <a:rPr lang="en-US" sz="1800" baseline="-25000"/>
                <a:t>2</a:t>
              </a:r>
            </a:p>
          </p:txBody>
        </p:sp>
        <p:sp>
          <p:nvSpPr>
            <p:cNvPr id="204847" name="Line 20"/>
            <p:cNvSpPr>
              <a:spLocks noChangeShapeType="1"/>
            </p:cNvSpPr>
            <p:nvPr/>
          </p:nvSpPr>
          <p:spPr bwMode="auto">
            <a:xfrm>
              <a:off x="4172" y="2764"/>
              <a:ext cx="168" cy="0"/>
            </a:xfrm>
            <a:prstGeom prst="line">
              <a:avLst/>
            </a:prstGeom>
            <a:noFill/>
            <a:ln w="15875">
              <a:solidFill>
                <a:schemeClr val="tx1"/>
              </a:solidFill>
              <a:round/>
              <a:headEnd/>
              <a:tailEnd/>
            </a:ln>
          </p:spPr>
          <p:txBody>
            <a:bodyPr/>
            <a:lstStyle/>
            <a:p>
              <a:endParaRPr lang="en-US"/>
            </a:p>
          </p:txBody>
        </p:sp>
        <p:sp>
          <p:nvSpPr>
            <p:cNvPr id="204848" name="Line 21"/>
            <p:cNvSpPr>
              <a:spLocks noChangeShapeType="1"/>
            </p:cNvSpPr>
            <p:nvPr/>
          </p:nvSpPr>
          <p:spPr bwMode="auto">
            <a:xfrm>
              <a:off x="4528" y="2764"/>
              <a:ext cx="220" cy="0"/>
            </a:xfrm>
            <a:prstGeom prst="line">
              <a:avLst/>
            </a:prstGeom>
            <a:noFill/>
            <a:ln w="15875">
              <a:solidFill>
                <a:schemeClr val="tx1"/>
              </a:solidFill>
              <a:round/>
              <a:headEnd/>
              <a:tailEnd/>
            </a:ln>
          </p:spPr>
          <p:txBody>
            <a:bodyPr/>
            <a:lstStyle/>
            <a:p>
              <a:endParaRPr lang="en-US"/>
            </a:p>
          </p:txBody>
        </p:sp>
        <p:sp>
          <p:nvSpPr>
            <p:cNvPr id="204849" name="Text Box 22"/>
            <p:cNvSpPr txBox="1">
              <a:spLocks noChangeArrowheads="1"/>
            </p:cNvSpPr>
            <p:nvPr/>
          </p:nvSpPr>
          <p:spPr bwMode="auto">
            <a:xfrm>
              <a:off x="4334" y="2647"/>
              <a:ext cx="200" cy="231"/>
            </a:xfrm>
            <a:prstGeom prst="rect">
              <a:avLst/>
            </a:prstGeom>
            <a:noFill/>
            <a:ln w="9525">
              <a:noFill/>
              <a:miter lim="800000"/>
              <a:headEnd/>
              <a:tailEnd/>
            </a:ln>
          </p:spPr>
          <p:txBody>
            <a:bodyPr wrap="none">
              <a:spAutoFit/>
            </a:bodyPr>
            <a:lstStyle/>
            <a:p>
              <a:pPr algn="l"/>
              <a:r>
                <a:rPr lang="en-US" sz="1800"/>
                <a:t>=</a:t>
              </a:r>
            </a:p>
          </p:txBody>
        </p:sp>
      </p:grpSp>
      <p:sp>
        <p:nvSpPr>
          <p:cNvPr id="848921" name="Rectangle 25"/>
          <p:cNvSpPr>
            <a:spLocks noChangeArrowheads="1"/>
          </p:cNvSpPr>
          <p:nvPr/>
        </p:nvSpPr>
        <p:spPr bwMode="auto">
          <a:xfrm>
            <a:off x="2149475" y="2382838"/>
            <a:ext cx="1111250" cy="366712"/>
          </a:xfrm>
          <a:prstGeom prst="rect">
            <a:avLst/>
          </a:prstGeom>
          <a:noFill/>
          <a:ln w="9525">
            <a:noFill/>
            <a:miter lim="800000"/>
            <a:headEnd/>
            <a:tailEnd/>
          </a:ln>
        </p:spPr>
        <p:txBody>
          <a:bodyPr wrap="none">
            <a:spAutoFit/>
          </a:bodyPr>
          <a:lstStyle/>
          <a:p>
            <a:pPr algn="l"/>
            <a:r>
              <a:rPr lang="en-US" sz="1800">
                <a:cs typeface="Arial" charset="0"/>
              </a:rPr>
              <a:t>constant </a:t>
            </a:r>
          </a:p>
        </p:txBody>
      </p:sp>
      <p:sp>
        <p:nvSpPr>
          <p:cNvPr id="848923" name="Rectangle 27"/>
          <p:cNvSpPr>
            <a:spLocks noChangeArrowheads="1"/>
          </p:cNvSpPr>
          <p:nvPr/>
        </p:nvSpPr>
        <p:spPr bwMode="auto">
          <a:xfrm>
            <a:off x="2133600" y="2655888"/>
            <a:ext cx="750888" cy="366712"/>
          </a:xfrm>
          <a:prstGeom prst="rect">
            <a:avLst/>
          </a:prstGeom>
          <a:noFill/>
          <a:ln w="9525">
            <a:noFill/>
            <a:miter lim="800000"/>
            <a:headEnd/>
            <a:tailEnd/>
          </a:ln>
        </p:spPr>
        <p:txBody>
          <a:bodyPr wrap="none">
            <a:spAutoFit/>
          </a:bodyPr>
          <a:lstStyle/>
          <a:p>
            <a:pPr algn="l"/>
            <a:r>
              <a:rPr lang="en-US" sz="1800">
                <a:cs typeface="Arial" charset="0"/>
              </a:rPr>
              <a:t>22 </a:t>
            </a:r>
            <a:r>
              <a:rPr lang="en-US" sz="1800" baseline="30000">
                <a:cs typeface="Arial" charset="0"/>
              </a:rPr>
              <a:t>o</a:t>
            </a:r>
            <a:r>
              <a:rPr lang="en-US" sz="1800">
                <a:cs typeface="Arial" charset="0"/>
              </a:rPr>
              <a:t>C</a:t>
            </a:r>
          </a:p>
        </p:txBody>
      </p:sp>
      <p:sp>
        <p:nvSpPr>
          <p:cNvPr id="848925" name="Rectangle 29"/>
          <p:cNvSpPr>
            <a:spLocks noChangeArrowheads="1"/>
          </p:cNvSpPr>
          <p:nvPr/>
        </p:nvSpPr>
        <p:spPr bwMode="auto">
          <a:xfrm>
            <a:off x="2828925" y="2655888"/>
            <a:ext cx="1873250" cy="366712"/>
          </a:xfrm>
          <a:prstGeom prst="rect">
            <a:avLst/>
          </a:prstGeom>
          <a:noFill/>
          <a:ln w="9525">
            <a:noFill/>
            <a:miter lim="800000"/>
            <a:headEnd/>
            <a:tailEnd/>
          </a:ln>
        </p:spPr>
        <p:txBody>
          <a:bodyPr wrap="none">
            <a:spAutoFit/>
          </a:bodyPr>
          <a:lstStyle/>
          <a:p>
            <a:pPr algn="l"/>
            <a:r>
              <a:rPr lang="en-US" sz="1800">
                <a:cs typeface="Arial" charset="0"/>
              </a:rPr>
              <a:t>+  273   =  295 K</a:t>
            </a:r>
          </a:p>
        </p:txBody>
      </p:sp>
      <p:sp>
        <p:nvSpPr>
          <p:cNvPr id="848927" name="Rectangle 31"/>
          <p:cNvSpPr>
            <a:spLocks noChangeArrowheads="1"/>
          </p:cNvSpPr>
          <p:nvPr/>
        </p:nvSpPr>
        <p:spPr bwMode="auto">
          <a:xfrm>
            <a:off x="2149475" y="2935288"/>
            <a:ext cx="1085850" cy="366712"/>
          </a:xfrm>
          <a:prstGeom prst="rect">
            <a:avLst/>
          </a:prstGeom>
          <a:noFill/>
          <a:ln w="9525">
            <a:noFill/>
            <a:miter lim="800000"/>
            <a:headEnd/>
            <a:tailEnd/>
          </a:ln>
        </p:spPr>
        <p:txBody>
          <a:bodyPr wrap="none">
            <a:spAutoFit/>
          </a:bodyPr>
          <a:lstStyle/>
          <a:p>
            <a:pPr algn="l"/>
            <a:r>
              <a:rPr lang="en-US" sz="1800">
                <a:cs typeface="Arial" charset="0"/>
              </a:rPr>
              <a:t>98.6 kPa</a:t>
            </a:r>
          </a:p>
        </p:txBody>
      </p:sp>
      <p:sp>
        <p:nvSpPr>
          <p:cNvPr id="848929" name="Rectangle 33"/>
          <p:cNvSpPr>
            <a:spLocks noChangeArrowheads="1"/>
          </p:cNvSpPr>
          <p:nvPr/>
        </p:nvSpPr>
        <p:spPr bwMode="auto">
          <a:xfrm>
            <a:off x="5807075" y="2382838"/>
            <a:ext cx="1047750" cy="366712"/>
          </a:xfrm>
          <a:prstGeom prst="rect">
            <a:avLst/>
          </a:prstGeom>
          <a:noFill/>
          <a:ln w="9525">
            <a:noFill/>
            <a:miter lim="800000"/>
            <a:headEnd/>
            <a:tailEnd/>
          </a:ln>
        </p:spPr>
        <p:txBody>
          <a:bodyPr wrap="none">
            <a:spAutoFit/>
          </a:bodyPr>
          <a:lstStyle/>
          <a:p>
            <a:pPr algn="l"/>
            <a:r>
              <a:rPr lang="en-US" sz="1800">
                <a:cs typeface="Arial" charset="0"/>
              </a:rPr>
              <a:t>constant</a:t>
            </a:r>
          </a:p>
        </p:txBody>
      </p:sp>
      <p:sp>
        <p:nvSpPr>
          <p:cNvPr id="848931" name="Rectangle 35"/>
          <p:cNvSpPr>
            <a:spLocks noChangeArrowheads="1"/>
          </p:cNvSpPr>
          <p:nvPr/>
        </p:nvSpPr>
        <p:spPr bwMode="auto">
          <a:xfrm>
            <a:off x="5784850" y="2655888"/>
            <a:ext cx="700088" cy="366712"/>
          </a:xfrm>
          <a:prstGeom prst="rect">
            <a:avLst/>
          </a:prstGeom>
          <a:noFill/>
          <a:ln w="9525">
            <a:noFill/>
            <a:miter lim="800000"/>
            <a:headEnd/>
            <a:tailEnd/>
          </a:ln>
        </p:spPr>
        <p:txBody>
          <a:bodyPr wrap="none">
            <a:spAutoFit/>
          </a:bodyPr>
          <a:lstStyle/>
          <a:p>
            <a:pPr algn="l"/>
            <a:r>
              <a:rPr lang="en-US" sz="1800">
                <a:cs typeface="Arial" charset="0"/>
              </a:rPr>
              <a:t>-8 </a:t>
            </a:r>
            <a:r>
              <a:rPr lang="en-US" sz="1800" baseline="30000">
                <a:cs typeface="Arial" charset="0"/>
              </a:rPr>
              <a:t>o</a:t>
            </a:r>
            <a:r>
              <a:rPr lang="en-US" sz="1800">
                <a:cs typeface="Arial" charset="0"/>
              </a:rPr>
              <a:t>C</a:t>
            </a:r>
          </a:p>
        </p:txBody>
      </p:sp>
      <p:sp>
        <p:nvSpPr>
          <p:cNvPr id="848933" name="Rectangle 37"/>
          <p:cNvSpPr>
            <a:spLocks noChangeArrowheads="1"/>
          </p:cNvSpPr>
          <p:nvPr/>
        </p:nvSpPr>
        <p:spPr bwMode="auto">
          <a:xfrm>
            <a:off x="6435725" y="2655888"/>
            <a:ext cx="1873250" cy="366712"/>
          </a:xfrm>
          <a:prstGeom prst="rect">
            <a:avLst/>
          </a:prstGeom>
          <a:noFill/>
          <a:ln w="9525">
            <a:noFill/>
            <a:miter lim="800000"/>
            <a:headEnd/>
            <a:tailEnd/>
          </a:ln>
        </p:spPr>
        <p:txBody>
          <a:bodyPr wrap="none">
            <a:spAutoFit/>
          </a:bodyPr>
          <a:lstStyle/>
          <a:p>
            <a:pPr algn="l"/>
            <a:r>
              <a:rPr lang="en-US" sz="1800">
                <a:cs typeface="Arial" charset="0"/>
              </a:rPr>
              <a:t>+  273   =  265 K</a:t>
            </a:r>
          </a:p>
        </p:txBody>
      </p:sp>
      <p:sp>
        <p:nvSpPr>
          <p:cNvPr id="848935" name="Rectangle 39"/>
          <p:cNvSpPr>
            <a:spLocks noChangeArrowheads="1"/>
          </p:cNvSpPr>
          <p:nvPr/>
        </p:nvSpPr>
        <p:spPr bwMode="auto">
          <a:xfrm>
            <a:off x="5807075" y="2935288"/>
            <a:ext cx="1390650" cy="366712"/>
          </a:xfrm>
          <a:prstGeom prst="rect">
            <a:avLst/>
          </a:prstGeom>
          <a:noFill/>
          <a:ln w="9525">
            <a:noFill/>
            <a:miter lim="800000"/>
            <a:headEnd/>
            <a:tailEnd/>
          </a:ln>
        </p:spPr>
        <p:txBody>
          <a:bodyPr wrap="none">
            <a:spAutoFit/>
          </a:bodyPr>
          <a:lstStyle/>
          <a:p>
            <a:pPr algn="l" eaLnBrk="0" hangingPunct="0"/>
            <a:r>
              <a:rPr lang="en-US" sz="1800">
                <a:cs typeface="Arial" charset="0"/>
              </a:rPr>
              <a:t>_________</a:t>
            </a:r>
            <a:r>
              <a:rPr lang="en-US" sz="1800"/>
              <a:t> </a:t>
            </a:r>
          </a:p>
        </p:txBody>
      </p:sp>
      <p:grpSp>
        <p:nvGrpSpPr>
          <p:cNvPr id="4" name="Group 45"/>
          <p:cNvGrpSpPr>
            <a:grpSpLocks/>
          </p:cNvGrpSpPr>
          <p:nvPr/>
        </p:nvGrpSpPr>
        <p:grpSpPr bwMode="auto">
          <a:xfrm>
            <a:off x="3508375" y="5008563"/>
            <a:ext cx="1949450" cy="641350"/>
            <a:chOff x="3138" y="3263"/>
            <a:chExt cx="1228" cy="404"/>
          </a:xfrm>
        </p:grpSpPr>
        <p:sp>
          <p:nvSpPr>
            <p:cNvPr id="204842" name="Text Box 41"/>
            <p:cNvSpPr txBox="1">
              <a:spLocks noChangeArrowheads="1"/>
            </p:cNvSpPr>
            <p:nvPr/>
          </p:nvSpPr>
          <p:spPr bwMode="auto">
            <a:xfrm>
              <a:off x="3138" y="3263"/>
              <a:ext cx="1228" cy="404"/>
            </a:xfrm>
            <a:prstGeom prst="rect">
              <a:avLst/>
            </a:prstGeom>
            <a:noFill/>
            <a:ln w="9525">
              <a:noFill/>
              <a:miter lim="800000"/>
              <a:headEnd/>
              <a:tailEnd/>
            </a:ln>
          </p:spPr>
          <p:txBody>
            <a:bodyPr wrap="none">
              <a:spAutoFit/>
            </a:bodyPr>
            <a:lstStyle/>
            <a:p>
              <a:pPr algn="l"/>
              <a:r>
                <a:rPr lang="en-US" sz="1800"/>
                <a:t>98.6 kPa       P</a:t>
              </a:r>
              <a:r>
                <a:rPr lang="en-US" sz="1800" baseline="-25000"/>
                <a:t>2</a:t>
              </a:r>
            </a:p>
            <a:p>
              <a:pPr algn="l"/>
              <a:r>
                <a:rPr lang="en-US" sz="1800"/>
                <a:t>  295 K       265 K</a:t>
              </a:r>
              <a:endParaRPr lang="en-US" sz="1800" baseline="-25000"/>
            </a:p>
          </p:txBody>
        </p:sp>
        <p:sp>
          <p:nvSpPr>
            <p:cNvPr id="204843" name="Line 42"/>
            <p:cNvSpPr>
              <a:spLocks noChangeShapeType="1"/>
            </p:cNvSpPr>
            <p:nvPr/>
          </p:nvSpPr>
          <p:spPr bwMode="auto">
            <a:xfrm>
              <a:off x="3180" y="3484"/>
              <a:ext cx="596" cy="0"/>
            </a:xfrm>
            <a:prstGeom prst="line">
              <a:avLst/>
            </a:prstGeom>
            <a:noFill/>
            <a:ln w="15875">
              <a:solidFill>
                <a:schemeClr val="tx1"/>
              </a:solidFill>
              <a:round/>
              <a:headEnd/>
              <a:tailEnd/>
            </a:ln>
          </p:spPr>
          <p:txBody>
            <a:bodyPr/>
            <a:lstStyle/>
            <a:p>
              <a:endParaRPr lang="en-US"/>
            </a:p>
          </p:txBody>
        </p:sp>
        <p:sp>
          <p:nvSpPr>
            <p:cNvPr id="204844" name="Line 43"/>
            <p:cNvSpPr>
              <a:spLocks noChangeShapeType="1"/>
            </p:cNvSpPr>
            <p:nvPr/>
          </p:nvSpPr>
          <p:spPr bwMode="auto">
            <a:xfrm>
              <a:off x="3944" y="3484"/>
              <a:ext cx="376" cy="0"/>
            </a:xfrm>
            <a:prstGeom prst="line">
              <a:avLst/>
            </a:prstGeom>
            <a:noFill/>
            <a:ln w="15875">
              <a:solidFill>
                <a:schemeClr val="tx1"/>
              </a:solidFill>
              <a:round/>
              <a:headEnd/>
              <a:tailEnd/>
            </a:ln>
          </p:spPr>
          <p:txBody>
            <a:bodyPr/>
            <a:lstStyle/>
            <a:p>
              <a:endParaRPr lang="en-US"/>
            </a:p>
          </p:txBody>
        </p:sp>
        <p:sp>
          <p:nvSpPr>
            <p:cNvPr id="204845" name="Text Box 44"/>
            <p:cNvSpPr txBox="1">
              <a:spLocks noChangeArrowheads="1"/>
            </p:cNvSpPr>
            <p:nvPr/>
          </p:nvSpPr>
          <p:spPr bwMode="auto">
            <a:xfrm>
              <a:off x="3758" y="3367"/>
              <a:ext cx="200" cy="231"/>
            </a:xfrm>
            <a:prstGeom prst="rect">
              <a:avLst/>
            </a:prstGeom>
            <a:noFill/>
            <a:ln w="9525">
              <a:noFill/>
              <a:miter lim="800000"/>
              <a:headEnd/>
              <a:tailEnd/>
            </a:ln>
          </p:spPr>
          <p:txBody>
            <a:bodyPr wrap="none">
              <a:spAutoFit/>
            </a:bodyPr>
            <a:lstStyle/>
            <a:p>
              <a:pPr algn="l"/>
              <a:r>
                <a:rPr lang="en-US" sz="1800"/>
                <a:t>=</a:t>
              </a:r>
            </a:p>
          </p:txBody>
        </p:sp>
      </p:grpSp>
      <p:sp>
        <p:nvSpPr>
          <p:cNvPr id="848943" name="Rectangle 47"/>
          <p:cNvSpPr>
            <a:spLocks noChangeArrowheads="1"/>
          </p:cNvSpPr>
          <p:nvPr/>
        </p:nvSpPr>
        <p:spPr bwMode="auto">
          <a:xfrm>
            <a:off x="2079625" y="5938838"/>
            <a:ext cx="1709738" cy="366712"/>
          </a:xfrm>
          <a:prstGeom prst="rect">
            <a:avLst/>
          </a:prstGeom>
          <a:noFill/>
          <a:ln w="9525">
            <a:noFill/>
            <a:miter lim="800000"/>
            <a:headEnd/>
            <a:tailEnd/>
          </a:ln>
        </p:spPr>
        <p:txBody>
          <a:bodyPr wrap="none">
            <a:spAutoFit/>
          </a:bodyPr>
          <a:lstStyle/>
          <a:p>
            <a:pPr algn="l"/>
            <a:r>
              <a:rPr lang="en-US" sz="1800">
                <a:solidFill>
                  <a:srgbClr val="0000CC"/>
                </a:solidFill>
                <a:cs typeface="Arial" charset="0"/>
              </a:rPr>
              <a:t>P</a:t>
            </a:r>
            <a:r>
              <a:rPr lang="en-US" sz="1800" baseline="-30000">
                <a:solidFill>
                  <a:srgbClr val="0000CC"/>
                </a:solidFill>
                <a:cs typeface="Arial" charset="0"/>
              </a:rPr>
              <a:t>2</a:t>
            </a:r>
            <a:r>
              <a:rPr lang="en-US" sz="1800">
                <a:solidFill>
                  <a:srgbClr val="0000CC"/>
                </a:solidFill>
                <a:cs typeface="Arial" charset="0"/>
              </a:rPr>
              <a:t>  =  88.6 kPa</a:t>
            </a:r>
          </a:p>
        </p:txBody>
      </p:sp>
      <p:sp>
        <p:nvSpPr>
          <p:cNvPr id="848944" name="Line 48"/>
          <p:cNvSpPr>
            <a:spLocks noChangeShapeType="1"/>
          </p:cNvSpPr>
          <p:nvPr/>
        </p:nvSpPr>
        <p:spPr bwMode="auto">
          <a:xfrm flipH="1">
            <a:off x="2800350" y="3708400"/>
            <a:ext cx="234950" cy="234950"/>
          </a:xfrm>
          <a:prstGeom prst="line">
            <a:avLst/>
          </a:prstGeom>
          <a:noFill/>
          <a:ln w="19050">
            <a:solidFill>
              <a:srgbClr val="FF0000"/>
            </a:solidFill>
            <a:round/>
            <a:headEnd/>
            <a:tailEnd/>
          </a:ln>
        </p:spPr>
        <p:txBody>
          <a:bodyPr/>
          <a:lstStyle/>
          <a:p>
            <a:endParaRPr lang="en-US"/>
          </a:p>
        </p:txBody>
      </p:sp>
      <p:sp>
        <p:nvSpPr>
          <p:cNvPr id="848945" name="Line 49"/>
          <p:cNvSpPr>
            <a:spLocks noChangeShapeType="1"/>
          </p:cNvSpPr>
          <p:nvPr/>
        </p:nvSpPr>
        <p:spPr bwMode="auto">
          <a:xfrm flipH="1">
            <a:off x="3765550" y="3714750"/>
            <a:ext cx="234950" cy="234950"/>
          </a:xfrm>
          <a:prstGeom prst="line">
            <a:avLst/>
          </a:prstGeom>
          <a:noFill/>
          <a:ln w="19050">
            <a:solidFill>
              <a:srgbClr val="FF0000"/>
            </a:solidFill>
            <a:round/>
            <a:headEnd/>
            <a:tailEnd/>
          </a:ln>
        </p:spPr>
        <p:txBody>
          <a:bodyPr/>
          <a:lstStyle/>
          <a:p>
            <a:endParaRPr lang="en-US"/>
          </a:p>
        </p:txBody>
      </p:sp>
      <p:sp>
        <p:nvSpPr>
          <p:cNvPr id="848947" name="AutoShape 51"/>
          <p:cNvSpPr>
            <a:spLocks noChangeArrowheads="1"/>
          </p:cNvSpPr>
          <p:nvPr/>
        </p:nvSpPr>
        <p:spPr bwMode="auto">
          <a:xfrm rot="-792723">
            <a:off x="3632200" y="5208588"/>
            <a:ext cx="1644650" cy="307975"/>
          </a:xfrm>
          <a:prstGeom prst="roundRect">
            <a:avLst>
              <a:gd name="adj" fmla="val 16667"/>
            </a:avLst>
          </a:prstGeom>
          <a:noFill/>
          <a:ln w="9525">
            <a:solidFill>
              <a:srgbClr val="FF6600"/>
            </a:solidFill>
            <a:round/>
            <a:headEnd/>
            <a:tailEnd/>
          </a:ln>
        </p:spPr>
        <p:txBody>
          <a:bodyPr wrap="none" anchor="ctr"/>
          <a:lstStyle/>
          <a:p>
            <a:endParaRPr lang="en-US"/>
          </a:p>
        </p:txBody>
      </p:sp>
      <p:sp>
        <p:nvSpPr>
          <p:cNvPr id="848948" name="AutoShape 52"/>
          <p:cNvSpPr>
            <a:spLocks noChangeArrowheads="1"/>
          </p:cNvSpPr>
          <p:nvPr/>
        </p:nvSpPr>
        <p:spPr bwMode="auto">
          <a:xfrm rot="792723" flipH="1">
            <a:off x="3567113" y="5114925"/>
            <a:ext cx="1878012" cy="388938"/>
          </a:xfrm>
          <a:prstGeom prst="roundRect">
            <a:avLst>
              <a:gd name="adj" fmla="val 16667"/>
            </a:avLst>
          </a:prstGeom>
          <a:noFill/>
          <a:ln w="9525">
            <a:solidFill>
              <a:schemeClr val="hlink"/>
            </a:solidFill>
            <a:round/>
            <a:headEnd/>
            <a:tailEnd/>
          </a:ln>
        </p:spPr>
        <p:txBody>
          <a:bodyPr wrap="none" anchor="ctr"/>
          <a:lstStyle/>
          <a:p>
            <a:endParaRPr lang="en-US"/>
          </a:p>
        </p:txBody>
      </p:sp>
      <p:sp>
        <p:nvSpPr>
          <p:cNvPr id="848949" name="Text Box 53"/>
          <p:cNvSpPr txBox="1">
            <a:spLocks noChangeArrowheads="1"/>
          </p:cNvSpPr>
          <p:nvPr/>
        </p:nvSpPr>
        <p:spPr bwMode="auto">
          <a:xfrm>
            <a:off x="5832475" y="5424488"/>
            <a:ext cx="942975" cy="274637"/>
          </a:xfrm>
          <a:prstGeom prst="rect">
            <a:avLst/>
          </a:prstGeom>
          <a:solidFill>
            <a:srgbClr val="FF6600">
              <a:alpha val="50195"/>
            </a:srgbClr>
          </a:solidFill>
          <a:ln w="9525">
            <a:noFill/>
            <a:miter lim="800000"/>
            <a:headEnd/>
            <a:tailEnd/>
          </a:ln>
        </p:spPr>
        <p:txBody>
          <a:bodyPr wrap="none">
            <a:spAutoFit/>
          </a:bodyPr>
          <a:lstStyle/>
          <a:p>
            <a:pPr algn="l"/>
            <a:r>
              <a:rPr lang="en-US"/>
              <a:t>(P</a:t>
            </a:r>
            <a:r>
              <a:rPr lang="en-US" baseline="-25000"/>
              <a:t>2</a:t>
            </a:r>
            <a:r>
              <a:rPr lang="en-US"/>
              <a:t>)(295 K)</a:t>
            </a:r>
          </a:p>
        </p:txBody>
      </p:sp>
      <p:sp>
        <p:nvSpPr>
          <p:cNvPr id="848950" name="Text Box 54"/>
          <p:cNvSpPr txBox="1">
            <a:spLocks noChangeArrowheads="1"/>
          </p:cNvSpPr>
          <p:nvPr/>
        </p:nvSpPr>
        <p:spPr bwMode="auto">
          <a:xfrm>
            <a:off x="6746875" y="5437188"/>
            <a:ext cx="273050" cy="274637"/>
          </a:xfrm>
          <a:prstGeom prst="rect">
            <a:avLst/>
          </a:prstGeom>
          <a:noFill/>
          <a:ln w="9525">
            <a:noFill/>
            <a:miter lim="800000"/>
            <a:headEnd/>
            <a:tailEnd/>
          </a:ln>
        </p:spPr>
        <p:txBody>
          <a:bodyPr wrap="none">
            <a:spAutoFit/>
          </a:bodyPr>
          <a:lstStyle/>
          <a:p>
            <a:pPr algn="l"/>
            <a:r>
              <a:rPr lang="en-US"/>
              <a:t>=</a:t>
            </a:r>
          </a:p>
        </p:txBody>
      </p:sp>
      <p:sp>
        <p:nvSpPr>
          <p:cNvPr id="848951" name="Text Box 55"/>
          <p:cNvSpPr txBox="1">
            <a:spLocks noChangeArrowheads="1"/>
          </p:cNvSpPr>
          <p:nvPr/>
        </p:nvSpPr>
        <p:spPr bwMode="auto">
          <a:xfrm>
            <a:off x="7019925" y="5424488"/>
            <a:ext cx="1384300" cy="274637"/>
          </a:xfrm>
          <a:prstGeom prst="rect">
            <a:avLst/>
          </a:prstGeom>
          <a:solidFill>
            <a:schemeClr val="hlink">
              <a:alpha val="50195"/>
            </a:schemeClr>
          </a:solidFill>
          <a:ln w="9525">
            <a:noFill/>
            <a:miter lim="800000"/>
            <a:headEnd/>
            <a:tailEnd/>
          </a:ln>
        </p:spPr>
        <p:txBody>
          <a:bodyPr wrap="none">
            <a:spAutoFit/>
          </a:bodyPr>
          <a:lstStyle/>
          <a:p>
            <a:pPr algn="l"/>
            <a:r>
              <a:rPr lang="en-US"/>
              <a:t>(98.6 kPa)(265 K)</a:t>
            </a:r>
          </a:p>
        </p:txBody>
      </p:sp>
      <p:sp>
        <p:nvSpPr>
          <p:cNvPr id="848953" name="Line 57"/>
          <p:cNvSpPr>
            <a:spLocks noChangeShapeType="1"/>
          </p:cNvSpPr>
          <p:nvPr/>
        </p:nvSpPr>
        <p:spPr bwMode="auto">
          <a:xfrm>
            <a:off x="5842000" y="5702300"/>
            <a:ext cx="927100" cy="0"/>
          </a:xfrm>
          <a:prstGeom prst="line">
            <a:avLst/>
          </a:prstGeom>
          <a:noFill/>
          <a:ln w="15875">
            <a:solidFill>
              <a:schemeClr val="tx1"/>
            </a:solidFill>
            <a:round/>
            <a:headEnd/>
            <a:tailEnd/>
          </a:ln>
        </p:spPr>
        <p:txBody>
          <a:bodyPr/>
          <a:lstStyle/>
          <a:p>
            <a:endParaRPr lang="en-US"/>
          </a:p>
        </p:txBody>
      </p:sp>
      <p:sp>
        <p:nvSpPr>
          <p:cNvPr id="848954" name="Line 58"/>
          <p:cNvSpPr>
            <a:spLocks noChangeShapeType="1"/>
          </p:cNvSpPr>
          <p:nvPr/>
        </p:nvSpPr>
        <p:spPr bwMode="auto">
          <a:xfrm>
            <a:off x="7029450" y="5702300"/>
            <a:ext cx="1358900" cy="0"/>
          </a:xfrm>
          <a:prstGeom prst="line">
            <a:avLst/>
          </a:prstGeom>
          <a:noFill/>
          <a:ln w="15875">
            <a:solidFill>
              <a:schemeClr val="tx1"/>
            </a:solidFill>
            <a:round/>
            <a:headEnd/>
            <a:tailEnd/>
          </a:ln>
        </p:spPr>
        <p:txBody>
          <a:bodyPr/>
          <a:lstStyle/>
          <a:p>
            <a:endParaRPr lang="en-US"/>
          </a:p>
        </p:txBody>
      </p:sp>
      <p:grpSp>
        <p:nvGrpSpPr>
          <p:cNvPr id="5" name="Group 73"/>
          <p:cNvGrpSpPr>
            <a:grpSpLocks/>
          </p:cNvGrpSpPr>
          <p:nvPr/>
        </p:nvGrpSpPr>
        <p:grpSpPr bwMode="auto">
          <a:xfrm>
            <a:off x="6099175" y="5653088"/>
            <a:ext cx="2301875" cy="274637"/>
            <a:chOff x="3842" y="3561"/>
            <a:chExt cx="1450" cy="173"/>
          </a:xfrm>
        </p:grpSpPr>
        <p:sp>
          <p:nvSpPr>
            <p:cNvPr id="204840" name="Text Box 59"/>
            <p:cNvSpPr txBox="1">
              <a:spLocks noChangeArrowheads="1"/>
            </p:cNvSpPr>
            <p:nvPr/>
          </p:nvSpPr>
          <p:spPr bwMode="auto">
            <a:xfrm>
              <a:off x="3842" y="3561"/>
              <a:ext cx="430" cy="173"/>
            </a:xfrm>
            <a:prstGeom prst="rect">
              <a:avLst/>
            </a:prstGeom>
            <a:noFill/>
            <a:ln w="9525">
              <a:noFill/>
              <a:miter lim="800000"/>
              <a:headEnd/>
              <a:tailEnd/>
            </a:ln>
          </p:spPr>
          <p:txBody>
            <a:bodyPr wrap="none">
              <a:spAutoFit/>
            </a:bodyPr>
            <a:lstStyle/>
            <a:p>
              <a:pPr algn="l"/>
              <a:r>
                <a:rPr lang="en-US"/>
                <a:t>(295 K)</a:t>
              </a:r>
            </a:p>
          </p:txBody>
        </p:sp>
        <p:sp>
          <p:nvSpPr>
            <p:cNvPr id="204841" name="Text Box 60"/>
            <p:cNvSpPr txBox="1">
              <a:spLocks noChangeArrowheads="1"/>
            </p:cNvSpPr>
            <p:nvPr/>
          </p:nvSpPr>
          <p:spPr bwMode="auto">
            <a:xfrm>
              <a:off x="4862" y="3561"/>
              <a:ext cx="430" cy="173"/>
            </a:xfrm>
            <a:prstGeom prst="rect">
              <a:avLst/>
            </a:prstGeom>
            <a:noFill/>
            <a:ln w="9525">
              <a:noFill/>
              <a:miter lim="800000"/>
              <a:headEnd/>
              <a:tailEnd/>
            </a:ln>
          </p:spPr>
          <p:txBody>
            <a:bodyPr wrap="none">
              <a:spAutoFit/>
            </a:bodyPr>
            <a:lstStyle/>
            <a:p>
              <a:pPr algn="l"/>
              <a:r>
                <a:rPr lang="en-US"/>
                <a:t>(295 K)</a:t>
              </a:r>
            </a:p>
          </p:txBody>
        </p:sp>
      </p:grpSp>
      <p:sp>
        <p:nvSpPr>
          <p:cNvPr id="848958" name="Line 62"/>
          <p:cNvSpPr>
            <a:spLocks noChangeShapeType="1"/>
          </p:cNvSpPr>
          <p:nvPr/>
        </p:nvSpPr>
        <p:spPr bwMode="auto">
          <a:xfrm flipH="1">
            <a:off x="6242050" y="5461000"/>
            <a:ext cx="228600" cy="203200"/>
          </a:xfrm>
          <a:prstGeom prst="line">
            <a:avLst/>
          </a:prstGeom>
          <a:noFill/>
          <a:ln w="15875">
            <a:solidFill>
              <a:srgbClr val="FF0000"/>
            </a:solidFill>
            <a:round/>
            <a:headEnd/>
            <a:tailEnd/>
          </a:ln>
        </p:spPr>
        <p:txBody>
          <a:bodyPr/>
          <a:lstStyle/>
          <a:p>
            <a:endParaRPr lang="en-US"/>
          </a:p>
        </p:txBody>
      </p:sp>
      <p:sp>
        <p:nvSpPr>
          <p:cNvPr id="848959" name="Line 63"/>
          <p:cNvSpPr>
            <a:spLocks noChangeShapeType="1"/>
          </p:cNvSpPr>
          <p:nvPr/>
        </p:nvSpPr>
        <p:spPr bwMode="auto">
          <a:xfrm flipH="1">
            <a:off x="6248400" y="5695950"/>
            <a:ext cx="228600" cy="203200"/>
          </a:xfrm>
          <a:prstGeom prst="line">
            <a:avLst/>
          </a:prstGeom>
          <a:noFill/>
          <a:ln w="15875">
            <a:solidFill>
              <a:srgbClr val="FF0000"/>
            </a:solidFill>
            <a:round/>
            <a:headEnd/>
            <a:tailEnd/>
          </a:ln>
        </p:spPr>
        <p:txBody>
          <a:bodyPr/>
          <a:lstStyle/>
          <a:p>
            <a:endParaRPr lang="en-US"/>
          </a:p>
        </p:txBody>
      </p:sp>
      <p:sp>
        <p:nvSpPr>
          <p:cNvPr id="848961" name="Line 65"/>
          <p:cNvSpPr>
            <a:spLocks noChangeShapeType="1"/>
          </p:cNvSpPr>
          <p:nvPr/>
        </p:nvSpPr>
        <p:spPr bwMode="auto">
          <a:xfrm flipH="1">
            <a:off x="6500813" y="5524500"/>
            <a:ext cx="128587" cy="114300"/>
          </a:xfrm>
          <a:prstGeom prst="line">
            <a:avLst/>
          </a:prstGeom>
          <a:noFill/>
          <a:ln w="15875">
            <a:solidFill>
              <a:srgbClr val="FF0000"/>
            </a:solidFill>
            <a:round/>
            <a:headEnd/>
            <a:tailEnd/>
          </a:ln>
        </p:spPr>
        <p:txBody>
          <a:bodyPr/>
          <a:lstStyle/>
          <a:p>
            <a:endParaRPr lang="en-US"/>
          </a:p>
        </p:txBody>
      </p:sp>
      <p:sp>
        <p:nvSpPr>
          <p:cNvPr id="848962" name="Line 66"/>
          <p:cNvSpPr>
            <a:spLocks noChangeShapeType="1"/>
          </p:cNvSpPr>
          <p:nvPr/>
        </p:nvSpPr>
        <p:spPr bwMode="auto">
          <a:xfrm flipH="1">
            <a:off x="6507163" y="5746750"/>
            <a:ext cx="128587" cy="114300"/>
          </a:xfrm>
          <a:prstGeom prst="line">
            <a:avLst/>
          </a:prstGeom>
          <a:noFill/>
          <a:ln w="15875">
            <a:solidFill>
              <a:srgbClr val="FF0000"/>
            </a:solidFill>
            <a:round/>
            <a:headEnd/>
            <a:tailEnd/>
          </a:ln>
        </p:spPr>
        <p:txBody>
          <a:bodyPr/>
          <a:lstStyle/>
          <a:p>
            <a:endParaRPr lang="en-US"/>
          </a:p>
        </p:txBody>
      </p:sp>
      <p:sp>
        <p:nvSpPr>
          <p:cNvPr id="848963" name="Line 67"/>
          <p:cNvSpPr>
            <a:spLocks noChangeShapeType="1"/>
          </p:cNvSpPr>
          <p:nvPr/>
        </p:nvSpPr>
        <p:spPr bwMode="auto">
          <a:xfrm flipH="1">
            <a:off x="8126413" y="5524500"/>
            <a:ext cx="128587" cy="114300"/>
          </a:xfrm>
          <a:prstGeom prst="line">
            <a:avLst/>
          </a:prstGeom>
          <a:noFill/>
          <a:ln w="15875">
            <a:solidFill>
              <a:srgbClr val="FF0000"/>
            </a:solidFill>
            <a:round/>
            <a:headEnd/>
            <a:tailEnd/>
          </a:ln>
        </p:spPr>
        <p:txBody>
          <a:bodyPr/>
          <a:lstStyle/>
          <a:p>
            <a:endParaRPr lang="en-US"/>
          </a:p>
        </p:txBody>
      </p:sp>
      <p:sp>
        <p:nvSpPr>
          <p:cNvPr id="848964" name="Line 68"/>
          <p:cNvSpPr>
            <a:spLocks noChangeShapeType="1"/>
          </p:cNvSpPr>
          <p:nvPr/>
        </p:nvSpPr>
        <p:spPr bwMode="auto">
          <a:xfrm flipH="1">
            <a:off x="8132763" y="5746750"/>
            <a:ext cx="128587" cy="114300"/>
          </a:xfrm>
          <a:prstGeom prst="line">
            <a:avLst/>
          </a:prstGeom>
          <a:noFill/>
          <a:ln w="15875">
            <a:solidFill>
              <a:srgbClr val="FF0000"/>
            </a:solidFill>
            <a:round/>
            <a:headEnd/>
            <a:tailEnd/>
          </a:ln>
        </p:spPr>
        <p:txBody>
          <a:bodyPr/>
          <a:lstStyle/>
          <a:p>
            <a:endParaRPr lang="en-US"/>
          </a:p>
        </p:txBody>
      </p:sp>
      <p:grpSp>
        <p:nvGrpSpPr>
          <p:cNvPr id="6" name="Group 72"/>
          <p:cNvGrpSpPr>
            <a:grpSpLocks/>
          </p:cNvGrpSpPr>
          <p:nvPr/>
        </p:nvGrpSpPr>
        <p:grpSpPr bwMode="auto">
          <a:xfrm>
            <a:off x="5965825" y="6053138"/>
            <a:ext cx="1711325" cy="457200"/>
            <a:chOff x="3758" y="3813"/>
            <a:chExt cx="1078" cy="288"/>
          </a:xfrm>
        </p:grpSpPr>
        <p:sp>
          <p:nvSpPr>
            <p:cNvPr id="204837" name="Text Box 69"/>
            <p:cNvSpPr txBox="1">
              <a:spLocks noChangeArrowheads="1"/>
            </p:cNvSpPr>
            <p:nvPr/>
          </p:nvSpPr>
          <p:spPr bwMode="auto">
            <a:xfrm>
              <a:off x="3758" y="3813"/>
              <a:ext cx="1078" cy="288"/>
            </a:xfrm>
            <a:prstGeom prst="rect">
              <a:avLst/>
            </a:prstGeom>
            <a:noFill/>
            <a:ln w="9525">
              <a:noFill/>
              <a:miter lim="800000"/>
              <a:headEnd/>
              <a:tailEnd/>
            </a:ln>
          </p:spPr>
          <p:txBody>
            <a:bodyPr wrap="none">
              <a:spAutoFit/>
            </a:bodyPr>
            <a:lstStyle/>
            <a:p>
              <a:pPr algn="l"/>
              <a:r>
                <a:rPr lang="en-US"/>
                <a:t>           (98.6 kPa)(265)</a:t>
              </a:r>
            </a:p>
            <a:p>
              <a:pPr algn="l"/>
              <a:r>
                <a:rPr lang="en-US"/>
                <a:t>                   (295)</a:t>
              </a:r>
            </a:p>
          </p:txBody>
        </p:sp>
        <p:sp>
          <p:nvSpPr>
            <p:cNvPr id="204838" name="Rectangle 70"/>
            <p:cNvSpPr>
              <a:spLocks noChangeArrowheads="1"/>
            </p:cNvSpPr>
            <p:nvPr/>
          </p:nvSpPr>
          <p:spPr bwMode="auto">
            <a:xfrm>
              <a:off x="3793" y="3874"/>
              <a:ext cx="326" cy="173"/>
            </a:xfrm>
            <a:prstGeom prst="rect">
              <a:avLst/>
            </a:prstGeom>
            <a:noFill/>
            <a:ln w="9525">
              <a:noFill/>
              <a:miter lim="800000"/>
              <a:headEnd/>
              <a:tailEnd/>
            </a:ln>
          </p:spPr>
          <p:txBody>
            <a:bodyPr wrap="none">
              <a:spAutoFit/>
            </a:bodyPr>
            <a:lstStyle/>
            <a:p>
              <a:pPr algn="l"/>
              <a:r>
                <a:rPr lang="en-US"/>
                <a:t>P</a:t>
              </a:r>
              <a:r>
                <a:rPr lang="en-US" baseline="-25000"/>
                <a:t>2</a:t>
              </a:r>
              <a:r>
                <a:rPr lang="en-US"/>
                <a:t>  =</a:t>
              </a:r>
            </a:p>
          </p:txBody>
        </p:sp>
        <p:sp>
          <p:nvSpPr>
            <p:cNvPr id="204839" name="Line 71"/>
            <p:cNvSpPr>
              <a:spLocks noChangeShapeType="1"/>
            </p:cNvSpPr>
            <p:nvPr/>
          </p:nvSpPr>
          <p:spPr bwMode="auto">
            <a:xfrm>
              <a:off x="4120" y="3968"/>
              <a:ext cx="664" cy="0"/>
            </a:xfrm>
            <a:prstGeom prst="line">
              <a:avLst/>
            </a:prstGeom>
            <a:noFill/>
            <a:ln w="15875">
              <a:solidFill>
                <a:schemeClr val="tx1"/>
              </a:solidFill>
              <a:round/>
              <a:headEnd/>
              <a:tailEnd/>
            </a:ln>
          </p:spPr>
          <p:txBody>
            <a:bodyPr/>
            <a:lstStyle/>
            <a:p>
              <a:endParaRPr lang="en-US"/>
            </a:p>
          </p:txBody>
        </p:sp>
      </p:grpSp>
      <p:sp>
        <p:nvSpPr>
          <p:cNvPr id="848970" name="Text Box 74"/>
          <p:cNvSpPr txBox="1">
            <a:spLocks noChangeArrowheads="1"/>
          </p:cNvSpPr>
          <p:nvPr/>
        </p:nvSpPr>
        <p:spPr bwMode="auto">
          <a:xfrm>
            <a:off x="5749925" y="5018088"/>
            <a:ext cx="2541588" cy="274637"/>
          </a:xfrm>
          <a:prstGeom prst="rect">
            <a:avLst/>
          </a:prstGeom>
          <a:noFill/>
          <a:ln w="9525">
            <a:noFill/>
            <a:miter lim="800000"/>
            <a:headEnd/>
            <a:tailEnd/>
          </a:ln>
        </p:spPr>
        <p:txBody>
          <a:bodyPr wrap="none">
            <a:spAutoFit/>
          </a:bodyPr>
          <a:lstStyle/>
          <a:p>
            <a:pPr algn="l"/>
            <a:r>
              <a:rPr lang="en-US"/>
              <a:t>To solve, cross multiply and divide:</a:t>
            </a:r>
          </a:p>
        </p:txBody>
      </p:sp>
      <p:sp>
        <p:nvSpPr>
          <p:cNvPr id="204836" name="AutoShape 75">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8905"/>
                                        </p:tgtEl>
                                        <p:attrNameLst>
                                          <p:attrName>style.visibility</p:attrName>
                                        </p:attrNameLst>
                                      </p:cBhvr>
                                      <p:to>
                                        <p:strVal val="visible"/>
                                      </p:to>
                                    </p:set>
                                    <p:animEffect transition="in" filter="fade">
                                      <p:cBhvr>
                                        <p:cTn id="7" dur="2000"/>
                                        <p:tgtEl>
                                          <p:spTgt spid="84890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48908">
                                            <p:txEl>
                                              <p:pRg st="0" end="0"/>
                                            </p:txEl>
                                          </p:spTgt>
                                        </p:tgtEl>
                                        <p:attrNameLst>
                                          <p:attrName>style.visibility</p:attrName>
                                        </p:attrNameLst>
                                      </p:cBhvr>
                                      <p:to>
                                        <p:strVal val="visible"/>
                                      </p:to>
                                    </p:set>
                                    <p:anim calcmode="lin" valueType="num">
                                      <p:cBhvr>
                                        <p:cTn id="12" dur="1000" fill="hold"/>
                                        <p:tgtEl>
                                          <p:spTgt spid="848908">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8489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4890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48908">
                                            <p:txEl>
                                              <p:pRg st="1" end="1"/>
                                            </p:txEl>
                                          </p:spTgt>
                                        </p:tgtEl>
                                        <p:attrNameLst>
                                          <p:attrName>style.visibility</p:attrName>
                                        </p:attrNameLst>
                                      </p:cBhvr>
                                      <p:to>
                                        <p:strVal val="visible"/>
                                      </p:to>
                                    </p:set>
                                    <p:animEffect transition="in" filter="dissolve">
                                      <p:cBhvr>
                                        <p:cTn id="19" dur="500"/>
                                        <p:tgtEl>
                                          <p:spTgt spid="848908">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48908">
                                            <p:txEl>
                                              <p:pRg st="2" end="2"/>
                                            </p:txEl>
                                          </p:spTgt>
                                        </p:tgtEl>
                                        <p:attrNameLst>
                                          <p:attrName>style.visibility</p:attrName>
                                        </p:attrNameLst>
                                      </p:cBhvr>
                                      <p:to>
                                        <p:strVal val="visible"/>
                                      </p:to>
                                    </p:set>
                                    <p:animEffect transition="in" filter="dissolve">
                                      <p:cBhvr>
                                        <p:cTn id="22" dur="500"/>
                                        <p:tgtEl>
                                          <p:spTgt spid="84890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48908">
                                            <p:txEl>
                                              <p:pRg st="3" end="3"/>
                                            </p:txEl>
                                          </p:spTgt>
                                        </p:tgtEl>
                                        <p:attrNameLst>
                                          <p:attrName>style.visibility</p:attrName>
                                        </p:attrNameLst>
                                      </p:cBhvr>
                                      <p:to>
                                        <p:strVal val="visible"/>
                                      </p:to>
                                    </p:set>
                                    <p:animEffect transition="in" filter="dissolve">
                                      <p:cBhvr>
                                        <p:cTn id="25" dur="500"/>
                                        <p:tgtEl>
                                          <p:spTgt spid="84890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48927"/>
                                        </p:tgtEl>
                                        <p:attrNameLst>
                                          <p:attrName>style.visibility</p:attrName>
                                        </p:attrNameLst>
                                      </p:cBhvr>
                                      <p:to>
                                        <p:strVal val="visible"/>
                                      </p:to>
                                    </p:set>
                                    <p:animEffect transition="in" filter="dissolve">
                                      <p:cBhvr>
                                        <p:cTn id="30" dur="500"/>
                                        <p:tgtEl>
                                          <p:spTgt spid="84892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48923"/>
                                        </p:tgtEl>
                                        <p:attrNameLst>
                                          <p:attrName>style.visibility</p:attrName>
                                        </p:attrNameLst>
                                      </p:cBhvr>
                                      <p:to>
                                        <p:strVal val="visible"/>
                                      </p:to>
                                    </p:set>
                                    <p:animEffect transition="in" filter="dissolve">
                                      <p:cBhvr>
                                        <p:cTn id="35" dur="500"/>
                                        <p:tgtEl>
                                          <p:spTgt spid="848923"/>
                                        </p:tgtEl>
                                      </p:cBhvr>
                                    </p:animEffect>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848925"/>
                                        </p:tgtEl>
                                        <p:attrNameLst>
                                          <p:attrName>style.visibility</p:attrName>
                                        </p:attrNameLst>
                                      </p:cBhvr>
                                      <p:to>
                                        <p:strVal val="visible"/>
                                      </p:to>
                                    </p:set>
                                    <p:anim calcmode="lin" valueType="num">
                                      <p:cBhvr>
                                        <p:cTn id="40" dur="500" fill="hold"/>
                                        <p:tgtEl>
                                          <p:spTgt spid="848925"/>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848925"/>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848925"/>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84892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48921"/>
                                        </p:tgtEl>
                                        <p:attrNameLst>
                                          <p:attrName>style.visibility</p:attrName>
                                        </p:attrNameLst>
                                      </p:cBhvr>
                                      <p:to>
                                        <p:strVal val="visible"/>
                                      </p:to>
                                    </p:set>
                                    <p:animEffect transition="in" filter="dissolve">
                                      <p:cBhvr>
                                        <p:cTn id="48" dur="500"/>
                                        <p:tgtEl>
                                          <p:spTgt spid="848921"/>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848929"/>
                                        </p:tgtEl>
                                        <p:attrNameLst>
                                          <p:attrName>style.visibility</p:attrName>
                                        </p:attrNameLst>
                                      </p:cBhvr>
                                      <p:to>
                                        <p:strVal val="visible"/>
                                      </p:to>
                                    </p:set>
                                    <p:animEffect transition="in" filter="dissolve">
                                      <p:cBhvr>
                                        <p:cTn id="52" dur="500"/>
                                        <p:tgtEl>
                                          <p:spTgt spid="8489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48935"/>
                                        </p:tgtEl>
                                        <p:attrNameLst>
                                          <p:attrName>style.visibility</p:attrName>
                                        </p:attrNameLst>
                                      </p:cBhvr>
                                      <p:to>
                                        <p:strVal val="visible"/>
                                      </p:to>
                                    </p:set>
                                    <p:animEffect transition="in" filter="wipe(left)">
                                      <p:cBhvr>
                                        <p:cTn id="57" dur="500"/>
                                        <p:tgtEl>
                                          <p:spTgt spid="84893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48931"/>
                                        </p:tgtEl>
                                        <p:attrNameLst>
                                          <p:attrName>style.visibility</p:attrName>
                                        </p:attrNameLst>
                                      </p:cBhvr>
                                      <p:to>
                                        <p:strVal val="visible"/>
                                      </p:to>
                                    </p:set>
                                    <p:animEffect transition="in" filter="dissolve">
                                      <p:cBhvr>
                                        <p:cTn id="62" dur="500"/>
                                        <p:tgtEl>
                                          <p:spTgt spid="848931"/>
                                        </p:tgtEl>
                                      </p:cBhvr>
                                    </p:animEffect>
                                  </p:childTnLst>
                                </p:cTn>
                              </p:par>
                            </p:childTnLst>
                          </p:cTn>
                        </p:par>
                      </p:childTnLst>
                    </p:cTn>
                  </p:par>
                  <p:par>
                    <p:cTn id="63" fill="hold">
                      <p:stCondLst>
                        <p:cond delay="indefinite"/>
                      </p:stCondLst>
                      <p:childTnLst>
                        <p:par>
                          <p:cTn id="64" fill="hold">
                            <p:stCondLst>
                              <p:cond delay="0"/>
                            </p:stCondLst>
                            <p:childTnLst>
                              <p:par>
                                <p:cTn id="65" presetID="39" presetClass="entr" presetSubtype="0" accel="100000" fill="hold" grpId="0" nodeType="clickEffect">
                                  <p:stCondLst>
                                    <p:cond delay="0"/>
                                  </p:stCondLst>
                                  <p:childTnLst>
                                    <p:set>
                                      <p:cBhvr>
                                        <p:cTn id="66" dur="1" fill="hold">
                                          <p:stCondLst>
                                            <p:cond delay="0"/>
                                          </p:stCondLst>
                                        </p:cTn>
                                        <p:tgtEl>
                                          <p:spTgt spid="848933"/>
                                        </p:tgtEl>
                                        <p:attrNameLst>
                                          <p:attrName>style.visibility</p:attrName>
                                        </p:attrNameLst>
                                      </p:cBhvr>
                                      <p:to>
                                        <p:strVal val="visible"/>
                                      </p:to>
                                    </p:set>
                                    <p:anim calcmode="lin" valueType="num">
                                      <p:cBhvr>
                                        <p:cTn id="67" dur="500" fill="hold"/>
                                        <p:tgtEl>
                                          <p:spTgt spid="848933"/>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848933"/>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848933"/>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848933"/>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9" presetClass="entr" presetSubtype="0" fill="hold" nodeType="clickEffect">
                                  <p:stCondLst>
                                    <p:cond delay="0"/>
                                  </p:stCondLst>
                                  <p:childTnLst>
                                    <p:set>
                                      <p:cBhvr>
                                        <p:cTn id="74" dur="1" fill="hold">
                                          <p:stCondLst>
                                            <p:cond delay="0"/>
                                          </p:stCondLst>
                                        </p:cTn>
                                        <p:tgtEl>
                                          <p:spTgt spid="848898">
                                            <p:txEl>
                                              <p:pRg st="0" end="0"/>
                                            </p:txEl>
                                          </p:spTgt>
                                        </p:tgtEl>
                                        <p:attrNameLst>
                                          <p:attrName>style.visibility</p:attrName>
                                        </p:attrNameLst>
                                      </p:cBhvr>
                                      <p:to>
                                        <p:strVal val="visible"/>
                                      </p:to>
                                    </p:set>
                                    <p:anim calcmode="lin" valueType="num">
                                      <p:cBhvr>
                                        <p:cTn id="75" dur="1000" fill="hold"/>
                                        <p:tgtEl>
                                          <p:spTgt spid="848898">
                                            <p:txEl>
                                              <p:pRg st="0" end="0"/>
                                            </p:txEl>
                                          </p:spTgt>
                                        </p:tgtEl>
                                        <p:attrNameLst>
                                          <p:attrName>ppt_x</p:attrName>
                                        </p:attrNameLst>
                                      </p:cBhvr>
                                      <p:tavLst>
                                        <p:tav tm="0">
                                          <p:val>
                                            <p:strVal val="#ppt_x-.2"/>
                                          </p:val>
                                        </p:tav>
                                        <p:tav tm="100000">
                                          <p:val>
                                            <p:strVal val="#ppt_x"/>
                                          </p:val>
                                        </p:tav>
                                      </p:tavLst>
                                    </p:anim>
                                    <p:anim calcmode="lin" valueType="num">
                                      <p:cBhvr>
                                        <p:cTn id="76" dur="1000" fill="hold"/>
                                        <p:tgtEl>
                                          <p:spTgt spid="84889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7" dur="1000"/>
                                        <p:tgtEl>
                                          <p:spTgt spid="84889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Effect transition="in" filter="fade">
                                      <p:cBhvr>
                                        <p:cTn id="84" dur="500"/>
                                        <p:tgtEl>
                                          <p:spTgt spid="2"/>
                                        </p:tgtEl>
                                      </p:cBhvr>
                                    </p:animEffect>
                                  </p:childTnLst>
                                </p:cTn>
                              </p:par>
                            </p:childTnLst>
                          </p:cTn>
                        </p:par>
                      </p:childTnLst>
                    </p:cTn>
                  </p:par>
                  <p:par>
                    <p:cTn id="85" fill="hold">
                      <p:stCondLst>
                        <p:cond delay="indefinite"/>
                      </p:stCondLst>
                      <p:childTnLst>
                        <p:par>
                          <p:cTn id="86" fill="hold">
                            <p:stCondLst>
                              <p:cond delay="0"/>
                            </p:stCondLst>
                            <p:childTnLst>
                              <p:par>
                                <p:cTn id="87" presetID="40" presetClass="entr" presetSubtype="0" fill="hold" nodeType="clickEffect">
                                  <p:stCondLst>
                                    <p:cond delay="0"/>
                                  </p:stCondLst>
                                  <p:iterate type="lt">
                                    <p:tmPct val="10000"/>
                                  </p:iterate>
                                  <p:childTnLst>
                                    <p:set>
                                      <p:cBhvr>
                                        <p:cTn id="88" dur="1" fill="hold">
                                          <p:stCondLst>
                                            <p:cond delay="0"/>
                                          </p:stCondLst>
                                        </p:cTn>
                                        <p:tgtEl>
                                          <p:spTgt spid="848898">
                                            <p:txEl>
                                              <p:pRg st="2" end="2"/>
                                            </p:txEl>
                                          </p:spTgt>
                                        </p:tgtEl>
                                        <p:attrNameLst>
                                          <p:attrName>style.visibility</p:attrName>
                                        </p:attrNameLst>
                                      </p:cBhvr>
                                      <p:to>
                                        <p:strVal val="visible"/>
                                      </p:to>
                                    </p:set>
                                    <p:animEffect transition="in" filter="fade">
                                      <p:cBhvr>
                                        <p:cTn id="89" dur="1000"/>
                                        <p:tgtEl>
                                          <p:spTgt spid="848898">
                                            <p:txEl>
                                              <p:pRg st="2" end="2"/>
                                            </p:txEl>
                                          </p:spTgt>
                                        </p:tgtEl>
                                      </p:cBhvr>
                                    </p:animEffect>
                                    <p:anim calcmode="lin" valueType="num">
                                      <p:cBhvr>
                                        <p:cTn id="90" dur="1000" fill="hold"/>
                                        <p:tgtEl>
                                          <p:spTgt spid="848898">
                                            <p:txEl>
                                              <p:pRg st="2" end="2"/>
                                            </p:txEl>
                                          </p:spTgt>
                                        </p:tgtEl>
                                        <p:attrNameLst>
                                          <p:attrName>ppt_x</p:attrName>
                                        </p:attrNameLst>
                                      </p:cBhvr>
                                      <p:tavLst>
                                        <p:tav tm="0">
                                          <p:val>
                                            <p:strVal val="#ppt_x-.1"/>
                                          </p:val>
                                        </p:tav>
                                        <p:tav tm="100000">
                                          <p:val>
                                            <p:strVal val="#ppt_x"/>
                                          </p:val>
                                        </p:tav>
                                      </p:tavLst>
                                    </p:anim>
                                    <p:anim calcmode="lin" valueType="num">
                                      <p:cBhvr>
                                        <p:cTn id="91" dur="1000" fill="hold"/>
                                        <p:tgtEl>
                                          <p:spTgt spid="848898">
                                            <p:txEl>
                                              <p:pRg st="2" end="2"/>
                                            </p:txEl>
                                          </p:spTgt>
                                        </p:tgtEl>
                                        <p:attrNameLst>
                                          <p:attrName>ppt_y</p:attrName>
                                        </p:attrNameLst>
                                      </p:cBhvr>
                                      <p:tavLst>
                                        <p:tav tm="0">
                                          <p:val>
                                            <p:strVal val="#ppt_y"/>
                                          </p:val>
                                        </p:tav>
                                        <p:tav tm="100000">
                                          <p:val>
                                            <p:strVal val="#ppt_y"/>
                                          </p:val>
                                        </p:tav>
                                      </p:tavLst>
                                    </p:anim>
                                  </p:childTnLst>
                                </p:cTn>
                              </p:par>
                            </p:childTnLst>
                          </p:cTn>
                        </p:par>
                        <p:par>
                          <p:cTn id="92" fill="hold">
                            <p:stCondLst>
                              <p:cond delay="5200"/>
                            </p:stCondLst>
                            <p:childTnLst>
                              <p:par>
                                <p:cTn id="93" presetID="49" presetClass="entr" presetSubtype="0" decel="100000" fill="hold" grpId="0" nodeType="afterEffect">
                                  <p:stCondLst>
                                    <p:cond delay="0"/>
                                  </p:stCondLst>
                                  <p:childTnLst>
                                    <p:set>
                                      <p:cBhvr>
                                        <p:cTn id="94" dur="1" fill="hold">
                                          <p:stCondLst>
                                            <p:cond delay="0"/>
                                          </p:stCondLst>
                                        </p:cTn>
                                        <p:tgtEl>
                                          <p:spTgt spid="848944"/>
                                        </p:tgtEl>
                                        <p:attrNameLst>
                                          <p:attrName>style.visibility</p:attrName>
                                        </p:attrNameLst>
                                      </p:cBhvr>
                                      <p:to>
                                        <p:strVal val="visible"/>
                                      </p:to>
                                    </p:set>
                                    <p:anim calcmode="lin" valueType="num">
                                      <p:cBhvr>
                                        <p:cTn id="95" dur="500" fill="hold"/>
                                        <p:tgtEl>
                                          <p:spTgt spid="848944"/>
                                        </p:tgtEl>
                                        <p:attrNameLst>
                                          <p:attrName>ppt_w</p:attrName>
                                        </p:attrNameLst>
                                      </p:cBhvr>
                                      <p:tavLst>
                                        <p:tav tm="0">
                                          <p:val>
                                            <p:fltVal val="0"/>
                                          </p:val>
                                        </p:tav>
                                        <p:tav tm="100000">
                                          <p:val>
                                            <p:strVal val="#ppt_w"/>
                                          </p:val>
                                        </p:tav>
                                      </p:tavLst>
                                    </p:anim>
                                    <p:anim calcmode="lin" valueType="num">
                                      <p:cBhvr>
                                        <p:cTn id="96" dur="500" fill="hold"/>
                                        <p:tgtEl>
                                          <p:spTgt spid="848944"/>
                                        </p:tgtEl>
                                        <p:attrNameLst>
                                          <p:attrName>ppt_h</p:attrName>
                                        </p:attrNameLst>
                                      </p:cBhvr>
                                      <p:tavLst>
                                        <p:tav tm="0">
                                          <p:val>
                                            <p:fltVal val="0"/>
                                          </p:val>
                                        </p:tav>
                                        <p:tav tm="100000">
                                          <p:val>
                                            <p:strVal val="#ppt_h"/>
                                          </p:val>
                                        </p:tav>
                                      </p:tavLst>
                                    </p:anim>
                                    <p:anim calcmode="lin" valueType="num">
                                      <p:cBhvr>
                                        <p:cTn id="97" dur="500" fill="hold"/>
                                        <p:tgtEl>
                                          <p:spTgt spid="848944"/>
                                        </p:tgtEl>
                                        <p:attrNameLst>
                                          <p:attrName>style.rotation</p:attrName>
                                        </p:attrNameLst>
                                      </p:cBhvr>
                                      <p:tavLst>
                                        <p:tav tm="0">
                                          <p:val>
                                            <p:fltVal val="360"/>
                                          </p:val>
                                        </p:tav>
                                        <p:tav tm="100000">
                                          <p:val>
                                            <p:fltVal val="0"/>
                                          </p:val>
                                        </p:tav>
                                      </p:tavLst>
                                    </p:anim>
                                    <p:animEffect transition="in" filter="fade">
                                      <p:cBhvr>
                                        <p:cTn id="98" dur="500"/>
                                        <p:tgtEl>
                                          <p:spTgt spid="848944"/>
                                        </p:tgtEl>
                                      </p:cBhvr>
                                    </p:animEffect>
                                  </p:childTnLst>
                                </p:cTn>
                              </p:par>
                              <p:par>
                                <p:cTn id="99" presetID="49" presetClass="entr" presetSubtype="0" decel="100000" fill="hold" grpId="0" nodeType="withEffect">
                                  <p:stCondLst>
                                    <p:cond delay="0"/>
                                  </p:stCondLst>
                                  <p:childTnLst>
                                    <p:set>
                                      <p:cBhvr>
                                        <p:cTn id="100" dur="1" fill="hold">
                                          <p:stCondLst>
                                            <p:cond delay="0"/>
                                          </p:stCondLst>
                                        </p:cTn>
                                        <p:tgtEl>
                                          <p:spTgt spid="848945"/>
                                        </p:tgtEl>
                                        <p:attrNameLst>
                                          <p:attrName>style.visibility</p:attrName>
                                        </p:attrNameLst>
                                      </p:cBhvr>
                                      <p:to>
                                        <p:strVal val="visible"/>
                                      </p:to>
                                    </p:set>
                                    <p:anim calcmode="lin" valueType="num">
                                      <p:cBhvr>
                                        <p:cTn id="101" dur="500" fill="hold"/>
                                        <p:tgtEl>
                                          <p:spTgt spid="848945"/>
                                        </p:tgtEl>
                                        <p:attrNameLst>
                                          <p:attrName>ppt_w</p:attrName>
                                        </p:attrNameLst>
                                      </p:cBhvr>
                                      <p:tavLst>
                                        <p:tav tm="0">
                                          <p:val>
                                            <p:fltVal val="0"/>
                                          </p:val>
                                        </p:tav>
                                        <p:tav tm="100000">
                                          <p:val>
                                            <p:strVal val="#ppt_w"/>
                                          </p:val>
                                        </p:tav>
                                      </p:tavLst>
                                    </p:anim>
                                    <p:anim calcmode="lin" valueType="num">
                                      <p:cBhvr>
                                        <p:cTn id="102" dur="500" fill="hold"/>
                                        <p:tgtEl>
                                          <p:spTgt spid="848945"/>
                                        </p:tgtEl>
                                        <p:attrNameLst>
                                          <p:attrName>ppt_h</p:attrName>
                                        </p:attrNameLst>
                                      </p:cBhvr>
                                      <p:tavLst>
                                        <p:tav tm="0">
                                          <p:val>
                                            <p:fltVal val="0"/>
                                          </p:val>
                                        </p:tav>
                                        <p:tav tm="100000">
                                          <p:val>
                                            <p:strVal val="#ppt_h"/>
                                          </p:val>
                                        </p:tav>
                                      </p:tavLst>
                                    </p:anim>
                                    <p:anim calcmode="lin" valueType="num">
                                      <p:cBhvr>
                                        <p:cTn id="103" dur="500" fill="hold"/>
                                        <p:tgtEl>
                                          <p:spTgt spid="848945"/>
                                        </p:tgtEl>
                                        <p:attrNameLst>
                                          <p:attrName>style.rotation</p:attrName>
                                        </p:attrNameLst>
                                      </p:cBhvr>
                                      <p:tavLst>
                                        <p:tav tm="0">
                                          <p:val>
                                            <p:fltVal val="360"/>
                                          </p:val>
                                        </p:tav>
                                        <p:tav tm="100000">
                                          <p:val>
                                            <p:fltVal val="0"/>
                                          </p:val>
                                        </p:tav>
                                      </p:tavLst>
                                    </p:anim>
                                    <p:animEffect transition="in" filter="fade">
                                      <p:cBhvr>
                                        <p:cTn id="104" dur="500"/>
                                        <p:tgtEl>
                                          <p:spTgt spid="848945"/>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 calcmode="lin" valueType="num">
                                      <p:cBhvr>
                                        <p:cTn id="109" dur="500" fill="hold"/>
                                        <p:tgtEl>
                                          <p:spTgt spid="3"/>
                                        </p:tgtEl>
                                        <p:attrNameLst>
                                          <p:attrName>ppt_w</p:attrName>
                                        </p:attrNameLst>
                                      </p:cBhvr>
                                      <p:tavLst>
                                        <p:tav tm="0">
                                          <p:val>
                                            <p:fltVal val="0"/>
                                          </p:val>
                                        </p:tav>
                                        <p:tav tm="100000">
                                          <p:val>
                                            <p:strVal val="#ppt_w"/>
                                          </p:val>
                                        </p:tav>
                                      </p:tavLst>
                                    </p:anim>
                                    <p:anim calcmode="lin" valueType="num">
                                      <p:cBhvr>
                                        <p:cTn id="110" dur="500" fill="hold"/>
                                        <p:tgtEl>
                                          <p:spTgt spid="3"/>
                                        </p:tgtEl>
                                        <p:attrNameLst>
                                          <p:attrName>ppt_h</p:attrName>
                                        </p:attrNameLst>
                                      </p:cBhvr>
                                      <p:tavLst>
                                        <p:tav tm="0">
                                          <p:val>
                                            <p:fltVal val="0"/>
                                          </p:val>
                                        </p:tav>
                                        <p:tav tm="100000">
                                          <p:val>
                                            <p:strVal val="#ppt_h"/>
                                          </p:val>
                                        </p:tav>
                                      </p:tavLst>
                                    </p:anim>
                                    <p:animEffect transition="in" filter="fade">
                                      <p:cBhvr>
                                        <p:cTn id="111" dur="500"/>
                                        <p:tgtEl>
                                          <p:spTgt spid="3"/>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ntr" presetSubtype="0" fill="hold" nodeType="clickEffect">
                                  <p:stCondLst>
                                    <p:cond delay="0"/>
                                  </p:stCondLst>
                                  <p:childTnLst>
                                    <p:set>
                                      <p:cBhvr>
                                        <p:cTn id="115" dur="1" fill="hold">
                                          <p:stCondLst>
                                            <p:cond delay="0"/>
                                          </p:stCondLst>
                                        </p:cTn>
                                        <p:tgtEl>
                                          <p:spTgt spid="848898">
                                            <p:txEl>
                                              <p:pRg st="4" end="4"/>
                                            </p:txEl>
                                          </p:spTgt>
                                        </p:tgtEl>
                                        <p:attrNameLst>
                                          <p:attrName>style.visibility</p:attrName>
                                        </p:attrNameLst>
                                      </p:cBhvr>
                                      <p:to>
                                        <p:strVal val="visible"/>
                                      </p:to>
                                    </p:set>
                                    <p:anim calcmode="lin" valueType="num">
                                      <p:cBhvr>
                                        <p:cTn id="116" dur="1000" fill="hold"/>
                                        <p:tgtEl>
                                          <p:spTgt spid="848898">
                                            <p:txEl>
                                              <p:pRg st="4" end="4"/>
                                            </p:txEl>
                                          </p:spTgt>
                                        </p:tgtEl>
                                        <p:attrNameLst>
                                          <p:attrName>ppt_x</p:attrName>
                                        </p:attrNameLst>
                                      </p:cBhvr>
                                      <p:tavLst>
                                        <p:tav tm="0">
                                          <p:val>
                                            <p:strVal val="#ppt_x-.2"/>
                                          </p:val>
                                        </p:tav>
                                        <p:tav tm="100000">
                                          <p:val>
                                            <p:strVal val="#ppt_x"/>
                                          </p:val>
                                        </p:tav>
                                      </p:tavLst>
                                    </p:anim>
                                    <p:anim calcmode="lin" valueType="num">
                                      <p:cBhvr>
                                        <p:cTn id="117" dur="1000" fill="hold"/>
                                        <p:tgtEl>
                                          <p:spTgt spid="84889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848898">
                                            <p:txEl>
                                              <p:pRg st="4" end="4"/>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nodeType="clickEffect">
                                  <p:stCondLst>
                                    <p:cond delay="0"/>
                                  </p:stCondLst>
                                  <p:childTnLst>
                                    <p:set>
                                      <p:cBhvr>
                                        <p:cTn id="122" dur="1" fill="hold">
                                          <p:stCondLst>
                                            <p:cond delay="0"/>
                                          </p:stCondLst>
                                        </p:cTn>
                                        <p:tgtEl>
                                          <p:spTgt spid="4"/>
                                        </p:tgtEl>
                                        <p:attrNameLst>
                                          <p:attrName>style.visibility</p:attrName>
                                        </p:attrNameLst>
                                      </p:cBhvr>
                                      <p:to>
                                        <p:strVal val="visible"/>
                                      </p:to>
                                    </p:set>
                                    <p:anim calcmode="lin" valueType="num">
                                      <p:cBhvr>
                                        <p:cTn id="123" dur="500" fill="hold"/>
                                        <p:tgtEl>
                                          <p:spTgt spid="4"/>
                                        </p:tgtEl>
                                        <p:attrNameLst>
                                          <p:attrName>ppt_w</p:attrName>
                                        </p:attrNameLst>
                                      </p:cBhvr>
                                      <p:tavLst>
                                        <p:tav tm="0">
                                          <p:val>
                                            <p:fltVal val="0"/>
                                          </p:val>
                                        </p:tav>
                                        <p:tav tm="100000">
                                          <p:val>
                                            <p:strVal val="#ppt_w"/>
                                          </p:val>
                                        </p:tav>
                                      </p:tavLst>
                                    </p:anim>
                                    <p:anim calcmode="lin" valueType="num">
                                      <p:cBhvr>
                                        <p:cTn id="124" dur="500" fill="hold"/>
                                        <p:tgtEl>
                                          <p:spTgt spid="4"/>
                                        </p:tgtEl>
                                        <p:attrNameLst>
                                          <p:attrName>ppt_h</p:attrName>
                                        </p:attrNameLst>
                                      </p:cBhvr>
                                      <p:tavLst>
                                        <p:tav tm="0">
                                          <p:val>
                                            <p:fltVal val="0"/>
                                          </p:val>
                                        </p:tav>
                                        <p:tav tm="100000">
                                          <p:val>
                                            <p:strVal val="#ppt_h"/>
                                          </p:val>
                                        </p:tav>
                                      </p:tavLst>
                                    </p:anim>
                                    <p:animEffect transition="in" filter="fade">
                                      <p:cBhvr>
                                        <p:cTn id="125" dur="500"/>
                                        <p:tgtEl>
                                          <p:spTgt spid="4"/>
                                        </p:tgtEl>
                                      </p:cBhvr>
                                    </p:animEffect>
                                  </p:childTnLst>
                                </p:cTn>
                              </p:par>
                            </p:childTnLst>
                          </p:cTn>
                        </p:par>
                      </p:childTnLst>
                    </p:cTn>
                  </p:par>
                  <p:par>
                    <p:cTn id="126" fill="hold">
                      <p:stCondLst>
                        <p:cond delay="indefinite"/>
                      </p:stCondLst>
                      <p:childTnLst>
                        <p:par>
                          <p:cTn id="127" fill="hold">
                            <p:stCondLst>
                              <p:cond delay="0"/>
                            </p:stCondLst>
                            <p:childTnLst>
                              <p:par>
                                <p:cTn id="128" presetID="29" presetClass="entr" presetSubtype="0" fill="hold" nodeType="clickEffect">
                                  <p:stCondLst>
                                    <p:cond delay="0"/>
                                  </p:stCondLst>
                                  <p:childTnLst>
                                    <p:set>
                                      <p:cBhvr>
                                        <p:cTn id="129" dur="1" fill="hold">
                                          <p:stCondLst>
                                            <p:cond delay="0"/>
                                          </p:stCondLst>
                                        </p:cTn>
                                        <p:tgtEl>
                                          <p:spTgt spid="848898">
                                            <p:txEl>
                                              <p:pRg st="7" end="7"/>
                                            </p:txEl>
                                          </p:spTgt>
                                        </p:tgtEl>
                                        <p:attrNameLst>
                                          <p:attrName>style.visibility</p:attrName>
                                        </p:attrNameLst>
                                      </p:cBhvr>
                                      <p:to>
                                        <p:strVal val="visible"/>
                                      </p:to>
                                    </p:set>
                                    <p:anim calcmode="lin" valueType="num">
                                      <p:cBhvr>
                                        <p:cTn id="130" dur="1000" fill="hold"/>
                                        <p:tgtEl>
                                          <p:spTgt spid="848898">
                                            <p:txEl>
                                              <p:pRg st="7" end="7"/>
                                            </p:txEl>
                                          </p:spTgt>
                                        </p:tgtEl>
                                        <p:attrNameLst>
                                          <p:attrName>ppt_x</p:attrName>
                                        </p:attrNameLst>
                                      </p:cBhvr>
                                      <p:tavLst>
                                        <p:tav tm="0">
                                          <p:val>
                                            <p:strVal val="#ppt_x-.2"/>
                                          </p:val>
                                        </p:tav>
                                        <p:tav tm="100000">
                                          <p:val>
                                            <p:strVal val="#ppt_x"/>
                                          </p:val>
                                        </p:tav>
                                      </p:tavLst>
                                    </p:anim>
                                    <p:anim calcmode="lin" valueType="num">
                                      <p:cBhvr>
                                        <p:cTn id="131" dur="1000" fill="hold"/>
                                        <p:tgtEl>
                                          <p:spTgt spid="848898">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132" dur="1000"/>
                                        <p:tgtEl>
                                          <p:spTgt spid="848898">
                                            <p:txEl>
                                              <p:pRg st="7" end="7"/>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56" presetClass="entr" presetSubtype="0" fill="hold" grpId="0" nodeType="clickEffect">
                                  <p:stCondLst>
                                    <p:cond delay="0"/>
                                  </p:stCondLst>
                                  <p:iterate type="lt">
                                    <p:tmPct val="10000"/>
                                  </p:iterate>
                                  <p:childTnLst>
                                    <p:set>
                                      <p:cBhvr>
                                        <p:cTn id="136" dur="1" fill="hold">
                                          <p:stCondLst>
                                            <p:cond delay="0"/>
                                          </p:stCondLst>
                                        </p:cTn>
                                        <p:tgtEl>
                                          <p:spTgt spid="848943"/>
                                        </p:tgtEl>
                                        <p:attrNameLst>
                                          <p:attrName>style.visibility</p:attrName>
                                        </p:attrNameLst>
                                      </p:cBhvr>
                                      <p:to>
                                        <p:strVal val="visible"/>
                                      </p:to>
                                    </p:set>
                                    <p:anim by="(-#ppt_w*2)" calcmode="lin" valueType="num">
                                      <p:cBhvr rctx="PPT">
                                        <p:cTn id="137" dur="500" autoRev="1" fill="hold">
                                          <p:stCondLst>
                                            <p:cond delay="0"/>
                                          </p:stCondLst>
                                        </p:cTn>
                                        <p:tgtEl>
                                          <p:spTgt spid="848943"/>
                                        </p:tgtEl>
                                        <p:attrNameLst>
                                          <p:attrName>ppt_w</p:attrName>
                                        </p:attrNameLst>
                                      </p:cBhvr>
                                    </p:anim>
                                    <p:anim by="(#ppt_w*0.50)" calcmode="lin" valueType="num">
                                      <p:cBhvr>
                                        <p:cTn id="138" dur="500" decel="50000" autoRev="1" fill="hold">
                                          <p:stCondLst>
                                            <p:cond delay="0"/>
                                          </p:stCondLst>
                                        </p:cTn>
                                        <p:tgtEl>
                                          <p:spTgt spid="848943"/>
                                        </p:tgtEl>
                                        <p:attrNameLst>
                                          <p:attrName>ppt_x</p:attrName>
                                        </p:attrNameLst>
                                      </p:cBhvr>
                                    </p:anim>
                                    <p:anim from="(-#ppt_h/2)" to="(#ppt_y)" calcmode="lin" valueType="num">
                                      <p:cBhvr>
                                        <p:cTn id="139" dur="1000" fill="hold">
                                          <p:stCondLst>
                                            <p:cond delay="0"/>
                                          </p:stCondLst>
                                        </p:cTn>
                                        <p:tgtEl>
                                          <p:spTgt spid="848943"/>
                                        </p:tgtEl>
                                        <p:attrNameLst>
                                          <p:attrName>ppt_y</p:attrName>
                                        </p:attrNameLst>
                                      </p:cBhvr>
                                    </p:anim>
                                    <p:animRot by="21600000">
                                      <p:cBhvr>
                                        <p:cTn id="140" dur="1000" fill="hold">
                                          <p:stCondLst>
                                            <p:cond delay="0"/>
                                          </p:stCondLst>
                                        </p:cTn>
                                        <p:tgtEl>
                                          <p:spTgt spid="848943"/>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34" presetClass="entr" presetSubtype="0" fill="hold" grpId="0" nodeType="clickEffect">
                                  <p:stCondLst>
                                    <p:cond delay="0"/>
                                  </p:stCondLst>
                                  <p:childTnLst>
                                    <p:set>
                                      <p:cBhvr>
                                        <p:cTn id="144" dur="1" fill="hold">
                                          <p:stCondLst>
                                            <p:cond delay="0"/>
                                          </p:stCondLst>
                                        </p:cTn>
                                        <p:tgtEl>
                                          <p:spTgt spid="848970"/>
                                        </p:tgtEl>
                                        <p:attrNameLst>
                                          <p:attrName>style.visibility</p:attrName>
                                        </p:attrNameLst>
                                      </p:cBhvr>
                                      <p:to>
                                        <p:strVal val="visible"/>
                                      </p:to>
                                    </p:set>
                                    <p:anim from="(-#ppt_w/2)" to="(#ppt_x)" calcmode="lin" valueType="num">
                                      <p:cBhvr>
                                        <p:cTn id="145" dur="600" fill="hold">
                                          <p:stCondLst>
                                            <p:cond delay="0"/>
                                          </p:stCondLst>
                                        </p:cTn>
                                        <p:tgtEl>
                                          <p:spTgt spid="848970"/>
                                        </p:tgtEl>
                                        <p:attrNameLst>
                                          <p:attrName>ppt_x</p:attrName>
                                        </p:attrNameLst>
                                      </p:cBhvr>
                                    </p:anim>
                                    <p:anim from="0" to="-1.0" calcmode="lin" valueType="num">
                                      <p:cBhvr>
                                        <p:cTn id="146" dur="200" decel="50000" autoRev="1" fill="hold">
                                          <p:stCondLst>
                                            <p:cond delay="600"/>
                                          </p:stCondLst>
                                        </p:cTn>
                                        <p:tgtEl>
                                          <p:spTgt spid="848970"/>
                                        </p:tgtEl>
                                        <p:attrNameLst>
                                          <p:attrName>xshear</p:attrName>
                                        </p:attrNameLst>
                                      </p:cBhvr>
                                    </p:anim>
                                    <p:animScale>
                                      <p:cBhvr>
                                        <p:cTn id="147" dur="200" decel="100000" autoRev="1" fill="hold">
                                          <p:stCondLst>
                                            <p:cond delay="600"/>
                                          </p:stCondLst>
                                        </p:cTn>
                                        <p:tgtEl>
                                          <p:spTgt spid="848970"/>
                                        </p:tgtEl>
                                      </p:cBhvr>
                                      <p:from x="100000" y="100000"/>
                                      <p:to x="80000" y="100000"/>
                                    </p:animScale>
                                    <p:anim by="(#ppt_h/3+#ppt_w*0.1)" calcmode="lin" valueType="num">
                                      <p:cBhvr additive="sum">
                                        <p:cTn id="148" dur="200" decel="100000" autoRev="1" fill="hold">
                                          <p:stCondLst>
                                            <p:cond delay="600"/>
                                          </p:stCondLst>
                                        </p:cTn>
                                        <p:tgtEl>
                                          <p:spTgt spid="848970"/>
                                        </p:tgtEl>
                                        <p:attrNameLst>
                                          <p:attrName>ppt_x</p:attrName>
                                        </p:attrNameLst>
                                      </p:cBhvr>
                                    </p:anim>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848947"/>
                                        </p:tgtEl>
                                        <p:attrNameLst>
                                          <p:attrName>style.visibility</p:attrName>
                                        </p:attrNameLst>
                                      </p:cBhvr>
                                      <p:to>
                                        <p:strVal val="visible"/>
                                      </p:to>
                                    </p:set>
                                    <p:animEffect transition="in" filter="fade">
                                      <p:cBhvr>
                                        <p:cTn id="153" dur="2000"/>
                                        <p:tgtEl>
                                          <p:spTgt spid="848947"/>
                                        </p:tgtEl>
                                      </p:cBhvr>
                                    </p:animEffect>
                                  </p:childTnLst>
                                </p:cTn>
                              </p:par>
                              <p:par>
                                <p:cTn id="154" presetID="53" presetClass="entr" presetSubtype="0" fill="hold" grpId="0" nodeType="withEffect">
                                  <p:stCondLst>
                                    <p:cond delay="0"/>
                                  </p:stCondLst>
                                  <p:childTnLst>
                                    <p:set>
                                      <p:cBhvr>
                                        <p:cTn id="155" dur="1" fill="hold">
                                          <p:stCondLst>
                                            <p:cond delay="0"/>
                                          </p:stCondLst>
                                        </p:cTn>
                                        <p:tgtEl>
                                          <p:spTgt spid="848949"/>
                                        </p:tgtEl>
                                        <p:attrNameLst>
                                          <p:attrName>style.visibility</p:attrName>
                                        </p:attrNameLst>
                                      </p:cBhvr>
                                      <p:to>
                                        <p:strVal val="visible"/>
                                      </p:to>
                                    </p:set>
                                    <p:anim calcmode="lin" valueType="num">
                                      <p:cBhvr>
                                        <p:cTn id="156" dur="500" fill="hold"/>
                                        <p:tgtEl>
                                          <p:spTgt spid="848949"/>
                                        </p:tgtEl>
                                        <p:attrNameLst>
                                          <p:attrName>ppt_w</p:attrName>
                                        </p:attrNameLst>
                                      </p:cBhvr>
                                      <p:tavLst>
                                        <p:tav tm="0">
                                          <p:val>
                                            <p:fltVal val="0"/>
                                          </p:val>
                                        </p:tav>
                                        <p:tav tm="100000">
                                          <p:val>
                                            <p:strVal val="#ppt_w"/>
                                          </p:val>
                                        </p:tav>
                                      </p:tavLst>
                                    </p:anim>
                                    <p:anim calcmode="lin" valueType="num">
                                      <p:cBhvr>
                                        <p:cTn id="157" dur="500" fill="hold"/>
                                        <p:tgtEl>
                                          <p:spTgt spid="848949"/>
                                        </p:tgtEl>
                                        <p:attrNameLst>
                                          <p:attrName>ppt_h</p:attrName>
                                        </p:attrNameLst>
                                      </p:cBhvr>
                                      <p:tavLst>
                                        <p:tav tm="0">
                                          <p:val>
                                            <p:fltVal val="0"/>
                                          </p:val>
                                        </p:tav>
                                        <p:tav tm="100000">
                                          <p:val>
                                            <p:strVal val="#ppt_h"/>
                                          </p:val>
                                        </p:tav>
                                      </p:tavLst>
                                    </p:anim>
                                    <p:animEffect transition="in" filter="fade">
                                      <p:cBhvr>
                                        <p:cTn id="158" dur="500"/>
                                        <p:tgtEl>
                                          <p:spTgt spid="848949"/>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48950"/>
                                        </p:tgtEl>
                                        <p:attrNameLst>
                                          <p:attrName>style.visibility</p:attrName>
                                        </p:attrNameLst>
                                      </p:cBhvr>
                                      <p:to>
                                        <p:strVal val="visible"/>
                                      </p:to>
                                    </p:set>
                                    <p:animEffect transition="in" filter="wipe(down)">
                                      <p:cBhvr>
                                        <p:cTn id="163" dur="500"/>
                                        <p:tgtEl>
                                          <p:spTgt spid="84895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848948"/>
                                        </p:tgtEl>
                                        <p:attrNameLst>
                                          <p:attrName>style.visibility</p:attrName>
                                        </p:attrNameLst>
                                      </p:cBhvr>
                                      <p:to>
                                        <p:strVal val="visible"/>
                                      </p:to>
                                    </p:set>
                                    <p:animEffect transition="in" filter="fade">
                                      <p:cBhvr>
                                        <p:cTn id="168" dur="2000"/>
                                        <p:tgtEl>
                                          <p:spTgt spid="848948"/>
                                        </p:tgtEl>
                                      </p:cBhvr>
                                    </p:animEffect>
                                  </p:childTnLst>
                                </p:cTn>
                              </p:par>
                            </p:childTnLst>
                          </p:cTn>
                        </p:par>
                        <p:par>
                          <p:cTn id="169" fill="hold">
                            <p:stCondLst>
                              <p:cond delay="2000"/>
                            </p:stCondLst>
                            <p:childTnLst>
                              <p:par>
                                <p:cTn id="170" presetID="53" presetClass="entr" presetSubtype="0" fill="hold" grpId="0" nodeType="afterEffect">
                                  <p:stCondLst>
                                    <p:cond delay="0"/>
                                  </p:stCondLst>
                                  <p:childTnLst>
                                    <p:set>
                                      <p:cBhvr>
                                        <p:cTn id="171" dur="1" fill="hold">
                                          <p:stCondLst>
                                            <p:cond delay="0"/>
                                          </p:stCondLst>
                                        </p:cTn>
                                        <p:tgtEl>
                                          <p:spTgt spid="848951"/>
                                        </p:tgtEl>
                                        <p:attrNameLst>
                                          <p:attrName>style.visibility</p:attrName>
                                        </p:attrNameLst>
                                      </p:cBhvr>
                                      <p:to>
                                        <p:strVal val="visible"/>
                                      </p:to>
                                    </p:set>
                                    <p:anim calcmode="lin" valueType="num">
                                      <p:cBhvr>
                                        <p:cTn id="172" dur="500" fill="hold"/>
                                        <p:tgtEl>
                                          <p:spTgt spid="848951"/>
                                        </p:tgtEl>
                                        <p:attrNameLst>
                                          <p:attrName>ppt_w</p:attrName>
                                        </p:attrNameLst>
                                      </p:cBhvr>
                                      <p:tavLst>
                                        <p:tav tm="0">
                                          <p:val>
                                            <p:fltVal val="0"/>
                                          </p:val>
                                        </p:tav>
                                        <p:tav tm="100000">
                                          <p:val>
                                            <p:strVal val="#ppt_w"/>
                                          </p:val>
                                        </p:tav>
                                      </p:tavLst>
                                    </p:anim>
                                    <p:anim calcmode="lin" valueType="num">
                                      <p:cBhvr>
                                        <p:cTn id="173" dur="500" fill="hold"/>
                                        <p:tgtEl>
                                          <p:spTgt spid="848951"/>
                                        </p:tgtEl>
                                        <p:attrNameLst>
                                          <p:attrName>ppt_h</p:attrName>
                                        </p:attrNameLst>
                                      </p:cBhvr>
                                      <p:tavLst>
                                        <p:tav tm="0">
                                          <p:val>
                                            <p:fltVal val="0"/>
                                          </p:val>
                                        </p:tav>
                                        <p:tav tm="100000">
                                          <p:val>
                                            <p:strVal val="#ppt_h"/>
                                          </p:val>
                                        </p:tav>
                                      </p:tavLst>
                                    </p:anim>
                                    <p:animEffect transition="in" filter="fade">
                                      <p:cBhvr>
                                        <p:cTn id="174" dur="500"/>
                                        <p:tgtEl>
                                          <p:spTgt spid="848951"/>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848953"/>
                                        </p:tgtEl>
                                        <p:attrNameLst>
                                          <p:attrName>style.visibility</p:attrName>
                                        </p:attrNameLst>
                                      </p:cBhvr>
                                      <p:to>
                                        <p:strVal val="visible"/>
                                      </p:to>
                                    </p:set>
                                    <p:animEffect transition="in" filter="wipe(down)">
                                      <p:cBhvr>
                                        <p:cTn id="179" dur="500"/>
                                        <p:tgtEl>
                                          <p:spTgt spid="848953"/>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848954"/>
                                        </p:tgtEl>
                                        <p:attrNameLst>
                                          <p:attrName>style.visibility</p:attrName>
                                        </p:attrNameLst>
                                      </p:cBhvr>
                                      <p:to>
                                        <p:strVal val="visible"/>
                                      </p:to>
                                    </p:set>
                                    <p:animEffect transition="in" filter="wipe(down)">
                                      <p:cBhvr>
                                        <p:cTn id="182" dur="500"/>
                                        <p:tgtEl>
                                          <p:spTgt spid="848954"/>
                                        </p:tgtEl>
                                      </p:cBhvr>
                                    </p:animEffect>
                                  </p:childTnLst>
                                </p:cTn>
                              </p:par>
                            </p:childTnLst>
                          </p:cTn>
                        </p:par>
                      </p:childTnLst>
                    </p:cTn>
                  </p:par>
                  <p:par>
                    <p:cTn id="183" fill="hold">
                      <p:stCondLst>
                        <p:cond delay="indefinite"/>
                      </p:stCondLst>
                      <p:childTnLst>
                        <p:par>
                          <p:cTn id="184" fill="hold">
                            <p:stCondLst>
                              <p:cond delay="0"/>
                            </p:stCondLst>
                            <p:childTnLst>
                              <p:par>
                                <p:cTn id="185" presetID="9" presetClass="entr" presetSubtype="0" fill="hold" nodeType="clickEffect">
                                  <p:stCondLst>
                                    <p:cond delay="0"/>
                                  </p:stCondLst>
                                  <p:childTnLst>
                                    <p:set>
                                      <p:cBhvr>
                                        <p:cTn id="186" dur="1" fill="hold">
                                          <p:stCondLst>
                                            <p:cond delay="0"/>
                                          </p:stCondLst>
                                        </p:cTn>
                                        <p:tgtEl>
                                          <p:spTgt spid="5"/>
                                        </p:tgtEl>
                                        <p:attrNameLst>
                                          <p:attrName>style.visibility</p:attrName>
                                        </p:attrNameLst>
                                      </p:cBhvr>
                                      <p:to>
                                        <p:strVal val="visible"/>
                                      </p:to>
                                    </p:set>
                                    <p:animEffect transition="in" filter="dissolve">
                                      <p:cBhvr>
                                        <p:cTn id="187" dur="500"/>
                                        <p:tgtEl>
                                          <p:spTgt spid="5"/>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4" fill="hold" grpId="0" nodeType="clickEffect">
                                  <p:stCondLst>
                                    <p:cond delay="0"/>
                                  </p:stCondLst>
                                  <p:childTnLst>
                                    <p:set>
                                      <p:cBhvr>
                                        <p:cTn id="191" dur="1" fill="hold">
                                          <p:stCondLst>
                                            <p:cond delay="0"/>
                                          </p:stCondLst>
                                        </p:cTn>
                                        <p:tgtEl>
                                          <p:spTgt spid="848961"/>
                                        </p:tgtEl>
                                        <p:attrNameLst>
                                          <p:attrName>style.visibility</p:attrName>
                                        </p:attrNameLst>
                                      </p:cBhvr>
                                      <p:to>
                                        <p:strVal val="visible"/>
                                      </p:to>
                                    </p:set>
                                    <p:animEffect transition="in" filter="wipe(down)">
                                      <p:cBhvr>
                                        <p:cTn id="192" dur="500"/>
                                        <p:tgtEl>
                                          <p:spTgt spid="848961"/>
                                        </p:tgtEl>
                                      </p:cBhvr>
                                    </p:animEffect>
                                  </p:childTnLst>
                                </p:cTn>
                              </p:par>
                            </p:childTnLst>
                          </p:cTn>
                        </p:par>
                        <p:par>
                          <p:cTn id="193" fill="hold">
                            <p:stCondLst>
                              <p:cond delay="500"/>
                            </p:stCondLst>
                            <p:childTnLst>
                              <p:par>
                                <p:cTn id="194" presetID="22" presetClass="entr" presetSubtype="4" fill="hold" grpId="0" nodeType="afterEffect">
                                  <p:stCondLst>
                                    <p:cond delay="0"/>
                                  </p:stCondLst>
                                  <p:childTnLst>
                                    <p:set>
                                      <p:cBhvr>
                                        <p:cTn id="195" dur="1" fill="hold">
                                          <p:stCondLst>
                                            <p:cond delay="0"/>
                                          </p:stCondLst>
                                        </p:cTn>
                                        <p:tgtEl>
                                          <p:spTgt spid="848962"/>
                                        </p:tgtEl>
                                        <p:attrNameLst>
                                          <p:attrName>style.visibility</p:attrName>
                                        </p:attrNameLst>
                                      </p:cBhvr>
                                      <p:to>
                                        <p:strVal val="visible"/>
                                      </p:to>
                                    </p:set>
                                    <p:animEffect transition="in" filter="wipe(down)">
                                      <p:cBhvr>
                                        <p:cTn id="196" dur="500"/>
                                        <p:tgtEl>
                                          <p:spTgt spid="848962"/>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grpId="0" nodeType="clickEffect">
                                  <p:stCondLst>
                                    <p:cond delay="0"/>
                                  </p:stCondLst>
                                  <p:childTnLst>
                                    <p:set>
                                      <p:cBhvr>
                                        <p:cTn id="200" dur="1" fill="hold">
                                          <p:stCondLst>
                                            <p:cond delay="0"/>
                                          </p:stCondLst>
                                        </p:cTn>
                                        <p:tgtEl>
                                          <p:spTgt spid="848963"/>
                                        </p:tgtEl>
                                        <p:attrNameLst>
                                          <p:attrName>style.visibility</p:attrName>
                                        </p:attrNameLst>
                                      </p:cBhvr>
                                      <p:to>
                                        <p:strVal val="visible"/>
                                      </p:to>
                                    </p:set>
                                    <p:animEffect transition="in" filter="wipe(down)">
                                      <p:cBhvr>
                                        <p:cTn id="201" dur="500"/>
                                        <p:tgtEl>
                                          <p:spTgt spid="848963"/>
                                        </p:tgtEl>
                                      </p:cBhvr>
                                    </p:animEffect>
                                  </p:childTnLst>
                                </p:cTn>
                              </p:par>
                            </p:childTnLst>
                          </p:cTn>
                        </p:par>
                        <p:par>
                          <p:cTn id="202" fill="hold">
                            <p:stCondLst>
                              <p:cond delay="500"/>
                            </p:stCondLst>
                            <p:childTnLst>
                              <p:par>
                                <p:cTn id="203" presetID="22" presetClass="entr" presetSubtype="4" fill="hold" grpId="0" nodeType="afterEffect">
                                  <p:stCondLst>
                                    <p:cond delay="0"/>
                                  </p:stCondLst>
                                  <p:childTnLst>
                                    <p:set>
                                      <p:cBhvr>
                                        <p:cTn id="204" dur="1" fill="hold">
                                          <p:stCondLst>
                                            <p:cond delay="0"/>
                                          </p:stCondLst>
                                        </p:cTn>
                                        <p:tgtEl>
                                          <p:spTgt spid="848964"/>
                                        </p:tgtEl>
                                        <p:attrNameLst>
                                          <p:attrName>style.visibility</p:attrName>
                                        </p:attrNameLst>
                                      </p:cBhvr>
                                      <p:to>
                                        <p:strVal val="visible"/>
                                      </p:to>
                                    </p:set>
                                    <p:animEffect transition="in" filter="wipe(down)">
                                      <p:cBhvr>
                                        <p:cTn id="205" dur="500"/>
                                        <p:tgtEl>
                                          <p:spTgt spid="848964"/>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4" fill="hold" grpId="0" nodeType="clickEffect">
                                  <p:stCondLst>
                                    <p:cond delay="0"/>
                                  </p:stCondLst>
                                  <p:childTnLst>
                                    <p:set>
                                      <p:cBhvr>
                                        <p:cTn id="209" dur="1" fill="hold">
                                          <p:stCondLst>
                                            <p:cond delay="0"/>
                                          </p:stCondLst>
                                        </p:cTn>
                                        <p:tgtEl>
                                          <p:spTgt spid="848958"/>
                                        </p:tgtEl>
                                        <p:attrNameLst>
                                          <p:attrName>style.visibility</p:attrName>
                                        </p:attrNameLst>
                                      </p:cBhvr>
                                      <p:to>
                                        <p:strVal val="visible"/>
                                      </p:to>
                                    </p:set>
                                    <p:animEffect transition="in" filter="wipe(down)">
                                      <p:cBhvr>
                                        <p:cTn id="210" dur="500"/>
                                        <p:tgtEl>
                                          <p:spTgt spid="848958"/>
                                        </p:tgtEl>
                                      </p:cBhvr>
                                    </p:animEffect>
                                  </p:childTnLst>
                                </p:cTn>
                              </p:par>
                            </p:childTnLst>
                          </p:cTn>
                        </p:par>
                        <p:par>
                          <p:cTn id="211" fill="hold">
                            <p:stCondLst>
                              <p:cond delay="500"/>
                            </p:stCondLst>
                            <p:childTnLst>
                              <p:par>
                                <p:cTn id="212" presetID="22" presetClass="entr" presetSubtype="4" fill="hold" grpId="0" nodeType="afterEffect">
                                  <p:stCondLst>
                                    <p:cond delay="0"/>
                                  </p:stCondLst>
                                  <p:childTnLst>
                                    <p:set>
                                      <p:cBhvr>
                                        <p:cTn id="213" dur="1" fill="hold">
                                          <p:stCondLst>
                                            <p:cond delay="0"/>
                                          </p:stCondLst>
                                        </p:cTn>
                                        <p:tgtEl>
                                          <p:spTgt spid="848959"/>
                                        </p:tgtEl>
                                        <p:attrNameLst>
                                          <p:attrName>style.visibility</p:attrName>
                                        </p:attrNameLst>
                                      </p:cBhvr>
                                      <p:to>
                                        <p:strVal val="visible"/>
                                      </p:to>
                                    </p:set>
                                    <p:animEffect transition="in" filter="wipe(down)">
                                      <p:cBhvr>
                                        <p:cTn id="214" dur="500"/>
                                        <p:tgtEl>
                                          <p:spTgt spid="848959"/>
                                        </p:tgtEl>
                                      </p:cBhvr>
                                    </p:animEffect>
                                  </p:childTnLst>
                                </p:cTn>
                              </p:par>
                            </p:childTnLst>
                          </p:cTn>
                        </p:par>
                      </p:childTnLst>
                    </p:cTn>
                  </p:par>
                  <p:par>
                    <p:cTn id="215" fill="hold">
                      <p:stCondLst>
                        <p:cond delay="indefinite"/>
                      </p:stCondLst>
                      <p:childTnLst>
                        <p:par>
                          <p:cTn id="216" fill="hold">
                            <p:stCondLst>
                              <p:cond delay="0"/>
                            </p:stCondLst>
                            <p:childTnLst>
                              <p:par>
                                <p:cTn id="217" presetID="47" presetClass="entr" presetSubtype="0" fill="hold"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fade">
                                      <p:cBhvr>
                                        <p:cTn id="219" dur="1000"/>
                                        <p:tgtEl>
                                          <p:spTgt spid="6"/>
                                        </p:tgtEl>
                                      </p:cBhvr>
                                    </p:animEffect>
                                    <p:anim calcmode="lin" valueType="num">
                                      <p:cBhvr>
                                        <p:cTn id="220" dur="1000" fill="hold"/>
                                        <p:tgtEl>
                                          <p:spTgt spid="6"/>
                                        </p:tgtEl>
                                        <p:attrNameLst>
                                          <p:attrName>ppt_x</p:attrName>
                                        </p:attrNameLst>
                                      </p:cBhvr>
                                      <p:tavLst>
                                        <p:tav tm="0">
                                          <p:val>
                                            <p:strVal val="#ppt_x"/>
                                          </p:val>
                                        </p:tav>
                                        <p:tav tm="100000">
                                          <p:val>
                                            <p:strVal val="#ppt_x"/>
                                          </p:val>
                                        </p:tav>
                                      </p:tavLst>
                                    </p:anim>
                                    <p:anim calcmode="lin" valueType="num">
                                      <p:cBhvr>
                                        <p:cTn id="2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p:bldP spid="848921" grpId="0"/>
      <p:bldP spid="848923" grpId="0"/>
      <p:bldP spid="848925" grpId="0"/>
      <p:bldP spid="848927" grpId="0"/>
      <p:bldP spid="848929" grpId="0"/>
      <p:bldP spid="848931" grpId="0"/>
      <p:bldP spid="848933" grpId="0"/>
      <p:bldP spid="848935" grpId="0"/>
      <p:bldP spid="848943" grpId="0"/>
      <p:bldP spid="848944" grpId="0" animBg="1"/>
      <p:bldP spid="848945" grpId="0" animBg="1"/>
      <p:bldP spid="848947" grpId="0" animBg="1"/>
      <p:bldP spid="848948" grpId="0" animBg="1"/>
      <p:bldP spid="848949" grpId="0" animBg="1"/>
      <p:bldP spid="848950" grpId="0"/>
      <p:bldP spid="848951" grpId="0" animBg="1"/>
      <p:bldP spid="848953" grpId="0" animBg="1"/>
      <p:bldP spid="848954" grpId="0" animBg="1"/>
      <p:bldP spid="848958" grpId="0" animBg="1"/>
      <p:bldP spid="848959" grpId="0" animBg="1"/>
      <p:bldP spid="848961" grpId="0" animBg="1"/>
      <p:bldP spid="848962" grpId="0" animBg="1"/>
      <p:bldP spid="848963" grpId="0" animBg="1"/>
      <p:bldP spid="848964" grpId="0" animBg="1"/>
      <p:bldP spid="848970" grpId="0"/>
    </p:bld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0946" name="Rectangle 2"/>
          <p:cNvSpPr>
            <a:spLocks noChangeArrowheads="1"/>
          </p:cNvSpPr>
          <p:nvPr/>
        </p:nvSpPr>
        <p:spPr bwMode="auto">
          <a:xfrm>
            <a:off x="990600" y="1627188"/>
            <a:ext cx="6032500" cy="4894262"/>
          </a:xfrm>
          <a:prstGeom prst="rect">
            <a:avLst/>
          </a:prstGeom>
          <a:noFill/>
          <a:ln w="9525">
            <a:noFill/>
            <a:miter lim="800000"/>
            <a:headEnd/>
            <a:tailEnd/>
          </a:ln>
        </p:spPr>
        <p:txBody>
          <a:bodyPr wrap="none" anchor="ctr">
            <a:spAutoFit/>
          </a:bodyPr>
          <a:lstStyle/>
          <a:p>
            <a:pPr algn="l" eaLnBrk="0" hangingPunct="0"/>
            <a:r>
              <a:rPr lang="en-US" sz="1800">
                <a:cs typeface="Arial" charset="0"/>
              </a:rPr>
              <a:t> </a:t>
            </a:r>
            <a:r>
              <a:rPr lang="en-US" sz="1800">
                <a:solidFill>
                  <a:srgbClr val="0000FF"/>
                </a:solidFill>
                <a:cs typeface="Arial" charset="0"/>
              </a:rPr>
              <a:t>Write given information:</a:t>
            </a:r>
            <a:endParaRPr lang="en-US" sz="1800"/>
          </a:p>
          <a:p>
            <a:pPr algn="l" eaLnBrk="0" hangingPunct="0"/>
            <a:r>
              <a:rPr lang="en-US" sz="1800">
                <a:cs typeface="Arial" charset="0"/>
              </a:rPr>
              <a:t>	V</a:t>
            </a:r>
            <a:r>
              <a:rPr lang="en-US" sz="1800" baseline="-30000">
                <a:cs typeface="Arial" charset="0"/>
              </a:rPr>
              <a:t>1</a:t>
            </a:r>
            <a:r>
              <a:rPr lang="en-US" sz="1800">
                <a:cs typeface="Arial" charset="0"/>
              </a:rPr>
              <a:t>  =                                        	V</a:t>
            </a:r>
            <a:r>
              <a:rPr lang="en-US" sz="1800" baseline="-30000">
                <a:cs typeface="Arial" charset="0"/>
              </a:rPr>
              <a:t>2</a:t>
            </a:r>
            <a:r>
              <a:rPr lang="en-US" sz="1800">
                <a:cs typeface="Arial" charset="0"/>
              </a:rPr>
              <a:t>  =   </a:t>
            </a:r>
            <a:endParaRPr lang="en-US" sz="1800"/>
          </a:p>
          <a:p>
            <a:pPr algn="l" eaLnBrk="0" hangingPunct="0"/>
            <a:r>
              <a:rPr lang="en-US" sz="1800">
                <a:cs typeface="Arial" charset="0"/>
              </a:rPr>
              <a:t>	T</a:t>
            </a:r>
            <a:r>
              <a:rPr lang="en-US" sz="1800" baseline="-30000">
                <a:cs typeface="Arial" charset="0"/>
              </a:rPr>
              <a:t>1</a:t>
            </a:r>
            <a:r>
              <a:rPr lang="en-US" sz="1800">
                <a:cs typeface="Arial" charset="0"/>
              </a:rPr>
              <a:t>  =   			        	T</a:t>
            </a:r>
            <a:r>
              <a:rPr lang="en-US" sz="1800" baseline="-30000">
                <a:cs typeface="Arial" charset="0"/>
              </a:rPr>
              <a:t>2</a:t>
            </a:r>
            <a:r>
              <a:rPr lang="en-US" sz="1800">
                <a:cs typeface="Arial" charset="0"/>
              </a:rPr>
              <a:t>  =    </a:t>
            </a:r>
            <a:endParaRPr lang="en-US" sz="1800"/>
          </a:p>
          <a:p>
            <a:pPr algn="l" eaLnBrk="0" hangingPunct="0"/>
            <a:r>
              <a:rPr lang="en-US" sz="1800">
                <a:cs typeface="Arial" charset="0"/>
              </a:rPr>
              <a:t>	P</a:t>
            </a:r>
            <a:r>
              <a:rPr lang="en-US" sz="1800" baseline="-30000">
                <a:cs typeface="Arial" charset="0"/>
              </a:rPr>
              <a:t>1</a:t>
            </a:r>
            <a:r>
              <a:rPr lang="en-US" sz="1800">
                <a:cs typeface="Arial" charset="0"/>
              </a:rPr>
              <a:t>  =  	                                	P</a:t>
            </a:r>
            <a:r>
              <a:rPr lang="en-US" sz="1800" baseline="-30000">
                <a:cs typeface="Arial" charset="0"/>
              </a:rPr>
              <a:t>2</a:t>
            </a:r>
            <a:r>
              <a:rPr lang="en-US" sz="1800">
                <a:cs typeface="Arial" charset="0"/>
              </a:rPr>
              <a:t>  =   </a:t>
            </a:r>
            <a:r>
              <a:rPr lang="en-US" sz="1800"/>
              <a:t> </a:t>
            </a:r>
          </a:p>
          <a:p>
            <a:pPr algn="l" eaLnBrk="0" hangingPunct="0"/>
            <a:r>
              <a:rPr lang="en-US" sz="1800">
                <a:cs typeface="Arial" charset="0"/>
              </a:rPr>
              <a:t>	R  =                     			Density  =   </a:t>
            </a:r>
            <a:r>
              <a:rPr lang="en-US" sz="1800"/>
              <a:t> </a:t>
            </a:r>
          </a:p>
          <a:p>
            <a:pPr algn="l" eaLnBrk="0" hangingPunct="0"/>
            <a:r>
              <a:rPr lang="en-US" sz="1800">
                <a:cs typeface="Arial" charset="0"/>
              </a:rPr>
              <a:t>	n  =   </a:t>
            </a:r>
            <a:r>
              <a:rPr lang="en-US" sz="1800"/>
              <a:t> </a:t>
            </a:r>
          </a:p>
          <a:p>
            <a:pPr algn="l" eaLnBrk="0" hangingPunct="0"/>
            <a:r>
              <a:rPr lang="en-US" sz="1800">
                <a:cs typeface="Arial" charset="0"/>
              </a:rPr>
              <a:t>	Cl</a:t>
            </a:r>
            <a:r>
              <a:rPr lang="en-US" sz="1800" baseline="-30000">
                <a:cs typeface="Arial" charset="0"/>
              </a:rPr>
              <a:t>2</a:t>
            </a:r>
            <a:r>
              <a:rPr lang="en-US" sz="1800">
                <a:cs typeface="Arial" charset="0"/>
              </a:rPr>
              <a:t>  =   </a:t>
            </a:r>
            <a:r>
              <a:rPr lang="en-US" sz="1800"/>
              <a:t> </a:t>
            </a:r>
          </a:p>
          <a:p>
            <a:pPr algn="l" eaLnBrk="0" hangingPunct="0"/>
            <a:r>
              <a:rPr lang="en-US" sz="1800">
                <a:solidFill>
                  <a:srgbClr val="0000CC"/>
                </a:solidFill>
                <a:cs typeface="Arial" charset="0"/>
              </a:rPr>
              <a:t>Two approaches to solve this problem.</a:t>
            </a:r>
            <a:endParaRPr lang="en-US" sz="1800">
              <a:solidFill>
                <a:srgbClr val="0000CC"/>
              </a:solidFill>
            </a:endParaRPr>
          </a:p>
          <a:p>
            <a:pPr algn="l" eaLnBrk="0" hangingPunct="0"/>
            <a:r>
              <a:rPr lang="en-US" sz="1800" b="1">
                <a:solidFill>
                  <a:srgbClr val="0000FF"/>
                </a:solidFill>
                <a:cs typeface="Arial" charset="0"/>
              </a:rPr>
              <a:t>METHOD 1:  Combined Gas Law &amp; Density</a:t>
            </a:r>
            <a:endParaRPr lang="en-US" sz="1800"/>
          </a:p>
          <a:p>
            <a:pPr algn="l" eaLnBrk="0" hangingPunct="0"/>
            <a:r>
              <a:rPr lang="en-US" sz="1800">
                <a:solidFill>
                  <a:srgbClr val="0000FF"/>
                </a:solidFill>
                <a:cs typeface="Arial" charset="0"/>
              </a:rPr>
              <a:t>Write equation:   </a:t>
            </a:r>
            <a:r>
              <a:rPr lang="en-US" sz="1800"/>
              <a:t>     </a:t>
            </a:r>
            <a:r>
              <a:rPr lang="en-US" sz="1800">
                <a:solidFill>
                  <a:srgbClr val="0000FF"/>
                </a:solidFill>
              </a:rPr>
              <a:t>  </a:t>
            </a:r>
            <a:r>
              <a:rPr lang="en-US" sz="2700">
                <a:solidFill>
                  <a:srgbClr val="0000FF"/>
                </a:solidFill>
              </a:rPr>
              <a:t> </a:t>
            </a:r>
            <a:r>
              <a:rPr lang="en-US" sz="1800">
                <a:solidFill>
                  <a:srgbClr val="0000FF"/>
                </a:solidFill>
              </a:rPr>
              <a:t>              </a:t>
            </a:r>
            <a:endParaRPr lang="en-US" sz="1800"/>
          </a:p>
          <a:p>
            <a:pPr algn="l" eaLnBrk="0" hangingPunct="0"/>
            <a:r>
              <a:rPr lang="en-US" sz="1800">
                <a:solidFill>
                  <a:srgbClr val="0000FF"/>
                </a:solidFill>
                <a:cs typeface="Arial" charset="0"/>
              </a:rPr>
              <a:t>Substitute into equation:      </a:t>
            </a:r>
            <a:r>
              <a:rPr lang="en-US" sz="24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V</a:t>
            </a:r>
            <a:r>
              <a:rPr lang="en-US" sz="1800" baseline="-30000">
                <a:solidFill>
                  <a:srgbClr val="0000FF"/>
                </a:solidFill>
                <a:cs typeface="Arial" charset="0"/>
              </a:rPr>
              <a:t>2</a:t>
            </a:r>
            <a:r>
              <a:rPr lang="en-US" sz="1800">
                <a:solidFill>
                  <a:srgbClr val="0000FF"/>
                </a:solidFill>
                <a:cs typeface="Arial" charset="0"/>
              </a:rPr>
              <a:t>:  </a:t>
            </a:r>
            <a:endParaRPr lang="en-US" sz="1800">
              <a:solidFill>
                <a:srgbClr val="0000FF"/>
              </a:solidFill>
            </a:endParaRPr>
          </a:p>
          <a:p>
            <a:pPr algn="l" eaLnBrk="0" hangingPunct="0"/>
            <a:r>
              <a:rPr lang="en-US" sz="1800">
                <a:solidFill>
                  <a:srgbClr val="0000FF"/>
                </a:solidFill>
                <a:cs typeface="Arial" charset="0"/>
              </a:rPr>
              <a:t>Density  =  3.17 g/dm</a:t>
            </a:r>
            <a:r>
              <a:rPr lang="en-US" sz="1800" baseline="30000">
                <a:solidFill>
                  <a:srgbClr val="0000FF"/>
                </a:solidFill>
                <a:cs typeface="Arial" charset="0"/>
              </a:rPr>
              <a:t>3</a:t>
            </a:r>
            <a:r>
              <a:rPr lang="en-US" sz="1800">
                <a:solidFill>
                  <a:srgbClr val="0000FF"/>
                </a:solidFill>
                <a:cs typeface="Arial" charset="0"/>
              </a:rPr>
              <a:t> @ STP</a:t>
            </a:r>
            <a:endParaRPr lang="en-US" sz="1800"/>
          </a:p>
          <a:p>
            <a:pPr algn="l" eaLnBrk="0" hangingPunct="0"/>
            <a:r>
              <a:rPr lang="en-US" sz="1800">
                <a:solidFill>
                  <a:srgbClr val="0000FF"/>
                </a:solidFill>
                <a:cs typeface="Arial" charset="0"/>
              </a:rPr>
              <a:t>Recall:    </a:t>
            </a:r>
            <a:r>
              <a:rPr lang="en-US" sz="1800"/>
              <a:t>  </a:t>
            </a:r>
            <a:r>
              <a:rPr lang="en-US" sz="2400"/>
              <a:t> </a:t>
            </a:r>
            <a:r>
              <a:rPr lang="en-US" sz="1800"/>
              <a:t>                  </a:t>
            </a:r>
            <a:endParaRPr lang="en-US" sz="1800">
              <a:solidFill>
                <a:srgbClr val="0000FF"/>
              </a:solidFill>
              <a:cs typeface="Arial" charset="0"/>
            </a:endParaRPr>
          </a:p>
          <a:p>
            <a:pPr algn="l" eaLnBrk="0" hangingPunct="0"/>
            <a:r>
              <a:rPr lang="en-US" sz="1800">
                <a:solidFill>
                  <a:srgbClr val="0000FF"/>
                </a:solidFill>
                <a:cs typeface="Arial" charset="0"/>
              </a:rPr>
              <a:t>Substitute into equation:      </a:t>
            </a:r>
            <a:r>
              <a:rPr lang="en-US" sz="24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mass:  </a:t>
            </a:r>
          </a:p>
        </p:txBody>
      </p:sp>
      <p:sp>
        <p:nvSpPr>
          <p:cNvPr id="205827" name="AutoShape 10">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grpSp>
        <p:nvGrpSpPr>
          <p:cNvPr id="2" name="Group 21"/>
          <p:cNvGrpSpPr>
            <a:grpSpLocks/>
          </p:cNvGrpSpPr>
          <p:nvPr/>
        </p:nvGrpSpPr>
        <p:grpSpPr bwMode="auto">
          <a:xfrm>
            <a:off x="2695575" y="4122738"/>
            <a:ext cx="1185863" cy="490537"/>
            <a:chOff x="3978" y="2309"/>
            <a:chExt cx="747" cy="309"/>
          </a:xfrm>
        </p:grpSpPr>
        <p:grpSp>
          <p:nvGrpSpPr>
            <p:cNvPr id="205872" name="Group 20"/>
            <p:cNvGrpSpPr>
              <a:grpSpLocks/>
            </p:cNvGrpSpPr>
            <p:nvPr/>
          </p:nvGrpSpPr>
          <p:grpSpPr bwMode="auto">
            <a:xfrm>
              <a:off x="3978" y="2309"/>
              <a:ext cx="747" cy="309"/>
              <a:chOff x="1734" y="2615"/>
              <a:chExt cx="747" cy="309"/>
            </a:xfrm>
          </p:grpSpPr>
          <p:sp>
            <p:nvSpPr>
              <p:cNvPr id="205874" name="Text Box 11"/>
              <p:cNvSpPr txBox="1">
                <a:spLocks noChangeArrowheads="1"/>
              </p:cNvSpPr>
              <p:nvPr/>
            </p:nvSpPr>
            <p:spPr bwMode="auto">
              <a:xfrm>
                <a:off x="1734" y="2615"/>
                <a:ext cx="747" cy="173"/>
              </a:xfrm>
              <a:prstGeom prst="rect">
                <a:avLst/>
              </a:prstGeom>
              <a:noFill/>
              <a:ln w="9525">
                <a:noFill/>
                <a:miter lim="800000"/>
                <a:headEnd/>
                <a:tailEnd/>
              </a:ln>
            </p:spPr>
            <p:txBody>
              <a:bodyPr wrap="none">
                <a:spAutoFit/>
              </a:bodyPr>
              <a:lstStyle/>
              <a:p>
                <a:pPr algn="l"/>
                <a:r>
                  <a:rPr lang="en-US" i="1"/>
                  <a:t>P</a:t>
                </a:r>
                <a:r>
                  <a:rPr lang="en-US" baseline="-25000"/>
                  <a:t>1</a:t>
                </a:r>
                <a:r>
                  <a:rPr lang="en-US"/>
                  <a:t>x</a:t>
                </a:r>
                <a:r>
                  <a:rPr lang="en-US" i="1"/>
                  <a:t>V</a:t>
                </a:r>
                <a:r>
                  <a:rPr lang="en-US" baseline="-25000"/>
                  <a:t>1</a:t>
                </a:r>
                <a:r>
                  <a:rPr lang="en-US"/>
                  <a:t>     </a:t>
                </a:r>
                <a:r>
                  <a:rPr lang="en-US" i="1"/>
                  <a:t>P</a:t>
                </a:r>
                <a:r>
                  <a:rPr lang="en-US" baseline="-25000"/>
                  <a:t>2</a:t>
                </a:r>
                <a:r>
                  <a:rPr lang="en-US"/>
                  <a:t>x</a:t>
                </a:r>
                <a:r>
                  <a:rPr lang="en-US" i="1"/>
                  <a:t>V</a:t>
                </a:r>
                <a:r>
                  <a:rPr lang="en-US" baseline="-25000"/>
                  <a:t>2</a:t>
                </a:r>
              </a:p>
            </p:txBody>
          </p:sp>
          <p:sp>
            <p:nvSpPr>
              <p:cNvPr id="205875" name="Line 13"/>
              <p:cNvSpPr>
                <a:spLocks noChangeShapeType="1"/>
              </p:cNvSpPr>
              <p:nvPr/>
            </p:nvSpPr>
            <p:spPr bwMode="auto">
              <a:xfrm>
                <a:off x="1784" y="2768"/>
                <a:ext cx="253" cy="0"/>
              </a:xfrm>
              <a:prstGeom prst="line">
                <a:avLst/>
              </a:prstGeom>
              <a:noFill/>
              <a:ln w="9525">
                <a:solidFill>
                  <a:schemeClr val="tx1"/>
                </a:solidFill>
                <a:round/>
                <a:headEnd/>
                <a:tailEnd/>
              </a:ln>
            </p:spPr>
            <p:txBody>
              <a:bodyPr/>
              <a:lstStyle/>
              <a:p>
                <a:endParaRPr lang="en-US"/>
              </a:p>
            </p:txBody>
          </p:sp>
          <p:sp>
            <p:nvSpPr>
              <p:cNvPr id="205876" name="Line 14"/>
              <p:cNvSpPr>
                <a:spLocks noChangeShapeType="1"/>
              </p:cNvSpPr>
              <p:nvPr/>
            </p:nvSpPr>
            <p:spPr bwMode="auto">
              <a:xfrm>
                <a:off x="2166" y="2768"/>
                <a:ext cx="253" cy="0"/>
              </a:xfrm>
              <a:prstGeom prst="line">
                <a:avLst/>
              </a:prstGeom>
              <a:noFill/>
              <a:ln w="9525">
                <a:solidFill>
                  <a:schemeClr val="tx1"/>
                </a:solidFill>
                <a:round/>
                <a:headEnd/>
                <a:tailEnd/>
              </a:ln>
            </p:spPr>
            <p:txBody>
              <a:bodyPr/>
              <a:lstStyle/>
              <a:p>
                <a:endParaRPr lang="en-US"/>
              </a:p>
            </p:txBody>
          </p:sp>
          <p:sp>
            <p:nvSpPr>
              <p:cNvPr id="205877" name="Text Box 15"/>
              <p:cNvSpPr txBox="1">
                <a:spLocks noChangeArrowheads="1"/>
              </p:cNvSpPr>
              <p:nvPr/>
            </p:nvSpPr>
            <p:spPr bwMode="auto">
              <a:xfrm>
                <a:off x="1814" y="2751"/>
                <a:ext cx="576" cy="173"/>
              </a:xfrm>
              <a:prstGeom prst="rect">
                <a:avLst/>
              </a:prstGeom>
              <a:noFill/>
              <a:ln w="9525">
                <a:noFill/>
                <a:miter lim="800000"/>
                <a:headEnd/>
                <a:tailEnd/>
              </a:ln>
            </p:spPr>
            <p:txBody>
              <a:bodyPr wrap="none">
                <a:spAutoFit/>
              </a:bodyPr>
              <a:lstStyle/>
              <a:p>
                <a:pPr algn="l"/>
                <a:r>
                  <a:rPr lang="en-US" i="1"/>
                  <a:t>T</a:t>
                </a:r>
                <a:r>
                  <a:rPr lang="en-US" baseline="-25000"/>
                  <a:t>1</a:t>
                </a:r>
                <a:r>
                  <a:rPr lang="en-US"/>
                  <a:t>          T</a:t>
                </a:r>
                <a:r>
                  <a:rPr lang="en-US" baseline="-25000"/>
                  <a:t>2</a:t>
                </a:r>
              </a:p>
            </p:txBody>
          </p:sp>
        </p:grpSp>
        <p:sp>
          <p:nvSpPr>
            <p:cNvPr id="205873" name="Text Box 17"/>
            <p:cNvSpPr txBox="1">
              <a:spLocks noChangeArrowheads="1"/>
            </p:cNvSpPr>
            <p:nvPr/>
          </p:nvSpPr>
          <p:spPr bwMode="auto">
            <a:xfrm>
              <a:off x="4262" y="2373"/>
              <a:ext cx="172" cy="173"/>
            </a:xfrm>
            <a:prstGeom prst="rect">
              <a:avLst/>
            </a:prstGeom>
            <a:noFill/>
            <a:ln w="9525">
              <a:noFill/>
              <a:miter lim="800000"/>
              <a:headEnd/>
              <a:tailEnd/>
            </a:ln>
          </p:spPr>
          <p:txBody>
            <a:bodyPr wrap="none">
              <a:spAutoFit/>
            </a:bodyPr>
            <a:lstStyle/>
            <a:p>
              <a:pPr algn="l"/>
              <a:r>
                <a:rPr lang="en-US"/>
                <a:t>=</a:t>
              </a:r>
            </a:p>
          </p:txBody>
        </p:sp>
      </p:grpSp>
      <p:grpSp>
        <p:nvGrpSpPr>
          <p:cNvPr id="4" name="Group 29"/>
          <p:cNvGrpSpPr>
            <a:grpSpLocks/>
          </p:cNvGrpSpPr>
          <p:nvPr/>
        </p:nvGrpSpPr>
        <p:grpSpPr bwMode="auto">
          <a:xfrm>
            <a:off x="3681413" y="4503738"/>
            <a:ext cx="2822575" cy="490537"/>
            <a:chOff x="4350" y="2669"/>
            <a:chExt cx="1778" cy="309"/>
          </a:xfrm>
        </p:grpSpPr>
        <p:sp>
          <p:nvSpPr>
            <p:cNvPr id="205867" name="Text Box 24"/>
            <p:cNvSpPr txBox="1">
              <a:spLocks noChangeArrowheads="1"/>
            </p:cNvSpPr>
            <p:nvPr/>
          </p:nvSpPr>
          <p:spPr bwMode="auto">
            <a:xfrm>
              <a:off x="4350" y="2669"/>
              <a:ext cx="1778" cy="173"/>
            </a:xfrm>
            <a:prstGeom prst="rect">
              <a:avLst/>
            </a:prstGeom>
            <a:noFill/>
            <a:ln w="9525">
              <a:noFill/>
              <a:miter lim="800000"/>
              <a:headEnd/>
              <a:tailEnd/>
            </a:ln>
          </p:spPr>
          <p:txBody>
            <a:bodyPr wrap="none">
              <a:spAutoFit/>
            </a:bodyPr>
            <a:lstStyle/>
            <a:p>
              <a:pPr algn="l"/>
              <a:r>
                <a:rPr lang="en-US" i="1"/>
                <a:t>(98.7 kPa)</a:t>
              </a:r>
              <a:r>
                <a:rPr lang="en-US"/>
                <a:t>x</a:t>
              </a:r>
              <a:r>
                <a:rPr lang="en-US" i="1"/>
                <a:t>(3.34 L)</a:t>
              </a:r>
              <a:r>
                <a:rPr lang="en-US"/>
                <a:t>     </a:t>
              </a:r>
              <a:r>
                <a:rPr lang="en-US" i="1"/>
                <a:t>(101.3 kPa)</a:t>
              </a:r>
              <a:r>
                <a:rPr lang="en-US"/>
                <a:t>x(</a:t>
              </a:r>
              <a:r>
                <a:rPr lang="en-US" i="1"/>
                <a:t>V</a:t>
              </a:r>
              <a:r>
                <a:rPr lang="en-US" baseline="-25000"/>
                <a:t>2</a:t>
              </a:r>
              <a:r>
                <a:rPr lang="en-US"/>
                <a:t>)</a:t>
              </a:r>
            </a:p>
          </p:txBody>
        </p:sp>
        <p:sp>
          <p:nvSpPr>
            <p:cNvPr id="205868" name="Line 25"/>
            <p:cNvSpPr>
              <a:spLocks noChangeShapeType="1"/>
            </p:cNvSpPr>
            <p:nvPr/>
          </p:nvSpPr>
          <p:spPr bwMode="auto">
            <a:xfrm>
              <a:off x="4400" y="2822"/>
              <a:ext cx="824" cy="0"/>
            </a:xfrm>
            <a:prstGeom prst="line">
              <a:avLst/>
            </a:prstGeom>
            <a:noFill/>
            <a:ln w="9525">
              <a:solidFill>
                <a:schemeClr val="tx1"/>
              </a:solidFill>
              <a:round/>
              <a:headEnd/>
              <a:tailEnd/>
            </a:ln>
          </p:spPr>
          <p:txBody>
            <a:bodyPr/>
            <a:lstStyle/>
            <a:p>
              <a:endParaRPr lang="en-US"/>
            </a:p>
          </p:txBody>
        </p:sp>
        <p:sp>
          <p:nvSpPr>
            <p:cNvPr id="205869" name="Line 26"/>
            <p:cNvSpPr>
              <a:spLocks noChangeShapeType="1"/>
            </p:cNvSpPr>
            <p:nvPr/>
          </p:nvSpPr>
          <p:spPr bwMode="auto">
            <a:xfrm>
              <a:off x="5364" y="2822"/>
              <a:ext cx="710" cy="0"/>
            </a:xfrm>
            <a:prstGeom prst="line">
              <a:avLst/>
            </a:prstGeom>
            <a:noFill/>
            <a:ln w="9525">
              <a:solidFill>
                <a:schemeClr val="tx1"/>
              </a:solidFill>
              <a:round/>
              <a:headEnd/>
              <a:tailEnd/>
            </a:ln>
          </p:spPr>
          <p:txBody>
            <a:bodyPr/>
            <a:lstStyle/>
            <a:p>
              <a:endParaRPr lang="en-US"/>
            </a:p>
          </p:txBody>
        </p:sp>
        <p:sp>
          <p:nvSpPr>
            <p:cNvPr id="205870" name="Text Box 27"/>
            <p:cNvSpPr txBox="1">
              <a:spLocks noChangeArrowheads="1"/>
            </p:cNvSpPr>
            <p:nvPr/>
          </p:nvSpPr>
          <p:spPr bwMode="auto">
            <a:xfrm>
              <a:off x="4624" y="2805"/>
              <a:ext cx="1291" cy="173"/>
            </a:xfrm>
            <a:prstGeom prst="rect">
              <a:avLst/>
            </a:prstGeom>
            <a:noFill/>
            <a:ln w="9525">
              <a:noFill/>
              <a:miter lim="800000"/>
              <a:headEnd/>
              <a:tailEnd/>
            </a:ln>
          </p:spPr>
          <p:txBody>
            <a:bodyPr wrap="none">
              <a:spAutoFit/>
            </a:bodyPr>
            <a:lstStyle/>
            <a:p>
              <a:pPr algn="l"/>
              <a:r>
                <a:rPr lang="en-US" i="1"/>
                <a:t>310 K</a:t>
              </a:r>
              <a:r>
                <a:rPr lang="en-US"/>
                <a:t>                          273K</a:t>
              </a:r>
              <a:endParaRPr lang="en-US" baseline="-25000"/>
            </a:p>
          </p:txBody>
        </p:sp>
        <p:sp>
          <p:nvSpPr>
            <p:cNvPr id="205871" name="Text Box 28"/>
            <p:cNvSpPr txBox="1">
              <a:spLocks noChangeArrowheads="1"/>
            </p:cNvSpPr>
            <p:nvPr/>
          </p:nvSpPr>
          <p:spPr bwMode="auto">
            <a:xfrm>
              <a:off x="5205" y="2730"/>
              <a:ext cx="172" cy="173"/>
            </a:xfrm>
            <a:prstGeom prst="rect">
              <a:avLst/>
            </a:prstGeom>
            <a:noFill/>
            <a:ln w="9525">
              <a:noFill/>
              <a:miter lim="800000"/>
              <a:headEnd/>
              <a:tailEnd/>
            </a:ln>
          </p:spPr>
          <p:txBody>
            <a:bodyPr wrap="none">
              <a:spAutoFit/>
            </a:bodyPr>
            <a:lstStyle/>
            <a:p>
              <a:pPr algn="l"/>
              <a:r>
                <a:rPr lang="en-US"/>
                <a:t>=</a:t>
              </a:r>
            </a:p>
          </p:txBody>
        </p:sp>
      </p:grpSp>
      <p:grpSp>
        <p:nvGrpSpPr>
          <p:cNvPr id="5" name="Group 38"/>
          <p:cNvGrpSpPr>
            <a:grpSpLocks/>
          </p:cNvGrpSpPr>
          <p:nvPr/>
        </p:nvGrpSpPr>
        <p:grpSpPr bwMode="auto">
          <a:xfrm>
            <a:off x="3098800" y="5443538"/>
            <a:ext cx="765175" cy="490537"/>
            <a:chOff x="3659" y="4011"/>
            <a:chExt cx="482" cy="309"/>
          </a:xfrm>
        </p:grpSpPr>
        <p:sp>
          <p:nvSpPr>
            <p:cNvPr id="205862" name="Text Box 32"/>
            <p:cNvSpPr txBox="1">
              <a:spLocks noChangeArrowheads="1"/>
            </p:cNvSpPr>
            <p:nvPr/>
          </p:nvSpPr>
          <p:spPr bwMode="auto">
            <a:xfrm>
              <a:off x="3897" y="4011"/>
              <a:ext cx="244" cy="173"/>
            </a:xfrm>
            <a:prstGeom prst="rect">
              <a:avLst/>
            </a:prstGeom>
            <a:noFill/>
            <a:ln w="9525">
              <a:noFill/>
              <a:miter lim="800000"/>
              <a:headEnd/>
              <a:tailEnd/>
            </a:ln>
          </p:spPr>
          <p:txBody>
            <a:bodyPr wrap="none">
              <a:spAutoFit/>
            </a:bodyPr>
            <a:lstStyle/>
            <a:p>
              <a:pPr algn="l"/>
              <a:r>
                <a:rPr lang="en-US" i="1"/>
                <a:t>PV</a:t>
              </a:r>
              <a:endParaRPr lang="en-US" baseline="-25000"/>
            </a:p>
          </p:txBody>
        </p:sp>
        <p:sp>
          <p:nvSpPr>
            <p:cNvPr id="205863" name="Line 33"/>
            <p:cNvSpPr>
              <a:spLocks noChangeShapeType="1"/>
            </p:cNvSpPr>
            <p:nvPr/>
          </p:nvSpPr>
          <p:spPr bwMode="auto">
            <a:xfrm>
              <a:off x="3926" y="4164"/>
              <a:ext cx="184" cy="0"/>
            </a:xfrm>
            <a:prstGeom prst="line">
              <a:avLst/>
            </a:prstGeom>
            <a:noFill/>
            <a:ln w="9525">
              <a:solidFill>
                <a:schemeClr val="tx1"/>
              </a:solidFill>
              <a:round/>
              <a:headEnd/>
              <a:tailEnd/>
            </a:ln>
          </p:spPr>
          <p:txBody>
            <a:bodyPr/>
            <a:lstStyle/>
            <a:p>
              <a:endParaRPr lang="en-US"/>
            </a:p>
          </p:txBody>
        </p:sp>
        <p:sp>
          <p:nvSpPr>
            <p:cNvPr id="205864" name="Text Box 35"/>
            <p:cNvSpPr txBox="1">
              <a:spLocks noChangeArrowheads="1"/>
            </p:cNvSpPr>
            <p:nvPr/>
          </p:nvSpPr>
          <p:spPr bwMode="auto">
            <a:xfrm>
              <a:off x="3896" y="4147"/>
              <a:ext cx="244" cy="173"/>
            </a:xfrm>
            <a:prstGeom prst="rect">
              <a:avLst/>
            </a:prstGeom>
            <a:noFill/>
            <a:ln w="9525">
              <a:noFill/>
              <a:miter lim="800000"/>
              <a:headEnd/>
              <a:tailEnd/>
            </a:ln>
          </p:spPr>
          <p:txBody>
            <a:bodyPr wrap="none">
              <a:spAutoFit/>
            </a:bodyPr>
            <a:lstStyle/>
            <a:p>
              <a:pPr algn="l"/>
              <a:r>
                <a:rPr lang="en-US" i="1"/>
                <a:t>RT</a:t>
              </a:r>
              <a:endParaRPr lang="en-US" i="1" baseline="-25000"/>
            </a:p>
          </p:txBody>
        </p:sp>
        <p:sp>
          <p:nvSpPr>
            <p:cNvPr id="205865" name="Text Box 36"/>
            <p:cNvSpPr txBox="1">
              <a:spLocks noChangeArrowheads="1"/>
            </p:cNvSpPr>
            <p:nvPr/>
          </p:nvSpPr>
          <p:spPr bwMode="auto">
            <a:xfrm>
              <a:off x="3782" y="4075"/>
              <a:ext cx="172" cy="173"/>
            </a:xfrm>
            <a:prstGeom prst="rect">
              <a:avLst/>
            </a:prstGeom>
            <a:noFill/>
            <a:ln w="9525">
              <a:noFill/>
              <a:miter lim="800000"/>
              <a:headEnd/>
              <a:tailEnd/>
            </a:ln>
          </p:spPr>
          <p:txBody>
            <a:bodyPr wrap="none">
              <a:spAutoFit/>
            </a:bodyPr>
            <a:lstStyle/>
            <a:p>
              <a:pPr algn="l"/>
              <a:r>
                <a:rPr lang="en-US"/>
                <a:t>=</a:t>
              </a:r>
            </a:p>
          </p:txBody>
        </p:sp>
        <p:sp>
          <p:nvSpPr>
            <p:cNvPr id="205866" name="Text Box 37"/>
            <p:cNvSpPr txBox="1">
              <a:spLocks noChangeArrowheads="1"/>
            </p:cNvSpPr>
            <p:nvPr/>
          </p:nvSpPr>
          <p:spPr bwMode="auto">
            <a:xfrm>
              <a:off x="3659" y="4068"/>
              <a:ext cx="169" cy="173"/>
            </a:xfrm>
            <a:prstGeom prst="rect">
              <a:avLst/>
            </a:prstGeom>
            <a:noFill/>
            <a:ln w="9525">
              <a:noFill/>
              <a:miter lim="800000"/>
              <a:headEnd/>
              <a:tailEnd/>
            </a:ln>
          </p:spPr>
          <p:txBody>
            <a:bodyPr wrap="none">
              <a:spAutoFit/>
            </a:bodyPr>
            <a:lstStyle/>
            <a:p>
              <a:pPr algn="l"/>
              <a:r>
                <a:rPr lang="en-US" i="1"/>
                <a:t>n</a:t>
              </a:r>
            </a:p>
          </p:txBody>
        </p:sp>
      </p:grpSp>
      <p:grpSp>
        <p:nvGrpSpPr>
          <p:cNvPr id="6" name="Group 45"/>
          <p:cNvGrpSpPr>
            <a:grpSpLocks/>
          </p:cNvGrpSpPr>
          <p:nvPr/>
        </p:nvGrpSpPr>
        <p:grpSpPr bwMode="auto">
          <a:xfrm>
            <a:off x="3970338" y="5715000"/>
            <a:ext cx="2892425" cy="490538"/>
            <a:chOff x="2969" y="4011"/>
            <a:chExt cx="1822" cy="309"/>
          </a:xfrm>
        </p:grpSpPr>
        <p:sp>
          <p:nvSpPr>
            <p:cNvPr id="205857" name="Text Box 40"/>
            <p:cNvSpPr txBox="1">
              <a:spLocks noChangeArrowheads="1"/>
            </p:cNvSpPr>
            <p:nvPr/>
          </p:nvSpPr>
          <p:spPr bwMode="auto">
            <a:xfrm>
              <a:off x="3465" y="4011"/>
              <a:ext cx="1004" cy="173"/>
            </a:xfrm>
            <a:prstGeom prst="rect">
              <a:avLst/>
            </a:prstGeom>
            <a:noFill/>
            <a:ln w="9525">
              <a:noFill/>
              <a:miter lim="800000"/>
              <a:headEnd/>
              <a:tailEnd/>
            </a:ln>
          </p:spPr>
          <p:txBody>
            <a:bodyPr wrap="none">
              <a:spAutoFit/>
            </a:bodyPr>
            <a:lstStyle/>
            <a:p>
              <a:pPr algn="l"/>
              <a:r>
                <a:rPr lang="en-US" i="1"/>
                <a:t>(98.7 kPa)(3.34 dm</a:t>
              </a:r>
              <a:r>
                <a:rPr lang="en-US" i="1" baseline="30000"/>
                <a:t>3</a:t>
              </a:r>
              <a:r>
                <a:rPr lang="en-US" i="1"/>
                <a:t>)</a:t>
              </a:r>
              <a:endParaRPr lang="en-US" baseline="-25000"/>
            </a:p>
          </p:txBody>
        </p:sp>
        <p:sp>
          <p:nvSpPr>
            <p:cNvPr id="205858" name="Line 41"/>
            <p:cNvSpPr>
              <a:spLocks noChangeShapeType="1"/>
            </p:cNvSpPr>
            <p:nvPr/>
          </p:nvSpPr>
          <p:spPr bwMode="auto">
            <a:xfrm>
              <a:off x="3236" y="4164"/>
              <a:ext cx="1501" cy="0"/>
            </a:xfrm>
            <a:prstGeom prst="line">
              <a:avLst/>
            </a:prstGeom>
            <a:noFill/>
            <a:ln w="9525">
              <a:solidFill>
                <a:schemeClr val="tx1"/>
              </a:solidFill>
              <a:round/>
              <a:headEnd/>
              <a:tailEnd/>
            </a:ln>
          </p:spPr>
          <p:txBody>
            <a:bodyPr/>
            <a:lstStyle/>
            <a:p>
              <a:endParaRPr lang="en-US"/>
            </a:p>
          </p:txBody>
        </p:sp>
        <p:sp>
          <p:nvSpPr>
            <p:cNvPr id="205859" name="Text Box 42"/>
            <p:cNvSpPr txBox="1">
              <a:spLocks noChangeArrowheads="1"/>
            </p:cNvSpPr>
            <p:nvPr/>
          </p:nvSpPr>
          <p:spPr bwMode="auto">
            <a:xfrm>
              <a:off x="3206" y="4147"/>
              <a:ext cx="1585" cy="173"/>
            </a:xfrm>
            <a:prstGeom prst="rect">
              <a:avLst/>
            </a:prstGeom>
            <a:noFill/>
            <a:ln w="9525">
              <a:noFill/>
              <a:miter lim="800000"/>
              <a:headEnd/>
              <a:tailEnd/>
            </a:ln>
          </p:spPr>
          <p:txBody>
            <a:bodyPr wrap="none">
              <a:spAutoFit/>
            </a:bodyPr>
            <a:lstStyle/>
            <a:p>
              <a:pPr algn="l"/>
              <a:r>
                <a:rPr lang="en-US" i="1"/>
                <a:t>[8.314 (kPa)(dm</a:t>
              </a:r>
              <a:r>
                <a:rPr lang="en-US" i="1" baseline="30000"/>
                <a:t>3</a:t>
              </a:r>
              <a:r>
                <a:rPr lang="en-US" i="1"/>
                <a:t>)/(mol)(K)](310 K)</a:t>
              </a:r>
              <a:endParaRPr lang="en-US" i="1" baseline="-25000"/>
            </a:p>
          </p:txBody>
        </p:sp>
        <p:sp>
          <p:nvSpPr>
            <p:cNvPr id="205860" name="Text Box 43"/>
            <p:cNvSpPr txBox="1">
              <a:spLocks noChangeArrowheads="1"/>
            </p:cNvSpPr>
            <p:nvPr/>
          </p:nvSpPr>
          <p:spPr bwMode="auto">
            <a:xfrm>
              <a:off x="3092" y="4075"/>
              <a:ext cx="172" cy="173"/>
            </a:xfrm>
            <a:prstGeom prst="rect">
              <a:avLst/>
            </a:prstGeom>
            <a:noFill/>
            <a:ln w="9525">
              <a:noFill/>
              <a:miter lim="800000"/>
              <a:headEnd/>
              <a:tailEnd/>
            </a:ln>
          </p:spPr>
          <p:txBody>
            <a:bodyPr wrap="none">
              <a:spAutoFit/>
            </a:bodyPr>
            <a:lstStyle/>
            <a:p>
              <a:pPr algn="l"/>
              <a:r>
                <a:rPr lang="en-US"/>
                <a:t>=</a:t>
              </a:r>
            </a:p>
          </p:txBody>
        </p:sp>
        <p:sp>
          <p:nvSpPr>
            <p:cNvPr id="205861" name="Text Box 44"/>
            <p:cNvSpPr txBox="1">
              <a:spLocks noChangeArrowheads="1"/>
            </p:cNvSpPr>
            <p:nvPr/>
          </p:nvSpPr>
          <p:spPr bwMode="auto">
            <a:xfrm>
              <a:off x="2969" y="4068"/>
              <a:ext cx="169" cy="173"/>
            </a:xfrm>
            <a:prstGeom prst="rect">
              <a:avLst/>
            </a:prstGeom>
            <a:noFill/>
            <a:ln w="9525">
              <a:noFill/>
              <a:miter lim="800000"/>
              <a:headEnd/>
              <a:tailEnd/>
            </a:ln>
          </p:spPr>
          <p:txBody>
            <a:bodyPr wrap="none">
              <a:spAutoFit/>
            </a:bodyPr>
            <a:lstStyle/>
            <a:p>
              <a:pPr algn="l"/>
              <a:r>
                <a:rPr lang="en-US" i="1"/>
                <a:t>n</a:t>
              </a:r>
            </a:p>
          </p:txBody>
        </p:sp>
      </p:grpSp>
      <p:grpSp>
        <p:nvGrpSpPr>
          <p:cNvPr id="7" name="Group 49"/>
          <p:cNvGrpSpPr>
            <a:grpSpLocks/>
          </p:cNvGrpSpPr>
          <p:nvPr/>
        </p:nvGrpSpPr>
        <p:grpSpPr bwMode="auto">
          <a:xfrm>
            <a:off x="7404100" y="5135563"/>
            <a:ext cx="1435100" cy="457200"/>
            <a:chOff x="4778" y="2583"/>
            <a:chExt cx="904" cy="288"/>
          </a:xfrm>
        </p:grpSpPr>
        <p:sp>
          <p:nvSpPr>
            <p:cNvPr id="205854" name="Text Box 46"/>
            <p:cNvSpPr txBox="1">
              <a:spLocks noChangeArrowheads="1"/>
            </p:cNvSpPr>
            <p:nvPr/>
          </p:nvSpPr>
          <p:spPr bwMode="auto">
            <a:xfrm>
              <a:off x="4778" y="2643"/>
              <a:ext cx="572" cy="173"/>
            </a:xfrm>
            <a:prstGeom prst="rect">
              <a:avLst/>
            </a:prstGeom>
            <a:noFill/>
            <a:ln w="9525">
              <a:noFill/>
              <a:miter lim="800000"/>
              <a:headEnd/>
              <a:tailEnd/>
            </a:ln>
          </p:spPr>
          <p:txBody>
            <a:bodyPr wrap="none">
              <a:spAutoFit/>
            </a:bodyPr>
            <a:lstStyle/>
            <a:p>
              <a:pPr algn="l"/>
              <a:r>
                <a:rPr lang="en-US" i="1"/>
                <a:t>Density =  </a:t>
              </a:r>
            </a:p>
          </p:txBody>
        </p:sp>
        <p:sp>
          <p:nvSpPr>
            <p:cNvPr id="205855" name="Text Box 47"/>
            <p:cNvSpPr txBox="1">
              <a:spLocks noChangeArrowheads="1"/>
            </p:cNvSpPr>
            <p:nvPr/>
          </p:nvSpPr>
          <p:spPr bwMode="auto">
            <a:xfrm>
              <a:off x="5258" y="2583"/>
              <a:ext cx="424" cy="288"/>
            </a:xfrm>
            <a:prstGeom prst="rect">
              <a:avLst/>
            </a:prstGeom>
            <a:noFill/>
            <a:ln w="9525">
              <a:noFill/>
              <a:miter lim="800000"/>
              <a:headEnd/>
              <a:tailEnd/>
            </a:ln>
          </p:spPr>
          <p:txBody>
            <a:bodyPr wrap="none">
              <a:spAutoFit/>
            </a:bodyPr>
            <a:lstStyle/>
            <a:p>
              <a:r>
                <a:rPr lang="en-US" i="1"/>
                <a:t>mass</a:t>
              </a:r>
            </a:p>
            <a:p>
              <a:r>
                <a:rPr lang="en-US" i="1"/>
                <a:t>volume</a:t>
              </a:r>
            </a:p>
          </p:txBody>
        </p:sp>
        <p:sp>
          <p:nvSpPr>
            <p:cNvPr id="205856" name="Line 48"/>
            <p:cNvSpPr>
              <a:spLocks noChangeShapeType="1"/>
            </p:cNvSpPr>
            <p:nvPr/>
          </p:nvSpPr>
          <p:spPr bwMode="auto">
            <a:xfrm>
              <a:off x="5298" y="2733"/>
              <a:ext cx="330" cy="0"/>
            </a:xfrm>
            <a:prstGeom prst="line">
              <a:avLst/>
            </a:prstGeom>
            <a:noFill/>
            <a:ln w="9525">
              <a:solidFill>
                <a:schemeClr val="tx1"/>
              </a:solidFill>
              <a:round/>
              <a:headEnd/>
              <a:tailEnd/>
            </a:ln>
          </p:spPr>
          <p:txBody>
            <a:bodyPr/>
            <a:lstStyle/>
            <a:p>
              <a:endParaRPr lang="en-US"/>
            </a:p>
          </p:txBody>
        </p:sp>
      </p:grpSp>
      <p:grpSp>
        <p:nvGrpSpPr>
          <p:cNvPr id="8" name="Group 54"/>
          <p:cNvGrpSpPr>
            <a:grpSpLocks/>
          </p:cNvGrpSpPr>
          <p:nvPr/>
        </p:nvGrpSpPr>
        <p:grpSpPr bwMode="auto">
          <a:xfrm>
            <a:off x="7270750" y="6062663"/>
            <a:ext cx="1582738" cy="457200"/>
            <a:chOff x="4661" y="2718"/>
            <a:chExt cx="997" cy="288"/>
          </a:xfrm>
        </p:grpSpPr>
        <p:sp>
          <p:nvSpPr>
            <p:cNvPr id="205851" name="Text Box 51"/>
            <p:cNvSpPr txBox="1">
              <a:spLocks noChangeArrowheads="1"/>
            </p:cNvSpPr>
            <p:nvPr/>
          </p:nvSpPr>
          <p:spPr bwMode="auto">
            <a:xfrm>
              <a:off x="4661" y="2778"/>
              <a:ext cx="710" cy="173"/>
            </a:xfrm>
            <a:prstGeom prst="rect">
              <a:avLst/>
            </a:prstGeom>
            <a:noFill/>
            <a:ln w="9525">
              <a:noFill/>
              <a:miter lim="800000"/>
              <a:headEnd/>
              <a:tailEnd/>
            </a:ln>
          </p:spPr>
          <p:txBody>
            <a:bodyPr wrap="none">
              <a:spAutoFit/>
            </a:bodyPr>
            <a:lstStyle/>
            <a:p>
              <a:pPr algn="l"/>
              <a:r>
                <a:rPr lang="en-US" i="1"/>
                <a:t>3.17 g/cm</a:t>
              </a:r>
              <a:r>
                <a:rPr lang="en-US" i="1" baseline="30000"/>
                <a:t>3</a:t>
              </a:r>
              <a:r>
                <a:rPr lang="en-US" i="1"/>
                <a:t> =  </a:t>
              </a:r>
            </a:p>
          </p:txBody>
        </p:sp>
        <p:sp>
          <p:nvSpPr>
            <p:cNvPr id="205852" name="Text Box 52"/>
            <p:cNvSpPr txBox="1">
              <a:spLocks noChangeArrowheads="1"/>
            </p:cNvSpPr>
            <p:nvPr/>
          </p:nvSpPr>
          <p:spPr bwMode="auto">
            <a:xfrm>
              <a:off x="5276" y="2718"/>
              <a:ext cx="382" cy="288"/>
            </a:xfrm>
            <a:prstGeom prst="rect">
              <a:avLst/>
            </a:prstGeom>
            <a:noFill/>
            <a:ln w="9525">
              <a:noFill/>
              <a:miter lim="800000"/>
              <a:headEnd/>
              <a:tailEnd/>
            </a:ln>
          </p:spPr>
          <p:txBody>
            <a:bodyPr wrap="none">
              <a:spAutoFit/>
            </a:bodyPr>
            <a:lstStyle/>
            <a:p>
              <a:r>
                <a:rPr lang="en-US" i="1"/>
                <a:t>mass</a:t>
              </a:r>
            </a:p>
            <a:p>
              <a:r>
                <a:rPr lang="en-US" i="1"/>
                <a:t>2.85 L</a:t>
              </a:r>
            </a:p>
          </p:txBody>
        </p:sp>
        <p:sp>
          <p:nvSpPr>
            <p:cNvPr id="205853" name="Line 53"/>
            <p:cNvSpPr>
              <a:spLocks noChangeShapeType="1"/>
            </p:cNvSpPr>
            <p:nvPr/>
          </p:nvSpPr>
          <p:spPr bwMode="auto">
            <a:xfrm>
              <a:off x="5295" y="2868"/>
              <a:ext cx="330" cy="0"/>
            </a:xfrm>
            <a:prstGeom prst="line">
              <a:avLst/>
            </a:prstGeom>
            <a:noFill/>
            <a:ln w="9525">
              <a:solidFill>
                <a:schemeClr val="tx1"/>
              </a:solidFill>
              <a:round/>
              <a:headEnd/>
              <a:tailEnd/>
            </a:ln>
          </p:spPr>
          <p:txBody>
            <a:bodyPr/>
            <a:lstStyle/>
            <a:p>
              <a:endParaRPr lang="en-US"/>
            </a:p>
          </p:txBody>
        </p:sp>
      </p:grpSp>
      <p:sp>
        <p:nvSpPr>
          <p:cNvPr id="850999" name="Text Box 55"/>
          <p:cNvSpPr txBox="1">
            <a:spLocks noChangeArrowheads="1"/>
          </p:cNvSpPr>
          <p:nvPr/>
        </p:nvSpPr>
        <p:spPr bwMode="auto">
          <a:xfrm>
            <a:off x="1879600" y="5538788"/>
            <a:ext cx="935038" cy="274637"/>
          </a:xfrm>
          <a:prstGeom prst="rect">
            <a:avLst/>
          </a:prstGeom>
          <a:noFill/>
          <a:ln w="9525">
            <a:noFill/>
            <a:miter lim="800000"/>
            <a:headEnd/>
            <a:tailEnd/>
          </a:ln>
        </p:spPr>
        <p:txBody>
          <a:bodyPr wrap="none">
            <a:spAutoFit/>
          </a:bodyPr>
          <a:lstStyle/>
          <a:p>
            <a:pPr algn="l"/>
            <a:r>
              <a:rPr lang="en-US" i="1"/>
              <a:t>PV  =  nRT</a:t>
            </a:r>
          </a:p>
        </p:txBody>
      </p:sp>
      <p:sp>
        <p:nvSpPr>
          <p:cNvPr id="205835" name="Rectangle 57"/>
          <p:cNvSpPr>
            <a:spLocks noChangeArrowheads="1"/>
          </p:cNvSpPr>
          <p:nvPr/>
        </p:nvSpPr>
        <p:spPr bwMode="auto">
          <a:xfrm>
            <a:off x="3121025" y="192088"/>
            <a:ext cx="2762250" cy="366712"/>
          </a:xfrm>
          <a:prstGeom prst="rect">
            <a:avLst/>
          </a:prstGeom>
          <a:noFill/>
          <a:ln w="9525">
            <a:noFill/>
            <a:miter lim="800000"/>
            <a:headEnd/>
            <a:tailEnd/>
          </a:ln>
        </p:spPr>
        <p:txBody>
          <a:bodyPr wrap="none">
            <a:spAutoFit/>
          </a:bodyPr>
          <a:lstStyle/>
          <a:p>
            <a:pPr algn="l"/>
            <a:r>
              <a:rPr lang="en-US" sz="1800" b="1">
                <a:cs typeface="Arial" charset="0"/>
              </a:rPr>
              <a:t>Gas Review Problem #4</a:t>
            </a:r>
          </a:p>
        </p:txBody>
      </p:sp>
      <p:sp>
        <p:nvSpPr>
          <p:cNvPr id="851003" name="Rectangle 59"/>
          <p:cNvSpPr>
            <a:spLocks noChangeArrowheads="1"/>
          </p:cNvSpPr>
          <p:nvPr/>
        </p:nvSpPr>
        <p:spPr bwMode="auto">
          <a:xfrm>
            <a:off x="1055688" y="654050"/>
            <a:ext cx="7108825" cy="915988"/>
          </a:xfrm>
          <a:prstGeom prst="rect">
            <a:avLst/>
          </a:prstGeom>
          <a:noFill/>
          <a:ln w="9525">
            <a:noFill/>
            <a:miter lim="800000"/>
            <a:headEnd/>
            <a:tailEnd/>
          </a:ln>
        </p:spPr>
        <p:txBody>
          <a:bodyPr>
            <a:spAutoFit/>
          </a:bodyPr>
          <a:lstStyle/>
          <a:p>
            <a:pPr algn="l" eaLnBrk="0" hangingPunct="0"/>
            <a:r>
              <a:rPr lang="en-US" sz="1800">
                <a:cs typeface="Arial" charset="0"/>
              </a:rPr>
              <a:t>What is the mass of 3.34 dm</a:t>
            </a:r>
            <a:r>
              <a:rPr lang="en-US" sz="1800" baseline="30000">
                <a:cs typeface="Arial" charset="0"/>
              </a:rPr>
              <a:t>3</a:t>
            </a:r>
            <a:r>
              <a:rPr lang="en-US" sz="1800">
                <a:cs typeface="Arial" charset="0"/>
              </a:rPr>
              <a:t> sample of chlorine gas if the volume</a:t>
            </a:r>
          </a:p>
          <a:p>
            <a:pPr algn="l" eaLnBrk="0" hangingPunct="0"/>
            <a:r>
              <a:rPr lang="en-US" sz="1800">
                <a:cs typeface="Arial" charset="0"/>
              </a:rPr>
              <a:t>was determined at 37</a:t>
            </a:r>
            <a:r>
              <a:rPr lang="en-US" sz="1800" baseline="30000">
                <a:cs typeface="Arial" charset="0"/>
              </a:rPr>
              <a:t>o</a:t>
            </a:r>
            <a:r>
              <a:rPr lang="en-US" sz="1800">
                <a:cs typeface="Arial" charset="0"/>
              </a:rPr>
              <a:t>C and 98.7 kPa?  </a:t>
            </a:r>
          </a:p>
          <a:p>
            <a:pPr algn="l" eaLnBrk="0" hangingPunct="0"/>
            <a:r>
              <a:rPr lang="en-US" sz="1800">
                <a:cs typeface="Arial" charset="0"/>
              </a:rPr>
              <a:t>The density of chlorine gas at STP is 3.17 g/dm</a:t>
            </a:r>
            <a:r>
              <a:rPr lang="en-US" sz="1800" baseline="30000">
                <a:cs typeface="Arial" charset="0"/>
              </a:rPr>
              <a:t>3</a:t>
            </a:r>
            <a:r>
              <a:rPr lang="en-US" sz="1800">
                <a:cs typeface="Arial" charset="0"/>
              </a:rPr>
              <a:t>.</a:t>
            </a:r>
          </a:p>
        </p:txBody>
      </p:sp>
      <p:sp>
        <p:nvSpPr>
          <p:cNvPr id="851005" name="Rectangle 61"/>
          <p:cNvSpPr>
            <a:spLocks noChangeArrowheads="1"/>
          </p:cNvSpPr>
          <p:nvPr/>
        </p:nvSpPr>
        <p:spPr bwMode="auto">
          <a:xfrm>
            <a:off x="2524125" y="1903413"/>
            <a:ext cx="819150" cy="366712"/>
          </a:xfrm>
          <a:prstGeom prst="rect">
            <a:avLst/>
          </a:prstGeom>
          <a:noFill/>
          <a:ln w="9525">
            <a:noFill/>
            <a:miter lim="800000"/>
            <a:headEnd/>
            <a:tailEnd/>
          </a:ln>
        </p:spPr>
        <p:txBody>
          <a:bodyPr wrap="none">
            <a:spAutoFit/>
          </a:bodyPr>
          <a:lstStyle/>
          <a:p>
            <a:pPr algn="l"/>
            <a:r>
              <a:rPr lang="en-US" sz="1800">
                <a:cs typeface="Arial" charset="0"/>
              </a:rPr>
              <a:t>3.34 L</a:t>
            </a:r>
          </a:p>
        </p:txBody>
      </p:sp>
      <p:sp>
        <p:nvSpPr>
          <p:cNvPr id="851007" name="Rectangle 63"/>
          <p:cNvSpPr>
            <a:spLocks noChangeArrowheads="1"/>
          </p:cNvSpPr>
          <p:nvPr/>
        </p:nvSpPr>
        <p:spPr bwMode="auto">
          <a:xfrm>
            <a:off x="2506663" y="2174875"/>
            <a:ext cx="750887" cy="366713"/>
          </a:xfrm>
          <a:prstGeom prst="rect">
            <a:avLst/>
          </a:prstGeom>
          <a:noFill/>
          <a:ln w="9525">
            <a:noFill/>
            <a:miter lim="800000"/>
            <a:headEnd/>
            <a:tailEnd/>
          </a:ln>
        </p:spPr>
        <p:txBody>
          <a:bodyPr wrap="none">
            <a:spAutoFit/>
          </a:bodyPr>
          <a:lstStyle/>
          <a:p>
            <a:pPr algn="l"/>
            <a:r>
              <a:rPr lang="en-US" sz="1800">
                <a:cs typeface="Arial" charset="0"/>
              </a:rPr>
              <a:t>37 </a:t>
            </a:r>
            <a:r>
              <a:rPr lang="en-US" sz="1800" baseline="30000">
                <a:cs typeface="Arial" charset="0"/>
              </a:rPr>
              <a:t>o</a:t>
            </a:r>
            <a:r>
              <a:rPr lang="en-US" sz="1800">
                <a:cs typeface="Arial" charset="0"/>
              </a:rPr>
              <a:t>C</a:t>
            </a:r>
          </a:p>
        </p:txBody>
      </p:sp>
      <p:sp>
        <p:nvSpPr>
          <p:cNvPr id="851009" name="Rectangle 65"/>
          <p:cNvSpPr>
            <a:spLocks noChangeArrowheads="1"/>
          </p:cNvSpPr>
          <p:nvPr/>
        </p:nvSpPr>
        <p:spPr bwMode="auto">
          <a:xfrm>
            <a:off x="3201988" y="2174875"/>
            <a:ext cx="1873250" cy="366713"/>
          </a:xfrm>
          <a:prstGeom prst="rect">
            <a:avLst/>
          </a:prstGeom>
          <a:noFill/>
          <a:ln w="9525">
            <a:noFill/>
            <a:miter lim="800000"/>
            <a:headEnd/>
            <a:tailEnd/>
          </a:ln>
        </p:spPr>
        <p:txBody>
          <a:bodyPr wrap="none">
            <a:spAutoFit/>
          </a:bodyPr>
          <a:lstStyle/>
          <a:p>
            <a:pPr algn="l"/>
            <a:r>
              <a:rPr lang="en-US" sz="1800">
                <a:cs typeface="Arial" charset="0"/>
              </a:rPr>
              <a:t>+  273   =  310 K</a:t>
            </a:r>
          </a:p>
        </p:txBody>
      </p:sp>
      <p:sp>
        <p:nvSpPr>
          <p:cNvPr id="851011" name="Rectangle 67"/>
          <p:cNvSpPr>
            <a:spLocks noChangeArrowheads="1"/>
          </p:cNvSpPr>
          <p:nvPr/>
        </p:nvSpPr>
        <p:spPr bwMode="auto">
          <a:xfrm>
            <a:off x="2524125" y="2451100"/>
            <a:ext cx="1085850" cy="366713"/>
          </a:xfrm>
          <a:prstGeom prst="rect">
            <a:avLst/>
          </a:prstGeom>
          <a:noFill/>
          <a:ln w="9525">
            <a:noFill/>
            <a:miter lim="800000"/>
            <a:headEnd/>
            <a:tailEnd/>
          </a:ln>
        </p:spPr>
        <p:txBody>
          <a:bodyPr wrap="none">
            <a:spAutoFit/>
          </a:bodyPr>
          <a:lstStyle/>
          <a:p>
            <a:pPr algn="l"/>
            <a:r>
              <a:rPr lang="en-US" sz="1800">
                <a:cs typeface="Arial" charset="0"/>
              </a:rPr>
              <a:t>98.7 kPa</a:t>
            </a:r>
          </a:p>
        </p:txBody>
      </p:sp>
      <p:sp>
        <p:nvSpPr>
          <p:cNvPr id="851013" name="Rectangle 69"/>
          <p:cNvSpPr>
            <a:spLocks noChangeArrowheads="1"/>
          </p:cNvSpPr>
          <p:nvPr/>
        </p:nvSpPr>
        <p:spPr bwMode="auto">
          <a:xfrm>
            <a:off x="2460625" y="2725738"/>
            <a:ext cx="2178050" cy="366712"/>
          </a:xfrm>
          <a:prstGeom prst="rect">
            <a:avLst/>
          </a:prstGeom>
          <a:noFill/>
          <a:ln w="9525">
            <a:noFill/>
            <a:miter lim="800000"/>
            <a:headEnd/>
            <a:tailEnd/>
          </a:ln>
        </p:spPr>
        <p:txBody>
          <a:bodyPr wrap="none">
            <a:spAutoFit/>
          </a:bodyPr>
          <a:lstStyle/>
          <a:p>
            <a:pPr algn="l"/>
            <a:r>
              <a:rPr lang="en-US" sz="1800">
                <a:cs typeface="Arial" charset="0"/>
              </a:rPr>
              <a:t>8.314 kPa L / mol K</a:t>
            </a:r>
          </a:p>
        </p:txBody>
      </p:sp>
      <p:sp>
        <p:nvSpPr>
          <p:cNvPr id="851015" name="Rectangle 71"/>
          <p:cNvSpPr>
            <a:spLocks noChangeArrowheads="1"/>
          </p:cNvSpPr>
          <p:nvPr/>
        </p:nvSpPr>
        <p:spPr bwMode="auto">
          <a:xfrm>
            <a:off x="2416175" y="2998788"/>
            <a:ext cx="1581150" cy="366712"/>
          </a:xfrm>
          <a:prstGeom prst="rect">
            <a:avLst/>
          </a:prstGeom>
          <a:noFill/>
          <a:ln w="9525">
            <a:noFill/>
            <a:miter lim="800000"/>
            <a:headEnd/>
            <a:tailEnd/>
          </a:ln>
        </p:spPr>
        <p:txBody>
          <a:bodyPr wrap="none">
            <a:spAutoFit/>
          </a:bodyPr>
          <a:lstStyle/>
          <a:p>
            <a:pPr algn="l"/>
            <a:r>
              <a:rPr lang="en-US" sz="1800">
                <a:cs typeface="Arial" charset="0"/>
              </a:rPr>
              <a:t>___________</a:t>
            </a:r>
          </a:p>
        </p:txBody>
      </p:sp>
      <p:sp>
        <p:nvSpPr>
          <p:cNvPr id="851017" name="Rectangle 73"/>
          <p:cNvSpPr>
            <a:spLocks noChangeArrowheads="1"/>
          </p:cNvSpPr>
          <p:nvPr/>
        </p:nvSpPr>
        <p:spPr bwMode="auto">
          <a:xfrm>
            <a:off x="2587625" y="3271838"/>
            <a:ext cx="1060450" cy="366712"/>
          </a:xfrm>
          <a:prstGeom prst="rect">
            <a:avLst/>
          </a:prstGeom>
          <a:noFill/>
          <a:ln w="9525">
            <a:noFill/>
            <a:miter lim="800000"/>
            <a:headEnd/>
            <a:tailEnd/>
          </a:ln>
        </p:spPr>
        <p:txBody>
          <a:bodyPr wrap="none">
            <a:spAutoFit/>
          </a:bodyPr>
          <a:lstStyle/>
          <a:p>
            <a:pPr algn="l"/>
            <a:r>
              <a:rPr lang="en-US" sz="1800">
                <a:cs typeface="Arial" charset="0"/>
              </a:rPr>
              <a:t>71 g/mol</a:t>
            </a:r>
          </a:p>
        </p:txBody>
      </p:sp>
      <p:sp>
        <p:nvSpPr>
          <p:cNvPr id="851020" name="Rectangle 76"/>
          <p:cNvSpPr>
            <a:spLocks noChangeArrowheads="1"/>
          </p:cNvSpPr>
          <p:nvPr/>
        </p:nvSpPr>
        <p:spPr bwMode="auto">
          <a:xfrm>
            <a:off x="6188075" y="1900238"/>
            <a:ext cx="1454150" cy="366712"/>
          </a:xfrm>
          <a:prstGeom prst="rect">
            <a:avLst/>
          </a:prstGeom>
          <a:noFill/>
          <a:ln w="9525">
            <a:noFill/>
            <a:miter lim="800000"/>
            <a:headEnd/>
            <a:tailEnd/>
          </a:ln>
        </p:spPr>
        <p:txBody>
          <a:bodyPr wrap="none">
            <a:spAutoFit/>
          </a:bodyPr>
          <a:lstStyle/>
          <a:p>
            <a:pPr algn="l"/>
            <a:r>
              <a:rPr lang="en-US" sz="1800">
                <a:cs typeface="Arial" charset="0"/>
              </a:rPr>
              <a:t>__________</a:t>
            </a:r>
          </a:p>
        </p:txBody>
      </p:sp>
      <p:sp>
        <p:nvSpPr>
          <p:cNvPr id="851022" name="Rectangle 78"/>
          <p:cNvSpPr>
            <a:spLocks noChangeArrowheads="1"/>
          </p:cNvSpPr>
          <p:nvPr/>
        </p:nvSpPr>
        <p:spPr bwMode="auto">
          <a:xfrm>
            <a:off x="6232525" y="2173288"/>
            <a:ext cx="844550" cy="366712"/>
          </a:xfrm>
          <a:prstGeom prst="rect">
            <a:avLst/>
          </a:prstGeom>
          <a:noFill/>
          <a:ln w="9525">
            <a:noFill/>
            <a:miter lim="800000"/>
            <a:headEnd/>
            <a:tailEnd/>
          </a:ln>
        </p:spPr>
        <p:txBody>
          <a:bodyPr wrap="none">
            <a:spAutoFit/>
          </a:bodyPr>
          <a:lstStyle/>
          <a:p>
            <a:pPr algn="l"/>
            <a:r>
              <a:rPr lang="en-US" sz="1800">
                <a:cs typeface="Arial" charset="0"/>
              </a:rPr>
              <a:t>273  K</a:t>
            </a:r>
          </a:p>
        </p:txBody>
      </p:sp>
      <p:sp>
        <p:nvSpPr>
          <p:cNvPr id="851024" name="Rectangle 80"/>
          <p:cNvSpPr>
            <a:spLocks noChangeArrowheads="1"/>
          </p:cNvSpPr>
          <p:nvPr/>
        </p:nvSpPr>
        <p:spPr bwMode="auto">
          <a:xfrm>
            <a:off x="6219825" y="2452688"/>
            <a:ext cx="1212850" cy="366712"/>
          </a:xfrm>
          <a:prstGeom prst="rect">
            <a:avLst/>
          </a:prstGeom>
          <a:noFill/>
          <a:ln w="9525">
            <a:noFill/>
            <a:miter lim="800000"/>
            <a:headEnd/>
            <a:tailEnd/>
          </a:ln>
        </p:spPr>
        <p:txBody>
          <a:bodyPr wrap="none">
            <a:spAutoFit/>
          </a:bodyPr>
          <a:lstStyle/>
          <a:p>
            <a:pPr algn="l"/>
            <a:r>
              <a:rPr lang="en-US" sz="1800">
                <a:cs typeface="Arial" charset="0"/>
              </a:rPr>
              <a:t>101.3 kPa</a:t>
            </a:r>
          </a:p>
        </p:txBody>
      </p:sp>
      <p:sp>
        <p:nvSpPr>
          <p:cNvPr id="851026" name="Rectangle 82"/>
          <p:cNvSpPr>
            <a:spLocks noChangeArrowheads="1"/>
          </p:cNvSpPr>
          <p:nvPr/>
        </p:nvSpPr>
        <p:spPr bwMode="auto">
          <a:xfrm>
            <a:off x="6737350" y="2725738"/>
            <a:ext cx="1284288" cy="366712"/>
          </a:xfrm>
          <a:prstGeom prst="rect">
            <a:avLst/>
          </a:prstGeom>
          <a:noFill/>
          <a:ln w="9525">
            <a:noFill/>
            <a:miter lim="800000"/>
            <a:headEnd/>
            <a:tailEnd/>
          </a:ln>
        </p:spPr>
        <p:txBody>
          <a:bodyPr wrap="none">
            <a:spAutoFit/>
          </a:bodyPr>
          <a:lstStyle/>
          <a:p>
            <a:pPr algn="l"/>
            <a:r>
              <a:rPr lang="en-US" sz="1800">
                <a:cs typeface="Arial" charset="0"/>
              </a:rPr>
              <a:t>3.17 g/dm</a:t>
            </a:r>
            <a:r>
              <a:rPr lang="en-US" sz="1800" baseline="30000">
                <a:cs typeface="Arial" charset="0"/>
              </a:rPr>
              <a:t>3</a:t>
            </a:r>
          </a:p>
        </p:txBody>
      </p:sp>
      <p:sp>
        <p:nvSpPr>
          <p:cNvPr id="851028" name="Rectangle 84"/>
          <p:cNvSpPr>
            <a:spLocks noChangeArrowheads="1"/>
          </p:cNvSpPr>
          <p:nvPr/>
        </p:nvSpPr>
        <p:spPr bwMode="auto">
          <a:xfrm>
            <a:off x="2451100" y="4883150"/>
            <a:ext cx="2246313" cy="366713"/>
          </a:xfrm>
          <a:prstGeom prst="rect">
            <a:avLst/>
          </a:prstGeom>
          <a:noFill/>
          <a:ln w="9525">
            <a:noFill/>
            <a:miter lim="800000"/>
            <a:headEnd/>
            <a:tailEnd/>
          </a:ln>
        </p:spPr>
        <p:txBody>
          <a:bodyPr wrap="none">
            <a:spAutoFit/>
          </a:bodyPr>
          <a:lstStyle/>
          <a:p>
            <a:pPr algn="l"/>
            <a:r>
              <a:rPr lang="en-US" sz="1800">
                <a:solidFill>
                  <a:srgbClr val="0000CC"/>
                </a:solidFill>
                <a:cs typeface="Arial" charset="0"/>
              </a:rPr>
              <a:t>V</a:t>
            </a:r>
            <a:r>
              <a:rPr lang="en-US" sz="1800" baseline="-30000">
                <a:solidFill>
                  <a:srgbClr val="0000FF"/>
                </a:solidFill>
                <a:cs typeface="Arial" charset="0"/>
              </a:rPr>
              <a:t>2</a:t>
            </a:r>
            <a:r>
              <a:rPr lang="en-US" sz="1800">
                <a:solidFill>
                  <a:srgbClr val="0000FF"/>
                </a:solidFill>
                <a:cs typeface="Arial" charset="0"/>
              </a:rPr>
              <a:t>  =  2.85 L @ STP</a:t>
            </a:r>
          </a:p>
        </p:txBody>
      </p:sp>
      <p:sp>
        <p:nvSpPr>
          <p:cNvPr id="851030" name="Rectangle 86"/>
          <p:cNvSpPr>
            <a:spLocks noChangeArrowheads="1"/>
          </p:cNvSpPr>
          <p:nvPr/>
        </p:nvSpPr>
        <p:spPr bwMode="auto">
          <a:xfrm>
            <a:off x="2814638" y="6154738"/>
            <a:ext cx="2921000" cy="366712"/>
          </a:xfrm>
          <a:prstGeom prst="rect">
            <a:avLst/>
          </a:prstGeom>
          <a:noFill/>
          <a:ln w="9525">
            <a:noFill/>
            <a:miter lim="800000"/>
            <a:headEnd/>
            <a:tailEnd/>
          </a:ln>
        </p:spPr>
        <p:txBody>
          <a:bodyPr wrap="none">
            <a:spAutoFit/>
          </a:bodyPr>
          <a:lstStyle/>
          <a:p>
            <a:pPr algn="l" eaLnBrk="0" hangingPunct="0"/>
            <a:r>
              <a:rPr lang="en-US" sz="1800">
                <a:cs typeface="Arial" charset="0"/>
              </a:rPr>
              <a:t>mass  =  9.1 g chlorine gas</a:t>
            </a:r>
          </a:p>
        </p:txBody>
      </p:sp>
      <p:sp>
        <p:nvSpPr>
          <p:cNvPr id="851032" name="Rectangle 88"/>
          <p:cNvSpPr>
            <a:spLocks noChangeArrowheads="1"/>
          </p:cNvSpPr>
          <p:nvPr/>
        </p:nvSpPr>
        <p:spPr bwMode="auto">
          <a:xfrm>
            <a:off x="3073400" y="4881563"/>
            <a:ext cx="819150" cy="366712"/>
          </a:xfrm>
          <a:prstGeom prst="rect">
            <a:avLst/>
          </a:prstGeom>
          <a:noFill/>
          <a:ln w="9525">
            <a:noFill/>
            <a:miter lim="800000"/>
            <a:headEnd/>
            <a:tailEnd/>
          </a:ln>
        </p:spPr>
        <p:txBody>
          <a:bodyPr wrap="none">
            <a:spAutoFit/>
          </a:bodyPr>
          <a:lstStyle/>
          <a:p>
            <a:pPr algn="l"/>
            <a:r>
              <a:rPr lang="en-US" sz="1800">
                <a:solidFill>
                  <a:srgbClr val="0000FF"/>
                </a:solidFill>
                <a:cs typeface="Arial" charset="0"/>
              </a:rPr>
              <a:t>2.85 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1003"/>
                                        </p:tgtEl>
                                        <p:attrNameLst>
                                          <p:attrName>style.visibility</p:attrName>
                                        </p:attrNameLst>
                                      </p:cBhvr>
                                      <p:to>
                                        <p:strVal val="visible"/>
                                      </p:to>
                                    </p:set>
                                    <p:animEffect transition="in" filter="wipe(left)">
                                      <p:cBhvr>
                                        <p:cTn id="7" dur="500"/>
                                        <p:tgtEl>
                                          <p:spTgt spid="85100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50946">
                                            <p:txEl>
                                              <p:pRg st="0" end="0"/>
                                            </p:txEl>
                                          </p:spTgt>
                                        </p:tgtEl>
                                        <p:attrNameLst>
                                          <p:attrName>style.visibility</p:attrName>
                                        </p:attrNameLst>
                                      </p:cBhvr>
                                      <p:to>
                                        <p:strVal val="visible"/>
                                      </p:to>
                                    </p:set>
                                    <p:anim calcmode="lin" valueType="num">
                                      <p:cBhvr>
                                        <p:cTn id="12" dur="1000" fill="hold"/>
                                        <p:tgtEl>
                                          <p:spTgt spid="85094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85094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5094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850946">
                                            <p:txEl>
                                              <p:pRg st="1" end="1"/>
                                            </p:txEl>
                                          </p:spTgt>
                                        </p:tgtEl>
                                        <p:attrNameLst>
                                          <p:attrName>style.visibility</p:attrName>
                                        </p:attrNameLst>
                                      </p:cBhvr>
                                      <p:to>
                                        <p:strVal val="visible"/>
                                      </p:to>
                                    </p:set>
                                    <p:anim calcmode="lin" valueType="num">
                                      <p:cBhvr>
                                        <p:cTn id="19" dur="1000" fill="hold"/>
                                        <p:tgtEl>
                                          <p:spTgt spid="85094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85094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85094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850946">
                                            <p:txEl>
                                              <p:pRg st="1" end="1"/>
                                            </p:txEl>
                                          </p:spTgt>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850946">
                                            <p:txEl>
                                              <p:pRg st="2" end="2"/>
                                            </p:txEl>
                                          </p:spTgt>
                                        </p:tgtEl>
                                        <p:attrNameLst>
                                          <p:attrName>style.visibility</p:attrName>
                                        </p:attrNameLst>
                                      </p:cBhvr>
                                      <p:to>
                                        <p:strVal val="visible"/>
                                      </p:to>
                                    </p:set>
                                    <p:anim calcmode="lin" valueType="num">
                                      <p:cBhvr>
                                        <p:cTn id="25" dur="1000" fill="hold"/>
                                        <p:tgtEl>
                                          <p:spTgt spid="85094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85094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85094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850946">
                                            <p:txEl>
                                              <p:pRg st="2" end="2"/>
                                            </p:txEl>
                                          </p:spTgt>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850946">
                                            <p:txEl>
                                              <p:pRg st="3" end="3"/>
                                            </p:txEl>
                                          </p:spTgt>
                                        </p:tgtEl>
                                        <p:attrNameLst>
                                          <p:attrName>style.visibility</p:attrName>
                                        </p:attrNameLst>
                                      </p:cBhvr>
                                      <p:to>
                                        <p:strVal val="visible"/>
                                      </p:to>
                                    </p:set>
                                    <p:anim calcmode="lin" valueType="num">
                                      <p:cBhvr>
                                        <p:cTn id="31" dur="1000" fill="hold"/>
                                        <p:tgtEl>
                                          <p:spTgt spid="85094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5094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50946">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850946">
                                            <p:txEl>
                                              <p:pRg st="3" end="3"/>
                                            </p:txEl>
                                          </p:spTgt>
                                        </p:tgtEl>
                                      </p:cBhvr>
                                    </p:animEffec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850946">
                                            <p:txEl>
                                              <p:pRg st="4" end="4"/>
                                            </p:txEl>
                                          </p:spTgt>
                                        </p:tgtEl>
                                        <p:attrNameLst>
                                          <p:attrName>style.visibility</p:attrName>
                                        </p:attrNameLst>
                                      </p:cBhvr>
                                      <p:to>
                                        <p:strVal val="visible"/>
                                      </p:to>
                                    </p:set>
                                    <p:anim calcmode="lin" valueType="num">
                                      <p:cBhvr>
                                        <p:cTn id="37" dur="1000" fill="hold"/>
                                        <p:tgtEl>
                                          <p:spTgt spid="850946">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850946">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850946">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850946">
                                            <p:txEl>
                                              <p:pRg st="4" end="4"/>
                                            </p:txEl>
                                          </p:spTgt>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850946">
                                            <p:txEl>
                                              <p:pRg st="5" end="5"/>
                                            </p:txEl>
                                          </p:spTgt>
                                        </p:tgtEl>
                                        <p:attrNameLst>
                                          <p:attrName>style.visibility</p:attrName>
                                        </p:attrNameLst>
                                      </p:cBhvr>
                                      <p:to>
                                        <p:strVal val="visible"/>
                                      </p:to>
                                    </p:set>
                                    <p:anim calcmode="lin" valueType="num">
                                      <p:cBhvr>
                                        <p:cTn id="43" dur="1000" fill="hold"/>
                                        <p:tgtEl>
                                          <p:spTgt spid="850946">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850946">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850946">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850946">
                                            <p:txEl>
                                              <p:pRg st="5" end="5"/>
                                            </p:txEl>
                                          </p:spTgt>
                                        </p:tgtEl>
                                      </p:cBhvr>
                                    </p:animEffect>
                                  </p:childTnLst>
                                </p:cTn>
                              </p:par>
                              <p:par>
                                <p:cTn id="47" presetID="31" presetClass="entr" presetSubtype="0" fill="hold" nodeType="withEffect">
                                  <p:stCondLst>
                                    <p:cond delay="0"/>
                                  </p:stCondLst>
                                  <p:iterate type="lt">
                                    <p:tmPct val="5000"/>
                                  </p:iterate>
                                  <p:childTnLst>
                                    <p:set>
                                      <p:cBhvr>
                                        <p:cTn id="48" dur="1" fill="hold">
                                          <p:stCondLst>
                                            <p:cond delay="0"/>
                                          </p:stCondLst>
                                        </p:cTn>
                                        <p:tgtEl>
                                          <p:spTgt spid="850946">
                                            <p:txEl>
                                              <p:pRg st="6" end="6"/>
                                            </p:txEl>
                                          </p:spTgt>
                                        </p:tgtEl>
                                        <p:attrNameLst>
                                          <p:attrName>style.visibility</p:attrName>
                                        </p:attrNameLst>
                                      </p:cBhvr>
                                      <p:to>
                                        <p:strVal val="visible"/>
                                      </p:to>
                                    </p:set>
                                    <p:anim calcmode="lin" valueType="num">
                                      <p:cBhvr>
                                        <p:cTn id="49" dur="1000" fill="hold"/>
                                        <p:tgtEl>
                                          <p:spTgt spid="850946">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850946">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850946">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85094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51005"/>
                                        </p:tgtEl>
                                        <p:attrNameLst>
                                          <p:attrName>style.visibility</p:attrName>
                                        </p:attrNameLst>
                                      </p:cBhvr>
                                      <p:to>
                                        <p:strVal val="visible"/>
                                      </p:to>
                                    </p:set>
                                    <p:animEffect transition="in" filter="dissolve">
                                      <p:cBhvr>
                                        <p:cTn id="57" dur="500"/>
                                        <p:tgtEl>
                                          <p:spTgt spid="85100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51007"/>
                                        </p:tgtEl>
                                        <p:attrNameLst>
                                          <p:attrName>style.visibility</p:attrName>
                                        </p:attrNameLst>
                                      </p:cBhvr>
                                      <p:to>
                                        <p:strVal val="visible"/>
                                      </p:to>
                                    </p:set>
                                    <p:animEffect transition="in" filter="dissolve">
                                      <p:cBhvr>
                                        <p:cTn id="62" dur="500"/>
                                        <p:tgtEl>
                                          <p:spTgt spid="851007"/>
                                        </p:tgtEl>
                                      </p:cBhvr>
                                    </p:animEffect>
                                  </p:childTnLst>
                                </p:cTn>
                              </p:par>
                            </p:childTnLst>
                          </p:cTn>
                        </p:par>
                      </p:childTnLst>
                    </p:cTn>
                  </p:par>
                  <p:par>
                    <p:cTn id="63" fill="hold">
                      <p:stCondLst>
                        <p:cond delay="indefinite"/>
                      </p:stCondLst>
                      <p:childTnLst>
                        <p:par>
                          <p:cTn id="64" fill="hold">
                            <p:stCondLst>
                              <p:cond delay="0"/>
                            </p:stCondLst>
                            <p:childTnLst>
                              <p:par>
                                <p:cTn id="65" presetID="39" presetClass="entr" presetSubtype="0" accel="100000" fill="hold" grpId="0" nodeType="clickEffect">
                                  <p:stCondLst>
                                    <p:cond delay="0"/>
                                  </p:stCondLst>
                                  <p:childTnLst>
                                    <p:set>
                                      <p:cBhvr>
                                        <p:cTn id="66" dur="1" fill="hold">
                                          <p:stCondLst>
                                            <p:cond delay="0"/>
                                          </p:stCondLst>
                                        </p:cTn>
                                        <p:tgtEl>
                                          <p:spTgt spid="851009"/>
                                        </p:tgtEl>
                                        <p:attrNameLst>
                                          <p:attrName>style.visibility</p:attrName>
                                        </p:attrNameLst>
                                      </p:cBhvr>
                                      <p:to>
                                        <p:strVal val="visible"/>
                                      </p:to>
                                    </p:set>
                                    <p:anim calcmode="lin" valueType="num">
                                      <p:cBhvr>
                                        <p:cTn id="67" dur="500" fill="hold"/>
                                        <p:tgtEl>
                                          <p:spTgt spid="851009"/>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851009"/>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851009"/>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851009"/>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851011"/>
                                        </p:tgtEl>
                                        <p:attrNameLst>
                                          <p:attrName>style.visibility</p:attrName>
                                        </p:attrNameLst>
                                      </p:cBhvr>
                                      <p:to>
                                        <p:strVal val="visible"/>
                                      </p:to>
                                    </p:set>
                                    <p:animEffect transition="in" filter="dissolve">
                                      <p:cBhvr>
                                        <p:cTn id="75" dur="500"/>
                                        <p:tgtEl>
                                          <p:spTgt spid="851011"/>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851013"/>
                                        </p:tgtEl>
                                        <p:attrNameLst>
                                          <p:attrName>style.visibility</p:attrName>
                                        </p:attrNameLst>
                                      </p:cBhvr>
                                      <p:to>
                                        <p:strVal val="visible"/>
                                      </p:to>
                                    </p:set>
                                    <p:animEffect transition="in" filter="dissolve">
                                      <p:cBhvr>
                                        <p:cTn id="80" dur="500"/>
                                        <p:tgtEl>
                                          <p:spTgt spid="8510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51015"/>
                                        </p:tgtEl>
                                        <p:attrNameLst>
                                          <p:attrName>style.visibility</p:attrName>
                                        </p:attrNameLst>
                                      </p:cBhvr>
                                      <p:to>
                                        <p:strVal val="visible"/>
                                      </p:to>
                                    </p:set>
                                    <p:animEffect transition="in" filter="wipe(left)">
                                      <p:cBhvr>
                                        <p:cTn id="85" dur="500"/>
                                        <p:tgtEl>
                                          <p:spTgt spid="851015"/>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851017"/>
                                        </p:tgtEl>
                                        <p:attrNameLst>
                                          <p:attrName>style.visibility</p:attrName>
                                        </p:attrNameLst>
                                      </p:cBhvr>
                                      <p:to>
                                        <p:strVal val="visible"/>
                                      </p:to>
                                    </p:set>
                                    <p:animEffect transition="in" filter="dissolve">
                                      <p:cBhvr>
                                        <p:cTn id="90" dur="500"/>
                                        <p:tgtEl>
                                          <p:spTgt spid="8510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851020"/>
                                        </p:tgtEl>
                                        <p:attrNameLst>
                                          <p:attrName>style.visibility</p:attrName>
                                        </p:attrNameLst>
                                      </p:cBhvr>
                                      <p:to>
                                        <p:strVal val="visible"/>
                                      </p:to>
                                    </p:set>
                                    <p:animEffect transition="in" filter="wipe(left)">
                                      <p:cBhvr>
                                        <p:cTn id="95" dur="500"/>
                                        <p:tgtEl>
                                          <p:spTgt spid="851020"/>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851022"/>
                                        </p:tgtEl>
                                        <p:attrNameLst>
                                          <p:attrName>style.visibility</p:attrName>
                                        </p:attrNameLst>
                                      </p:cBhvr>
                                      <p:to>
                                        <p:strVal val="visible"/>
                                      </p:to>
                                    </p:set>
                                    <p:animEffect transition="in" filter="dissolve">
                                      <p:cBhvr>
                                        <p:cTn id="100" dur="500"/>
                                        <p:tgtEl>
                                          <p:spTgt spid="851022"/>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851024"/>
                                        </p:tgtEl>
                                        <p:attrNameLst>
                                          <p:attrName>style.visibility</p:attrName>
                                        </p:attrNameLst>
                                      </p:cBhvr>
                                      <p:to>
                                        <p:strVal val="visible"/>
                                      </p:to>
                                    </p:set>
                                    <p:animEffect transition="in" filter="dissolve">
                                      <p:cBhvr>
                                        <p:cTn id="105" dur="500"/>
                                        <p:tgtEl>
                                          <p:spTgt spid="851024"/>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851026"/>
                                        </p:tgtEl>
                                        <p:attrNameLst>
                                          <p:attrName>style.visibility</p:attrName>
                                        </p:attrNameLst>
                                      </p:cBhvr>
                                      <p:to>
                                        <p:strVal val="visible"/>
                                      </p:to>
                                    </p:set>
                                    <p:animEffect transition="in" filter="dissolve">
                                      <p:cBhvr>
                                        <p:cTn id="110" dur="500"/>
                                        <p:tgtEl>
                                          <p:spTgt spid="851026"/>
                                        </p:tgtEl>
                                      </p:cBhvr>
                                    </p:animEffect>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850946">
                                            <p:txEl>
                                              <p:pRg st="7" end="7"/>
                                            </p:txEl>
                                          </p:spTgt>
                                        </p:tgtEl>
                                        <p:attrNameLst>
                                          <p:attrName>style.visibility</p:attrName>
                                        </p:attrNameLst>
                                      </p:cBhvr>
                                      <p:to>
                                        <p:strVal val="visible"/>
                                      </p:to>
                                    </p:set>
                                    <p:animEffect transition="in" filter="wipe(down)">
                                      <p:cBhvr>
                                        <p:cTn id="115" dur="580">
                                          <p:stCondLst>
                                            <p:cond delay="0"/>
                                          </p:stCondLst>
                                        </p:cTn>
                                        <p:tgtEl>
                                          <p:spTgt spid="850946">
                                            <p:txEl>
                                              <p:pRg st="7" end="7"/>
                                            </p:txEl>
                                          </p:spTgt>
                                        </p:tgtEl>
                                      </p:cBhvr>
                                    </p:animEffect>
                                    <p:anim calcmode="lin" valueType="num">
                                      <p:cBhvr>
                                        <p:cTn id="116" dur="1822" tmFilter="0,0; 0.14,0.36; 0.43,0.73; 0.71,0.91; 1.0,1.0">
                                          <p:stCondLst>
                                            <p:cond delay="0"/>
                                          </p:stCondLst>
                                        </p:cTn>
                                        <p:tgtEl>
                                          <p:spTgt spid="850946">
                                            <p:txEl>
                                              <p:pRg st="7" end="7"/>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850946">
                                            <p:txEl>
                                              <p:pRg st="7" end="7"/>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850946">
                                            <p:txEl>
                                              <p:pRg st="7" end="7"/>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850946">
                                            <p:txEl>
                                              <p:pRg st="7" end="7"/>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850946">
                                            <p:txEl>
                                              <p:pRg st="7" end="7"/>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850946">
                                            <p:txEl>
                                              <p:pRg st="7" end="7"/>
                                            </p:txEl>
                                          </p:spTgt>
                                        </p:tgtEl>
                                      </p:cBhvr>
                                      <p:to x="100000" y="60000"/>
                                    </p:animScale>
                                    <p:animScale>
                                      <p:cBhvr>
                                        <p:cTn id="122" dur="166" decel="50000">
                                          <p:stCondLst>
                                            <p:cond delay="676"/>
                                          </p:stCondLst>
                                        </p:cTn>
                                        <p:tgtEl>
                                          <p:spTgt spid="850946">
                                            <p:txEl>
                                              <p:pRg st="7" end="7"/>
                                            </p:txEl>
                                          </p:spTgt>
                                        </p:tgtEl>
                                      </p:cBhvr>
                                      <p:to x="100000" y="100000"/>
                                    </p:animScale>
                                    <p:animScale>
                                      <p:cBhvr>
                                        <p:cTn id="123" dur="26">
                                          <p:stCondLst>
                                            <p:cond delay="1312"/>
                                          </p:stCondLst>
                                        </p:cTn>
                                        <p:tgtEl>
                                          <p:spTgt spid="850946">
                                            <p:txEl>
                                              <p:pRg st="7" end="7"/>
                                            </p:txEl>
                                          </p:spTgt>
                                        </p:tgtEl>
                                      </p:cBhvr>
                                      <p:to x="100000" y="80000"/>
                                    </p:animScale>
                                    <p:animScale>
                                      <p:cBhvr>
                                        <p:cTn id="124" dur="166" decel="50000">
                                          <p:stCondLst>
                                            <p:cond delay="1338"/>
                                          </p:stCondLst>
                                        </p:cTn>
                                        <p:tgtEl>
                                          <p:spTgt spid="850946">
                                            <p:txEl>
                                              <p:pRg st="7" end="7"/>
                                            </p:txEl>
                                          </p:spTgt>
                                        </p:tgtEl>
                                      </p:cBhvr>
                                      <p:to x="100000" y="100000"/>
                                    </p:animScale>
                                    <p:animScale>
                                      <p:cBhvr>
                                        <p:cTn id="125" dur="26">
                                          <p:stCondLst>
                                            <p:cond delay="1642"/>
                                          </p:stCondLst>
                                        </p:cTn>
                                        <p:tgtEl>
                                          <p:spTgt spid="850946">
                                            <p:txEl>
                                              <p:pRg st="7" end="7"/>
                                            </p:txEl>
                                          </p:spTgt>
                                        </p:tgtEl>
                                      </p:cBhvr>
                                      <p:to x="100000" y="90000"/>
                                    </p:animScale>
                                    <p:animScale>
                                      <p:cBhvr>
                                        <p:cTn id="126" dur="166" decel="50000">
                                          <p:stCondLst>
                                            <p:cond delay="1668"/>
                                          </p:stCondLst>
                                        </p:cTn>
                                        <p:tgtEl>
                                          <p:spTgt spid="850946">
                                            <p:txEl>
                                              <p:pRg st="7" end="7"/>
                                            </p:txEl>
                                          </p:spTgt>
                                        </p:tgtEl>
                                      </p:cBhvr>
                                      <p:to x="100000" y="100000"/>
                                    </p:animScale>
                                    <p:animScale>
                                      <p:cBhvr>
                                        <p:cTn id="127" dur="26">
                                          <p:stCondLst>
                                            <p:cond delay="1808"/>
                                          </p:stCondLst>
                                        </p:cTn>
                                        <p:tgtEl>
                                          <p:spTgt spid="850946">
                                            <p:txEl>
                                              <p:pRg st="7" end="7"/>
                                            </p:txEl>
                                          </p:spTgt>
                                        </p:tgtEl>
                                      </p:cBhvr>
                                      <p:to x="100000" y="95000"/>
                                    </p:animScale>
                                    <p:animScale>
                                      <p:cBhvr>
                                        <p:cTn id="128" dur="166" decel="50000">
                                          <p:stCondLst>
                                            <p:cond delay="1834"/>
                                          </p:stCondLst>
                                        </p:cTn>
                                        <p:tgtEl>
                                          <p:spTgt spid="850946">
                                            <p:txEl>
                                              <p:pRg st="7" end="7"/>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850946">
                                            <p:txEl>
                                              <p:pRg st="8" end="8"/>
                                            </p:txEl>
                                          </p:spTgt>
                                        </p:tgtEl>
                                        <p:attrNameLst>
                                          <p:attrName>style.visibility</p:attrName>
                                        </p:attrNameLst>
                                      </p:cBhvr>
                                      <p:to>
                                        <p:strVal val="visible"/>
                                      </p:to>
                                    </p:set>
                                    <p:animEffect transition="in" filter="fade">
                                      <p:cBhvr>
                                        <p:cTn id="133" dur="1000"/>
                                        <p:tgtEl>
                                          <p:spTgt spid="850946">
                                            <p:txEl>
                                              <p:pRg st="8" end="8"/>
                                            </p:txEl>
                                          </p:spTgt>
                                        </p:tgtEl>
                                      </p:cBhvr>
                                    </p:animEffect>
                                    <p:anim calcmode="lin" valueType="num">
                                      <p:cBhvr>
                                        <p:cTn id="134" dur="1000" fill="hold"/>
                                        <p:tgtEl>
                                          <p:spTgt spid="850946">
                                            <p:txEl>
                                              <p:pRg st="8" end="8"/>
                                            </p:txEl>
                                          </p:spTgt>
                                        </p:tgtEl>
                                        <p:attrNameLst>
                                          <p:attrName>ppt_x</p:attrName>
                                        </p:attrNameLst>
                                      </p:cBhvr>
                                      <p:tavLst>
                                        <p:tav tm="0">
                                          <p:val>
                                            <p:strVal val="#ppt_x"/>
                                          </p:val>
                                        </p:tav>
                                        <p:tav tm="100000">
                                          <p:val>
                                            <p:strVal val="#ppt_x"/>
                                          </p:val>
                                        </p:tav>
                                      </p:tavLst>
                                    </p:anim>
                                    <p:anim calcmode="lin" valueType="num">
                                      <p:cBhvr>
                                        <p:cTn id="135" dur="1000" fill="hold"/>
                                        <p:tgtEl>
                                          <p:spTgt spid="85094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nodeType="clickEffect">
                                  <p:stCondLst>
                                    <p:cond delay="0"/>
                                  </p:stCondLst>
                                  <p:childTnLst>
                                    <p:set>
                                      <p:cBhvr>
                                        <p:cTn id="139" dur="1" fill="hold">
                                          <p:stCondLst>
                                            <p:cond delay="0"/>
                                          </p:stCondLst>
                                        </p:cTn>
                                        <p:tgtEl>
                                          <p:spTgt spid="850946">
                                            <p:txEl>
                                              <p:pRg st="9" end="9"/>
                                            </p:txEl>
                                          </p:spTgt>
                                        </p:tgtEl>
                                        <p:attrNameLst>
                                          <p:attrName>style.visibility</p:attrName>
                                        </p:attrNameLst>
                                      </p:cBhvr>
                                      <p:to>
                                        <p:strVal val="visible"/>
                                      </p:to>
                                    </p:set>
                                    <p:animEffect transition="in" filter="blinds(horizontal)">
                                      <p:cBhvr>
                                        <p:cTn id="140" dur="500"/>
                                        <p:tgtEl>
                                          <p:spTgt spid="850946">
                                            <p:txEl>
                                              <p:pRg st="9" end="9"/>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9" presetClass="entr" presetSubtype="0" fill="hold" nodeType="clickEffect">
                                  <p:stCondLst>
                                    <p:cond delay="0"/>
                                  </p:stCondLst>
                                  <p:childTnLst>
                                    <p:set>
                                      <p:cBhvr>
                                        <p:cTn id="144" dur="1" fill="hold">
                                          <p:stCondLst>
                                            <p:cond delay="0"/>
                                          </p:stCondLst>
                                        </p:cTn>
                                        <p:tgtEl>
                                          <p:spTgt spid="2"/>
                                        </p:tgtEl>
                                        <p:attrNameLst>
                                          <p:attrName>style.visibility</p:attrName>
                                        </p:attrNameLst>
                                      </p:cBhvr>
                                      <p:to>
                                        <p:strVal val="visible"/>
                                      </p:to>
                                    </p:set>
                                    <p:animEffect transition="in" filter="dissolve">
                                      <p:cBhvr>
                                        <p:cTn id="145" dur="500"/>
                                        <p:tgtEl>
                                          <p:spTgt spid="2"/>
                                        </p:tgtEl>
                                      </p:cBhvr>
                                    </p:animEffect>
                                  </p:childTnLst>
                                </p:cTn>
                              </p:par>
                            </p:childTnLst>
                          </p:cTn>
                        </p:par>
                      </p:childTnLst>
                    </p:cTn>
                  </p:par>
                  <p:par>
                    <p:cTn id="146" fill="hold">
                      <p:stCondLst>
                        <p:cond delay="indefinite"/>
                      </p:stCondLst>
                      <p:childTnLst>
                        <p:par>
                          <p:cTn id="147" fill="hold">
                            <p:stCondLst>
                              <p:cond delay="0"/>
                            </p:stCondLst>
                            <p:childTnLst>
                              <p:par>
                                <p:cTn id="148" presetID="3" presetClass="entr" presetSubtype="10" fill="hold" nodeType="clickEffect">
                                  <p:stCondLst>
                                    <p:cond delay="0"/>
                                  </p:stCondLst>
                                  <p:childTnLst>
                                    <p:set>
                                      <p:cBhvr>
                                        <p:cTn id="149" dur="1" fill="hold">
                                          <p:stCondLst>
                                            <p:cond delay="0"/>
                                          </p:stCondLst>
                                        </p:cTn>
                                        <p:tgtEl>
                                          <p:spTgt spid="850946">
                                            <p:txEl>
                                              <p:pRg st="10" end="10"/>
                                            </p:txEl>
                                          </p:spTgt>
                                        </p:tgtEl>
                                        <p:attrNameLst>
                                          <p:attrName>style.visibility</p:attrName>
                                        </p:attrNameLst>
                                      </p:cBhvr>
                                      <p:to>
                                        <p:strVal val="visible"/>
                                      </p:to>
                                    </p:set>
                                    <p:animEffect transition="in" filter="blinds(horizontal)">
                                      <p:cBhvr>
                                        <p:cTn id="150" dur="500"/>
                                        <p:tgtEl>
                                          <p:spTgt spid="850946">
                                            <p:txEl>
                                              <p:pRg st="10" end="10"/>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9" presetClass="entr" presetSubtype="0" fill="hold" nodeType="clickEffect">
                                  <p:stCondLst>
                                    <p:cond delay="0"/>
                                  </p:stCondLst>
                                  <p:childTnLst>
                                    <p:set>
                                      <p:cBhvr>
                                        <p:cTn id="154" dur="1" fill="hold">
                                          <p:stCondLst>
                                            <p:cond delay="0"/>
                                          </p:stCondLst>
                                        </p:cTn>
                                        <p:tgtEl>
                                          <p:spTgt spid="4"/>
                                        </p:tgtEl>
                                        <p:attrNameLst>
                                          <p:attrName>style.visibility</p:attrName>
                                        </p:attrNameLst>
                                      </p:cBhvr>
                                      <p:to>
                                        <p:strVal val="visible"/>
                                      </p:to>
                                    </p:set>
                                    <p:animEffect transition="in" filter="dissolve">
                                      <p:cBhvr>
                                        <p:cTn id="155" dur="500"/>
                                        <p:tgtEl>
                                          <p:spTgt spid="4"/>
                                        </p:tgtEl>
                                      </p:cBhvr>
                                    </p:animEffec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nodeType="clickEffect">
                                  <p:stCondLst>
                                    <p:cond delay="0"/>
                                  </p:stCondLst>
                                  <p:childTnLst>
                                    <p:set>
                                      <p:cBhvr>
                                        <p:cTn id="159" dur="1" fill="hold">
                                          <p:stCondLst>
                                            <p:cond delay="0"/>
                                          </p:stCondLst>
                                        </p:cTn>
                                        <p:tgtEl>
                                          <p:spTgt spid="850946">
                                            <p:txEl>
                                              <p:pRg st="11" end="11"/>
                                            </p:txEl>
                                          </p:spTgt>
                                        </p:tgtEl>
                                        <p:attrNameLst>
                                          <p:attrName>style.visibility</p:attrName>
                                        </p:attrNameLst>
                                      </p:cBhvr>
                                      <p:to>
                                        <p:strVal val="visible"/>
                                      </p:to>
                                    </p:set>
                                    <p:animEffect transition="in" filter="blinds(horizontal)">
                                      <p:cBhvr>
                                        <p:cTn id="160" dur="500"/>
                                        <p:tgtEl>
                                          <p:spTgt spid="850946">
                                            <p:txEl>
                                              <p:pRg st="11" end="11"/>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9" presetClass="entr" presetSubtype="0" fill="hold" grpId="0" nodeType="clickEffect">
                                  <p:stCondLst>
                                    <p:cond delay="0"/>
                                  </p:stCondLst>
                                  <p:childTnLst>
                                    <p:set>
                                      <p:cBhvr>
                                        <p:cTn id="164" dur="1" fill="hold">
                                          <p:stCondLst>
                                            <p:cond delay="0"/>
                                          </p:stCondLst>
                                        </p:cTn>
                                        <p:tgtEl>
                                          <p:spTgt spid="851028"/>
                                        </p:tgtEl>
                                        <p:attrNameLst>
                                          <p:attrName>style.visibility</p:attrName>
                                        </p:attrNameLst>
                                      </p:cBhvr>
                                      <p:to>
                                        <p:strVal val="visible"/>
                                      </p:to>
                                    </p:set>
                                    <p:animEffect transition="in" filter="dissolve">
                                      <p:cBhvr>
                                        <p:cTn id="165" dur="500"/>
                                        <p:tgtEl>
                                          <p:spTgt spid="851028"/>
                                        </p:tgtEl>
                                      </p:cBhvr>
                                    </p:animEffect>
                                  </p:childTnLst>
                                </p:cTn>
                              </p:par>
                            </p:childTnLst>
                          </p:cTn>
                        </p:par>
                      </p:childTnLst>
                    </p:cTn>
                  </p:par>
                  <p:par>
                    <p:cTn id="166" fill="hold">
                      <p:stCondLst>
                        <p:cond delay="indefinite"/>
                      </p:stCondLst>
                      <p:childTnLst>
                        <p:par>
                          <p:cTn id="167" fill="hold">
                            <p:stCondLst>
                              <p:cond delay="0"/>
                            </p:stCondLst>
                            <p:childTnLst>
                              <p:par>
                                <p:cTn id="168" presetID="53" presetClass="entr" presetSubtype="0" fill="hold" grpId="0" nodeType="clickEffect">
                                  <p:stCondLst>
                                    <p:cond delay="0"/>
                                  </p:stCondLst>
                                  <p:childTnLst>
                                    <p:set>
                                      <p:cBhvr>
                                        <p:cTn id="169" dur="1" fill="hold">
                                          <p:stCondLst>
                                            <p:cond delay="0"/>
                                          </p:stCondLst>
                                        </p:cTn>
                                        <p:tgtEl>
                                          <p:spTgt spid="851032"/>
                                        </p:tgtEl>
                                        <p:attrNameLst>
                                          <p:attrName>style.visibility</p:attrName>
                                        </p:attrNameLst>
                                      </p:cBhvr>
                                      <p:to>
                                        <p:strVal val="visible"/>
                                      </p:to>
                                    </p:set>
                                    <p:anim calcmode="lin" valueType="num">
                                      <p:cBhvr>
                                        <p:cTn id="170" dur="500" fill="hold"/>
                                        <p:tgtEl>
                                          <p:spTgt spid="851032"/>
                                        </p:tgtEl>
                                        <p:attrNameLst>
                                          <p:attrName>ppt_w</p:attrName>
                                        </p:attrNameLst>
                                      </p:cBhvr>
                                      <p:tavLst>
                                        <p:tav tm="0">
                                          <p:val>
                                            <p:fltVal val="0"/>
                                          </p:val>
                                        </p:tav>
                                        <p:tav tm="100000">
                                          <p:val>
                                            <p:strVal val="#ppt_w"/>
                                          </p:val>
                                        </p:tav>
                                      </p:tavLst>
                                    </p:anim>
                                    <p:anim calcmode="lin" valueType="num">
                                      <p:cBhvr>
                                        <p:cTn id="171" dur="500" fill="hold"/>
                                        <p:tgtEl>
                                          <p:spTgt spid="851032"/>
                                        </p:tgtEl>
                                        <p:attrNameLst>
                                          <p:attrName>ppt_h</p:attrName>
                                        </p:attrNameLst>
                                      </p:cBhvr>
                                      <p:tavLst>
                                        <p:tav tm="0">
                                          <p:val>
                                            <p:fltVal val="0"/>
                                          </p:val>
                                        </p:tav>
                                        <p:tav tm="100000">
                                          <p:val>
                                            <p:strVal val="#ppt_h"/>
                                          </p:val>
                                        </p:tav>
                                      </p:tavLst>
                                    </p:anim>
                                    <p:animEffect transition="in" filter="fade">
                                      <p:cBhvr>
                                        <p:cTn id="172" dur="500"/>
                                        <p:tgtEl>
                                          <p:spTgt spid="851032"/>
                                        </p:tgtEl>
                                      </p:cBhvr>
                                    </p:animEffect>
                                  </p:childTnLst>
                                </p:cTn>
                              </p:par>
                              <p:par>
                                <p:cTn id="173" presetID="0" presetClass="path" presetSubtype="0" accel="50000" decel="50000" fill="hold" grpId="1" nodeType="withEffect">
                                  <p:stCondLst>
                                    <p:cond delay="0"/>
                                  </p:stCondLst>
                                  <p:childTnLst>
                                    <p:animMotion origin="layout" path="M 0 0 L 0.35052 -0.43743 " pathEditMode="relative" ptsTypes="AA">
                                      <p:cBhvr>
                                        <p:cTn id="174" dur="2000" fill="hold"/>
                                        <p:tgtEl>
                                          <p:spTgt spid="851032"/>
                                        </p:tgtEl>
                                        <p:attrNameLst>
                                          <p:attrName>ppt_x</p:attrName>
                                          <p:attrName>ppt_y</p:attrName>
                                        </p:attrNameLst>
                                      </p:cBhvr>
                                    </p:animMotion>
                                  </p:childTnLst>
                                </p:cTn>
                              </p:par>
                            </p:childTnLst>
                          </p:cTn>
                        </p:par>
                      </p:childTnLst>
                    </p:cTn>
                  </p:par>
                  <p:par>
                    <p:cTn id="175" fill="hold">
                      <p:stCondLst>
                        <p:cond delay="indefinite"/>
                      </p:stCondLst>
                      <p:childTnLst>
                        <p:par>
                          <p:cTn id="176" fill="hold">
                            <p:stCondLst>
                              <p:cond delay="0"/>
                            </p:stCondLst>
                            <p:childTnLst>
                              <p:par>
                                <p:cTn id="177" presetID="3" presetClass="entr" presetSubtype="10" fill="hold" nodeType="clickEffect">
                                  <p:stCondLst>
                                    <p:cond delay="0"/>
                                  </p:stCondLst>
                                  <p:childTnLst>
                                    <p:set>
                                      <p:cBhvr>
                                        <p:cTn id="178" dur="1" fill="hold">
                                          <p:stCondLst>
                                            <p:cond delay="0"/>
                                          </p:stCondLst>
                                        </p:cTn>
                                        <p:tgtEl>
                                          <p:spTgt spid="850946">
                                            <p:txEl>
                                              <p:pRg st="12" end="12"/>
                                            </p:txEl>
                                          </p:spTgt>
                                        </p:tgtEl>
                                        <p:attrNameLst>
                                          <p:attrName>style.visibility</p:attrName>
                                        </p:attrNameLst>
                                      </p:cBhvr>
                                      <p:to>
                                        <p:strVal val="visible"/>
                                      </p:to>
                                    </p:set>
                                    <p:animEffect transition="in" filter="blinds(horizontal)">
                                      <p:cBhvr>
                                        <p:cTn id="179" dur="500"/>
                                        <p:tgtEl>
                                          <p:spTgt spid="850946">
                                            <p:txEl>
                                              <p:pRg st="12" end="12"/>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3" presetClass="entr" presetSubtype="10" fill="hold" nodeType="clickEffect">
                                  <p:stCondLst>
                                    <p:cond delay="0"/>
                                  </p:stCondLst>
                                  <p:childTnLst>
                                    <p:set>
                                      <p:cBhvr>
                                        <p:cTn id="183" dur="1" fill="hold">
                                          <p:stCondLst>
                                            <p:cond delay="0"/>
                                          </p:stCondLst>
                                        </p:cTn>
                                        <p:tgtEl>
                                          <p:spTgt spid="850946">
                                            <p:txEl>
                                              <p:pRg st="13" end="13"/>
                                            </p:txEl>
                                          </p:spTgt>
                                        </p:tgtEl>
                                        <p:attrNameLst>
                                          <p:attrName>style.visibility</p:attrName>
                                        </p:attrNameLst>
                                      </p:cBhvr>
                                      <p:to>
                                        <p:strVal val="visible"/>
                                      </p:to>
                                    </p:set>
                                    <p:animEffect transition="in" filter="blinds(horizontal)">
                                      <p:cBhvr>
                                        <p:cTn id="184" dur="500"/>
                                        <p:tgtEl>
                                          <p:spTgt spid="850946">
                                            <p:txEl>
                                              <p:pRg st="13" end="13"/>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9" presetClass="entr" presetSubtype="0" fill="hold" grpId="0" nodeType="clickEffect">
                                  <p:stCondLst>
                                    <p:cond delay="0"/>
                                  </p:stCondLst>
                                  <p:childTnLst>
                                    <p:set>
                                      <p:cBhvr>
                                        <p:cTn id="188" dur="1" fill="hold">
                                          <p:stCondLst>
                                            <p:cond delay="0"/>
                                          </p:stCondLst>
                                        </p:cTn>
                                        <p:tgtEl>
                                          <p:spTgt spid="850999"/>
                                        </p:tgtEl>
                                        <p:attrNameLst>
                                          <p:attrName>style.visibility</p:attrName>
                                        </p:attrNameLst>
                                      </p:cBhvr>
                                      <p:to>
                                        <p:strVal val="visible"/>
                                      </p:to>
                                    </p:set>
                                    <p:animEffect transition="in" filter="dissolve">
                                      <p:cBhvr>
                                        <p:cTn id="189" dur="500"/>
                                        <p:tgtEl>
                                          <p:spTgt spid="850999"/>
                                        </p:tgtEl>
                                      </p:cBhvr>
                                    </p:animEffect>
                                  </p:childTnLst>
                                </p:cTn>
                              </p:par>
                            </p:childTnLst>
                          </p:cTn>
                        </p:par>
                      </p:childTnLst>
                    </p:cTn>
                  </p:par>
                  <p:par>
                    <p:cTn id="190" fill="hold">
                      <p:stCondLst>
                        <p:cond delay="indefinite"/>
                      </p:stCondLst>
                      <p:childTnLst>
                        <p:par>
                          <p:cTn id="191" fill="hold">
                            <p:stCondLst>
                              <p:cond delay="0"/>
                            </p:stCondLst>
                            <p:childTnLst>
                              <p:par>
                                <p:cTn id="192" presetID="29" presetClass="entr" presetSubtype="0" fill="hold" nodeType="clickEffect">
                                  <p:stCondLst>
                                    <p:cond delay="0"/>
                                  </p:stCondLst>
                                  <p:childTnLst>
                                    <p:set>
                                      <p:cBhvr>
                                        <p:cTn id="193" dur="1" fill="hold">
                                          <p:stCondLst>
                                            <p:cond delay="0"/>
                                          </p:stCondLst>
                                        </p:cTn>
                                        <p:tgtEl>
                                          <p:spTgt spid="5"/>
                                        </p:tgtEl>
                                        <p:attrNameLst>
                                          <p:attrName>style.visibility</p:attrName>
                                        </p:attrNameLst>
                                      </p:cBhvr>
                                      <p:to>
                                        <p:strVal val="visible"/>
                                      </p:to>
                                    </p:set>
                                    <p:anim calcmode="lin" valueType="num">
                                      <p:cBhvr>
                                        <p:cTn id="194" dur="1000" fill="hold"/>
                                        <p:tgtEl>
                                          <p:spTgt spid="5"/>
                                        </p:tgtEl>
                                        <p:attrNameLst>
                                          <p:attrName>ppt_x</p:attrName>
                                        </p:attrNameLst>
                                      </p:cBhvr>
                                      <p:tavLst>
                                        <p:tav tm="0">
                                          <p:val>
                                            <p:strVal val="#ppt_x-.2"/>
                                          </p:val>
                                        </p:tav>
                                        <p:tav tm="100000">
                                          <p:val>
                                            <p:strVal val="#ppt_x"/>
                                          </p:val>
                                        </p:tav>
                                      </p:tavLst>
                                    </p:anim>
                                    <p:anim calcmode="lin" valueType="num">
                                      <p:cBhvr>
                                        <p:cTn id="19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6" dur="1000"/>
                                        <p:tgtEl>
                                          <p:spTgt spid="5"/>
                                        </p:tgtEl>
                                      </p:cBhvr>
                                    </p:animEffect>
                                  </p:childTnLst>
                                </p:cTn>
                              </p:par>
                            </p:childTnLst>
                          </p:cTn>
                        </p:par>
                      </p:childTnLst>
                    </p:cTn>
                  </p:par>
                  <p:par>
                    <p:cTn id="197" fill="hold">
                      <p:stCondLst>
                        <p:cond delay="indefinite"/>
                      </p:stCondLst>
                      <p:childTnLst>
                        <p:par>
                          <p:cTn id="198" fill="hold">
                            <p:stCondLst>
                              <p:cond delay="0"/>
                            </p:stCondLst>
                            <p:childTnLst>
                              <p:par>
                                <p:cTn id="199" presetID="3" presetClass="entr" presetSubtype="10" fill="hold" nodeType="clickEffect">
                                  <p:stCondLst>
                                    <p:cond delay="0"/>
                                  </p:stCondLst>
                                  <p:childTnLst>
                                    <p:set>
                                      <p:cBhvr>
                                        <p:cTn id="200" dur="1" fill="hold">
                                          <p:stCondLst>
                                            <p:cond delay="0"/>
                                          </p:stCondLst>
                                        </p:cTn>
                                        <p:tgtEl>
                                          <p:spTgt spid="850946">
                                            <p:txEl>
                                              <p:pRg st="14" end="14"/>
                                            </p:txEl>
                                          </p:spTgt>
                                        </p:tgtEl>
                                        <p:attrNameLst>
                                          <p:attrName>style.visibility</p:attrName>
                                        </p:attrNameLst>
                                      </p:cBhvr>
                                      <p:to>
                                        <p:strVal val="visible"/>
                                      </p:to>
                                    </p:set>
                                    <p:animEffect transition="in" filter="blinds(horizontal)">
                                      <p:cBhvr>
                                        <p:cTn id="201" dur="500"/>
                                        <p:tgtEl>
                                          <p:spTgt spid="850946">
                                            <p:txEl>
                                              <p:pRg st="14" end="14"/>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9" presetClass="entr" presetSubtype="0" fill="hold" nodeType="clickEffect">
                                  <p:stCondLst>
                                    <p:cond delay="0"/>
                                  </p:stCondLst>
                                  <p:childTnLst>
                                    <p:set>
                                      <p:cBhvr>
                                        <p:cTn id="205" dur="1" fill="hold">
                                          <p:stCondLst>
                                            <p:cond delay="0"/>
                                          </p:stCondLst>
                                        </p:cTn>
                                        <p:tgtEl>
                                          <p:spTgt spid="6"/>
                                        </p:tgtEl>
                                        <p:attrNameLst>
                                          <p:attrName>style.visibility</p:attrName>
                                        </p:attrNameLst>
                                      </p:cBhvr>
                                      <p:to>
                                        <p:strVal val="visible"/>
                                      </p:to>
                                    </p:set>
                                    <p:animEffect transition="in" filter="dissolve">
                                      <p:cBhvr>
                                        <p:cTn id="206" dur="500"/>
                                        <p:tgtEl>
                                          <p:spTgt spid="6"/>
                                        </p:tgtEl>
                                      </p:cBhvr>
                                    </p:animEffect>
                                  </p:childTnLst>
                                </p:cTn>
                              </p:par>
                            </p:childTnLst>
                          </p:cTn>
                        </p:par>
                      </p:childTnLst>
                    </p:cTn>
                  </p:par>
                  <p:par>
                    <p:cTn id="207" fill="hold">
                      <p:stCondLst>
                        <p:cond delay="indefinite"/>
                      </p:stCondLst>
                      <p:childTnLst>
                        <p:par>
                          <p:cTn id="208" fill="hold">
                            <p:stCondLst>
                              <p:cond delay="0"/>
                            </p:stCondLst>
                            <p:childTnLst>
                              <p:par>
                                <p:cTn id="209" presetID="3" presetClass="entr" presetSubtype="10" fill="hold" nodeType="clickEffect">
                                  <p:stCondLst>
                                    <p:cond delay="0"/>
                                  </p:stCondLst>
                                  <p:childTnLst>
                                    <p:set>
                                      <p:cBhvr>
                                        <p:cTn id="210" dur="1" fill="hold">
                                          <p:stCondLst>
                                            <p:cond delay="0"/>
                                          </p:stCondLst>
                                        </p:cTn>
                                        <p:tgtEl>
                                          <p:spTgt spid="850946">
                                            <p:txEl>
                                              <p:pRg st="15" end="15"/>
                                            </p:txEl>
                                          </p:spTgt>
                                        </p:tgtEl>
                                        <p:attrNameLst>
                                          <p:attrName>style.visibility</p:attrName>
                                        </p:attrNameLst>
                                      </p:cBhvr>
                                      <p:to>
                                        <p:strVal val="visible"/>
                                      </p:to>
                                    </p:set>
                                    <p:animEffect transition="in" filter="blinds(horizontal)">
                                      <p:cBhvr>
                                        <p:cTn id="211" dur="500"/>
                                        <p:tgtEl>
                                          <p:spTgt spid="850946">
                                            <p:txEl>
                                              <p:pRg st="15" end="15"/>
                                            </p:txEl>
                                          </p:spTgt>
                                        </p:tgtEl>
                                      </p:cBhvr>
                                    </p:animEffect>
                                  </p:childTnLst>
                                </p:cTn>
                              </p:par>
                            </p:childTnLst>
                          </p:cTn>
                        </p:par>
                      </p:childTnLst>
                    </p:cTn>
                  </p:par>
                  <p:par>
                    <p:cTn id="212" fill="hold">
                      <p:stCondLst>
                        <p:cond delay="indefinite"/>
                      </p:stCondLst>
                      <p:childTnLst>
                        <p:par>
                          <p:cTn id="213" fill="hold">
                            <p:stCondLst>
                              <p:cond delay="0"/>
                            </p:stCondLst>
                            <p:childTnLst>
                              <p:par>
                                <p:cTn id="214" presetID="9" presetClass="entr" presetSubtype="0" fill="hold" grpId="0" nodeType="clickEffect">
                                  <p:stCondLst>
                                    <p:cond delay="0"/>
                                  </p:stCondLst>
                                  <p:childTnLst>
                                    <p:set>
                                      <p:cBhvr>
                                        <p:cTn id="215" dur="1" fill="hold">
                                          <p:stCondLst>
                                            <p:cond delay="0"/>
                                          </p:stCondLst>
                                        </p:cTn>
                                        <p:tgtEl>
                                          <p:spTgt spid="851030"/>
                                        </p:tgtEl>
                                        <p:attrNameLst>
                                          <p:attrName>style.visibility</p:attrName>
                                        </p:attrNameLst>
                                      </p:cBhvr>
                                      <p:to>
                                        <p:strVal val="visible"/>
                                      </p:to>
                                    </p:set>
                                    <p:animEffect transition="in" filter="dissolve">
                                      <p:cBhvr>
                                        <p:cTn id="216" dur="500"/>
                                        <p:tgtEl>
                                          <p:spTgt spid="851030"/>
                                        </p:tgtEl>
                                      </p:cBhvr>
                                    </p:animEffect>
                                  </p:childTnLst>
                                </p:cTn>
                              </p:par>
                            </p:childTnLst>
                          </p:cTn>
                        </p:par>
                      </p:childTnLst>
                    </p:cTn>
                  </p:par>
                  <p:par>
                    <p:cTn id="217" fill="hold">
                      <p:stCondLst>
                        <p:cond delay="indefinite"/>
                      </p:stCondLst>
                      <p:childTnLst>
                        <p:par>
                          <p:cTn id="218" fill="hold">
                            <p:stCondLst>
                              <p:cond delay="0"/>
                            </p:stCondLst>
                            <p:childTnLst>
                              <p:par>
                                <p:cTn id="219" presetID="53" presetClass="entr" presetSubtype="0" fill="hold" nodeType="clickEffect">
                                  <p:stCondLst>
                                    <p:cond delay="0"/>
                                  </p:stCondLst>
                                  <p:childTnLst>
                                    <p:set>
                                      <p:cBhvr>
                                        <p:cTn id="220" dur="1" fill="hold">
                                          <p:stCondLst>
                                            <p:cond delay="0"/>
                                          </p:stCondLst>
                                        </p:cTn>
                                        <p:tgtEl>
                                          <p:spTgt spid="7"/>
                                        </p:tgtEl>
                                        <p:attrNameLst>
                                          <p:attrName>style.visibility</p:attrName>
                                        </p:attrNameLst>
                                      </p:cBhvr>
                                      <p:to>
                                        <p:strVal val="visible"/>
                                      </p:to>
                                    </p:set>
                                    <p:anim calcmode="lin" valueType="num">
                                      <p:cBhvr>
                                        <p:cTn id="221" dur="500" fill="hold"/>
                                        <p:tgtEl>
                                          <p:spTgt spid="7"/>
                                        </p:tgtEl>
                                        <p:attrNameLst>
                                          <p:attrName>ppt_w</p:attrName>
                                        </p:attrNameLst>
                                      </p:cBhvr>
                                      <p:tavLst>
                                        <p:tav tm="0">
                                          <p:val>
                                            <p:fltVal val="0"/>
                                          </p:val>
                                        </p:tav>
                                        <p:tav tm="100000">
                                          <p:val>
                                            <p:strVal val="#ppt_w"/>
                                          </p:val>
                                        </p:tav>
                                      </p:tavLst>
                                    </p:anim>
                                    <p:anim calcmode="lin" valueType="num">
                                      <p:cBhvr>
                                        <p:cTn id="222" dur="500" fill="hold"/>
                                        <p:tgtEl>
                                          <p:spTgt spid="7"/>
                                        </p:tgtEl>
                                        <p:attrNameLst>
                                          <p:attrName>ppt_h</p:attrName>
                                        </p:attrNameLst>
                                      </p:cBhvr>
                                      <p:tavLst>
                                        <p:tav tm="0">
                                          <p:val>
                                            <p:fltVal val="0"/>
                                          </p:val>
                                        </p:tav>
                                        <p:tav tm="100000">
                                          <p:val>
                                            <p:strVal val="#ppt_h"/>
                                          </p:val>
                                        </p:tav>
                                      </p:tavLst>
                                    </p:anim>
                                    <p:animEffect transition="in" filter="fade">
                                      <p:cBhvr>
                                        <p:cTn id="223" dur="500"/>
                                        <p:tgtEl>
                                          <p:spTgt spid="7"/>
                                        </p:tgtEl>
                                      </p:cBhvr>
                                    </p:animEffect>
                                  </p:childTnLst>
                                </p:cTn>
                              </p:par>
                            </p:childTnLst>
                          </p:cTn>
                        </p:par>
                      </p:childTnLst>
                    </p:cTn>
                  </p:par>
                  <p:par>
                    <p:cTn id="224" fill="hold">
                      <p:stCondLst>
                        <p:cond delay="indefinite"/>
                      </p:stCondLst>
                      <p:childTnLst>
                        <p:par>
                          <p:cTn id="225" fill="hold">
                            <p:stCondLst>
                              <p:cond delay="0"/>
                            </p:stCondLst>
                            <p:childTnLst>
                              <p:par>
                                <p:cTn id="226" presetID="53" presetClass="entr" presetSubtype="0" fill="hold" nodeType="clickEffect">
                                  <p:stCondLst>
                                    <p:cond delay="0"/>
                                  </p:stCondLst>
                                  <p:childTnLst>
                                    <p:set>
                                      <p:cBhvr>
                                        <p:cTn id="227" dur="1" fill="hold">
                                          <p:stCondLst>
                                            <p:cond delay="0"/>
                                          </p:stCondLst>
                                        </p:cTn>
                                        <p:tgtEl>
                                          <p:spTgt spid="8"/>
                                        </p:tgtEl>
                                        <p:attrNameLst>
                                          <p:attrName>style.visibility</p:attrName>
                                        </p:attrNameLst>
                                      </p:cBhvr>
                                      <p:to>
                                        <p:strVal val="visible"/>
                                      </p:to>
                                    </p:set>
                                    <p:anim calcmode="lin" valueType="num">
                                      <p:cBhvr>
                                        <p:cTn id="228" dur="500" fill="hold"/>
                                        <p:tgtEl>
                                          <p:spTgt spid="8"/>
                                        </p:tgtEl>
                                        <p:attrNameLst>
                                          <p:attrName>ppt_w</p:attrName>
                                        </p:attrNameLst>
                                      </p:cBhvr>
                                      <p:tavLst>
                                        <p:tav tm="0">
                                          <p:val>
                                            <p:fltVal val="0"/>
                                          </p:val>
                                        </p:tav>
                                        <p:tav tm="100000">
                                          <p:val>
                                            <p:strVal val="#ppt_w"/>
                                          </p:val>
                                        </p:tav>
                                      </p:tavLst>
                                    </p:anim>
                                    <p:anim calcmode="lin" valueType="num">
                                      <p:cBhvr>
                                        <p:cTn id="229" dur="500" fill="hold"/>
                                        <p:tgtEl>
                                          <p:spTgt spid="8"/>
                                        </p:tgtEl>
                                        <p:attrNameLst>
                                          <p:attrName>ppt_h</p:attrName>
                                        </p:attrNameLst>
                                      </p:cBhvr>
                                      <p:tavLst>
                                        <p:tav tm="0">
                                          <p:val>
                                            <p:fltVal val="0"/>
                                          </p:val>
                                        </p:tav>
                                        <p:tav tm="100000">
                                          <p:val>
                                            <p:strVal val="#ppt_h"/>
                                          </p:val>
                                        </p:tav>
                                      </p:tavLst>
                                    </p:anim>
                                    <p:animEffect transition="in" filter="fade">
                                      <p:cBhvr>
                                        <p:cTn id="2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99" grpId="0"/>
      <p:bldP spid="851003" grpId="0"/>
      <p:bldP spid="851005" grpId="0"/>
      <p:bldP spid="851007" grpId="0"/>
      <p:bldP spid="851009" grpId="0"/>
      <p:bldP spid="851011" grpId="0"/>
      <p:bldP spid="851013" grpId="0"/>
      <p:bldP spid="851015" grpId="0"/>
      <p:bldP spid="851017" grpId="0"/>
      <p:bldP spid="851020" grpId="0"/>
      <p:bldP spid="851022" grpId="0"/>
      <p:bldP spid="851024" grpId="0"/>
      <p:bldP spid="851026" grpId="0"/>
      <p:bldP spid="851028" grpId="0"/>
      <p:bldP spid="851030" grpId="0"/>
      <p:bldP spid="851032" grpId="0"/>
      <p:bldP spid="851032" grpId="1"/>
    </p:bld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838200" y="838200"/>
            <a:ext cx="7315200" cy="2714625"/>
          </a:xfrm>
          <a:prstGeom prst="rect">
            <a:avLst/>
          </a:prstGeom>
          <a:noFill/>
          <a:ln w="9525">
            <a:noFill/>
            <a:miter lim="800000"/>
            <a:headEnd/>
            <a:tailEnd/>
          </a:ln>
        </p:spPr>
        <p:txBody>
          <a:bodyPr wrap="none" anchor="ctr">
            <a:spAutoFit/>
          </a:bodyPr>
          <a:lstStyle/>
          <a:p>
            <a:pPr algn="l"/>
            <a:endParaRPr lang="en-US" sz="1800" b="1">
              <a:solidFill>
                <a:srgbClr val="0000FF"/>
              </a:solidFill>
              <a:cs typeface="Arial" charset="0"/>
            </a:endParaRPr>
          </a:p>
          <a:p>
            <a:pPr algn="l" eaLnBrk="0" hangingPunct="0"/>
            <a:r>
              <a:rPr lang="en-US" sz="1800" b="1">
                <a:solidFill>
                  <a:srgbClr val="0000FF"/>
                </a:solidFill>
                <a:cs typeface="Arial" charset="0"/>
              </a:rPr>
              <a:t>METHOD 2:  Ideal Gas Law </a:t>
            </a:r>
            <a:endParaRPr lang="en-US" sz="1800"/>
          </a:p>
          <a:p>
            <a:pPr algn="l" eaLnBrk="0" hangingPunct="0"/>
            <a:r>
              <a:rPr lang="en-US" sz="1800">
                <a:solidFill>
                  <a:srgbClr val="0000FF"/>
                </a:solidFill>
                <a:cs typeface="Arial" charset="0"/>
              </a:rPr>
              <a:t>Write equation:   </a:t>
            </a:r>
            <a:r>
              <a:rPr lang="en-US" sz="1800"/>
              <a:t>       </a:t>
            </a:r>
            <a:r>
              <a:rPr lang="en-US" sz="1000"/>
              <a:t> </a:t>
            </a:r>
            <a:r>
              <a:rPr lang="en-US" sz="1800"/>
              <a:t>          </a:t>
            </a:r>
          </a:p>
          <a:p>
            <a:pPr algn="l" eaLnBrk="0" hangingPunct="0"/>
            <a:r>
              <a:rPr lang="en-US" sz="1800">
                <a:solidFill>
                  <a:srgbClr val="0000FF"/>
                </a:solidFill>
                <a:cs typeface="Arial" charset="0"/>
              </a:rPr>
              <a:t>Solve for moles:      </a:t>
            </a:r>
            <a:r>
              <a:rPr lang="en-US" sz="24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Substitute into equation:      </a:t>
            </a:r>
            <a:r>
              <a:rPr lang="en-US" sz="28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mole:  </a:t>
            </a:r>
            <a:r>
              <a:rPr lang="en-US" sz="1800">
                <a:cs typeface="Arial" charset="0"/>
              </a:rPr>
              <a:t>n  =  0.128 mol Cl</a:t>
            </a:r>
            <a:r>
              <a:rPr lang="en-US" sz="1800" baseline="-30000">
                <a:solidFill>
                  <a:srgbClr val="0000FF"/>
                </a:solidFill>
                <a:cs typeface="Arial" charset="0"/>
              </a:rPr>
              <a:t>2</a:t>
            </a:r>
            <a:endParaRPr lang="en-US" sz="1800">
              <a:solidFill>
                <a:srgbClr val="0000FF"/>
              </a:solidFill>
            </a:endParaRPr>
          </a:p>
          <a:p>
            <a:pPr algn="l" eaLnBrk="0" hangingPunct="0"/>
            <a:r>
              <a:rPr lang="en-US" sz="1800">
                <a:solidFill>
                  <a:srgbClr val="0000FF"/>
                </a:solidFill>
                <a:cs typeface="Arial" charset="0"/>
              </a:rPr>
              <a:t>Recall molar mass of diatomic chlorine is 71 g/mol</a:t>
            </a:r>
            <a:endParaRPr lang="en-US" sz="1800"/>
          </a:p>
          <a:p>
            <a:pPr algn="l" eaLnBrk="0" hangingPunct="0"/>
            <a:r>
              <a:rPr lang="en-US" sz="1800">
                <a:solidFill>
                  <a:srgbClr val="0000FF"/>
                </a:solidFill>
                <a:cs typeface="Arial" charset="0"/>
              </a:rPr>
              <a:t>Calculate mass of chlorine:  </a:t>
            </a:r>
            <a:r>
              <a:rPr lang="en-US" sz="1800">
                <a:cs typeface="Arial" charset="0"/>
              </a:rPr>
              <a:t>x g Cl</a:t>
            </a:r>
            <a:r>
              <a:rPr lang="en-US" sz="1800" baseline="-30000">
                <a:solidFill>
                  <a:srgbClr val="0000FF"/>
                </a:solidFill>
                <a:cs typeface="Arial" charset="0"/>
              </a:rPr>
              <a:t>2  </a:t>
            </a:r>
            <a:r>
              <a:rPr lang="en-US" sz="1800">
                <a:solidFill>
                  <a:srgbClr val="0000FF"/>
                </a:solidFill>
                <a:cs typeface="Arial" charset="0"/>
              </a:rPr>
              <a:t>=  0.128 mol Cl</a:t>
            </a:r>
            <a:r>
              <a:rPr lang="en-US" sz="1800" baseline="-30000">
                <a:solidFill>
                  <a:srgbClr val="0000FF"/>
                </a:solidFill>
                <a:cs typeface="Arial" charset="0"/>
              </a:rPr>
              <a:t>2  </a:t>
            </a:r>
            <a:r>
              <a:rPr lang="en-US" sz="2700" baseline="-30000">
                <a:solidFill>
                  <a:srgbClr val="0000FF"/>
                </a:solidFill>
                <a:cs typeface="Arial" charset="0"/>
              </a:rPr>
              <a:t> </a:t>
            </a:r>
            <a:r>
              <a:rPr lang="en-US" sz="1800" baseline="-30000">
                <a:solidFill>
                  <a:srgbClr val="0000FF"/>
                </a:solidFill>
                <a:cs typeface="Arial" charset="0"/>
              </a:rPr>
              <a:t>           </a:t>
            </a:r>
            <a:r>
              <a:rPr lang="en-US" sz="1800">
                <a:solidFill>
                  <a:srgbClr val="0000FF"/>
                </a:solidFill>
                <a:cs typeface="Arial" charset="0"/>
              </a:rPr>
              <a:t>  =  9.1 g Cl</a:t>
            </a:r>
            <a:r>
              <a:rPr lang="en-US" sz="1800" baseline="-30000">
                <a:solidFill>
                  <a:srgbClr val="0000FF"/>
                </a:solidFill>
                <a:cs typeface="Arial" charset="0"/>
              </a:rPr>
              <a:t>2</a:t>
            </a:r>
            <a:endParaRPr lang="en-US" sz="1800">
              <a:solidFill>
                <a:srgbClr val="0000FF"/>
              </a:solidFill>
            </a:endParaRPr>
          </a:p>
          <a:p>
            <a:pPr algn="l" eaLnBrk="0" hangingPunct="0"/>
            <a:r>
              <a:rPr lang="en-US" sz="1800" baseline="-30000">
                <a:solidFill>
                  <a:srgbClr val="0000FF"/>
                </a:solidFill>
                <a:cs typeface="Arial" charset="0"/>
              </a:rPr>
              <a:t> </a:t>
            </a:r>
          </a:p>
        </p:txBody>
      </p:sp>
      <p:pic>
        <p:nvPicPr>
          <p:cNvPr id="206851" name="Picture 3" descr="Gas_Re9"/>
          <p:cNvPicPr>
            <a:picLocks noChangeAspect="1" noChangeArrowheads="1"/>
          </p:cNvPicPr>
          <p:nvPr/>
        </p:nvPicPr>
        <p:blipFill>
          <a:blip r:embed="rId3" cstate="print"/>
          <a:srcRect/>
          <a:stretch>
            <a:fillRect/>
          </a:stretch>
        </p:blipFill>
        <p:spPr bwMode="auto">
          <a:xfrm>
            <a:off x="6248400" y="3048000"/>
            <a:ext cx="533400" cy="428625"/>
          </a:xfrm>
          <a:prstGeom prst="rect">
            <a:avLst/>
          </a:prstGeom>
          <a:noFill/>
          <a:ln w="9525">
            <a:noFill/>
            <a:miter lim="800000"/>
            <a:headEnd/>
            <a:tailEnd/>
          </a:ln>
        </p:spPr>
      </p:pic>
      <p:sp>
        <p:nvSpPr>
          <p:cNvPr id="206852" name="AutoShape 4">
            <a:hlinkClick r:id="rId4" action="ppaction://hlinksldjump" highlightClick="1"/>
            <a:hlinkHover r:id="rId4"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800100" y="644525"/>
            <a:ext cx="7769225" cy="4589463"/>
          </a:xfrm>
          <a:prstGeom prst="rect">
            <a:avLst/>
          </a:prstGeom>
          <a:noFill/>
          <a:ln w="9525">
            <a:noFill/>
            <a:miter lim="800000"/>
            <a:headEnd/>
            <a:tailEnd/>
          </a:ln>
        </p:spPr>
        <p:txBody>
          <a:bodyPr wrap="none" anchor="ctr">
            <a:spAutoFit/>
          </a:bodyPr>
          <a:lstStyle/>
          <a:p>
            <a:pPr algn="l"/>
            <a:r>
              <a:rPr lang="en-US" sz="1800" b="1">
                <a:cs typeface="Arial" charset="0"/>
              </a:rPr>
              <a:t>Gas Review Problem #5</a:t>
            </a:r>
            <a:endParaRPr lang="en-US" sz="1800"/>
          </a:p>
          <a:p>
            <a:pPr algn="l" eaLnBrk="0" hangingPunct="0"/>
            <a:r>
              <a:rPr lang="en-US" sz="1800">
                <a:cs typeface="Arial" charset="0"/>
              </a:rPr>
              <a:t>5)  In an airplane flying from San Diego to Boston, the temperature and </a:t>
            </a:r>
          </a:p>
          <a:p>
            <a:pPr algn="l" eaLnBrk="0" hangingPunct="0"/>
            <a:r>
              <a:rPr lang="en-US" sz="1800">
                <a:cs typeface="Arial" charset="0"/>
              </a:rPr>
              <a:t>pressure inside the 5.544-m</a:t>
            </a:r>
            <a:r>
              <a:rPr lang="en-US" sz="1800" baseline="30000">
                <a:cs typeface="Arial" charset="0"/>
              </a:rPr>
              <a:t>3</a:t>
            </a:r>
            <a:r>
              <a:rPr lang="en-US" sz="1800">
                <a:cs typeface="Arial" charset="0"/>
              </a:rPr>
              <a:t> cockpit are 25</a:t>
            </a:r>
            <a:r>
              <a:rPr lang="en-US" sz="1800" baseline="30000">
                <a:cs typeface="Arial" charset="0"/>
              </a:rPr>
              <a:t>o</a:t>
            </a:r>
            <a:r>
              <a:rPr lang="en-US" sz="1800">
                <a:cs typeface="Arial" charset="0"/>
              </a:rPr>
              <a:t>C and 94.2 kPa, respectively.  </a:t>
            </a:r>
          </a:p>
          <a:p>
            <a:pPr algn="l" eaLnBrk="0" hangingPunct="0"/>
            <a:endParaRPr lang="en-US" sz="1800"/>
          </a:p>
          <a:p>
            <a:pPr algn="l" eaLnBrk="0" hangingPunct="0"/>
            <a:endParaRPr lang="en-US" sz="800"/>
          </a:p>
          <a:p>
            <a:pPr algn="l" eaLnBrk="0" hangingPunct="0"/>
            <a:endParaRPr lang="en-US" sz="800"/>
          </a:p>
          <a:p>
            <a:pPr algn="l" eaLnBrk="0" hangingPunct="0"/>
            <a:endParaRPr lang="en-US" sz="800"/>
          </a:p>
          <a:p>
            <a:pPr algn="l" eaLnBrk="0" hangingPunct="0"/>
            <a:r>
              <a:rPr lang="en-US" sz="1800">
                <a:solidFill>
                  <a:srgbClr val="0000FF"/>
                </a:solidFill>
                <a:cs typeface="Arial" charset="0"/>
              </a:rPr>
              <a:t>Convert m</a:t>
            </a:r>
            <a:r>
              <a:rPr lang="en-US" sz="1800" baseline="30000">
                <a:solidFill>
                  <a:srgbClr val="0000FF"/>
                </a:solidFill>
                <a:cs typeface="Arial" charset="0"/>
              </a:rPr>
              <a:t>3</a:t>
            </a:r>
            <a:r>
              <a:rPr lang="en-US" sz="1800">
                <a:solidFill>
                  <a:srgbClr val="0000FF"/>
                </a:solidFill>
                <a:cs typeface="Arial" charset="0"/>
              </a:rPr>
              <a:t> to dm</a:t>
            </a:r>
            <a:r>
              <a:rPr lang="en-US" sz="1800" baseline="30000">
                <a:solidFill>
                  <a:srgbClr val="0000FF"/>
                </a:solidFill>
                <a:cs typeface="Arial" charset="0"/>
              </a:rPr>
              <a:t>3</a:t>
            </a:r>
            <a:r>
              <a:rPr lang="en-US" sz="1800">
                <a:solidFill>
                  <a:srgbClr val="0000FF"/>
                </a:solidFill>
                <a:cs typeface="Arial" charset="0"/>
              </a:rPr>
              <a:t>:</a:t>
            </a:r>
            <a:endParaRPr lang="en-US" sz="1800"/>
          </a:p>
          <a:p>
            <a:pPr algn="l" eaLnBrk="0" hangingPunct="0"/>
            <a:r>
              <a:rPr lang="en-US" sz="1800">
                <a:cs typeface="Arial" charset="0"/>
              </a:rPr>
              <a:t>        x dm</a:t>
            </a:r>
            <a:r>
              <a:rPr lang="en-US" sz="1800" baseline="30000">
                <a:cs typeface="Arial" charset="0"/>
              </a:rPr>
              <a:t>3</a:t>
            </a:r>
            <a:r>
              <a:rPr lang="en-US" sz="1800">
                <a:cs typeface="Arial" charset="0"/>
              </a:rPr>
              <a:t>  =  5.544</a:t>
            </a:r>
            <a:r>
              <a:rPr lang="en-US" sz="1800" baseline="30000">
                <a:cs typeface="Arial" charset="0"/>
              </a:rPr>
              <a:t> </a:t>
            </a:r>
            <a:r>
              <a:rPr lang="en-US" sz="1800">
                <a:cs typeface="Arial" charset="0"/>
              </a:rPr>
              <a:t>m</a:t>
            </a:r>
            <a:r>
              <a:rPr lang="en-US" sz="1800" baseline="30000">
                <a:cs typeface="Arial" charset="0"/>
              </a:rPr>
              <a:t>3    </a:t>
            </a:r>
            <a:r>
              <a:rPr lang="en-US" sz="3000" baseline="30000">
                <a:cs typeface="Arial" charset="0"/>
              </a:rPr>
              <a:t> </a:t>
            </a:r>
            <a:r>
              <a:rPr lang="en-US" sz="1800" baseline="30000">
                <a:cs typeface="Arial" charset="0"/>
              </a:rPr>
              <a:t>                    =  </a:t>
            </a:r>
            <a:r>
              <a:rPr lang="en-US" sz="1800">
                <a:cs typeface="Arial" charset="0"/>
              </a:rPr>
              <a:t>5544 dm</a:t>
            </a:r>
            <a:r>
              <a:rPr lang="en-US" sz="1800" baseline="30000">
                <a:cs typeface="Arial" charset="0"/>
              </a:rPr>
              <a:t>3</a:t>
            </a:r>
            <a:endParaRPr lang="en-US" sz="1800"/>
          </a:p>
          <a:p>
            <a:pPr algn="l" eaLnBrk="0" hangingPunct="0"/>
            <a:r>
              <a:rPr lang="en-US" sz="1800" baseline="30000">
                <a:solidFill>
                  <a:srgbClr val="0000FF"/>
                </a:solidFill>
                <a:cs typeface="Arial" charset="0"/>
              </a:rPr>
              <a:t>Write given information:</a:t>
            </a:r>
            <a:endParaRPr lang="en-US" sz="1800" baseline="30000"/>
          </a:p>
          <a:p>
            <a:pPr algn="l" eaLnBrk="0" hangingPunct="0"/>
            <a:r>
              <a:rPr lang="en-US" sz="2000" baseline="30000">
                <a:cs typeface="Arial" charset="0"/>
              </a:rPr>
              <a:t>	</a:t>
            </a:r>
            <a:r>
              <a:rPr lang="en-US" sz="1800" baseline="30000">
                <a:cs typeface="Arial" charset="0"/>
              </a:rPr>
              <a:t>V  =  5.544 m3</a:t>
            </a:r>
            <a:r>
              <a:rPr lang="en-US" sz="1800">
                <a:cs typeface="Arial" charset="0"/>
              </a:rPr>
              <a:t>  =  5544 dm</a:t>
            </a:r>
            <a:r>
              <a:rPr lang="en-US" sz="1800" baseline="30000">
                <a:cs typeface="Arial" charset="0"/>
              </a:rPr>
              <a:t>3</a:t>
            </a:r>
            <a:r>
              <a:rPr lang="en-US" sz="1800">
                <a:cs typeface="Arial" charset="0"/>
              </a:rPr>
              <a:t>                              </a:t>
            </a:r>
            <a:r>
              <a:rPr lang="en-US" sz="1800" baseline="30000"/>
              <a:t> </a:t>
            </a:r>
            <a:endParaRPr lang="en-US" sz="1800" baseline="30000">
              <a:cs typeface="Arial" charset="0"/>
            </a:endParaRPr>
          </a:p>
          <a:p>
            <a:pPr algn="l" eaLnBrk="0" hangingPunct="0"/>
            <a:r>
              <a:rPr lang="en-US" sz="1800" baseline="30000">
                <a:cs typeface="Arial" charset="0"/>
              </a:rPr>
              <a:t>	T  =  25 o</a:t>
            </a:r>
            <a:r>
              <a:rPr lang="en-US" sz="1800">
                <a:cs typeface="Arial" charset="0"/>
              </a:rPr>
              <a:t>C  +  273   =  298 K     </a:t>
            </a:r>
            <a:r>
              <a:rPr lang="en-US" sz="1800" baseline="30000"/>
              <a:t> </a:t>
            </a:r>
            <a:endParaRPr lang="en-US" sz="1800" baseline="30000">
              <a:cs typeface="Arial" charset="0"/>
            </a:endParaRPr>
          </a:p>
          <a:p>
            <a:pPr algn="l" eaLnBrk="0" hangingPunct="0"/>
            <a:r>
              <a:rPr lang="en-US" sz="1800" baseline="30000">
                <a:cs typeface="Arial" charset="0"/>
              </a:rPr>
              <a:t>	P  =  94.2 kPa                             </a:t>
            </a:r>
            <a:r>
              <a:rPr lang="en-US" sz="1800" baseline="30000"/>
              <a:t> </a:t>
            </a:r>
            <a:endParaRPr lang="en-US" sz="1800" baseline="30000">
              <a:cs typeface="Arial" charset="0"/>
            </a:endParaRPr>
          </a:p>
          <a:p>
            <a:pPr algn="l" eaLnBrk="0" hangingPunct="0"/>
            <a:r>
              <a:rPr lang="en-US" sz="1800" baseline="30000">
                <a:cs typeface="Arial" charset="0"/>
              </a:rPr>
              <a:t>	R  =  8.314 kPa L / mol K           </a:t>
            </a:r>
            <a:r>
              <a:rPr lang="en-US" sz="1800" baseline="30000"/>
              <a:t> </a:t>
            </a:r>
            <a:endParaRPr lang="en-US" sz="1800" baseline="30000">
              <a:cs typeface="Arial" charset="0"/>
            </a:endParaRPr>
          </a:p>
          <a:p>
            <a:pPr algn="l" eaLnBrk="0" hangingPunct="0"/>
            <a:endParaRPr lang="en-US" sz="1800" baseline="30000">
              <a:cs typeface="Arial" charset="0"/>
            </a:endParaRPr>
          </a:p>
          <a:p>
            <a:pPr algn="l" eaLnBrk="0" hangingPunct="0"/>
            <a:r>
              <a:rPr lang="en-US" sz="1800" baseline="30000">
                <a:cs typeface="Arial" charset="0"/>
              </a:rPr>
              <a:t>	n  =  ___________</a:t>
            </a:r>
            <a:r>
              <a:rPr lang="en-US" sz="1800" baseline="30000"/>
              <a:t> </a:t>
            </a:r>
            <a:endParaRPr lang="en-US" sz="1800" baseline="30000">
              <a:cs typeface="Arial" charset="0"/>
            </a:endParaRPr>
          </a:p>
          <a:p>
            <a:pPr algn="l" eaLnBrk="0" hangingPunct="0"/>
            <a:r>
              <a:rPr lang="en-US" sz="1800" baseline="30000">
                <a:solidFill>
                  <a:srgbClr val="0000FF"/>
                </a:solidFill>
                <a:cs typeface="Arial" charset="0"/>
              </a:rPr>
              <a:t>Write equation:   </a:t>
            </a:r>
            <a:r>
              <a:rPr lang="en-US" sz="1800" baseline="30000"/>
              <a:t>     </a:t>
            </a:r>
            <a:r>
              <a:rPr lang="en-US" sz="1800" baseline="30000">
                <a:cs typeface="Arial" charset="0"/>
              </a:rPr>
              <a:t>  </a:t>
            </a:r>
            <a:r>
              <a:rPr lang="en-US" sz="1000" baseline="30000">
                <a:cs typeface="Arial" charset="0"/>
              </a:rPr>
              <a:t> </a:t>
            </a:r>
            <a:r>
              <a:rPr lang="en-US" sz="1800" baseline="30000">
                <a:cs typeface="Arial" charset="0"/>
              </a:rPr>
              <a:t>                </a:t>
            </a:r>
          </a:p>
          <a:p>
            <a:pPr algn="l" eaLnBrk="0" hangingPunct="0"/>
            <a:r>
              <a:rPr lang="en-US" sz="1800" baseline="30000">
                <a:solidFill>
                  <a:srgbClr val="0000FF"/>
                </a:solidFill>
                <a:cs typeface="Arial" charset="0"/>
              </a:rPr>
              <a:t>Solve for moles:      </a:t>
            </a:r>
            <a:r>
              <a:rPr lang="en-US" sz="2400" baseline="30000">
                <a:solidFill>
                  <a:srgbClr val="0000FF"/>
                </a:solidFill>
                <a:cs typeface="Arial" charset="0"/>
              </a:rPr>
              <a:t> </a:t>
            </a:r>
            <a:r>
              <a:rPr lang="en-US" sz="1800" baseline="30000">
                <a:solidFill>
                  <a:srgbClr val="0000FF"/>
                </a:solidFill>
                <a:cs typeface="Arial" charset="0"/>
              </a:rPr>
              <a:t>           </a:t>
            </a:r>
            <a:endParaRPr lang="en-US" sz="1800" baseline="30000"/>
          </a:p>
          <a:p>
            <a:pPr algn="l" eaLnBrk="0" hangingPunct="0"/>
            <a:r>
              <a:rPr lang="en-US" sz="1800" baseline="30000">
                <a:solidFill>
                  <a:srgbClr val="0000FF"/>
                </a:solidFill>
                <a:cs typeface="Arial" charset="0"/>
              </a:rPr>
              <a:t>Substitute into equation:      </a:t>
            </a:r>
            <a:r>
              <a:rPr lang="en-US" sz="3700" baseline="30000">
                <a:solidFill>
                  <a:srgbClr val="0000FF"/>
                </a:solidFill>
                <a:cs typeface="Arial" charset="0"/>
              </a:rPr>
              <a:t> </a:t>
            </a:r>
            <a:r>
              <a:rPr lang="en-US" sz="1800" baseline="30000">
                <a:solidFill>
                  <a:srgbClr val="0000FF"/>
                </a:solidFill>
                <a:cs typeface="Arial" charset="0"/>
              </a:rPr>
              <a:t>                                                            </a:t>
            </a:r>
            <a:endParaRPr lang="en-US" sz="1800" baseline="30000"/>
          </a:p>
          <a:p>
            <a:pPr algn="l" eaLnBrk="0" hangingPunct="0"/>
            <a:r>
              <a:rPr lang="en-US" sz="1800" baseline="30000">
                <a:solidFill>
                  <a:srgbClr val="0000FF"/>
                </a:solidFill>
                <a:cs typeface="Arial" charset="0"/>
              </a:rPr>
              <a:t>Solve for mole:  </a:t>
            </a:r>
            <a:r>
              <a:rPr lang="en-US" sz="1800" baseline="30000">
                <a:cs typeface="Arial" charset="0"/>
              </a:rPr>
              <a:t>n  = 211 mol air </a:t>
            </a:r>
            <a:endParaRPr lang="en-US" sz="1800" baseline="30000">
              <a:solidFill>
                <a:srgbClr val="0000FF"/>
              </a:solidFill>
              <a:cs typeface="Arial" charset="0"/>
            </a:endParaRPr>
          </a:p>
        </p:txBody>
      </p:sp>
      <p:pic>
        <p:nvPicPr>
          <p:cNvPr id="207875" name="Picture 3" descr="Gas_Re12"/>
          <p:cNvPicPr>
            <a:picLocks noChangeAspect="1" noChangeArrowheads="1"/>
          </p:cNvPicPr>
          <p:nvPr/>
        </p:nvPicPr>
        <p:blipFill>
          <a:blip r:embed="rId3" cstate="print"/>
          <a:srcRect/>
          <a:stretch>
            <a:fillRect/>
          </a:stretch>
        </p:blipFill>
        <p:spPr bwMode="auto">
          <a:xfrm>
            <a:off x="6670675" y="1620838"/>
            <a:ext cx="1962150" cy="1857375"/>
          </a:xfrm>
          <a:prstGeom prst="rect">
            <a:avLst/>
          </a:prstGeom>
          <a:noFill/>
          <a:ln w="9525">
            <a:noFill/>
            <a:miter lim="800000"/>
            <a:headEnd/>
            <a:tailEnd/>
          </a:ln>
        </p:spPr>
      </p:pic>
      <p:pic>
        <p:nvPicPr>
          <p:cNvPr id="207876" name="Picture 4" descr="Gas_Re13"/>
          <p:cNvPicPr>
            <a:picLocks noChangeAspect="1" noChangeArrowheads="1"/>
          </p:cNvPicPr>
          <p:nvPr/>
        </p:nvPicPr>
        <p:blipFill>
          <a:blip r:embed="rId4" cstate="print"/>
          <a:srcRect/>
          <a:stretch>
            <a:fillRect/>
          </a:stretch>
        </p:blipFill>
        <p:spPr bwMode="auto">
          <a:xfrm>
            <a:off x="3424238" y="2347913"/>
            <a:ext cx="828675" cy="485775"/>
          </a:xfrm>
          <a:prstGeom prst="rect">
            <a:avLst/>
          </a:prstGeom>
          <a:noFill/>
          <a:ln w="9525">
            <a:noFill/>
            <a:miter lim="800000"/>
            <a:headEnd/>
            <a:tailEnd/>
          </a:ln>
        </p:spPr>
      </p:pic>
      <p:pic>
        <p:nvPicPr>
          <p:cNvPr id="207877" name="Picture 7" descr="Gas_Re14"/>
          <p:cNvPicPr>
            <a:picLocks noChangeAspect="1" noChangeArrowheads="1"/>
          </p:cNvPicPr>
          <p:nvPr/>
        </p:nvPicPr>
        <p:blipFill>
          <a:blip r:embed="rId5" cstate="print"/>
          <a:srcRect/>
          <a:stretch>
            <a:fillRect/>
          </a:stretch>
        </p:blipFill>
        <p:spPr bwMode="auto">
          <a:xfrm>
            <a:off x="4022725" y="4845050"/>
            <a:ext cx="2638425" cy="600075"/>
          </a:xfrm>
          <a:prstGeom prst="rect">
            <a:avLst/>
          </a:prstGeom>
          <a:noFill/>
          <a:ln w="9525">
            <a:noFill/>
            <a:miter lim="800000"/>
            <a:headEnd/>
            <a:tailEnd/>
          </a:ln>
        </p:spPr>
      </p:pic>
      <p:sp>
        <p:nvSpPr>
          <p:cNvPr id="207878" name="AutoShape 8">
            <a:hlinkClick r:id="rId6" action="ppaction://hlinksldjump" highlightClick="1"/>
            <a:hlinkHover r:id="rId6"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grpSp>
        <p:nvGrpSpPr>
          <p:cNvPr id="207879" name="Group 9"/>
          <p:cNvGrpSpPr>
            <a:grpSpLocks/>
          </p:cNvGrpSpPr>
          <p:nvPr/>
        </p:nvGrpSpPr>
        <p:grpSpPr bwMode="auto">
          <a:xfrm>
            <a:off x="3313113" y="4141788"/>
            <a:ext cx="765175" cy="490537"/>
            <a:chOff x="3659" y="4011"/>
            <a:chExt cx="482" cy="309"/>
          </a:xfrm>
        </p:grpSpPr>
        <p:sp>
          <p:nvSpPr>
            <p:cNvPr id="207882" name="Text Box 10"/>
            <p:cNvSpPr txBox="1">
              <a:spLocks noChangeArrowheads="1"/>
            </p:cNvSpPr>
            <p:nvPr/>
          </p:nvSpPr>
          <p:spPr bwMode="auto">
            <a:xfrm>
              <a:off x="3897" y="4011"/>
              <a:ext cx="244" cy="173"/>
            </a:xfrm>
            <a:prstGeom prst="rect">
              <a:avLst/>
            </a:prstGeom>
            <a:noFill/>
            <a:ln w="9525">
              <a:noFill/>
              <a:miter lim="800000"/>
              <a:headEnd/>
              <a:tailEnd/>
            </a:ln>
          </p:spPr>
          <p:txBody>
            <a:bodyPr wrap="none">
              <a:spAutoFit/>
            </a:bodyPr>
            <a:lstStyle/>
            <a:p>
              <a:pPr algn="l"/>
              <a:r>
                <a:rPr lang="en-US" i="1"/>
                <a:t>PV</a:t>
              </a:r>
              <a:endParaRPr lang="en-US" baseline="-25000"/>
            </a:p>
          </p:txBody>
        </p:sp>
        <p:sp>
          <p:nvSpPr>
            <p:cNvPr id="207883" name="Line 11"/>
            <p:cNvSpPr>
              <a:spLocks noChangeShapeType="1"/>
            </p:cNvSpPr>
            <p:nvPr/>
          </p:nvSpPr>
          <p:spPr bwMode="auto">
            <a:xfrm>
              <a:off x="3926" y="4164"/>
              <a:ext cx="184" cy="0"/>
            </a:xfrm>
            <a:prstGeom prst="line">
              <a:avLst/>
            </a:prstGeom>
            <a:noFill/>
            <a:ln w="9525">
              <a:solidFill>
                <a:schemeClr val="tx1"/>
              </a:solidFill>
              <a:round/>
              <a:headEnd/>
              <a:tailEnd/>
            </a:ln>
          </p:spPr>
          <p:txBody>
            <a:bodyPr/>
            <a:lstStyle/>
            <a:p>
              <a:endParaRPr lang="en-US"/>
            </a:p>
          </p:txBody>
        </p:sp>
        <p:sp>
          <p:nvSpPr>
            <p:cNvPr id="207884" name="Text Box 12"/>
            <p:cNvSpPr txBox="1">
              <a:spLocks noChangeArrowheads="1"/>
            </p:cNvSpPr>
            <p:nvPr/>
          </p:nvSpPr>
          <p:spPr bwMode="auto">
            <a:xfrm>
              <a:off x="3896" y="4147"/>
              <a:ext cx="244" cy="173"/>
            </a:xfrm>
            <a:prstGeom prst="rect">
              <a:avLst/>
            </a:prstGeom>
            <a:noFill/>
            <a:ln w="9525">
              <a:noFill/>
              <a:miter lim="800000"/>
              <a:headEnd/>
              <a:tailEnd/>
            </a:ln>
          </p:spPr>
          <p:txBody>
            <a:bodyPr wrap="none">
              <a:spAutoFit/>
            </a:bodyPr>
            <a:lstStyle/>
            <a:p>
              <a:pPr algn="l"/>
              <a:r>
                <a:rPr lang="en-US" i="1"/>
                <a:t>RT</a:t>
              </a:r>
              <a:endParaRPr lang="en-US" i="1" baseline="-25000"/>
            </a:p>
          </p:txBody>
        </p:sp>
        <p:sp>
          <p:nvSpPr>
            <p:cNvPr id="207885" name="Text Box 13"/>
            <p:cNvSpPr txBox="1">
              <a:spLocks noChangeArrowheads="1"/>
            </p:cNvSpPr>
            <p:nvPr/>
          </p:nvSpPr>
          <p:spPr bwMode="auto">
            <a:xfrm>
              <a:off x="3782" y="4075"/>
              <a:ext cx="172" cy="173"/>
            </a:xfrm>
            <a:prstGeom prst="rect">
              <a:avLst/>
            </a:prstGeom>
            <a:noFill/>
            <a:ln w="9525">
              <a:noFill/>
              <a:miter lim="800000"/>
              <a:headEnd/>
              <a:tailEnd/>
            </a:ln>
          </p:spPr>
          <p:txBody>
            <a:bodyPr wrap="none">
              <a:spAutoFit/>
            </a:bodyPr>
            <a:lstStyle/>
            <a:p>
              <a:pPr algn="l"/>
              <a:r>
                <a:rPr lang="en-US"/>
                <a:t>=</a:t>
              </a:r>
            </a:p>
          </p:txBody>
        </p:sp>
        <p:sp>
          <p:nvSpPr>
            <p:cNvPr id="207886" name="Text Box 14"/>
            <p:cNvSpPr txBox="1">
              <a:spLocks noChangeArrowheads="1"/>
            </p:cNvSpPr>
            <p:nvPr/>
          </p:nvSpPr>
          <p:spPr bwMode="auto">
            <a:xfrm>
              <a:off x="3659" y="4068"/>
              <a:ext cx="169" cy="173"/>
            </a:xfrm>
            <a:prstGeom prst="rect">
              <a:avLst/>
            </a:prstGeom>
            <a:noFill/>
            <a:ln w="9525">
              <a:noFill/>
              <a:miter lim="800000"/>
              <a:headEnd/>
              <a:tailEnd/>
            </a:ln>
          </p:spPr>
          <p:txBody>
            <a:bodyPr wrap="none">
              <a:spAutoFit/>
            </a:bodyPr>
            <a:lstStyle/>
            <a:p>
              <a:pPr algn="l"/>
              <a:r>
                <a:rPr lang="en-US" i="1"/>
                <a:t>n</a:t>
              </a:r>
            </a:p>
          </p:txBody>
        </p:sp>
      </p:grpSp>
      <p:sp>
        <p:nvSpPr>
          <p:cNvPr id="207880" name="Text Box 15"/>
          <p:cNvSpPr txBox="1">
            <a:spLocks noChangeArrowheads="1"/>
          </p:cNvSpPr>
          <p:nvPr/>
        </p:nvSpPr>
        <p:spPr bwMode="auto">
          <a:xfrm>
            <a:off x="2206625" y="4135438"/>
            <a:ext cx="935038" cy="274637"/>
          </a:xfrm>
          <a:prstGeom prst="rect">
            <a:avLst/>
          </a:prstGeom>
          <a:noFill/>
          <a:ln w="9525">
            <a:noFill/>
            <a:miter lim="800000"/>
            <a:headEnd/>
            <a:tailEnd/>
          </a:ln>
        </p:spPr>
        <p:txBody>
          <a:bodyPr wrap="none">
            <a:spAutoFit/>
          </a:bodyPr>
          <a:lstStyle/>
          <a:p>
            <a:pPr algn="l"/>
            <a:r>
              <a:rPr lang="en-US" i="1"/>
              <a:t>PV  =  nRT</a:t>
            </a:r>
          </a:p>
        </p:txBody>
      </p:sp>
      <p:sp>
        <p:nvSpPr>
          <p:cNvPr id="207881" name="Rectangle 17"/>
          <p:cNvSpPr>
            <a:spLocks noChangeArrowheads="1"/>
          </p:cNvSpPr>
          <p:nvPr/>
        </p:nvSpPr>
        <p:spPr bwMode="auto">
          <a:xfrm>
            <a:off x="796925" y="1473200"/>
            <a:ext cx="4946650" cy="366713"/>
          </a:xfrm>
          <a:prstGeom prst="rect">
            <a:avLst/>
          </a:prstGeom>
          <a:noFill/>
          <a:ln w="9525">
            <a:noFill/>
            <a:miter lim="800000"/>
            <a:headEnd/>
            <a:tailEnd/>
          </a:ln>
        </p:spPr>
        <p:txBody>
          <a:bodyPr wrap="none">
            <a:spAutoFit/>
          </a:bodyPr>
          <a:lstStyle/>
          <a:p>
            <a:pPr algn="l"/>
            <a:r>
              <a:rPr lang="en-US" sz="1800">
                <a:cs typeface="Arial" charset="0"/>
              </a:rPr>
              <a:t>How many moles of air molecules are present?</a:t>
            </a: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2997200" y="465138"/>
            <a:ext cx="2762250" cy="366712"/>
          </a:xfrm>
          <a:prstGeom prst="rect">
            <a:avLst/>
          </a:prstGeom>
          <a:noFill/>
          <a:ln w="9525">
            <a:noFill/>
            <a:miter lim="800000"/>
            <a:headEnd/>
            <a:tailEnd/>
          </a:ln>
        </p:spPr>
        <p:txBody>
          <a:bodyPr wrap="none" anchor="ctr">
            <a:spAutoFit/>
          </a:bodyPr>
          <a:lstStyle/>
          <a:p>
            <a:r>
              <a:rPr lang="en-US" sz="1800" b="1">
                <a:cs typeface="Arial" charset="0"/>
              </a:rPr>
              <a:t>Gas Review Problem #6</a:t>
            </a:r>
            <a:endParaRPr lang="en-US" sz="1800"/>
          </a:p>
        </p:txBody>
      </p:sp>
      <p:sp>
        <p:nvSpPr>
          <p:cNvPr id="854019" name="Rectangle 3"/>
          <p:cNvSpPr>
            <a:spLocks noChangeArrowheads="1"/>
          </p:cNvSpPr>
          <p:nvPr/>
        </p:nvSpPr>
        <p:spPr bwMode="auto">
          <a:xfrm>
            <a:off x="914400" y="596900"/>
            <a:ext cx="7388225" cy="5843588"/>
          </a:xfrm>
          <a:prstGeom prst="rect">
            <a:avLst/>
          </a:prstGeom>
          <a:noFill/>
          <a:ln w="9525">
            <a:noFill/>
            <a:miter lim="800000"/>
            <a:headEnd/>
            <a:tailEnd/>
          </a:ln>
        </p:spPr>
        <p:txBody>
          <a:bodyPr wrap="none" anchor="ctr">
            <a:spAutoFit/>
          </a:bodyPr>
          <a:lstStyle/>
          <a:p>
            <a:pPr algn="l"/>
            <a:endParaRPr lang="en-US" sz="1800">
              <a:cs typeface="Arial" charset="0"/>
            </a:endParaRPr>
          </a:p>
          <a:p>
            <a:pPr algn="l" eaLnBrk="0" hangingPunct="0"/>
            <a:r>
              <a:rPr lang="en-US" sz="1800">
                <a:cs typeface="Arial" charset="0"/>
              </a:rPr>
              <a:t>Iron (II) sulfide reacts with hydrochloric acid as follows:</a:t>
            </a:r>
            <a:endParaRPr lang="en-US" sz="1800"/>
          </a:p>
          <a:p>
            <a:pPr algn="l" eaLnBrk="0" hangingPunct="0"/>
            <a:r>
              <a:rPr lang="en-US" sz="1800">
                <a:cs typeface="Arial" charset="0"/>
              </a:rPr>
              <a:t>	FeS(</a:t>
            </a:r>
            <a:r>
              <a:rPr lang="en-US" sz="1800" i="1">
                <a:cs typeface="Arial" charset="0"/>
              </a:rPr>
              <a:t>s</a:t>
            </a:r>
            <a:r>
              <a:rPr lang="en-US" sz="1800">
                <a:cs typeface="Arial" charset="0"/>
              </a:rPr>
              <a:t>)  +  2 HCl(</a:t>
            </a:r>
            <a:r>
              <a:rPr lang="en-US" sz="1800" i="1">
                <a:cs typeface="Arial" charset="0"/>
              </a:rPr>
              <a:t>aq</a:t>
            </a:r>
            <a:r>
              <a:rPr lang="en-US" sz="1800">
                <a:cs typeface="Arial" charset="0"/>
              </a:rPr>
              <a:t>)            FeCl</a:t>
            </a:r>
            <a:r>
              <a:rPr lang="en-US" sz="1800" baseline="-30000">
                <a:cs typeface="Arial" charset="0"/>
              </a:rPr>
              <a:t>2</a:t>
            </a:r>
            <a:r>
              <a:rPr lang="en-US" sz="1800">
                <a:cs typeface="Arial" charset="0"/>
              </a:rPr>
              <a:t>(</a:t>
            </a:r>
            <a:r>
              <a:rPr lang="en-US" sz="1800" i="1">
                <a:cs typeface="Arial" charset="0"/>
              </a:rPr>
              <a:t>aq</a:t>
            </a:r>
            <a:r>
              <a:rPr lang="en-US" sz="1800">
                <a:cs typeface="Arial" charset="0"/>
              </a:rPr>
              <a:t>)  +  H</a:t>
            </a:r>
            <a:r>
              <a:rPr lang="en-US" sz="1800" baseline="-30000">
                <a:cs typeface="Arial" charset="0"/>
              </a:rPr>
              <a:t>2</a:t>
            </a:r>
            <a:r>
              <a:rPr lang="en-US" sz="1800">
                <a:cs typeface="Arial" charset="0"/>
              </a:rPr>
              <a:t>S(</a:t>
            </a:r>
            <a:r>
              <a:rPr lang="en-US" sz="1800" i="1">
                <a:cs typeface="Arial" charset="0"/>
              </a:rPr>
              <a:t>g</a:t>
            </a:r>
            <a:r>
              <a:rPr lang="en-US" sz="1800">
                <a:cs typeface="Arial" charset="0"/>
              </a:rPr>
              <a:t>)</a:t>
            </a:r>
          </a:p>
          <a:p>
            <a:pPr algn="l" eaLnBrk="0" hangingPunct="0"/>
            <a:endParaRPr lang="en-US" sz="1800"/>
          </a:p>
          <a:p>
            <a:pPr algn="l" eaLnBrk="0" hangingPunct="0"/>
            <a:r>
              <a:rPr lang="en-US" sz="1800">
                <a:cs typeface="Arial" charset="0"/>
              </a:rPr>
              <a:t>What volume of H</a:t>
            </a:r>
            <a:r>
              <a:rPr lang="en-US" sz="1800" baseline="-30000">
                <a:cs typeface="Arial" charset="0"/>
              </a:rPr>
              <a:t>2</a:t>
            </a:r>
            <a:r>
              <a:rPr lang="en-US" sz="1800">
                <a:cs typeface="Arial" charset="0"/>
              </a:rPr>
              <a:t>S, measured at 30</a:t>
            </a:r>
            <a:r>
              <a:rPr lang="en-US" sz="1800" baseline="30000">
                <a:cs typeface="Arial" charset="0"/>
              </a:rPr>
              <a:t>o</a:t>
            </a:r>
            <a:r>
              <a:rPr lang="en-US" sz="1800">
                <a:cs typeface="Arial" charset="0"/>
              </a:rPr>
              <a:t>C and 95.1 kPa, will be produced</a:t>
            </a:r>
          </a:p>
          <a:p>
            <a:pPr algn="l" eaLnBrk="0" hangingPunct="0"/>
            <a:r>
              <a:rPr lang="en-US" sz="1800">
                <a:cs typeface="Arial" charset="0"/>
              </a:rPr>
              <a:t>when 132 g of FeS reacts?</a:t>
            </a:r>
          </a:p>
          <a:p>
            <a:pPr algn="l" eaLnBrk="0" hangingPunct="0"/>
            <a:endParaRPr lang="en-US" sz="1800"/>
          </a:p>
          <a:p>
            <a:pPr algn="l" eaLnBrk="0" hangingPunct="0"/>
            <a:r>
              <a:rPr lang="en-US" sz="1800">
                <a:solidFill>
                  <a:srgbClr val="0000FF"/>
                </a:solidFill>
                <a:cs typeface="Arial" charset="0"/>
              </a:rPr>
              <a:t>Calculate number of moles of H</a:t>
            </a:r>
            <a:r>
              <a:rPr lang="en-US" sz="1800" baseline="-30000">
                <a:solidFill>
                  <a:srgbClr val="0000FF"/>
                </a:solidFill>
                <a:cs typeface="Arial" charset="0"/>
              </a:rPr>
              <a:t>2</a:t>
            </a:r>
            <a:r>
              <a:rPr lang="en-US" sz="1800">
                <a:solidFill>
                  <a:srgbClr val="0000FF"/>
                </a:solidFill>
                <a:cs typeface="Arial" charset="0"/>
              </a:rPr>
              <a:t>S...</a:t>
            </a:r>
            <a:endParaRPr lang="en-US" sz="800">
              <a:solidFill>
                <a:srgbClr val="0000FF"/>
              </a:solidFill>
              <a:cs typeface="Arial" charset="0"/>
            </a:endParaRPr>
          </a:p>
          <a:p>
            <a:pPr algn="l" eaLnBrk="0" hangingPunct="0"/>
            <a:endParaRPr lang="en-US" sz="800"/>
          </a:p>
          <a:p>
            <a:pPr algn="l" eaLnBrk="0" hangingPunct="0"/>
            <a:r>
              <a:rPr lang="en-US" sz="1800">
                <a:cs typeface="Arial" charset="0"/>
              </a:rPr>
              <a:t>   </a:t>
            </a:r>
            <a:r>
              <a:rPr lang="en-US" sz="1800">
                <a:solidFill>
                  <a:srgbClr val="0000FF"/>
                </a:solidFill>
                <a:cs typeface="Arial" charset="0"/>
              </a:rPr>
              <a:t>     </a:t>
            </a:r>
            <a:r>
              <a:rPr lang="en-US" sz="1800">
                <a:cs typeface="Arial" charset="0"/>
              </a:rPr>
              <a:t>x mole H</a:t>
            </a:r>
            <a:r>
              <a:rPr lang="en-US" sz="1800" baseline="-25000">
                <a:cs typeface="Arial" charset="0"/>
              </a:rPr>
              <a:t>2</a:t>
            </a:r>
            <a:r>
              <a:rPr lang="en-US" sz="1800">
                <a:cs typeface="Arial" charset="0"/>
              </a:rPr>
              <a:t>S  =  132 g FeS    </a:t>
            </a:r>
            <a:r>
              <a:rPr lang="en-US" sz="1900">
                <a:cs typeface="Arial" charset="0"/>
              </a:rPr>
              <a:t> </a:t>
            </a:r>
            <a:r>
              <a:rPr lang="en-US" sz="1800">
                <a:cs typeface="Arial" charset="0"/>
              </a:rPr>
              <a:t>                         </a:t>
            </a:r>
            <a:endParaRPr lang="en-US" sz="1800"/>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Write given information:</a:t>
            </a:r>
            <a:endParaRPr lang="en-US" sz="1800"/>
          </a:p>
          <a:p>
            <a:pPr algn="l" eaLnBrk="0" hangingPunct="0"/>
            <a:r>
              <a:rPr lang="en-US" sz="1800">
                <a:cs typeface="Arial" charset="0"/>
              </a:rPr>
              <a:t>	P  =   </a:t>
            </a:r>
          </a:p>
          <a:p>
            <a:pPr algn="l" eaLnBrk="0" hangingPunct="0"/>
            <a:r>
              <a:rPr lang="en-US" sz="1800">
                <a:cs typeface="Arial" charset="0"/>
              </a:rPr>
              <a:t>	n  =   </a:t>
            </a:r>
          </a:p>
          <a:p>
            <a:pPr algn="l" eaLnBrk="0" hangingPunct="0"/>
            <a:r>
              <a:rPr lang="en-US" sz="1800">
                <a:cs typeface="Arial" charset="0"/>
              </a:rPr>
              <a:t>	R  =   </a:t>
            </a:r>
          </a:p>
          <a:p>
            <a:pPr algn="l" eaLnBrk="0" hangingPunct="0"/>
            <a:r>
              <a:rPr lang="en-US" sz="1800">
                <a:cs typeface="Arial" charset="0"/>
              </a:rPr>
              <a:t>	T  =   </a:t>
            </a:r>
            <a:r>
              <a:rPr lang="en-US" sz="1800"/>
              <a:t> </a:t>
            </a:r>
            <a:endParaRPr lang="en-US" sz="1800">
              <a:cs typeface="Arial" charset="0"/>
            </a:endParaRPr>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Equation: </a:t>
            </a:r>
            <a:r>
              <a:rPr lang="en-US" sz="1800">
                <a:cs typeface="Arial" charset="0"/>
              </a:rPr>
              <a:t>  </a:t>
            </a:r>
            <a:endParaRPr lang="en-US" sz="1800"/>
          </a:p>
          <a:p>
            <a:pPr algn="l" eaLnBrk="0" hangingPunct="0"/>
            <a:endParaRPr lang="en-US" sz="800">
              <a:solidFill>
                <a:srgbClr val="0000FF"/>
              </a:solidFill>
              <a:cs typeface="Arial" charset="0"/>
            </a:endParaRPr>
          </a:p>
          <a:p>
            <a:pPr algn="l" eaLnBrk="0" hangingPunct="0"/>
            <a:r>
              <a:rPr lang="en-US" sz="1800">
                <a:solidFill>
                  <a:srgbClr val="0000FF"/>
                </a:solidFill>
                <a:cs typeface="Arial" charset="0"/>
              </a:rPr>
              <a:t>Substitute into Equation:  </a:t>
            </a:r>
            <a:r>
              <a:rPr lang="en-US" sz="1800">
                <a:cs typeface="Arial" charset="0"/>
              </a:rPr>
              <a:t>    </a:t>
            </a:r>
            <a:r>
              <a:rPr lang="en-US" sz="2600">
                <a:cs typeface="Arial" charset="0"/>
              </a:rPr>
              <a:t>    </a:t>
            </a:r>
            <a:r>
              <a:rPr lang="en-US" sz="2200">
                <a:cs typeface="Arial" charset="0"/>
              </a:rPr>
              <a:t> </a:t>
            </a:r>
            <a:r>
              <a:rPr lang="en-US" sz="2600">
                <a:cs typeface="Arial" charset="0"/>
              </a:rPr>
              <a:t>   </a:t>
            </a:r>
            <a:r>
              <a:rPr lang="en-US" sz="1000">
                <a:cs typeface="Arial" charset="0"/>
              </a:rPr>
              <a:t> </a:t>
            </a:r>
            <a:r>
              <a:rPr lang="en-US" sz="2600">
                <a:cs typeface="Arial" charset="0"/>
              </a:rPr>
              <a:t>                         </a:t>
            </a:r>
            <a:r>
              <a:rPr lang="en-US">
                <a:cs typeface="Arial" charset="0"/>
              </a:rPr>
              <a:t>  </a:t>
            </a:r>
          </a:p>
          <a:p>
            <a:pPr algn="l" eaLnBrk="0" hangingPunct="0"/>
            <a:endParaRPr lang="en-US" sz="1000">
              <a:cs typeface="Arial" charset="0"/>
            </a:endParaRPr>
          </a:p>
          <a:p>
            <a:pPr algn="l" eaLnBrk="0" hangingPunct="0"/>
            <a:r>
              <a:rPr lang="en-US" sz="1800">
                <a:solidFill>
                  <a:srgbClr val="0000FF"/>
                </a:solidFill>
                <a:cs typeface="Arial" charset="0"/>
              </a:rPr>
              <a:t>Solve equation for Volume:  </a:t>
            </a:r>
            <a:r>
              <a:rPr lang="en-US" sz="1800">
                <a:cs typeface="Arial" charset="0"/>
              </a:rPr>
              <a:t>  </a:t>
            </a:r>
          </a:p>
        </p:txBody>
      </p:sp>
      <p:sp>
        <p:nvSpPr>
          <p:cNvPr id="854022" name="Line 6"/>
          <p:cNvSpPr>
            <a:spLocks noChangeShapeType="1"/>
          </p:cNvSpPr>
          <p:nvPr/>
        </p:nvSpPr>
        <p:spPr bwMode="auto">
          <a:xfrm>
            <a:off x="4106863" y="1339850"/>
            <a:ext cx="527050" cy="0"/>
          </a:xfrm>
          <a:prstGeom prst="line">
            <a:avLst/>
          </a:prstGeom>
          <a:noFill/>
          <a:ln w="15875">
            <a:solidFill>
              <a:schemeClr val="tx1"/>
            </a:solidFill>
            <a:round/>
            <a:headEnd/>
            <a:tailEnd type="triangle" w="med" len="med"/>
          </a:ln>
        </p:spPr>
        <p:txBody>
          <a:bodyPr/>
          <a:lstStyle/>
          <a:p>
            <a:endParaRPr lang="en-US"/>
          </a:p>
        </p:txBody>
      </p:sp>
      <p:sp>
        <p:nvSpPr>
          <p:cNvPr id="854023" name="Text Box 7"/>
          <p:cNvSpPr txBox="1">
            <a:spLocks noChangeArrowheads="1"/>
          </p:cNvSpPr>
          <p:nvPr/>
        </p:nvSpPr>
        <p:spPr bwMode="auto">
          <a:xfrm>
            <a:off x="1935163" y="1477963"/>
            <a:ext cx="563562" cy="274637"/>
          </a:xfrm>
          <a:prstGeom prst="rect">
            <a:avLst/>
          </a:prstGeom>
          <a:noFill/>
          <a:ln w="9525">
            <a:noFill/>
            <a:miter lim="800000"/>
            <a:headEnd/>
            <a:tailEnd/>
          </a:ln>
        </p:spPr>
        <p:txBody>
          <a:bodyPr wrap="none">
            <a:spAutoFit/>
          </a:bodyPr>
          <a:lstStyle/>
          <a:p>
            <a:pPr algn="l"/>
            <a:r>
              <a:rPr lang="en-US">
                <a:solidFill>
                  <a:srgbClr val="333333"/>
                </a:solidFill>
              </a:rPr>
              <a:t>132 g</a:t>
            </a:r>
          </a:p>
        </p:txBody>
      </p:sp>
      <p:sp>
        <p:nvSpPr>
          <p:cNvPr id="854024" name="Text Box 8"/>
          <p:cNvSpPr txBox="1">
            <a:spLocks noChangeArrowheads="1"/>
          </p:cNvSpPr>
          <p:nvPr/>
        </p:nvSpPr>
        <p:spPr bwMode="auto">
          <a:xfrm>
            <a:off x="6159500" y="1495425"/>
            <a:ext cx="412750" cy="274638"/>
          </a:xfrm>
          <a:prstGeom prst="rect">
            <a:avLst/>
          </a:prstGeom>
          <a:noFill/>
          <a:ln w="9525">
            <a:noFill/>
            <a:miter lim="800000"/>
            <a:headEnd/>
            <a:tailEnd/>
          </a:ln>
        </p:spPr>
        <p:txBody>
          <a:bodyPr wrap="none">
            <a:spAutoFit/>
          </a:bodyPr>
          <a:lstStyle/>
          <a:p>
            <a:pPr algn="l"/>
            <a:r>
              <a:rPr lang="en-US">
                <a:solidFill>
                  <a:srgbClr val="333333"/>
                </a:solidFill>
              </a:rPr>
              <a:t>X L</a:t>
            </a:r>
          </a:p>
        </p:txBody>
      </p:sp>
      <p:grpSp>
        <p:nvGrpSpPr>
          <p:cNvPr id="2" name="Group 14"/>
          <p:cNvGrpSpPr>
            <a:grpSpLocks/>
          </p:cNvGrpSpPr>
          <p:nvPr/>
        </p:nvGrpSpPr>
        <p:grpSpPr bwMode="auto">
          <a:xfrm>
            <a:off x="4178300" y="2916238"/>
            <a:ext cx="1708150" cy="457200"/>
            <a:chOff x="3469" y="2578"/>
            <a:chExt cx="1076" cy="288"/>
          </a:xfrm>
        </p:grpSpPr>
        <p:sp>
          <p:nvSpPr>
            <p:cNvPr id="208918" name="Text Box 9"/>
            <p:cNvSpPr txBox="1">
              <a:spLocks noChangeArrowheads="1"/>
            </p:cNvSpPr>
            <p:nvPr/>
          </p:nvSpPr>
          <p:spPr bwMode="auto">
            <a:xfrm>
              <a:off x="3469" y="2578"/>
              <a:ext cx="1076" cy="288"/>
            </a:xfrm>
            <a:prstGeom prst="rect">
              <a:avLst/>
            </a:prstGeom>
            <a:noFill/>
            <a:ln w="9525">
              <a:noFill/>
              <a:miter lim="800000"/>
              <a:headEnd/>
              <a:tailEnd/>
            </a:ln>
          </p:spPr>
          <p:txBody>
            <a:bodyPr wrap="none">
              <a:spAutoFit/>
            </a:bodyPr>
            <a:lstStyle/>
            <a:p>
              <a:pPr algn="l"/>
              <a:r>
                <a:rPr lang="en-US"/>
                <a:t>1 mol FeS   1 mol H</a:t>
              </a:r>
              <a:r>
                <a:rPr lang="en-US" baseline="-25000"/>
                <a:t>2</a:t>
              </a:r>
              <a:r>
                <a:rPr lang="en-US"/>
                <a:t>S</a:t>
              </a:r>
            </a:p>
            <a:p>
              <a:pPr algn="l"/>
              <a:r>
                <a:rPr lang="en-US"/>
                <a:t>879 g FeS   1 mol FeS</a:t>
              </a:r>
            </a:p>
          </p:txBody>
        </p:sp>
        <p:sp>
          <p:nvSpPr>
            <p:cNvPr id="208919" name="AutoShape 10"/>
            <p:cNvSpPr>
              <a:spLocks noChangeArrowheads="1"/>
            </p:cNvSpPr>
            <p:nvPr/>
          </p:nvSpPr>
          <p:spPr bwMode="auto">
            <a:xfrm>
              <a:off x="3505" y="2608"/>
              <a:ext cx="494" cy="245"/>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08920" name="AutoShape 11"/>
            <p:cNvSpPr>
              <a:spLocks noChangeArrowheads="1"/>
            </p:cNvSpPr>
            <p:nvPr/>
          </p:nvSpPr>
          <p:spPr bwMode="auto">
            <a:xfrm>
              <a:off x="4026" y="2609"/>
              <a:ext cx="494" cy="245"/>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08921" name="Line 12"/>
            <p:cNvSpPr>
              <a:spLocks noChangeShapeType="1"/>
            </p:cNvSpPr>
            <p:nvPr/>
          </p:nvSpPr>
          <p:spPr bwMode="auto">
            <a:xfrm>
              <a:off x="3521" y="2733"/>
              <a:ext cx="451" cy="0"/>
            </a:xfrm>
            <a:prstGeom prst="line">
              <a:avLst/>
            </a:prstGeom>
            <a:noFill/>
            <a:ln w="9525">
              <a:solidFill>
                <a:schemeClr val="tx1"/>
              </a:solidFill>
              <a:round/>
              <a:headEnd/>
              <a:tailEnd/>
            </a:ln>
          </p:spPr>
          <p:txBody>
            <a:bodyPr/>
            <a:lstStyle/>
            <a:p>
              <a:endParaRPr lang="en-US"/>
            </a:p>
          </p:txBody>
        </p:sp>
        <p:sp>
          <p:nvSpPr>
            <p:cNvPr id="208922" name="Line 13"/>
            <p:cNvSpPr>
              <a:spLocks noChangeShapeType="1"/>
            </p:cNvSpPr>
            <p:nvPr/>
          </p:nvSpPr>
          <p:spPr bwMode="auto">
            <a:xfrm>
              <a:off x="4051" y="2733"/>
              <a:ext cx="451" cy="0"/>
            </a:xfrm>
            <a:prstGeom prst="line">
              <a:avLst/>
            </a:prstGeom>
            <a:noFill/>
            <a:ln w="9525">
              <a:solidFill>
                <a:schemeClr val="tx1"/>
              </a:solidFill>
              <a:round/>
              <a:headEnd/>
              <a:tailEnd/>
            </a:ln>
          </p:spPr>
          <p:txBody>
            <a:bodyPr/>
            <a:lstStyle/>
            <a:p>
              <a:endParaRPr lang="en-US"/>
            </a:p>
          </p:txBody>
        </p:sp>
      </p:grpSp>
      <p:sp>
        <p:nvSpPr>
          <p:cNvPr id="854032" name="Rectangle 16"/>
          <p:cNvSpPr>
            <a:spLocks noChangeArrowheads="1"/>
          </p:cNvSpPr>
          <p:nvPr/>
        </p:nvSpPr>
        <p:spPr bwMode="auto">
          <a:xfrm>
            <a:off x="5845175" y="2932113"/>
            <a:ext cx="1722438" cy="366712"/>
          </a:xfrm>
          <a:prstGeom prst="rect">
            <a:avLst/>
          </a:prstGeom>
          <a:noFill/>
          <a:ln w="9525">
            <a:noFill/>
            <a:miter lim="800000"/>
            <a:headEnd/>
            <a:tailEnd/>
          </a:ln>
        </p:spPr>
        <p:txBody>
          <a:bodyPr wrap="none">
            <a:spAutoFit/>
          </a:bodyPr>
          <a:lstStyle/>
          <a:p>
            <a:pPr algn="l" eaLnBrk="0" hangingPunct="0"/>
            <a:r>
              <a:rPr lang="en-US" sz="1800">
                <a:cs typeface="Arial" charset="0"/>
              </a:rPr>
              <a:t>= 1.50 mol H</a:t>
            </a:r>
            <a:r>
              <a:rPr lang="en-US" sz="1800" baseline="-30000">
                <a:cs typeface="Arial" charset="0"/>
              </a:rPr>
              <a:t>2</a:t>
            </a:r>
            <a:r>
              <a:rPr lang="en-US" sz="1800">
                <a:cs typeface="Arial" charset="0"/>
              </a:rPr>
              <a:t>S</a:t>
            </a:r>
          </a:p>
        </p:txBody>
      </p:sp>
      <p:sp>
        <p:nvSpPr>
          <p:cNvPr id="854034" name="Rectangle 18"/>
          <p:cNvSpPr>
            <a:spLocks noChangeArrowheads="1"/>
          </p:cNvSpPr>
          <p:nvPr/>
        </p:nvSpPr>
        <p:spPr bwMode="auto">
          <a:xfrm>
            <a:off x="2374900" y="3754438"/>
            <a:ext cx="1085850" cy="366712"/>
          </a:xfrm>
          <a:prstGeom prst="rect">
            <a:avLst/>
          </a:prstGeom>
          <a:noFill/>
          <a:ln w="9525">
            <a:noFill/>
            <a:miter lim="800000"/>
            <a:headEnd/>
            <a:tailEnd/>
          </a:ln>
        </p:spPr>
        <p:txBody>
          <a:bodyPr wrap="none">
            <a:spAutoFit/>
          </a:bodyPr>
          <a:lstStyle/>
          <a:p>
            <a:pPr algn="l"/>
            <a:r>
              <a:rPr lang="en-US" sz="1800">
                <a:cs typeface="Arial" charset="0"/>
              </a:rPr>
              <a:t>95.1 kPa</a:t>
            </a:r>
          </a:p>
        </p:txBody>
      </p:sp>
      <p:sp>
        <p:nvSpPr>
          <p:cNvPr id="854036" name="Rectangle 20"/>
          <p:cNvSpPr>
            <a:spLocks noChangeArrowheads="1"/>
          </p:cNvSpPr>
          <p:nvPr/>
        </p:nvSpPr>
        <p:spPr bwMode="auto">
          <a:xfrm>
            <a:off x="2341563" y="4032250"/>
            <a:ext cx="1525587" cy="366713"/>
          </a:xfrm>
          <a:prstGeom prst="rect">
            <a:avLst/>
          </a:prstGeom>
          <a:noFill/>
          <a:ln w="9525">
            <a:noFill/>
            <a:miter lim="800000"/>
            <a:headEnd/>
            <a:tailEnd/>
          </a:ln>
        </p:spPr>
        <p:txBody>
          <a:bodyPr wrap="none">
            <a:spAutoFit/>
          </a:bodyPr>
          <a:lstStyle/>
          <a:p>
            <a:pPr algn="l"/>
            <a:r>
              <a:rPr lang="en-US" sz="1800">
                <a:cs typeface="Arial" charset="0"/>
              </a:rPr>
              <a:t>1.5 mole H</a:t>
            </a:r>
            <a:r>
              <a:rPr lang="en-US" sz="1800" baseline="-25000">
                <a:cs typeface="Arial" charset="0"/>
              </a:rPr>
              <a:t>2</a:t>
            </a:r>
            <a:r>
              <a:rPr lang="en-US" sz="1800">
                <a:cs typeface="Arial" charset="0"/>
              </a:rPr>
              <a:t>S</a:t>
            </a:r>
          </a:p>
        </p:txBody>
      </p:sp>
      <p:sp>
        <p:nvSpPr>
          <p:cNvPr id="854038" name="Rectangle 22"/>
          <p:cNvSpPr>
            <a:spLocks noChangeArrowheads="1"/>
          </p:cNvSpPr>
          <p:nvPr/>
        </p:nvSpPr>
        <p:spPr bwMode="auto">
          <a:xfrm>
            <a:off x="2376488" y="4306888"/>
            <a:ext cx="2114550" cy="366712"/>
          </a:xfrm>
          <a:prstGeom prst="rect">
            <a:avLst/>
          </a:prstGeom>
          <a:noFill/>
          <a:ln w="9525">
            <a:noFill/>
            <a:miter lim="800000"/>
            <a:headEnd/>
            <a:tailEnd/>
          </a:ln>
        </p:spPr>
        <p:txBody>
          <a:bodyPr wrap="none">
            <a:spAutoFit/>
          </a:bodyPr>
          <a:lstStyle/>
          <a:p>
            <a:pPr algn="l" eaLnBrk="0" hangingPunct="0"/>
            <a:r>
              <a:rPr lang="en-US" sz="1800">
                <a:cs typeface="Arial" charset="0"/>
              </a:rPr>
              <a:t>8.314 L kPa/mol K</a:t>
            </a:r>
            <a:r>
              <a:rPr lang="en-US" sz="1800"/>
              <a:t> </a:t>
            </a:r>
          </a:p>
        </p:txBody>
      </p:sp>
      <p:sp>
        <p:nvSpPr>
          <p:cNvPr id="854040" name="Rectangle 24"/>
          <p:cNvSpPr>
            <a:spLocks noChangeArrowheads="1"/>
          </p:cNvSpPr>
          <p:nvPr/>
        </p:nvSpPr>
        <p:spPr bwMode="auto">
          <a:xfrm>
            <a:off x="2354263" y="4586288"/>
            <a:ext cx="687387" cy="366712"/>
          </a:xfrm>
          <a:prstGeom prst="rect">
            <a:avLst/>
          </a:prstGeom>
          <a:noFill/>
          <a:ln w="9525">
            <a:noFill/>
            <a:miter lim="800000"/>
            <a:headEnd/>
            <a:tailEnd/>
          </a:ln>
        </p:spPr>
        <p:txBody>
          <a:bodyPr wrap="none">
            <a:spAutoFit/>
          </a:bodyPr>
          <a:lstStyle/>
          <a:p>
            <a:pPr algn="l"/>
            <a:r>
              <a:rPr lang="en-US" sz="1800">
                <a:cs typeface="Arial" charset="0"/>
              </a:rPr>
              <a:t>30</a:t>
            </a:r>
            <a:r>
              <a:rPr lang="en-US" sz="1800" baseline="30000">
                <a:cs typeface="Arial" charset="0"/>
              </a:rPr>
              <a:t>o</a:t>
            </a:r>
            <a:r>
              <a:rPr lang="en-US" sz="1800">
                <a:cs typeface="Arial" charset="0"/>
              </a:rPr>
              <a:t>C</a:t>
            </a:r>
          </a:p>
        </p:txBody>
      </p:sp>
      <p:sp>
        <p:nvSpPr>
          <p:cNvPr id="854042" name="Rectangle 26"/>
          <p:cNvSpPr>
            <a:spLocks noChangeArrowheads="1"/>
          </p:cNvSpPr>
          <p:nvPr/>
        </p:nvSpPr>
        <p:spPr bwMode="auto">
          <a:xfrm>
            <a:off x="2982913" y="4586288"/>
            <a:ext cx="1809750" cy="366712"/>
          </a:xfrm>
          <a:prstGeom prst="rect">
            <a:avLst/>
          </a:prstGeom>
          <a:noFill/>
          <a:ln w="9525">
            <a:noFill/>
            <a:miter lim="800000"/>
            <a:headEnd/>
            <a:tailEnd/>
          </a:ln>
        </p:spPr>
        <p:txBody>
          <a:bodyPr wrap="none">
            <a:spAutoFit/>
          </a:bodyPr>
          <a:lstStyle/>
          <a:p>
            <a:pPr algn="l"/>
            <a:r>
              <a:rPr lang="en-US" sz="1800">
                <a:cs typeface="Arial" charset="0"/>
              </a:rPr>
              <a:t>+  273  =  303 K</a:t>
            </a:r>
          </a:p>
        </p:txBody>
      </p:sp>
      <p:sp>
        <p:nvSpPr>
          <p:cNvPr id="854044" name="Rectangle 28"/>
          <p:cNvSpPr>
            <a:spLocks noChangeArrowheads="1"/>
          </p:cNvSpPr>
          <p:nvPr/>
        </p:nvSpPr>
        <p:spPr bwMode="auto">
          <a:xfrm>
            <a:off x="2135188" y="5130800"/>
            <a:ext cx="1308100" cy="366713"/>
          </a:xfrm>
          <a:prstGeom prst="rect">
            <a:avLst/>
          </a:prstGeom>
          <a:noFill/>
          <a:ln w="9525">
            <a:noFill/>
            <a:miter lim="800000"/>
            <a:headEnd/>
            <a:tailEnd/>
          </a:ln>
        </p:spPr>
        <p:txBody>
          <a:bodyPr wrap="none">
            <a:spAutoFit/>
          </a:bodyPr>
          <a:lstStyle/>
          <a:p>
            <a:pPr algn="l"/>
            <a:r>
              <a:rPr lang="en-US" sz="1800">
                <a:cs typeface="Arial" charset="0"/>
              </a:rPr>
              <a:t>PV  =  nRT</a:t>
            </a:r>
          </a:p>
        </p:txBody>
      </p:sp>
      <p:sp>
        <p:nvSpPr>
          <p:cNvPr id="854046" name="Rectangle 30"/>
          <p:cNvSpPr>
            <a:spLocks noChangeArrowheads="1"/>
          </p:cNvSpPr>
          <p:nvPr/>
        </p:nvSpPr>
        <p:spPr bwMode="auto">
          <a:xfrm>
            <a:off x="3883025" y="6056313"/>
            <a:ext cx="1358900" cy="366712"/>
          </a:xfrm>
          <a:prstGeom prst="rect">
            <a:avLst/>
          </a:prstGeom>
          <a:noFill/>
          <a:ln w="9525">
            <a:noFill/>
            <a:miter lim="800000"/>
            <a:headEnd/>
            <a:tailEnd/>
          </a:ln>
        </p:spPr>
        <p:txBody>
          <a:bodyPr wrap="none">
            <a:spAutoFit/>
          </a:bodyPr>
          <a:lstStyle/>
          <a:p>
            <a:pPr algn="l"/>
            <a:r>
              <a:rPr lang="en-US" sz="1800">
                <a:cs typeface="Arial" charset="0"/>
              </a:rPr>
              <a:t>V  =  39.7 L</a:t>
            </a:r>
          </a:p>
        </p:txBody>
      </p:sp>
      <p:grpSp>
        <p:nvGrpSpPr>
          <p:cNvPr id="3" name="Group 35"/>
          <p:cNvGrpSpPr>
            <a:grpSpLocks/>
          </p:cNvGrpSpPr>
          <p:nvPr/>
        </p:nvGrpSpPr>
        <p:grpSpPr bwMode="auto">
          <a:xfrm>
            <a:off x="3629025" y="5588000"/>
            <a:ext cx="4365625" cy="457200"/>
            <a:chOff x="2345" y="3159"/>
            <a:chExt cx="2750" cy="288"/>
          </a:xfrm>
        </p:grpSpPr>
        <p:sp>
          <p:nvSpPr>
            <p:cNvPr id="208914" name="Text Box 31"/>
            <p:cNvSpPr txBox="1">
              <a:spLocks noChangeArrowheads="1"/>
            </p:cNvSpPr>
            <p:nvPr/>
          </p:nvSpPr>
          <p:spPr bwMode="auto">
            <a:xfrm>
              <a:off x="2345" y="3222"/>
              <a:ext cx="2750" cy="173"/>
            </a:xfrm>
            <a:prstGeom prst="rect">
              <a:avLst/>
            </a:prstGeom>
            <a:noFill/>
            <a:ln w="9525">
              <a:noFill/>
              <a:miter lim="800000"/>
              <a:headEnd/>
              <a:tailEnd/>
            </a:ln>
          </p:spPr>
          <p:txBody>
            <a:bodyPr wrap="none">
              <a:spAutoFit/>
            </a:bodyPr>
            <a:lstStyle/>
            <a:p>
              <a:pPr algn="l"/>
              <a:r>
                <a:rPr lang="en-US"/>
                <a:t>(95.1 kPa)(V)  =  1.5 mol H</a:t>
              </a:r>
              <a:r>
                <a:rPr lang="en-US" baseline="-25000"/>
                <a:t>2</a:t>
              </a:r>
              <a:r>
                <a:rPr lang="en-US"/>
                <a:t>S  8.314                             (303 K)</a:t>
              </a:r>
            </a:p>
          </p:txBody>
        </p:sp>
        <p:sp>
          <p:nvSpPr>
            <p:cNvPr id="208915" name="AutoShape 32"/>
            <p:cNvSpPr>
              <a:spLocks noChangeArrowheads="1"/>
            </p:cNvSpPr>
            <p:nvPr/>
          </p:nvSpPr>
          <p:spPr bwMode="auto">
            <a:xfrm>
              <a:off x="3689" y="3206"/>
              <a:ext cx="1006" cy="215"/>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08916" name="Text Box 33"/>
            <p:cNvSpPr txBox="1">
              <a:spLocks noChangeArrowheads="1"/>
            </p:cNvSpPr>
            <p:nvPr/>
          </p:nvSpPr>
          <p:spPr bwMode="auto">
            <a:xfrm>
              <a:off x="3892" y="3159"/>
              <a:ext cx="840" cy="288"/>
            </a:xfrm>
            <a:prstGeom prst="rect">
              <a:avLst/>
            </a:prstGeom>
            <a:noFill/>
            <a:ln w="9525">
              <a:noFill/>
              <a:miter lim="800000"/>
              <a:headEnd/>
              <a:tailEnd/>
            </a:ln>
          </p:spPr>
          <p:txBody>
            <a:bodyPr wrap="none">
              <a:spAutoFit/>
            </a:bodyPr>
            <a:lstStyle/>
            <a:p>
              <a:pPr algn="l"/>
              <a:r>
                <a:rPr lang="en-US"/>
                <a:t>(L)(Kpa)</a:t>
              </a:r>
            </a:p>
            <a:p>
              <a:pPr algn="l"/>
              <a:r>
                <a:rPr lang="en-US"/>
                <a:t>              (mol)(K)</a:t>
              </a:r>
            </a:p>
          </p:txBody>
        </p:sp>
        <p:sp>
          <p:nvSpPr>
            <p:cNvPr id="208917" name="Line 34"/>
            <p:cNvSpPr>
              <a:spLocks noChangeShapeType="1"/>
            </p:cNvSpPr>
            <p:nvPr/>
          </p:nvSpPr>
          <p:spPr bwMode="auto">
            <a:xfrm flipH="1">
              <a:off x="4253" y="3217"/>
              <a:ext cx="146" cy="181"/>
            </a:xfrm>
            <a:prstGeom prst="line">
              <a:avLst/>
            </a:prstGeom>
            <a:noFill/>
            <a:ln w="12700">
              <a:solidFill>
                <a:schemeClr val="tx1"/>
              </a:solidFill>
              <a:round/>
              <a:headEnd/>
              <a:tailEnd/>
            </a:ln>
          </p:spPr>
          <p:txBody>
            <a:bodyPr/>
            <a:lstStyle/>
            <a:p>
              <a:endParaRPr lang="en-US"/>
            </a:p>
          </p:txBody>
        </p:sp>
      </p:grpSp>
      <p:sp>
        <p:nvSpPr>
          <p:cNvPr id="208913" name="AutoShape 36">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4019">
                                            <p:txEl>
                                              <p:pRg st="1" end="1"/>
                                            </p:txEl>
                                          </p:spTgt>
                                        </p:tgtEl>
                                        <p:attrNameLst>
                                          <p:attrName>style.visibility</p:attrName>
                                        </p:attrNameLst>
                                      </p:cBhvr>
                                      <p:to>
                                        <p:strVal val="visible"/>
                                      </p:to>
                                    </p:set>
                                    <p:animEffect transition="in" filter="fade">
                                      <p:cBhvr>
                                        <p:cTn id="7" dur="2000"/>
                                        <p:tgtEl>
                                          <p:spTgt spid="8540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54019">
                                            <p:txEl>
                                              <p:pRg st="2" end="2"/>
                                            </p:txEl>
                                          </p:spTgt>
                                        </p:tgtEl>
                                        <p:attrNameLst>
                                          <p:attrName>style.visibility</p:attrName>
                                        </p:attrNameLst>
                                      </p:cBhvr>
                                      <p:to>
                                        <p:strVal val="visible"/>
                                      </p:to>
                                    </p:set>
                                    <p:animEffect transition="in" filter="wipe(left)">
                                      <p:cBhvr>
                                        <p:cTn id="12" dur="500"/>
                                        <p:tgtEl>
                                          <p:spTgt spid="854019">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54022"/>
                                        </p:tgtEl>
                                        <p:attrNameLst>
                                          <p:attrName>style.visibility</p:attrName>
                                        </p:attrNameLst>
                                      </p:cBhvr>
                                      <p:to>
                                        <p:strVal val="visible"/>
                                      </p:to>
                                    </p:set>
                                    <p:animEffect transition="in" filter="wipe(down)">
                                      <p:cBhvr>
                                        <p:cTn id="15" dur="500"/>
                                        <p:tgtEl>
                                          <p:spTgt spid="85402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854019">
                                            <p:txEl>
                                              <p:pRg st="4" end="4"/>
                                            </p:txEl>
                                          </p:spTgt>
                                        </p:tgtEl>
                                        <p:attrNameLst>
                                          <p:attrName>style.visibility</p:attrName>
                                        </p:attrNameLst>
                                      </p:cBhvr>
                                      <p:to>
                                        <p:strVal val="visible"/>
                                      </p:to>
                                    </p:set>
                                    <p:animEffect transition="in" filter="fade">
                                      <p:cBhvr>
                                        <p:cTn id="20" dur="1000"/>
                                        <p:tgtEl>
                                          <p:spTgt spid="854019">
                                            <p:txEl>
                                              <p:pRg st="4" end="4"/>
                                            </p:txEl>
                                          </p:spTgt>
                                        </p:tgtEl>
                                      </p:cBhvr>
                                    </p:animEffect>
                                    <p:anim calcmode="lin" valueType="num">
                                      <p:cBhvr>
                                        <p:cTn id="21" dur="1000" fill="hold"/>
                                        <p:tgtEl>
                                          <p:spTgt spid="854019">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854019">
                                            <p:txEl>
                                              <p:pRg st="4" end="4"/>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854019">
                                            <p:txEl>
                                              <p:pRg st="5" end="5"/>
                                            </p:txEl>
                                          </p:spTgt>
                                        </p:tgtEl>
                                        <p:attrNameLst>
                                          <p:attrName>style.visibility</p:attrName>
                                        </p:attrNameLst>
                                      </p:cBhvr>
                                      <p:to>
                                        <p:strVal val="visible"/>
                                      </p:to>
                                    </p:set>
                                    <p:animEffect transition="in" filter="fade">
                                      <p:cBhvr>
                                        <p:cTn id="25" dur="1000"/>
                                        <p:tgtEl>
                                          <p:spTgt spid="854019">
                                            <p:txEl>
                                              <p:pRg st="5" end="5"/>
                                            </p:txEl>
                                          </p:spTgt>
                                        </p:tgtEl>
                                      </p:cBhvr>
                                    </p:animEffect>
                                    <p:anim calcmode="lin" valueType="num">
                                      <p:cBhvr>
                                        <p:cTn id="26" dur="1000" fill="hold"/>
                                        <p:tgtEl>
                                          <p:spTgt spid="854019">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8540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54024"/>
                                        </p:tgtEl>
                                        <p:attrNameLst>
                                          <p:attrName>style.visibility</p:attrName>
                                        </p:attrNameLst>
                                      </p:cBhvr>
                                      <p:to>
                                        <p:strVal val="visible"/>
                                      </p:to>
                                    </p:set>
                                    <p:animEffect transition="in" filter="dissolve">
                                      <p:cBhvr>
                                        <p:cTn id="32" dur="500"/>
                                        <p:tgtEl>
                                          <p:spTgt spid="85402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54023"/>
                                        </p:tgtEl>
                                        <p:attrNameLst>
                                          <p:attrName>style.visibility</p:attrName>
                                        </p:attrNameLst>
                                      </p:cBhvr>
                                      <p:to>
                                        <p:strVal val="visible"/>
                                      </p:to>
                                    </p:set>
                                    <p:animEffect transition="in" filter="dissolve">
                                      <p:cBhvr>
                                        <p:cTn id="37" dur="500"/>
                                        <p:tgtEl>
                                          <p:spTgt spid="854023"/>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nodeType="clickEffect">
                                  <p:stCondLst>
                                    <p:cond delay="0"/>
                                  </p:stCondLst>
                                  <p:childTnLst>
                                    <p:set>
                                      <p:cBhvr>
                                        <p:cTn id="41" dur="1" fill="hold">
                                          <p:stCondLst>
                                            <p:cond delay="0"/>
                                          </p:stCondLst>
                                        </p:cTn>
                                        <p:tgtEl>
                                          <p:spTgt spid="854019">
                                            <p:txEl>
                                              <p:pRg st="7" end="7"/>
                                            </p:txEl>
                                          </p:spTgt>
                                        </p:tgtEl>
                                        <p:attrNameLst>
                                          <p:attrName>style.visibility</p:attrName>
                                        </p:attrNameLst>
                                      </p:cBhvr>
                                      <p:to>
                                        <p:strVal val="visible"/>
                                      </p:to>
                                    </p:set>
                                    <p:anim calcmode="lin" valueType="num">
                                      <p:cBhvr>
                                        <p:cTn id="42" dur="500" fill="hold"/>
                                        <p:tgtEl>
                                          <p:spTgt spid="854019">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54019">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0" presetClass="entr" presetSubtype="0" fill="hold" nodeType="clickEffect">
                                  <p:stCondLst>
                                    <p:cond delay="0"/>
                                  </p:stCondLst>
                                  <p:iterate type="lt">
                                    <p:tmPct val="10000"/>
                                  </p:iterate>
                                  <p:childTnLst>
                                    <p:set>
                                      <p:cBhvr>
                                        <p:cTn id="47" dur="1" fill="hold">
                                          <p:stCondLst>
                                            <p:cond delay="0"/>
                                          </p:stCondLst>
                                        </p:cTn>
                                        <p:tgtEl>
                                          <p:spTgt spid="854019">
                                            <p:txEl>
                                              <p:pRg st="9" end="9"/>
                                            </p:txEl>
                                          </p:spTgt>
                                        </p:tgtEl>
                                        <p:attrNameLst>
                                          <p:attrName>style.visibility</p:attrName>
                                        </p:attrNameLst>
                                      </p:cBhvr>
                                      <p:to>
                                        <p:strVal val="visible"/>
                                      </p:to>
                                    </p:set>
                                    <p:animEffect transition="in" filter="fade">
                                      <p:cBhvr>
                                        <p:cTn id="48" dur="1000"/>
                                        <p:tgtEl>
                                          <p:spTgt spid="854019">
                                            <p:txEl>
                                              <p:pRg st="9" end="9"/>
                                            </p:txEl>
                                          </p:spTgt>
                                        </p:tgtEl>
                                      </p:cBhvr>
                                    </p:animEffect>
                                    <p:anim calcmode="lin" valueType="num">
                                      <p:cBhvr>
                                        <p:cTn id="49" dur="1000" fill="hold"/>
                                        <p:tgtEl>
                                          <p:spTgt spid="854019">
                                            <p:txEl>
                                              <p:pRg st="9" end="9"/>
                                            </p:txEl>
                                          </p:spTgt>
                                        </p:tgtEl>
                                        <p:attrNameLst>
                                          <p:attrName>ppt_x</p:attrName>
                                        </p:attrNameLst>
                                      </p:cBhvr>
                                      <p:tavLst>
                                        <p:tav tm="0">
                                          <p:val>
                                            <p:strVal val="#ppt_x-.1"/>
                                          </p:val>
                                        </p:tav>
                                        <p:tav tm="100000">
                                          <p:val>
                                            <p:strVal val="#ppt_x"/>
                                          </p:val>
                                        </p:tav>
                                      </p:tavLst>
                                    </p:anim>
                                    <p:anim calcmode="lin" valueType="num">
                                      <p:cBhvr>
                                        <p:cTn id="50" dur="1000" fill="hold"/>
                                        <p:tgtEl>
                                          <p:spTgt spid="8540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39" presetClass="entr" presetSubtype="0" accel="100000" fill="hold" grpId="0" nodeType="clickEffect">
                                  <p:stCondLst>
                                    <p:cond delay="0"/>
                                  </p:stCondLst>
                                  <p:childTnLst>
                                    <p:set>
                                      <p:cBhvr>
                                        <p:cTn id="61" dur="1" fill="hold">
                                          <p:stCondLst>
                                            <p:cond delay="0"/>
                                          </p:stCondLst>
                                        </p:cTn>
                                        <p:tgtEl>
                                          <p:spTgt spid="854032"/>
                                        </p:tgtEl>
                                        <p:attrNameLst>
                                          <p:attrName>style.visibility</p:attrName>
                                        </p:attrNameLst>
                                      </p:cBhvr>
                                      <p:to>
                                        <p:strVal val="visible"/>
                                      </p:to>
                                    </p:set>
                                    <p:anim calcmode="lin" valueType="num">
                                      <p:cBhvr>
                                        <p:cTn id="62" dur="500" fill="hold"/>
                                        <p:tgtEl>
                                          <p:spTgt spid="854032"/>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854032"/>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854032"/>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85403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nodeType="clickEffect">
                                  <p:stCondLst>
                                    <p:cond delay="0"/>
                                  </p:stCondLst>
                                  <p:childTnLst>
                                    <p:set>
                                      <p:cBhvr>
                                        <p:cTn id="69" dur="1" fill="hold">
                                          <p:stCondLst>
                                            <p:cond delay="0"/>
                                          </p:stCondLst>
                                        </p:cTn>
                                        <p:tgtEl>
                                          <p:spTgt spid="854019">
                                            <p:txEl>
                                              <p:pRg st="11" end="11"/>
                                            </p:txEl>
                                          </p:spTgt>
                                        </p:tgtEl>
                                        <p:attrNameLst>
                                          <p:attrName>style.visibility</p:attrName>
                                        </p:attrNameLst>
                                      </p:cBhvr>
                                      <p:to>
                                        <p:strVal val="visible"/>
                                      </p:to>
                                    </p:set>
                                    <p:anim calcmode="lin" valueType="num">
                                      <p:cBhvr>
                                        <p:cTn id="70" dur="500" fill="hold"/>
                                        <p:tgtEl>
                                          <p:spTgt spid="854019">
                                            <p:txEl>
                                              <p:pRg st="11" end="11"/>
                                            </p:txEl>
                                          </p:spTgt>
                                        </p:tgtEl>
                                        <p:attrNameLst>
                                          <p:attrName>ppt_w</p:attrName>
                                        </p:attrNameLst>
                                      </p:cBhvr>
                                      <p:tavLst>
                                        <p:tav tm="0">
                                          <p:val>
                                            <p:fltVal val="0"/>
                                          </p:val>
                                        </p:tav>
                                        <p:tav tm="100000">
                                          <p:val>
                                            <p:strVal val="#ppt_w"/>
                                          </p:val>
                                        </p:tav>
                                      </p:tavLst>
                                    </p:anim>
                                    <p:anim calcmode="lin" valueType="num">
                                      <p:cBhvr>
                                        <p:cTn id="71" dur="500" fill="hold"/>
                                        <p:tgtEl>
                                          <p:spTgt spid="854019">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2" presetClass="entr" presetSubtype="1" fill="hold" nodeType="clickEffect">
                                  <p:stCondLst>
                                    <p:cond delay="0"/>
                                  </p:stCondLst>
                                  <p:childTnLst>
                                    <p:set>
                                      <p:cBhvr>
                                        <p:cTn id="75" dur="1" fill="hold">
                                          <p:stCondLst>
                                            <p:cond delay="0"/>
                                          </p:stCondLst>
                                        </p:cTn>
                                        <p:tgtEl>
                                          <p:spTgt spid="854019">
                                            <p:txEl>
                                              <p:pRg st="12" end="12"/>
                                            </p:txEl>
                                          </p:spTgt>
                                        </p:tgtEl>
                                        <p:attrNameLst>
                                          <p:attrName>style.visibility</p:attrName>
                                        </p:attrNameLst>
                                      </p:cBhvr>
                                      <p:to>
                                        <p:strVal val="visible"/>
                                      </p:to>
                                    </p:set>
                                    <p:animEffect transition="in" filter="slide(fromTop)">
                                      <p:cBhvr>
                                        <p:cTn id="76" dur="500"/>
                                        <p:tgtEl>
                                          <p:spTgt spid="854019">
                                            <p:txEl>
                                              <p:pRg st="12" end="12"/>
                                            </p:txEl>
                                          </p:spTgt>
                                        </p:tgtEl>
                                      </p:cBhvr>
                                    </p:animEffect>
                                  </p:childTnLst>
                                </p:cTn>
                              </p:par>
                              <p:par>
                                <p:cTn id="77" presetID="12" presetClass="entr" presetSubtype="1" fill="hold" nodeType="withEffect">
                                  <p:stCondLst>
                                    <p:cond delay="0"/>
                                  </p:stCondLst>
                                  <p:childTnLst>
                                    <p:set>
                                      <p:cBhvr>
                                        <p:cTn id="78" dur="1" fill="hold">
                                          <p:stCondLst>
                                            <p:cond delay="0"/>
                                          </p:stCondLst>
                                        </p:cTn>
                                        <p:tgtEl>
                                          <p:spTgt spid="854019">
                                            <p:txEl>
                                              <p:pRg st="13" end="13"/>
                                            </p:txEl>
                                          </p:spTgt>
                                        </p:tgtEl>
                                        <p:attrNameLst>
                                          <p:attrName>style.visibility</p:attrName>
                                        </p:attrNameLst>
                                      </p:cBhvr>
                                      <p:to>
                                        <p:strVal val="visible"/>
                                      </p:to>
                                    </p:set>
                                    <p:animEffect transition="in" filter="slide(fromTop)">
                                      <p:cBhvr>
                                        <p:cTn id="79" dur="500"/>
                                        <p:tgtEl>
                                          <p:spTgt spid="854019">
                                            <p:txEl>
                                              <p:pRg st="13" end="13"/>
                                            </p:txEl>
                                          </p:spTgt>
                                        </p:tgtEl>
                                      </p:cBhvr>
                                    </p:animEffect>
                                  </p:childTnLst>
                                </p:cTn>
                              </p:par>
                              <p:par>
                                <p:cTn id="80" presetID="12" presetClass="entr" presetSubtype="1" fill="hold" nodeType="withEffect">
                                  <p:stCondLst>
                                    <p:cond delay="0"/>
                                  </p:stCondLst>
                                  <p:childTnLst>
                                    <p:set>
                                      <p:cBhvr>
                                        <p:cTn id="81" dur="1" fill="hold">
                                          <p:stCondLst>
                                            <p:cond delay="0"/>
                                          </p:stCondLst>
                                        </p:cTn>
                                        <p:tgtEl>
                                          <p:spTgt spid="854019">
                                            <p:txEl>
                                              <p:pRg st="14" end="14"/>
                                            </p:txEl>
                                          </p:spTgt>
                                        </p:tgtEl>
                                        <p:attrNameLst>
                                          <p:attrName>style.visibility</p:attrName>
                                        </p:attrNameLst>
                                      </p:cBhvr>
                                      <p:to>
                                        <p:strVal val="visible"/>
                                      </p:to>
                                    </p:set>
                                    <p:animEffect transition="in" filter="slide(fromTop)">
                                      <p:cBhvr>
                                        <p:cTn id="82" dur="500"/>
                                        <p:tgtEl>
                                          <p:spTgt spid="854019">
                                            <p:txEl>
                                              <p:pRg st="14" end="14"/>
                                            </p:txEl>
                                          </p:spTgt>
                                        </p:tgtEl>
                                      </p:cBhvr>
                                    </p:animEffect>
                                  </p:childTnLst>
                                </p:cTn>
                              </p:par>
                              <p:par>
                                <p:cTn id="83" presetID="12" presetClass="entr" presetSubtype="1" fill="hold" nodeType="withEffect">
                                  <p:stCondLst>
                                    <p:cond delay="0"/>
                                  </p:stCondLst>
                                  <p:childTnLst>
                                    <p:set>
                                      <p:cBhvr>
                                        <p:cTn id="84" dur="1" fill="hold">
                                          <p:stCondLst>
                                            <p:cond delay="0"/>
                                          </p:stCondLst>
                                        </p:cTn>
                                        <p:tgtEl>
                                          <p:spTgt spid="854019">
                                            <p:txEl>
                                              <p:pRg st="15" end="15"/>
                                            </p:txEl>
                                          </p:spTgt>
                                        </p:tgtEl>
                                        <p:attrNameLst>
                                          <p:attrName>style.visibility</p:attrName>
                                        </p:attrNameLst>
                                      </p:cBhvr>
                                      <p:to>
                                        <p:strVal val="visible"/>
                                      </p:to>
                                    </p:set>
                                    <p:animEffect transition="in" filter="slide(fromTop)">
                                      <p:cBhvr>
                                        <p:cTn id="85" dur="500"/>
                                        <p:tgtEl>
                                          <p:spTgt spid="854019">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854034"/>
                                        </p:tgtEl>
                                        <p:attrNameLst>
                                          <p:attrName>style.visibility</p:attrName>
                                        </p:attrNameLst>
                                      </p:cBhvr>
                                      <p:to>
                                        <p:strVal val="visible"/>
                                      </p:to>
                                    </p:set>
                                    <p:animEffect transition="in" filter="dissolve">
                                      <p:cBhvr>
                                        <p:cTn id="90" dur="500"/>
                                        <p:tgtEl>
                                          <p:spTgt spid="854034"/>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854036"/>
                                        </p:tgtEl>
                                        <p:attrNameLst>
                                          <p:attrName>style.visibility</p:attrName>
                                        </p:attrNameLst>
                                      </p:cBhvr>
                                      <p:to>
                                        <p:strVal val="visible"/>
                                      </p:to>
                                    </p:set>
                                    <p:animEffect transition="in" filter="dissolve">
                                      <p:cBhvr>
                                        <p:cTn id="95" dur="500"/>
                                        <p:tgtEl>
                                          <p:spTgt spid="854036"/>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854038"/>
                                        </p:tgtEl>
                                        <p:attrNameLst>
                                          <p:attrName>style.visibility</p:attrName>
                                        </p:attrNameLst>
                                      </p:cBhvr>
                                      <p:to>
                                        <p:strVal val="visible"/>
                                      </p:to>
                                    </p:set>
                                    <p:animEffect transition="in" filter="dissolve">
                                      <p:cBhvr>
                                        <p:cTn id="100" dur="500"/>
                                        <p:tgtEl>
                                          <p:spTgt spid="854038"/>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854040"/>
                                        </p:tgtEl>
                                        <p:attrNameLst>
                                          <p:attrName>style.visibility</p:attrName>
                                        </p:attrNameLst>
                                      </p:cBhvr>
                                      <p:to>
                                        <p:strVal val="visible"/>
                                      </p:to>
                                    </p:set>
                                    <p:animEffect transition="in" filter="dissolve">
                                      <p:cBhvr>
                                        <p:cTn id="105" dur="500"/>
                                        <p:tgtEl>
                                          <p:spTgt spid="854040"/>
                                        </p:tgtEl>
                                      </p:cBhvr>
                                    </p:animEffect>
                                  </p:childTnLst>
                                </p:cTn>
                              </p:par>
                            </p:childTnLst>
                          </p:cTn>
                        </p:par>
                      </p:childTnLst>
                    </p:cTn>
                  </p:par>
                  <p:par>
                    <p:cTn id="106" fill="hold">
                      <p:stCondLst>
                        <p:cond delay="indefinite"/>
                      </p:stCondLst>
                      <p:childTnLst>
                        <p:par>
                          <p:cTn id="107" fill="hold">
                            <p:stCondLst>
                              <p:cond delay="0"/>
                            </p:stCondLst>
                            <p:childTnLst>
                              <p:par>
                                <p:cTn id="108" presetID="39" presetClass="entr" presetSubtype="0" accel="100000" fill="hold" grpId="0" nodeType="clickEffect">
                                  <p:stCondLst>
                                    <p:cond delay="0"/>
                                  </p:stCondLst>
                                  <p:childTnLst>
                                    <p:set>
                                      <p:cBhvr>
                                        <p:cTn id="109" dur="1" fill="hold">
                                          <p:stCondLst>
                                            <p:cond delay="0"/>
                                          </p:stCondLst>
                                        </p:cTn>
                                        <p:tgtEl>
                                          <p:spTgt spid="854042"/>
                                        </p:tgtEl>
                                        <p:attrNameLst>
                                          <p:attrName>style.visibility</p:attrName>
                                        </p:attrNameLst>
                                      </p:cBhvr>
                                      <p:to>
                                        <p:strVal val="visible"/>
                                      </p:to>
                                    </p:set>
                                    <p:anim calcmode="lin" valueType="num">
                                      <p:cBhvr>
                                        <p:cTn id="110" dur="500" fill="hold"/>
                                        <p:tgtEl>
                                          <p:spTgt spid="854042"/>
                                        </p:tgtEl>
                                        <p:attrNameLst>
                                          <p:attrName>ppt_h</p:attrName>
                                        </p:attrNameLst>
                                      </p:cBhvr>
                                      <p:tavLst>
                                        <p:tav tm="0">
                                          <p:val>
                                            <p:strVal val="#ppt_h/20"/>
                                          </p:val>
                                        </p:tav>
                                        <p:tav tm="50000">
                                          <p:val>
                                            <p:strVal val="#ppt_h/20"/>
                                          </p:val>
                                        </p:tav>
                                        <p:tav tm="100000">
                                          <p:val>
                                            <p:strVal val="#ppt_h"/>
                                          </p:val>
                                        </p:tav>
                                      </p:tavLst>
                                    </p:anim>
                                    <p:anim calcmode="lin" valueType="num">
                                      <p:cBhvr>
                                        <p:cTn id="111" dur="500" fill="hold"/>
                                        <p:tgtEl>
                                          <p:spTgt spid="854042"/>
                                        </p:tgtEl>
                                        <p:attrNameLst>
                                          <p:attrName>ppt_w</p:attrName>
                                        </p:attrNameLst>
                                      </p:cBhvr>
                                      <p:tavLst>
                                        <p:tav tm="0">
                                          <p:val>
                                            <p:strVal val="#ppt_w+.3"/>
                                          </p:val>
                                        </p:tav>
                                        <p:tav tm="50000">
                                          <p:val>
                                            <p:strVal val="#ppt_w+.3"/>
                                          </p:val>
                                        </p:tav>
                                        <p:tav tm="100000">
                                          <p:val>
                                            <p:strVal val="#ppt_w"/>
                                          </p:val>
                                        </p:tav>
                                      </p:tavLst>
                                    </p:anim>
                                    <p:anim calcmode="lin" valueType="num">
                                      <p:cBhvr>
                                        <p:cTn id="112" dur="500" fill="hold"/>
                                        <p:tgtEl>
                                          <p:spTgt spid="854042"/>
                                        </p:tgtEl>
                                        <p:attrNameLst>
                                          <p:attrName>ppt_x</p:attrName>
                                        </p:attrNameLst>
                                      </p:cBhvr>
                                      <p:tavLst>
                                        <p:tav tm="0">
                                          <p:val>
                                            <p:strVal val="#ppt_x-.3"/>
                                          </p:val>
                                        </p:tav>
                                        <p:tav tm="50000">
                                          <p:val>
                                            <p:strVal val="#ppt_x"/>
                                          </p:val>
                                        </p:tav>
                                        <p:tav tm="100000">
                                          <p:val>
                                            <p:strVal val="#ppt_x"/>
                                          </p:val>
                                        </p:tav>
                                      </p:tavLst>
                                    </p:anim>
                                    <p:anim calcmode="lin" valueType="num">
                                      <p:cBhvr>
                                        <p:cTn id="113" dur="500" fill="hold"/>
                                        <p:tgtEl>
                                          <p:spTgt spid="854042"/>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7" presetClass="entr" presetSubtype="10" fill="hold" nodeType="clickEffect">
                                  <p:stCondLst>
                                    <p:cond delay="0"/>
                                  </p:stCondLst>
                                  <p:childTnLst>
                                    <p:set>
                                      <p:cBhvr>
                                        <p:cTn id="117" dur="1" fill="hold">
                                          <p:stCondLst>
                                            <p:cond delay="0"/>
                                          </p:stCondLst>
                                        </p:cTn>
                                        <p:tgtEl>
                                          <p:spTgt spid="854019">
                                            <p:txEl>
                                              <p:pRg st="17" end="17"/>
                                            </p:txEl>
                                          </p:spTgt>
                                        </p:tgtEl>
                                        <p:attrNameLst>
                                          <p:attrName>style.visibility</p:attrName>
                                        </p:attrNameLst>
                                      </p:cBhvr>
                                      <p:to>
                                        <p:strVal val="visible"/>
                                      </p:to>
                                    </p:set>
                                    <p:anim calcmode="lin" valueType="num">
                                      <p:cBhvr>
                                        <p:cTn id="118" dur="500" fill="hold"/>
                                        <p:tgtEl>
                                          <p:spTgt spid="854019">
                                            <p:txEl>
                                              <p:pRg st="17" end="17"/>
                                            </p:txEl>
                                          </p:spTgt>
                                        </p:tgtEl>
                                        <p:attrNameLst>
                                          <p:attrName>ppt_w</p:attrName>
                                        </p:attrNameLst>
                                      </p:cBhvr>
                                      <p:tavLst>
                                        <p:tav tm="0">
                                          <p:val>
                                            <p:fltVal val="0"/>
                                          </p:val>
                                        </p:tav>
                                        <p:tav tm="100000">
                                          <p:val>
                                            <p:strVal val="#ppt_w"/>
                                          </p:val>
                                        </p:tav>
                                      </p:tavLst>
                                    </p:anim>
                                    <p:anim calcmode="lin" valueType="num">
                                      <p:cBhvr>
                                        <p:cTn id="119" dur="500" fill="hold"/>
                                        <p:tgtEl>
                                          <p:spTgt spid="854019">
                                            <p:txEl>
                                              <p:pRg st="17" end="17"/>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40" presetClass="entr" presetSubtype="0" fill="hold" grpId="0" nodeType="clickEffect">
                                  <p:stCondLst>
                                    <p:cond delay="0"/>
                                  </p:stCondLst>
                                  <p:iterate type="lt">
                                    <p:tmPct val="10000"/>
                                  </p:iterate>
                                  <p:childTnLst>
                                    <p:set>
                                      <p:cBhvr>
                                        <p:cTn id="123" dur="1" fill="hold">
                                          <p:stCondLst>
                                            <p:cond delay="0"/>
                                          </p:stCondLst>
                                        </p:cTn>
                                        <p:tgtEl>
                                          <p:spTgt spid="854044"/>
                                        </p:tgtEl>
                                        <p:attrNameLst>
                                          <p:attrName>style.visibility</p:attrName>
                                        </p:attrNameLst>
                                      </p:cBhvr>
                                      <p:to>
                                        <p:strVal val="visible"/>
                                      </p:to>
                                    </p:set>
                                    <p:animEffect transition="in" filter="fade">
                                      <p:cBhvr>
                                        <p:cTn id="124" dur="1000"/>
                                        <p:tgtEl>
                                          <p:spTgt spid="854044"/>
                                        </p:tgtEl>
                                      </p:cBhvr>
                                    </p:animEffect>
                                    <p:anim calcmode="lin" valueType="num">
                                      <p:cBhvr>
                                        <p:cTn id="125" dur="1000" fill="hold"/>
                                        <p:tgtEl>
                                          <p:spTgt spid="854044"/>
                                        </p:tgtEl>
                                        <p:attrNameLst>
                                          <p:attrName>ppt_x</p:attrName>
                                        </p:attrNameLst>
                                      </p:cBhvr>
                                      <p:tavLst>
                                        <p:tav tm="0">
                                          <p:val>
                                            <p:strVal val="#ppt_x-.1"/>
                                          </p:val>
                                        </p:tav>
                                        <p:tav tm="100000">
                                          <p:val>
                                            <p:strVal val="#ppt_x"/>
                                          </p:val>
                                        </p:tav>
                                      </p:tavLst>
                                    </p:anim>
                                    <p:anim calcmode="lin" valueType="num">
                                      <p:cBhvr>
                                        <p:cTn id="126" dur="1000" fill="hold"/>
                                        <p:tgtEl>
                                          <p:spTgt spid="854044"/>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7" presetClass="entr" presetSubtype="10" fill="hold" nodeType="clickEffect">
                                  <p:stCondLst>
                                    <p:cond delay="0"/>
                                  </p:stCondLst>
                                  <p:childTnLst>
                                    <p:set>
                                      <p:cBhvr>
                                        <p:cTn id="130" dur="1" fill="hold">
                                          <p:stCondLst>
                                            <p:cond delay="0"/>
                                          </p:stCondLst>
                                        </p:cTn>
                                        <p:tgtEl>
                                          <p:spTgt spid="854019">
                                            <p:txEl>
                                              <p:pRg st="19" end="19"/>
                                            </p:txEl>
                                          </p:spTgt>
                                        </p:tgtEl>
                                        <p:attrNameLst>
                                          <p:attrName>style.visibility</p:attrName>
                                        </p:attrNameLst>
                                      </p:cBhvr>
                                      <p:to>
                                        <p:strVal val="visible"/>
                                      </p:to>
                                    </p:set>
                                    <p:anim calcmode="lin" valueType="num">
                                      <p:cBhvr>
                                        <p:cTn id="131" dur="500" fill="hold"/>
                                        <p:tgtEl>
                                          <p:spTgt spid="854019">
                                            <p:txEl>
                                              <p:pRg st="19" end="19"/>
                                            </p:txEl>
                                          </p:spTgt>
                                        </p:tgtEl>
                                        <p:attrNameLst>
                                          <p:attrName>ppt_w</p:attrName>
                                        </p:attrNameLst>
                                      </p:cBhvr>
                                      <p:tavLst>
                                        <p:tav tm="0">
                                          <p:val>
                                            <p:fltVal val="0"/>
                                          </p:val>
                                        </p:tav>
                                        <p:tav tm="100000">
                                          <p:val>
                                            <p:strVal val="#ppt_w"/>
                                          </p:val>
                                        </p:tav>
                                      </p:tavLst>
                                    </p:anim>
                                    <p:anim calcmode="lin" valueType="num">
                                      <p:cBhvr>
                                        <p:cTn id="132" dur="500" fill="hold"/>
                                        <p:tgtEl>
                                          <p:spTgt spid="854019">
                                            <p:txEl>
                                              <p:pRg st="19" end="19"/>
                                            </p:txEl>
                                          </p:spTgt>
                                        </p:tgtEl>
                                        <p:attrNameLst>
                                          <p:attrName>ppt_h</p:attrName>
                                        </p:attrNameLst>
                                      </p:cBhvr>
                                      <p:tavLst>
                                        <p:tav tm="0">
                                          <p:val>
                                            <p:strVal val="#ppt_h"/>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17" presetClass="entr" presetSubtype="10" fill="hold" nodeType="clickEffect">
                                  <p:stCondLst>
                                    <p:cond delay="0"/>
                                  </p:stCondLst>
                                  <p:childTnLst>
                                    <p:set>
                                      <p:cBhvr>
                                        <p:cTn id="136" dur="1" fill="hold">
                                          <p:stCondLst>
                                            <p:cond delay="0"/>
                                          </p:stCondLst>
                                        </p:cTn>
                                        <p:tgtEl>
                                          <p:spTgt spid="854019">
                                            <p:txEl>
                                              <p:pRg st="21" end="21"/>
                                            </p:txEl>
                                          </p:spTgt>
                                        </p:tgtEl>
                                        <p:attrNameLst>
                                          <p:attrName>style.visibility</p:attrName>
                                        </p:attrNameLst>
                                      </p:cBhvr>
                                      <p:to>
                                        <p:strVal val="visible"/>
                                      </p:to>
                                    </p:set>
                                    <p:anim calcmode="lin" valueType="num">
                                      <p:cBhvr>
                                        <p:cTn id="137" dur="500" fill="hold"/>
                                        <p:tgtEl>
                                          <p:spTgt spid="854019">
                                            <p:txEl>
                                              <p:pRg st="21" end="21"/>
                                            </p:txEl>
                                          </p:spTgt>
                                        </p:tgtEl>
                                        <p:attrNameLst>
                                          <p:attrName>ppt_w</p:attrName>
                                        </p:attrNameLst>
                                      </p:cBhvr>
                                      <p:tavLst>
                                        <p:tav tm="0">
                                          <p:val>
                                            <p:fltVal val="0"/>
                                          </p:val>
                                        </p:tav>
                                        <p:tav tm="100000">
                                          <p:val>
                                            <p:strVal val="#ppt_w"/>
                                          </p:val>
                                        </p:tav>
                                      </p:tavLst>
                                    </p:anim>
                                    <p:anim calcmode="lin" valueType="num">
                                      <p:cBhvr>
                                        <p:cTn id="138" dur="500" fill="hold"/>
                                        <p:tgtEl>
                                          <p:spTgt spid="854019">
                                            <p:txEl>
                                              <p:pRg st="21" end="21"/>
                                            </p:txEl>
                                          </p:spTgt>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9" presetClass="entr" presetSubtype="0" fill="hold" nodeType="clickEffect">
                                  <p:stCondLst>
                                    <p:cond delay="0"/>
                                  </p:stCondLst>
                                  <p:childTnLst>
                                    <p:set>
                                      <p:cBhvr>
                                        <p:cTn id="142" dur="1" fill="hold">
                                          <p:stCondLst>
                                            <p:cond delay="0"/>
                                          </p:stCondLst>
                                        </p:cTn>
                                        <p:tgtEl>
                                          <p:spTgt spid="3"/>
                                        </p:tgtEl>
                                        <p:attrNameLst>
                                          <p:attrName>style.visibility</p:attrName>
                                        </p:attrNameLst>
                                      </p:cBhvr>
                                      <p:to>
                                        <p:strVal val="visible"/>
                                      </p:to>
                                    </p:set>
                                    <p:animEffect transition="in" filter="dissolve">
                                      <p:cBhvr>
                                        <p:cTn id="143" dur="500"/>
                                        <p:tgtEl>
                                          <p:spTgt spid="3"/>
                                        </p:tgtEl>
                                      </p:cBhvr>
                                    </p:animEffect>
                                  </p:childTnLst>
                                </p:cTn>
                              </p:par>
                            </p:childTnLst>
                          </p:cTn>
                        </p:par>
                      </p:childTnLst>
                    </p:cTn>
                  </p:par>
                  <p:par>
                    <p:cTn id="144" fill="hold">
                      <p:stCondLst>
                        <p:cond delay="indefinite"/>
                      </p:stCondLst>
                      <p:childTnLst>
                        <p:par>
                          <p:cTn id="145" fill="hold">
                            <p:stCondLst>
                              <p:cond delay="0"/>
                            </p:stCondLst>
                            <p:childTnLst>
                              <p:par>
                                <p:cTn id="146" presetID="56" presetClass="entr" presetSubtype="0" fill="hold" grpId="0" nodeType="clickEffect">
                                  <p:stCondLst>
                                    <p:cond delay="0"/>
                                  </p:stCondLst>
                                  <p:iterate type="lt">
                                    <p:tmPct val="10000"/>
                                  </p:iterate>
                                  <p:childTnLst>
                                    <p:set>
                                      <p:cBhvr>
                                        <p:cTn id="147" dur="1" fill="hold">
                                          <p:stCondLst>
                                            <p:cond delay="0"/>
                                          </p:stCondLst>
                                        </p:cTn>
                                        <p:tgtEl>
                                          <p:spTgt spid="854046"/>
                                        </p:tgtEl>
                                        <p:attrNameLst>
                                          <p:attrName>style.visibility</p:attrName>
                                        </p:attrNameLst>
                                      </p:cBhvr>
                                      <p:to>
                                        <p:strVal val="visible"/>
                                      </p:to>
                                    </p:set>
                                    <p:anim by="(-#ppt_w*2)" calcmode="lin" valueType="num">
                                      <p:cBhvr rctx="PPT">
                                        <p:cTn id="148" dur="500" autoRev="1" fill="hold">
                                          <p:stCondLst>
                                            <p:cond delay="0"/>
                                          </p:stCondLst>
                                        </p:cTn>
                                        <p:tgtEl>
                                          <p:spTgt spid="854046"/>
                                        </p:tgtEl>
                                        <p:attrNameLst>
                                          <p:attrName>ppt_w</p:attrName>
                                        </p:attrNameLst>
                                      </p:cBhvr>
                                    </p:anim>
                                    <p:anim by="(#ppt_w*0.50)" calcmode="lin" valueType="num">
                                      <p:cBhvr>
                                        <p:cTn id="149" dur="500" decel="50000" autoRev="1" fill="hold">
                                          <p:stCondLst>
                                            <p:cond delay="0"/>
                                          </p:stCondLst>
                                        </p:cTn>
                                        <p:tgtEl>
                                          <p:spTgt spid="854046"/>
                                        </p:tgtEl>
                                        <p:attrNameLst>
                                          <p:attrName>ppt_x</p:attrName>
                                        </p:attrNameLst>
                                      </p:cBhvr>
                                    </p:anim>
                                    <p:anim from="(-#ppt_h/2)" to="(#ppt_y)" calcmode="lin" valueType="num">
                                      <p:cBhvr>
                                        <p:cTn id="150" dur="1000" fill="hold">
                                          <p:stCondLst>
                                            <p:cond delay="0"/>
                                          </p:stCondLst>
                                        </p:cTn>
                                        <p:tgtEl>
                                          <p:spTgt spid="854046"/>
                                        </p:tgtEl>
                                        <p:attrNameLst>
                                          <p:attrName>ppt_y</p:attrName>
                                        </p:attrNameLst>
                                      </p:cBhvr>
                                    </p:anim>
                                    <p:animRot by="21600000">
                                      <p:cBhvr>
                                        <p:cTn id="151" dur="1000" fill="hold">
                                          <p:stCondLst>
                                            <p:cond delay="0"/>
                                          </p:stCondLst>
                                        </p:cTn>
                                        <p:tgtEl>
                                          <p:spTgt spid="8540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2" grpId="0" animBg="1"/>
      <p:bldP spid="854023" grpId="0"/>
      <p:bldP spid="854024" grpId="0"/>
      <p:bldP spid="854032" grpId="0"/>
      <p:bldP spid="854034" grpId="0"/>
      <p:bldP spid="854036" grpId="0"/>
      <p:bldP spid="854038" grpId="0"/>
      <p:bldP spid="854040" grpId="0"/>
      <p:bldP spid="854042" grpId="0"/>
      <p:bldP spid="854044" grpId="0"/>
      <p:bldP spid="854046" grpId="0"/>
    </p:bld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965200" y="719138"/>
            <a:ext cx="7045325" cy="3019425"/>
          </a:xfrm>
          <a:prstGeom prst="rect">
            <a:avLst/>
          </a:prstGeom>
          <a:noFill/>
          <a:ln w="9525">
            <a:noFill/>
            <a:miter lim="800000"/>
            <a:headEnd/>
            <a:tailEnd/>
          </a:ln>
        </p:spPr>
        <p:txBody>
          <a:bodyPr wrap="none" anchor="ctr">
            <a:spAutoFit/>
          </a:bodyPr>
          <a:lstStyle/>
          <a:p>
            <a:pPr algn="l" eaLnBrk="0" hangingPunct="0"/>
            <a:r>
              <a:rPr lang="en-US" sz="1800">
                <a:cs typeface="Arial" charset="0"/>
              </a:rPr>
              <a:t>7)  What is the density of nitrogen gas at STP (in g/dm</a:t>
            </a:r>
            <a:r>
              <a:rPr lang="en-US" sz="1800" baseline="30000">
                <a:cs typeface="Arial" charset="0"/>
              </a:rPr>
              <a:t>3</a:t>
            </a:r>
            <a:r>
              <a:rPr lang="en-US" sz="1800">
                <a:cs typeface="Arial" charset="0"/>
              </a:rPr>
              <a:t> and kg/m</a:t>
            </a:r>
            <a:r>
              <a:rPr lang="en-US" sz="1800" baseline="30000">
                <a:cs typeface="Arial" charset="0"/>
              </a:rPr>
              <a:t>3</a:t>
            </a:r>
            <a:r>
              <a:rPr lang="en-US" sz="1800">
                <a:cs typeface="Arial" charset="0"/>
              </a:rPr>
              <a:t>)?</a:t>
            </a:r>
            <a:endParaRPr lang="en-US" sz="1800"/>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Write given information:</a:t>
            </a:r>
            <a:endParaRPr lang="en-US" sz="1800"/>
          </a:p>
          <a:p>
            <a:pPr algn="l" eaLnBrk="0" hangingPunct="0"/>
            <a:r>
              <a:rPr lang="en-US" sz="1800">
                <a:cs typeface="Arial" charset="0"/>
              </a:rPr>
              <a:t>1 mole N</a:t>
            </a:r>
            <a:r>
              <a:rPr lang="en-US" sz="1800" baseline="-30000">
                <a:cs typeface="Arial" charset="0"/>
              </a:rPr>
              <a:t>2</a:t>
            </a:r>
            <a:r>
              <a:rPr lang="en-US" sz="1800">
                <a:cs typeface="Arial" charset="0"/>
              </a:rPr>
              <a:t>  =  28 g N</a:t>
            </a:r>
            <a:r>
              <a:rPr lang="en-US" sz="1800" baseline="-30000">
                <a:cs typeface="Arial" charset="0"/>
              </a:rPr>
              <a:t>2 </a:t>
            </a:r>
            <a:r>
              <a:rPr lang="en-US" sz="1800">
                <a:cs typeface="Arial" charset="0"/>
              </a:rPr>
              <a:t> =  22.4 dm</a:t>
            </a:r>
            <a:r>
              <a:rPr lang="en-US" sz="1800" baseline="30000">
                <a:cs typeface="Arial" charset="0"/>
              </a:rPr>
              <a:t>3</a:t>
            </a:r>
            <a:r>
              <a:rPr lang="en-US" sz="1800">
                <a:cs typeface="Arial" charset="0"/>
              </a:rPr>
              <a:t> @ STP</a:t>
            </a:r>
            <a:endParaRPr lang="en-US" sz="1800"/>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Write equation:</a:t>
            </a:r>
          </a:p>
          <a:p>
            <a:pPr algn="l" eaLnBrk="0" hangingPunct="0"/>
            <a:r>
              <a:rPr lang="en-US" sz="1800">
                <a:solidFill>
                  <a:srgbClr val="0000FF"/>
                </a:solidFill>
                <a:cs typeface="Arial" charset="0"/>
              </a:rPr>
              <a:t>   </a:t>
            </a:r>
            <a:r>
              <a:rPr lang="en-US" sz="1800"/>
              <a:t>       </a:t>
            </a:r>
            <a:r>
              <a:rPr lang="en-US" sz="2400"/>
              <a:t> </a:t>
            </a:r>
            <a:r>
              <a:rPr lang="en-US" sz="1800"/>
              <a:t>                  </a:t>
            </a:r>
          </a:p>
          <a:p>
            <a:pPr algn="l" eaLnBrk="0" hangingPunct="0"/>
            <a:r>
              <a:rPr lang="en-US" sz="1800">
                <a:solidFill>
                  <a:srgbClr val="0000FF"/>
                </a:solidFill>
                <a:cs typeface="Arial" charset="0"/>
              </a:rPr>
              <a:t>Substitute into equation: </a:t>
            </a:r>
          </a:p>
          <a:p>
            <a:pPr algn="l" eaLnBrk="0" hangingPunct="0"/>
            <a:r>
              <a:rPr lang="en-US" sz="1800">
                <a:solidFill>
                  <a:srgbClr val="0000FF"/>
                </a:solidFill>
                <a:cs typeface="Arial" charset="0"/>
              </a:rPr>
              <a:t>       </a:t>
            </a:r>
            <a:r>
              <a:rPr lang="en-US" sz="24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Density:   </a:t>
            </a:r>
            <a:r>
              <a:rPr lang="en-US" sz="1800">
                <a:cs typeface="Arial" charset="0"/>
              </a:rPr>
              <a:t>Density  =  1.35 g/dm</a:t>
            </a:r>
            <a:r>
              <a:rPr lang="en-US" sz="1800" baseline="30000">
                <a:solidFill>
                  <a:srgbClr val="0000FF"/>
                </a:solidFill>
                <a:cs typeface="Arial" charset="0"/>
              </a:rPr>
              <a:t>3</a:t>
            </a:r>
            <a:endParaRPr lang="en-US" sz="1800">
              <a:solidFill>
                <a:srgbClr val="0000FF"/>
              </a:solidFill>
              <a:cs typeface="Arial" charset="0"/>
            </a:endParaRPr>
          </a:p>
        </p:txBody>
      </p:sp>
      <p:sp>
        <p:nvSpPr>
          <p:cNvPr id="209923" name="Rectangle 3"/>
          <p:cNvSpPr>
            <a:spLocks noChangeArrowheads="1"/>
          </p:cNvSpPr>
          <p:nvPr/>
        </p:nvSpPr>
        <p:spPr bwMode="auto">
          <a:xfrm>
            <a:off x="968375" y="3111500"/>
            <a:ext cx="12601575" cy="2819400"/>
          </a:xfrm>
          <a:prstGeom prst="rect">
            <a:avLst/>
          </a:prstGeom>
          <a:noFill/>
          <a:ln w="9525">
            <a:noFill/>
            <a:miter lim="800000"/>
            <a:headEnd/>
            <a:tailEnd/>
          </a:ln>
        </p:spPr>
        <p:txBody>
          <a:bodyPr wrap="none" anchor="ctr">
            <a:spAutoFit/>
          </a:bodyPr>
          <a:lstStyle/>
          <a:p>
            <a:pPr algn="l"/>
            <a:r>
              <a:rPr lang="en-US" sz="1800">
                <a:solidFill>
                  <a:srgbClr val="0000FF"/>
                </a:solidFill>
                <a:cs typeface="Arial" charset="0"/>
              </a:rPr>
              <a:t>Recall:  </a:t>
            </a:r>
            <a:r>
              <a:rPr lang="en-US" sz="1800">
                <a:cs typeface="Arial" charset="0"/>
              </a:rPr>
              <a:t>1000 g  =  1 kg     &amp;     1 m</a:t>
            </a:r>
            <a:r>
              <a:rPr lang="en-US" sz="1800" baseline="30000">
                <a:cs typeface="Arial" charset="0"/>
              </a:rPr>
              <a:t>3</a:t>
            </a:r>
            <a:r>
              <a:rPr lang="en-US" sz="1800">
                <a:cs typeface="Arial" charset="0"/>
              </a:rPr>
              <a:t>  =  1000 dm</a:t>
            </a:r>
            <a:r>
              <a:rPr lang="en-US" sz="1800" baseline="30000">
                <a:cs typeface="Arial" charset="0"/>
              </a:rPr>
              <a:t>3</a:t>
            </a:r>
            <a:r>
              <a:rPr lang="en-US" sz="1800"/>
              <a:t>                                                                              </a:t>
            </a:r>
            <a:r>
              <a:rPr lang="en-US" sz="11700"/>
              <a:t> </a:t>
            </a:r>
            <a:r>
              <a:rPr lang="en-US" sz="1800"/>
              <a:t>                                 </a:t>
            </a:r>
          </a:p>
          <a:p>
            <a:pPr algn="l" eaLnBrk="0" hangingPunct="0"/>
            <a:r>
              <a:rPr lang="en-US" sz="1800">
                <a:solidFill>
                  <a:srgbClr val="0000FF"/>
                </a:solidFill>
                <a:cs typeface="Arial" charset="0"/>
              </a:rPr>
              <a:t>Convert m</a:t>
            </a:r>
            <a:r>
              <a:rPr lang="en-US" sz="1800" baseline="30000">
                <a:solidFill>
                  <a:srgbClr val="0000FF"/>
                </a:solidFill>
                <a:cs typeface="Arial" charset="0"/>
              </a:rPr>
              <a:t>3</a:t>
            </a:r>
            <a:r>
              <a:rPr lang="en-US" sz="1800">
                <a:solidFill>
                  <a:srgbClr val="0000FF"/>
                </a:solidFill>
                <a:cs typeface="Arial" charset="0"/>
              </a:rPr>
              <a:t> to dm</a:t>
            </a:r>
            <a:r>
              <a:rPr lang="en-US" sz="1800" baseline="30000">
                <a:solidFill>
                  <a:srgbClr val="0000FF"/>
                </a:solidFill>
                <a:cs typeface="Arial" charset="0"/>
              </a:rPr>
              <a:t>3</a:t>
            </a:r>
            <a:r>
              <a:rPr lang="en-US" sz="1800">
                <a:solidFill>
                  <a:srgbClr val="0000FF"/>
                </a:solidFill>
                <a:cs typeface="Arial" charset="0"/>
              </a:rPr>
              <a:t>:</a:t>
            </a:r>
            <a:endParaRPr lang="en-US" sz="1800"/>
          </a:p>
          <a:p>
            <a:pPr algn="l" eaLnBrk="0" hangingPunct="0"/>
            <a:r>
              <a:rPr lang="en-US" sz="1800">
                <a:cs typeface="Arial" charset="0"/>
              </a:rPr>
              <a:t>        x dm</a:t>
            </a:r>
            <a:r>
              <a:rPr lang="en-US" sz="1800" baseline="30000">
                <a:cs typeface="Arial" charset="0"/>
              </a:rPr>
              <a:t>3</a:t>
            </a:r>
            <a:r>
              <a:rPr lang="en-US" sz="1800">
                <a:cs typeface="Arial" charset="0"/>
              </a:rPr>
              <a:t>  =  1</a:t>
            </a:r>
            <a:r>
              <a:rPr lang="en-US" sz="1800" baseline="30000">
                <a:cs typeface="Arial" charset="0"/>
              </a:rPr>
              <a:t> </a:t>
            </a:r>
            <a:r>
              <a:rPr lang="en-US" sz="1800">
                <a:cs typeface="Arial" charset="0"/>
              </a:rPr>
              <a:t>m</a:t>
            </a:r>
            <a:r>
              <a:rPr lang="en-US" sz="1800" baseline="30000">
                <a:cs typeface="Arial" charset="0"/>
              </a:rPr>
              <a:t>3    </a:t>
            </a:r>
            <a:r>
              <a:rPr lang="en-US" sz="3000" baseline="30000">
                <a:cs typeface="Arial" charset="0"/>
              </a:rPr>
              <a:t> </a:t>
            </a:r>
            <a:r>
              <a:rPr lang="en-US" sz="1800" baseline="30000">
                <a:cs typeface="Arial" charset="0"/>
              </a:rPr>
              <a:t>                    =  </a:t>
            </a:r>
            <a:r>
              <a:rPr lang="en-US" sz="1800">
                <a:cs typeface="Arial" charset="0"/>
              </a:rPr>
              <a:t>1000 dm</a:t>
            </a:r>
            <a:r>
              <a:rPr lang="en-US" sz="1800" baseline="30000">
                <a:cs typeface="Arial" charset="0"/>
              </a:rPr>
              <a:t>3</a:t>
            </a:r>
            <a:endParaRPr lang="en-US" sz="1800"/>
          </a:p>
          <a:p>
            <a:pPr algn="l" eaLnBrk="0" hangingPunct="0"/>
            <a:r>
              <a:rPr lang="en-US" sz="1800" baseline="30000">
                <a:cs typeface="Arial" charset="0"/>
              </a:rPr>
              <a:t> </a:t>
            </a:r>
          </a:p>
          <a:p>
            <a:pPr algn="l" eaLnBrk="0" hangingPunct="0"/>
            <a:r>
              <a:rPr lang="en-US" sz="1800" baseline="30000">
                <a:solidFill>
                  <a:srgbClr val="0000FF"/>
                </a:solidFill>
                <a:cs typeface="Arial" charset="0"/>
              </a:rPr>
              <a:t> </a:t>
            </a:r>
          </a:p>
        </p:txBody>
      </p:sp>
      <p:pic>
        <p:nvPicPr>
          <p:cNvPr id="209924" name="Picture 4" descr="Gas%20Re10"/>
          <p:cNvPicPr>
            <a:picLocks noChangeAspect="1" noChangeArrowheads="1"/>
          </p:cNvPicPr>
          <p:nvPr/>
        </p:nvPicPr>
        <p:blipFill>
          <a:blip r:embed="rId3" cstate="print"/>
          <a:srcRect/>
          <a:stretch>
            <a:fillRect/>
          </a:stretch>
        </p:blipFill>
        <p:spPr bwMode="auto">
          <a:xfrm>
            <a:off x="2701925" y="2117725"/>
            <a:ext cx="1247775" cy="390525"/>
          </a:xfrm>
          <a:prstGeom prst="rect">
            <a:avLst/>
          </a:prstGeom>
          <a:noFill/>
          <a:ln w="9525">
            <a:noFill/>
            <a:miter lim="800000"/>
            <a:headEnd/>
            <a:tailEnd/>
          </a:ln>
        </p:spPr>
      </p:pic>
      <p:pic>
        <p:nvPicPr>
          <p:cNvPr id="209925" name="Picture 5" descr="Gas%20Re11"/>
          <p:cNvPicPr>
            <a:picLocks noChangeAspect="1" noChangeArrowheads="1"/>
          </p:cNvPicPr>
          <p:nvPr/>
        </p:nvPicPr>
        <p:blipFill>
          <a:blip r:embed="rId4" cstate="print"/>
          <a:srcRect/>
          <a:stretch>
            <a:fillRect/>
          </a:stretch>
        </p:blipFill>
        <p:spPr bwMode="auto">
          <a:xfrm>
            <a:off x="3644900" y="2720975"/>
            <a:ext cx="1333500" cy="390525"/>
          </a:xfrm>
          <a:prstGeom prst="rect">
            <a:avLst/>
          </a:prstGeom>
          <a:noFill/>
          <a:ln w="9525">
            <a:noFill/>
            <a:miter lim="800000"/>
            <a:headEnd/>
            <a:tailEnd/>
          </a:ln>
        </p:spPr>
      </p:pic>
      <p:pic>
        <p:nvPicPr>
          <p:cNvPr id="209926" name="Picture 6" descr="Gas_Re12"/>
          <p:cNvPicPr>
            <a:picLocks noChangeAspect="1" noChangeArrowheads="1"/>
          </p:cNvPicPr>
          <p:nvPr/>
        </p:nvPicPr>
        <p:blipFill>
          <a:blip r:embed="rId5" cstate="print"/>
          <a:srcRect/>
          <a:stretch>
            <a:fillRect/>
          </a:stretch>
        </p:blipFill>
        <p:spPr bwMode="auto">
          <a:xfrm>
            <a:off x="6516688" y="3060700"/>
            <a:ext cx="1962150" cy="1857375"/>
          </a:xfrm>
          <a:prstGeom prst="rect">
            <a:avLst/>
          </a:prstGeom>
          <a:noFill/>
          <a:ln w="9525">
            <a:noFill/>
            <a:miter lim="800000"/>
            <a:headEnd/>
            <a:tailEnd/>
          </a:ln>
        </p:spPr>
      </p:pic>
      <p:pic>
        <p:nvPicPr>
          <p:cNvPr id="209927" name="Picture 7" descr="Gas_Re13"/>
          <p:cNvPicPr>
            <a:picLocks noChangeAspect="1" noChangeArrowheads="1"/>
          </p:cNvPicPr>
          <p:nvPr/>
        </p:nvPicPr>
        <p:blipFill>
          <a:blip r:embed="rId6" cstate="print"/>
          <a:srcRect/>
          <a:stretch>
            <a:fillRect/>
          </a:stretch>
        </p:blipFill>
        <p:spPr bwMode="auto">
          <a:xfrm>
            <a:off x="3090863" y="5049838"/>
            <a:ext cx="828675" cy="485775"/>
          </a:xfrm>
          <a:prstGeom prst="rect">
            <a:avLst/>
          </a:prstGeom>
          <a:noFill/>
          <a:ln w="9525">
            <a:noFill/>
            <a:miter lim="800000"/>
            <a:headEnd/>
            <a:tailEnd/>
          </a:ln>
        </p:spPr>
      </p:pic>
      <p:pic>
        <p:nvPicPr>
          <p:cNvPr id="209928" name="Picture 8" descr="Gas%20Re19"/>
          <p:cNvPicPr>
            <a:picLocks noChangeAspect="1" noChangeArrowheads="1"/>
          </p:cNvPicPr>
          <p:nvPr/>
        </p:nvPicPr>
        <p:blipFill>
          <a:blip r:embed="rId7" cstate="print"/>
          <a:srcRect/>
          <a:stretch>
            <a:fillRect/>
          </a:stretch>
        </p:blipFill>
        <p:spPr bwMode="auto">
          <a:xfrm>
            <a:off x="2076450" y="5656263"/>
            <a:ext cx="2562225" cy="485775"/>
          </a:xfrm>
          <a:prstGeom prst="rect">
            <a:avLst/>
          </a:prstGeom>
          <a:noFill/>
          <a:ln w="9525">
            <a:noFill/>
            <a:miter lim="800000"/>
            <a:headEnd/>
            <a:tailEnd/>
          </a:ln>
        </p:spPr>
      </p:pic>
      <p:sp>
        <p:nvSpPr>
          <p:cNvPr id="209929" name="Rectangle 10"/>
          <p:cNvSpPr>
            <a:spLocks noChangeArrowheads="1"/>
          </p:cNvSpPr>
          <p:nvPr/>
        </p:nvSpPr>
        <p:spPr bwMode="auto">
          <a:xfrm>
            <a:off x="3260725" y="236538"/>
            <a:ext cx="2762250" cy="366712"/>
          </a:xfrm>
          <a:prstGeom prst="rect">
            <a:avLst/>
          </a:prstGeom>
          <a:noFill/>
          <a:ln w="9525">
            <a:noFill/>
            <a:miter lim="800000"/>
            <a:headEnd/>
            <a:tailEnd/>
          </a:ln>
        </p:spPr>
        <p:txBody>
          <a:bodyPr wrap="none">
            <a:spAutoFit/>
          </a:bodyPr>
          <a:lstStyle/>
          <a:p>
            <a:pPr algn="l"/>
            <a:r>
              <a:rPr lang="en-US" sz="1800" b="1">
                <a:cs typeface="Arial" charset="0"/>
              </a:rPr>
              <a:t>Gas Review Problem #7</a:t>
            </a:r>
          </a:p>
        </p:txBody>
      </p:sp>
      <p:sp>
        <p:nvSpPr>
          <p:cNvPr id="209930" name="Text Box 14"/>
          <p:cNvSpPr txBox="1">
            <a:spLocks noChangeArrowheads="1"/>
          </p:cNvSpPr>
          <p:nvPr/>
        </p:nvSpPr>
        <p:spPr bwMode="auto">
          <a:xfrm>
            <a:off x="908050" y="5659438"/>
            <a:ext cx="2033588" cy="915987"/>
          </a:xfrm>
          <a:prstGeom prst="rect">
            <a:avLst/>
          </a:prstGeom>
          <a:noFill/>
          <a:ln w="9525">
            <a:noFill/>
            <a:miter lim="800000"/>
            <a:headEnd/>
            <a:tailEnd/>
          </a:ln>
        </p:spPr>
        <p:txBody>
          <a:bodyPr wrap="none">
            <a:spAutoFit/>
          </a:bodyPr>
          <a:lstStyle/>
          <a:p>
            <a:pPr algn="l"/>
            <a:r>
              <a:rPr lang="en-US" sz="1800">
                <a:solidFill>
                  <a:srgbClr val="0000CC"/>
                </a:solidFill>
              </a:rPr>
              <a:t>Convert:</a:t>
            </a:r>
          </a:p>
          <a:p>
            <a:pPr algn="l"/>
            <a:endParaRPr lang="en-US" sz="1800">
              <a:solidFill>
                <a:srgbClr val="0000CC"/>
              </a:solidFill>
            </a:endParaRPr>
          </a:p>
          <a:p>
            <a:pPr algn="l"/>
            <a:r>
              <a:rPr lang="en-US" sz="1800">
                <a:solidFill>
                  <a:srgbClr val="0000CC"/>
                </a:solidFill>
              </a:rPr>
              <a:t>Solve:  1.35 kg/m</a:t>
            </a:r>
            <a:r>
              <a:rPr lang="en-US" sz="1800" baseline="30000">
                <a:solidFill>
                  <a:srgbClr val="0000CC"/>
                </a:solidFill>
              </a:rPr>
              <a:t>3</a:t>
            </a:r>
          </a:p>
        </p:txBody>
      </p:sp>
      <p:sp>
        <p:nvSpPr>
          <p:cNvPr id="209931" name="AutoShape 19">
            <a:hlinkClick r:id="rId8" action="ppaction://hlinksldjump" highlightClick="1"/>
            <a:hlinkHover r:id="rId8"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z="3600" smtClean="0"/>
              <a:t>Table of Contents</a:t>
            </a:r>
            <a:r>
              <a:rPr lang="en-US" smtClean="0"/>
              <a:t/>
            </a:r>
            <a:br>
              <a:rPr lang="en-US" smtClean="0"/>
            </a:br>
            <a:r>
              <a:rPr lang="en-US" sz="2000" smtClean="0"/>
              <a:t>‘Gas Laws’</a:t>
            </a:r>
          </a:p>
        </p:txBody>
      </p:sp>
      <p:sp>
        <p:nvSpPr>
          <p:cNvPr id="1028" name="Rectangle 3"/>
          <p:cNvSpPr>
            <a:spLocks noGrp="1" noChangeArrowheads="1"/>
          </p:cNvSpPr>
          <p:nvPr>
            <p:ph type="body" sz="half" idx="1"/>
          </p:nvPr>
        </p:nvSpPr>
        <p:spPr>
          <a:xfrm>
            <a:off x="685800" y="2362200"/>
            <a:ext cx="3810000" cy="4114800"/>
          </a:xfrm>
        </p:spPr>
        <p:txBody>
          <a:bodyPr/>
          <a:lstStyle/>
          <a:p>
            <a:pPr eaLnBrk="1" hangingPunct="1">
              <a:spcBef>
                <a:spcPct val="0"/>
              </a:spcBef>
              <a:buSzPct val="90000"/>
              <a:buFont typeface="Wingdings" pitchFamily="2" charset="2"/>
              <a:buNone/>
            </a:pPr>
            <a:r>
              <a:rPr lang="en-US" sz="2400" smtClean="0">
                <a:hlinkClick r:id="" action="ppaction://customshow?id=0&amp;return=true"/>
              </a:rPr>
              <a:t>Greenhouse Effect</a:t>
            </a:r>
            <a:endParaRPr lang="en-US" sz="2400" smtClean="0"/>
          </a:p>
          <a:p>
            <a:pPr eaLnBrk="1" hangingPunct="1">
              <a:spcBef>
                <a:spcPct val="0"/>
              </a:spcBef>
              <a:buSzPct val="90000"/>
              <a:buFont typeface="Wingdings" pitchFamily="2" charset="2"/>
              <a:buNone/>
            </a:pPr>
            <a:r>
              <a:rPr lang="en-US" sz="2400" smtClean="0">
                <a:hlinkClick r:id="" action="ppaction://customshow?id=1&amp;return=true"/>
              </a:rPr>
              <a:t>Ozone</a:t>
            </a:r>
            <a:endParaRPr lang="en-US" sz="2400" smtClean="0"/>
          </a:p>
          <a:p>
            <a:pPr eaLnBrk="1" hangingPunct="1">
              <a:spcBef>
                <a:spcPct val="0"/>
              </a:spcBef>
              <a:buSzPct val="90000"/>
              <a:buFont typeface="Wingdings" pitchFamily="2" charset="2"/>
              <a:buNone/>
            </a:pPr>
            <a:r>
              <a:rPr lang="en-US" sz="2400" smtClean="0">
                <a:hlinkClick r:id="" action="ppaction://customshow?id=2&amp;return=true"/>
              </a:rPr>
              <a:t>Kinetic Molecular Theory</a:t>
            </a:r>
            <a:endParaRPr lang="en-US" sz="2400" smtClean="0"/>
          </a:p>
          <a:p>
            <a:pPr eaLnBrk="1" hangingPunct="1">
              <a:spcBef>
                <a:spcPct val="0"/>
              </a:spcBef>
              <a:buSzPct val="90000"/>
              <a:buFont typeface="Wingdings" pitchFamily="2" charset="2"/>
              <a:buNone/>
            </a:pPr>
            <a:r>
              <a:rPr lang="en-US" sz="2400" smtClean="0">
                <a:hlinkClick r:id="" action="ppaction://customshow?id=3&amp;return=true"/>
              </a:rPr>
              <a:t>Boyle’s Law</a:t>
            </a:r>
            <a:endParaRPr lang="en-US" sz="2400" smtClean="0"/>
          </a:p>
          <a:p>
            <a:pPr eaLnBrk="1" hangingPunct="1">
              <a:spcBef>
                <a:spcPct val="0"/>
              </a:spcBef>
              <a:buSzPct val="90000"/>
              <a:buFont typeface="Wingdings" pitchFamily="2" charset="2"/>
              <a:buNone/>
            </a:pPr>
            <a:r>
              <a:rPr lang="en-US" sz="2400" smtClean="0">
                <a:hlinkClick r:id="" action="ppaction://customshow?id=4&amp;return=true"/>
              </a:rPr>
              <a:t>Breathing</a:t>
            </a:r>
            <a:endParaRPr lang="en-US" sz="2400" smtClean="0"/>
          </a:p>
          <a:p>
            <a:pPr eaLnBrk="1" hangingPunct="1">
              <a:spcBef>
                <a:spcPct val="0"/>
              </a:spcBef>
              <a:buSzPct val="90000"/>
              <a:buFont typeface="Wingdings" pitchFamily="2" charset="2"/>
              <a:buNone/>
            </a:pPr>
            <a:r>
              <a:rPr lang="en-US" sz="2400" smtClean="0">
                <a:hlinkClick r:id="" action="ppaction://customshow?id=5&amp;return=true"/>
              </a:rPr>
              <a:t>Graham’s Law of Diffusion</a:t>
            </a:r>
            <a:endParaRPr lang="en-US" sz="2400" smtClean="0"/>
          </a:p>
          <a:p>
            <a:pPr eaLnBrk="1" hangingPunct="1">
              <a:spcBef>
                <a:spcPct val="0"/>
              </a:spcBef>
              <a:buSzPct val="90000"/>
              <a:buFont typeface="Wingdings" pitchFamily="2" charset="2"/>
              <a:buNone/>
            </a:pPr>
            <a:r>
              <a:rPr lang="en-US" sz="2400" smtClean="0">
                <a:hlinkClick r:id="" action="ppaction://customshow?id=6&amp;return=true"/>
              </a:rPr>
              <a:t>Charle’s Law</a:t>
            </a:r>
            <a:endParaRPr lang="en-US" sz="2400" smtClean="0"/>
          </a:p>
          <a:p>
            <a:pPr eaLnBrk="1" hangingPunct="1">
              <a:spcBef>
                <a:spcPct val="0"/>
              </a:spcBef>
              <a:buSzPct val="90000"/>
              <a:buFont typeface="Wingdings" pitchFamily="2" charset="2"/>
              <a:buNone/>
            </a:pPr>
            <a:r>
              <a:rPr lang="en-US" sz="2400" smtClean="0">
                <a:hlinkClick r:id="" action="ppaction://customshow?id=7&amp;return=true"/>
              </a:rPr>
              <a:t>Combined Gas Law</a:t>
            </a:r>
            <a:endParaRPr lang="en-US" sz="2400" smtClean="0"/>
          </a:p>
          <a:p>
            <a:pPr eaLnBrk="1" hangingPunct="1">
              <a:spcBef>
                <a:spcPct val="0"/>
              </a:spcBef>
              <a:buSzPct val="90000"/>
              <a:buFont typeface="Wingdings" pitchFamily="2" charset="2"/>
              <a:buNone/>
            </a:pPr>
            <a:r>
              <a:rPr lang="en-US" sz="2400" smtClean="0">
                <a:hlinkClick r:id="" action="ppaction://customshow?id=8&amp;return=true"/>
              </a:rPr>
              <a:t>Bernoulli’s Principle</a:t>
            </a:r>
            <a:endParaRPr lang="en-US" sz="2400" smtClean="0"/>
          </a:p>
          <a:p>
            <a:pPr eaLnBrk="1" hangingPunct="1">
              <a:spcBef>
                <a:spcPct val="0"/>
              </a:spcBef>
              <a:buSzPct val="90000"/>
              <a:buFont typeface="Wingdings" pitchFamily="2" charset="2"/>
              <a:buNone/>
            </a:pPr>
            <a:r>
              <a:rPr lang="en-US" sz="2400" smtClean="0">
                <a:hlinkClick r:id="" action="ppaction://customshow?id=9&amp;return=true"/>
              </a:rPr>
              <a:t>Space Shuttle</a:t>
            </a:r>
            <a:endParaRPr lang="en-US" sz="2400" smtClean="0"/>
          </a:p>
          <a:p>
            <a:pPr eaLnBrk="1" hangingPunct="1">
              <a:buFontTx/>
              <a:buNone/>
            </a:pPr>
            <a:endParaRPr lang="en-US" smtClean="0"/>
          </a:p>
        </p:txBody>
      </p:sp>
      <p:sp>
        <p:nvSpPr>
          <p:cNvPr id="1029" name="Rectangle 4"/>
          <p:cNvSpPr>
            <a:spLocks noGrp="1" noChangeArrowheads="1"/>
          </p:cNvSpPr>
          <p:nvPr>
            <p:ph type="body" sz="half" idx="2"/>
          </p:nvPr>
        </p:nvSpPr>
        <p:spPr>
          <a:xfrm>
            <a:off x="5181600" y="2362200"/>
            <a:ext cx="3810000" cy="4114800"/>
          </a:xfrm>
        </p:spPr>
        <p:txBody>
          <a:bodyPr/>
          <a:lstStyle/>
          <a:p>
            <a:pPr eaLnBrk="1" hangingPunct="1">
              <a:spcBef>
                <a:spcPct val="0"/>
              </a:spcBef>
              <a:buSzPct val="90000"/>
              <a:buFont typeface="Wingdings" pitchFamily="2" charset="2"/>
              <a:buNone/>
            </a:pPr>
            <a:r>
              <a:rPr lang="en-US" sz="2400" smtClean="0">
                <a:hlinkClick r:id="" action="ppaction://customshow?id=10&amp;return=true"/>
              </a:rPr>
              <a:t>Partial Pressures</a:t>
            </a:r>
            <a:endParaRPr lang="en-US" sz="2400" smtClean="0"/>
          </a:p>
          <a:p>
            <a:pPr eaLnBrk="1" hangingPunct="1">
              <a:spcBef>
                <a:spcPct val="0"/>
              </a:spcBef>
              <a:buSzPct val="90000"/>
              <a:buFont typeface="Wingdings" pitchFamily="2" charset="2"/>
              <a:buNone/>
            </a:pPr>
            <a:r>
              <a:rPr lang="en-US" sz="2400" smtClean="0">
                <a:hlinkClick r:id="" action="ppaction://noaction"/>
              </a:rPr>
              <a:t>Ideal vs. Real Gases</a:t>
            </a:r>
            <a:endParaRPr lang="en-US" sz="2400" smtClean="0"/>
          </a:p>
          <a:p>
            <a:pPr eaLnBrk="1" hangingPunct="1">
              <a:spcBef>
                <a:spcPct val="0"/>
              </a:spcBef>
              <a:buSzPct val="90000"/>
              <a:buFont typeface="Wingdings" pitchFamily="2" charset="2"/>
              <a:buNone/>
            </a:pPr>
            <a:r>
              <a:rPr lang="en-US" sz="2400" smtClean="0">
                <a:hlinkClick r:id="" action="ppaction://customshow?id=12&amp;return=true"/>
              </a:rPr>
              <a:t>Air Pressure</a:t>
            </a:r>
            <a:endParaRPr lang="en-US" sz="2400" smtClean="0"/>
          </a:p>
          <a:p>
            <a:pPr eaLnBrk="1" hangingPunct="1">
              <a:spcBef>
                <a:spcPct val="0"/>
              </a:spcBef>
              <a:buSzPct val="90000"/>
              <a:buFont typeface="Wingdings" pitchFamily="2" charset="2"/>
              <a:buNone/>
            </a:pPr>
            <a:r>
              <a:rPr lang="en-US" sz="2400" smtClean="0">
                <a:hlinkClick r:id="" action="ppaction://customshow?id=13&amp;return=true"/>
              </a:rPr>
              <a:t>Barometer</a:t>
            </a:r>
            <a:endParaRPr lang="en-US" sz="2400" smtClean="0"/>
          </a:p>
          <a:p>
            <a:pPr eaLnBrk="1" hangingPunct="1">
              <a:spcBef>
                <a:spcPct val="0"/>
              </a:spcBef>
              <a:buSzPct val="90000"/>
              <a:buFont typeface="Wingdings" pitchFamily="2" charset="2"/>
              <a:buNone/>
            </a:pPr>
            <a:r>
              <a:rPr lang="en-US" sz="2400" smtClean="0">
                <a:hlinkClick r:id="rId5" action="ppaction://hlinksldjump"/>
              </a:rPr>
              <a:t>Diffusion</a:t>
            </a:r>
            <a:endParaRPr lang="en-US" sz="2400" smtClean="0"/>
          </a:p>
          <a:p>
            <a:pPr eaLnBrk="1" hangingPunct="1">
              <a:spcBef>
                <a:spcPct val="0"/>
              </a:spcBef>
              <a:buSzPct val="90000"/>
              <a:buFont typeface="Wingdings" pitchFamily="2" charset="2"/>
              <a:buNone/>
            </a:pPr>
            <a:r>
              <a:rPr lang="en-US" sz="2400" smtClean="0">
                <a:hlinkClick r:id="" action="ppaction://customshow?id=15&amp;return=true"/>
              </a:rPr>
              <a:t>Manometer</a:t>
            </a:r>
            <a:endParaRPr lang="en-US" sz="2400" smtClean="0"/>
          </a:p>
          <a:p>
            <a:pPr eaLnBrk="1" hangingPunct="1">
              <a:spcBef>
                <a:spcPct val="0"/>
              </a:spcBef>
              <a:buSzPct val="90000"/>
              <a:buFont typeface="Wingdings" pitchFamily="2" charset="2"/>
              <a:buNone/>
            </a:pPr>
            <a:r>
              <a:rPr lang="en-US" sz="2400" smtClean="0">
                <a:hlinkClick r:id="" action="ppaction://customshow?id=16&amp;return=true"/>
              </a:rPr>
              <a:t>Vapor Pressure</a:t>
            </a:r>
            <a:endParaRPr lang="en-US" sz="2400" smtClean="0"/>
          </a:p>
          <a:p>
            <a:pPr eaLnBrk="1" hangingPunct="1">
              <a:spcBef>
                <a:spcPct val="0"/>
              </a:spcBef>
              <a:buSzPct val="90000"/>
              <a:buFont typeface="Wingdings" pitchFamily="2" charset="2"/>
              <a:buNone/>
            </a:pPr>
            <a:r>
              <a:rPr lang="en-US" sz="2400" smtClean="0">
                <a:hlinkClick r:id="" action="ppaction://customshow?id=17&amp;return=true"/>
              </a:rPr>
              <a:t>Self-Cooling Can</a:t>
            </a:r>
            <a:endParaRPr lang="en-US" sz="2400" smtClean="0"/>
          </a:p>
          <a:p>
            <a:pPr eaLnBrk="1" hangingPunct="1">
              <a:spcBef>
                <a:spcPct val="0"/>
              </a:spcBef>
              <a:buSzPct val="90000"/>
              <a:buFont typeface="Wingdings" pitchFamily="2" charset="2"/>
              <a:buNone/>
            </a:pPr>
            <a:r>
              <a:rPr lang="en-US" sz="2400" smtClean="0">
                <a:hlinkClick r:id="" action="ppaction://customshow?id=18&amp;return=true"/>
              </a:rPr>
              <a:t>Liquid Nitrogen</a:t>
            </a:r>
            <a:endParaRPr lang="en-US" sz="2400" smtClean="0"/>
          </a:p>
          <a:p>
            <a:pPr eaLnBrk="1" hangingPunct="1">
              <a:buFontTx/>
              <a:buNone/>
            </a:pPr>
            <a:endParaRPr lang="en-US" smtClean="0"/>
          </a:p>
        </p:txBody>
      </p:sp>
      <p:graphicFrame>
        <p:nvGraphicFramePr>
          <p:cNvPr id="1026" name="Object 5" descr="Hot air balloon"/>
          <p:cNvGraphicFramePr>
            <a:graphicFrameLocks noChangeAspect="1"/>
          </p:cNvGraphicFramePr>
          <p:nvPr/>
        </p:nvGraphicFramePr>
        <p:xfrm>
          <a:off x="7391400" y="304800"/>
          <a:ext cx="1293813" cy="1790700"/>
        </p:xfrm>
        <a:graphic>
          <a:graphicData uri="http://schemas.openxmlformats.org/presentationml/2006/ole">
            <p:oleObj spid="_x0000_s1026" name="Clip" r:id="rId6" imgW="2057143" imgH="3086531" progId="MS_ClipArt_Gallery.2">
              <p:embed/>
            </p:oleObj>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944563" y="606425"/>
            <a:ext cx="3911600" cy="5349875"/>
          </a:xfrm>
          <a:prstGeom prst="rect">
            <a:avLst/>
          </a:prstGeom>
          <a:noFill/>
          <a:ln w="12700">
            <a:solidFill>
              <a:schemeClr val="tx1"/>
            </a:solidFill>
            <a:miter lim="800000"/>
            <a:headEnd/>
            <a:tailEnd/>
          </a:ln>
        </p:spPr>
        <p:txBody>
          <a:bodyPr wrap="none" anchor="ctr"/>
          <a:lstStyle/>
          <a:p>
            <a:endParaRPr lang="en-US"/>
          </a:p>
        </p:txBody>
      </p:sp>
      <p:sp>
        <p:nvSpPr>
          <p:cNvPr id="65539" name="Rectangle 18"/>
          <p:cNvSpPr>
            <a:spLocks noGrp="1" noChangeArrowheads="1"/>
          </p:cNvSpPr>
          <p:nvPr>
            <p:ph type="body" idx="1"/>
          </p:nvPr>
        </p:nvSpPr>
        <p:spPr>
          <a:xfrm>
            <a:off x="5019675" y="895350"/>
            <a:ext cx="3176588" cy="5443538"/>
          </a:xfrm>
          <a:noFill/>
        </p:spPr>
        <p:txBody>
          <a:bodyPr lIns="92075" tIns="46038" rIns="92075" bIns="46038"/>
          <a:lstStyle/>
          <a:p>
            <a:pPr eaLnBrk="1" hangingPunct="1"/>
            <a:r>
              <a:rPr lang="en-US" sz="2800" smtClean="0"/>
              <a:t>As the pressure on a gas increases -  </a:t>
            </a:r>
          </a:p>
          <a:p>
            <a:pPr eaLnBrk="1" hangingPunct="1">
              <a:buFontTx/>
              <a:buNone/>
            </a:pPr>
            <a:r>
              <a:rPr lang="en-US" sz="2800" smtClean="0"/>
              <a:t>	the volume decreases</a:t>
            </a:r>
          </a:p>
          <a:p>
            <a:pPr eaLnBrk="1" hangingPunct="1">
              <a:buFontTx/>
              <a:buNone/>
            </a:pPr>
            <a:endParaRPr lang="en-US" sz="2800" smtClean="0"/>
          </a:p>
          <a:p>
            <a:pPr eaLnBrk="1" hangingPunct="1"/>
            <a:r>
              <a:rPr lang="en-US" sz="2800" smtClean="0"/>
              <a:t>Pressure and volume are inversely related</a:t>
            </a:r>
          </a:p>
        </p:txBody>
      </p:sp>
      <p:sp>
        <p:nvSpPr>
          <p:cNvPr id="65540" name="Rectangle 21" descr="Blue tissue paper"/>
          <p:cNvSpPr>
            <a:spLocks noChangeArrowheads="1"/>
          </p:cNvSpPr>
          <p:nvPr/>
        </p:nvSpPr>
        <p:spPr bwMode="auto">
          <a:xfrm>
            <a:off x="1600200" y="4257675"/>
            <a:ext cx="1600200" cy="1371600"/>
          </a:xfrm>
          <a:prstGeom prst="rect">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sp>
        <p:nvSpPr>
          <p:cNvPr id="65541" name="Freeform 3"/>
          <p:cNvSpPr>
            <a:spLocks/>
          </p:cNvSpPr>
          <p:nvPr/>
        </p:nvSpPr>
        <p:spPr bwMode="auto">
          <a:xfrm>
            <a:off x="1423988" y="1509713"/>
            <a:ext cx="1982787" cy="4144962"/>
          </a:xfrm>
          <a:custGeom>
            <a:avLst/>
            <a:gdLst>
              <a:gd name="T0" fmla="*/ 0 w 1249"/>
              <a:gd name="T1" fmla="*/ 0 h 2611"/>
              <a:gd name="T2" fmla="*/ 2147483647 w 1249"/>
              <a:gd name="T3" fmla="*/ 0 h 2611"/>
              <a:gd name="T4" fmla="*/ 2147483647 w 1249"/>
              <a:gd name="T5" fmla="*/ 2147483647 h 2611"/>
              <a:gd name="T6" fmla="*/ 2147483647 w 1249"/>
              <a:gd name="T7" fmla="*/ 2147483647 h 2611"/>
              <a:gd name="T8" fmla="*/ 2147483647 w 1249"/>
              <a:gd name="T9" fmla="*/ 2147483647 h 2611"/>
              <a:gd name="T10" fmla="*/ 2147483647 w 1249"/>
              <a:gd name="T11" fmla="*/ 2147483647 h 2611"/>
              <a:gd name="T12" fmla="*/ 0 60000 65536"/>
              <a:gd name="T13" fmla="*/ 0 60000 65536"/>
              <a:gd name="T14" fmla="*/ 0 60000 65536"/>
              <a:gd name="T15" fmla="*/ 0 60000 65536"/>
              <a:gd name="T16" fmla="*/ 0 60000 65536"/>
              <a:gd name="T17" fmla="*/ 0 60000 65536"/>
              <a:gd name="T18" fmla="*/ 0 w 1249"/>
              <a:gd name="T19" fmla="*/ 0 h 2611"/>
              <a:gd name="T20" fmla="*/ 1249 w 1249"/>
              <a:gd name="T21" fmla="*/ 2611 h 2611"/>
            </a:gdLst>
            <a:ahLst/>
            <a:cxnLst>
              <a:cxn ang="T12">
                <a:pos x="T0" y="T1"/>
              </a:cxn>
              <a:cxn ang="T13">
                <a:pos x="T2" y="T3"/>
              </a:cxn>
              <a:cxn ang="T14">
                <a:pos x="T4" y="T5"/>
              </a:cxn>
              <a:cxn ang="T15">
                <a:pos x="T6" y="T7"/>
              </a:cxn>
              <a:cxn ang="T16">
                <a:pos x="T8" y="T9"/>
              </a:cxn>
              <a:cxn ang="T17">
                <a:pos x="T10" y="T11"/>
              </a:cxn>
            </a:cxnLst>
            <a:rect l="T18" t="T19" r="T20" b="T21"/>
            <a:pathLst>
              <a:path w="1249" h="2611">
                <a:moveTo>
                  <a:pt x="0" y="0"/>
                </a:moveTo>
                <a:lnTo>
                  <a:pt x="96" y="0"/>
                </a:lnTo>
                <a:lnTo>
                  <a:pt x="96" y="2610"/>
                </a:lnTo>
                <a:lnTo>
                  <a:pt x="1140" y="2610"/>
                </a:lnTo>
                <a:lnTo>
                  <a:pt x="1140" y="24"/>
                </a:lnTo>
                <a:lnTo>
                  <a:pt x="1248" y="24"/>
                </a:lnTo>
              </a:path>
            </a:pathLst>
          </a:custGeom>
          <a:noFill/>
          <a:ln w="25399" cap="rnd">
            <a:solidFill>
              <a:srgbClr val="000000"/>
            </a:solidFill>
            <a:round/>
            <a:headEnd type="none" w="sm" len="sm"/>
            <a:tailEnd type="none" w="sm" len="sm"/>
          </a:ln>
        </p:spPr>
        <p:txBody>
          <a:bodyPr/>
          <a:lstStyle/>
          <a:p>
            <a:endParaRPr lang="en-US"/>
          </a:p>
        </p:txBody>
      </p:sp>
      <p:sp>
        <p:nvSpPr>
          <p:cNvPr id="65542" name="Freeform 4"/>
          <p:cNvSpPr>
            <a:spLocks/>
          </p:cNvSpPr>
          <p:nvPr/>
        </p:nvSpPr>
        <p:spPr bwMode="auto">
          <a:xfrm>
            <a:off x="1585913" y="4167188"/>
            <a:ext cx="1649412" cy="144462"/>
          </a:xfrm>
          <a:custGeom>
            <a:avLst/>
            <a:gdLst>
              <a:gd name="T0" fmla="*/ 0 w 1039"/>
              <a:gd name="T1" fmla="*/ 0 h 91"/>
              <a:gd name="T2" fmla="*/ 2147483647 w 1039"/>
              <a:gd name="T3" fmla="*/ 0 h 91"/>
              <a:gd name="T4" fmla="*/ 2147483647 w 1039"/>
              <a:gd name="T5" fmla="*/ 2147483647 h 91"/>
              <a:gd name="T6" fmla="*/ 0 w 1039"/>
              <a:gd name="T7" fmla="*/ 2147483647 h 91"/>
              <a:gd name="T8" fmla="*/ 0 w 1039"/>
              <a:gd name="T9" fmla="*/ 0 h 91"/>
              <a:gd name="T10" fmla="*/ 0 60000 65536"/>
              <a:gd name="T11" fmla="*/ 0 60000 65536"/>
              <a:gd name="T12" fmla="*/ 0 60000 65536"/>
              <a:gd name="T13" fmla="*/ 0 60000 65536"/>
              <a:gd name="T14" fmla="*/ 0 60000 65536"/>
              <a:gd name="T15" fmla="*/ 0 w 1039"/>
              <a:gd name="T16" fmla="*/ 0 h 91"/>
              <a:gd name="T17" fmla="*/ 1039 w 1039"/>
              <a:gd name="T18" fmla="*/ 91 h 91"/>
            </a:gdLst>
            <a:ahLst/>
            <a:cxnLst>
              <a:cxn ang="T10">
                <a:pos x="T0" y="T1"/>
              </a:cxn>
              <a:cxn ang="T11">
                <a:pos x="T2" y="T3"/>
              </a:cxn>
              <a:cxn ang="T12">
                <a:pos x="T4" y="T5"/>
              </a:cxn>
              <a:cxn ang="T13">
                <a:pos x="T6" y="T7"/>
              </a:cxn>
              <a:cxn ang="T14">
                <a:pos x="T8" y="T9"/>
              </a:cxn>
            </a:cxnLst>
            <a:rect l="T15" t="T16" r="T17" b="T18"/>
            <a:pathLst>
              <a:path w="1039" h="91">
                <a:moveTo>
                  <a:pt x="0" y="0"/>
                </a:moveTo>
                <a:lnTo>
                  <a:pt x="1038" y="0"/>
                </a:lnTo>
                <a:lnTo>
                  <a:pt x="1038" y="90"/>
                </a:lnTo>
                <a:lnTo>
                  <a:pt x="0" y="90"/>
                </a:lnTo>
                <a:lnTo>
                  <a:pt x="0" y="0"/>
                </a:lnTo>
              </a:path>
            </a:pathLst>
          </a:custGeom>
          <a:solidFill>
            <a:srgbClr val="000000"/>
          </a:solidFill>
          <a:ln w="12699" cap="rnd">
            <a:solidFill>
              <a:srgbClr val="000000"/>
            </a:solidFill>
            <a:round/>
            <a:headEnd/>
            <a:tailEnd/>
          </a:ln>
        </p:spPr>
        <p:txBody>
          <a:bodyPr/>
          <a:lstStyle/>
          <a:p>
            <a:endParaRPr lang="en-US"/>
          </a:p>
        </p:txBody>
      </p:sp>
      <p:sp>
        <p:nvSpPr>
          <p:cNvPr id="65543" name="Oval 5"/>
          <p:cNvSpPr>
            <a:spLocks noChangeArrowheads="1"/>
          </p:cNvSpPr>
          <p:nvPr/>
        </p:nvSpPr>
        <p:spPr bwMode="auto">
          <a:xfrm>
            <a:off x="2058988" y="498792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44" name="Oval 6"/>
          <p:cNvSpPr>
            <a:spLocks noChangeArrowheads="1"/>
          </p:cNvSpPr>
          <p:nvPr/>
        </p:nvSpPr>
        <p:spPr bwMode="auto">
          <a:xfrm>
            <a:off x="2354263" y="460216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45" name="Oval 7"/>
          <p:cNvSpPr>
            <a:spLocks noChangeArrowheads="1"/>
          </p:cNvSpPr>
          <p:nvPr/>
        </p:nvSpPr>
        <p:spPr bwMode="auto">
          <a:xfrm>
            <a:off x="1763713" y="4973638"/>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46" name="Oval 8"/>
          <p:cNvSpPr>
            <a:spLocks noChangeArrowheads="1"/>
          </p:cNvSpPr>
          <p:nvPr/>
        </p:nvSpPr>
        <p:spPr bwMode="auto">
          <a:xfrm>
            <a:off x="2868613" y="494506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47" name="Oval 9"/>
          <p:cNvSpPr>
            <a:spLocks noChangeArrowheads="1"/>
          </p:cNvSpPr>
          <p:nvPr/>
        </p:nvSpPr>
        <p:spPr bwMode="auto">
          <a:xfrm>
            <a:off x="2354263" y="505936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48" name="Oval 10"/>
          <p:cNvSpPr>
            <a:spLocks noChangeArrowheads="1"/>
          </p:cNvSpPr>
          <p:nvPr/>
        </p:nvSpPr>
        <p:spPr bwMode="auto">
          <a:xfrm>
            <a:off x="1816100" y="5349875"/>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49" name="Oval 11"/>
          <p:cNvSpPr>
            <a:spLocks noChangeArrowheads="1"/>
          </p:cNvSpPr>
          <p:nvPr/>
        </p:nvSpPr>
        <p:spPr bwMode="auto">
          <a:xfrm>
            <a:off x="2620963" y="4687888"/>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50" name="Oval 12"/>
          <p:cNvSpPr>
            <a:spLocks noChangeArrowheads="1"/>
          </p:cNvSpPr>
          <p:nvPr/>
        </p:nvSpPr>
        <p:spPr bwMode="auto">
          <a:xfrm>
            <a:off x="2273300" y="52832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51" name="Oval 13"/>
          <p:cNvSpPr>
            <a:spLocks noChangeArrowheads="1"/>
          </p:cNvSpPr>
          <p:nvPr/>
        </p:nvSpPr>
        <p:spPr bwMode="auto">
          <a:xfrm>
            <a:off x="2740025" y="5321300"/>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52" name="Oval 14"/>
          <p:cNvSpPr>
            <a:spLocks noChangeArrowheads="1"/>
          </p:cNvSpPr>
          <p:nvPr/>
        </p:nvSpPr>
        <p:spPr bwMode="auto">
          <a:xfrm>
            <a:off x="1963738" y="4545013"/>
            <a:ext cx="149225" cy="149225"/>
          </a:xfrm>
          <a:prstGeom prst="ellipse">
            <a:avLst/>
          </a:prstGeom>
          <a:solidFill>
            <a:srgbClr val="FFFF99"/>
          </a:solidFill>
          <a:ln w="12700">
            <a:solidFill>
              <a:schemeClr val="tx1"/>
            </a:solidFill>
            <a:round/>
            <a:headEnd/>
            <a:tailEnd/>
          </a:ln>
        </p:spPr>
        <p:txBody>
          <a:bodyPr wrap="none" anchor="ctr"/>
          <a:lstStyle/>
          <a:p>
            <a:endParaRPr lang="en-US"/>
          </a:p>
        </p:txBody>
      </p:sp>
      <p:sp>
        <p:nvSpPr>
          <p:cNvPr id="65553" name="AutoShape 15"/>
          <p:cNvSpPr>
            <a:spLocks noChangeArrowheads="1"/>
          </p:cNvSpPr>
          <p:nvPr/>
        </p:nvSpPr>
        <p:spPr bwMode="auto">
          <a:xfrm>
            <a:off x="2497138" y="2878138"/>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
        <p:nvSpPr>
          <p:cNvPr id="65554" name="Rectangle 16"/>
          <p:cNvSpPr>
            <a:spLocks noChangeArrowheads="1"/>
          </p:cNvSpPr>
          <p:nvPr/>
        </p:nvSpPr>
        <p:spPr bwMode="auto">
          <a:xfrm>
            <a:off x="1900238" y="1889125"/>
            <a:ext cx="1128712"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solidFill>
                  <a:srgbClr val="000000"/>
                </a:solidFill>
              </a:rPr>
              <a:t>2 atm</a:t>
            </a:r>
          </a:p>
        </p:txBody>
      </p:sp>
      <p:sp>
        <p:nvSpPr>
          <p:cNvPr id="65555" name="Rectangle 17"/>
          <p:cNvSpPr>
            <a:spLocks noChangeArrowheads="1"/>
          </p:cNvSpPr>
          <p:nvPr/>
        </p:nvSpPr>
        <p:spPr bwMode="auto">
          <a:xfrm>
            <a:off x="3281363" y="3884613"/>
            <a:ext cx="1285875"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b="1">
                <a:solidFill>
                  <a:srgbClr val="000000"/>
                </a:solidFill>
              </a:rPr>
              <a:t>2 Liters</a:t>
            </a:r>
          </a:p>
        </p:txBody>
      </p:sp>
      <p:sp>
        <p:nvSpPr>
          <p:cNvPr id="65556" name="AutoShape 19"/>
          <p:cNvSpPr>
            <a:spLocks noChangeArrowheads="1"/>
          </p:cNvSpPr>
          <p:nvPr/>
        </p:nvSpPr>
        <p:spPr bwMode="auto">
          <a:xfrm>
            <a:off x="1706563" y="2901950"/>
            <a:ext cx="673100" cy="1196975"/>
          </a:xfrm>
          <a:prstGeom prst="downArrow">
            <a:avLst>
              <a:gd name="adj1" fmla="val 50000"/>
              <a:gd name="adj2" fmla="val 88923"/>
            </a:avLst>
          </a:prstGeom>
          <a:solidFill>
            <a:srgbClr val="FF0000"/>
          </a:solidFill>
          <a:ln w="12700">
            <a:solidFill>
              <a:schemeClr val="tx1"/>
            </a:solidFill>
            <a:miter lim="800000"/>
            <a:headEnd/>
            <a:tailEnd/>
          </a:ln>
        </p:spPr>
        <p:txBody>
          <a:bodyPr wrap="none" anchor="ctr"/>
          <a:lstStyle/>
          <a:p>
            <a:endParaRPr lang="en-US"/>
          </a:p>
        </p:txBody>
      </p:sp>
      <p:sp>
        <p:nvSpPr>
          <p:cNvPr id="65557" name="AutoShape 22">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838200" y="854075"/>
            <a:ext cx="8167688" cy="5278438"/>
          </a:xfrm>
          <a:prstGeom prst="rect">
            <a:avLst/>
          </a:prstGeom>
          <a:noFill/>
          <a:ln w="9525">
            <a:noFill/>
            <a:miter lim="800000"/>
            <a:headEnd/>
            <a:tailEnd/>
          </a:ln>
        </p:spPr>
        <p:txBody>
          <a:bodyPr wrap="none" anchor="ctr">
            <a:spAutoFit/>
          </a:bodyPr>
          <a:lstStyle/>
          <a:p>
            <a:pPr algn="l" eaLnBrk="0" hangingPunct="0"/>
            <a:r>
              <a:rPr lang="en-US" sz="1800">
                <a:cs typeface="Arial" charset="0"/>
              </a:rPr>
              <a:t>A sample of gas at STP has a density of 3.12 x 10</a:t>
            </a:r>
            <a:r>
              <a:rPr lang="en-US" sz="1800" baseline="30000">
                <a:cs typeface="Arial" charset="0"/>
              </a:rPr>
              <a:t>-3</a:t>
            </a:r>
            <a:r>
              <a:rPr lang="en-US" sz="1800">
                <a:cs typeface="Arial" charset="0"/>
              </a:rPr>
              <a:t> g/cm</a:t>
            </a:r>
            <a:r>
              <a:rPr lang="en-US" sz="1800" baseline="30000">
                <a:cs typeface="Arial" charset="0"/>
              </a:rPr>
              <a:t>3</a:t>
            </a:r>
            <a:r>
              <a:rPr lang="en-US" sz="1800">
                <a:cs typeface="Arial" charset="0"/>
              </a:rPr>
              <a:t>.  </a:t>
            </a:r>
          </a:p>
          <a:p>
            <a:pPr algn="l" eaLnBrk="0" hangingPunct="0"/>
            <a:r>
              <a:rPr lang="en-US" sz="1800">
                <a:cs typeface="Arial" charset="0"/>
              </a:rPr>
              <a:t>What will the density of the gas be at room temperature (21</a:t>
            </a:r>
            <a:r>
              <a:rPr lang="en-US" sz="1800" baseline="30000">
                <a:cs typeface="Arial" charset="0"/>
              </a:rPr>
              <a:t>o</a:t>
            </a:r>
            <a:r>
              <a:rPr lang="en-US" sz="1800">
                <a:cs typeface="Arial" charset="0"/>
              </a:rPr>
              <a:t>C) and 100.5 kPa?</a:t>
            </a:r>
          </a:p>
          <a:p>
            <a:pPr algn="l" eaLnBrk="0" hangingPunct="0"/>
            <a:endParaRPr lang="en-US" sz="1800"/>
          </a:p>
          <a:p>
            <a:pPr algn="l" eaLnBrk="0" hangingPunct="0"/>
            <a:r>
              <a:rPr lang="en-US" sz="1800">
                <a:solidFill>
                  <a:srgbClr val="0000FF"/>
                </a:solidFill>
                <a:cs typeface="Arial" charset="0"/>
              </a:rPr>
              <a:t>Write given information:</a:t>
            </a:r>
            <a:endParaRPr lang="en-US" sz="1800"/>
          </a:p>
          <a:p>
            <a:pPr algn="l" eaLnBrk="0" hangingPunct="0"/>
            <a:r>
              <a:rPr lang="en-US" sz="1800">
                <a:solidFill>
                  <a:srgbClr val="FF0000"/>
                </a:solidFill>
                <a:cs typeface="Arial" charset="0"/>
              </a:rPr>
              <a:t>	*V</a:t>
            </a:r>
            <a:r>
              <a:rPr lang="en-US" sz="1800" baseline="-30000">
                <a:solidFill>
                  <a:srgbClr val="FF0000"/>
                </a:solidFill>
                <a:cs typeface="Arial" charset="0"/>
              </a:rPr>
              <a:t>1</a:t>
            </a:r>
            <a:r>
              <a:rPr lang="en-US" sz="1800">
                <a:solidFill>
                  <a:srgbClr val="FF0000"/>
                </a:solidFill>
                <a:cs typeface="Arial" charset="0"/>
              </a:rPr>
              <a:t>  =  1.0 cm</a:t>
            </a:r>
            <a:r>
              <a:rPr lang="en-US" sz="1800" baseline="30000">
                <a:solidFill>
                  <a:srgbClr val="FF0000"/>
                </a:solidFill>
                <a:cs typeface="Arial" charset="0"/>
              </a:rPr>
              <a:t>3</a:t>
            </a:r>
            <a:r>
              <a:rPr lang="en-US" sz="1800">
                <a:cs typeface="Arial" charset="0"/>
              </a:rPr>
              <a:t>                        	V</a:t>
            </a:r>
            <a:r>
              <a:rPr lang="en-US" sz="1800" baseline="-30000">
                <a:cs typeface="Arial" charset="0"/>
              </a:rPr>
              <a:t>2</a:t>
            </a:r>
            <a:r>
              <a:rPr lang="en-US" sz="1800">
                <a:cs typeface="Arial" charset="0"/>
              </a:rPr>
              <a:t>  =  __________</a:t>
            </a:r>
            <a:r>
              <a:rPr lang="en-US" sz="1800"/>
              <a:t> </a:t>
            </a:r>
          </a:p>
          <a:p>
            <a:pPr algn="l" eaLnBrk="0" hangingPunct="0"/>
            <a:r>
              <a:rPr lang="en-US" sz="1800">
                <a:cs typeface="Arial" charset="0"/>
              </a:rPr>
              <a:t>	T</a:t>
            </a:r>
            <a:r>
              <a:rPr lang="en-US" sz="1800" baseline="-30000">
                <a:cs typeface="Arial" charset="0"/>
              </a:rPr>
              <a:t>1</a:t>
            </a:r>
            <a:r>
              <a:rPr lang="en-US" sz="1800">
                <a:cs typeface="Arial" charset="0"/>
              </a:rPr>
              <a:t>  =  273 K                                  	T</a:t>
            </a:r>
            <a:r>
              <a:rPr lang="en-US" sz="1800" baseline="-30000">
                <a:cs typeface="Arial" charset="0"/>
              </a:rPr>
              <a:t>2</a:t>
            </a:r>
            <a:r>
              <a:rPr lang="en-US" sz="1800">
                <a:cs typeface="Arial" charset="0"/>
              </a:rPr>
              <a:t>  =   21</a:t>
            </a:r>
            <a:r>
              <a:rPr lang="en-US" sz="1800" baseline="30000">
                <a:cs typeface="Arial" charset="0"/>
              </a:rPr>
              <a:t>o</a:t>
            </a:r>
            <a:r>
              <a:rPr lang="en-US" sz="1800">
                <a:cs typeface="Arial" charset="0"/>
              </a:rPr>
              <a:t>C + 273  =  294  K</a:t>
            </a:r>
            <a:r>
              <a:rPr lang="en-US" sz="1800"/>
              <a:t> </a:t>
            </a:r>
          </a:p>
          <a:p>
            <a:pPr algn="l" eaLnBrk="0" hangingPunct="0"/>
            <a:r>
              <a:rPr lang="en-US" sz="1800">
                <a:cs typeface="Arial" charset="0"/>
              </a:rPr>
              <a:t>	P</a:t>
            </a:r>
            <a:r>
              <a:rPr lang="en-US" sz="1800" baseline="-30000">
                <a:cs typeface="Arial" charset="0"/>
              </a:rPr>
              <a:t>1</a:t>
            </a:r>
            <a:r>
              <a:rPr lang="en-US" sz="1800">
                <a:cs typeface="Arial" charset="0"/>
              </a:rPr>
              <a:t>  =  101.3 kPa                             	P</a:t>
            </a:r>
            <a:r>
              <a:rPr lang="en-US" sz="1800" baseline="-30000">
                <a:cs typeface="Arial" charset="0"/>
              </a:rPr>
              <a:t>2</a:t>
            </a:r>
            <a:r>
              <a:rPr lang="en-US" sz="1800">
                <a:cs typeface="Arial" charset="0"/>
              </a:rPr>
              <a:t>  =  100.5 kPa</a:t>
            </a:r>
            <a:r>
              <a:rPr lang="en-US" sz="1800"/>
              <a:t> </a:t>
            </a:r>
          </a:p>
          <a:p>
            <a:pPr algn="l" eaLnBrk="0" hangingPunct="0"/>
            <a:r>
              <a:rPr lang="en-US" sz="1800">
                <a:cs typeface="Arial" charset="0"/>
              </a:rPr>
              <a:t>	Density  =  3.17 g/dm</a:t>
            </a:r>
            <a:r>
              <a:rPr lang="en-US" sz="1800" baseline="30000">
                <a:cs typeface="Arial" charset="0"/>
              </a:rPr>
              <a:t>3</a:t>
            </a:r>
            <a:r>
              <a:rPr lang="en-US" sz="1800"/>
              <a:t> </a:t>
            </a:r>
          </a:p>
          <a:p>
            <a:pPr algn="l" eaLnBrk="0" hangingPunct="0"/>
            <a:r>
              <a:rPr lang="en-US" sz="1800" b="1">
                <a:solidFill>
                  <a:srgbClr val="FF0000"/>
                </a:solidFill>
                <a:cs typeface="Arial" charset="0"/>
              </a:rPr>
              <a:t>*Density is an INTENSIVE  PROPERTY </a:t>
            </a:r>
            <a:endParaRPr lang="en-US" sz="1800"/>
          </a:p>
          <a:p>
            <a:pPr algn="l" eaLnBrk="0" hangingPunct="0"/>
            <a:r>
              <a:rPr lang="en-US" sz="1800" b="1">
                <a:solidFill>
                  <a:srgbClr val="FF0000"/>
                </a:solidFill>
                <a:cs typeface="Arial" charset="0"/>
              </a:rPr>
              <a:t>Assume </a:t>
            </a:r>
            <a:r>
              <a:rPr lang="en-US" sz="1800" b="1">
                <a:cs typeface="Arial" charset="0"/>
              </a:rPr>
              <a:t>you have a mass =</a:t>
            </a:r>
            <a:r>
              <a:rPr lang="en-US" sz="1800" b="1">
                <a:solidFill>
                  <a:srgbClr val="FF0000"/>
                </a:solidFill>
                <a:cs typeface="Arial" charset="0"/>
              </a:rPr>
              <a:t> </a:t>
            </a:r>
            <a:r>
              <a:rPr lang="en-US" sz="1800" b="1">
                <a:cs typeface="Arial" charset="0"/>
              </a:rPr>
              <a:t>3.12 x 10</a:t>
            </a:r>
            <a:r>
              <a:rPr lang="en-US" sz="1800" b="1" baseline="30000">
                <a:cs typeface="Arial" charset="0"/>
              </a:rPr>
              <a:t>-3</a:t>
            </a:r>
            <a:r>
              <a:rPr lang="en-US" sz="1800" b="1">
                <a:cs typeface="Arial" charset="0"/>
              </a:rPr>
              <a:t> g</a:t>
            </a:r>
            <a:endParaRPr lang="en-US" sz="1800"/>
          </a:p>
          <a:p>
            <a:pPr algn="l" eaLnBrk="0" hangingPunct="0"/>
            <a:r>
              <a:rPr lang="en-US" sz="1800" b="1">
                <a:solidFill>
                  <a:srgbClr val="FF0000"/>
                </a:solidFill>
                <a:cs typeface="Arial" charset="0"/>
              </a:rPr>
              <a:t>THEN:  </a:t>
            </a:r>
            <a:r>
              <a:rPr lang="en-US" sz="1800" b="1">
                <a:cs typeface="Arial" charset="0"/>
              </a:rPr>
              <a:t>V</a:t>
            </a:r>
            <a:r>
              <a:rPr lang="en-US" sz="1800" b="1" baseline="-30000">
                <a:cs typeface="Arial" charset="0"/>
              </a:rPr>
              <a:t>1</a:t>
            </a:r>
            <a:r>
              <a:rPr lang="en-US" sz="1800" b="1">
                <a:cs typeface="Arial" charset="0"/>
              </a:rPr>
              <a:t>  =  1.0 cm</a:t>
            </a:r>
            <a:r>
              <a:rPr lang="en-US" sz="1800" b="1" baseline="30000">
                <a:cs typeface="Arial" charset="0"/>
              </a:rPr>
              <a:t>3</a:t>
            </a:r>
            <a:r>
              <a:rPr lang="en-US" sz="1800" b="1">
                <a:cs typeface="Arial" charset="0"/>
              </a:rPr>
              <a:t>      [Recall Density = 3.12 x 10</a:t>
            </a:r>
            <a:r>
              <a:rPr lang="en-US" sz="1800" b="1" baseline="30000">
                <a:cs typeface="Arial" charset="0"/>
              </a:rPr>
              <a:t>-3</a:t>
            </a:r>
            <a:r>
              <a:rPr lang="en-US" sz="1800" b="1">
                <a:cs typeface="Arial" charset="0"/>
              </a:rPr>
              <a:t> g/cm</a:t>
            </a:r>
            <a:r>
              <a:rPr lang="en-US" sz="1800" b="1" baseline="30000">
                <a:cs typeface="Arial" charset="0"/>
              </a:rPr>
              <a:t>3</a:t>
            </a:r>
            <a:r>
              <a:rPr lang="en-US" sz="1800" b="1">
                <a:cs typeface="Arial" charset="0"/>
              </a:rPr>
              <a:t> ]</a:t>
            </a:r>
            <a:endParaRPr lang="en-US" sz="1800"/>
          </a:p>
          <a:p>
            <a:pPr algn="l" eaLnBrk="0" hangingPunct="0"/>
            <a:r>
              <a:rPr lang="en-US" sz="1800">
                <a:solidFill>
                  <a:srgbClr val="0000FF"/>
                </a:solidFill>
                <a:cs typeface="Arial" charset="0"/>
              </a:rPr>
              <a:t>Write equation:   </a:t>
            </a:r>
            <a:r>
              <a:rPr lang="en-US" sz="1800"/>
              <a:t>     </a:t>
            </a:r>
            <a:r>
              <a:rPr lang="en-US" sz="1800">
                <a:solidFill>
                  <a:srgbClr val="0000FF"/>
                </a:solidFill>
              </a:rPr>
              <a:t>  </a:t>
            </a:r>
            <a:r>
              <a:rPr lang="en-US" sz="2700">
                <a:solidFill>
                  <a:srgbClr val="0000FF"/>
                </a:solidFill>
              </a:rPr>
              <a:t> </a:t>
            </a:r>
            <a:r>
              <a:rPr lang="en-US" sz="1800">
                <a:solidFill>
                  <a:srgbClr val="0000FF"/>
                </a:solidFill>
              </a:rPr>
              <a:t>              </a:t>
            </a:r>
            <a:endParaRPr lang="en-US" sz="1800"/>
          </a:p>
          <a:p>
            <a:pPr algn="l" eaLnBrk="0" hangingPunct="0"/>
            <a:r>
              <a:rPr lang="en-US" sz="1800">
                <a:solidFill>
                  <a:srgbClr val="0000FF"/>
                </a:solidFill>
                <a:cs typeface="Arial" charset="0"/>
              </a:rPr>
              <a:t>Substitute into equation:      </a:t>
            </a:r>
            <a:r>
              <a:rPr lang="en-US" sz="26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V</a:t>
            </a:r>
            <a:r>
              <a:rPr lang="en-US" sz="1800" baseline="-30000">
                <a:solidFill>
                  <a:srgbClr val="0000FF"/>
                </a:solidFill>
                <a:cs typeface="Arial" charset="0"/>
              </a:rPr>
              <a:t>2</a:t>
            </a:r>
            <a:r>
              <a:rPr lang="en-US" sz="1800">
                <a:solidFill>
                  <a:srgbClr val="0000FF"/>
                </a:solidFill>
                <a:cs typeface="Arial" charset="0"/>
              </a:rPr>
              <a:t>:   </a:t>
            </a:r>
            <a:r>
              <a:rPr lang="en-US" sz="1800">
                <a:cs typeface="Arial" charset="0"/>
              </a:rPr>
              <a:t>V</a:t>
            </a:r>
            <a:r>
              <a:rPr lang="en-US" sz="1800" baseline="-30000">
                <a:solidFill>
                  <a:srgbClr val="0000FF"/>
                </a:solidFill>
                <a:cs typeface="Arial" charset="0"/>
              </a:rPr>
              <a:t>2</a:t>
            </a:r>
            <a:r>
              <a:rPr lang="en-US" sz="1800">
                <a:solidFill>
                  <a:srgbClr val="0000FF"/>
                </a:solidFill>
                <a:cs typeface="Arial" charset="0"/>
              </a:rPr>
              <a:t>  =  1.0855 cm</a:t>
            </a:r>
            <a:r>
              <a:rPr lang="en-US" sz="1800" baseline="30000">
                <a:solidFill>
                  <a:srgbClr val="0000FF"/>
                </a:solidFill>
                <a:cs typeface="Arial" charset="0"/>
              </a:rPr>
              <a:t>3</a:t>
            </a:r>
            <a:endParaRPr lang="en-US" sz="1800">
              <a:solidFill>
                <a:srgbClr val="0000FF"/>
              </a:solidFill>
            </a:endParaRPr>
          </a:p>
          <a:p>
            <a:pPr algn="l" eaLnBrk="0" hangingPunct="0"/>
            <a:r>
              <a:rPr lang="en-US" sz="1800">
                <a:solidFill>
                  <a:srgbClr val="0000FF"/>
                </a:solidFill>
                <a:cs typeface="Arial" charset="0"/>
              </a:rPr>
              <a:t>Recall:       </a:t>
            </a:r>
            <a:r>
              <a:rPr lang="en-US" sz="27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Substitute into equation:      </a:t>
            </a:r>
            <a:r>
              <a:rPr lang="en-US" sz="26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D</a:t>
            </a:r>
            <a:r>
              <a:rPr lang="en-US" sz="1800" baseline="-30000">
                <a:solidFill>
                  <a:srgbClr val="0000FF"/>
                </a:solidFill>
                <a:cs typeface="Arial" charset="0"/>
              </a:rPr>
              <a:t>2</a:t>
            </a:r>
            <a:r>
              <a:rPr lang="en-US" sz="1800">
                <a:solidFill>
                  <a:srgbClr val="0000FF"/>
                </a:solidFill>
                <a:cs typeface="Arial" charset="0"/>
              </a:rPr>
              <a:t>:    </a:t>
            </a:r>
            <a:r>
              <a:rPr lang="en-US" sz="1800">
                <a:cs typeface="Arial" charset="0"/>
              </a:rPr>
              <a:t>D</a:t>
            </a:r>
            <a:r>
              <a:rPr lang="en-US" sz="1800" baseline="-30000">
                <a:solidFill>
                  <a:srgbClr val="0000FF"/>
                </a:solidFill>
                <a:cs typeface="Arial" charset="0"/>
              </a:rPr>
              <a:t>2 </a:t>
            </a:r>
            <a:r>
              <a:rPr lang="en-US" sz="1800">
                <a:solidFill>
                  <a:srgbClr val="0000FF"/>
                </a:solidFill>
                <a:cs typeface="Arial" charset="0"/>
              </a:rPr>
              <a:t>=  2.87 x 10</a:t>
            </a:r>
            <a:r>
              <a:rPr lang="en-US" sz="1800" baseline="30000">
                <a:solidFill>
                  <a:srgbClr val="0000FF"/>
                </a:solidFill>
                <a:cs typeface="Arial" charset="0"/>
              </a:rPr>
              <a:t>-3</a:t>
            </a:r>
            <a:r>
              <a:rPr lang="en-US" sz="1800">
                <a:solidFill>
                  <a:srgbClr val="0000FF"/>
                </a:solidFill>
                <a:cs typeface="Arial" charset="0"/>
              </a:rPr>
              <a:t> g/cm</a:t>
            </a:r>
            <a:r>
              <a:rPr lang="en-US" sz="1800" baseline="30000">
                <a:solidFill>
                  <a:srgbClr val="0000FF"/>
                </a:solidFill>
                <a:cs typeface="Arial" charset="0"/>
              </a:rPr>
              <a:t>3</a:t>
            </a:r>
            <a:endParaRPr lang="en-US" sz="1800">
              <a:solidFill>
                <a:srgbClr val="0000FF"/>
              </a:solidFill>
              <a:cs typeface="Arial" charset="0"/>
            </a:endParaRPr>
          </a:p>
        </p:txBody>
      </p:sp>
      <p:pic>
        <p:nvPicPr>
          <p:cNvPr id="210947" name="Picture 3" descr="Gas_Re1"/>
          <p:cNvPicPr>
            <a:picLocks noChangeAspect="1" noChangeArrowheads="1"/>
          </p:cNvPicPr>
          <p:nvPr/>
        </p:nvPicPr>
        <p:blipFill>
          <a:blip r:embed="rId3" cstate="print"/>
          <a:srcRect/>
          <a:stretch>
            <a:fillRect/>
          </a:stretch>
        </p:blipFill>
        <p:spPr bwMode="auto">
          <a:xfrm>
            <a:off x="2590800" y="4114800"/>
            <a:ext cx="962025" cy="428625"/>
          </a:xfrm>
          <a:prstGeom prst="rect">
            <a:avLst/>
          </a:prstGeom>
          <a:noFill/>
          <a:ln w="9525">
            <a:noFill/>
            <a:miter lim="800000"/>
            <a:headEnd/>
            <a:tailEnd/>
          </a:ln>
        </p:spPr>
      </p:pic>
      <p:pic>
        <p:nvPicPr>
          <p:cNvPr id="210948" name="Picture 4" descr="Gas%20Re16"/>
          <p:cNvPicPr>
            <a:picLocks noChangeAspect="1" noChangeArrowheads="1"/>
          </p:cNvPicPr>
          <p:nvPr/>
        </p:nvPicPr>
        <p:blipFill>
          <a:blip r:embed="rId4" cstate="print"/>
          <a:srcRect/>
          <a:stretch>
            <a:fillRect/>
          </a:stretch>
        </p:blipFill>
        <p:spPr bwMode="auto">
          <a:xfrm>
            <a:off x="1828800" y="5181600"/>
            <a:ext cx="2562225" cy="419100"/>
          </a:xfrm>
          <a:prstGeom prst="rect">
            <a:avLst/>
          </a:prstGeom>
          <a:noFill/>
          <a:ln w="9525">
            <a:noFill/>
            <a:miter lim="800000"/>
            <a:headEnd/>
            <a:tailEnd/>
          </a:ln>
        </p:spPr>
      </p:pic>
      <p:pic>
        <p:nvPicPr>
          <p:cNvPr id="210949" name="Picture 5" descr="Gas%20Re5"/>
          <p:cNvPicPr>
            <a:picLocks noChangeAspect="1" noChangeArrowheads="1"/>
          </p:cNvPicPr>
          <p:nvPr/>
        </p:nvPicPr>
        <p:blipFill>
          <a:blip r:embed="rId5" cstate="print"/>
          <a:srcRect/>
          <a:stretch>
            <a:fillRect/>
          </a:stretch>
        </p:blipFill>
        <p:spPr bwMode="auto">
          <a:xfrm>
            <a:off x="4740275" y="4405313"/>
            <a:ext cx="533400" cy="428625"/>
          </a:xfrm>
          <a:prstGeom prst="rect">
            <a:avLst/>
          </a:prstGeom>
          <a:noFill/>
          <a:ln w="9525">
            <a:noFill/>
            <a:miter lim="800000"/>
            <a:headEnd/>
            <a:tailEnd/>
          </a:ln>
        </p:spPr>
      </p:pic>
      <p:pic>
        <p:nvPicPr>
          <p:cNvPr id="210950" name="Picture 6" descr="Gas%20Re6"/>
          <p:cNvPicPr>
            <a:picLocks noChangeAspect="1" noChangeArrowheads="1"/>
          </p:cNvPicPr>
          <p:nvPr/>
        </p:nvPicPr>
        <p:blipFill>
          <a:blip r:embed="rId6" cstate="print"/>
          <a:srcRect/>
          <a:stretch>
            <a:fillRect/>
          </a:stretch>
        </p:blipFill>
        <p:spPr bwMode="auto">
          <a:xfrm>
            <a:off x="4648200" y="5486400"/>
            <a:ext cx="1514475" cy="419100"/>
          </a:xfrm>
          <a:prstGeom prst="rect">
            <a:avLst/>
          </a:prstGeom>
          <a:noFill/>
          <a:ln w="9525">
            <a:noFill/>
            <a:miter lim="800000"/>
            <a:headEnd/>
            <a:tailEnd/>
          </a:ln>
        </p:spPr>
      </p:pic>
      <p:sp>
        <p:nvSpPr>
          <p:cNvPr id="210951" name="Rectangle 8"/>
          <p:cNvSpPr>
            <a:spLocks noChangeArrowheads="1"/>
          </p:cNvSpPr>
          <p:nvPr/>
        </p:nvSpPr>
        <p:spPr bwMode="auto">
          <a:xfrm>
            <a:off x="3233738" y="442913"/>
            <a:ext cx="2762250" cy="366712"/>
          </a:xfrm>
          <a:prstGeom prst="rect">
            <a:avLst/>
          </a:prstGeom>
          <a:noFill/>
          <a:ln w="9525">
            <a:noFill/>
            <a:miter lim="800000"/>
            <a:headEnd/>
            <a:tailEnd/>
          </a:ln>
        </p:spPr>
        <p:txBody>
          <a:bodyPr wrap="none">
            <a:spAutoFit/>
          </a:bodyPr>
          <a:lstStyle/>
          <a:p>
            <a:pPr algn="l"/>
            <a:r>
              <a:rPr lang="en-US" sz="1800" b="1">
                <a:cs typeface="Arial" charset="0"/>
              </a:rPr>
              <a:t>Gas Review Problem #8</a:t>
            </a:r>
          </a:p>
        </p:txBody>
      </p:sp>
      <p:sp>
        <p:nvSpPr>
          <p:cNvPr id="210952" name="AutoShape 9">
            <a:hlinkClick r:id="rId7" action="ppaction://hlinksldjump" highlightClick="1"/>
            <a:hlinkHover r:id="rId7"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381000" y="920750"/>
            <a:ext cx="7850188" cy="2289175"/>
          </a:xfrm>
          <a:prstGeom prst="rect">
            <a:avLst/>
          </a:prstGeom>
          <a:noFill/>
          <a:ln w="9525">
            <a:noFill/>
            <a:miter lim="800000"/>
            <a:headEnd/>
            <a:tailEnd/>
          </a:ln>
        </p:spPr>
        <p:txBody>
          <a:bodyPr wrap="none" anchor="ctr">
            <a:spAutoFit/>
          </a:bodyPr>
          <a:lstStyle/>
          <a:p>
            <a:pPr algn="l" eaLnBrk="0" hangingPunct="0"/>
            <a:r>
              <a:rPr lang="en-US" sz="1800">
                <a:cs typeface="Arial" charset="0"/>
              </a:rPr>
              <a:t>Suppose you have a 1.00 dm</a:t>
            </a:r>
            <a:r>
              <a:rPr lang="en-US" sz="1800" baseline="30000">
                <a:cs typeface="Arial" charset="0"/>
              </a:rPr>
              <a:t>3</a:t>
            </a:r>
            <a:r>
              <a:rPr lang="en-US" sz="1800">
                <a:cs typeface="Arial" charset="0"/>
              </a:rPr>
              <a:t> container of oxygen gas at 202.6 kPa and a </a:t>
            </a:r>
          </a:p>
          <a:p>
            <a:pPr algn="l" eaLnBrk="0" hangingPunct="0"/>
            <a:r>
              <a:rPr lang="en-US" sz="1800">
                <a:cs typeface="Arial" charset="0"/>
              </a:rPr>
              <a:t>2.00 dm</a:t>
            </a:r>
            <a:r>
              <a:rPr lang="en-US" sz="1800" baseline="30000">
                <a:cs typeface="Arial" charset="0"/>
              </a:rPr>
              <a:t>3</a:t>
            </a:r>
            <a:r>
              <a:rPr lang="en-US" sz="1800">
                <a:cs typeface="Arial" charset="0"/>
              </a:rPr>
              <a:t> container of nitrogen gas at 101.3 kPa.  If you transfer the oxygen </a:t>
            </a:r>
          </a:p>
          <a:p>
            <a:pPr algn="l" eaLnBrk="0" hangingPunct="0"/>
            <a:r>
              <a:rPr lang="en-US" sz="1800">
                <a:cs typeface="Arial" charset="0"/>
              </a:rPr>
              <a:t>to the container holding the nitrogen,</a:t>
            </a:r>
            <a:endParaRPr lang="en-US" sz="1800"/>
          </a:p>
          <a:p>
            <a:pPr algn="l" eaLnBrk="0" hangingPunct="0"/>
            <a:r>
              <a:rPr lang="en-US" sz="1800">
                <a:cs typeface="Arial" charset="0"/>
              </a:rPr>
              <a:t>	a)  what pressure would the nitrogen exert?</a:t>
            </a:r>
            <a:endParaRPr lang="en-US" sz="1800"/>
          </a:p>
          <a:p>
            <a:pPr algn="l" eaLnBrk="0" hangingPunct="0"/>
            <a:r>
              <a:rPr lang="en-US" sz="1800">
                <a:cs typeface="Arial" charset="0"/>
              </a:rPr>
              <a:t>	b)  what would be the total pressure exerted by the mixture?</a:t>
            </a:r>
          </a:p>
          <a:p>
            <a:pPr algn="l" eaLnBrk="0" hangingPunct="0"/>
            <a:endParaRPr lang="en-US" sz="1800"/>
          </a:p>
          <a:p>
            <a:pPr algn="l" eaLnBrk="0" hangingPunct="0"/>
            <a:r>
              <a:rPr lang="en-US" sz="1800">
                <a:solidFill>
                  <a:srgbClr val="0000FF"/>
                </a:solidFill>
                <a:cs typeface="Arial" charset="0"/>
              </a:rPr>
              <a:t>Write given information:</a:t>
            </a:r>
            <a:endParaRPr lang="en-US" sz="1800"/>
          </a:p>
          <a:p>
            <a:pPr algn="l" eaLnBrk="0" hangingPunct="0"/>
            <a:endParaRPr lang="en-US" sz="1800"/>
          </a:p>
        </p:txBody>
      </p:sp>
      <p:graphicFrame>
        <p:nvGraphicFramePr>
          <p:cNvPr id="857091" name="Group 3"/>
          <p:cNvGraphicFramePr>
            <a:graphicFrameLocks noGrp="1"/>
          </p:cNvGraphicFramePr>
          <p:nvPr/>
        </p:nvGraphicFramePr>
        <p:xfrm>
          <a:off x="2209800" y="2955925"/>
          <a:ext cx="4733925" cy="2560638"/>
        </p:xfrm>
        <a:graphic>
          <a:graphicData uri="http://schemas.openxmlformats.org/drawingml/2006/table">
            <a:tbl>
              <a:tblPr/>
              <a:tblGrid>
                <a:gridCol w="1027113"/>
                <a:gridCol w="1160462"/>
                <a:gridCol w="714375"/>
                <a:gridCol w="679450"/>
                <a:gridCol w="1152525"/>
              </a:tblGrid>
              <a:tr h="336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P</a:t>
                      </a:r>
                      <a:r>
                        <a:rPr kumimoji="0" lang="en-US" sz="1800" b="1" i="0" u="none" strike="noStrike" cap="none" normalizeH="0" baseline="-30000" smtClean="0">
                          <a:ln>
                            <a:noFill/>
                          </a:ln>
                          <a:solidFill>
                            <a:schemeClr val="tx1"/>
                          </a:solidFill>
                          <a:effectLst/>
                          <a:latin typeface="Arial" charset="0"/>
                          <a:cs typeface="Arial" charset="0"/>
                        </a:rPr>
                        <a:t>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V</a:t>
                      </a:r>
                      <a:r>
                        <a:rPr kumimoji="0" lang="en-US" sz="1800" b="1" i="0" u="none" strike="noStrike" cap="none" normalizeH="0" baseline="-30000" smtClean="0">
                          <a:ln>
                            <a:noFill/>
                          </a:ln>
                          <a:solidFill>
                            <a:schemeClr val="tx1"/>
                          </a:solidFill>
                          <a:effectLst/>
                          <a:latin typeface="Arial" charset="0"/>
                          <a:cs typeface="Arial" charset="0"/>
                        </a:rPr>
                        <a:t>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V</a:t>
                      </a:r>
                      <a:r>
                        <a:rPr kumimoji="0" lang="en-US" sz="1800" b="1" i="0" u="none" strike="noStrike" cap="none" normalizeH="0" baseline="-30000" smtClean="0">
                          <a:ln>
                            <a:noFill/>
                          </a:ln>
                          <a:solidFill>
                            <a:schemeClr val="tx1"/>
                          </a:solidFill>
                          <a:effectLst/>
                          <a:latin typeface="Arial" charset="0"/>
                          <a:cs typeface="Arial" charset="0"/>
                        </a:rPr>
                        <a:t>z</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P</a:t>
                      </a:r>
                      <a:r>
                        <a:rPr kumimoji="0" lang="en-US" sz="1800" b="1" i="0" u="none" strike="noStrike" cap="none" normalizeH="0" baseline="-30000" smtClean="0">
                          <a:ln>
                            <a:noFill/>
                          </a:ln>
                          <a:solidFill>
                            <a:schemeClr val="tx1"/>
                          </a:solidFill>
                          <a:effectLst/>
                          <a:latin typeface="Arial" charset="0"/>
                          <a:cs typeface="Arial" charset="0"/>
                        </a:rPr>
                        <a:t>x,z</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charset="0"/>
                          <a:cs typeface="Arial" charset="0"/>
                        </a:rPr>
                        <a:t>O</a:t>
                      </a:r>
                      <a:r>
                        <a:rPr kumimoji="0" lang="en-US" sz="1800" b="1" i="0" u="none" strike="noStrike" cap="none" normalizeH="0" baseline="-30000" smtClean="0">
                          <a:ln>
                            <a:noFill/>
                          </a:ln>
                          <a:solidFill>
                            <a:srgbClr val="0000FF"/>
                          </a:solidFill>
                          <a:effectLst/>
                          <a:latin typeface="Arial" charset="0"/>
                          <a:cs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202.6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101.3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charset="0"/>
                          <a:cs typeface="Arial" charset="0"/>
                        </a:rPr>
                        <a:t>N</a:t>
                      </a:r>
                      <a:r>
                        <a:rPr kumimoji="0" lang="en-US" sz="1800" b="1" i="0" u="none" strike="noStrike" cap="none" normalizeH="0" baseline="-30000" smtClean="0">
                          <a:ln>
                            <a:noFill/>
                          </a:ln>
                          <a:solidFill>
                            <a:srgbClr val="0000FF"/>
                          </a:solidFill>
                          <a:effectLst/>
                          <a:latin typeface="Arial" charset="0"/>
                          <a:cs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101.3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101.3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CC"/>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charset="0"/>
                          <a:cs typeface="Arial" charset="0"/>
                        </a:rPr>
                        <a:t>O</a:t>
                      </a:r>
                      <a:r>
                        <a:rPr kumimoji="0" lang="en-US" sz="1800" b="1" i="0" u="none" strike="noStrike" cap="none" normalizeH="0" baseline="-30000" smtClean="0">
                          <a:ln>
                            <a:noFill/>
                          </a:ln>
                          <a:solidFill>
                            <a:srgbClr val="0000FF"/>
                          </a:solidFill>
                          <a:effectLst/>
                          <a:latin typeface="Arial" charset="0"/>
                          <a:cs typeface="Arial" charset="0"/>
                        </a:rPr>
                        <a:t>2</a:t>
                      </a:r>
                      <a:r>
                        <a:rPr kumimoji="0" lang="en-US" sz="1800" b="1" i="0" u="none" strike="noStrike" cap="none" normalizeH="0" baseline="0" smtClean="0">
                          <a:ln>
                            <a:noFill/>
                          </a:ln>
                          <a:solidFill>
                            <a:srgbClr val="0000FF"/>
                          </a:solidFill>
                          <a:effectLst/>
                          <a:latin typeface="Arial" charset="0"/>
                          <a:cs typeface="Arial" charset="0"/>
                        </a:rPr>
                        <a:t> +</a:t>
                      </a:r>
                      <a:r>
                        <a:rPr kumimoji="0" lang="en-US" sz="1800" b="1" i="0" u="none" strike="noStrike" cap="none" normalizeH="0" baseline="-30000" smtClean="0">
                          <a:ln>
                            <a:noFill/>
                          </a:ln>
                          <a:solidFill>
                            <a:srgbClr val="0000FF"/>
                          </a:solidFill>
                          <a:effectLst/>
                          <a:latin typeface="Arial" charset="0"/>
                          <a:cs typeface="Arial" charset="0"/>
                        </a:rPr>
                        <a:t>  </a:t>
                      </a:r>
                      <a:r>
                        <a:rPr kumimoji="0" lang="en-US" sz="1800" b="1" i="0" u="none" strike="noStrike" cap="none" normalizeH="0" baseline="0" smtClean="0">
                          <a:ln>
                            <a:noFill/>
                          </a:ln>
                          <a:solidFill>
                            <a:srgbClr val="0000FF"/>
                          </a:solidFill>
                          <a:effectLst/>
                          <a:latin typeface="Arial" charset="0"/>
                          <a:cs typeface="Arial" charset="0"/>
                        </a:rPr>
                        <a:t>N</a:t>
                      </a:r>
                      <a:r>
                        <a:rPr kumimoji="0" lang="en-US" sz="1800" b="1" i="0" u="none" strike="noStrike" cap="none" normalizeH="0" baseline="-30000" smtClean="0">
                          <a:ln>
                            <a:noFill/>
                          </a:ln>
                          <a:solidFill>
                            <a:srgbClr val="0000FF"/>
                          </a:solidFill>
                          <a:effectLst/>
                          <a:latin typeface="Arial" charset="0"/>
                          <a:cs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202.6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CC"/>
                    </a:solidFill>
                  </a:tcPr>
                </a:tc>
              </a:tr>
            </a:tbl>
          </a:graphicData>
        </a:graphic>
      </p:graphicFrame>
      <p:pic>
        <p:nvPicPr>
          <p:cNvPr id="212003" name="Picture 35" descr="Gas%20Re7"/>
          <p:cNvPicPr>
            <a:picLocks noChangeAspect="1" noChangeArrowheads="1"/>
          </p:cNvPicPr>
          <p:nvPr/>
        </p:nvPicPr>
        <p:blipFill>
          <a:blip r:embed="rId3" cstate="print"/>
          <a:srcRect/>
          <a:stretch>
            <a:fillRect/>
          </a:stretch>
        </p:blipFill>
        <p:spPr bwMode="auto">
          <a:xfrm>
            <a:off x="2667000" y="5927725"/>
            <a:ext cx="752475" cy="219075"/>
          </a:xfrm>
          <a:prstGeom prst="rect">
            <a:avLst/>
          </a:prstGeom>
          <a:noFill/>
          <a:ln w="9525">
            <a:noFill/>
            <a:miter lim="800000"/>
            <a:headEnd/>
            <a:tailEnd/>
          </a:ln>
        </p:spPr>
      </p:pic>
      <p:pic>
        <p:nvPicPr>
          <p:cNvPr id="212004" name="Picture 36" descr="Gas%20Re8"/>
          <p:cNvPicPr>
            <a:picLocks noChangeAspect="1" noChangeArrowheads="1"/>
          </p:cNvPicPr>
          <p:nvPr/>
        </p:nvPicPr>
        <p:blipFill>
          <a:blip r:embed="rId4" cstate="print"/>
          <a:srcRect/>
          <a:stretch>
            <a:fillRect/>
          </a:stretch>
        </p:blipFill>
        <p:spPr bwMode="auto">
          <a:xfrm>
            <a:off x="3657600" y="5927725"/>
            <a:ext cx="1038225" cy="238125"/>
          </a:xfrm>
          <a:prstGeom prst="rect">
            <a:avLst/>
          </a:prstGeom>
          <a:noFill/>
          <a:ln w="9525">
            <a:noFill/>
            <a:miter lim="800000"/>
            <a:headEnd/>
            <a:tailEnd/>
          </a:ln>
        </p:spPr>
      </p:pic>
      <p:pic>
        <p:nvPicPr>
          <p:cNvPr id="212005" name="Picture 37" descr="Gas%20Re9"/>
          <p:cNvPicPr>
            <a:picLocks noChangeAspect="1" noChangeArrowheads="1"/>
          </p:cNvPicPr>
          <p:nvPr/>
        </p:nvPicPr>
        <p:blipFill>
          <a:blip r:embed="rId5" cstate="print"/>
          <a:srcRect/>
          <a:stretch>
            <a:fillRect/>
          </a:stretch>
        </p:blipFill>
        <p:spPr bwMode="auto">
          <a:xfrm>
            <a:off x="5105400" y="5927725"/>
            <a:ext cx="1914525" cy="228600"/>
          </a:xfrm>
          <a:prstGeom prst="rect">
            <a:avLst/>
          </a:prstGeom>
          <a:noFill/>
          <a:ln w="9525">
            <a:noFill/>
            <a:miter lim="800000"/>
            <a:headEnd/>
            <a:tailEnd/>
          </a:ln>
        </p:spPr>
      </p:pic>
      <p:sp>
        <p:nvSpPr>
          <p:cNvPr id="212006" name="Rectangle 39"/>
          <p:cNvSpPr>
            <a:spLocks noChangeArrowheads="1"/>
          </p:cNvSpPr>
          <p:nvPr/>
        </p:nvSpPr>
        <p:spPr bwMode="auto">
          <a:xfrm>
            <a:off x="3190875" y="382588"/>
            <a:ext cx="2762250" cy="366712"/>
          </a:xfrm>
          <a:prstGeom prst="rect">
            <a:avLst/>
          </a:prstGeom>
          <a:noFill/>
          <a:ln w="9525">
            <a:noFill/>
            <a:miter lim="800000"/>
            <a:headEnd/>
            <a:tailEnd/>
          </a:ln>
        </p:spPr>
        <p:txBody>
          <a:bodyPr wrap="none">
            <a:spAutoFit/>
          </a:bodyPr>
          <a:lstStyle/>
          <a:p>
            <a:pPr algn="l"/>
            <a:r>
              <a:rPr lang="en-US" sz="1800" b="1">
                <a:cs typeface="Arial" charset="0"/>
              </a:rPr>
              <a:t>Gas Review Problem #9</a:t>
            </a:r>
          </a:p>
        </p:txBody>
      </p:sp>
      <p:sp>
        <p:nvSpPr>
          <p:cNvPr id="212007" name="AutoShape 40">
            <a:hlinkClick r:id="rId6" action="ppaction://hlinksldjump" highlightClick="1"/>
            <a:hlinkHover r:id="rId6"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4" name="Rectangle 5"/>
          <p:cNvSpPr>
            <a:spLocks noChangeArrowheads="1"/>
          </p:cNvSpPr>
          <p:nvPr/>
        </p:nvSpPr>
        <p:spPr bwMode="auto">
          <a:xfrm>
            <a:off x="441325" y="1220788"/>
            <a:ext cx="8291513" cy="4486275"/>
          </a:xfrm>
          <a:prstGeom prst="rect">
            <a:avLst/>
          </a:prstGeom>
          <a:noFill/>
          <a:ln w="9525">
            <a:noFill/>
            <a:miter lim="800000"/>
            <a:headEnd/>
            <a:tailEnd/>
          </a:ln>
        </p:spPr>
        <p:txBody>
          <a:bodyPr wrap="none" anchor="ctr">
            <a:spAutoFit/>
          </a:bodyPr>
          <a:lstStyle/>
          <a:p>
            <a:pPr algn="l"/>
            <a:r>
              <a:rPr lang="en-US" sz="1800" b="1">
                <a:solidFill>
                  <a:srgbClr val="0000FF"/>
                </a:solidFill>
                <a:cs typeface="Arial" charset="0"/>
              </a:rPr>
              <a:t>Part A:  </a:t>
            </a:r>
            <a:r>
              <a:rPr lang="en-US" sz="1800" i="1">
                <a:cs typeface="Arial" charset="0"/>
              </a:rPr>
              <a:t>The nitrogen gas would exert the same pressure (its partial pressure) </a:t>
            </a:r>
          </a:p>
          <a:p>
            <a:pPr algn="l" eaLnBrk="0" hangingPunct="0"/>
            <a:r>
              <a:rPr lang="en-US" sz="1800" i="1">
                <a:cs typeface="Arial" charset="0"/>
              </a:rPr>
              <a:t>	independently of other gases present</a:t>
            </a:r>
          </a:p>
          <a:p>
            <a:pPr algn="l" eaLnBrk="0" hangingPunct="0"/>
            <a:endParaRPr lang="en-US" sz="1800"/>
          </a:p>
          <a:p>
            <a:pPr algn="l" eaLnBrk="0" hangingPunct="0"/>
            <a:r>
              <a:rPr lang="en-US" sz="1800">
                <a:solidFill>
                  <a:srgbClr val="0000FF"/>
                </a:solidFill>
                <a:cs typeface="Arial" charset="0"/>
              </a:rPr>
              <a:t>Write equation:   </a:t>
            </a:r>
            <a:r>
              <a:rPr lang="en-US" sz="1800"/>
              <a:t>       </a:t>
            </a:r>
            <a:r>
              <a:rPr lang="en-US" sz="1300"/>
              <a:t> </a:t>
            </a:r>
            <a:r>
              <a:rPr lang="en-US" sz="1800"/>
              <a:t>   </a:t>
            </a:r>
          </a:p>
          <a:p>
            <a:pPr algn="l" eaLnBrk="0" hangingPunct="0"/>
            <a:r>
              <a:rPr lang="en-US" sz="1800"/>
              <a:t>       </a:t>
            </a:r>
          </a:p>
          <a:p>
            <a:pPr algn="l" eaLnBrk="0" hangingPunct="0"/>
            <a:r>
              <a:rPr lang="en-US" sz="1800">
                <a:solidFill>
                  <a:srgbClr val="0000FF"/>
                </a:solidFill>
                <a:cs typeface="Arial" charset="0"/>
              </a:rPr>
              <a:t>Pressure exerted by the nitrogen gas = </a:t>
            </a:r>
            <a:r>
              <a:rPr lang="en-US" sz="1800">
                <a:cs typeface="Arial" charset="0"/>
              </a:rPr>
              <a:t>101.3 kPa</a:t>
            </a:r>
          </a:p>
          <a:p>
            <a:pPr algn="l" eaLnBrk="0" hangingPunct="0"/>
            <a:endParaRPr lang="en-US" sz="1800">
              <a:cs typeface="Arial" charset="0"/>
            </a:endParaRPr>
          </a:p>
          <a:p>
            <a:pPr algn="l" eaLnBrk="0" hangingPunct="0"/>
            <a:endParaRPr lang="en-US" sz="1800"/>
          </a:p>
          <a:p>
            <a:pPr algn="l" eaLnBrk="0" hangingPunct="0"/>
            <a:r>
              <a:rPr lang="en-US" sz="1800" b="1">
                <a:solidFill>
                  <a:srgbClr val="0000FF"/>
                </a:solidFill>
                <a:cs typeface="Arial" charset="0"/>
              </a:rPr>
              <a:t>Part B:  </a:t>
            </a:r>
            <a:r>
              <a:rPr lang="en-US" sz="1800" i="1">
                <a:cs typeface="Arial" charset="0"/>
              </a:rPr>
              <a:t>Use Dalton's Law of Partial Pressures to solve for the pressure exerted </a:t>
            </a:r>
          </a:p>
          <a:p>
            <a:pPr algn="l" eaLnBrk="0" hangingPunct="0"/>
            <a:r>
              <a:rPr lang="en-US" sz="1800" i="1">
                <a:cs typeface="Arial" charset="0"/>
              </a:rPr>
              <a:t>	by the mixture. </a:t>
            </a:r>
          </a:p>
          <a:p>
            <a:pPr algn="l" eaLnBrk="0" hangingPunct="0"/>
            <a:endParaRPr lang="en-US" sz="1800"/>
          </a:p>
          <a:p>
            <a:pPr algn="l" eaLnBrk="0" hangingPunct="0"/>
            <a:r>
              <a:rPr lang="en-US" sz="1800">
                <a:solidFill>
                  <a:srgbClr val="0000FF"/>
                </a:solidFill>
                <a:cs typeface="Arial" charset="0"/>
              </a:rPr>
              <a:t>Write equation:   </a:t>
            </a:r>
            <a:r>
              <a:rPr lang="en-US" sz="1800"/>
              <a:t>  </a:t>
            </a:r>
          </a:p>
          <a:p>
            <a:pPr algn="l" eaLnBrk="0" hangingPunct="0"/>
            <a:r>
              <a:rPr lang="en-US" sz="1800"/>
              <a:t>   </a:t>
            </a:r>
            <a:r>
              <a:rPr lang="en-US" sz="1800">
                <a:solidFill>
                  <a:srgbClr val="0000FF"/>
                </a:solidFill>
                <a:cs typeface="Arial" charset="0"/>
              </a:rPr>
              <a:t>   </a:t>
            </a:r>
            <a:r>
              <a:rPr lang="en-US" sz="15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Substitute into equation:</a:t>
            </a:r>
          </a:p>
          <a:p>
            <a:pPr algn="l" eaLnBrk="0" hangingPunct="0"/>
            <a:r>
              <a:rPr lang="en-US" sz="1800">
                <a:solidFill>
                  <a:srgbClr val="0000FF"/>
                </a:solidFill>
                <a:cs typeface="Arial" charset="0"/>
              </a:rPr>
              <a:t>   </a:t>
            </a:r>
            <a:r>
              <a:rPr lang="en-US" sz="1400">
                <a:solidFill>
                  <a:srgbClr val="0000FF"/>
                </a:solidFill>
                <a:cs typeface="Arial" charset="0"/>
              </a:rPr>
              <a:t> </a:t>
            </a:r>
            <a:r>
              <a:rPr lang="en-US" sz="1800">
                <a:solidFill>
                  <a:srgbClr val="0000FF"/>
                </a:solidFill>
                <a:cs typeface="Arial" charset="0"/>
              </a:rPr>
              <a:t>                             </a:t>
            </a:r>
            <a:endParaRPr lang="en-US" sz="1800"/>
          </a:p>
          <a:p>
            <a:pPr algn="l" eaLnBrk="0" hangingPunct="0"/>
            <a:r>
              <a:rPr lang="en-US" sz="1800">
                <a:solidFill>
                  <a:srgbClr val="0000FF"/>
                </a:solidFill>
                <a:cs typeface="Arial" charset="0"/>
              </a:rPr>
              <a:t>Solve for P</a:t>
            </a:r>
            <a:r>
              <a:rPr lang="en-US" sz="1800" baseline="-30000">
                <a:solidFill>
                  <a:srgbClr val="0000FF"/>
                </a:solidFill>
                <a:cs typeface="Arial" charset="0"/>
              </a:rPr>
              <a:t>Total</a:t>
            </a:r>
            <a:r>
              <a:rPr lang="en-US" sz="1800">
                <a:solidFill>
                  <a:srgbClr val="0000FF"/>
                </a:solidFill>
                <a:cs typeface="Arial" charset="0"/>
              </a:rPr>
              <a:t> =  </a:t>
            </a:r>
            <a:r>
              <a:rPr lang="en-US" sz="1800">
                <a:cs typeface="Arial" charset="0"/>
              </a:rPr>
              <a:t>202.6 kPa</a:t>
            </a:r>
            <a:endParaRPr lang="en-US" sz="1800">
              <a:solidFill>
                <a:srgbClr val="0000FF"/>
              </a:solidFill>
              <a:cs typeface="Arial" charset="0"/>
            </a:endParaRPr>
          </a:p>
        </p:txBody>
      </p:sp>
      <p:pic>
        <p:nvPicPr>
          <p:cNvPr id="212995" name="Picture 2" descr="Gas%20Re7"/>
          <p:cNvPicPr>
            <a:picLocks noChangeAspect="1" noChangeArrowheads="1"/>
          </p:cNvPicPr>
          <p:nvPr/>
        </p:nvPicPr>
        <p:blipFill>
          <a:blip r:embed="rId3" cstate="print"/>
          <a:srcRect/>
          <a:stretch>
            <a:fillRect/>
          </a:stretch>
        </p:blipFill>
        <p:spPr bwMode="auto">
          <a:xfrm>
            <a:off x="2287588" y="2146300"/>
            <a:ext cx="752475" cy="219075"/>
          </a:xfrm>
          <a:prstGeom prst="rect">
            <a:avLst/>
          </a:prstGeom>
          <a:noFill/>
          <a:ln w="9525">
            <a:noFill/>
            <a:miter lim="800000"/>
            <a:headEnd/>
            <a:tailEnd/>
          </a:ln>
        </p:spPr>
      </p:pic>
      <p:pic>
        <p:nvPicPr>
          <p:cNvPr id="212996" name="Picture 3" descr="Gas%20Re8"/>
          <p:cNvPicPr>
            <a:picLocks noChangeAspect="1" noChangeArrowheads="1"/>
          </p:cNvPicPr>
          <p:nvPr/>
        </p:nvPicPr>
        <p:blipFill>
          <a:blip r:embed="rId4" cstate="print"/>
          <a:srcRect/>
          <a:stretch>
            <a:fillRect/>
          </a:stretch>
        </p:blipFill>
        <p:spPr bwMode="auto">
          <a:xfrm>
            <a:off x="2268538" y="4324350"/>
            <a:ext cx="1038225" cy="238125"/>
          </a:xfrm>
          <a:prstGeom prst="rect">
            <a:avLst/>
          </a:prstGeom>
          <a:noFill/>
          <a:ln w="9525">
            <a:noFill/>
            <a:miter lim="800000"/>
            <a:headEnd/>
            <a:tailEnd/>
          </a:ln>
        </p:spPr>
      </p:pic>
      <p:pic>
        <p:nvPicPr>
          <p:cNvPr id="212997" name="Picture 4" descr="Gas%20Re9"/>
          <p:cNvPicPr>
            <a:picLocks noChangeAspect="1" noChangeArrowheads="1"/>
          </p:cNvPicPr>
          <p:nvPr/>
        </p:nvPicPr>
        <p:blipFill>
          <a:blip r:embed="rId5" cstate="print"/>
          <a:srcRect/>
          <a:stretch>
            <a:fillRect/>
          </a:stretch>
        </p:blipFill>
        <p:spPr bwMode="auto">
          <a:xfrm>
            <a:off x="3089275" y="4868863"/>
            <a:ext cx="1914525" cy="228600"/>
          </a:xfrm>
          <a:prstGeom prst="rect">
            <a:avLst/>
          </a:prstGeom>
          <a:noFill/>
          <a:ln w="9525">
            <a:noFill/>
            <a:miter lim="800000"/>
            <a:headEnd/>
            <a:tailEnd/>
          </a:ln>
        </p:spPr>
      </p:pic>
      <p:sp>
        <p:nvSpPr>
          <p:cNvPr id="212998" name="AutoShape 6">
            <a:hlinkClick r:id="rId6" action="ppaction://hlinksldjump" highlightClick="1"/>
            <a:hlinkHover r:id="rId6"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smtClean="0">
                <a:solidFill>
                  <a:schemeClr val="bg1"/>
                </a:solidFill>
              </a:rPr>
              <a:t>Gas Stoichiometry</a:t>
            </a:r>
          </a:p>
        </p:txBody>
      </p:sp>
      <p:sp>
        <p:nvSpPr>
          <p:cNvPr id="214019"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r>
              <a:rPr lang="en-US" smtClean="0"/>
              <a:t>Gas Stoichiometry</a:t>
            </a:r>
          </a:p>
        </p:txBody>
      </p:sp>
      <p:sp>
        <p:nvSpPr>
          <p:cNvPr id="763907" name="Rectangle 3"/>
          <p:cNvSpPr>
            <a:spLocks noGrp="1" noChangeArrowheads="1"/>
          </p:cNvSpPr>
          <p:nvPr>
            <p:ph type="body" idx="1"/>
          </p:nvPr>
        </p:nvSpPr>
        <p:spPr>
          <a:xfrm>
            <a:off x="457200" y="1712913"/>
            <a:ext cx="8229600" cy="1223962"/>
          </a:xfrm>
        </p:spPr>
        <p:txBody>
          <a:bodyPr/>
          <a:lstStyle/>
          <a:p>
            <a:pPr eaLnBrk="1" hangingPunct="1">
              <a:lnSpc>
                <a:spcPct val="90000"/>
              </a:lnSpc>
              <a:buFontTx/>
              <a:buNone/>
              <a:defRPr/>
            </a:pPr>
            <a:r>
              <a:rPr lang="en-US" sz="3000" b="1" smtClean="0">
                <a:solidFill>
                  <a:schemeClr val="accent2"/>
                </a:solidFill>
                <a:effectLst>
                  <a:outerShdw blurRad="38100" dist="38100" dir="2700000" algn="tl">
                    <a:srgbClr val="C0C0C0"/>
                  </a:outerShdw>
                </a:effectLst>
              </a:rPr>
              <a:t>Moles </a:t>
            </a:r>
            <a:r>
              <a:rPr lang="en-US" sz="3000" b="1" smtClean="0">
                <a:solidFill>
                  <a:schemeClr val="accent2"/>
                </a:solidFill>
                <a:effectLst>
                  <a:outerShdw blurRad="38100" dist="38100" dir="2700000" algn="tl">
                    <a:srgbClr val="C0C0C0"/>
                  </a:outerShdw>
                </a:effectLst>
                <a:sym typeface="Symbol" pitchFamily="18" charset="2"/>
              </a:rPr>
              <a:t> Liters of a Gas</a:t>
            </a:r>
            <a:r>
              <a:rPr lang="en-US" sz="3000" b="1" smtClean="0">
                <a:solidFill>
                  <a:schemeClr val="accent2"/>
                </a:solidFill>
                <a:effectLst>
                  <a:outerShdw blurRad="38100" dist="38100" dir="2700000" algn="tl">
                    <a:srgbClr val="C0C0C0"/>
                  </a:outerShdw>
                </a:effectLst>
              </a:rPr>
              <a:t>:</a:t>
            </a:r>
            <a:endParaRPr lang="en-US" sz="3000" smtClean="0">
              <a:solidFill>
                <a:schemeClr val="accent2"/>
              </a:solidFill>
            </a:endParaRPr>
          </a:p>
          <a:p>
            <a:pPr lvl="1" eaLnBrk="1" hangingPunct="1">
              <a:lnSpc>
                <a:spcPct val="90000"/>
              </a:lnSpc>
              <a:defRPr/>
            </a:pPr>
            <a:r>
              <a:rPr lang="en-US" sz="2600" smtClean="0"/>
              <a:t>STP - use 22.4 L/mol </a:t>
            </a:r>
          </a:p>
          <a:p>
            <a:pPr lvl="1" eaLnBrk="1" hangingPunct="1">
              <a:lnSpc>
                <a:spcPct val="90000"/>
              </a:lnSpc>
              <a:defRPr/>
            </a:pPr>
            <a:r>
              <a:rPr lang="en-US" sz="2600" smtClean="0"/>
              <a:t>Non-STP - use ideal gas law</a:t>
            </a:r>
          </a:p>
          <a:p>
            <a:pPr lvl="1" eaLnBrk="1" hangingPunct="1">
              <a:lnSpc>
                <a:spcPct val="90000"/>
              </a:lnSpc>
              <a:defRPr/>
            </a:pPr>
            <a:endParaRPr lang="en-US" sz="2600" smtClean="0"/>
          </a:p>
          <a:p>
            <a:pPr eaLnBrk="1" hangingPunct="1">
              <a:lnSpc>
                <a:spcPct val="90000"/>
              </a:lnSpc>
              <a:buFontTx/>
              <a:buNone/>
              <a:defRPr/>
            </a:pPr>
            <a:r>
              <a:rPr lang="en-US" sz="3000" b="1" smtClean="0">
                <a:solidFill>
                  <a:schemeClr val="accent2"/>
                </a:solidFill>
                <a:effectLst>
                  <a:outerShdw blurRad="38100" dist="38100" dir="2700000" algn="tl">
                    <a:srgbClr val="C0C0C0"/>
                  </a:outerShdw>
                </a:effectLst>
              </a:rPr>
              <a:t>Non-</a:t>
            </a:r>
            <a:r>
              <a:rPr lang="en-US" b="1" smtClean="0">
                <a:solidFill>
                  <a:schemeClr val="accent2"/>
                </a:solidFill>
                <a:effectLst>
                  <a:outerShdw blurRad="38100" dist="38100" dir="2700000" algn="tl">
                    <a:srgbClr val="C0C0C0"/>
                  </a:outerShdw>
                </a:effectLst>
              </a:rPr>
              <a:t>STP</a:t>
            </a:r>
          </a:p>
          <a:p>
            <a:pPr lvl="1" eaLnBrk="1" hangingPunct="1">
              <a:lnSpc>
                <a:spcPct val="90000"/>
              </a:lnSpc>
              <a:defRPr/>
            </a:pPr>
            <a:r>
              <a:rPr lang="en-US" sz="2600" smtClean="0"/>
              <a:t>Given liters of gas?  </a:t>
            </a:r>
          </a:p>
          <a:p>
            <a:pPr lvl="2" eaLnBrk="1" hangingPunct="1">
              <a:lnSpc>
                <a:spcPct val="90000"/>
              </a:lnSpc>
              <a:defRPr/>
            </a:pPr>
            <a:r>
              <a:rPr lang="en-US" sz="2100" smtClean="0"/>
              <a:t>start with ideal gas law</a:t>
            </a:r>
          </a:p>
          <a:p>
            <a:pPr lvl="1" eaLnBrk="1" hangingPunct="1">
              <a:lnSpc>
                <a:spcPct val="90000"/>
              </a:lnSpc>
              <a:defRPr/>
            </a:pPr>
            <a:r>
              <a:rPr lang="en-US" sz="2600" smtClean="0"/>
              <a:t>Looking for liters of gas?</a:t>
            </a:r>
          </a:p>
          <a:p>
            <a:pPr lvl="2" eaLnBrk="1" hangingPunct="1">
              <a:lnSpc>
                <a:spcPct val="90000"/>
              </a:lnSpc>
              <a:defRPr/>
            </a:pPr>
            <a:r>
              <a:rPr lang="en-US" sz="2100" smtClean="0"/>
              <a:t>start with stoichiometry conversion</a:t>
            </a:r>
          </a:p>
          <a:p>
            <a:pPr eaLnBrk="1" hangingPunct="1">
              <a:lnSpc>
                <a:spcPct val="90000"/>
              </a:lnSpc>
              <a:buFontTx/>
              <a:buNone/>
              <a:defRPr/>
            </a:pPr>
            <a:endParaRPr lang="en-US" sz="3000" smtClean="0"/>
          </a:p>
        </p:txBody>
      </p:sp>
      <p:sp>
        <p:nvSpPr>
          <p:cNvPr id="215044"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animEffect transition="in" filter="wipe(left)">
                                      <p:cBhvr>
                                        <p:cTn id="7" dur="500"/>
                                        <p:tgtEl>
                                          <p:spTgt spid="76390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63907">
                                            <p:txEl>
                                              <p:pRg st="1" end="1"/>
                                            </p:txEl>
                                          </p:spTgt>
                                        </p:tgtEl>
                                        <p:attrNameLst>
                                          <p:attrName>style.visibility</p:attrName>
                                        </p:attrNameLst>
                                      </p:cBhvr>
                                      <p:to>
                                        <p:strVal val="visible"/>
                                      </p:to>
                                    </p:set>
                                    <p:animEffect transition="in" filter="wipe(left)">
                                      <p:cBhvr>
                                        <p:cTn id="10" dur="500"/>
                                        <p:tgtEl>
                                          <p:spTgt spid="76390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animEffect transition="in" filter="wipe(left)">
                                      <p:cBhvr>
                                        <p:cTn id="13" dur="500"/>
                                        <p:tgtEl>
                                          <p:spTgt spid="76390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63907">
                                            <p:txEl>
                                              <p:pRg st="4" end="4"/>
                                            </p:txEl>
                                          </p:spTgt>
                                        </p:tgtEl>
                                        <p:attrNameLst>
                                          <p:attrName>style.visibility</p:attrName>
                                        </p:attrNameLst>
                                      </p:cBhvr>
                                      <p:to>
                                        <p:strVal val="visible"/>
                                      </p:to>
                                    </p:set>
                                    <p:animEffect transition="in" filter="wipe(left)">
                                      <p:cBhvr>
                                        <p:cTn id="18" dur="500"/>
                                        <p:tgtEl>
                                          <p:spTgt spid="763907">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animEffect transition="in" filter="wipe(left)">
                                      <p:cBhvr>
                                        <p:cTn id="21" dur="500"/>
                                        <p:tgtEl>
                                          <p:spTgt spid="763907">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63907">
                                            <p:txEl>
                                              <p:pRg st="6" end="6"/>
                                            </p:txEl>
                                          </p:spTgt>
                                        </p:tgtEl>
                                        <p:attrNameLst>
                                          <p:attrName>style.visibility</p:attrName>
                                        </p:attrNameLst>
                                      </p:cBhvr>
                                      <p:to>
                                        <p:strVal val="visible"/>
                                      </p:to>
                                    </p:set>
                                    <p:animEffect transition="in" filter="wipe(left)">
                                      <p:cBhvr>
                                        <p:cTn id="24" dur="500"/>
                                        <p:tgtEl>
                                          <p:spTgt spid="763907">
                                            <p:txEl>
                                              <p:pRg st="6" end="6"/>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63907">
                                            <p:txEl>
                                              <p:pRg st="7" end="7"/>
                                            </p:txEl>
                                          </p:spTgt>
                                        </p:tgtEl>
                                        <p:attrNameLst>
                                          <p:attrName>style.visibility</p:attrName>
                                        </p:attrNameLst>
                                      </p:cBhvr>
                                      <p:to>
                                        <p:strVal val="visible"/>
                                      </p:to>
                                    </p:set>
                                    <p:animEffect transition="in" filter="wipe(left)">
                                      <p:cBhvr>
                                        <p:cTn id="27" dur="500"/>
                                        <p:tgtEl>
                                          <p:spTgt spid="763907">
                                            <p:txEl>
                                              <p:pRg st="7" end="7"/>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63907">
                                            <p:txEl>
                                              <p:pRg st="8" end="8"/>
                                            </p:txEl>
                                          </p:spTgt>
                                        </p:tgtEl>
                                        <p:attrNameLst>
                                          <p:attrName>style.visibility</p:attrName>
                                        </p:attrNameLst>
                                      </p:cBhvr>
                                      <p:to>
                                        <p:strVal val="visible"/>
                                      </p:to>
                                    </p:set>
                                    <p:animEffect transition="in" filter="wipe(left)">
                                      <p:cBhvr>
                                        <p:cTn id="30" dur="500"/>
                                        <p:tgtEl>
                                          <p:spTgt spid="7639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5954" name="Rectangle 2"/>
          <p:cNvSpPr>
            <a:spLocks noChangeArrowheads="1"/>
          </p:cNvSpPr>
          <p:nvPr/>
        </p:nvSpPr>
        <p:spPr bwMode="auto">
          <a:xfrm>
            <a:off x="2454275" y="4119563"/>
            <a:ext cx="1703388" cy="2684462"/>
          </a:xfrm>
          <a:prstGeom prst="rect">
            <a:avLst/>
          </a:prstGeom>
          <a:noFill/>
          <a:ln w="9525">
            <a:noFill/>
            <a:miter lim="800000"/>
            <a:headEnd/>
            <a:tailEnd/>
          </a:ln>
        </p:spPr>
        <p:txBody>
          <a:bodyPr/>
          <a:lstStyle/>
          <a:p>
            <a:pPr marL="342900" indent="-342900"/>
            <a:r>
              <a:rPr lang="en-US" sz="3300">
                <a:latin typeface="Arial Narrow" pitchFamily="34" charset="0"/>
              </a:rPr>
              <a:t>1 mol</a:t>
            </a:r>
          </a:p>
          <a:p>
            <a:pPr marL="342900" indent="-342900"/>
            <a:r>
              <a:rPr lang="en-US" sz="3300">
                <a:latin typeface="Arial Narrow" pitchFamily="34" charset="0"/>
              </a:rPr>
              <a:t>CaCO</a:t>
            </a:r>
            <a:r>
              <a:rPr lang="en-US" sz="3300" baseline="-25000">
                <a:latin typeface="Arial Narrow" pitchFamily="34" charset="0"/>
              </a:rPr>
              <a:t>3</a:t>
            </a:r>
            <a:endParaRPr lang="en-US" sz="3300">
              <a:latin typeface="Arial Narrow" pitchFamily="34" charset="0"/>
            </a:endParaRPr>
          </a:p>
          <a:p>
            <a:pPr marL="342900" indent="-342900">
              <a:spcBef>
                <a:spcPct val="50000"/>
              </a:spcBef>
            </a:pPr>
            <a:r>
              <a:rPr lang="en-US" sz="3300">
                <a:latin typeface="Arial Narrow" pitchFamily="34" charset="0"/>
              </a:rPr>
              <a:t>100.09g </a:t>
            </a:r>
          </a:p>
          <a:p>
            <a:pPr marL="342900" indent="-342900"/>
            <a:r>
              <a:rPr lang="en-US" sz="3300">
                <a:latin typeface="Arial Narrow" pitchFamily="34" charset="0"/>
              </a:rPr>
              <a:t>CaCO</a:t>
            </a:r>
            <a:r>
              <a:rPr lang="en-US" sz="3300" baseline="-25000">
                <a:latin typeface="Arial Narrow" pitchFamily="34" charset="0"/>
              </a:rPr>
              <a:t>3</a:t>
            </a:r>
          </a:p>
        </p:txBody>
      </p:sp>
      <p:sp>
        <p:nvSpPr>
          <p:cNvPr id="216067" name="Rectangle 3"/>
          <p:cNvSpPr>
            <a:spLocks noGrp="1" noChangeArrowheads="1"/>
          </p:cNvSpPr>
          <p:nvPr>
            <p:ph type="title"/>
          </p:nvPr>
        </p:nvSpPr>
        <p:spPr/>
        <p:txBody>
          <a:bodyPr/>
          <a:lstStyle/>
          <a:p>
            <a:pPr eaLnBrk="1" hangingPunct="1"/>
            <a:r>
              <a:rPr lang="en-US" smtClean="0"/>
              <a:t>Gas Stoichiometry Problem</a:t>
            </a:r>
          </a:p>
        </p:txBody>
      </p:sp>
      <p:sp>
        <p:nvSpPr>
          <p:cNvPr id="216068" name="Rectangle 4"/>
          <p:cNvSpPr>
            <a:spLocks noChangeArrowheads="1"/>
          </p:cNvSpPr>
          <p:nvPr>
            <p:ph type="body" idx="1"/>
          </p:nvPr>
        </p:nvSpPr>
        <p:spPr>
          <a:xfrm>
            <a:off x="962025" y="1130300"/>
            <a:ext cx="8181975" cy="1427163"/>
          </a:xfrm>
          <a:noFill/>
        </p:spPr>
        <p:txBody>
          <a:bodyPr/>
          <a:lstStyle/>
          <a:p>
            <a:pPr eaLnBrk="1" hangingPunct="1">
              <a:spcBef>
                <a:spcPct val="100000"/>
              </a:spcBef>
              <a:buFontTx/>
              <a:buNone/>
            </a:pPr>
            <a:r>
              <a:rPr lang="en-US" smtClean="0"/>
              <a:t>What volume of CO</a:t>
            </a:r>
            <a:r>
              <a:rPr lang="en-US" baseline="-25000" smtClean="0"/>
              <a:t>2</a:t>
            </a:r>
            <a:r>
              <a:rPr lang="en-US" smtClean="0"/>
              <a:t> forms from 5.25 g of CaCO</a:t>
            </a:r>
            <a:r>
              <a:rPr lang="en-US" baseline="-25000" smtClean="0"/>
              <a:t>3</a:t>
            </a:r>
            <a:r>
              <a:rPr lang="en-US" smtClean="0"/>
              <a:t> at 103 kPa &amp; 25ºC?</a:t>
            </a:r>
          </a:p>
        </p:txBody>
      </p:sp>
      <p:sp>
        <p:nvSpPr>
          <p:cNvPr id="765957" name="Rectangle 5"/>
          <p:cNvSpPr>
            <a:spLocks noChangeArrowheads="1"/>
          </p:cNvSpPr>
          <p:nvPr/>
        </p:nvSpPr>
        <p:spPr bwMode="auto">
          <a:xfrm>
            <a:off x="944563" y="4119563"/>
            <a:ext cx="1717675" cy="1133475"/>
          </a:xfrm>
          <a:prstGeom prst="rect">
            <a:avLst/>
          </a:prstGeom>
          <a:noFill/>
          <a:ln w="9525">
            <a:noFill/>
            <a:miter lim="800000"/>
            <a:headEnd/>
            <a:tailEnd/>
          </a:ln>
        </p:spPr>
        <p:txBody>
          <a:bodyPr/>
          <a:lstStyle/>
          <a:p>
            <a:pPr marL="342900" indent="-342900"/>
            <a:r>
              <a:rPr lang="en-US" sz="3300">
                <a:latin typeface="Arial Narrow" pitchFamily="34" charset="0"/>
              </a:rPr>
              <a:t>5.25 g</a:t>
            </a:r>
          </a:p>
          <a:p>
            <a:pPr marL="342900" indent="-342900"/>
            <a:r>
              <a:rPr lang="en-US" sz="3300">
                <a:latin typeface="Arial Narrow" pitchFamily="34" charset="0"/>
              </a:rPr>
              <a:t>CaCO</a:t>
            </a:r>
            <a:r>
              <a:rPr lang="en-US" sz="3300" baseline="-25000">
                <a:latin typeface="Arial Narrow" pitchFamily="34" charset="0"/>
              </a:rPr>
              <a:t>3</a:t>
            </a:r>
            <a:endParaRPr lang="en-US" sz="3300">
              <a:latin typeface="Arial Narrow" pitchFamily="34" charset="0"/>
            </a:endParaRPr>
          </a:p>
        </p:txBody>
      </p:sp>
      <p:sp>
        <p:nvSpPr>
          <p:cNvPr id="216070" name="Line 6"/>
          <p:cNvSpPr>
            <a:spLocks noChangeShapeType="1"/>
          </p:cNvSpPr>
          <p:nvPr/>
        </p:nvSpPr>
        <p:spPr bwMode="auto">
          <a:xfrm flipV="1">
            <a:off x="1150938" y="5441950"/>
            <a:ext cx="4622800" cy="3175"/>
          </a:xfrm>
          <a:prstGeom prst="line">
            <a:avLst/>
          </a:prstGeom>
          <a:noFill/>
          <a:ln w="38100">
            <a:solidFill>
              <a:schemeClr val="tx1"/>
            </a:solidFill>
            <a:round/>
            <a:headEnd/>
            <a:tailEnd/>
          </a:ln>
        </p:spPr>
        <p:txBody>
          <a:bodyPr wrap="none" anchor="ctr"/>
          <a:lstStyle/>
          <a:p>
            <a:endParaRPr lang="en-US"/>
          </a:p>
        </p:txBody>
      </p:sp>
      <p:sp>
        <p:nvSpPr>
          <p:cNvPr id="765959" name="Rectangle 7"/>
          <p:cNvSpPr>
            <a:spLocks noChangeArrowheads="1"/>
          </p:cNvSpPr>
          <p:nvPr/>
        </p:nvSpPr>
        <p:spPr bwMode="auto">
          <a:xfrm>
            <a:off x="5826125" y="5068888"/>
            <a:ext cx="3317875" cy="1498600"/>
          </a:xfrm>
          <a:prstGeom prst="rect">
            <a:avLst/>
          </a:prstGeom>
          <a:noFill/>
          <a:ln w="9525">
            <a:noFill/>
            <a:miter lim="800000"/>
            <a:headEnd/>
            <a:tailEnd/>
          </a:ln>
        </p:spPr>
        <p:txBody>
          <a:bodyPr/>
          <a:lstStyle/>
          <a:p>
            <a:pPr marL="574675" indent="-574675" algn="l"/>
            <a:r>
              <a:rPr lang="en-US" sz="3300">
                <a:latin typeface="Arial Narrow" pitchFamily="34" charset="0"/>
              </a:rPr>
              <a:t>= </a:t>
            </a:r>
            <a:r>
              <a:rPr lang="en-US" sz="3300" b="1">
                <a:latin typeface="Arial Narrow" pitchFamily="34" charset="0"/>
              </a:rPr>
              <a:t>1.26 mol CO</a:t>
            </a:r>
            <a:r>
              <a:rPr lang="en-US" sz="3300" b="1" baseline="-25000">
                <a:latin typeface="Arial Narrow" pitchFamily="34" charset="0"/>
              </a:rPr>
              <a:t>2</a:t>
            </a:r>
            <a:endParaRPr lang="en-US" sz="3300" b="1">
              <a:latin typeface="Arial Narrow" pitchFamily="34" charset="0"/>
            </a:endParaRPr>
          </a:p>
        </p:txBody>
      </p:sp>
      <p:sp>
        <p:nvSpPr>
          <p:cNvPr id="765960" name="Rectangle 8"/>
          <p:cNvSpPr>
            <a:spLocks noChangeArrowheads="1"/>
          </p:cNvSpPr>
          <p:nvPr/>
        </p:nvSpPr>
        <p:spPr bwMode="auto">
          <a:xfrm>
            <a:off x="1338263" y="2036763"/>
            <a:ext cx="7467600" cy="823912"/>
          </a:xfrm>
          <a:prstGeom prst="rect">
            <a:avLst/>
          </a:prstGeom>
          <a:noFill/>
          <a:ln w="9525">
            <a:noFill/>
            <a:miter lim="800000"/>
            <a:headEnd/>
            <a:tailEnd/>
          </a:ln>
        </p:spPr>
        <p:txBody>
          <a:bodyPr/>
          <a:lstStyle/>
          <a:p>
            <a:pPr marL="342900" indent="-342900">
              <a:lnSpc>
                <a:spcPct val="110000"/>
              </a:lnSpc>
            </a:pPr>
            <a:r>
              <a:rPr lang="en-US" sz="3400"/>
              <a:t>CaCO</a:t>
            </a:r>
            <a:r>
              <a:rPr lang="en-US" sz="3400" baseline="-25000"/>
              <a:t>3</a:t>
            </a:r>
            <a:r>
              <a:rPr lang="en-US" sz="3400"/>
              <a:t>    </a:t>
            </a:r>
            <a:r>
              <a:rPr lang="en-US" sz="3400">
                <a:sym typeface="Symbol" pitchFamily="18" charset="2"/>
              </a:rPr>
              <a:t>    CaO    +    CO</a:t>
            </a:r>
            <a:r>
              <a:rPr lang="en-US" sz="3400" baseline="-25000">
                <a:sym typeface="Symbol" pitchFamily="18" charset="2"/>
              </a:rPr>
              <a:t>2</a:t>
            </a:r>
            <a:r>
              <a:rPr lang="en-US" sz="3400"/>
              <a:t> </a:t>
            </a:r>
          </a:p>
        </p:txBody>
      </p:sp>
      <p:sp>
        <p:nvSpPr>
          <p:cNvPr id="216073" name="Line 9"/>
          <p:cNvSpPr>
            <a:spLocks noChangeShapeType="1"/>
          </p:cNvSpPr>
          <p:nvPr/>
        </p:nvSpPr>
        <p:spPr bwMode="auto">
          <a:xfrm flipH="1">
            <a:off x="4140200" y="4184650"/>
            <a:ext cx="0" cy="2563813"/>
          </a:xfrm>
          <a:prstGeom prst="line">
            <a:avLst/>
          </a:prstGeom>
          <a:noFill/>
          <a:ln w="38100">
            <a:solidFill>
              <a:schemeClr val="tx1"/>
            </a:solidFill>
            <a:round/>
            <a:headEnd/>
            <a:tailEnd/>
          </a:ln>
        </p:spPr>
        <p:txBody>
          <a:bodyPr wrap="none" anchor="ctr"/>
          <a:lstStyle/>
          <a:p>
            <a:endParaRPr lang="en-US"/>
          </a:p>
        </p:txBody>
      </p:sp>
      <p:sp>
        <p:nvSpPr>
          <p:cNvPr id="765962" name="Rectangle 10"/>
          <p:cNvSpPr>
            <a:spLocks noChangeArrowheads="1"/>
          </p:cNvSpPr>
          <p:nvPr/>
        </p:nvSpPr>
        <p:spPr bwMode="auto">
          <a:xfrm>
            <a:off x="4200525" y="4119563"/>
            <a:ext cx="1422400" cy="2684462"/>
          </a:xfrm>
          <a:prstGeom prst="rect">
            <a:avLst/>
          </a:prstGeom>
          <a:noFill/>
          <a:ln w="9525">
            <a:noFill/>
            <a:miter lim="800000"/>
            <a:headEnd/>
            <a:tailEnd/>
          </a:ln>
        </p:spPr>
        <p:txBody>
          <a:bodyPr/>
          <a:lstStyle/>
          <a:p>
            <a:pPr marL="342900" indent="-342900"/>
            <a:r>
              <a:rPr lang="en-US" sz="3300">
                <a:latin typeface="Arial Narrow" pitchFamily="34" charset="0"/>
              </a:rPr>
              <a:t>1 mol</a:t>
            </a:r>
          </a:p>
          <a:p>
            <a:pPr marL="342900" indent="-342900"/>
            <a:r>
              <a:rPr lang="en-US" sz="3300">
                <a:latin typeface="Arial Narrow" pitchFamily="34" charset="0"/>
              </a:rPr>
              <a:t>CO</a:t>
            </a:r>
            <a:r>
              <a:rPr lang="en-US" sz="3300" baseline="-25000">
                <a:latin typeface="Arial Narrow" pitchFamily="34" charset="0"/>
              </a:rPr>
              <a:t>2</a:t>
            </a:r>
            <a:endParaRPr lang="en-US" sz="3300">
              <a:latin typeface="Arial Narrow" pitchFamily="34" charset="0"/>
            </a:endParaRPr>
          </a:p>
          <a:p>
            <a:pPr marL="342900" indent="-342900">
              <a:spcBef>
                <a:spcPct val="50000"/>
              </a:spcBef>
            </a:pPr>
            <a:r>
              <a:rPr lang="en-US" sz="3300">
                <a:latin typeface="Arial Narrow" pitchFamily="34" charset="0"/>
              </a:rPr>
              <a:t>1 mol</a:t>
            </a:r>
          </a:p>
          <a:p>
            <a:pPr marL="342900" indent="-342900"/>
            <a:r>
              <a:rPr lang="en-US" sz="3300">
                <a:latin typeface="Arial Narrow" pitchFamily="34" charset="0"/>
              </a:rPr>
              <a:t>CaCO</a:t>
            </a:r>
            <a:r>
              <a:rPr lang="en-US" sz="3300" baseline="-25000">
                <a:latin typeface="Arial Narrow" pitchFamily="34" charset="0"/>
              </a:rPr>
              <a:t>3</a:t>
            </a:r>
            <a:endParaRPr lang="en-US" sz="3300">
              <a:latin typeface="Arial Narrow" pitchFamily="34" charset="0"/>
            </a:endParaRPr>
          </a:p>
        </p:txBody>
      </p:sp>
      <p:sp>
        <p:nvSpPr>
          <p:cNvPr id="765963" name="Rectangle 11"/>
          <p:cNvSpPr>
            <a:spLocks noChangeArrowheads="1"/>
          </p:cNvSpPr>
          <p:nvPr/>
        </p:nvSpPr>
        <p:spPr bwMode="auto">
          <a:xfrm>
            <a:off x="1711325" y="2622550"/>
            <a:ext cx="1831975" cy="717550"/>
          </a:xfrm>
          <a:prstGeom prst="rect">
            <a:avLst/>
          </a:prstGeom>
          <a:noFill/>
          <a:ln w="9525">
            <a:noFill/>
            <a:miter lim="800000"/>
            <a:headEnd/>
            <a:tailEnd/>
          </a:ln>
        </p:spPr>
        <p:txBody>
          <a:bodyPr/>
          <a:lstStyle/>
          <a:p>
            <a:pPr marL="342900" indent="-342900"/>
            <a:r>
              <a:rPr lang="en-US" sz="3400">
                <a:solidFill>
                  <a:schemeClr val="accent2"/>
                </a:solidFill>
                <a:latin typeface="Arial Narrow" pitchFamily="34" charset="0"/>
              </a:rPr>
              <a:t>5.25 g</a:t>
            </a:r>
          </a:p>
        </p:txBody>
      </p:sp>
      <p:sp>
        <p:nvSpPr>
          <p:cNvPr id="765964" name="Rectangle 12"/>
          <p:cNvSpPr>
            <a:spLocks noChangeArrowheads="1"/>
          </p:cNvSpPr>
          <p:nvPr/>
        </p:nvSpPr>
        <p:spPr bwMode="auto">
          <a:xfrm>
            <a:off x="6529388" y="2622550"/>
            <a:ext cx="2317750" cy="717550"/>
          </a:xfrm>
          <a:prstGeom prst="rect">
            <a:avLst/>
          </a:prstGeom>
          <a:noFill/>
          <a:ln w="9525">
            <a:noFill/>
            <a:miter lim="800000"/>
            <a:headEnd/>
            <a:tailEnd/>
          </a:ln>
        </p:spPr>
        <p:txBody>
          <a:bodyPr/>
          <a:lstStyle/>
          <a:p>
            <a:pPr marL="342900" indent="-342900"/>
            <a:r>
              <a:rPr lang="en-US" sz="3400">
                <a:solidFill>
                  <a:schemeClr val="accent2"/>
                </a:solidFill>
                <a:latin typeface="Arial Narrow" pitchFamily="34" charset="0"/>
              </a:rPr>
              <a:t>? L</a:t>
            </a:r>
            <a:br>
              <a:rPr lang="en-US" sz="3400">
                <a:solidFill>
                  <a:schemeClr val="accent2"/>
                </a:solidFill>
                <a:latin typeface="Arial Narrow" pitchFamily="34" charset="0"/>
              </a:rPr>
            </a:br>
            <a:r>
              <a:rPr lang="en-US" sz="3400">
                <a:solidFill>
                  <a:schemeClr val="accent2"/>
                </a:solidFill>
                <a:latin typeface="Arial Narrow" pitchFamily="34" charset="0"/>
              </a:rPr>
              <a:t>non-STP</a:t>
            </a:r>
          </a:p>
        </p:txBody>
      </p:sp>
      <p:grpSp>
        <p:nvGrpSpPr>
          <p:cNvPr id="2" name="Group 13"/>
          <p:cNvGrpSpPr>
            <a:grpSpLocks/>
          </p:cNvGrpSpPr>
          <p:nvPr/>
        </p:nvGrpSpPr>
        <p:grpSpPr bwMode="auto">
          <a:xfrm>
            <a:off x="1311275" y="4451350"/>
            <a:ext cx="2617788" cy="2178050"/>
            <a:chOff x="826" y="2764"/>
            <a:chExt cx="1649" cy="1372"/>
          </a:xfrm>
        </p:grpSpPr>
        <p:sp>
          <p:nvSpPr>
            <p:cNvPr id="216085" name="Line 14"/>
            <p:cNvSpPr>
              <a:spLocks noChangeShapeType="1"/>
            </p:cNvSpPr>
            <p:nvPr/>
          </p:nvSpPr>
          <p:spPr bwMode="auto">
            <a:xfrm flipH="1">
              <a:off x="1830" y="3652"/>
              <a:ext cx="645" cy="484"/>
            </a:xfrm>
            <a:prstGeom prst="line">
              <a:avLst/>
            </a:prstGeom>
            <a:noFill/>
            <a:ln w="38100">
              <a:solidFill>
                <a:srgbClr val="FF0000"/>
              </a:solidFill>
              <a:round/>
              <a:headEnd/>
              <a:tailEnd/>
            </a:ln>
          </p:spPr>
          <p:txBody>
            <a:bodyPr wrap="none" anchor="ctr"/>
            <a:lstStyle/>
            <a:p>
              <a:endParaRPr lang="en-US"/>
            </a:p>
          </p:txBody>
        </p:sp>
        <p:sp>
          <p:nvSpPr>
            <p:cNvPr id="216086" name="Line 15"/>
            <p:cNvSpPr>
              <a:spLocks noChangeShapeType="1"/>
            </p:cNvSpPr>
            <p:nvPr/>
          </p:nvSpPr>
          <p:spPr bwMode="auto">
            <a:xfrm flipH="1">
              <a:off x="826" y="2764"/>
              <a:ext cx="645" cy="484"/>
            </a:xfrm>
            <a:prstGeom prst="line">
              <a:avLst/>
            </a:prstGeom>
            <a:noFill/>
            <a:ln w="38100">
              <a:solidFill>
                <a:srgbClr val="FF0000"/>
              </a:solidFill>
              <a:round/>
              <a:headEnd/>
              <a:tailEnd/>
            </a:ln>
          </p:spPr>
          <p:txBody>
            <a:bodyPr wrap="none" anchor="ctr"/>
            <a:lstStyle/>
            <a:p>
              <a:endParaRPr lang="en-US"/>
            </a:p>
          </p:txBody>
        </p:sp>
      </p:grpSp>
      <p:grpSp>
        <p:nvGrpSpPr>
          <p:cNvPr id="3" name="Group 16"/>
          <p:cNvGrpSpPr>
            <a:grpSpLocks/>
          </p:cNvGrpSpPr>
          <p:nvPr/>
        </p:nvGrpSpPr>
        <p:grpSpPr bwMode="auto">
          <a:xfrm>
            <a:off x="2733675" y="4395788"/>
            <a:ext cx="2647950" cy="2185987"/>
            <a:chOff x="1722" y="2729"/>
            <a:chExt cx="1668" cy="1377"/>
          </a:xfrm>
        </p:grpSpPr>
        <p:sp>
          <p:nvSpPr>
            <p:cNvPr id="216083" name="Line 17"/>
            <p:cNvSpPr>
              <a:spLocks noChangeShapeType="1"/>
            </p:cNvSpPr>
            <p:nvPr/>
          </p:nvSpPr>
          <p:spPr bwMode="auto">
            <a:xfrm flipH="1">
              <a:off x="1722" y="2729"/>
              <a:ext cx="645" cy="484"/>
            </a:xfrm>
            <a:prstGeom prst="line">
              <a:avLst/>
            </a:prstGeom>
            <a:noFill/>
            <a:ln w="38100">
              <a:solidFill>
                <a:srgbClr val="FF0000"/>
              </a:solidFill>
              <a:round/>
              <a:headEnd/>
              <a:tailEnd/>
            </a:ln>
          </p:spPr>
          <p:txBody>
            <a:bodyPr wrap="none" anchor="ctr"/>
            <a:lstStyle/>
            <a:p>
              <a:endParaRPr lang="en-US"/>
            </a:p>
          </p:txBody>
        </p:sp>
        <p:sp>
          <p:nvSpPr>
            <p:cNvPr id="216084" name="Line 18"/>
            <p:cNvSpPr>
              <a:spLocks noChangeShapeType="1"/>
            </p:cNvSpPr>
            <p:nvPr/>
          </p:nvSpPr>
          <p:spPr bwMode="auto">
            <a:xfrm flipH="1">
              <a:off x="2745" y="3622"/>
              <a:ext cx="645" cy="484"/>
            </a:xfrm>
            <a:prstGeom prst="line">
              <a:avLst/>
            </a:prstGeom>
            <a:noFill/>
            <a:ln w="38100">
              <a:solidFill>
                <a:srgbClr val="FF0000"/>
              </a:solidFill>
              <a:round/>
              <a:headEnd/>
              <a:tailEnd/>
            </a:ln>
          </p:spPr>
          <p:txBody>
            <a:bodyPr wrap="none" anchor="ctr"/>
            <a:lstStyle/>
            <a:p>
              <a:endParaRPr lang="en-US"/>
            </a:p>
          </p:txBody>
        </p:sp>
      </p:grpSp>
      <p:sp>
        <p:nvSpPr>
          <p:cNvPr id="216079" name="Line 19"/>
          <p:cNvSpPr>
            <a:spLocks noChangeShapeType="1"/>
          </p:cNvSpPr>
          <p:nvPr/>
        </p:nvSpPr>
        <p:spPr bwMode="auto">
          <a:xfrm flipH="1">
            <a:off x="2533650" y="4184650"/>
            <a:ext cx="0" cy="2563813"/>
          </a:xfrm>
          <a:prstGeom prst="line">
            <a:avLst/>
          </a:prstGeom>
          <a:noFill/>
          <a:ln w="38100">
            <a:solidFill>
              <a:schemeClr val="tx1"/>
            </a:solidFill>
            <a:round/>
            <a:headEnd/>
            <a:tailEnd/>
          </a:ln>
        </p:spPr>
        <p:txBody>
          <a:bodyPr wrap="none" anchor="ctr"/>
          <a:lstStyle/>
          <a:p>
            <a:endParaRPr lang="en-US"/>
          </a:p>
        </p:txBody>
      </p:sp>
      <p:sp>
        <p:nvSpPr>
          <p:cNvPr id="765972" name="AutoShape 20"/>
          <p:cNvSpPr>
            <a:spLocks noChangeArrowheads="1"/>
          </p:cNvSpPr>
          <p:nvPr/>
        </p:nvSpPr>
        <p:spPr bwMode="auto">
          <a:xfrm>
            <a:off x="1952625" y="3268663"/>
            <a:ext cx="4627563" cy="831850"/>
          </a:xfrm>
          <a:prstGeom prst="wedgeRectCallout">
            <a:avLst>
              <a:gd name="adj1" fmla="val -8694"/>
              <a:gd name="adj2" fmla="val -45611"/>
            </a:avLst>
          </a:prstGeom>
          <a:solidFill>
            <a:schemeClr val="accent1"/>
          </a:solidFill>
          <a:ln w="9525">
            <a:solidFill>
              <a:schemeClr val="bg2"/>
            </a:solidFill>
            <a:miter lim="800000"/>
            <a:headEnd/>
            <a:tailEnd/>
          </a:ln>
        </p:spPr>
        <p:txBody>
          <a:bodyPr/>
          <a:lstStyle/>
          <a:p>
            <a:pPr eaLnBrk="0" hangingPunct="0"/>
            <a:r>
              <a:rPr lang="en-US" sz="2200">
                <a:solidFill>
                  <a:schemeClr val="accent2"/>
                </a:solidFill>
              </a:rPr>
              <a:t>Looking for liters: Start with stoich and calculate moles of CO</a:t>
            </a:r>
            <a:r>
              <a:rPr lang="en-US" sz="2200" baseline="-25000">
                <a:solidFill>
                  <a:schemeClr val="accent2"/>
                </a:solidFill>
              </a:rPr>
              <a:t>2</a:t>
            </a:r>
            <a:r>
              <a:rPr lang="en-US" sz="2200">
                <a:solidFill>
                  <a:schemeClr val="accent2"/>
                </a:solidFill>
              </a:rPr>
              <a:t>.</a:t>
            </a:r>
          </a:p>
        </p:txBody>
      </p:sp>
      <p:sp>
        <p:nvSpPr>
          <p:cNvPr id="765973" name="AutoShape 21"/>
          <p:cNvSpPr>
            <a:spLocks noChangeArrowheads="1"/>
          </p:cNvSpPr>
          <p:nvPr/>
        </p:nvSpPr>
        <p:spPr bwMode="auto">
          <a:xfrm>
            <a:off x="5867400" y="5791200"/>
            <a:ext cx="3103563" cy="831850"/>
          </a:xfrm>
          <a:prstGeom prst="wedgeRectCallout">
            <a:avLst>
              <a:gd name="adj1" fmla="val -25500"/>
              <a:gd name="adj2" fmla="val -72139"/>
            </a:avLst>
          </a:prstGeom>
          <a:solidFill>
            <a:schemeClr val="accent1"/>
          </a:solidFill>
          <a:ln w="9525">
            <a:solidFill>
              <a:schemeClr val="bg2"/>
            </a:solidFill>
            <a:miter lim="800000"/>
            <a:headEnd/>
            <a:tailEnd/>
          </a:ln>
        </p:spPr>
        <p:txBody>
          <a:bodyPr/>
          <a:lstStyle/>
          <a:p>
            <a:pPr eaLnBrk="0" hangingPunct="0"/>
            <a:r>
              <a:rPr lang="en-US" sz="2200">
                <a:solidFill>
                  <a:schemeClr val="accent2"/>
                </a:solidFill>
              </a:rPr>
              <a:t>Plug this into the Ideal Gas Law to find liters.</a:t>
            </a:r>
          </a:p>
        </p:txBody>
      </p:sp>
      <p:sp>
        <p:nvSpPr>
          <p:cNvPr id="216082" name="Rectangle 22"/>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5960"/>
                                        </p:tgtEl>
                                        <p:attrNameLst>
                                          <p:attrName>style.visibility</p:attrName>
                                        </p:attrNameLst>
                                      </p:cBhvr>
                                      <p:to>
                                        <p:strVal val="visible"/>
                                      </p:to>
                                    </p:set>
                                    <p:animEffect transition="in" filter="dissolve">
                                      <p:cBhvr>
                                        <p:cTn id="7" dur="500"/>
                                        <p:tgtEl>
                                          <p:spTgt spid="7659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63"/>
                                        </p:tgtEl>
                                        <p:attrNameLst>
                                          <p:attrName>style.visibility</p:attrName>
                                        </p:attrNameLst>
                                      </p:cBhvr>
                                      <p:to>
                                        <p:strVal val="visible"/>
                                      </p:to>
                                    </p:set>
                                    <p:animEffect transition="in" filter="wipe(left)">
                                      <p:cBhvr>
                                        <p:cTn id="11" dur="500"/>
                                        <p:tgtEl>
                                          <p:spTgt spid="76596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65964"/>
                                        </p:tgtEl>
                                        <p:attrNameLst>
                                          <p:attrName>style.visibility</p:attrName>
                                        </p:attrNameLst>
                                      </p:cBhvr>
                                      <p:to>
                                        <p:strVal val="visible"/>
                                      </p:to>
                                    </p:set>
                                    <p:animEffect transition="in" filter="wipe(left)">
                                      <p:cBhvr>
                                        <p:cTn id="15" dur="500"/>
                                        <p:tgtEl>
                                          <p:spTgt spid="765964"/>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765972"/>
                                        </p:tgtEl>
                                        <p:attrNameLst>
                                          <p:attrName>style.visibility</p:attrName>
                                        </p:attrNameLst>
                                      </p:cBhvr>
                                      <p:to>
                                        <p:strVal val="visible"/>
                                      </p:to>
                                    </p:set>
                                    <p:anim calcmode="lin" valueType="num">
                                      <p:cBhvr additive="base">
                                        <p:cTn id="19" dur="500" fill="hold"/>
                                        <p:tgtEl>
                                          <p:spTgt spid="765972"/>
                                        </p:tgtEl>
                                        <p:attrNameLst>
                                          <p:attrName>ppt_x</p:attrName>
                                        </p:attrNameLst>
                                      </p:cBhvr>
                                      <p:tavLst>
                                        <p:tav tm="0">
                                          <p:val>
                                            <p:strVal val="0-#ppt_w/2"/>
                                          </p:val>
                                        </p:tav>
                                        <p:tav tm="100000">
                                          <p:val>
                                            <p:strVal val="#ppt_x"/>
                                          </p:val>
                                        </p:tav>
                                      </p:tavLst>
                                    </p:anim>
                                    <p:anim calcmode="lin" valueType="num">
                                      <p:cBhvr additive="base">
                                        <p:cTn id="20" dur="500" fill="hold"/>
                                        <p:tgtEl>
                                          <p:spTgt spid="76597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5957"/>
                                        </p:tgtEl>
                                        <p:attrNameLst>
                                          <p:attrName>style.visibility</p:attrName>
                                        </p:attrNameLst>
                                      </p:cBhvr>
                                      <p:to>
                                        <p:strVal val="visible"/>
                                      </p:to>
                                    </p:set>
                                    <p:anim calcmode="lin" valueType="num">
                                      <p:cBhvr additive="base">
                                        <p:cTn id="25" dur="500" fill="hold"/>
                                        <p:tgtEl>
                                          <p:spTgt spid="765957"/>
                                        </p:tgtEl>
                                        <p:attrNameLst>
                                          <p:attrName>ppt_x</p:attrName>
                                        </p:attrNameLst>
                                      </p:cBhvr>
                                      <p:tavLst>
                                        <p:tav tm="0">
                                          <p:val>
                                            <p:strVal val="0-#ppt_w/2"/>
                                          </p:val>
                                        </p:tav>
                                        <p:tav tm="100000">
                                          <p:val>
                                            <p:strVal val="#ppt_x"/>
                                          </p:val>
                                        </p:tav>
                                      </p:tavLst>
                                    </p:anim>
                                    <p:anim calcmode="lin" valueType="num">
                                      <p:cBhvr additive="base">
                                        <p:cTn id="26" dur="500" fill="hold"/>
                                        <p:tgtEl>
                                          <p:spTgt spid="76595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65954"/>
                                        </p:tgtEl>
                                        <p:attrNameLst>
                                          <p:attrName>style.visibility</p:attrName>
                                        </p:attrNameLst>
                                      </p:cBhvr>
                                      <p:to>
                                        <p:strVal val="visible"/>
                                      </p:to>
                                    </p:set>
                                    <p:animEffect transition="in" filter="wipe(down)">
                                      <p:cBhvr>
                                        <p:cTn id="31" dur="500"/>
                                        <p:tgtEl>
                                          <p:spTgt spid="7659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65962"/>
                                        </p:tgtEl>
                                        <p:attrNameLst>
                                          <p:attrName>style.visibility</p:attrName>
                                        </p:attrNameLst>
                                      </p:cBhvr>
                                      <p:to>
                                        <p:strVal val="visible"/>
                                      </p:to>
                                    </p:set>
                                    <p:animEffect transition="in" filter="wipe(down)">
                                      <p:cBhvr>
                                        <p:cTn id="41" dur="500"/>
                                        <p:tgtEl>
                                          <p:spTgt spid="76596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65959"/>
                                        </p:tgtEl>
                                        <p:attrNameLst>
                                          <p:attrName>style.visibility</p:attrName>
                                        </p:attrNameLst>
                                      </p:cBhvr>
                                      <p:to>
                                        <p:strVal val="visible"/>
                                      </p:to>
                                    </p:set>
                                    <p:animEffect transition="in" filter="wipe(left)">
                                      <p:cBhvr>
                                        <p:cTn id="51" dur="500"/>
                                        <p:tgtEl>
                                          <p:spTgt spid="76595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765973"/>
                                        </p:tgtEl>
                                        <p:attrNameLst>
                                          <p:attrName>style.visibility</p:attrName>
                                        </p:attrNameLst>
                                      </p:cBhvr>
                                      <p:to>
                                        <p:strVal val="visible"/>
                                      </p:to>
                                    </p:set>
                                    <p:animEffect transition="in" filter="wipe(up)">
                                      <p:cBhvr>
                                        <p:cTn id="56" dur="500"/>
                                        <p:tgtEl>
                                          <p:spTgt spid="765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4" grpId="0" autoUpdateAnimBg="0"/>
      <p:bldP spid="765957" grpId="0" autoUpdateAnimBg="0"/>
      <p:bldP spid="765959" grpId="0" autoUpdateAnimBg="0"/>
      <p:bldP spid="765960" grpId="0" autoUpdateAnimBg="0"/>
      <p:bldP spid="765962" grpId="0" autoUpdateAnimBg="0"/>
      <p:bldP spid="765963" grpId="0" autoUpdateAnimBg="0"/>
      <p:bldP spid="765964" grpId="0" autoUpdateAnimBg="0"/>
      <p:bldP spid="765972" grpId="0" animBg="1" autoUpdateAnimBg="0"/>
      <p:bldP spid="765973" grpId="0" animBg="1"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2540000"/>
            <a:ext cx="9131300" cy="4318000"/>
          </a:xfrm>
          <a:prstGeom prst="rect">
            <a:avLst/>
          </a:prstGeom>
          <a:noFill/>
          <a:ln w="28575">
            <a:solidFill>
              <a:schemeClr val="tx1"/>
            </a:solidFill>
            <a:miter lim="800000"/>
            <a:headEnd/>
            <a:tailEnd/>
          </a:ln>
        </p:spPr>
        <p:txBody>
          <a:bodyPr wrap="none" anchor="ctr"/>
          <a:lstStyle/>
          <a:p>
            <a:endParaRPr lang="en-US"/>
          </a:p>
        </p:txBody>
      </p:sp>
      <p:sp>
        <p:nvSpPr>
          <p:cNvPr id="768003" name="Text Box 3"/>
          <p:cNvSpPr txBox="1">
            <a:spLocks noChangeArrowheads="1"/>
          </p:cNvSpPr>
          <p:nvPr/>
        </p:nvSpPr>
        <p:spPr bwMode="auto">
          <a:xfrm>
            <a:off x="3778250" y="2532063"/>
            <a:ext cx="5365750" cy="3532187"/>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500"/>
              <a:t>PV = nRT</a:t>
            </a:r>
          </a:p>
          <a:p>
            <a:pPr algn="l" eaLnBrk="0" hangingPunct="0">
              <a:spcBef>
                <a:spcPct val="20000"/>
              </a:spcBef>
            </a:pPr>
            <a:r>
              <a:rPr lang="en-US" sz="3500">
                <a:latin typeface="Arial Narrow" pitchFamily="34" charset="0"/>
              </a:rPr>
              <a:t>(103 kPa)V</a:t>
            </a:r>
            <a:br>
              <a:rPr lang="en-US" sz="3500">
                <a:latin typeface="Arial Narrow" pitchFamily="34" charset="0"/>
              </a:rPr>
            </a:br>
            <a:r>
              <a:rPr lang="en-US" sz="3500">
                <a:latin typeface="Arial Narrow" pitchFamily="34" charset="0"/>
              </a:rPr>
              <a:t>=(1mol)(8.315</a:t>
            </a:r>
            <a:r>
              <a:rPr lang="en-US" sz="2400">
                <a:latin typeface="Arial Narrow" pitchFamily="34" charset="0"/>
              </a:rPr>
              <a:t>dm</a:t>
            </a:r>
            <a:r>
              <a:rPr lang="en-US" sz="2400" baseline="30000">
                <a:latin typeface="Arial Narrow" pitchFamily="34" charset="0"/>
              </a:rPr>
              <a:t>3</a:t>
            </a:r>
            <a:r>
              <a:rPr lang="en-US" sz="2400">
                <a:latin typeface="Arial Narrow" pitchFamily="34" charset="0"/>
                <a:sym typeface="Symbol" pitchFamily="18" charset="2"/>
              </a:rPr>
              <a:t>kPa/molK</a:t>
            </a:r>
            <a:r>
              <a:rPr lang="en-US" sz="3500">
                <a:latin typeface="Arial Narrow" pitchFamily="34" charset="0"/>
              </a:rPr>
              <a:t>)(298K)</a:t>
            </a:r>
            <a:endParaRPr lang="en-US" sz="3500"/>
          </a:p>
          <a:p>
            <a:pPr algn="l" eaLnBrk="0" hangingPunct="0">
              <a:spcBef>
                <a:spcPct val="80000"/>
              </a:spcBef>
            </a:pPr>
            <a:r>
              <a:rPr kumimoji="1" lang="en-US" sz="3800" b="1">
                <a:solidFill>
                  <a:schemeClr val="accent2"/>
                </a:solidFill>
              </a:rPr>
              <a:t>V = 1.26 dm</a:t>
            </a:r>
            <a:r>
              <a:rPr kumimoji="1" lang="en-US" sz="3800" b="1" baseline="30000">
                <a:solidFill>
                  <a:schemeClr val="accent2"/>
                </a:solidFill>
              </a:rPr>
              <a:t>3</a:t>
            </a:r>
            <a:r>
              <a:rPr kumimoji="1" lang="en-US" sz="3800" b="1">
                <a:solidFill>
                  <a:schemeClr val="accent2"/>
                </a:solidFill>
              </a:rPr>
              <a:t> CO</a:t>
            </a:r>
            <a:r>
              <a:rPr kumimoji="1" lang="en-US" sz="3800" b="1" baseline="-25000">
                <a:solidFill>
                  <a:schemeClr val="accent2"/>
                </a:solidFill>
              </a:rPr>
              <a:t>2</a:t>
            </a:r>
            <a:endParaRPr lang="en-US" sz="3500">
              <a:solidFill>
                <a:schemeClr val="accent2"/>
              </a:solidFill>
            </a:endParaRPr>
          </a:p>
          <a:p>
            <a:pPr algn="l" eaLnBrk="0" hangingPunct="0"/>
            <a:endParaRPr lang="en-US" sz="3500"/>
          </a:p>
        </p:txBody>
      </p:sp>
      <p:sp>
        <p:nvSpPr>
          <p:cNvPr id="217092" name="Rectangle 4"/>
          <p:cNvSpPr>
            <a:spLocks noGrp="1" noChangeArrowheads="1"/>
          </p:cNvSpPr>
          <p:nvPr>
            <p:ph type="title"/>
          </p:nvPr>
        </p:nvSpPr>
        <p:spPr/>
        <p:txBody>
          <a:bodyPr/>
          <a:lstStyle/>
          <a:p>
            <a:pPr eaLnBrk="1" hangingPunct="1"/>
            <a:r>
              <a:rPr lang="en-US" smtClean="0"/>
              <a:t>Gas Stoichiometry Problem</a:t>
            </a:r>
          </a:p>
        </p:txBody>
      </p:sp>
      <p:sp>
        <p:nvSpPr>
          <p:cNvPr id="217093" name="Rectangle 5"/>
          <p:cNvSpPr>
            <a:spLocks noChangeArrowheads="1"/>
          </p:cNvSpPr>
          <p:nvPr>
            <p:ph type="body" idx="1"/>
          </p:nvPr>
        </p:nvSpPr>
        <p:spPr>
          <a:xfrm>
            <a:off x="962025" y="1241425"/>
            <a:ext cx="8181975" cy="1427163"/>
          </a:xfrm>
          <a:noFill/>
        </p:spPr>
        <p:txBody>
          <a:bodyPr/>
          <a:lstStyle/>
          <a:p>
            <a:pPr eaLnBrk="1" hangingPunct="1">
              <a:spcBef>
                <a:spcPct val="100000"/>
              </a:spcBef>
            </a:pPr>
            <a:r>
              <a:rPr lang="en-US" smtClean="0"/>
              <a:t>What volume of CO</a:t>
            </a:r>
            <a:r>
              <a:rPr lang="en-US" baseline="-25000" smtClean="0"/>
              <a:t>2</a:t>
            </a:r>
            <a:r>
              <a:rPr lang="en-US" smtClean="0"/>
              <a:t> forms from 5.25 g of CaCO</a:t>
            </a:r>
            <a:r>
              <a:rPr lang="en-US" baseline="-25000" smtClean="0"/>
              <a:t>3</a:t>
            </a:r>
            <a:r>
              <a:rPr lang="en-US" smtClean="0"/>
              <a:t> at 103 kPa &amp; 25ºC?</a:t>
            </a:r>
          </a:p>
        </p:txBody>
      </p:sp>
      <p:sp>
        <p:nvSpPr>
          <p:cNvPr id="768006" name="Text Box 6"/>
          <p:cNvSpPr txBox="1">
            <a:spLocks noChangeArrowheads="1"/>
          </p:cNvSpPr>
          <p:nvPr/>
        </p:nvSpPr>
        <p:spPr bwMode="auto">
          <a:xfrm>
            <a:off x="-76200" y="2532063"/>
            <a:ext cx="3886200" cy="3532187"/>
          </a:xfrm>
          <a:prstGeom prst="rect">
            <a:avLst/>
          </a:prstGeom>
          <a:noFill/>
          <a:ln w="9525">
            <a:noFill/>
            <a:miter lim="800000"/>
            <a:headEnd/>
            <a:tailEnd/>
          </a:ln>
        </p:spPr>
        <p:txBody>
          <a:bodyPr/>
          <a:lstStyle/>
          <a:p>
            <a:pPr algn="l" eaLnBrk="0" hangingPunct="0">
              <a:spcBef>
                <a:spcPct val="20000"/>
              </a:spcBef>
            </a:pPr>
            <a:r>
              <a:rPr lang="en-US" sz="3200"/>
              <a:t> GIVEN:</a:t>
            </a:r>
          </a:p>
          <a:p>
            <a:pPr algn="l" eaLnBrk="0" hangingPunct="0">
              <a:spcBef>
                <a:spcPct val="15000"/>
              </a:spcBef>
            </a:pPr>
            <a:r>
              <a:rPr lang="en-US" sz="2800"/>
              <a:t> P = 103 kPa</a:t>
            </a:r>
          </a:p>
          <a:p>
            <a:pPr algn="l" eaLnBrk="0" hangingPunct="0">
              <a:spcBef>
                <a:spcPct val="15000"/>
              </a:spcBef>
            </a:pPr>
            <a:r>
              <a:rPr lang="en-US" sz="2800"/>
              <a:t> V = ?</a:t>
            </a:r>
          </a:p>
          <a:p>
            <a:pPr algn="l" eaLnBrk="0" hangingPunct="0">
              <a:spcBef>
                <a:spcPct val="15000"/>
              </a:spcBef>
            </a:pPr>
            <a:r>
              <a:rPr lang="en-US" sz="2800"/>
              <a:t> n = </a:t>
            </a:r>
            <a:r>
              <a:rPr kumimoji="1" lang="en-US" sz="2800"/>
              <a:t>1.26 mol</a:t>
            </a:r>
            <a:endParaRPr lang="en-US" sz="2800">
              <a:latin typeface="Arial Narrow" pitchFamily="34" charset="0"/>
            </a:endParaRPr>
          </a:p>
          <a:p>
            <a:pPr algn="l" eaLnBrk="0" hangingPunct="0">
              <a:spcBef>
                <a:spcPct val="15000"/>
              </a:spcBef>
            </a:pPr>
            <a:r>
              <a:rPr lang="en-US" sz="2800"/>
              <a:t> T = 25°C = 298 K</a:t>
            </a:r>
          </a:p>
          <a:p>
            <a:pPr algn="l" eaLnBrk="0" hangingPunct="0">
              <a:spcBef>
                <a:spcPct val="15000"/>
              </a:spcBef>
            </a:pPr>
            <a:r>
              <a:rPr lang="en-US" sz="2800"/>
              <a:t> R = 8.315</a:t>
            </a:r>
            <a:r>
              <a:rPr lang="en-US" sz="2400">
                <a:latin typeface="Arial Narrow" pitchFamily="34" charset="0"/>
                <a:sym typeface="Symbol" pitchFamily="18" charset="2"/>
              </a:rPr>
              <a:t> </a:t>
            </a:r>
            <a:r>
              <a:rPr lang="en-US" sz="2800">
                <a:latin typeface="Arial Narrow" pitchFamily="34" charset="0"/>
              </a:rPr>
              <a:t>dm</a:t>
            </a:r>
            <a:r>
              <a:rPr lang="en-US" sz="2800" baseline="30000">
                <a:latin typeface="Arial Narrow" pitchFamily="34" charset="0"/>
              </a:rPr>
              <a:t>3</a:t>
            </a:r>
            <a:r>
              <a:rPr lang="en-US" sz="2800">
                <a:latin typeface="Arial Narrow" pitchFamily="34" charset="0"/>
                <a:sym typeface="Symbol" pitchFamily="18" charset="2"/>
              </a:rPr>
              <a:t>kPa/molK</a:t>
            </a:r>
          </a:p>
        </p:txBody>
      </p:sp>
      <p:sp>
        <p:nvSpPr>
          <p:cNvPr id="217095" name="Line 7"/>
          <p:cNvSpPr>
            <a:spLocks noChangeShapeType="1"/>
          </p:cNvSpPr>
          <p:nvPr/>
        </p:nvSpPr>
        <p:spPr bwMode="auto">
          <a:xfrm>
            <a:off x="3786188" y="2540000"/>
            <a:ext cx="0" cy="4318000"/>
          </a:xfrm>
          <a:prstGeom prst="line">
            <a:avLst/>
          </a:prstGeom>
          <a:noFill/>
          <a:ln w="28575">
            <a:solidFill>
              <a:schemeClr val="tx1"/>
            </a:solidFill>
            <a:round/>
            <a:headEnd/>
            <a:tailEnd/>
          </a:ln>
        </p:spPr>
        <p:txBody>
          <a:bodyPr wrap="none" anchor="ctr"/>
          <a:lstStyle/>
          <a:p>
            <a:endParaRPr lang="en-US"/>
          </a:p>
        </p:txBody>
      </p:sp>
      <p:sp>
        <p:nvSpPr>
          <p:cNvPr id="217096" name="Line 8"/>
          <p:cNvSpPr>
            <a:spLocks noChangeShapeType="1"/>
          </p:cNvSpPr>
          <p:nvPr/>
        </p:nvSpPr>
        <p:spPr bwMode="auto">
          <a:xfrm>
            <a:off x="0" y="3100388"/>
            <a:ext cx="9144000" cy="0"/>
          </a:xfrm>
          <a:prstGeom prst="line">
            <a:avLst/>
          </a:prstGeom>
          <a:noFill/>
          <a:ln w="28575">
            <a:solidFill>
              <a:schemeClr val="tx1"/>
            </a:solidFill>
            <a:round/>
            <a:headEnd/>
            <a:tailEnd/>
          </a:ln>
        </p:spPr>
        <p:txBody>
          <a:bodyPr wrap="none" anchor="ctr"/>
          <a:lstStyle/>
          <a:p>
            <a:endParaRPr lang="en-US"/>
          </a:p>
        </p:txBody>
      </p:sp>
      <p:sp>
        <p:nvSpPr>
          <p:cNvPr id="217097" name="Rectangle 9"/>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8006"/>
                                        </p:tgtEl>
                                        <p:attrNameLst>
                                          <p:attrName>style.visibility</p:attrName>
                                        </p:attrNameLst>
                                      </p:cBhvr>
                                      <p:to>
                                        <p:strVal val="visible"/>
                                      </p:to>
                                    </p:set>
                                    <p:animEffect transition="in" filter="wipe(up)">
                                      <p:cBhvr>
                                        <p:cTn id="7" dur="500"/>
                                        <p:tgtEl>
                                          <p:spTgt spid="7680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68003"/>
                                        </p:tgtEl>
                                        <p:attrNameLst>
                                          <p:attrName>style.visibility</p:attrName>
                                        </p:attrNameLst>
                                      </p:cBhvr>
                                      <p:to>
                                        <p:strVal val="visible"/>
                                      </p:to>
                                    </p:set>
                                    <p:animEffect transition="in" filter="wipe(up)">
                                      <p:cBhvr>
                                        <p:cTn id="12" dur="500"/>
                                        <p:tgtEl>
                                          <p:spTgt spid="76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utoUpdateAnimBg="0"/>
      <p:bldP spid="768006"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0" y="3162300"/>
            <a:ext cx="9131300" cy="3695700"/>
          </a:xfrm>
          <a:prstGeom prst="rect">
            <a:avLst/>
          </a:prstGeom>
          <a:noFill/>
          <a:ln w="28575">
            <a:solidFill>
              <a:schemeClr val="tx1"/>
            </a:solidFill>
            <a:miter lim="800000"/>
            <a:headEnd/>
            <a:tailEnd/>
          </a:ln>
        </p:spPr>
        <p:txBody>
          <a:bodyPr wrap="none" anchor="ctr"/>
          <a:lstStyle/>
          <a:p>
            <a:endParaRPr lang="en-US"/>
          </a:p>
        </p:txBody>
      </p:sp>
      <p:sp>
        <p:nvSpPr>
          <p:cNvPr id="770051" name="Text Box 3"/>
          <p:cNvSpPr txBox="1">
            <a:spLocks noChangeArrowheads="1"/>
          </p:cNvSpPr>
          <p:nvPr/>
        </p:nvSpPr>
        <p:spPr bwMode="auto">
          <a:xfrm>
            <a:off x="3778250" y="3135313"/>
            <a:ext cx="5365750" cy="3532187"/>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500"/>
              <a:t>PV = nRT</a:t>
            </a:r>
          </a:p>
          <a:p>
            <a:pPr algn="l" eaLnBrk="0" hangingPunct="0">
              <a:spcBef>
                <a:spcPct val="20000"/>
              </a:spcBef>
            </a:pPr>
            <a:r>
              <a:rPr lang="en-US" sz="3500">
                <a:latin typeface="Arial Narrow" pitchFamily="34" charset="0"/>
              </a:rPr>
              <a:t>(97.3 kPa) (15.0 L)</a:t>
            </a:r>
            <a:br>
              <a:rPr lang="en-US" sz="3500">
                <a:latin typeface="Arial Narrow" pitchFamily="34" charset="0"/>
              </a:rPr>
            </a:br>
            <a:r>
              <a:rPr lang="en-US" sz="3500">
                <a:latin typeface="Arial Narrow" pitchFamily="34" charset="0"/>
              </a:rPr>
              <a:t>= n (8.315</a:t>
            </a:r>
            <a:r>
              <a:rPr lang="en-US" sz="2400">
                <a:latin typeface="Arial Narrow" pitchFamily="34" charset="0"/>
              </a:rPr>
              <a:t>dm</a:t>
            </a:r>
            <a:r>
              <a:rPr lang="en-US" sz="2400" baseline="30000">
                <a:latin typeface="Arial Narrow" pitchFamily="34" charset="0"/>
              </a:rPr>
              <a:t>3</a:t>
            </a:r>
            <a:r>
              <a:rPr lang="en-US" sz="2400">
                <a:latin typeface="Arial Narrow" pitchFamily="34" charset="0"/>
                <a:sym typeface="Symbol" pitchFamily="18" charset="2"/>
              </a:rPr>
              <a:t>kPa/molK</a:t>
            </a:r>
            <a:r>
              <a:rPr lang="en-US" sz="3500">
                <a:latin typeface="Arial Narrow" pitchFamily="34" charset="0"/>
              </a:rPr>
              <a:t>) (294K)</a:t>
            </a:r>
            <a:endParaRPr lang="en-US" sz="3500"/>
          </a:p>
          <a:p>
            <a:pPr algn="l" eaLnBrk="0" hangingPunct="0">
              <a:spcBef>
                <a:spcPct val="80000"/>
              </a:spcBef>
            </a:pPr>
            <a:r>
              <a:rPr kumimoji="1" lang="en-US" sz="3200"/>
              <a:t>  n = 0.597 mol O</a:t>
            </a:r>
            <a:r>
              <a:rPr kumimoji="1" lang="en-US" sz="3200" baseline="-25000"/>
              <a:t>2</a:t>
            </a:r>
            <a:endParaRPr lang="en-US" sz="3200"/>
          </a:p>
        </p:txBody>
      </p:sp>
      <p:sp>
        <p:nvSpPr>
          <p:cNvPr id="218116" name="Rectangle 4"/>
          <p:cNvSpPr>
            <a:spLocks noGrp="1" noChangeArrowheads="1"/>
          </p:cNvSpPr>
          <p:nvPr>
            <p:ph type="title"/>
          </p:nvPr>
        </p:nvSpPr>
        <p:spPr/>
        <p:txBody>
          <a:bodyPr/>
          <a:lstStyle/>
          <a:p>
            <a:pPr eaLnBrk="1" hangingPunct="1"/>
            <a:r>
              <a:rPr lang="en-US" smtClean="0"/>
              <a:t>Gas Stoichiometry Problem</a:t>
            </a:r>
          </a:p>
        </p:txBody>
      </p:sp>
      <p:sp>
        <p:nvSpPr>
          <p:cNvPr id="218117" name="Rectangle 5"/>
          <p:cNvSpPr>
            <a:spLocks noChangeArrowheads="1"/>
          </p:cNvSpPr>
          <p:nvPr>
            <p:ph type="body" idx="1"/>
          </p:nvPr>
        </p:nvSpPr>
        <p:spPr>
          <a:xfrm>
            <a:off x="962025" y="1143000"/>
            <a:ext cx="8181975" cy="1427163"/>
          </a:xfrm>
          <a:noFill/>
        </p:spPr>
        <p:txBody>
          <a:bodyPr/>
          <a:lstStyle/>
          <a:p>
            <a:pPr eaLnBrk="1" hangingPunct="1">
              <a:spcBef>
                <a:spcPct val="100000"/>
              </a:spcBef>
              <a:buFontTx/>
              <a:buNone/>
            </a:pPr>
            <a:r>
              <a:rPr lang="en-US" sz="2600" smtClean="0"/>
              <a:t>How many grams of Al</a:t>
            </a:r>
            <a:r>
              <a:rPr lang="en-US" sz="2600" baseline="-25000" smtClean="0"/>
              <a:t>2</a:t>
            </a:r>
            <a:r>
              <a:rPr lang="en-US" sz="2600" smtClean="0"/>
              <a:t>O</a:t>
            </a:r>
            <a:r>
              <a:rPr lang="en-US" sz="2600" baseline="-25000" smtClean="0"/>
              <a:t>3</a:t>
            </a:r>
            <a:r>
              <a:rPr lang="en-US" sz="2600" smtClean="0"/>
              <a:t> are formed from 15.0 L     of O</a:t>
            </a:r>
            <a:r>
              <a:rPr lang="en-US" sz="2600" baseline="-25000" smtClean="0"/>
              <a:t>2</a:t>
            </a:r>
            <a:r>
              <a:rPr lang="en-US" sz="2600" smtClean="0"/>
              <a:t> at 97.3 kPa &amp; 21</a:t>
            </a:r>
            <a:r>
              <a:rPr lang="en-US" sz="2600" smtClean="0">
                <a:cs typeface="Arial" charset="0"/>
              </a:rPr>
              <a:t>°C?</a:t>
            </a:r>
            <a:endParaRPr lang="en-US" sz="2600" smtClean="0"/>
          </a:p>
        </p:txBody>
      </p:sp>
      <p:sp>
        <p:nvSpPr>
          <p:cNvPr id="770054" name="Text Box 6"/>
          <p:cNvSpPr txBox="1">
            <a:spLocks noChangeArrowheads="1"/>
          </p:cNvSpPr>
          <p:nvPr/>
        </p:nvSpPr>
        <p:spPr bwMode="auto">
          <a:xfrm>
            <a:off x="0" y="3135313"/>
            <a:ext cx="3775075" cy="3532187"/>
          </a:xfrm>
          <a:prstGeom prst="rect">
            <a:avLst/>
          </a:prstGeom>
          <a:noFill/>
          <a:ln w="9525">
            <a:noFill/>
            <a:miter lim="800000"/>
            <a:headEnd/>
            <a:tailEnd/>
          </a:ln>
        </p:spPr>
        <p:txBody>
          <a:bodyPr/>
          <a:lstStyle/>
          <a:p>
            <a:pPr algn="l" eaLnBrk="0" hangingPunct="0">
              <a:spcBef>
                <a:spcPct val="20000"/>
              </a:spcBef>
            </a:pPr>
            <a:r>
              <a:rPr lang="en-US" sz="3200"/>
              <a:t>GIVEN:</a:t>
            </a:r>
          </a:p>
          <a:p>
            <a:pPr algn="l" eaLnBrk="0" hangingPunct="0">
              <a:spcBef>
                <a:spcPct val="15000"/>
              </a:spcBef>
            </a:pPr>
            <a:r>
              <a:rPr lang="en-US" sz="2800"/>
              <a:t>P = 97.3 kPa</a:t>
            </a:r>
          </a:p>
          <a:p>
            <a:pPr algn="l" eaLnBrk="0" hangingPunct="0">
              <a:spcBef>
                <a:spcPct val="15000"/>
              </a:spcBef>
            </a:pPr>
            <a:r>
              <a:rPr lang="en-US" sz="2800"/>
              <a:t>V = 15.0 L</a:t>
            </a:r>
          </a:p>
          <a:p>
            <a:pPr algn="l" eaLnBrk="0" hangingPunct="0">
              <a:spcBef>
                <a:spcPct val="15000"/>
              </a:spcBef>
            </a:pPr>
            <a:r>
              <a:rPr lang="en-US" sz="2800"/>
              <a:t>n = </a:t>
            </a:r>
            <a:r>
              <a:rPr kumimoji="1" lang="en-US" sz="2800"/>
              <a:t>?</a:t>
            </a:r>
            <a:endParaRPr lang="en-US" sz="2800">
              <a:latin typeface="Arial Narrow" pitchFamily="34" charset="0"/>
            </a:endParaRPr>
          </a:p>
          <a:p>
            <a:pPr algn="l" eaLnBrk="0" hangingPunct="0">
              <a:spcBef>
                <a:spcPct val="15000"/>
              </a:spcBef>
            </a:pPr>
            <a:r>
              <a:rPr lang="en-US" sz="2800"/>
              <a:t>T = 21°C = 294 K</a:t>
            </a:r>
          </a:p>
          <a:p>
            <a:pPr algn="l" eaLnBrk="0" hangingPunct="0">
              <a:spcBef>
                <a:spcPct val="15000"/>
              </a:spcBef>
            </a:pPr>
            <a:r>
              <a:rPr lang="en-US" sz="2800"/>
              <a:t>R = 8.315</a:t>
            </a:r>
            <a:r>
              <a:rPr lang="en-US" sz="2400">
                <a:latin typeface="Arial Narrow" pitchFamily="34" charset="0"/>
                <a:sym typeface="Symbol" pitchFamily="18" charset="2"/>
              </a:rPr>
              <a:t> </a:t>
            </a:r>
            <a:r>
              <a:rPr lang="en-US" sz="2400">
                <a:latin typeface="Arial Narrow" pitchFamily="34" charset="0"/>
              </a:rPr>
              <a:t>dm</a:t>
            </a:r>
            <a:r>
              <a:rPr lang="en-US" sz="2400" baseline="30000">
                <a:latin typeface="Arial Narrow" pitchFamily="34" charset="0"/>
              </a:rPr>
              <a:t>3</a:t>
            </a:r>
            <a:r>
              <a:rPr lang="en-US" sz="2400">
                <a:latin typeface="Arial Narrow" pitchFamily="34" charset="0"/>
                <a:sym typeface="Symbol" pitchFamily="18" charset="2"/>
              </a:rPr>
              <a:t>kPa/molK</a:t>
            </a:r>
          </a:p>
        </p:txBody>
      </p:sp>
      <p:sp>
        <p:nvSpPr>
          <p:cNvPr id="218119" name="Line 7"/>
          <p:cNvSpPr>
            <a:spLocks noChangeShapeType="1"/>
          </p:cNvSpPr>
          <p:nvPr/>
        </p:nvSpPr>
        <p:spPr bwMode="auto">
          <a:xfrm>
            <a:off x="3786188" y="3175000"/>
            <a:ext cx="0" cy="3683000"/>
          </a:xfrm>
          <a:prstGeom prst="line">
            <a:avLst/>
          </a:prstGeom>
          <a:noFill/>
          <a:ln w="28575">
            <a:solidFill>
              <a:schemeClr val="tx1"/>
            </a:solidFill>
            <a:round/>
            <a:headEnd/>
            <a:tailEnd/>
          </a:ln>
        </p:spPr>
        <p:txBody>
          <a:bodyPr wrap="none" anchor="ctr"/>
          <a:lstStyle/>
          <a:p>
            <a:endParaRPr lang="en-US"/>
          </a:p>
        </p:txBody>
      </p:sp>
      <p:sp>
        <p:nvSpPr>
          <p:cNvPr id="218120" name="Line 8"/>
          <p:cNvSpPr>
            <a:spLocks noChangeShapeType="1"/>
          </p:cNvSpPr>
          <p:nvPr/>
        </p:nvSpPr>
        <p:spPr bwMode="auto">
          <a:xfrm>
            <a:off x="0" y="3709988"/>
            <a:ext cx="9144000" cy="0"/>
          </a:xfrm>
          <a:prstGeom prst="line">
            <a:avLst/>
          </a:prstGeom>
          <a:noFill/>
          <a:ln w="28575">
            <a:solidFill>
              <a:schemeClr val="tx1"/>
            </a:solidFill>
            <a:round/>
            <a:headEnd/>
            <a:tailEnd/>
          </a:ln>
        </p:spPr>
        <p:txBody>
          <a:bodyPr wrap="none" anchor="ctr"/>
          <a:lstStyle/>
          <a:p>
            <a:endParaRPr lang="en-US"/>
          </a:p>
        </p:txBody>
      </p:sp>
      <p:sp>
        <p:nvSpPr>
          <p:cNvPr id="218121" name="Rectangle 9"/>
          <p:cNvSpPr>
            <a:spLocks noChangeArrowheads="1"/>
          </p:cNvSpPr>
          <p:nvPr/>
        </p:nvSpPr>
        <p:spPr bwMode="auto">
          <a:xfrm>
            <a:off x="1338263" y="1995488"/>
            <a:ext cx="7467600" cy="823912"/>
          </a:xfrm>
          <a:prstGeom prst="rect">
            <a:avLst/>
          </a:prstGeom>
          <a:noFill/>
          <a:ln w="9525">
            <a:noFill/>
            <a:miter lim="800000"/>
            <a:headEnd/>
            <a:tailEnd/>
          </a:ln>
        </p:spPr>
        <p:txBody>
          <a:bodyPr/>
          <a:lstStyle/>
          <a:p>
            <a:pPr marL="342900" indent="-342900">
              <a:lnSpc>
                <a:spcPct val="110000"/>
              </a:lnSpc>
            </a:pPr>
            <a:r>
              <a:rPr lang="en-US" sz="3400"/>
              <a:t>4 Al    +    3 O</a:t>
            </a:r>
            <a:r>
              <a:rPr lang="en-US" sz="3400" baseline="-25000"/>
              <a:t>2</a:t>
            </a:r>
            <a:r>
              <a:rPr lang="en-US" sz="3400"/>
              <a:t>    </a:t>
            </a:r>
            <a:r>
              <a:rPr lang="en-US" sz="3400">
                <a:sym typeface="Symbol" pitchFamily="18" charset="2"/>
              </a:rPr>
              <a:t>    2 Al</a:t>
            </a:r>
            <a:r>
              <a:rPr lang="en-US" sz="3400" baseline="-25000">
                <a:sym typeface="Symbol" pitchFamily="18" charset="2"/>
              </a:rPr>
              <a:t>2</a:t>
            </a:r>
            <a:r>
              <a:rPr lang="en-US" sz="3400">
                <a:sym typeface="Symbol" pitchFamily="18" charset="2"/>
              </a:rPr>
              <a:t>O</a:t>
            </a:r>
            <a:r>
              <a:rPr lang="en-US" sz="3400" baseline="-25000">
                <a:sym typeface="Symbol" pitchFamily="18" charset="2"/>
              </a:rPr>
              <a:t>3</a:t>
            </a:r>
            <a:r>
              <a:rPr lang="en-US" sz="3400"/>
              <a:t> </a:t>
            </a:r>
          </a:p>
        </p:txBody>
      </p:sp>
      <p:sp>
        <p:nvSpPr>
          <p:cNvPr id="770058" name="Rectangle 10"/>
          <p:cNvSpPr>
            <a:spLocks noChangeArrowheads="1"/>
          </p:cNvSpPr>
          <p:nvPr/>
        </p:nvSpPr>
        <p:spPr bwMode="auto">
          <a:xfrm>
            <a:off x="4022725" y="2482850"/>
            <a:ext cx="1108075" cy="717550"/>
          </a:xfrm>
          <a:prstGeom prst="rect">
            <a:avLst/>
          </a:prstGeom>
          <a:noFill/>
          <a:ln w="9525">
            <a:noFill/>
            <a:miter lim="800000"/>
            <a:headEnd/>
            <a:tailEnd/>
          </a:ln>
        </p:spPr>
        <p:txBody>
          <a:bodyPr/>
          <a:lstStyle/>
          <a:p>
            <a:pPr marL="342900" indent="-342900"/>
            <a:r>
              <a:rPr lang="en-US" sz="2000">
                <a:solidFill>
                  <a:schemeClr val="accent2"/>
                </a:solidFill>
                <a:latin typeface="Arial Narrow" pitchFamily="34" charset="0"/>
              </a:rPr>
              <a:t>15.0 L </a:t>
            </a:r>
          </a:p>
          <a:p>
            <a:pPr marL="342900" indent="-342900"/>
            <a:r>
              <a:rPr lang="en-US" sz="2000">
                <a:solidFill>
                  <a:schemeClr val="accent2"/>
                </a:solidFill>
                <a:latin typeface="Arial Narrow" pitchFamily="34" charset="0"/>
              </a:rPr>
              <a:t>non-STP</a:t>
            </a:r>
          </a:p>
        </p:txBody>
      </p:sp>
      <p:sp>
        <p:nvSpPr>
          <p:cNvPr id="770059" name="Rectangle 11"/>
          <p:cNvSpPr>
            <a:spLocks noChangeArrowheads="1"/>
          </p:cNvSpPr>
          <p:nvPr/>
        </p:nvSpPr>
        <p:spPr bwMode="auto">
          <a:xfrm>
            <a:off x="6288088" y="2559050"/>
            <a:ext cx="2317750" cy="717550"/>
          </a:xfrm>
          <a:prstGeom prst="rect">
            <a:avLst/>
          </a:prstGeom>
          <a:noFill/>
          <a:ln w="9525">
            <a:noFill/>
            <a:miter lim="800000"/>
            <a:headEnd/>
            <a:tailEnd/>
          </a:ln>
        </p:spPr>
        <p:txBody>
          <a:bodyPr/>
          <a:lstStyle/>
          <a:p>
            <a:pPr marL="342900" indent="-342900"/>
            <a:r>
              <a:rPr lang="en-US" sz="3400">
                <a:solidFill>
                  <a:schemeClr val="accent2"/>
                </a:solidFill>
                <a:latin typeface="Arial Narrow" pitchFamily="34" charset="0"/>
              </a:rPr>
              <a:t>? g</a:t>
            </a:r>
          </a:p>
        </p:txBody>
      </p:sp>
      <p:sp>
        <p:nvSpPr>
          <p:cNvPr id="770060" name="AutoShape 12"/>
          <p:cNvSpPr>
            <a:spLocks noChangeArrowheads="1"/>
          </p:cNvSpPr>
          <p:nvPr/>
        </p:nvSpPr>
        <p:spPr bwMode="auto">
          <a:xfrm>
            <a:off x="5942013" y="3244850"/>
            <a:ext cx="3035300" cy="1135063"/>
          </a:xfrm>
          <a:prstGeom prst="wedgeRectCallout">
            <a:avLst>
              <a:gd name="adj1" fmla="val -44088"/>
              <a:gd name="adj2" fmla="val -10421"/>
            </a:avLst>
          </a:prstGeom>
          <a:solidFill>
            <a:schemeClr val="accent1"/>
          </a:solidFill>
          <a:ln w="9525">
            <a:solidFill>
              <a:schemeClr val="bg2"/>
            </a:solidFill>
            <a:miter lim="800000"/>
            <a:headEnd/>
            <a:tailEnd/>
          </a:ln>
        </p:spPr>
        <p:txBody>
          <a:bodyPr/>
          <a:lstStyle/>
          <a:p>
            <a:pPr eaLnBrk="0" hangingPunct="0"/>
            <a:r>
              <a:rPr lang="en-US" sz="2200">
                <a:solidFill>
                  <a:schemeClr val="accent2"/>
                </a:solidFill>
              </a:rPr>
              <a:t>Given liters: Start with Ideal Gas Law and calculate moles of O</a:t>
            </a:r>
            <a:r>
              <a:rPr lang="en-US" sz="2200" baseline="-25000">
                <a:solidFill>
                  <a:schemeClr val="accent2"/>
                </a:solidFill>
              </a:rPr>
              <a:t>2</a:t>
            </a:r>
            <a:r>
              <a:rPr lang="en-US" sz="2200">
                <a:solidFill>
                  <a:schemeClr val="accent2"/>
                </a:solidFill>
              </a:rPr>
              <a:t>.</a:t>
            </a:r>
          </a:p>
        </p:txBody>
      </p:sp>
      <p:sp>
        <p:nvSpPr>
          <p:cNvPr id="770061" name="AutoShape 13"/>
          <p:cNvSpPr>
            <a:spLocks noChangeArrowheads="1"/>
          </p:cNvSpPr>
          <p:nvPr/>
        </p:nvSpPr>
        <p:spPr bwMode="auto">
          <a:xfrm>
            <a:off x="7453313" y="5586413"/>
            <a:ext cx="1525587" cy="469900"/>
          </a:xfrm>
          <a:prstGeom prst="wedgeRectCallout">
            <a:avLst>
              <a:gd name="adj1" fmla="val -25546"/>
              <a:gd name="adj2" fmla="val -48648"/>
            </a:avLst>
          </a:prstGeom>
          <a:solidFill>
            <a:schemeClr val="accent1"/>
          </a:solidFill>
          <a:ln w="9525">
            <a:solidFill>
              <a:schemeClr val="bg2"/>
            </a:solidFill>
            <a:miter lim="800000"/>
            <a:headEnd/>
            <a:tailEnd/>
          </a:ln>
        </p:spPr>
        <p:txBody>
          <a:bodyPr/>
          <a:lstStyle/>
          <a:p>
            <a:pPr eaLnBrk="0" hangingPunct="0"/>
            <a:r>
              <a:rPr lang="en-US" sz="2200">
                <a:solidFill>
                  <a:schemeClr val="accent2"/>
                </a:solidFill>
              </a:rPr>
              <a:t>NEXT </a:t>
            </a:r>
            <a:r>
              <a:rPr lang="en-US" sz="2200">
                <a:solidFill>
                  <a:schemeClr val="accent2"/>
                </a:solidFill>
                <a:sym typeface="Symbol" pitchFamily="18" charset="2"/>
              </a:rPr>
              <a:t></a:t>
            </a:r>
            <a:endParaRPr lang="en-US" sz="2200">
              <a:solidFill>
                <a:schemeClr val="accent2"/>
              </a:solidFill>
            </a:endParaRPr>
          </a:p>
        </p:txBody>
      </p:sp>
      <p:sp>
        <p:nvSpPr>
          <p:cNvPr id="218126" name="Rectangle 14"/>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70058"/>
                                        </p:tgtEl>
                                        <p:attrNameLst>
                                          <p:attrName>style.visibility</p:attrName>
                                        </p:attrNameLst>
                                      </p:cBhvr>
                                      <p:to>
                                        <p:strVal val="visible"/>
                                      </p:to>
                                    </p:set>
                                    <p:animEffect transition="in" filter="wipe(left)">
                                      <p:cBhvr>
                                        <p:cTn id="7" dur="500"/>
                                        <p:tgtEl>
                                          <p:spTgt spid="77005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0059"/>
                                        </p:tgtEl>
                                        <p:attrNameLst>
                                          <p:attrName>style.visibility</p:attrName>
                                        </p:attrNameLst>
                                      </p:cBhvr>
                                      <p:to>
                                        <p:strVal val="visible"/>
                                      </p:to>
                                    </p:set>
                                    <p:animEffect transition="in" filter="wipe(left)">
                                      <p:cBhvr>
                                        <p:cTn id="11" dur="500"/>
                                        <p:tgtEl>
                                          <p:spTgt spid="770059"/>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770060"/>
                                        </p:tgtEl>
                                        <p:attrNameLst>
                                          <p:attrName>style.visibility</p:attrName>
                                        </p:attrNameLst>
                                      </p:cBhvr>
                                      <p:to>
                                        <p:strVal val="visible"/>
                                      </p:to>
                                    </p:set>
                                    <p:anim calcmode="lin" valueType="num">
                                      <p:cBhvr additive="base">
                                        <p:cTn id="15" dur="500" fill="hold"/>
                                        <p:tgtEl>
                                          <p:spTgt spid="770060"/>
                                        </p:tgtEl>
                                        <p:attrNameLst>
                                          <p:attrName>ppt_x</p:attrName>
                                        </p:attrNameLst>
                                      </p:cBhvr>
                                      <p:tavLst>
                                        <p:tav tm="0">
                                          <p:val>
                                            <p:strVal val="1+#ppt_w/2"/>
                                          </p:val>
                                        </p:tav>
                                        <p:tav tm="100000">
                                          <p:val>
                                            <p:strVal val="#ppt_x"/>
                                          </p:val>
                                        </p:tav>
                                      </p:tavLst>
                                    </p:anim>
                                    <p:anim calcmode="lin" valueType="num">
                                      <p:cBhvr additive="base">
                                        <p:cTn id="16" dur="500" fill="hold"/>
                                        <p:tgtEl>
                                          <p:spTgt spid="77006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70054"/>
                                        </p:tgtEl>
                                        <p:attrNameLst>
                                          <p:attrName>style.visibility</p:attrName>
                                        </p:attrNameLst>
                                      </p:cBhvr>
                                      <p:to>
                                        <p:strVal val="visible"/>
                                      </p:to>
                                    </p:set>
                                    <p:animEffect transition="in" filter="wipe(up)">
                                      <p:cBhvr>
                                        <p:cTn id="21" dur="500"/>
                                        <p:tgtEl>
                                          <p:spTgt spid="7700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70051"/>
                                        </p:tgtEl>
                                        <p:attrNameLst>
                                          <p:attrName>style.visibility</p:attrName>
                                        </p:attrNameLst>
                                      </p:cBhvr>
                                      <p:to>
                                        <p:strVal val="visible"/>
                                      </p:to>
                                    </p:set>
                                    <p:animEffect transition="in" filter="wipe(up)">
                                      <p:cBhvr>
                                        <p:cTn id="26" dur="500"/>
                                        <p:tgtEl>
                                          <p:spTgt spid="770051"/>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770061"/>
                                        </p:tgtEl>
                                        <p:attrNameLst>
                                          <p:attrName>style.visibility</p:attrName>
                                        </p:attrNameLst>
                                      </p:cBhvr>
                                      <p:to>
                                        <p:strVal val="visible"/>
                                      </p:to>
                                    </p:set>
                                    <p:animEffect transition="in" filter="wipe(down)">
                                      <p:cBhvr>
                                        <p:cTn id="30" dur="500"/>
                                        <p:tgtEl>
                                          <p:spTgt spid="770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1" grpId="0" autoUpdateAnimBg="0"/>
      <p:bldP spid="770054" grpId="0" autoUpdateAnimBg="0"/>
      <p:bldP spid="770058" grpId="0" autoUpdateAnimBg="0"/>
      <p:bldP spid="770059" grpId="0" autoUpdateAnimBg="0"/>
      <p:bldP spid="770060" grpId="0" animBg="1" autoUpdateAnimBg="0"/>
      <p:bldP spid="770061"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2098" name="Rectangle 2"/>
          <p:cNvSpPr>
            <a:spLocks noChangeArrowheads="1"/>
          </p:cNvSpPr>
          <p:nvPr/>
        </p:nvSpPr>
        <p:spPr bwMode="auto">
          <a:xfrm>
            <a:off x="2454275" y="4119563"/>
            <a:ext cx="1982788" cy="2684462"/>
          </a:xfrm>
          <a:prstGeom prst="rect">
            <a:avLst/>
          </a:prstGeom>
          <a:noFill/>
          <a:ln w="9525">
            <a:noFill/>
            <a:miter lim="800000"/>
            <a:headEnd/>
            <a:tailEnd/>
          </a:ln>
        </p:spPr>
        <p:txBody>
          <a:bodyPr/>
          <a:lstStyle/>
          <a:p>
            <a:r>
              <a:rPr lang="en-US" sz="3300">
                <a:latin typeface="Arial Narrow" pitchFamily="34" charset="0"/>
              </a:rPr>
              <a:t>2 mol Al</a:t>
            </a:r>
            <a:r>
              <a:rPr lang="en-US" sz="3300" baseline="-25000">
                <a:latin typeface="Arial Narrow" pitchFamily="34" charset="0"/>
              </a:rPr>
              <a:t>2</a:t>
            </a:r>
            <a:r>
              <a:rPr lang="en-US" sz="3300">
                <a:latin typeface="Arial Narrow" pitchFamily="34" charset="0"/>
              </a:rPr>
              <a:t>O</a:t>
            </a:r>
            <a:r>
              <a:rPr lang="en-US" sz="3300" baseline="-25000">
                <a:latin typeface="Arial Narrow" pitchFamily="34" charset="0"/>
              </a:rPr>
              <a:t>3</a:t>
            </a:r>
            <a:endParaRPr lang="en-US" sz="3300">
              <a:latin typeface="Arial Narrow" pitchFamily="34" charset="0"/>
            </a:endParaRPr>
          </a:p>
          <a:p>
            <a:pPr>
              <a:spcBef>
                <a:spcPct val="50000"/>
              </a:spcBef>
            </a:pPr>
            <a:r>
              <a:rPr lang="en-US" sz="3300">
                <a:latin typeface="Arial Narrow" pitchFamily="34" charset="0"/>
              </a:rPr>
              <a:t>3 mol O</a:t>
            </a:r>
            <a:r>
              <a:rPr lang="en-US" sz="3300" baseline="-25000">
                <a:latin typeface="Arial Narrow" pitchFamily="34" charset="0"/>
              </a:rPr>
              <a:t>2</a:t>
            </a:r>
          </a:p>
        </p:txBody>
      </p:sp>
      <p:sp>
        <p:nvSpPr>
          <p:cNvPr id="219139" name="Rectangle 3"/>
          <p:cNvSpPr>
            <a:spLocks noGrp="1" noChangeArrowheads="1"/>
          </p:cNvSpPr>
          <p:nvPr>
            <p:ph type="title"/>
          </p:nvPr>
        </p:nvSpPr>
        <p:spPr/>
        <p:txBody>
          <a:bodyPr/>
          <a:lstStyle/>
          <a:p>
            <a:pPr eaLnBrk="1" hangingPunct="1"/>
            <a:r>
              <a:rPr lang="en-US" smtClean="0"/>
              <a:t>Gas Stoichiometry Problem</a:t>
            </a:r>
          </a:p>
        </p:txBody>
      </p:sp>
      <p:sp>
        <p:nvSpPr>
          <p:cNvPr id="219140" name="Rectangle 4"/>
          <p:cNvSpPr>
            <a:spLocks noChangeArrowheads="1"/>
          </p:cNvSpPr>
          <p:nvPr>
            <p:ph type="body" idx="1"/>
          </p:nvPr>
        </p:nvSpPr>
        <p:spPr>
          <a:xfrm>
            <a:off x="1038225" y="1316038"/>
            <a:ext cx="8181975" cy="1427162"/>
          </a:xfrm>
          <a:noFill/>
        </p:spPr>
        <p:txBody>
          <a:bodyPr/>
          <a:lstStyle/>
          <a:p>
            <a:pPr eaLnBrk="1" hangingPunct="1">
              <a:spcBef>
                <a:spcPct val="100000"/>
              </a:spcBef>
              <a:buFontTx/>
              <a:buNone/>
            </a:pPr>
            <a:r>
              <a:rPr lang="en-US" sz="3000" smtClean="0"/>
              <a:t>    How many grams of Al</a:t>
            </a:r>
            <a:r>
              <a:rPr lang="en-US" sz="3000" baseline="-25000" smtClean="0"/>
              <a:t>2</a:t>
            </a:r>
            <a:r>
              <a:rPr lang="en-US" sz="3000" smtClean="0"/>
              <a:t>O</a:t>
            </a:r>
            <a:r>
              <a:rPr lang="en-US" sz="3000" baseline="-25000" smtClean="0"/>
              <a:t>3</a:t>
            </a:r>
            <a:r>
              <a:rPr lang="en-US" sz="3000" smtClean="0"/>
              <a:t> are formed     from 15.0 L of O</a:t>
            </a:r>
            <a:r>
              <a:rPr lang="en-US" sz="3000" baseline="-25000" smtClean="0"/>
              <a:t>2</a:t>
            </a:r>
            <a:r>
              <a:rPr lang="en-US" sz="3000" smtClean="0"/>
              <a:t> at 97.3 kPa &amp; 21</a:t>
            </a:r>
            <a:r>
              <a:rPr lang="en-US" sz="3000" smtClean="0">
                <a:cs typeface="Arial" charset="0"/>
              </a:rPr>
              <a:t>°C?</a:t>
            </a:r>
          </a:p>
        </p:txBody>
      </p:sp>
      <p:sp>
        <p:nvSpPr>
          <p:cNvPr id="772101" name="Rectangle 5"/>
          <p:cNvSpPr>
            <a:spLocks noChangeArrowheads="1"/>
          </p:cNvSpPr>
          <p:nvPr/>
        </p:nvSpPr>
        <p:spPr bwMode="auto">
          <a:xfrm>
            <a:off x="944563" y="4119563"/>
            <a:ext cx="1717675" cy="1133475"/>
          </a:xfrm>
          <a:prstGeom prst="rect">
            <a:avLst/>
          </a:prstGeom>
          <a:noFill/>
          <a:ln w="9525">
            <a:noFill/>
            <a:miter lim="800000"/>
            <a:headEnd/>
            <a:tailEnd/>
          </a:ln>
        </p:spPr>
        <p:txBody>
          <a:bodyPr/>
          <a:lstStyle/>
          <a:p>
            <a:pPr marL="342900" indent="-342900"/>
            <a:r>
              <a:rPr lang="en-US" sz="3300">
                <a:latin typeface="Arial Narrow" pitchFamily="34" charset="0"/>
              </a:rPr>
              <a:t>0.597</a:t>
            </a:r>
          </a:p>
          <a:p>
            <a:pPr marL="342900" indent="-342900"/>
            <a:r>
              <a:rPr lang="en-US" sz="3300">
                <a:latin typeface="Arial Narrow" pitchFamily="34" charset="0"/>
              </a:rPr>
              <a:t>mol O</a:t>
            </a:r>
            <a:r>
              <a:rPr lang="en-US" sz="3300" baseline="-25000">
                <a:latin typeface="Arial Narrow" pitchFamily="34" charset="0"/>
              </a:rPr>
              <a:t>2</a:t>
            </a:r>
            <a:endParaRPr lang="en-US" sz="3300">
              <a:latin typeface="Arial Narrow" pitchFamily="34" charset="0"/>
            </a:endParaRPr>
          </a:p>
        </p:txBody>
      </p:sp>
      <p:sp>
        <p:nvSpPr>
          <p:cNvPr id="219142" name="Line 6"/>
          <p:cNvSpPr>
            <a:spLocks noChangeShapeType="1"/>
          </p:cNvSpPr>
          <p:nvPr/>
        </p:nvSpPr>
        <p:spPr bwMode="auto">
          <a:xfrm>
            <a:off x="1150938" y="5445125"/>
            <a:ext cx="4978400" cy="9525"/>
          </a:xfrm>
          <a:prstGeom prst="line">
            <a:avLst/>
          </a:prstGeom>
          <a:noFill/>
          <a:ln w="38100">
            <a:solidFill>
              <a:schemeClr val="tx1"/>
            </a:solidFill>
            <a:round/>
            <a:headEnd/>
            <a:tailEnd/>
          </a:ln>
        </p:spPr>
        <p:txBody>
          <a:bodyPr wrap="none" anchor="ctr"/>
          <a:lstStyle/>
          <a:p>
            <a:endParaRPr lang="en-US"/>
          </a:p>
        </p:txBody>
      </p:sp>
      <p:sp>
        <p:nvSpPr>
          <p:cNvPr id="772103" name="Rectangle 7"/>
          <p:cNvSpPr>
            <a:spLocks noChangeArrowheads="1"/>
          </p:cNvSpPr>
          <p:nvPr/>
        </p:nvSpPr>
        <p:spPr bwMode="auto">
          <a:xfrm>
            <a:off x="6207125" y="5068888"/>
            <a:ext cx="2936875" cy="1498600"/>
          </a:xfrm>
          <a:prstGeom prst="rect">
            <a:avLst/>
          </a:prstGeom>
          <a:noFill/>
          <a:ln w="9525">
            <a:noFill/>
            <a:miter lim="800000"/>
            <a:headEnd/>
            <a:tailEnd/>
          </a:ln>
        </p:spPr>
        <p:txBody>
          <a:bodyPr/>
          <a:lstStyle/>
          <a:p>
            <a:pPr marL="574675" indent="-574675" algn="l"/>
            <a:r>
              <a:rPr lang="en-US" sz="3300">
                <a:latin typeface="Arial Narrow" pitchFamily="34" charset="0"/>
              </a:rPr>
              <a:t>= </a:t>
            </a:r>
            <a:r>
              <a:rPr lang="en-US" sz="3300" b="1">
                <a:solidFill>
                  <a:schemeClr val="accent2"/>
                </a:solidFill>
                <a:latin typeface="Arial Narrow" pitchFamily="34" charset="0"/>
              </a:rPr>
              <a:t>40.6 g Al</a:t>
            </a:r>
            <a:r>
              <a:rPr lang="en-US" sz="3300" b="1" baseline="-25000">
                <a:solidFill>
                  <a:schemeClr val="accent2"/>
                </a:solidFill>
                <a:latin typeface="Arial Narrow" pitchFamily="34" charset="0"/>
              </a:rPr>
              <a:t>2</a:t>
            </a:r>
            <a:r>
              <a:rPr lang="en-US" sz="3300" b="1">
                <a:solidFill>
                  <a:schemeClr val="accent2"/>
                </a:solidFill>
                <a:latin typeface="Arial Narrow" pitchFamily="34" charset="0"/>
              </a:rPr>
              <a:t>O</a:t>
            </a:r>
            <a:r>
              <a:rPr lang="en-US" sz="3300" b="1" baseline="-25000">
                <a:solidFill>
                  <a:schemeClr val="accent2"/>
                </a:solidFill>
                <a:latin typeface="Arial Narrow" pitchFamily="34" charset="0"/>
              </a:rPr>
              <a:t>3</a:t>
            </a:r>
            <a:endParaRPr lang="en-US" sz="3300" b="1">
              <a:solidFill>
                <a:schemeClr val="accent2"/>
              </a:solidFill>
              <a:latin typeface="Arial Narrow" pitchFamily="34" charset="0"/>
            </a:endParaRPr>
          </a:p>
        </p:txBody>
      </p:sp>
      <p:sp>
        <p:nvSpPr>
          <p:cNvPr id="219144" name="Rectangle 8"/>
          <p:cNvSpPr>
            <a:spLocks noChangeArrowheads="1"/>
          </p:cNvSpPr>
          <p:nvPr/>
        </p:nvSpPr>
        <p:spPr bwMode="auto">
          <a:xfrm>
            <a:off x="1338263" y="2327275"/>
            <a:ext cx="7467600" cy="823913"/>
          </a:xfrm>
          <a:prstGeom prst="rect">
            <a:avLst/>
          </a:prstGeom>
          <a:noFill/>
          <a:ln w="9525">
            <a:noFill/>
            <a:miter lim="800000"/>
            <a:headEnd/>
            <a:tailEnd/>
          </a:ln>
        </p:spPr>
        <p:txBody>
          <a:bodyPr/>
          <a:lstStyle/>
          <a:p>
            <a:pPr marL="342900" indent="-342900">
              <a:lnSpc>
                <a:spcPct val="110000"/>
              </a:lnSpc>
            </a:pPr>
            <a:r>
              <a:rPr lang="en-US" sz="3400"/>
              <a:t>4 Al    +    3 O</a:t>
            </a:r>
            <a:r>
              <a:rPr lang="en-US" sz="3400" baseline="-25000"/>
              <a:t>2</a:t>
            </a:r>
            <a:r>
              <a:rPr lang="en-US" sz="3400"/>
              <a:t>    </a:t>
            </a:r>
            <a:r>
              <a:rPr lang="en-US" sz="3400">
                <a:sym typeface="Symbol" pitchFamily="18" charset="2"/>
              </a:rPr>
              <a:t>    2 Al</a:t>
            </a:r>
            <a:r>
              <a:rPr lang="en-US" sz="3400" baseline="-25000">
                <a:sym typeface="Symbol" pitchFamily="18" charset="2"/>
              </a:rPr>
              <a:t>2</a:t>
            </a:r>
            <a:r>
              <a:rPr lang="en-US" sz="3400">
                <a:sym typeface="Symbol" pitchFamily="18" charset="2"/>
              </a:rPr>
              <a:t>O</a:t>
            </a:r>
            <a:r>
              <a:rPr lang="en-US" sz="3400" baseline="-25000">
                <a:sym typeface="Symbol" pitchFamily="18" charset="2"/>
              </a:rPr>
              <a:t>3</a:t>
            </a:r>
            <a:r>
              <a:rPr lang="en-US" sz="3400"/>
              <a:t> </a:t>
            </a:r>
          </a:p>
        </p:txBody>
      </p:sp>
      <p:sp>
        <p:nvSpPr>
          <p:cNvPr id="219145" name="Line 9"/>
          <p:cNvSpPr>
            <a:spLocks noChangeShapeType="1"/>
          </p:cNvSpPr>
          <p:nvPr/>
        </p:nvSpPr>
        <p:spPr bwMode="auto">
          <a:xfrm flipH="1">
            <a:off x="4343400" y="4184650"/>
            <a:ext cx="0" cy="2563813"/>
          </a:xfrm>
          <a:prstGeom prst="line">
            <a:avLst/>
          </a:prstGeom>
          <a:noFill/>
          <a:ln w="38100">
            <a:solidFill>
              <a:schemeClr val="tx1"/>
            </a:solidFill>
            <a:round/>
            <a:headEnd/>
            <a:tailEnd/>
          </a:ln>
        </p:spPr>
        <p:txBody>
          <a:bodyPr wrap="none" anchor="ctr"/>
          <a:lstStyle/>
          <a:p>
            <a:endParaRPr lang="en-US"/>
          </a:p>
        </p:txBody>
      </p:sp>
      <p:sp>
        <p:nvSpPr>
          <p:cNvPr id="772106" name="Rectangle 10"/>
          <p:cNvSpPr>
            <a:spLocks noChangeArrowheads="1"/>
          </p:cNvSpPr>
          <p:nvPr/>
        </p:nvSpPr>
        <p:spPr bwMode="auto">
          <a:xfrm>
            <a:off x="4391025" y="4119563"/>
            <a:ext cx="1765300" cy="2684462"/>
          </a:xfrm>
          <a:prstGeom prst="rect">
            <a:avLst/>
          </a:prstGeom>
          <a:noFill/>
          <a:ln w="9525">
            <a:noFill/>
            <a:miter lim="800000"/>
            <a:headEnd/>
            <a:tailEnd/>
          </a:ln>
        </p:spPr>
        <p:txBody>
          <a:bodyPr/>
          <a:lstStyle/>
          <a:p>
            <a:r>
              <a:rPr lang="en-US" sz="3300">
                <a:latin typeface="Arial Narrow" pitchFamily="34" charset="0"/>
              </a:rPr>
              <a:t>101.96 g Al</a:t>
            </a:r>
            <a:r>
              <a:rPr lang="en-US" sz="3300" baseline="-25000">
                <a:latin typeface="Arial Narrow" pitchFamily="34" charset="0"/>
              </a:rPr>
              <a:t>2</a:t>
            </a:r>
            <a:r>
              <a:rPr lang="en-US" sz="3300">
                <a:latin typeface="Arial Narrow" pitchFamily="34" charset="0"/>
              </a:rPr>
              <a:t>O</a:t>
            </a:r>
            <a:r>
              <a:rPr lang="en-US" sz="3300" baseline="-25000">
                <a:latin typeface="Arial Narrow" pitchFamily="34" charset="0"/>
              </a:rPr>
              <a:t>3</a:t>
            </a:r>
            <a:endParaRPr lang="en-US" sz="3300">
              <a:latin typeface="Arial Narrow" pitchFamily="34" charset="0"/>
            </a:endParaRPr>
          </a:p>
          <a:p>
            <a:pPr>
              <a:spcBef>
                <a:spcPct val="50000"/>
              </a:spcBef>
            </a:pPr>
            <a:r>
              <a:rPr lang="en-US" sz="3300">
                <a:latin typeface="Arial Narrow" pitchFamily="34" charset="0"/>
              </a:rPr>
              <a:t>1 mol</a:t>
            </a:r>
          </a:p>
          <a:p>
            <a:r>
              <a:rPr lang="en-US" sz="3300">
                <a:latin typeface="Arial Narrow" pitchFamily="34" charset="0"/>
              </a:rPr>
              <a:t>Al</a:t>
            </a:r>
            <a:r>
              <a:rPr lang="en-US" sz="3300" baseline="-25000">
                <a:latin typeface="Arial Narrow" pitchFamily="34" charset="0"/>
              </a:rPr>
              <a:t>2</a:t>
            </a:r>
            <a:r>
              <a:rPr lang="en-US" sz="3300">
                <a:latin typeface="Arial Narrow" pitchFamily="34" charset="0"/>
              </a:rPr>
              <a:t>O</a:t>
            </a:r>
            <a:r>
              <a:rPr lang="en-US" sz="3300" baseline="-25000">
                <a:latin typeface="Arial Narrow" pitchFamily="34" charset="0"/>
              </a:rPr>
              <a:t>3</a:t>
            </a:r>
          </a:p>
        </p:txBody>
      </p:sp>
      <p:sp>
        <p:nvSpPr>
          <p:cNvPr id="219147" name="Rectangle 11"/>
          <p:cNvSpPr>
            <a:spLocks noChangeArrowheads="1"/>
          </p:cNvSpPr>
          <p:nvPr/>
        </p:nvSpPr>
        <p:spPr bwMode="auto">
          <a:xfrm>
            <a:off x="3654425" y="2913063"/>
            <a:ext cx="1831975" cy="717550"/>
          </a:xfrm>
          <a:prstGeom prst="rect">
            <a:avLst/>
          </a:prstGeom>
          <a:noFill/>
          <a:ln w="9525">
            <a:noFill/>
            <a:miter lim="800000"/>
            <a:headEnd/>
            <a:tailEnd/>
          </a:ln>
        </p:spPr>
        <p:txBody>
          <a:bodyPr/>
          <a:lstStyle/>
          <a:p>
            <a:pPr marL="342900" indent="-342900"/>
            <a:r>
              <a:rPr lang="en-US" sz="3400">
                <a:solidFill>
                  <a:schemeClr val="accent2"/>
                </a:solidFill>
                <a:latin typeface="Arial Narrow" pitchFamily="34" charset="0"/>
              </a:rPr>
              <a:t>15.0L</a:t>
            </a:r>
          </a:p>
          <a:p>
            <a:pPr marL="342900" indent="-342900"/>
            <a:r>
              <a:rPr lang="en-US" sz="3400">
                <a:solidFill>
                  <a:schemeClr val="accent2"/>
                </a:solidFill>
                <a:latin typeface="Arial Narrow" pitchFamily="34" charset="0"/>
              </a:rPr>
              <a:t>non-STP</a:t>
            </a:r>
          </a:p>
        </p:txBody>
      </p:sp>
      <p:sp>
        <p:nvSpPr>
          <p:cNvPr id="219148" name="Rectangle 12"/>
          <p:cNvSpPr>
            <a:spLocks noChangeArrowheads="1"/>
          </p:cNvSpPr>
          <p:nvPr/>
        </p:nvSpPr>
        <p:spPr bwMode="auto">
          <a:xfrm>
            <a:off x="6237288" y="2913063"/>
            <a:ext cx="2317750" cy="717550"/>
          </a:xfrm>
          <a:prstGeom prst="rect">
            <a:avLst/>
          </a:prstGeom>
          <a:noFill/>
          <a:ln w="9525">
            <a:noFill/>
            <a:miter lim="800000"/>
            <a:headEnd/>
            <a:tailEnd/>
          </a:ln>
        </p:spPr>
        <p:txBody>
          <a:bodyPr/>
          <a:lstStyle/>
          <a:p>
            <a:pPr marL="342900" indent="-342900"/>
            <a:r>
              <a:rPr lang="en-US" sz="3400">
                <a:solidFill>
                  <a:schemeClr val="accent2"/>
                </a:solidFill>
                <a:latin typeface="Arial Narrow" pitchFamily="34" charset="0"/>
              </a:rPr>
              <a:t>? g</a:t>
            </a:r>
          </a:p>
        </p:txBody>
      </p:sp>
      <p:grpSp>
        <p:nvGrpSpPr>
          <p:cNvPr id="2" name="Group 13"/>
          <p:cNvGrpSpPr>
            <a:grpSpLocks/>
          </p:cNvGrpSpPr>
          <p:nvPr/>
        </p:nvGrpSpPr>
        <p:grpSpPr bwMode="auto">
          <a:xfrm>
            <a:off x="2911475" y="4357688"/>
            <a:ext cx="2851150" cy="2185987"/>
            <a:chOff x="1834" y="2745"/>
            <a:chExt cx="1796" cy="1377"/>
          </a:xfrm>
        </p:grpSpPr>
        <p:sp>
          <p:nvSpPr>
            <p:cNvPr id="219156" name="Line 14"/>
            <p:cNvSpPr>
              <a:spLocks noChangeShapeType="1"/>
            </p:cNvSpPr>
            <p:nvPr/>
          </p:nvSpPr>
          <p:spPr bwMode="auto">
            <a:xfrm flipH="1">
              <a:off x="1834" y="2745"/>
              <a:ext cx="645" cy="484"/>
            </a:xfrm>
            <a:prstGeom prst="line">
              <a:avLst/>
            </a:prstGeom>
            <a:noFill/>
            <a:ln w="38100">
              <a:solidFill>
                <a:srgbClr val="FF0000"/>
              </a:solidFill>
              <a:round/>
              <a:headEnd/>
              <a:tailEnd/>
            </a:ln>
          </p:spPr>
          <p:txBody>
            <a:bodyPr wrap="none" anchor="ctr"/>
            <a:lstStyle/>
            <a:p>
              <a:endParaRPr lang="en-US"/>
            </a:p>
          </p:txBody>
        </p:sp>
        <p:sp>
          <p:nvSpPr>
            <p:cNvPr id="219157" name="Line 15"/>
            <p:cNvSpPr>
              <a:spLocks noChangeShapeType="1"/>
            </p:cNvSpPr>
            <p:nvPr/>
          </p:nvSpPr>
          <p:spPr bwMode="auto">
            <a:xfrm flipH="1">
              <a:off x="2985" y="3638"/>
              <a:ext cx="645" cy="484"/>
            </a:xfrm>
            <a:prstGeom prst="line">
              <a:avLst/>
            </a:prstGeom>
            <a:noFill/>
            <a:ln w="38100">
              <a:solidFill>
                <a:srgbClr val="FF0000"/>
              </a:solidFill>
              <a:round/>
              <a:headEnd/>
              <a:tailEnd/>
            </a:ln>
          </p:spPr>
          <p:txBody>
            <a:bodyPr wrap="none" anchor="ctr"/>
            <a:lstStyle/>
            <a:p>
              <a:endParaRPr lang="en-US"/>
            </a:p>
          </p:txBody>
        </p:sp>
      </p:grpSp>
      <p:sp>
        <p:nvSpPr>
          <p:cNvPr id="219150" name="Line 16"/>
          <p:cNvSpPr>
            <a:spLocks noChangeShapeType="1"/>
          </p:cNvSpPr>
          <p:nvPr/>
        </p:nvSpPr>
        <p:spPr bwMode="auto">
          <a:xfrm flipH="1">
            <a:off x="2533650" y="4184650"/>
            <a:ext cx="0" cy="2563813"/>
          </a:xfrm>
          <a:prstGeom prst="line">
            <a:avLst/>
          </a:prstGeom>
          <a:noFill/>
          <a:ln w="38100">
            <a:solidFill>
              <a:schemeClr val="tx1"/>
            </a:solidFill>
            <a:round/>
            <a:headEnd/>
            <a:tailEnd/>
          </a:ln>
        </p:spPr>
        <p:txBody>
          <a:bodyPr wrap="none" anchor="ctr"/>
          <a:lstStyle/>
          <a:p>
            <a:endParaRPr lang="en-US"/>
          </a:p>
        </p:txBody>
      </p:sp>
      <p:grpSp>
        <p:nvGrpSpPr>
          <p:cNvPr id="3" name="Group 17"/>
          <p:cNvGrpSpPr>
            <a:grpSpLocks/>
          </p:cNvGrpSpPr>
          <p:nvPr/>
        </p:nvGrpSpPr>
        <p:grpSpPr bwMode="auto">
          <a:xfrm>
            <a:off x="1171575" y="4908550"/>
            <a:ext cx="2979738" cy="1111250"/>
            <a:chOff x="738" y="3092"/>
            <a:chExt cx="1877" cy="700"/>
          </a:xfrm>
        </p:grpSpPr>
        <p:sp>
          <p:nvSpPr>
            <p:cNvPr id="219154" name="Line 18"/>
            <p:cNvSpPr>
              <a:spLocks noChangeShapeType="1"/>
            </p:cNvSpPr>
            <p:nvPr/>
          </p:nvSpPr>
          <p:spPr bwMode="auto">
            <a:xfrm flipH="1">
              <a:off x="738" y="3092"/>
              <a:ext cx="725" cy="196"/>
            </a:xfrm>
            <a:prstGeom prst="line">
              <a:avLst/>
            </a:prstGeom>
            <a:noFill/>
            <a:ln w="38100">
              <a:solidFill>
                <a:srgbClr val="FF0000"/>
              </a:solidFill>
              <a:round/>
              <a:headEnd/>
              <a:tailEnd/>
            </a:ln>
          </p:spPr>
          <p:txBody>
            <a:bodyPr wrap="none" anchor="ctr"/>
            <a:lstStyle/>
            <a:p>
              <a:endParaRPr lang="en-US"/>
            </a:p>
          </p:txBody>
        </p:sp>
        <p:sp>
          <p:nvSpPr>
            <p:cNvPr id="219155" name="Line 19"/>
            <p:cNvSpPr>
              <a:spLocks noChangeShapeType="1"/>
            </p:cNvSpPr>
            <p:nvPr/>
          </p:nvSpPr>
          <p:spPr bwMode="auto">
            <a:xfrm flipH="1">
              <a:off x="1890" y="3596"/>
              <a:ext cx="725" cy="196"/>
            </a:xfrm>
            <a:prstGeom prst="line">
              <a:avLst/>
            </a:prstGeom>
            <a:noFill/>
            <a:ln w="38100">
              <a:solidFill>
                <a:srgbClr val="FF0000"/>
              </a:solidFill>
              <a:round/>
              <a:headEnd/>
              <a:tailEnd/>
            </a:ln>
          </p:spPr>
          <p:txBody>
            <a:bodyPr wrap="none" anchor="ctr"/>
            <a:lstStyle/>
            <a:p>
              <a:endParaRPr lang="en-US"/>
            </a:p>
          </p:txBody>
        </p:sp>
      </p:grpSp>
      <p:sp>
        <p:nvSpPr>
          <p:cNvPr id="772116" name="AutoShape 20"/>
          <p:cNvSpPr>
            <a:spLocks noChangeArrowheads="1"/>
          </p:cNvSpPr>
          <p:nvPr/>
        </p:nvSpPr>
        <p:spPr bwMode="auto">
          <a:xfrm>
            <a:off x="0" y="3119438"/>
            <a:ext cx="3686175" cy="803275"/>
          </a:xfrm>
          <a:prstGeom prst="wedgeRectCallout">
            <a:avLst>
              <a:gd name="adj1" fmla="val 46898"/>
              <a:gd name="adj2" fmla="val 21542"/>
            </a:avLst>
          </a:prstGeom>
          <a:solidFill>
            <a:schemeClr val="accent1"/>
          </a:solidFill>
          <a:ln w="9525">
            <a:solidFill>
              <a:schemeClr val="bg2"/>
            </a:solidFill>
            <a:miter lim="800000"/>
            <a:headEnd/>
            <a:tailEnd/>
          </a:ln>
        </p:spPr>
        <p:txBody>
          <a:bodyPr/>
          <a:lstStyle/>
          <a:p>
            <a:pPr eaLnBrk="0" hangingPunct="0"/>
            <a:r>
              <a:rPr lang="en-US" sz="2200">
                <a:solidFill>
                  <a:schemeClr val="accent2"/>
                </a:solidFill>
              </a:rPr>
              <a:t>Use stoich to convert moles of O</a:t>
            </a:r>
            <a:r>
              <a:rPr lang="en-US" sz="2200" baseline="-25000">
                <a:solidFill>
                  <a:schemeClr val="accent2"/>
                </a:solidFill>
              </a:rPr>
              <a:t>2</a:t>
            </a:r>
            <a:r>
              <a:rPr lang="en-US" sz="2200">
                <a:solidFill>
                  <a:schemeClr val="accent2"/>
                </a:solidFill>
              </a:rPr>
              <a:t> to grams Al</a:t>
            </a:r>
            <a:r>
              <a:rPr lang="en-US" sz="2200" baseline="-25000">
                <a:solidFill>
                  <a:schemeClr val="accent2"/>
                </a:solidFill>
              </a:rPr>
              <a:t>2</a:t>
            </a:r>
            <a:r>
              <a:rPr lang="en-US" sz="2200">
                <a:solidFill>
                  <a:schemeClr val="accent2"/>
                </a:solidFill>
              </a:rPr>
              <a:t>O</a:t>
            </a:r>
            <a:r>
              <a:rPr lang="en-US" sz="2200" baseline="-25000">
                <a:solidFill>
                  <a:schemeClr val="accent2"/>
                </a:solidFill>
              </a:rPr>
              <a:t>3</a:t>
            </a:r>
            <a:r>
              <a:rPr lang="en-US" sz="2200">
                <a:solidFill>
                  <a:schemeClr val="accent2"/>
                </a:solidFill>
              </a:rPr>
              <a:t>.</a:t>
            </a:r>
          </a:p>
        </p:txBody>
      </p:sp>
      <p:sp>
        <p:nvSpPr>
          <p:cNvPr id="219153" name="Rectangle 21"/>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72116"/>
                                        </p:tgtEl>
                                        <p:attrNameLst>
                                          <p:attrName>style.visibility</p:attrName>
                                        </p:attrNameLst>
                                      </p:cBhvr>
                                      <p:to>
                                        <p:strVal val="visible"/>
                                      </p:to>
                                    </p:set>
                                    <p:anim calcmode="lin" valueType="num">
                                      <p:cBhvr additive="base">
                                        <p:cTn id="7" dur="500" fill="hold"/>
                                        <p:tgtEl>
                                          <p:spTgt spid="772116"/>
                                        </p:tgtEl>
                                        <p:attrNameLst>
                                          <p:attrName>ppt_x</p:attrName>
                                        </p:attrNameLst>
                                      </p:cBhvr>
                                      <p:tavLst>
                                        <p:tav tm="0">
                                          <p:val>
                                            <p:strVal val="0-#ppt_w/2"/>
                                          </p:val>
                                        </p:tav>
                                        <p:tav tm="100000">
                                          <p:val>
                                            <p:strVal val="#ppt_x"/>
                                          </p:val>
                                        </p:tav>
                                      </p:tavLst>
                                    </p:anim>
                                    <p:anim calcmode="lin" valueType="num">
                                      <p:cBhvr additive="base">
                                        <p:cTn id="8" dur="500" fill="hold"/>
                                        <p:tgtEl>
                                          <p:spTgt spid="7721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2101"/>
                                        </p:tgtEl>
                                        <p:attrNameLst>
                                          <p:attrName>style.visibility</p:attrName>
                                        </p:attrNameLst>
                                      </p:cBhvr>
                                      <p:to>
                                        <p:strVal val="visible"/>
                                      </p:to>
                                    </p:set>
                                    <p:anim calcmode="lin" valueType="num">
                                      <p:cBhvr additive="base">
                                        <p:cTn id="13" dur="500" fill="hold"/>
                                        <p:tgtEl>
                                          <p:spTgt spid="772101"/>
                                        </p:tgtEl>
                                        <p:attrNameLst>
                                          <p:attrName>ppt_x</p:attrName>
                                        </p:attrNameLst>
                                      </p:cBhvr>
                                      <p:tavLst>
                                        <p:tav tm="0">
                                          <p:val>
                                            <p:strVal val="0-#ppt_w/2"/>
                                          </p:val>
                                        </p:tav>
                                        <p:tav tm="100000">
                                          <p:val>
                                            <p:strVal val="#ppt_x"/>
                                          </p:val>
                                        </p:tav>
                                      </p:tavLst>
                                    </p:anim>
                                    <p:anim calcmode="lin" valueType="num">
                                      <p:cBhvr additive="base">
                                        <p:cTn id="14" dur="500" fill="hold"/>
                                        <p:tgtEl>
                                          <p:spTgt spid="77210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72098"/>
                                        </p:tgtEl>
                                        <p:attrNameLst>
                                          <p:attrName>style.visibility</p:attrName>
                                        </p:attrNameLst>
                                      </p:cBhvr>
                                      <p:to>
                                        <p:strVal val="visible"/>
                                      </p:to>
                                    </p:set>
                                    <p:animEffect transition="in" filter="wipe(down)">
                                      <p:cBhvr>
                                        <p:cTn id="19" dur="500"/>
                                        <p:tgtEl>
                                          <p:spTgt spid="77209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72106"/>
                                        </p:tgtEl>
                                        <p:attrNameLst>
                                          <p:attrName>style.visibility</p:attrName>
                                        </p:attrNameLst>
                                      </p:cBhvr>
                                      <p:to>
                                        <p:strVal val="visible"/>
                                      </p:to>
                                    </p:set>
                                    <p:animEffect transition="in" filter="wipe(down)">
                                      <p:cBhvr>
                                        <p:cTn id="29" dur="500"/>
                                        <p:tgtEl>
                                          <p:spTgt spid="77210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72103"/>
                                        </p:tgtEl>
                                        <p:attrNameLst>
                                          <p:attrName>style.visibility</p:attrName>
                                        </p:attrNameLst>
                                      </p:cBhvr>
                                      <p:to>
                                        <p:strVal val="visible"/>
                                      </p:to>
                                    </p:set>
                                    <p:animEffect transition="in" filter="wipe(left)">
                                      <p:cBhvr>
                                        <p:cTn id="39" dur="500"/>
                                        <p:tgtEl>
                                          <p:spTgt spid="77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8" grpId="0" autoUpdateAnimBg="0"/>
      <p:bldP spid="772101" grpId="0" autoUpdateAnimBg="0"/>
      <p:bldP spid="772103" grpId="0" autoUpdateAnimBg="0"/>
      <p:bldP spid="772106" grpId="0" autoUpdateAnimBg="0"/>
      <p:bldP spid="772116"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506413" y="1362075"/>
            <a:ext cx="8332787" cy="777875"/>
          </a:xfrm>
          <a:prstGeom prst="rect">
            <a:avLst/>
          </a:prstGeom>
          <a:noFill/>
          <a:ln w="9525">
            <a:noFill/>
            <a:miter lim="800000"/>
            <a:headEnd/>
            <a:tailEnd/>
          </a:ln>
        </p:spPr>
        <p:txBody>
          <a:bodyPr wrap="none" anchor="ctr">
            <a:spAutoFit/>
          </a:bodyPr>
          <a:lstStyle/>
          <a:p>
            <a:pPr algn="l"/>
            <a:r>
              <a:rPr lang="en-US" sz="1800">
                <a:cs typeface="Times New Roman" pitchFamily="18" charset="0"/>
              </a:rPr>
              <a:t>Find vol. hydrogen gas made when 38.2 g zinc react </a:t>
            </a:r>
            <a:r>
              <a:rPr lang="en-US" sz="1800" baseline="30000">
                <a:cs typeface="Times New Roman" pitchFamily="18" charset="0"/>
              </a:rPr>
              <a:t>w</a:t>
            </a:r>
            <a:r>
              <a:rPr lang="en-US" sz="1800">
                <a:cs typeface="Times New Roman" pitchFamily="18" charset="0"/>
              </a:rPr>
              <a:t>/excess hydrochloric acid. </a:t>
            </a:r>
          </a:p>
          <a:p>
            <a:pPr algn="l"/>
            <a:r>
              <a:rPr lang="en-US" sz="1800">
                <a:cs typeface="Times New Roman" pitchFamily="18" charset="0"/>
              </a:rPr>
              <a:t>Pres. = 107.3 kPa; temp.= 88</a:t>
            </a:r>
            <a:r>
              <a:rPr lang="en-US" sz="1800" baseline="30000">
                <a:cs typeface="Times New Roman" pitchFamily="18" charset="0"/>
              </a:rPr>
              <a:t>o</a:t>
            </a:r>
            <a:r>
              <a:rPr lang="en-US" sz="1800">
                <a:cs typeface="Times New Roman" pitchFamily="18" charset="0"/>
              </a:rPr>
              <a:t>C.</a:t>
            </a:r>
          </a:p>
          <a:p>
            <a:pPr algn="l"/>
            <a:endParaRPr lang="en-US" sz="900"/>
          </a:p>
        </p:txBody>
      </p:sp>
      <p:sp>
        <p:nvSpPr>
          <p:cNvPr id="220163" name="Rectangle 3"/>
          <p:cNvSpPr>
            <a:spLocks noGrp="1" noChangeArrowheads="1"/>
          </p:cNvSpPr>
          <p:nvPr>
            <p:ph type="title"/>
          </p:nvPr>
        </p:nvSpPr>
        <p:spPr/>
        <p:txBody>
          <a:bodyPr/>
          <a:lstStyle/>
          <a:p>
            <a:pPr eaLnBrk="1" hangingPunct="1"/>
            <a:r>
              <a:rPr lang="en-US" sz="4000" i="1" smtClean="0"/>
              <a:t>Gas Stoichiometry</a:t>
            </a:r>
          </a:p>
        </p:txBody>
      </p:sp>
      <p:sp>
        <p:nvSpPr>
          <p:cNvPr id="914438" name="Rectangle 6"/>
          <p:cNvSpPr>
            <a:spLocks noChangeArrowheads="1"/>
          </p:cNvSpPr>
          <p:nvPr/>
        </p:nvSpPr>
        <p:spPr bwMode="auto">
          <a:xfrm>
            <a:off x="7867650" y="6038850"/>
            <a:ext cx="774700" cy="342900"/>
          </a:xfrm>
          <a:prstGeom prst="rect">
            <a:avLst/>
          </a:prstGeom>
          <a:noFill/>
          <a:ln w="9525">
            <a:solidFill>
              <a:srgbClr val="000000"/>
            </a:solidFill>
            <a:miter lim="800000"/>
            <a:headEnd/>
            <a:tailEnd/>
          </a:ln>
        </p:spPr>
        <p:txBody>
          <a:bodyPr/>
          <a:lstStyle/>
          <a:p>
            <a:r>
              <a:rPr lang="en-US" sz="1600"/>
              <a:t>16.3 L</a:t>
            </a:r>
          </a:p>
        </p:txBody>
      </p:sp>
      <p:sp>
        <p:nvSpPr>
          <p:cNvPr id="914439" name="Rectangle 7"/>
          <p:cNvSpPr>
            <a:spLocks noChangeArrowheads="1"/>
          </p:cNvSpPr>
          <p:nvPr/>
        </p:nvSpPr>
        <p:spPr bwMode="auto">
          <a:xfrm>
            <a:off x="914400" y="4476750"/>
            <a:ext cx="59118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At STP, we’d use 22.4 L per 1 mol, but we aren’t at STP.</a:t>
            </a:r>
          </a:p>
        </p:txBody>
      </p:sp>
      <p:sp>
        <p:nvSpPr>
          <p:cNvPr id="220166" name="Rectangle 8"/>
          <p:cNvSpPr>
            <a:spLocks noChangeArrowheads="1"/>
          </p:cNvSpPr>
          <p:nvPr/>
        </p:nvSpPr>
        <p:spPr bwMode="auto">
          <a:xfrm>
            <a:off x="-3562350" y="4521200"/>
            <a:ext cx="9144000" cy="0"/>
          </a:xfrm>
          <a:prstGeom prst="rect">
            <a:avLst/>
          </a:prstGeom>
          <a:noFill/>
          <a:ln w="9525">
            <a:noFill/>
            <a:miter lim="800000"/>
            <a:headEnd/>
            <a:tailEnd/>
          </a:ln>
        </p:spPr>
        <p:txBody>
          <a:bodyPr wrap="none" anchor="ctr">
            <a:spAutoFit/>
          </a:bodyPr>
          <a:lstStyle/>
          <a:p>
            <a:endParaRPr lang="en-US"/>
          </a:p>
        </p:txBody>
      </p:sp>
      <p:sp>
        <p:nvSpPr>
          <p:cNvPr id="914443" name="Text Box 11"/>
          <p:cNvSpPr txBox="1">
            <a:spLocks noChangeArrowheads="1"/>
          </p:cNvSpPr>
          <p:nvPr/>
        </p:nvSpPr>
        <p:spPr bwMode="auto">
          <a:xfrm>
            <a:off x="928688" y="2235200"/>
            <a:ext cx="6270625" cy="396875"/>
          </a:xfrm>
          <a:prstGeom prst="rect">
            <a:avLst/>
          </a:prstGeom>
          <a:noFill/>
          <a:ln w="9525">
            <a:noFill/>
            <a:miter lim="800000"/>
            <a:headEnd/>
            <a:tailEnd/>
          </a:ln>
        </p:spPr>
        <p:txBody>
          <a:bodyPr wrap="none">
            <a:spAutoFit/>
          </a:bodyPr>
          <a:lstStyle/>
          <a:p>
            <a:r>
              <a:rPr lang="en-US" sz="2000"/>
              <a:t>Zn (s)   +   2 HCl (aq)                   ZnCl</a:t>
            </a:r>
            <a:r>
              <a:rPr lang="en-US" sz="2000" baseline="-25000"/>
              <a:t>2</a:t>
            </a:r>
            <a:r>
              <a:rPr lang="en-US" sz="2000"/>
              <a:t>(aq)    +    H</a:t>
            </a:r>
            <a:r>
              <a:rPr lang="en-US" sz="2000" baseline="-25000"/>
              <a:t>2</a:t>
            </a:r>
            <a:r>
              <a:rPr lang="en-US" sz="2000"/>
              <a:t>(g)</a:t>
            </a:r>
          </a:p>
        </p:txBody>
      </p:sp>
      <p:sp>
        <p:nvSpPr>
          <p:cNvPr id="914444" name="Text Box 12"/>
          <p:cNvSpPr txBox="1">
            <a:spLocks noChangeArrowheads="1"/>
          </p:cNvSpPr>
          <p:nvPr/>
        </p:nvSpPr>
        <p:spPr bwMode="auto">
          <a:xfrm>
            <a:off x="906463" y="2592388"/>
            <a:ext cx="749300" cy="336550"/>
          </a:xfrm>
          <a:prstGeom prst="rect">
            <a:avLst/>
          </a:prstGeom>
          <a:noFill/>
          <a:ln w="9525">
            <a:noFill/>
            <a:miter lim="800000"/>
            <a:headEnd/>
            <a:tailEnd/>
          </a:ln>
        </p:spPr>
        <p:txBody>
          <a:bodyPr wrap="none">
            <a:spAutoFit/>
          </a:bodyPr>
          <a:lstStyle/>
          <a:p>
            <a:r>
              <a:rPr lang="en-US" sz="1600"/>
              <a:t>38.2 g</a:t>
            </a:r>
          </a:p>
        </p:txBody>
      </p:sp>
      <p:sp>
        <p:nvSpPr>
          <p:cNvPr id="914445" name="Text Box 13"/>
          <p:cNvSpPr txBox="1">
            <a:spLocks noChangeArrowheads="1"/>
          </p:cNvSpPr>
          <p:nvPr/>
        </p:nvSpPr>
        <p:spPr bwMode="auto">
          <a:xfrm>
            <a:off x="2286000" y="2597150"/>
            <a:ext cx="815975" cy="336550"/>
          </a:xfrm>
          <a:prstGeom prst="rect">
            <a:avLst/>
          </a:prstGeom>
          <a:noFill/>
          <a:ln w="9525">
            <a:noFill/>
            <a:miter lim="800000"/>
            <a:headEnd/>
            <a:tailEnd/>
          </a:ln>
        </p:spPr>
        <p:txBody>
          <a:bodyPr wrap="none">
            <a:spAutoFit/>
          </a:bodyPr>
          <a:lstStyle/>
          <a:p>
            <a:r>
              <a:rPr lang="en-US" sz="1600"/>
              <a:t>excess</a:t>
            </a:r>
          </a:p>
        </p:txBody>
      </p:sp>
      <p:sp>
        <p:nvSpPr>
          <p:cNvPr id="914446" name="Line 14"/>
          <p:cNvSpPr>
            <a:spLocks noChangeShapeType="1"/>
          </p:cNvSpPr>
          <p:nvPr/>
        </p:nvSpPr>
        <p:spPr bwMode="auto">
          <a:xfrm>
            <a:off x="3695700" y="2435225"/>
            <a:ext cx="801688" cy="0"/>
          </a:xfrm>
          <a:prstGeom prst="line">
            <a:avLst/>
          </a:prstGeom>
          <a:noFill/>
          <a:ln w="15875">
            <a:solidFill>
              <a:schemeClr val="tx1"/>
            </a:solidFill>
            <a:round/>
            <a:headEnd/>
            <a:tailEnd type="triangle" w="med" len="med"/>
          </a:ln>
        </p:spPr>
        <p:txBody>
          <a:bodyPr/>
          <a:lstStyle/>
          <a:p>
            <a:endParaRPr lang="en-US"/>
          </a:p>
        </p:txBody>
      </p:sp>
      <p:sp>
        <p:nvSpPr>
          <p:cNvPr id="914447" name="Text Box 15"/>
          <p:cNvSpPr txBox="1">
            <a:spLocks noChangeArrowheads="1"/>
          </p:cNvSpPr>
          <p:nvPr/>
        </p:nvSpPr>
        <p:spPr bwMode="auto">
          <a:xfrm>
            <a:off x="6519863" y="2597150"/>
            <a:ext cx="488950" cy="336550"/>
          </a:xfrm>
          <a:prstGeom prst="rect">
            <a:avLst/>
          </a:prstGeom>
          <a:noFill/>
          <a:ln w="9525">
            <a:noFill/>
            <a:miter lim="800000"/>
            <a:headEnd/>
            <a:tailEnd/>
          </a:ln>
        </p:spPr>
        <p:txBody>
          <a:bodyPr wrap="none">
            <a:spAutoFit/>
          </a:bodyPr>
          <a:lstStyle/>
          <a:p>
            <a:r>
              <a:rPr lang="en-US" sz="1600"/>
              <a:t>X L</a:t>
            </a:r>
          </a:p>
        </p:txBody>
      </p:sp>
      <p:sp>
        <p:nvSpPr>
          <p:cNvPr id="914450" name="Text Box 18"/>
          <p:cNvSpPr txBox="1">
            <a:spLocks noChangeArrowheads="1"/>
          </p:cNvSpPr>
          <p:nvPr/>
        </p:nvSpPr>
        <p:spPr bwMode="auto">
          <a:xfrm>
            <a:off x="7399338" y="2840038"/>
            <a:ext cx="1625600" cy="366712"/>
          </a:xfrm>
          <a:prstGeom prst="rect">
            <a:avLst/>
          </a:prstGeom>
          <a:noFill/>
          <a:ln w="9525">
            <a:noFill/>
            <a:miter lim="800000"/>
            <a:headEnd/>
            <a:tailEnd/>
          </a:ln>
        </p:spPr>
        <p:txBody>
          <a:bodyPr wrap="none">
            <a:spAutoFit/>
          </a:bodyPr>
          <a:lstStyle/>
          <a:p>
            <a:r>
              <a:rPr lang="en-US" sz="1800"/>
              <a:t>P = 107.3 kPa</a:t>
            </a:r>
          </a:p>
        </p:txBody>
      </p:sp>
      <p:sp>
        <p:nvSpPr>
          <p:cNvPr id="914451" name="Text Box 19"/>
          <p:cNvSpPr txBox="1">
            <a:spLocks noChangeArrowheads="1"/>
          </p:cNvSpPr>
          <p:nvPr/>
        </p:nvSpPr>
        <p:spPr bwMode="auto">
          <a:xfrm>
            <a:off x="7421563" y="3155950"/>
            <a:ext cx="1087437" cy="366713"/>
          </a:xfrm>
          <a:prstGeom prst="rect">
            <a:avLst/>
          </a:prstGeom>
          <a:noFill/>
          <a:ln w="9525">
            <a:noFill/>
            <a:miter lim="800000"/>
            <a:headEnd/>
            <a:tailEnd/>
          </a:ln>
        </p:spPr>
        <p:txBody>
          <a:bodyPr wrap="none">
            <a:spAutoFit/>
          </a:bodyPr>
          <a:lstStyle/>
          <a:p>
            <a:r>
              <a:rPr lang="en-US" sz="1800"/>
              <a:t>T = 88</a:t>
            </a:r>
            <a:r>
              <a:rPr lang="en-US" sz="1800" baseline="30000"/>
              <a:t>o</a:t>
            </a:r>
            <a:r>
              <a:rPr lang="en-US" sz="1800"/>
              <a:t>C</a:t>
            </a:r>
          </a:p>
        </p:txBody>
      </p:sp>
      <p:grpSp>
        <p:nvGrpSpPr>
          <p:cNvPr id="2" name="Group 20"/>
          <p:cNvGrpSpPr>
            <a:grpSpLocks/>
          </p:cNvGrpSpPr>
          <p:nvPr/>
        </p:nvGrpSpPr>
        <p:grpSpPr bwMode="auto">
          <a:xfrm>
            <a:off x="712788" y="3581400"/>
            <a:ext cx="1219200" cy="481013"/>
            <a:chOff x="186" y="1092"/>
            <a:chExt cx="768" cy="303"/>
          </a:xfrm>
        </p:grpSpPr>
        <p:sp>
          <p:nvSpPr>
            <p:cNvPr id="220240" name="Line 21"/>
            <p:cNvSpPr>
              <a:spLocks noChangeShapeType="1"/>
            </p:cNvSpPr>
            <p:nvPr/>
          </p:nvSpPr>
          <p:spPr bwMode="auto">
            <a:xfrm>
              <a:off x="186" y="1245"/>
              <a:ext cx="768" cy="0"/>
            </a:xfrm>
            <a:prstGeom prst="line">
              <a:avLst/>
            </a:prstGeom>
            <a:noFill/>
            <a:ln w="9525">
              <a:solidFill>
                <a:schemeClr val="tx1"/>
              </a:solidFill>
              <a:round/>
              <a:headEnd/>
              <a:tailEnd/>
            </a:ln>
          </p:spPr>
          <p:txBody>
            <a:bodyPr/>
            <a:lstStyle/>
            <a:p>
              <a:endParaRPr lang="en-US"/>
            </a:p>
          </p:txBody>
        </p:sp>
        <p:sp>
          <p:nvSpPr>
            <p:cNvPr id="220241" name="Line 22"/>
            <p:cNvSpPr>
              <a:spLocks noChangeShapeType="1"/>
            </p:cNvSpPr>
            <p:nvPr/>
          </p:nvSpPr>
          <p:spPr bwMode="auto">
            <a:xfrm>
              <a:off x="229" y="1092"/>
              <a:ext cx="163" cy="151"/>
            </a:xfrm>
            <a:prstGeom prst="line">
              <a:avLst/>
            </a:prstGeom>
            <a:noFill/>
            <a:ln w="9525">
              <a:solidFill>
                <a:schemeClr val="tx1"/>
              </a:solidFill>
              <a:round/>
              <a:headEnd/>
              <a:tailEnd/>
            </a:ln>
          </p:spPr>
          <p:txBody>
            <a:bodyPr/>
            <a:lstStyle/>
            <a:p>
              <a:endParaRPr lang="en-US"/>
            </a:p>
          </p:txBody>
        </p:sp>
        <p:sp>
          <p:nvSpPr>
            <p:cNvPr id="220242" name="Line 23"/>
            <p:cNvSpPr>
              <a:spLocks noChangeShapeType="1"/>
            </p:cNvSpPr>
            <p:nvPr/>
          </p:nvSpPr>
          <p:spPr bwMode="auto">
            <a:xfrm>
              <a:off x="727" y="1244"/>
              <a:ext cx="163" cy="151"/>
            </a:xfrm>
            <a:prstGeom prst="line">
              <a:avLst/>
            </a:prstGeom>
            <a:noFill/>
            <a:ln w="9525">
              <a:solidFill>
                <a:schemeClr val="tx1"/>
              </a:solidFill>
              <a:round/>
              <a:headEnd/>
              <a:tailEnd/>
            </a:ln>
          </p:spPr>
          <p:txBody>
            <a:bodyPr/>
            <a:lstStyle/>
            <a:p>
              <a:endParaRPr lang="en-US"/>
            </a:p>
          </p:txBody>
        </p:sp>
        <p:sp>
          <p:nvSpPr>
            <p:cNvPr id="220243" name="Line 24"/>
            <p:cNvSpPr>
              <a:spLocks noChangeShapeType="1"/>
            </p:cNvSpPr>
            <p:nvPr/>
          </p:nvSpPr>
          <p:spPr bwMode="auto">
            <a:xfrm flipV="1">
              <a:off x="727" y="1092"/>
              <a:ext cx="163" cy="151"/>
            </a:xfrm>
            <a:prstGeom prst="line">
              <a:avLst/>
            </a:prstGeom>
            <a:noFill/>
            <a:ln w="9525">
              <a:solidFill>
                <a:schemeClr val="tx1"/>
              </a:solidFill>
              <a:round/>
              <a:headEnd/>
              <a:tailEnd/>
            </a:ln>
          </p:spPr>
          <p:txBody>
            <a:bodyPr/>
            <a:lstStyle/>
            <a:p>
              <a:endParaRPr lang="en-US"/>
            </a:p>
          </p:txBody>
        </p:sp>
        <p:sp>
          <p:nvSpPr>
            <p:cNvPr id="220244" name="Line 25"/>
            <p:cNvSpPr>
              <a:spLocks noChangeShapeType="1"/>
            </p:cNvSpPr>
            <p:nvPr/>
          </p:nvSpPr>
          <p:spPr bwMode="auto">
            <a:xfrm flipV="1">
              <a:off x="233" y="1244"/>
              <a:ext cx="163" cy="151"/>
            </a:xfrm>
            <a:prstGeom prst="line">
              <a:avLst/>
            </a:prstGeom>
            <a:noFill/>
            <a:ln w="9525">
              <a:solidFill>
                <a:schemeClr val="tx1"/>
              </a:solidFill>
              <a:round/>
              <a:headEnd/>
              <a:tailEnd/>
            </a:ln>
          </p:spPr>
          <p:txBody>
            <a:bodyPr/>
            <a:lstStyle/>
            <a:p>
              <a:endParaRPr lang="en-US"/>
            </a:p>
          </p:txBody>
        </p:sp>
      </p:grpSp>
      <p:sp>
        <p:nvSpPr>
          <p:cNvPr id="914458" name="Oval 26"/>
          <p:cNvSpPr>
            <a:spLocks noChangeArrowheads="1"/>
          </p:cNvSpPr>
          <p:nvPr/>
        </p:nvSpPr>
        <p:spPr bwMode="auto">
          <a:xfrm>
            <a:off x="736600" y="3529013"/>
            <a:ext cx="88900" cy="88900"/>
          </a:xfrm>
          <a:prstGeom prst="ellipse">
            <a:avLst/>
          </a:prstGeom>
          <a:solidFill>
            <a:srgbClr val="800000"/>
          </a:solidFill>
          <a:ln w="9525">
            <a:solidFill>
              <a:srgbClr val="800000"/>
            </a:solidFill>
            <a:round/>
            <a:headEnd/>
            <a:tailEnd/>
          </a:ln>
        </p:spPr>
        <p:txBody>
          <a:bodyPr wrap="none" anchor="ctr"/>
          <a:lstStyle/>
          <a:p>
            <a:endParaRPr lang="en-US"/>
          </a:p>
        </p:txBody>
      </p:sp>
      <p:sp>
        <p:nvSpPr>
          <p:cNvPr id="914459" name="Text Box 27"/>
          <p:cNvSpPr txBox="1">
            <a:spLocks noChangeArrowheads="1"/>
          </p:cNvSpPr>
          <p:nvPr/>
        </p:nvSpPr>
        <p:spPr bwMode="auto">
          <a:xfrm>
            <a:off x="577850" y="4086225"/>
            <a:ext cx="390525" cy="304800"/>
          </a:xfrm>
          <a:prstGeom prst="rect">
            <a:avLst/>
          </a:prstGeom>
          <a:noFill/>
          <a:ln w="9525">
            <a:noFill/>
            <a:miter lim="800000"/>
            <a:headEnd/>
            <a:tailEnd/>
          </a:ln>
        </p:spPr>
        <p:txBody>
          <a:bodyPr wrap="none">
            <a:spAutoFit/>
          </a:bodyPr>
          <a:lstStyle/>
          <a:p>
            <a:pPr algn="l"/>
            <a:r>
              <a:rPr lang="en-US" sz="1400"/>
              <a:t>Zn</a:t>
            </a:r>
            <a:endParaRPr lang="en-US" sz="1400" baseline="-25000"/>
          </a:p>
        </p:txBody>
      </p:sp>
      <p:sp>
        <p:nvSpPr>
          <p:cNvPr id="914460" name="Text Box 28"/>
          <p:cNvSpPr txBox="1">
            <a:spLocks noChangeArrowheads="1"/>
          </p:cNvSpPr>
          <p:nvPr/>
        </p:nvSpPr>
        <p:spPr bwMode="auto">
          <a:xfrm>
            <a:off x="1552575" y="4086225"/>
            <a:ext cx="376238" cy="304800"/>
          </a:xfrm>
          <a:prstGeom prst="rect">
            <a:avLst/>
          </a:prstGeom>
          <a:noFill/>
          <a:ln w="9525">
            <a:noFill/>
            <a:miter lim="800000"/>
            <a:headEnd/>
            <a:tailEnd/>
          </a:ln>
        </p:spPr>
        <p:txBody>
          <a:bodyPr wrap="none">
            <a:spAutoFit/>
          </a:bodyPr>
          <a:lstStyle/>
          <a:p>
            <a:pPr algn="l"/>
            <a:r>
              <a:rPr lang="en-US" sz="1400"/>
              <a:t>H</a:t>
            </a:r>
            <a:r>
              <a:rPr lang="en-US" sz="1400" baseline="-25000"/>
              <a:t>2</a:t>
            </a:r>
          </a:p>
        </p:txBody>
      </p:sp>
      <p:sp>
        <p:nvSpPr>
          <p:cNvPr id="914461" name="Line 29"/>
          <p:cNvSpPr>
            <a:spLocks noChangeShapeType="1"/>
          </p:cNvSpPr>
          <p:nvPr/>
        </p:nvSpPr>
        <p:spPr bwMode="auto">
          <a:xfrm>
            <a:off x="1046163" y="3814763"/>
            <a:ext cx="534987" cy="0"/>
          </a:xfrm>
          <a:prstGeom prst="line">
            <a:avLst/>
          </a:prstGeom>
          <a:noFill/>
          <a:ln w="31750">
            <a:solidFill>
              <a:srgbClr val="800000"/>
            </a:solidFill>
            <a:round/>
            <a:headEnd/>
            <a:tailEnd/>
          </a:ln>
        </p:spPr>
        <p:txBody>
          <a:bodyPr/>
          <a:lstStyle/>
          <a:p>
            <a:endParaRPr lang="en-US"/>
          </a:p>
        </p:txBody>
      </p:sp>
      <p:sp>
        <p:nvSpPr>
          <p:cNvPr id="914462" name="Line 30"/>
          <p:cNvSpPr>
            <a:spLocks noChangeShapeType="1"/>
          </p:cNvSpPr>
          <p:nvPr/>
        </p:nvSpPr>
        <p:spPr bwMode="auto">
          <a:xfrm flipV="1">
            <a:off x="1571625" y="3813175"/>
            <a:ext cx="320675" cy="1588"/>
          </a:xfrm>
          <a:prstGeom prst="line">
            <a:avLst/>
          </a:prstGeom>
          <a:noFill/>
          <a:ln w="31750">
            <a:solidFill>
              <a:srgbClr val="800000"/>
            </a:solidFill>
            <a:round/>
            <a:headEnd/>
            <a:tailEnd/>
          </a:ln>
        </p:spPr>
        <p:txBody>
          <a:bodyPr/>
          <a:lstStyle/>
          <a:p>
            <a:endParaRPr lang="en-US"/>
          </a:p>
        </p:txBody>
      </p:sp>
      <p:grpSp>
        <p:nvGrpSpPr>
          <p:cNvPr id="3" name="Group 31"/>
          <p:cNvGrpSpPr>
            <a:grpSpLocks/>
          </p:cNvGrpSpPr>
          <p:nvPr/>
        </p:nvGrpSpPr>
        <p:grpSpPr bwMode="auto">
          <a:xfrm>
            <a:off x="1858963" y="3778250"/>
            <a:ext cx="88900" cy="88900"/>
            <a:chOff x="925" y="1217"/>
            <a:chExt cx="56" cy="56"/>
          </a:xfrm>
        </p:grpSpPr>
        <p:sp>
          <p:nvSpPr>
            <p:cNvPr id="220237" name="Oval 32"/>
            <p:cNvSpPr>
              <a:spLocks noChangeArrowheads="1"/>
            </p:cNvSpPr>
            <p:nvPr/>
          </p:nvSpPr>
          <p:spPr bwMode="auto">
            <a:xfrm>
              <a:off x="925" y="1217"/>
              <a:ext cx="56" cy="56"/>
            </a:xfrm>
            <a:prstGeom prst="ellipse">
              <a:avLst/>
            </a:prstGeom>
            <a:solidFill>
              <a:srgbClr val="800000"/>
            </a:solidFill>
            <a:ln w="22225">
              <a:solidFill>
                <a:srgbClr val="800000"/>
              </a:solidFill>
              <a:round/>
              <a:headEnd/>
              <a:tailEnd/>
            </a:ln>
          </p:spPr>
          <p:txBody>
            <a:bodyPr wrap="none" anchor="ctr"/>
            <a:lstStyle/>
            <a:p>
              <a:endParaRPr lang="en-US" sz="1400"/>
            </a:p>
          </p:txBody>
        </p:sp>
        <p:sp>
          <p:nvSpPr>
            <p:cNvPr id="220238" name="Line 33"/>
            <p:cNvSpPr>
              <a:spLocks noChangeShapeType="1"/>
            </p:cNvSpPr>
            <p:nvPr/>
          </p:nvSpPr>
          <p:spPr bwMode="auto">
            <a:xfrm>
              <a:off x="933" y="1226"/>
              <a:ext cx="41" cy="36"/>
            </a:xfrm>
            <a:prstGeom prst="line">
              <a:avLst/>
            </a:prstGeom>
            <a:noFill/>
            <a:ln w="22225">
              <a:solidFill>
                <a:schemeClr val="bg1"/>
              </a:solidFill>
              <a:round/>
              <a:headEnd/>
              <a:tailEnd/>
            </a:ln>
          </p:spPr>
          <p:txBody>
            <a:bodyPr/>
            <a:lstStyle/>
            <a:p>
              <a:endParaRPr lang="en-US"/>
            </a:p>
          </p:txBody>
        </p:sp>
        <p:sp>
          <p:nvSpPr>
            <p:cNvPr id="220239" name="Line 34"/>
            <p:cNvSpPr>
              <a:spLocks noChangeShapeType="1"/>
            </p:cNvSpPr>
            <p:nvPr/>
          </p:nvSpPr>
          <p:spPr bwMode="auto">
            <a:xfrm flipH="1">
              <a:off x="934" y="1228"/>
              <a:ext cx="41" cy="36"/>
            </a:xfrm>
            <a:prstGeom prst="line">
              <a:avLst/>
            </a:prstGeom>
            <a:noFill/>
            <a:ln w="22225">
              <a:solidFill>
                <a:schemeClr val="bg1"/>
              </a:solidFill>
              <a:round/>
              <a:headEnd/>
              <a:tailEnd/>
            </a:ln>
          </p:spPr>
          <p:txBody>
            <a:bodyPr/>
            <a:lstStyle/>
            <a:p>
              <a:endParaRPr lang="en-US"/>
            </a:p>
          </p:txBody>
        </p:sp>
      </p:grpSp>
      <p:sp>
        <p:nvSpPr>
          <p:cNvPr id="914467" name="Text Box 35"/>
          <p:cNvSpPr txBox="1">
            <a:spLocks noChangeArrowheads="1"/>
          </p:cNvSpPr>
          <p:nvPr/>
        </p:nvSpPr>
        <p:spPr bwMode="auto">
          <a:xfrm>
            <a:off x="2052638" y="3678238"/>
            <a:ext cx="1943100" cy="336550"/>
          </a:xfrm>
          <a:prstGeom prst="rect">
            <a:avLst/>
          </a:prstGeom>
          <a:noFill/>
          <a:ln w="9525">
            <a:noFill/>
            <a:miter lim="800000"/>
            <a:headEnd/>
            <a:tailEnd/>
          </a:ln>
        </p:spPr>
        <p:txBody>
          <a:bodyPr wrap="none">
            <a:spAutoFit/>
          </a:bodyPr>
          <a:lstStyle/>
          <a:p>
            <a:pPr algn="l"/>
            <a:r>
              <a:rPr lang="en-US" sz="1600"/>
              <a:t>x L H</a:t>
            </a:r>
            <a:r>
              <a:rPr lang="en-US" sz="1600" baseline="-25000"/>
              <a:t>2</a:t>
            </a:r>
            <a:r>
              <a:rPr lang="en-US" sz="1600"/>
              <a:t>  =  38.2 g Zn</a:t>
            </a:r>
            <a:endParaRPr lang="en-US" sz="1600" baseline="-25000"/>
          </a:p>
        </p:txBody>
      </p:sp>
      <p:sp>
        <p:nvSpPr>
          <p:cNvPr id="914468" name="Text Box 36"/>
          <p:cNvSpPr txBox="1">
            <a:spLocks noChangeArrowheads="1"/>
          </p:cNvSpPr>
          <p:nvPr/>
        </p:nvSpPr>
        <p:spPr bwMode="auto">
          <a:xfrm>
            <a:off x="3965575" y="3816350"/>
            <a:ext cx="1042988" cy="336550"/>
          </a:xfrm>
          <a:prstGeom prst="rect">
            <a:avLst/>
          </a:prstGeom>
          <a:noFill/>
          <a:ln w="9525">
            <a:noFill/>
            <a:miter lim="800000"/>
            <a:headEnd/>
            <a:tailEnd/>
          </a:ln>
        </p:spPr>
        <p:txBody>
          <a:bodyPr wrap="none">
            <a:spAutoFit/>
          </a:bodyPr>
          <a:lstStyle/>
          <a:p>
            <a:pPr algn="l"/>
            <a:r>
              <a:rPr lang="en-US" sz="1600"/>
              <a:t>65.4 g Zn</a:t>
            </a:r>
            <a:endParaRPr lang="en-US" sz="1600" baseline="-25000"/>
          </a:p>
        </p:txBody>
      </p:sp>
      <p:sp>
        <p:nvSpPr>
          <p:cNvPr id="914469" name="Text Box 37"/>
          <p:cNvSpPr txBox="1">
            <a:spLocks noChangeArrowheads="1"/>
          </p:cNvSpPr>
          <p:nvPr/>
        </p:nvSpPr>
        <p:spPr bwMode="auto">
          <a:xfrm>
            <a:off x="7010400" y="3689350"/>
            <a:ext cx="1263650" cy="336550"/>
          </a:xfrm>
          <a:prstGeom prst="rect">
            <a:avLst/>
          </a:prstGeom>
          <a:noFill/>
          <a:ln w="9525">
            <a:noFill/>
            <a:miter lim="800000"/>
            <a:headEnd/>
            <a:tailEnd/>
          </a:ln>
        </p:spPr>
        <p:txBody>
          <a:bodyPr wrap="none">
            <a:spAutoFit/>
          </a:bodyPr>
          <a:lstStyle/>
          <a:p>
            <a:pPr algn="l"/>
            <a:r>
              <a:rPr lang="en-US" sz="1600"/>
              <a:t>=  13.1 L H</a:t>
            </a:r>
            <a:r>
              <a:rPr lang="en-US" sz="1600" baseline="-25000"/>
              <a:t>2</a:t>
            </a:r>
          </a:p>
        </p:txBody>
      </p:sp>
      <p:sp>
        <p:nvSpPr>
          <p:cNvPr id="914470" name="Rectangle 38"/>
          <p:cNvSpPr>
            <a:spLocks noChangeArrowheads="1"/>
          </p:cNvSpPr>
          <p:nvPr/>
        </p:nvSpPr>
        <p:spPr bwMode="auto">
          <a:xfrm>
            <a:off x="4017963" y="3551238"/>
            <a:ext cx="974725" cy="336550"/>
          </a:xfrm>
          <a:prstGeom prst="rect">
            <a:avLst/>
          </a:prstGeom>
          <a:noFill/>
          <a:ln w="9525">
            <a:noFill/>
            <a:miter lim="800000"/>
            <a:headEnd/>
            <a:tailEnd/>
          </a:ln>
        </p:spPr>
        <p:txBody>
          <a:bodyPr wrap="none">
            <a:spAutoFit/>
          </a:bodyPr>
          <a:lstStyle/>
          <a:p>
            <a:pPr algn="l"/>
            <a:r>
              <a:rPr lang="en-US" sz="1600"/>
              <a:t>1 mol Zn</a:t>
            </a:r>
            <a:endParaRPr lang="en-US" sz="1600" baseline="-25000"/>
          </a:p>
        </p:txBody>
      </p:sp>
      <p:sp>
        <p:nvSpPr>
          <p:cNvPr id="914471" name="Rectangle 39"/>
          <p:cNvSpPr>
            <a:spLocks noChangeArrowheads="1"/>
          </p:cNvSpPr>
          <p:nvPr/>
        </p:nvSpPr>
        <p:spPr bwMode="auto">
          <a:xfrm>
            <a:off x="5016500" y="3544888"/>
            <a:ext cx="962025" cy="336550"/>
          </a:xfrm>
          <a:prstGeom prst="rect">
            <a:avLst/>
          </a:prstGeom>
          <a:noFill/>
          <a:ln w="9525">
            <a:noFill/>
            <a:miter lim="800000"/>
            <a:headEnd/>
            <a:tailEnd/>
          </a:ln>
        </p:spPr>
        <p:txBody>
          <a:bodyPr wrap="none">
            <a:spAutoFit/>
          </a:bodyPr>
          <a:lstStyle/>
          <a:p>
            <a:pPr algn="l"/>
            <a:r>
              <a:rPr lang="en-US" sz="1600"/>
              <a:t>1 mol H</a:t>
            </a:r>
            <a:r>
              <a:rPr lang="en-US" sz="1600" baseline="-25000"/>
              <a:t>2</a:t>
            </a:r>
          </a:p>
        </p:txBody>
      </p:sp>
      <p:grpSp>
        <p:nvGrpSpPr>
          <p:cNvPr id="4" name="Group 40"/>
          <p:cNvGrpSpPr>
            <a:grpSpLocks/>
          </p:cNvGrpSpPr>
          <p:nvPr/>
        </p:nvGrpSpPr>
        <p:grpSpPr bwMode="auto">
          <a:xfrm>
            <a:off x="4019550" y="3589338"/>
            <a:ext cx="989013" cy="542925"/>
            <a:chOff x="2353" y="2935"/>
            <a:chExt cx="1505" cy="342"/>
          </a:xfrm>
        </p:grpSpPr>
        <p:sp>
          <p:nvSpPr>
            <p:cNvPr id="220235" name="AutoShape 41"/>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0236" name="Line 42"/>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p>
          </p:txBody>
        </p:sp>
      </p:grpSp>
      <p:sp>
        <p:nvSpPr>
          <p:cNvPr id="914475" name="Rectangle 43"/>
          <p:cNvSpPr>
            <a:spLocks noChangeArrowheads="1"/>
          </p:cNvSpPr>
          <p:nvPr/>
        </p:nvSpPr>
        <p:spPr bwMode="auto">
          <a:xfrm>
            <a:off x="5003800" y="3814763"/>
            <a:ext cx="974725" cy="336550"/>
          </a:xfrm>
          <a:prstGeom prst="rect">
            <a:avLst/>
          </a:prstGeom>
          <a:noFill/>
          <a:ln w="9525">
            <a:noFill/>
            <a:miter lim="800000"/>
            <a:headEnd/>
            <a:tailEnd/>
          </a:ln>
        </p:spPr>
        <p:txBody>
          <a:bodyPr wrap="none">
            <a:spAutoFit/>
          </a:bodyPr>
          <a:lstStyle/>
          <a:p>
            <a:pPr algn="l"/>
            <a:r>
              <a:rPr lang="en-US" sz="1600"/>
              <a:t>1 mol Zn</a:t>
            </a:r>
            <a:endParaRPr lang="en-US" sz="1600" baseline="-25000"/>
          </a:p>
        </p:txBody>
      </p:sp>
      <p:sp>
        <p:nvSpPr>
          <p:cNvPr id="914476" name="Line 44"/>
          <p:cNvSpPr>
            <a:spLocks noChangeShapeType="1"/>
          </p:cNvSpPr>
          <p:nvPr/>
        </p:nvSpPr>
        <p:spPr bwMode="auto">
          <a:xfrm flipV="1">
            <a:off x="3484563" y="3844925"/>
            <a:ext cx="469900" cy="65088"/>
          </a:xfrm>
          <a:prstGeom prst="line">
            <a:avLst/>
          </a:prstGeom>
          <a:noFill/>
          <a:ln w="9525">
            <a:solidFill>
              <a:srgbClr val="FF0000"/>
            </a:solidFill>
            <a:round/>
            <a:headEnd/>
            <a:tailEnd/>
          </a:ln>
        </p:spPr>
        <p:txBody>
          <a:bodyPr/>
          <a:lstStyle/>
          <a:p>
            <a:endParaRPr lang="en-US"/>
          </a:p>
        </p:txBody>
      </p:sp>
      <p:sp>
        <p:nvSpPr>
          <p:cNvPr id="914477" name="Line 45"/>
          <p:cNvSpPr>
            <a:spLocks noChangeShapeType="1"/>
          </p:cNvSpPr>
          <p:nvPr/>
        </p:nvSpPr>
        <p:spPr bwMode="auto">
          <a:xfrm flipV="1">
            <a:off x="4492625" y="3986213"/>
            <a:ext cx="457200" cy="61912"/>
          </a:xfrm>
          <a:prstGeom prst="line">
            <a:avLst/>
          </a:prstGeom>
          <a:noFill/>
          <a:ln w="9525">
            <a:solidFill>
              <a:srgbClr val="FF0000"/>
            </a:solidFill>
            <a:round/>
            <a:headEnd/>
            <a:tailEnd/>
          </a:ln>
        </p:spPr>
        <p:txBody>
          <a:bodyPr/>
          <a:lstStyle/>
          <a:p>
            <a:endParaRPr lang="en-US"/>
          </a:p>
        </p:txBody>
      </p:sp>
      <p:grpSp>
        <p:nvGrpSpPr>
          <p:cNvPr id="5" name="Group 46"/>
          <p:cNvGrpSpPr>
            <a:grpSpLocks/>
          </p:cNvGrpSpPr>
          <p:nvPr/>
        </p:nvGrpSpPr>
        <p:grpSpPr bwMode="auto">
          <a:xfrm>
            <a:off x="5033963" y="3582988"/>
            <a:ext cx="925512" cy="542925"/>
            <a:chOff x="3885" y="2931"/>
            <a:chExt cx="542" cy="342"/>
          </a:xfrm>
        </p:grpSpPr>
        <p:sp>
          <p:nvSpPr>
            <p:cNvPr id="220233" name="AutoShape 47"/>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0234" name="Line 48"/>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p>
          </p:txBody>
        </p:sp>
      </p:grpSp>
      <p:sp>
        <p:nvSpPr>
          <p:cNvPr id="914481" name="Line 49"/>
          <p:cNvSpPr>
            <a:spLocks noChangeShapeType="1"/>
          </p:cNvSpPr>
          <p:nvPr/>
        </p:nvSpPr>
        <p:spPr bwMode="auto">
          <a:xfrm flipV="1">
            <a:off x="4251325" y="3702050"/>
            <a:ext cx="647700" cy="79375"/>
          </a:xfrm>
          <a:prstGeom prst="line">
            <a:avLst/>
          </a:prstGeom>
          <a:noFill/>
          <a:ln w="9525">
            <a:solidFill>
              <a:srgbClr val="FF0000"/>
            </a:solidFill>
            <a:round/>
            <a:headEnd/>
            <a:tailEnd/>
          </a:ln>
        </p:spPr>
        <p:txBody>
          <a:bodyPr/>
          <a:lstStyle/>
          <a:p>
            <a:endParaRPr lang="en-US"/>
          </a:p>
        </p:txBody>
      </p:sp>
      <p:sp>
        <p:nvSpPr>
          <p:cNvPr id="914482" name="Line 50"/>
          <p:cNvSpPr>
            <a:spLocks noChangeShapeType="1"/>
          </p:cNvSpPr>
          <p:nvPr/>
        </p:nvSpPr>
        <p:spPr bwMode="auto">
          <a:xfrm flipV="1">
            <a:off x="5267325" y="3968750"/>
            <a:ext cx="622300" cy="73025"/>
          </a:xfrm>
          <a:prstGeom prst="line">
            <a:avLst/>
          </a:prstGeom>
          <a:noFill/>
          <a:ln w="9525">
            <a:solidFill>
              <a:srgbClr val="FF0000"/>
            </a:solidFill>
            <a:round/>
            <a:headEnd/>
            <a:tailEnd/>
          </a:ln>
        </p:spPr>
        <p:txBody>
          <a:bodyPr/>
          <a:lstStyle/>
          <a:p>
            <a:endParaRPr lang="en-US"/>
          </a:p>
        </p:txBody>
      </p:sp>
      <p:sp>
        <p:nvSpPr>
          <p:cNvPr id="914483" name="Line 51"/>
          <p:cNvSpPr>
            <a:spLocks noChangeShapeType="1"/>
          </p:cNvSpPr>
          <p:nvPr/>
        </p:nvSpPr>
        <p:spPr bwMode="auto">
          <a:xfrm>
            <a:off x="788988" y="3603625"/>
            <a:ext cx="258762" cy="219075"/>
          </a:xfrm>
          <a:prstGeom prst="line">
            <a:avLst/>
          </a:prstGeom>
          <a:noFill/>
          <a:ln w="31750">
            <a:solidFill>
              <a:srgbClr val="800000"/>
            </a:solidFill>
            <a:round/>
            <a:headEnd/>
            <a:tailEnd/>
          </a:ln>
        </p:spPr>
        <p:txBody>
          <a:bodyPr/>
          <a:lstStyle/>
          <a:p>
            <a:endParaRPr lang="en-US"/>
          </a:p>
        </p:txBody>
      </p:sp>
      <p:sp>
        <p:nvSpPr>
          <p:cNvPr id="914484" name="Rectangle 52"/>
          <p:cNvSpPr>
            <a:spLocks noChangeArrowheads="1"/>
          </p:cNvSpPr>
          <p:nvPr/>
        </p:nvSpPr>
        <p:spPr bwMode="auto">
          <a:xfrm>
            <a:off x="5964238" y="3544888"/>
            <a:ext cx="1028700" cy="338137"/>
          </a:xfrm>
          <a:prstGeom prst="rect">
            <a:avLst/>
          </a:prstGeom>
          <a:noFill/>
          <a:ln w="9525">
            <a:noFill/>
            <a:miter lim="800000"/>
            <a:headEnd/>
            <a:tailEnd/>
          </a:ln>
        </p:spPr>
        <p:txBody>
          <a:bodyPr wrap="none">
            <a:spAutoFit/>
          </a:bodyPr>
          <a:lstStyle/>
          <a:p>
            <a:pPr algn="l"/>
            <a:r>
              <a:rPr lang="en-US" sz="1600"/>
              <a:t>22.4 L H</a:t>
            </a:r>
            <a:r>
              <a:rPr lang="en-US" sz="1600" baseline="-25000"/>
              <a:t>2</a:t>
            </a:r>
          </a:p>
        </p:txBody>
      </p:sp>
      <p:sp>
        <p:nvSpPr>
          <p:cNvPr id="914485" name="Rectangle 53"/>
          <p:cNvSpPr>
            <a:spLocks noChangeArrowheads="1"/>
          </p:cNvSpPr>
          <p:nvPr/>
        </p:nvSpPr>
        <p:spPr bwMode="auto">
          <a:xfrm>
            <a:off x="5975350" y="3814763"/>
            <a:ext cx="962025" cy="336550"/>
          </a:xfrm>
          <a:prstGeom prst="rect">
            <a:avLst/>
          </a:prstGeom>
          <a:noFill/>
          <a:ln w="9525">
            <a:noFill/>
            <a:miter lim="800000"/>
            <a:headEnd/>
            <a:tailEnd/>
          </a:ln>
        </p:spPr>
        <p:txBody>
          <a:bodyPr wrap="none">
            <a:spAutoFit/>
          </a:bodyPr>
          <a:lstStyle/>
          <a:p>
            <a:pPr algn="l"/>
            <a:r>
              <a:rPr lang="en-US" sz="1600"/>
              <a:t>1 mol H</a:t>
            </a:r>
            <a:r>
              <a:rPr lang="en-US" sz="1600" baseline="-25000"/>
              <a:t>2</a:t>
            </a:r>
          </a:p>
        </p:txBody>
      </p:sp>
      <p:grpSp>
        <p:nvGrpSpPr>
          <p:cNvPr id="6" name="Group 54"/>
          <p:cNvGrpSpPr>
            <a:grpSpLocks/>
          </p:cNvGrpSpPr>
          <p:nvPr/>
        </p:nvGrpSpPr>
        <p:grpSpPr bwMode="auto">
          <a:xfrm>
            <a:off x="5989638" y="3582988"/>
            <a:ext cx="1008062" cy="542925"/>
            <a:chOff x="3885" y="2931"/>
            <a:chExt cx="542" cy="342"/>
          </a:xfrm>
        </p:grpSpPr>
        <p:sp>
          <p:nvSpPr>
            <p:cNvPr id="220231" name="AutoShape 55"/>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0232" name="Line 56"/>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p>
          </p:txBody>
        </p:sp>
      </p:grpSp>
      <p:sp>
        <p:nvSpPr>
          <p:cNvPr id="914489" name="Line 57"/>
          <p:cNvSpPr>
            <a:spLocks noChangeShapeType="1"/>
          </p:cNvSpPr>
          <p:nvPr/>
        </p:nvSpPr>
        <p:spPr bwMode="auto">
          <a:xfrm flipV="1">
            <a:off x="5297488" y="3687763"/>
            <a:ext cx="584200" cy="90487"/>
          </a:xfrm>
          <a:prstGeom prst="line">
            <a:avLst/>
          </a:prstGeom>
          <a:noFill/>
          <a:ln w="9525">
            <a:solidFill>
              <a:srgbClr val="FF0000"/>
            </a:solidFill>
            <a:round/>
            <a:headEnd/>
            <a:tailEnd/>
          </a:ln>
        </p:spPr>
        <p:txBody>
          <a:bodyPr/>
          <a:lstStyle/>
          <a:p>
            <a:endParaRPr lang="en-US"/>
          </a:p>
        </p:txBody>
      </p:sp>
      <p:sp>
        <p:nvSpPr>
          <p:cNvPr id="914490" name="Line 58"/>
          <p:cNvSpPr>
            <a:spLocks noChangeShapeType="1"/>
          </p:cNvSpPr>
          <p:nvPr/>
        </p:nvSpPr>
        <p:spPr bwMode="auto">
          <a:xfrm flipV="1">
            <a:off x="6259513" y="3949700"/>
            <a:ext cx="584200" cy="100013"/>
          </a:xfrm>
          <a:prstGeom prst="line">
            <a:avLst/>
          </a:prstGeom>
          <a:noFill/>
          <a:ln w="9525">
            <a:solidFill>
              <a:srgbClr val="FF0000"/>
            </a:solidFill>
            <a:round/>
            <a:headEnd/>
            <a:tailEnd/>
          </a:ln>
        </p:spPr>
        <p:txBody>
          <a:bodyPr/>
          <a:lstStyle/>
          <a:p>
            <a:endParaRPr lang="en-US"/>
          </a:p>
        </p:txBody>
      </p:sp>
      <p:sp>
        <p:nvSpPr>
          <p:cNvPr id="914491" name="Text Box 59"/>
          <p:cNvSpPr txBox="1">
            <a:spLocks noChangeArrowheads="1"/>
          </p:cNvSpPr>
          <p:nvPr/>
        </p:nvSpPr>
        <p:spPr bwMode="auto">
          <a:xfrm>
            <a:off x="6340475" y="2903538"/>
            <a:ext cx="793750" cy="304800"/>
          </a:xfrm>
          <a:prstGeom prst="rect">
            <a:avLst/>
          </a:prstGeom>
          <a:noFill/>
          <a:ln w="9525">
            <a:noFill/>
            <a:miter lim="800000"/>
            <a:headEnd/>
            <a:tailEnd/>
          </a:ln>
        </p:spPr>
        <p:txBody>
          <a:bodyPr wrap="none">
            <a:spAutoFit/>
          </a:bodyPr>
          <a:lstStyle/>
          <a:p>
            <a:pPr algn="l"/>
            <a:r>
              <a:rPr lang="en-US" sz="1400"/>
              <a:t>(13.1 L)</a:t>
            </a:r>
          </a:p>
        </p:txBody>
      </p:sp>
      <p:sp>
        <p:nvSpPr>
          <p:cNvPr id="914493" name="Oval 61">
            <a:hlinkClick r:id="rId3" action="ppaction://hlinksldjump" tooltip="Combined Gas Law Method"/>
          </p:cNvPr>
          <p:cNvSpPr>
            <a:spLocks noChangeArrowheads="1"/>
          </p:cNvSpPr>
          <p:nvPr/>
        </p:nvSpPr>
        <p:spPr bwMode="auto">
          <a:xfrm>
            <a:off x="7343775" y="4329113"/>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t>Combined</a:t>
            </a:r>
          </a:p>
          <a:p>
            <a:r>
              <a:rPr lang="en-US" sz="800"/>
              <a:t>Gas Law</a:t>
            </a:r>
          </a:p>
        </p:txBody>
      </p:sp>
      <p:sp>
        <p:nvSpPr>
          <p:cNvPr id="914494" name="Text Box 62"/>
          <p:cNvSpPr txBox="1">
            <a:spLocks noChangeArrowheads="1"/>
          </p:cNvSpPr>
          <p:nvPr/>
        </p:nvSpPr>
        <p:spPr bwMode="auto">
          <a:xfrm>
            <a:off x="1881188" y="5172075"/>
            <a:ext cx="2157412" cy="336550"/>
          </a:xfrm>
          <a:prstGeom prst="rect">
            <a:avLst/>
          </a:prstGeom>
          <a:noFill/>
          <a:ln w="9525">
            <a:noFill/>
            <a:miter lim="800000"/>
            <a:headEnd/>
            <a:tailEnd/>
          </a:ln>
        </p:spPr>
        <p:txBody>
          <a:bodyPr wrap="none">
            <a:spAutoFit/>
          </a:bodyPr>
          <a:lstStyle/>
          <a:p>
            <a:pPr algn="l"/>
            <a:r>
              <a:rPr lang="en-US" sz="1600"/>
              <a:t>x mol H</a:t>
            </a:r>
            <a:r>
              <a:rPr lang="en-US" sz="1600" baseline="-25000"/>
              <a:t>2</a:t>
            </a:r>
            <a:r>
              <a:rPr lang="en-US" sz="1600"/>
              <a:t>  =  38.2 g Zn</a:t>
            </a:r>
            <a:endParaRPr lang="en-US" sz="1600" baseline="-25000"/>
          </a:p>
        </p:txBody>
      </p:sp>
      <p:sp>
        <p:nvSpPr>
          <p:cNvPr id="914495" name="Text Box 63"/>
          <p:cNvSpPr txBox="1">
            <a:spLocks noChangeArrowheads="1"/>
          </p:cNvSpPr>
          <p:nvPr/>
        </p:nvSpPr>
        <p:spPr bwMode="auto">
          <a:xfrm>
            <a:off x="3965575" y="5310188"/>
            <a:ext cx="1042988" cy="336550"/>
          </a:xfrm>
          <a:prstGeom prst="rect">
            <a:avLst/>
          </a:prstGeom>
          <a:noFill/>
          <a:ln w="9525">
            <a:noFill/>
            <a:miter lim="800000"/>
            <a:headEnd/>
            <a:tailEnd/>
          </a:ln>
        </p:spPr>
        <p:txBody>
          <a:bodyPr wrap="none">
            <a:spAutoFit/>
          </a:bodyPr>
          <a:lstStyle/>
          <a:p>
            <a:pPr algn="l"/>
            <a:r>
              <a:rPr lang="en-US" sz="1600"/>
              <a:t>65.4 g Zn</a:t>
            </a:r>
            <a:endParaRPr lang="en-US" sz="1600" baseline="-25000"/>
          </a:p>
        </p:txBody>
      </p:sp>
      <p:sp>
        <p:nvSpPr>
          <p:cNvPr id="914496" name="Text Box 64"/>
          <p:cNvSpPr txBox="1">
            <a:spLocks noChangeArrowheads="1"/>
          </p:cNvSpPr>
          <p:nvPr/>
        </p:nvSpPr>
        <p:spPr bwMode="auto">
          <a:xfrm>
            <a:off x="5991225" y="5183188"/>
            <a:ext cx="1590675" cy="336550"/>
          </a:xfrm>
          <a:prstGeom prst="rect">
            <a:avLst/>
          </a:prstGeom>
          <a:noFill/>
          <a:ln w="9525">
            <a:noFill/>
            <a:miter lim="800000"/>
            <a:headEnd/>
            <a:tailEnd/>
          </a:ln>
        </p:spPr>
        <p:txBody>
          <a:bodyPr wrap="none">
            <a:spAutoFit/>
          </a:bodyPr>
          <a:lstStyle/>
          <a:p>
            <a:pPr algn="l"/>
            <a:r>
              <a:rPr lang="en-US" sz="1600"/>
              <a:t>=  0.584 mol H</a:t>
            </a:r>
            <a:r>
              <a:rPr lang="en-US" sz="1600" baseline="-25000"/>
              <a:t>2</a:t>
            </a:r>
          </a:p>
        </p:txBody>
      </p:sp>
      <p:sp>
        <p:nvSpPr>
          <p:cNvPr id="914497" name="Rectangle 65"/>
          <p:cNvSpPr>
            <a:spLocks noChangeArrowheads="1"/>
          </p:cNvSpPr>
          <p:nvPr/>
        </p:nvSpPr>
        <p:spPr bwMode="auto">
          <a:xfrm>
            <a:off x="4017963" y="5045075"/>
            <a:ext cx="974725" cy="336550"/>
          </a:xfrm>
          <a:prstGeom prst="rect">
            <a:avLst/>
          </a:prstGeom>
          <a:noFill/>
          <a:ln w="9525">
            <a:noFill/>
            <a:miter lim="800000"/>
            <a:headEnd/>
            <a:tailEnd/>
          </a:ln>
        </p:spPr>
        <p:txBody>
          <a:bodyPr wrap="none">
            <a:spAutoFit/>
          </a:bodyPr>
          <a:lstStyle/>
          <a:p>
            <a:pPr algn="l"/>
            <a:r>
              <a:rPr lang="en-US" sz="1600"/>
              <a:t>1 mol Zn</a:t>
            </a:r>
            <a:endParaRPr lang="en-US" sz="1600" baseline="-25000"/>
          </a:p>
        </p:txBody>
      </p:sp>
      <p:sp>
        <p:nvSpPr>
          <p:cNvPr id="914498" name="Rectangle 66"/>
          <p:cNvSpPr>
            <a:spLocks noChangeArrowheads="1"/>
          </p:cNvSpPr>
          <p:nvPr/>
        </p:nvSpPr>
        <p:spPr bwMode="auto">
          <a:xfrm>
            <a:off x="5016500" y="5038725"/>
            <a:ext cx="962025" cy="336550"/>
          </a:xfrm>
          <a:prstGeom prst="rect">
            <a:avLst/>
          </a:prstGeom>
          <a:noFill/>
          <a:ln w="9525">
            <a:noFill/>
            <a:miter lim="800000"/>
            <a:headEnd/>
            <a:tailEnd/>
          </a:ln>
        </p:spPr>
        <p:txBody>
          <a:bodyPr wrap="none">
            <a:spAutoFit/>
          </a:bodyPr>
          <a:lstStyle/>
          <a:p>
            <a:pPr algn="l"/>
            <a:r>
              <a:rPr lang="en-US" sz="1600"/>
              <a:t>1 mol H</a:t>
            </a:r>
            <a:r>
              <a:rPr lang="en-US" sz="1600" baseline="-25000"/>
              <a:t>2</a:t>
            </a:r>
          </a:p>
        </p:txBody>
      </p:sp>
      <p:grpSp>
        <p:nvGrpSpPr>
          <p:cNvPr id="7" name="Group 67"/>
          <p:cNvGrpSpPr>
            <a:grpSpLocks/>
          </p:cNvGrpSpPr>
          <p:nvPr/>
        </p:nvGrpSpPr>
        <p:grpSpPr bwMode="auto">
          <a:xfrm>
            <a:off x="4019550" y="5083175"/>
            <a:ext cx="989013" cy="542925"/>
            <a:chOff x="2353" y="2935"/>
            <a:chExt cx="1505" cy="342"/>
          </a:xfrm>
        </p:grpSpPr>
        <p:sp>
          <p:nvSpPr>
            <p:cNvPr id="220229" name="AutoShape 68"/>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0230" name="Line 69"/>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p>
          </p:txBody>
        </p:sp>
      </p:grpSp>
      <p:sp>
        <p:nvSpPr>
          <p:cNvPr id="914502" name="Rectangle 70"/>
          <p:cNvSpPr>
            <a:spLocks noChangeArrowheads="1"/>
          </p:cNvSpPr>
          <p:nvPr/>
        </p:nvSpPr>
        <p:spPr bwMode="auto">
          <a:xfrm>
            <a:off x="5003800" y="5308600"/>
            <a:ext cx="974725" cy="336550"/>
          </a:xfrm>
          <a:prstGeom prst="rect">
            <a:avLst/>
          </a:prstGeom>
          <a:noFill/>
          <a:ln w="9525">
            <a:noFill/>
            <a:miter lim="800000"/>
            <a:headEnd/>
            <a:tailEnd/>
          </a:ln>
        </p:spPr>
        <p:txBody>
          <a:bodyPr wrap="none">
            <a:spAutoFit/>
          </a:bodyPr>
          <a:lstStyle/>
          <a:p>
            <a:pPr algn="l"/>
            <a:r>
              <a:rPr lang="en-US" sz="1600"/>
              <a:t>1 mol Zn</a:t>
            </a:r>
            <a:endParaRPr lang="en-US" sz="1600" baseline="-25000"/>
          </a:p>
        </p:txBody>
      </p:sp>
      <p:sp>
        <p:nvSpPr>
          <p:cNvPr id="914503" name="Line 71"/>
          <p:cNvSpPr>
            <a:spLocks noChangeShapeType="1"/>
          </p:cNvSpPr>
          <p:nvPr/>
        </p:nvSpPr>
        <p:spPr bwMode="auto">
          <a:xfrm flipV="1">
            <a:off x="3484563" y="5338763"/>
            <a:ext cx="469900" cy="65087"/>
          </a:xfrm>
          <a:prstGeom prst="line">
            <a:avLst/>
          </a:prstGeom>
          <a:noFill/>
          <a:ln w="9525">
            <a:solidFill>
              <a:srgbClr val="FF0000"/>
            </a:solidFill>
            <a:round/>
            <a:headEnd/>
            <a:tailEnd/>
          </a:ln>
        </p:spPr>
        <p:txBody>
          <a:bodyPr/>
          <a:lstStyle/>
          <a:p>
            <a:endParaRPr lang="en-US"/>
          </a:p>
        </p:txBody>
      </p:sp>
      <p:sp>
        <p:nvSpPr>
          <p:cNvPr id="914504" name="Line 72"/>
          <p:cNvSpPr>
            <a:spLocks noChangeShapeType="1"/>
          </p:cNvSpPr>
          <p:nvPr/>
        </p:nvSpPr>
        <p:spPr bwMode="auto">
          <a:xfrm flipV="1">
            <a:off x="4492625" y="5480050"/>
            <a:ext cx="457200" cy="61913"/>
          </a:xfrm>
          <a:prstGeom prst="line">
            <a:avLst/>
          </a:prstGeom>
          <a:noFill/>
          <a:ln w="9525">
            <a:solidFill>
              <a:srgbClr val="FF0000"/>
            </a:solidFill>
            <a:round/>
            <a:headEnd/>
            <a:tailEnd/>
          </a:ln>
        </p:spPr>
        <p:txBody>
          <a:bodyPr/>
          <a:lstStyle/>
          <a:p>
            <a:endParaRPr lang="en-US"/>
          </a:p>
        </p:txBody>
      </p:sp>
      <p:grpSp>
        <p:nvGrpSpPr>
          <p:cNvPr id="8" name="Group 73"/>
          <p:cNvGrpSpPr>
            <a:grpSpLocks/>
          </p:cNvGrpSpPr>
          <p:nvPr/>
        </p:nvGrpSpPr>
        <p:grpSpPr bwMode="auto">
          <a:xfrm>
            <a:off x="5033963" y="5076825"/>
            <a:ext cx="925512" cy="542925"/>
            <a:chOff x="3885" y="2931"/>
            <a:chExt cx="542" cy="342"/>
          </a:xfrm>
        </p:grpSpPr>
        <p:sp>
          <p:nvSpPr>
            <p:cNvPr id="220227" name="AutoShape 74"/>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0228" name="Line 75"/>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p>
          </p:txBody>
        </p:sp>
      </p:grpSp>
      <p:sp>
        <p:nvSpPr>
          <p:cNvPr id="914508" name="Line 76"/>
          <p:cNvSpPr>
            <a:spLocks noChangeShapeType="1"/>
          </p:cNvSpPr>
          <p:nvPr/>
        </p:nvSpPr>
        <p:spPr bwMode="auto">
          <a:xfrm flipV="1">
            <a:off x="4251325" y="5195888"/>
            <a:ext cx="647700" cy="79375"/>
          </a:xfrm>
          <a:prstGeom prst="line">
            <a:avLst/>
          </a:prstGeom>
          <a:noFill/>
          <a:ln w="9525">
            <a:solidFill>
              <a:srgbClr val="FF0000"/>
            </a:solidFill>
            <a:round/>
            <a:headEnd/>
            <a:tailEnd/>
          </a:ln>
        </p:spPr>
        <p:txBody>
          <a:bodyPr/>
          <a:lstStyle/>
          <a:p>
            <a:endParaRPr lang="en-US"/>
          </a:p>
        </p:txBody>
      </p:sp>
      <p:sp>
        <p:nvSpPr>
          <p:cNvPr id="914509" name="Line 77"/>
          <p:cNvSpPr>
            <a:spLocks noChangeShapeType="1"/>
          </p:cNvSpPr>
          <p:nvPr/>
        </p:nvSpPr>
        <p:spPr bwMode="auto">
          <a:xfrm flipV="1">
            <a:off x="5267325" y="5462588"/>
            <a:ext cx="622300" cy="73025"/>
          </a:xfrm>
          <a:prstGeom prst="line">
            <a:avLst/>
          </a:prstGeom>
          <a:noFill/>
          <a:ln w="9525">
            <a:solidFill>
              <a:srgbClr val="FF0000"/>
            </a:solidFill>
            <a:round/>
            <a:headEnd/>
            <a:tailEnd/>
          </a:ln>
        </p:spPr>
        <p:txBody>
          <a:bodyPr/>
          <a:lstStyle/>
          <a:p>
            <a:endParaRPr lang="en-US"/>
          </a:p>
        </p:txBody>
      </p:sp>
      <p:sp>
        <p:nvSpPr>
          <p:cNvPr id="914518" name="Text Box 86"/>
          <p:cNvSpPr txBox="1">
            <a:spLocks noChangeArrowheads="1"/>
          </p:cNvSpPr>
          <p:nvPr/>
        </p:nvSpPr>
        <p:spPr bwMode="auto">
          <a:xfrm>
            <a:off x="898525" y="6026150"/>
            <a:ext cx="1355725" cy="336550"/>
          </a:xfrm>
          <a:prstGeom prst="rect">
            <a:avLst/>
          </a:prstGeom>
          <a:noFill/>
          <a:ln w="9525">
            <a:noFill/>
            <a:miter lim="800000"/>
            <a:headEnd/>
            <a:tailEnd/>
          </a:ln>
        </p:spPr>
        <p:txBody>
          <a:bodyPr wrap="none">
            <a:spAutoFit/>
          </a:bodyPr>
          <a:lstStyle/>
          <a:p>
            <a:r>
              <a:rPr lang="en-US" sz="1600"/>
              <a:t>P V  =  n R T</a:t>
            </a:r>
          </a:p>
        </p:txBody>
      </p:sp>
      <p:sp>
        <p:nvSpPr>
          <p:cNvPr id="914519" name="Line 87"/>
          <p:cNvSpPr>
            <a:spLocks noChangeShapeType="1"/>
          </p:cNvSpPr>
          <p:nvPr/>
        </p:nvSpPr>
        <p:spPr bwMode="auto">
          <a:xfrm>
            <a:off x="2319338" y="6200775"/>
            <a:ext cx="422275" cy="0"/>
          </a:xfrm>
          <a:prstGeom prst="line">
            <a:avLst/>
          </a:prstGeom>
          <a:noFill/>
          <a:ln w="12700">
            <a:solidFill>
              <a:schemeClr val="tx1"/>
            </a:solidFill>
            <a:round/>
            <a:headEnd/>
            <a:tailEnd type="triangle" w="med" len="med"/>
          </a:ln>
        </p:spPr>
        <p:txBody>
          <a:bodyPr/>
          <a:lstStyle/>
          <a:p>
            <a:endParaRPr lang="en-US"/>
          </a:p>
        </p:txBody>
      </p:sp>
      <p:grpSp>
        <p:nvGrpSpPr>
          <p:cNvPr id="9" name="Group 93"/>
          <p:cNvGrpSpPr>
            <a:grpSpLocks/>
          </p:cNvGrpSpPr>
          <p:nvPr/>
        </p:nvGrpSpPr>
        <p:grpSpPr bwMode="auto">
          <a:xfrm>
            <a:off x="2724150" y="5946775"/>
            <a:ext cx="1123950" cy="611188"/>
            <a:chOff x="1666" y="3987"/>
            <a:chExt cx="708" cy="385"/>
          </a:xfrm>
        </p:grpSpPr>
        <p:sp>
          <p:nvSpPr>
            <p:cNvPr id="220223" name="Text Box 88"/>
            <p:cNvSpPr txBox="1">
              <a:spLocks noChangeArrowheads="1"/>
            </p:cNvSpPr>
            <p:nvPr/>
          </p:nvSpPr>
          <p:spPr bwMode="auto">
            <a:xfrm>
              <a:off x="1666" y="4050"/>
              <a:ext cx="312" cy="212"/>
            </a:xfrm>
            <a:prstGeom prst="rect">
              <a:avLst/>
            </a:prstGeom>
            <a:noFill/>
            <a:ln w="9525">
              <a:noFill/>
              <a:miter lim="800000"/>
              <a:headEnd/>
              <a:tailEnd/>
            </a:ln>
          </p:spPr>
          <p:txBody>
            <a:bodyPr wrap="none">
              <a:spAutoFit/>
            </a:bodyPr>
            <a:lstStyle/>
            <a:p>
              <a:r>
                <a:rPr lang="en-US" sz="1600"/>
                <a:t>V =</a:t>
              </a:r>
            </a:p>
          </p:txBody>
        </p:sp>
        <p:sp>
          <p:nvSpPr>
            <p:cNvPr id="220224" name="Rectangle 90"/>
            <p:cNvSpPr>
              <a:spLocks noChangeArrowheads="1"/>
            </p:cNvSpPr>
            <p:nvPr/>
          </p:nvSpPr>
          <p:spPr bwMode="auto">
            <a:xfrm>
              <a:off x="1945" y="3987"/>
              <a:ext cx="429" cy="212"/>
            </a:xfrm>
            <a:prstGeom prst="rect">
              <a:avLst/>
            </a:prstGeom>
            <a:noFill/>
            <a:ln w="9525">
              <a:noFill/>
              <a:miter lim="800000"/>
              <a:headEnd/>
              <a:tailEnd/>
            </a:ln>
          </p:spPr>
          <p:txBody>
            <a:bodyPr wrap="none">
              <a:spAutoFit/>
            </a:bodyPr>
            <a:lstStyle/>
            <a:p>
              <a:r>
                <a:rPr lang="en-US" sz="1600"/>
                <a:t>n R T</a:t>
              </a:r>
            </a:p>
          </p:txBody>
        </p:sp>
        <p:sp>
          <p:nvSpPr>
            <p:cNvPr id="220225" name="Line 91"/>
            <p:cNvSpPr>
              <a:spLocks noChangeShapeType="1"/>
            </p:cNvSpPr>
            <p:nvPr/>
          </p:nvSpPr>
          <p:spPr bwMode="auto">
            <a:xfrm>
              <a:off x="1975" y="4165"/>
              <a:ext cx="348" cy="0"/>
            </a:xfrm>
            <a:prstGeom prst="line">
              <a:avLst/>
            </a:prstGeom>
            <a:noFill/>
            <a:ln w="9525">
              <a:solidFill>
                <a:schemeClr val="tx1"/>
              </a:solidFill>
              <a:round/>
              <a:headEnd/>
              <a:tailEnd/>
            </a:ln>
          </p:spPr>
          <p:txBody>
            <a:bodyPr/>
            <a:lstStyle/>
            <a:p>
              <a:endParaRPr lang="en-US"/>
            </a:p>
          </p:txBody>
        </p:sp>
        <p:sp>
          <p:nvSpPr>
            <p:cNvPr id="220226" name="Text Box 92"/>
            <p:cNvSpPr txBox="1">
              <a:spLocks noChangeArrowheads="1"/>
            </p:cNvSpPr>
            <p:nvPr/>
          </p:nvSpPr>
          <p:spPr bwMode="auto">
            <a:xfrm>
              <a:off x="2028" y="4160"/>
              <a:ext cx="201" cy="212"/>
            </a:xfrm>
            <a:prstGeom prst="rect">
              <a:avLst/>
            </a:prstGeom>
            <a:noFill/>
            <a:ln w="9525">
              <a:noFill/>
              <a:miter lim="800000"/>
              <a:headEnd/>
              <a:tailEnd/>
            </a:ln>
          </p:spPr>
          <p:txBody>
            <a:bodyPr wrap="none">
              <a:spAutoFit/>
            </a:bodyPr>
            <a:lstStyle/>
            <a:p>
              <a:r>
                <a:rPr lang="en-US" sz="1600"/>
                <a:t>P</a:t>
              </a:r>
            </a:p>
          </p:txBody>
        </p:sp>
      </p:grpSp>
      <p:sp>
        <p:nvSpPr>
          <p:cNvPr id="914526" name="Text Box 94"/>
          <p:cNvSpPr txBox="1">
            <a:spLocks noChangeArrowheads="1"/>
          </p:cNvSpPr>
          <p:nvPr/>
        </p:nvSpPr>
        <p:spPr bwMode="auto">
          <a:xfrm>
            <a:off x="3776663" y="6054725"/>
            <a:ext cx="303212" cy="336550"/>
          </a:xfrm>
          <a:prstGeom prst="rect">
            <a:avLst/>
          </a:prstGeom>
          <a:noFill/>
          <a:ln w="9525">
            <a:noFill/>
            <a:miter lim="800000"/>
            <a:headEnd/>
            <a:tailEnd/>
          </a:ln>
        </p:spPr>
        <p:txBody>
          <a:bodyPr wrap="none">
            <a:spAutoFit/>
          </a:bodyPr>
          <a:lstStyle/>
          <a:p>
            <a:r>
              <a:rPr lang="en-US" sz="1600"/>
              <a:t>=</a:t>
            </a:r>
          </a:p>
        </p:txBody>
      </p:sp>
      <p:sp>
        <p:nvSpPr>
          <p:cNvPr id="914529" name="Rectangle 97"/>
          <p:cNvSpPr>
            <a:spLocks noChangeArrowheads="1"/>
          </p:cNvSpPr>
          <p:nvPr/>
        </p:nvSpPr>
        <p:spPr bwMode="auto">
          <a:xfrm>
            <a:off x="4033838" y="5938838"/>
            <a:ext cx="3559175" cy="336550"/>
          </a:xfrm>
          <a:prstGeom prst="rect">
            <a:avLst/>
          </a:prstGeom>
          <a:noFill/>
          <a:ln w="9525">
            <a:noFill/>
            <a:miter lim="800000"/>
            <a:headEnd/>
            <a:tailEnd/>
          </a:ln>
        </p:spPr>
        <p:txBody>
          <a:bodyPr wrap="none">
            <a:spAutoFit/>
          </a:bodyPr>
          <a:lstStyle/>
          <a:p>
            <a:r>
              <a:rPr lang="en-US" sz="1600"/>
              <a:t>0.584 mol (8.314 L</a:t>
            </a:r>
            <a:r>
              <a:rPr lang="en-US" sz="1600" baseline="30000"/>
              <a:t>.</a:t>
            </a:r>
            <a:r>
              <a:rPr lang="en-US" sz="1600"/>
              <a:t>kPa/mol</a:t>
            </a:r>
            <a:r>
              <a:rPr lang="en-US" sz="1600" baseline="30000"/>
              <a:t>.</a:t>
            </a:r>
            <a:r>
              <a:rPr lang="en-US" sz="1600"/>
              <a:t>K)(361 K)</a:t>
            </a:r>
          </a:p>
        </p:txBody>
      </p:sp>
      <p:sp>
        <p:nvSpPr>
          <p:cNvPr id="914530" name="Line 98"/>
          <p:cNvSpPr>
            <a:spLocks noChangeShapeType="1"/>
          </p:cNvSpPr>
          <p:nvPr/>
        </p:nvSpPr>
        <p:spPr bwMode="auto">
          <a:xfrm>
            <a:off x="4073525" y="6221413"/>
            <a:ext cx="3478213" cy="0"/>
          </a:xfrm>
          <a:prstGeom prst="line">
            <a:avLst/>
          </a:prstGeom>
          <a:noFill/>
          <a:ln w="9525">
            <a:solidFill>
              <a:schemeClr val="tx1"/>
            </a:solidFill>
            <a:round/>
            <a:headEnd/>
            <a:tailEnd/>
          </a:ln>
        </p:spPr>
        <p:txBody>
          <a:bodyPr/>
          <a:lstStyle/>
          <a:p>
            <a:endParaRPr lang="en-US"/>
          </a:p>
        </p:txBody>
      </p:sp>
      <p:sp>
        <p:nvSpPr>
          <p:cNvPr id="914531" name="Text Box 99"/>
          <p:cNvSpPr txBox="1">
            <a:spLocks noChangeArrowheads="1"/>
          </p:cNvSpPr>
          <p:nvPr/>
        </p:nvSpPr>
        <p:spPr bwMode="auto">
          <a:xfrm>
            <a:off x="5133975" y="6213475"/>
            <a:ext cx="1098550" cy="336550"/>
          </a:xfrm>
          <a:prstGeom prst="rect">
            <a:avLst/>
          </a:prstGeom>
          <a:noFill/>
          <a:ln w="9525">
            <a:noFill/>
            <a:miter lim="800000"/>
            <a:headEnd/>
            <a:tailEnd/>
          </a:ln>
        </p:spPr>
        <p:txBody>
          <a:bodyPr wrap="none">
            <a:spAutoFit/>
          </a:bodyPr>
          <a:lstStyle/>
          <a:p>
            <a:r>
              <a:rPr lang="en-US" sz="1600"/>
              <a:t>107.3 kPa</a:t>
            </a:r>
          </a:p>
        </p:txBody>
      </p:sp>
      <p:sp>
        <p:nvSpPr>
          <p:cNvPr id="914532" name="Text Box 100"/>
          <p:cNvSpPr txBox="1">
            <a:spLocks noChangeArrowheads="1"/>
          </p:cNvSpPr>
          <p:nvPr/>
        </p:nvSpPr>
        <p:spPr bwMode="auto">
          <a:xfrm>
            <a:off x="7550150" y="6046788"/>
            <a:ext cx="303213" cy="336550"/>
          </a:xfrm>
          <a:prstGeom prst="rect">
            <a:avLst/>
          </a:prstGeom>
          <a:noFill/>
          <a:ln w="9525">
            <a:noFill/>
            <a:miter lim="800000"/>
            <a:headEnd/>
            <a:tailEnd/>
          </a:ln>
        </p:spPr>
        <p:txBody>
          <a:bodyPr wrap="none">
            <a:spAutoFit/>
          </a:bodyPr>
          <a:lstStyle/>
          <a:p>
            <a:r>
              <a:rPr lang="en-US" sz="1600"/>
              <a:t>=</a:t>
            </a:r>
          </a:p>
        </p:txBody>
      </p:sp>
      <p:sp>
        <p:nvSpPr>
          <p:cNvPr id="914533" name="Freeform 101"/>
          <p:cNvSpPr>
            <a:spLocks/>
          </p:cNvSpPr>
          <p:nvPr/>
        </p:nvSpPr>
        <p:spPr bwMode="auto">
          <a:xfrm>
            <a:off x="7375525" y="3497263"/>
            <a:ext cx="1290638" cy="2411412"/>
          </a:xfrm>
          <a:custGeom>
            <a:avLst/>
            <a:gdLst>
              <a:gd name="T0" fmla="*/ 2147483647 w 813"/>
              <a:gd name="T1" fmla="*/ 0 h 1519"/>
              <a:gd name="T2" fmla="*/ 2147483647 w 813"/>
              <a:gd name="T3" fmla="*/ 2147483647 h 1519"/>
              <a:gd name="T4" fmla="*/ 0 w 813"/>
              <a:gd name="T5" fmla="*/ 2147483647 h 1519"/>
              <a:gd name="T6" fmla="*/ 0 60000 65536"/>
              <a:gd name="T7" fmla="*/ 0 60000 65536"/>
              <a:gd name="T8" fmla="*/ 0 60000 65536"/>
              <a:gd name="T9" fmla="*/ 0 w 813"/>
              <a:gd name="T10" fmla="*/ 0 h 1519"/>
              <a:gd name="T11" fmla="*/ 813 w 813"/>
              <a:gd name="T12" fmla="*/ 1519 h 1519"/>
            </a:gdLst>
            <a:ahLst/>
            <a:cxnLst>
              <a:cxn ang="T6">
                <a:pos x="T0" y="T1"/>
              </a:cxn>
              <a:cxn ang="T7">
                <a:pos x="T2" y="T3"/>
              </a:cxn>
              <a:cxn ang="T8">
                <a:pos x="T4" y="T5"/>
              </a:cxn>
            </a:cxnLst>
            <a:rect l="T9" t="T10" r="T11" b="T12"/>
            <a:pathLst>
              <a:path w="813" h="1519">
                <a:moveTo>
                  <a:pt x="589" y="0"/>
                </a:moveTo>
                <a:cubicBezTo>
                  <a:pt x="610" y="160"/>
                  <a:pt x="813" y="703"/>
                  <a:pt x="715" y="956"/>
                </a:cubicBezTo>
                <a:cubicBezTo>
                  <a:pt x="617" y="1209"/>
                  <a:pt x="299" y="1368"/>
                  <a:pt x="0" y="1519"/>
                </a:cubicBezTo>
              </a:path>
            </a:pathLst>
          </a:custGeom>
          <a:noFill/>
          <a:ln w="9525">
            <a:solidFill>
              <a:schemeClr val="tx1"/>
            </a:solidFill>
            <a:round/>
            <a:headEnd/>
            <a:tailEnd type="stealth" w="med" len="med"/>
          </a:ln>
        </p:spPr>
        <p:txBody>
          <a:bodyPr/>
          <a:lstStyle/>
          <a:p>
            <a:endParaRPr lang="en-US"/>
          </a:p>
        </p:txBody>
      </p:sp>
      <p:sp>
        <p:nvSpPr>
          <p:cNvPr id="914534" name="Text Box 102"/>
          <p:cNvSpPr txBox="1">
            <a:spLocks noChangeArrowheads="1"/>
          </p:cNvSpPr>
          <p:nvPr/>
        </p:nvSpPr>
        <p:spPr bwMode="auto">
          <a:xfrm>
            <a:off x="7513638" y="5502275"/>
            <a:ext cx="1517650" cy="274638"/>
          </a:xfrm>
          <a:prstGeom prst="rect">
            <a:avLst/>
          </a:prstGeom>
          <a:solidFill>
            <a:schemeClr val="bg1"/>
          </a:solidFill>
          <a:ln w="9525">
            <a:noFill/>
            <a:miter lim="800000"/>
            <a:headEnd/>
            <a:tailEnd/>
          </a:ln>
        </p:spPr>
        <p:txBody>
          <a:bodyPr wrap="none">
            <a:spAutoFit/>
          </a:bodyPr>
          <a:lstStyle/>
          <a:p>
            <a:r>
              <a:rPr lang="en-US"/>
              <a:t>88</a:t>
            </a:r>
            <a:r>
              <a:rPr lang="en-US" baseline="30000"/>
              <a:t>o</a:t>
            </a:r>
            <a:r>
              <a:rPr lang="en-US"/>
              <a:t>C + 273 = 361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14443"/>
                                        </p:tgtEl>
                                        <p:attrNameLst>
                                          <p:attrName>style.visibility</p:attrName>
                                        </p:attrNameLst>
                                      </p:cBhvr>
                                      <p:to>
                                        <p:strVal val="visible"/>
                                      </p:to>
                                    </p:set>
                                    <p:animEffect transition="in" filter="fade">
                                      <p:cBhvr>
                                        <p:cTn id="7" dur="1000"/>
                                        <p:tgtEl>
                                          <p:spTgt spid="914443"/>
                                        </p:tgtEl>
                                      </p:cBhvr>
                                    </p:animEffect>
                                    <p:anim calcmode="lin" valueType="num">
                                      <p:cBhvr>
                                        <p:cTn id="8" dur="1000" fill="hold"/>
                                        <p:tgtEl>
                                          <p:spTgt spid="914443"/>
                                        </p:tgtEl>
                                        <p:attrNameLst>
                                          <p:attrName>ppt_x</p:attrName>
                                        </p:attrNameLst>
                                      </p:cBhvr>
                                      <p:tavLst>
                                        <p:tav tm="0">
                                          <p:val>
                                            <p:strVal val="#ppt_x-.1"/>
                                          </p:val>
                                        </p:tav>
                                        <p:tav tm="100000">
                                          <p:val>
                                            <p:strVal val="#ppt_x"/>
                                          </p:val>
                                        </p:tav>
                                      </p:tavLst>
                                    </p:anim>
                                    <p:anim calcmode="lin" valueType="num">
                                      <p:cBhvr>
                                        <p:cTn id="9" dur="1000" fill="hold"/>
                                        <p:tgtEl>
                                          <p:spTgt spid="914443"/>
                                        </p:tgtEl>
                                        <p:attrNameLst>
                                          <p:attrName>ppt_y</p:attrName>
                                        </p:attrNameLst>
                                      </p:cBhvr>
                                      <p:tavLst>
                                        <p:tav tm="0">
                                          <p:val>
                                            <p:strVal val="#ppt_y"/>
                                          </p:val>
                                        </p:tav>
                                        <p:tav tm="100000">
                                          <p:val>
                                            <p:strVal val="#ppt_y"/>
                                          </p:val>
                                        </p:tav>
                                      </p:tavLst>
                                    </p:anim>
                                  </p:childTnLst>
                                </p:cTn>
                              </p:par>
                              <p:par>
                                <p:cTn id="10" presetID="9" presetClass="entr" presetSubtype="0" fill="hold" grpId="0" nodeType="withEffect">
                                  <p:stCondLst>
                                    <p:cond delay="1000"/>
                                  </p:stCondLst>
                                  <p:childTnLst>
                                    <p:set>
                                      <p:cBhvr>
                                        <p:cTn id="11" dur="1" fill="hold">
                                          <p:stCondLst>
                                            <p:cond delay="0"/>
                                          </p:stCondLst>
                                        </p:cTn>
                                        <p:tgtEl>
                                          <p:spTgt spid="914446"/>
                                        </p:tgtEl>
                                        <p:attrNameLst>
                                          <p:attrName>style.visibility</p:attrName>
                                        </p:attrNameLst>
                                      </p:cBhvr>
                                      <p:to>
                                        <p:strVal val="visible"/>
                                      </p:to>
                                    </p:set>
                                    <p:animEffect transition="in" filter="dissolve">
                                      <p:cBhvr>
                                        <p:cTn id="12" dur="500"/>
                                        <p:tgtEl>
                                          <p:spTgt spid="91444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14447"/>
                                        </p:tgtEl>
                                        <p:attrNameLst>
                                          <p:attrName>style.visibility</p:attrName>
                                        </p:attrNameLst>
                                      </p:cBhvr>
                                      <p:to>
                                        <p:strVal val="visible"/>
                                      </p:to>
                                    </p:set>
                                    <p:animEffect transition="in" filter="fade">
                                      <p:cBhvr>
                                        <p:cTn id="17" dur="1000"/>
                                        <p:tgtEl>
                                          <p:spTgt spid="914447"/>
                                        </p:tgtEl>
                                      </p:cBhvr>
                                    </p:animEffect>
                                    <p:anim calcmode="lin" valueType="num">
                                      <p:cBhvr>
                                        <p:cTn id="18" dur="1000" fill="hold"/>
                                        <p:tgtEl>
                                          <p:spTgt spid="914447"/>
                                        </p:tgtEl>
                                        <p:attrNameLst>
                                          <p:attrName>ppt_x</p:attrName>
                                        </p:attrNameLst>
                                      </p:cBhvr>
                                      <p:tavLst>
                                        <p:tav tm="0">
                                          <p:val>
                                            <p:strVal val="#ppt_x"/>
                                          </p:val>
                                        </p:tav>
                                        <p:tav tm="100000">
                                          <p:val>
                                            <p:strVal val="#ppt_x"/>
                                          </p:val>
                                        </p:tav>
                                      </p:tavLst>
                                    </p:anim>
                                    <p:anim calcmode="lin" valueType="num">
                                      <p:cBhvr>
                                        <p:cTn id="19" dur="1000" fill="hold"/>
                                        <p:tgtEl>
                                          <p:spTgt spid="91444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914444"/>
                                        </p:tgtEl>
                                        <p:attrNameLst>
                                          <p:attrName>style.visibility</p:attrName>
                                        </p:attrNameLst>
                                      </p:cBhvr>
                                      <p:to>
                                        <p:strVal val="visible"/>
                                      </p:to>
                                    </p:set>
                                    <p:animEffect transition="in" filter="fade">
                                      <p:cBhvr>
                                        <p:cTn id="24" dur="1000"/>
                                        <p:tgtEl>
                                          <p:spTgt spid="914444"/>
                                        </p:tgtEl>
                                      </p:cBhvr>
                                    </p:animEffect>
                                    <p:anim calcmode="lin" valueType="num">
                                      <p:cBhvr>
                                        <p:cTn id="25" dur="1000" fill="hold"/>
                                        <p:tgtEl>
                                          <p:spTgt spid="914444"/>
                                        </p:tgtEl>
                                        <p:attrNameLst>
                                          <p:attrName>ppt_x</p:attrName>
                                        </p:attrNameLst>
                                      </p:cBhvr>
                                      <p:tavLst>
                                        <p:tav tm="0">
                                          <p:val>
                                            <p:strVal val="#ppt_x"/>
                                          </p:val>
                                        </p:tav>
                                        <p:tav tm="100000">
                                          <p:val>
                                            <p:strVal val="#ppt_x"/>
                                          </p:val>
                                        </p:tav>
                                      </p:tavLst>
                                    </p:anim>
                                    <p:anim calcmode="lin" valueType="num">
                                      <p:cBhvr>
                                        <p:cTn id="26" dur="1000" fill="hold"/>
                                        <p:tgtEl>
                                          <p:spTgt spid="9144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914445"/>
                                        </p:tgtEl>
                                        <p:attrNameLst>
                                          <p:attrName>style.visibility</p:attrName>
                                        </p:attrNameLst>
                                      </p:cBhvr>
                                      <p:to>
                                        <p:strVal val="visible"/>
                                      </p:to>
                                    </p:set>
                                    <p:animEffect transition="in" filter="fade">
                                      <p:cBhvr>
                                        <p:cTn id="31" dur="1000"/>
                                        <p:tgtEl>
                                          <p:spTgt spid="914445"/>
                                        </p:tgtEl>
                                      </p:cBhvr>
                                    </p:animEffect>
                                    <p:anim calcmode="lin" valueType="num">
                                      <p:cBhvr>
                                        <p:cTn id="32" dur="1000" fill="hold"/>
                                        <p:tgtEl>
                                          <p:spTgt spid="914445"/>
                                        </p:tgtEl>
                                        <p:attrNameLst>
                                          <p:attrName>ppt_x</p:attrName>
                                        </p:attrNameLst>
                                      </p:cBhvr>
                                      <p:tavLst>
                                        <p:tav tm="0">
                                          <p:val>
                                            <p:strVal val="#ppt_x"/>
                                          </p:val>
                                        </p:tav>
                                        <p:tav tm="100000">
                                          <p:val>
                                            <p:strVal val="#ppt_x"/>
                                          </p:val>
                                        </p:tav>
                                      </p:tavLst>
                                    </p:anim>
                                    <p:anim calcmode="lin" valueType="num">
                                      <p:cBhvr>
                                        <p:cTn id="33" dur="1000" fill="hold"/>
                                        <p:tgtEl>
                                          <p:spTgt spid="9144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14450"/>
                                        </p:tgtEl>
                                        <p:attrNameLst>
                                          <p:attrName>style.visibility</p:attrName>
                                        </p:attrNameLst>
                                      </p:cBhvr>
                                      <p:to>
                                        <p:strVal val="visible"/>
                                      </p:to>
                                    </p:set>
                                    <p:animEffect transition="in" filter="wipe(down)">
                                      <p:cBhvr>
                                        <p:cTn id="38" dur="500"/>
                                        <p:tgtEl>
                                          <p:spTgt spid="91445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14451"/>
                                        </p:tgtEl>
                                        <p:attrNameLst>
                                          <p:attrName>style.visibility</p:attrName>
                                        </p:attrNameLst>
                                      </p:cBhvr>
                                      <p:to>
                                        <p:strVal val="visible"/>
                                      </p:to>
                                    </p:set>
                                    <p:animEffect transition="in" filter="wipe(down)">
                                      <p:cBhvr>
                                        <p:cTn id="43" dur="500"/>
                                        <p:tgtEl>
                                          <p:spTgt spid="91445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914459"/>
                                        </p:tgtEl>
                                        <p:attrNameLst>
                                          <p:attrName>style.visibility</p:attrName>
                                        </p:attrNameLst>
                                      </p:cBhvr>
                                      <p:to>
                                        <p:strVal val="visible"/>
                                      </p:to>
                                    </p:set>
                                    <p:animEffect transition="in" filter="fade">
                                      <p:cBhvr>
                                        <p:cTn id="53" dur="1000"/>
                                        <p:tgtEl>
                                          <p:spTgt spid="914459"/>
                                        </p:tgtEl>
                                      </p:cBhvr>
                                    </p:animEffect>
                                    <p:anim calcmode="lin" valueType="num">
                                      <p:cBhvr>
                                        <p:cTn id="54" dur="1000" fill="hold"/>
                                        <p:tgtEl>
                                          <p:spTgt spid="914459"/>
                                        </p:tgtEl>
                                        <p:attrNameLst>
                                          <p:attrName>ppt_x</p:attrName>
                                        </p:attrNameLst>
                                      </p:cBhvr>
                                      <p:tavLst>
                                        <p:tav tm="0">
                                          <p:val>
                                            <p:strVal val="#ppt_x"/>
                                          </p:val>
                                        </p:tav>
                                        <p:tav tm="100000">
                                          <p:val>
                                            <p:strVal val="#ppt_x"/>
                                          </p:val>
                                        </p:tav>
                                      </p:tavLst>
                                    </p:anim>
                                    <p:anim calcmode="lin" valueType="num">
                                      <p:cBhvr>
                                        <p:cTn id="55" dur="1000" fill="hold"/>
                                        <p:tgtEl>
                                          <p:spTgt spid="91445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914460"/>
                                        </p:tgtEl>
                                        <p:attrNameLst>
                                          <p:attrName>style.visibility</p:attrName>
                                        </p:attrNameLst>
                                      </p:cBhvr>
                                      <p:to>
                                        <p:strVal val="visible"/>
                                      </p:to>
                                    </p:set>
                                    <p:animEffect transition="in" filter="fade">
                                      <p:cBhvr>
                                        <p:cTn id="60" dur="1000"/>
                                        <p:tgtEl>
                                          <p:spTgt spid="914460"/>
                                        </p:tgtEl>
                                      </p:cBhvr>
                                    </p:animEffect>
                                    <p:anim calcmode="lin" valueType="num">
                                      <p:cBhvr>
                                        <p:cTn id="61" dur="1000" fill="hold"/>
                                        <p:tgtEl>
                                          <p:spTgt spid="914460"/>
                                        </p:tgtEl>
                                        <p:attrNameLst>
                                          <p:attrName>ppt_x</p:attrName>
                                        </p:attrNameLst>
                                      </p:cBhvr>
                                      <p:tavLst>
                                        <p:tav tm="0">
                                          <p:val>
                                            <p:strVal val="#ppt_x"/>
                                          </p:val>
                                        </p:tav>
                                        <p:tav tm="100000">
                                          <p:val>
                                            <p:strVal val="#ppt_x"/>
                                          </p:val>
                                        </p:tav>
                                      </p:tavLst>
                                    </p:anim>
                                    <p:anim calcmode="lin" valueType="num">
                                      <p:cBhvr>
                                        <p:cTn id="62" dur="1000" fill="hold"/>
                                        <p:tgtEl>
                                          <p:spTgt spid="91446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914458"/>
                                        </p:tgtEl>
                                        <p:attrNameLst>
                                          <p:attrName>style.visibility</p:attrName>
                                        </p:attrNameLst>
                                      </p:cBhvr>
                                      <p:to>
                                        <p:strVal val="visible"/>
                                      </p:to>
                                    </p:set>
                                    <p:anim calcmode="lin" valueType="num">
                                      <p:cBhvr>
                                        <p:cTn id="67" dur="500" fill="hold"/>
                                        <p:tgtEl>
                                          <p:spTgt spid="914458"/>
                                        </p:tgtEl>
                                        <p:attrNameLst>
                                          <p:attrName>ppt_w</p:attrName>
                                        </p:attrNameLst>
                                      </p:cBhvr>
                                      <p:tavLst>
                                        <p:tav tm="0">
                                          <p:val>
                                            <p:fltVal val="0"/>
                                          </p:val>
                                        </p:tav>
                                        <p:tav tm="100000">
                                          <p:val>
                                            <p:strVal val="#ppt_w"/>
                                          </p:val>
                                        </p:tav>
                                      </p:tavLst>
                                    </p:anim>
                                    <p:anim calcmode="lin" valueType="num">
                                      <p:cBhvr>
                                        <p:cTn id="68" dur="500" fill="hold"/>
                                        <p:tgtEl>
                                          <p:spTgt spid="914458"/>
                                        </p:tgtEl>
                                        <p:attrNameLst>
                                          <p:attrName>ppt_h</p:attrName>
                                        </p:attrNameLst>
                                      </p:cBhvr>
                                      <p:tavLst>
                                        <p:tav tm="0">
                                          <p:val>
                                            <p:fltVal val="0"/>
                                          </p:val>
                                        </p:tav>
                                        <p:tav tm="100000">
                                          <p:val>
                                            <p:strVal val="#ppt_h"/>
                                          </p:val>
                                        </p:tav>
                                      </p:tavLst>
                                    </p:anim>
                                    <p:animEffect transition="in" filter="fade">
                                      <p:cBhvr>
                                        <p:cTn id="69" dur="500"/>
                                        <p:tgtEl>
                                          <p:spTgt spid="91445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p:cTn id="74" dur="500" fill="hold"/>
                                        <p:tgtEl>
                                          <p:spTgt spid="3"/>
                                        </p:tgtEl>
                                        <p:attrNameLst>
                                          <p:attrName>ppt_w</p:attrName>
                                        </p:attrNameLst>
                                      </p:cBhvr>
                                      <p:tavLst>
                                        <p:tav tm="0">
                                          <p:val>
                                            <p:fltVal val="0"/>
                                          </p:val>
                                        </p:tav>
                                        <p:tav tm="100000">
                                          <p:val>
                                            <p:strVal val="#ppt_w"/>
                                          </p:val>
                                        </p:tav>
                                      </p:tavLst>
                                    </p:anim>
                                    <p:anim calcmode="lin" valueType="num">
                                      <p:cBhvr>
                                        <p:cTn id="75" dur="500" fill="hold"/>
                                        <p:tgtEl>
                                          <p:spTgt spid="3"/>
                                        </p:tgtEl>
                                        <p:attrNameLst>
                                          <p:attrName>ppt_h</p:attrName>
                                        </p:attrNameLst>
                                      </p:cBhvr>
                                      <p:tavLst>
                                        <p:tav tm="0">
                                          <p:val>
                                            <p:fltVal val="0"/>
                                          </p:val>
                                        </p:tav>
                                        <p:tav tm="100000">
                                          <p:val>
                                            <p:strVal val="#ppt_h"/>
                                          </p:val>
                                        </p:tav>
                                      </p:tavLst>
                                    </p:anim>
                                    <p:animEffect transition="in" filter="fade">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14483"/>
                                        </p:tgtEl>
                                        <p:attrNameLst>
                                          <p:attrName>style.visibility</p:attrName>
                                        </p:attrNameLst>
                                      </p:cBhvr>
                                      <p:to>
                                        <p:strVal val="visible"/>
                                      </p:to>
                                    </p:set>
                                    <p:animEffect transition="in" filter="wipe(left)">
                                      <p:cBhvr>
                                        <p:cTn id="81" dur="2000"/>
                                        <p:tgtEl>
                                          <p:spTgt spid="91448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14461"/>
                                        </p:tgtEl>
                                        <p:attrNameLst>
                                          <p:attrName>style.visibility</p:attrName>
                                        </p:attrNameLst>
                                      </p:cBhvr>
                                      <p:to>
                                        <p:strVal val="visible"/>
                                      </p:to>
                                    </p:set>
                                    <p:animEffect transition="in" filter="wipe(left)">
                                      <p:cBhvr>
                                        <p:cTn id="86" dur="5000"/>
                                        <p:tgtEl>
                                          <p:spTgt spid="91446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914462"/>
                                        </p:tgtEl>
                                        <p:attrNameLst>
                                          <p:attrName>style.visibility</p:attrName>
                                        </p:attrNameLst>
                                      </p:cBhvr>
                                      <p:to>
                                        <p:strVal val="visible"/>
                                      </p:to>
                                    </p:set>
                                    <p:animEffect transition="in" filter="wipe(down)">
                                      <p:cBhvr>
                                        <p:cTn id="91" dur="2000"/>
                                        <p:tgtEl>
                                          <p:spTgt spid="914462"/>
                                        </p:tgtEl>
                                      </p:cBhvr>
                                    </p:animEffect>
                                  </p:childTnLst>
                                </p:cTn>
                              </p:par>
                            </p:childTnLst>
                          </p:cTn>
                        </p:par>
                      </p:childTnLst>
                    </p:cTn>
                  </p:par>
                  <p:par>
                    <p:cTn id="92" fill="hold">
                      <p:stCondLst>
                        <p:cond delay="indefinite"/>
                      </p:stCondLst>
                      <p:childTnLst>
                        <p:par>
                          <p:cTn id="93" fill="hold">
                            <p:stCondLst>
                              <p:cond delay="0"/>
                            </p:stCondLst>
                            <p:childTnLst>
                              <p:par>
                                <p:cTn id="94" presetID="40" presetClass="entr" presetSubtype="0" fill="hold" grpId="0" nodeType="clickEffect">
                                  <p:stCondLst>
                                    <p:cond delay="0"/>
                                  </p:stCondLst>
                                  <p:iterate type="lt">
                                    <p:tmPct val="10000"/>
                                  </p:iterate>
                                  <p:childTnLst>
                                    <p:set>
                                      <p:cBhvr>
                                        <p:cTn id="95" dur="1" fill="hold">
                                          <p:stCondLst>
                                            <p:cond delay="0"/>
                                          </p:stCondLst>
                                        </p:cTn>
                                        <p:tgtEl>
                                          <p:spTgt spid="914467"/>
                                        </p:tgtEl>
                                        <p:attrNameLst>
                                          <p:attrName>style.visibility</p:attrName>
                                        </p:attrNameLst>
                                      </p:cBhvr>
                                      <p:to>
                                        <p:strVal val="visible"/>
                                      </p:to>
                                    </p:set>
                                    <p:animEffect transition="in" filter="fade">
                                      <p:cBhvr>
                                        <p:cTn id="96" dur="1000"/>
                                        <p:tgtEl>
                                          <p:spTgt spid="914467"/>
                                        </p:tgtEl>
                                      </p:cBhvr>
                                    </p:animEffect>
                                    <p:anim calcmode="lin" valueType="num">
                                      <p:cBhvr>
                                        <p:cTn id="97" dur="1000" fill="hold"/>
                                        <p:tgtEl>
                                          <p:spTgt spid="914467"/>
                                        </p:tgtEl>
                                        <p:attrNameLst>
                                          <p:attrName>ppt_x</p:attrName>
                                        </p:attrNameLst>
                                      </p:cBhvr>
                                      <p:tavLst>
                                        <p:tav tm="0">
                                          <p:val>
                                            <p:strVal val="#ppt_x-.1"/>
                                          </p:val>
                                        </p:tav>
                                        <p:tav tm="100000">
                                          <p:val>
                                            <p:strVal val="#ppt_x"/>
                                          </p:val>
                                        </p:tav>
                                      </p:tavLst>
                                    </p:anim>
                                    <p:anim calcmode="lin" valueType="num">
                                      <p:cBhvr>
                                        <p:cTn id="98" dur="1000" fill="hold"/>
                                        <p:tgtEl>
                                          <p:spTgt spid="91446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2000"/>
                                        <p:tgtEl>
                                          <p:spTgt spid="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914468"/>
                                        </p:tgtEl>
                                        <p:attrNameLst>
                                          <p:attrName>style.visibility</p:attrName>
                                        </p:attrNameLst>
                                      </p:cBhvr>
                                      <p:to>
                                        <p:strVal val="visible"/>
                                      </p:to>
                                    </p:set>
                                    <p:animEffect transition="in" filter="dissolve">
                                      <p:cBhvr>
                                        <p:cTn id="108" dur="500"/>
                                        <p:tgtEl>
                                          <p:spTgt spid="914468"/>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914470"/>
                                        </p:tgtEl>
                                        <p:attrNameLst>
                                          <p:attrName>style.visibility</p:attrName>
                                        </p:attrNameLst>
                                      </p:cBhvr>
                                      <p:to>
                                        <p:strVal val="visible"/>
                                      </p:to>
                                    </p:set>
                                    <p:animEffect transition="in" filter="dissolve">
                                      <p:cBhvr>
                                        <p:cTn id="113" dur="500"/>
                                        <p:tgtEl>
                                          <p:spTgt spid="91447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914476"/>
                                        </p:tgtEl>
                                        <p:attrNameLst>
                                          <p:attrName>style.visibility</p:attrName>
                                        </p:attrNameLst>
                                      </p:cBhvr>
                                      <p:to>
                                        <p:strVal val="visible"/>
                                      </p:to>
                                    </p:set>
                                    <p:animEffect transition="in" filter="wipe(down)">
                                      <p:cBhvr>
                                        <p:cTn id="118" dur="500"/>
                                        <p:tgtEl>
                                          <p:spTgt spid="914476"/>
                                        </p:tgtEl>
                                      </p:cBhvr>
                                    </p:animEffect>
                                  </p:childTnLst>
                                </p:cTn>
                              </p:par>
                            </p:childTnLst>
                          </p:cTn>
                        </p:par>
                        <p:par>
                          <p:cTn id="119" fill="hold">
                            <p:stCondLst>
                              <p:cond delay="500"/>
                            </p:stCondLst>
                            <p:childTnLst>
                              <p:par>
                                <p:cTn id="120" presetID="22" presetClass="entr" presetSubtype="4" fill="hold" grpId="0" nodeType="afterEffect">
                                  <p:stCondLst>
                                    <p:cond delay="0"/>
                                  </p:stCondLst>
                                  <p:childTnLst>
                                    <p:set>
                                      <p:cBhvr>
                                        <p:cTn id="121" dur="1" fill="hold">
                                          <p:stCondLst>
                                            <p:cond delay="0"/>
                                          </p:stCondLst>
                                        </p:cTn>
                                        <p:tgtEl>
                                          <p:spTgt spid="914477"/>
                                        </p:tgtEl>
                                        <p:attrNameLst>
                                          <p:attrName>style.visibility</p:attrName>
                                        </p:attrNameLst>
                                      </p:cBhvr>
                                      <p:to>
                                        <p:strVal val="visible"/>
                                      </p:to>
                                    </p:set>
                                    <p:animEffect transition="in" filter="wipe(down)">
                                      <p:cBhvr>
                                        <p:cTn id="122" dur="500"/>
                                        <p:tgtEl>
                                          <p:spTgt spid="91447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2000"/>
                                        <p:tgtEl>
                                          <p:spTgt spid="5"/>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914475"/>
                                        </p:tgtEl>
                                        <p:attrNameLst>
                                          <p:attrName>style.visibility</p:attrName>
                                        </p:attrNameLst>
                                      </p:cBhvr>
                                      <p:to>
                                        <p:strVal val="visible"/>
                                      </p:to>
                                    </p:set>
                                    <p:animEffect transition="in" filter="dissolve">
                                      <p:cBhvr>
                                        <p:cTn id="132" dur="500"/>
                                        <p:tgtEl>
                                          <p:spTgt spid="914475"/>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914471"/>
                                        </p:tgtEl>
                                        <p:attrNameLst>
                                          <p:attrName>style.visibility</p:attrName>
                                        </p:attrNameLst>
                                      </p:cBhvr>
                                      <p:to>
                                        <p:strVal val="visible"/>
                                      </p:to>
                                    </p:set>
                                    <p:animEffect transition="in" filter="dissolve">
                                      <p:cBhvr>
                                        <p:cTn id="137" dur="500"/>
                                        <p:tgtEl>
                                          <p:spTgt spid="91447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914481"/>
                                        </p:tgtEl>
                                        <p:attrNameLst>
                                          <p:attrName>style.visibility</p:attrName>
                                        </p:attrNameLst>
                                      </p:cBhvr>
                                      <p:to>
                                        <p:strVal val="visible"/>
                                      </p:to>
                                    </p:set>
                                    <p:animEffect transition="in" filter="wipe(down)">
                                      <p:cBhvr>
                                        <p:cTn id="142" dur="500"/>
                                        <p:tgtEl>
                                          <p:spTgt spid="914481"/>
                                        </p:tgtEl>
                                      </p:cBhvr>
                                    </p:animEffect>
                                  </p:childTnLst>
                                </p:cTn>
                              </p:par>
                            </p:childTnLst>
                          </p:cTn>
                        </p:par>
                        <p:par>
                          <p:cTn id="143" fill="hold">
                            <p:stCondLst>
                              <p:cond delay="500"/>
                            </p:stCondLst>
                            <p:childTnLst>
                              <p:par>
                                <p:cTn id="144" presetID="22" presetClass="entr" presetSubtype="4" fill="hold" grpId="0" nodeType="afterEffect">
                                  <p:stCondLst>
                                    <p:cond delay="0"/>
                                  </p:stCondLst>
                                  <p:childTnLst>
                                    <p:set>
                                      <p:cBhvr>
                                        <p:cTn id="145" dur="1" fill="hold">
                                          <p:stCondLst>
                                            <p:cond delay="0"/>
                                          </p:stCondLst>
                                        </p:cTn>
                                        <p:tgtEl>
                                          <p:spTgt spid="914482"/>
                                        </p:tgtEl>
                                        <p:attrNameLst>
                                          <p:attrName>style.visibility</p:attrName>
                                        </p:attrNameLst>
                                      </p:cBhvr>
                                      <p:to>
                                        <p:strVal val="visible"/>
                                      </p:to>
                                    </p:set>
                                    <p:animEffect transition="in" filter="wipe(down)">
                                      <p:cBhvr>
                                        <p:cTn id="146" dur="500"/>
                                        <p:tgtEl>
                                          <p:spTgt spid="91448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6"/>
                                        </p:tgtEl>
                                        <p:attrNameLst>
                                          <p:attrName>style.visibility</p:attrName>
                                        </p:attrNameLst>
                                      </p:cBhvr>
                                      <p:to>
                                        <p:strVal val="visible"/>
                                      </p:to>
                                    </p:set>
                                    <p:animEffect transition="in" filter="fade">
                                      <p:cBhvr>
                                        <p:cTn id="151" dur="2000"/>
                                        <p:tgtEl>
                                          <p:spTgt spid="6"/>
                                        </p:tgtEl>
                                      </p:cBhvr>
                                    </p:animEffec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0" nodeType="clickEffect">
                                  <p:stCondLst>
                                    <p:cond delay="0"/>
                                  </p:stCondLst>
                                  <p:childTnLst>
                                    <p:set>
                                      <p:cBhvr>
                                        <p:cTn id="155" dur="1" fill="hold">
                                          <p:stCondLst>
                                            <p:cond delay="0"/>
                                          </p:stCondLst>
                                        </p:cTn>
                                        <p:tgtEl>
                                          <p:spTgt spid="914485"/>
                                        </p:tgtEl>
                                        <p:attrNameLst>
                                          <p:attrName>style.visibility</p:attrName>
                                        </p:attrNameLst>
                                      </p:cBhvr>
                                      <p:to>
                                        <p:strVal val="visible"/>
                                      </p:to>
                                    </p:set>
                                    <p:animEffect transition="in" filter="dissolve">
                                      <p:cBhvr>
                                        <p:cTn id="156" dur="500"/>
                                        <p:tgtEl>
                                          <p:spTgt spid="914485"/>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ntr" presetSubtype="0" fill="hold" grpId="0" nodeType="clickEffect">
                                  <p:stCondLst>
                                    <p:cond delay="0"/>
                                  </p:stCondLst>
                                  <p:childTnLst>
                                    <p:set>
                                      <p:cBhvr>
                                        <p:cTn id="160" dur="1" fill="hold">
                                          <p:stCondLst>
                                            <p:cond delay="0"/>
                                          </p:stCondLst>
                                        </p:cTn>
                                        <p:tgtEl>
                                          <p:spTgt spid="914484"/>
                                        </p:tgtEl>
                                        <p:attrNameLst>
                                          <p:attrName>style.visibility</p:attrName>
                                        </p:attrNameLst>
                                      </p:cBhvr>
                                      <p:to>
                                        <p:strVal val="visible"/>
                                      </p:to>
                                    </p:set>
                                    <p:animEffect transition="in" filter="dissolve">
                                      <p:cBhvr>
                                        <p:cTn id="161" dur="500"/>
                                        <p:tgtEl>
                                          <p:spTgt spid="914484"/>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914489"/>
                                        </p:tgtEl>
                                        <p:attrNameLst>
                                          <p:attrName>style.visibility</p:attrName>
                                        </p:attrNameLst>
                                      </p:cBhvr>
                                      <p:to>
                                        <p:strVal val="visible"/>
                                      </p:to>
                                    </p:set>
                                    <p:animEffect transition="in" filter="wipe(down)">
                                      <p:cBhvr>
                                        <p:cTn id="166" dur="500"/>
                                        <p:tgtEl>
                                          <p:spTgt spid="914489"/>
                                        </p:tgtEl>
                                      </p:cBhvr>
                                    </p:animEffect>
                                  </p:childTnLst>
                                </p:cTn>
                              </p:par>
                            </p:childTnLst>
                          </p:cTn>
                        </p:par>
                        <p:par>
                          <p:cTn id="167" fill="hold">
                            <p:stCondLst>
                              <p:cond delay="500"/>
                            </p:stCondLst>
                            <p:childTnLst>
                              <p:par>
                                <p:cTn id="168" presetID="22" presetClass="entr" presetSubtype="4" fill="hold" grpId="0" nodeType="afterEffect">
                                  <p:stCondLst>
                                    <p:cond delay="0"/>
                                  </p:stCondLst>
                                  <p:childTnLst>
                                    <p:set>
                                      <p:cBhvr>
                                        <p:cTn id="169" dur="1" fill="hold">
                                          <p:stCondLst>
                                            <p:cond delay="0"/>
                                          </p:stCondLst>
                                        </p:cTn>
                                        <p:tgtEl>
                                          <p:spTgt spid="914490"/>
                                        </p:tgtEl>
                                        <p:attrNameLst>
                                          <p:attrName>style.visibility</p:attrName>
                                        </p:attrNameLst>
                                      </p:cBhvr>
                                      <p:to>
                                        <p:strVal val="visible"/>
                                      </p:to>
                                    </p:set>
                                    <p:animEffect transition="in" filter="wipe(down)">
                                      <p:cBhvr>
                                        <p:cTn id="170" dur="500"/>
                                        <p:tgtEl>
                                          <p:spTgt spid="914490"/>
                                        </p:tgtEl>
                                      </p:cBhvr>
                                    </p:animEffect>
                                  </p:childTnLst>
                                </p:cTn>
                              </p:par>
                            </p:childTnLst>
                          </p:cTn>
                        </p:par>
                      </p:childTnLst>
                    </p:cTn>
                  </p:par>
                  <p:par>
                    <p:cTn id="171" fill="hold">
                      <p:stCondLst>
                        <p:cond delay="indefinite"/>
                      </p:stCondLst>
                      <p:childTnLst>
                        <p:par>
                          <p:cTn id="172" fill="hold">
                            <p:stCondLst>
                              <p:cond delay="0"/>
                            </p:stCondLst>
                            <p:childTnLst>
                              <p:par>
                                <p:cTn id="173" presetID="39" presetClass="entr" presetSubtype="0" accel="100000" fill="hold" grpId="0" nodeType="clickEffect">
                                  <p:stCondLst>
                                    <p:cond delay="0"/>
                                  </p:stCondLst>
                                  <p:childTnLst>
                                    <p:set>
                                      <p:cBhvr>
                                        <p:cTn id="174" dur="1" fill="hold">
                                          <p:stCondLst>
                                            <p:cond delay="0"/>
                                          </p:stCondLst>
                                        </p:cTn>
                                        <p:tgtEl>
                                          <p:spTgt spid="914469"/>
                                        </p:tgtEl>
                                        <p:attrNameLst>
                                          <p:attrName>style.visibility</p:attrName>
                                        </p:attrNameLst>
                                      </p:cBhvr>
                                      <p:to>
                                        <p:strVal val="visible"/>
                                      </p:to>
                                    </p:set>
                                    <p:anim calcmode="lin" valueType="num">
                                      <p:cBhvr>
                                        <p:cTn id="175" dur="500" fill="hold"/>
                                        <p:tgtEl>
                                          <p:spTgt spid="914469"/>
                                        </p:tgtEl>
                                        <p:attrNameLst>
                                          <p:attrName>ppt_h</p:attrName>
                                        </p:attrNameLst>
                                      </p:cBhvr>
                                      <p:tavLst>
                                        <p:tav tm="0">
                                          <p:val>
                                            <p:strVal val="#ppt_h/20"/>
                                          </p:val>
                                        </p:tav>
                                        <p:tav tm="50000">
                                          <p:val>
                                            <p:strVal val="#ppt_h/20"/>
                                          </p:val>
                                        </p:tav>
                                        <p:tav tm="100000">
                                          <p:val>
                                            <p:strVal val="#ppt_h"/>
                                          </p:val>
                                        </p:tav>
                                      </p:tavLst>
                                    </p:anim>
                                    <p:anim calcmode="lin" valueType="num">
                                      <p:cBhvr>
                                        <p:cTn id="176" dur="500" fill="hold"/>
                                        <p:tgtEl>
                                          <p:spTgt spid="914469"/>
                                        </p:tgtEl>
                                        <p:attrNameLst>
                                          <p:attrName>ppt_w</p:attrName>
                                        </p:attrNameLst>
                                      </p:cBhvr>
                                      <p:tavLst>
                                        <p:tav tm="0">
                                          <p:val>
                                            <p:strVal val="#ppt_w+.3"/>
                                          </p:val>
                                        </p:tav>
                                        <p:tav tm="50000">
                                          <p:val>
                                            <p:strVal val="#ppt_w+.3"/>
                                          </p:val>
                                        </p:tav>
                                        <p:tav tm="100000">
                                          <p:val>
                                            <p:strVal val="#ppt_w"/>
                                          </p:val>
                                        </p:tav>
                                      </p:tavLst>
                                    </p:anim>
                                    <p:anim calcmode="lin" valueType="num">
                                      <p:cBhvr>
                                        <p:cTn id="177" dur="500" fill="hold"/>
                                        <p:tgtEl>
                                          <p:spTgt spid="914469"/>
                                        </p:tgtEl>
                                        <p:attrNameLst>
                                          <p:attrName>ppt_x</p:attrName>
                                        </p:attrNameLst>
                                      </p:cBhvr>
                                      <p:tavLst>
                                        <p:tav tm="0">
                                          <p:val>
                                            <p:strVal val="#ppt_x-.3"/>
                                          </p:val>
                                        </p:tav>
                                        <p:tav tm="50000">
                                          <p:val>
                                            <p:strVal val="#ppt_x"/>
                                          </p:val>
                                        </p:tav>
                                        <p:tav tm="100000">
                                          <p:val>
                                            <p:strVal val="#ppt_x"/>
                                          </p:val>
                                        </p:tav>
                                      </p:tavLst>
                                    </p:anim>
                                    <p:anim calcmode="lin" valueType="num">
                                      <p:cBhvr>
                                        <p:cTn id="178" dur="500" fill="hold"/>
                                        <p:tgtEl>
                                          <p:spTgt spid="914469"/>
                                        </p:tgtEl>
                                        <p:attrNameLst>
                                          <p:attrName>ppt_y</p:attrName>
                                        </p:attrNameLst>
                                      </p:cBhvr>
                                      <p:tavLst>
                                        <p:tav tm="0">
                                          <p:val>
                                            <p:strVal val="#ppt_y"/>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9" presetClass="emph" presetSubtype="0" nodeType="clickEffect">
                                  <p:stCondLst>
                                    <p:cond delay="0"/>
                                  </p:stCondLst>
                                  <p:childTnLst>
                                    <p:set>
                                      <p:cBhvr rctx="PPT">
                                        <p:cTn id="182" dur="indefinite"/>
                                        <p:tgtEl>
                                          <p:spTgt spid="2"/>
                                        </p:tgtEl>
                                        <p:attrNameLst>
                                          <p:attrName>style.opacity</p:attrName>
                                        </p:attrNameLst>
                                      </p:cBhvr>
                                      <p:to>
                                        <p:strVal val="0.5"/>
                                      </p:to>
                                    </p:set>
                                    <p:animEffect filter="image" prLst="opacity: 0.5">
                                      <p:cBhvr rctx="IE">
                                        <p:cTn id="183" dur="indefinite"/>
                                        <p:tgtEl>
                                          <p:spTgt spid="2"/>
                                        </p:tgtEl>
                                      </p:cBhvr>
                                    </p:animEffect>
                                  </p:childTnLst>
                                </p:cTn>
                              </p:par>
                              <p:par>
                                <p:cTn id="184" presetID="9" presetClass="emph" presetSubtype="0" grpId="1" nodeType="withEffect">
                                  <p:stCondLst>
                                    <p:cond delay="0"/>
                                  </p:stCondLst>
                                  <p:childTnLst>
                                    <p:set>
                                      <p:cBhvr rctx="PPT">
                                        <p:cTn id="185" dur="indefinite"/>
                                        <p:tgtEl>
                                          <p:spTgt spid="914458"/>
                                        </p:tgtEl>
                                        <p:attrNameLst>
                                          <p:attrName>style.opacity</p:attrName>
                                        </p:attrNameLst>
                                      </p:cBhvr>
                                      <p:to>
                                        <p:strVal val="0.5"/>
                                      </p:to>
                                    </p:set>
                                    <p:animEffect filter="image" prLst="opacity: 0.5">
                                      <p:cBhvr rctx="IE">
                                        <p:cTn id="186" dur="indefinite"/>
                                        <p:tgtEl>
                                          <p:spTgt spid="914458"/>
                                        </p:tgtEl>
                                      </p:cBhvr>
                                    </p:animEffect>
                                  </p:childTnLst>
                                </p:cTn>
                              </p:par>
                              <p:par>
                                <p:cTn id="187" presetID="9" presetClass="emph" presetSubtype="0" grpId="1" nodeType="withEffect">
                                  <p:stCondLst>
                                    <p:cond delay="0"/>
                                  </p:stCondLst>
                                  <p:childTnLst>
                                    <p:set>
                                      <p:cBhvr rctx="PPT">
                                        <p:cTn id="188" dur="indefinite"/>
                                        <p:tgtEl>
                                          <p:spTgt spid="914459"/>
                                        </p:tgtEl>
                                        <p:attrNameLst>
                                          <p:attrName>style.opacity</p:attrName>
                                        </p:attrNameLst>
                                      </p:cBhvr>
                                      <p:to>
                                        <p:strVal val="0.5"/>
                                      </p:to>
                                    </p:set>
                                    <p:animEffect filter="image" prLst="opacity: 0.5">
                                      <p:cBhvr rctx="IE">
                                        <p:cTn id="189" dur="indefinite"/>
                                        <p:tgtEl>
                                          <p:spTgt spid="914459"/>
                                        </p:tgtEl>
                                      </p:cBhvr>
                                    </p:animEffect>
                                  </p:childTnLst>
                                </p:cTn>
                              </p:par>
                              <p:par>
                                <p:cTn id="190" presetID="9" presetClass="emph" presetSubtype="0" grpId="1" nodeType="withEffect">
                                  <p:stCondLst>
                                    <p:cond delay="0"/>
                                  </p:stCondLst>
                                  <p:childTnLst>
                                    <p:set>
                                      <p:cBhvr rctx="PPT">
                                        <p:cTn id="191" dur="indefinite"/>
                                        <p:tgtEl>
                                          <p:spTgt spid="914460"/>
                                        </p:tgtEl>
                                        <p:attrNameLst>
                                          <p:attrName>style.opacity</p:attrName>
                                        </p:attrNameLst>
                                      </p:cBhvr>
                                      <p:to>
                                        <p:strVal val="0.5"/>
                                      </p:to>
                                    </p:set>
                                    <p:animEffect filter="image" prLst="opacity: 0.5">
                                      <p:cBhvr rctx="IE">
                                        <p:cTn id="192" dur="indefinite"/>
                                        <p:tgtEl>
                                          <p:spTgt spid="914460"/>
                                        </p:tgtEl>
                                      </p:cBhvr>
                                    </p:animEffect>
                                  </p:childTnLst>
                                </p:cTn>
                              </p:par>
                              <p:par>
                                <p:cTn id="193" presetID="9" presetClass="emph" presetSubtype="0" grpId="1" nodeType="withEffect">
                                  <p:stCondLst>
                                    <p:cond delay="0"/>
                                  </p:stCondLst>
                                  <p:childTnLst>
                                    <p:set>
                                      <p:cBhvr rctx="PPT">
                                        <p:cTn id="194" dur="indefinite"/>
                                        <p:tgtEl>
                                          <p:spTgt spid="914461"/>
                                        </p:tgtEl>
                                        <p:attrNameLst>
                                          <p:attrName>style.opacity</p:attrName>
                                        </p:attrNameLst>
                                      </p:cBhvr>
                                      <p:to>
                                        <p:strVal val="0.5"/>
                                      </p:to>
                                    </p:set>
                                    <p:animEffect filter="image" prLst="opacity: 0.5">
                                      <p:cBhvr rctx="IE">
                                        <p:cTn id="195" dur="indefinite"/>
                                        <p:tgtEl>
                                          <p:spTgt spid="914461"/>
                                        </p:tgtEl>
                                      </p:cBhvr>
                                    </p:animEffect>
                                  </p:childTnLst>
                                </p:cTn>
                              </p:par>
                              <p:par>
                                <p:cTn id="196" presetID="9" presetClass="emph" presetSubtype="0" grpId="1" nodeType="withEffect">
                                  <p:stCondLst>
                                    <p:cond delay="0"/>
                                  </p:stCondLst>
                                  <p:childTnLst>
                                    <p:set>
                                      <p:cBhvr rctx="PPT">
                                        <p:cTn id="197" dur="indefinite"/>
                                        <p:tgtEl>
                                          <p:spTgt spid="914462"/>
                                        </p:tgtEl>
                                        <p:attrNameLst>
                                          <p:attrName>style.opacity</p:attrName>
                                        </p:attrNameLst>
                                      </p:cBhvr>
                                      <p:to>
                                        <p:strVal val="0.5"/>
                                      </p:to>
                                    </p:set>
                                    <p:animEffect filter="image" prLst="opacity: 0.5">
                                      <p:cBhvr rctx="IE">
                                        <p:cTn id="198" dur="indefinite"/>
                                        <p:tgtEl>
                                          <p:spTgt spid="914462"/>
                                        </p:tgtEl>
                                      </p:cBhvr>
                                    </p:animEffect>
                                  </p:childTnLst>
                                </p:cTn>
                              </p:par>
                              <p:par>
                                <p:cTn id="199" presetID="9" presetClass="emph" presetSubtype="0" nodeType="withEffect">
                                  <p:stCondLst>
                                    <p:cond delay="0"/>
                                  </p:stCondLst>
                                  <p:childTnLst>
                                    <p:set>
                                      <p:cBhvr rctx="PPT">
                                        <p:cTn id="200" dur="indefinite"/>
                                        <p:tgtEl>
                                          <p:spTgt spid="3"/>
                                        </p:tgtEl>
                                        <p:attrNameLst>
                                          <p:attrName>style.opacity</p:attrName>
                                        </p:attrNameLst>
                                      </p:cBhvr>
                                      <p:to>
                                        <p:strVal val="0.5"/>
                                      </p:to>
                                    </p:set>
                                    <p:animEffect filter="image" prLst="opacity: 0.5">
                                      <p:cBhvr rctx="IE">
                                        <p:cTn id="201" dur="indefinite"/>
                                        <p:tgtEl>
                                          <p:spTgt spid="3"/>
                                        </p:tgtEl>
                                      </p:cBhvr>
                                    </p:animEffect>
                                  </p:childTnLst>
                                </p:cTn>
                              </p:par>
                              <p:par>
                                <p:cTn id="202" presetID="9" presetClass="emph" presetSubtype="0" grpId="1" nodeType="withEffect">
                                  <p:stCondLst>
                                    <p:cond delay="0"/>
                                  </p:stCondLst>
                                  <p:iterate type="lt">
                                    <p:tmAbs val="0"/>
                                  </p:iterate>
                                  <p:childTnLst>
                                    <p:set>
                                      <p:cBhvr rctx="PPT">
                                        <p:cTn id="203" dur="indefinite"/>
                                        <p:tgtEl>
                                          <p:spTgt spid="914467"/>
                                        </p:tgtEl>
                                        <p:attrNameLst>
                                          <p:attrName>style.opacity</p:attrName>
                                        </p:attrNameLst>
                                      </p:cBhvr>
                                      <p:to>
                                        <p:strVal val="0.5"/>
                                      </p:to>
                                    </p:set>
                                    <p:animEffect filter="image" prLst="opacity: 0.5">
                                      <p:cBhvr rctx="IE">
                                        <p:cTn id="204" dur="indefinite"/>
                                        <p:tgtEl>
                                          <p:spTgt spid="914467"/>
                                        </p:tgtEl>
                                      </p:cBhvr>
                                    </p:animEffect>
                                  </p:childTnLst>
                                </p:cTn>
                              </p:par>
                              <p:par>
                                <p:cTn id="205" presetID="9" presetClass="emph" presetSubtype="0" grpId="1" nodeType="withEffect">
                                  <p:stCondLst>
                                    <p:cond delay="0"/>
                                  </p:stCondLst>
                                  <p:childTnLst>
                                    <p:set>
                                      <p:cBhvr rctx="PPT">
                                        <p:cTn id="206" dur="indefinite"/>
                                        <p:tgtEl>
                                          <p:spTgt spid="914468"/>
                                        </p:tgtEl>
                                        <p:attrNameLst>
                                          <p:attrName>style.opacity</p:attrName>
                                        </p:attrNameLst>
                                      </p:cBhvr>
                                      <p:to>
                                        <p:strVal val="0.5"/>
                                      </p:to>
                                    </p:set>
                                    <p:animEffect filter="image" prLst="opacity: 0.5">
                                      <p:cBhvr rctx="IE">
                                        <p:cTn id="207" dur="indefinite"/>
                                        <p:tgtEl>
                                          <p:spTgt spid="914468"/>
                                        </p:tgtEl>
                                      </p:cBhvr>
                                    </p:animEffect>
                                  </p:childTnLst>
                                </p:cTn>
                              </p:par>
                              <p:par>
                                <p:cTn id="208" presetID="9" presetClass="emph" presetSubtype="0" grpId="1" nodeType="withEffect">
                                  <p:stCondLst>
                                    <p:cond delay="0"/>
                                  </p:stCondLst>
                                  <p:childTnLst>
                                    <p:set>
                                      <p:cBhvr rctx="PPT">
                                        <p:cTn id="209" dur="indefinite"/>
                                        <p:tgtEl>
                                          <p:spTgt spid="914469"/>
                                        </p:tgtEl>
                                        <p:attrNameLst>
                                          <p:attrName>style.opacity</p:attrName>
                                        </p:attrNameLst>
                                      </p:cBhvr>
                                      <p:to>
                                        <p:strVal val="0.5"/>
                                      </p:to>
                                    </p:set>
                                    <p:animEffect filter="image" prLst="opacity: 0.5">
                                      <p:cBhvr rctx="IE">
                                        <p:cTn id="210" dur="indefinite"/>
                                        <p:tgtEl>
                                          <p:spTgt spid="914469"/>
                                        </p:tgtEl>
                                      </p:cBhvr>
                                    </p:animEffect>
                                  </p:childTnLst>
                                </p:cTn>
                              </p:par>
                              <p:par>
                                <p:cTn id="211" presetID="9" presetClass="emph" presetSubtype="0" grpId="1" nodeType="withEffect">
                                  <p:stCondLst>
                                    <p:cond delay="0"/>
                                  </p:stCondLst>
                                  <p:childTnLst>
                                    <p:set>
                                      <p:cBhvr rctx="PPT">
                                        <p:cTn id="212" dur="indefinite"/>
                                        <p:tgtEl>
                                          <p:spTgt spid="914470"/>
                                        </p:tgtEl>
                                        <p:attrNameLst>
                                          <p:attrName>style.opacity</p:attrName>
                                        </p:attrNameLst>
                                      </p:cBhvr>
                                      <p:to>
                                        <p:strVal val="0.5"/>
                                      </p:to>
                                    </p:set>
                                    <p:animEffect filter="image" prLst="opacity: 0.5">
                                      <p:cBhvr rctx="IE">
                                        <p:cTn id="213" dur="indefinite"/>
                                        <p:tgtEl>
                                          <p:spTgt spid="914470"/>
                                        </p:tgtEl>
                                      </p:cBhvr>
                                    </p:animEffect>
                                  </p:childTnLst>
                                </p:cTn>
                              </p:par>
                              <p:par>
                                <p:cTn id="214" presetID="9" presetClass="emph" presetSubtype="0" grpId="1" nodeType="withEffect">
                                  <p:stCondLst>
                                    <p:cond delay="0"/>
                                  </p:stCondLst>
                                  <p:childTnLst>
                                    <p:set>
                                      <p:cBhvr rctx="PPT">
                                        <p:cTn id="215" dur="indefinite"/>
                                        <p:tgtEl>
                                          <p:spTgt spid="914471"/>
                                        </p:tgtEl>
                                        <p:attrNameLst>
                                          <p:attrName>style.opacity</p:attrName>
                                        </p:attrNameLst>
                                      </p:cBhvr>
                                      <p:to>
                                        <p:strVal val="0.5"/>
                                      </p:to>
                                    </p:set>
                                    <p:animEffect filter="image" prLst="opacity: 0.5">
                                      <p:cBhvr rctx="IE">
                                        <p:cTn id="216" dur="indefinite"/>
                                        <p:tgtEl>
                                          <p:spTgt spid="914471"/>
                                        </p:tgtEl>
                                      </p:cBhvr>
                                    </p:animEffect>
                                  </p:childTnLst>
                                </p:cTn>
                              </p:par>
                              <p:par>
                                <p:cTn id="217" presetID="9" presetClass="emph" presetSubtype="0" nodeType="withEffect">
                                  <p:stCondLst>
                                    <p:cond delay="0"/>
                                  </p:stCondLst>
                                  <p:childTnLst>
                                    <p:set>
                                      <p:cBhvr rctx="PPT">
                                        <p:cTn id="218" dur="indefinite"/>
                                        <p:tgtEl>
                                          <p:spTgt spid="4"/>
                                        </p:tgtEl>
                                        <p:attrNameLst>
                                          <p:attrName>style.opacity</p:attrName>
                                        </p:attrNameLst>
                                      </p:cBhvr>
                                      <p:to>
                                        <p:strVal val="0.5"/>
                                      </p:to>
                                    </p:set>
                                    <p:animEffect filter="image" prLst="opacity: 0.5">
                                      <p:cBhvr rctx="IE">
                                        <p:cTn id="219" dur="indefinite"/>
                                        <p:tgtEl>
                                          <p:spTgt spid="4"/>
                                        </p:tgtEl>
                                      </p:cBhvr>
                                    </p:animEffect>
                                  </p:childTnLst>
                                </p:cTn>
                              </p:par>
                              <p:par>
                                <p:cTn id="220" presetID="9" presetClass="emph" presetSubtype="0" grpId="1" nodeType="withEffect">
                                  <p:stCondLst>
                                    <p:cond delay="0"/>
                                  </p:stCondLst>
                                  <p:childTnLst>
                                    <p:set>
                                      <p:cBhvr rctx="PPT">
                                        <p:cTn id="221" dur="indefinite"/>
                                        <p:tgtEl>
                                          <p:spTgt spid="914475"/>
                                        </p:tgtEl>
                                        <p:attrNameLst>
                                          <p:attrName>style.opacity</p:attrName>
                                        </p:attrNameLst>
                                      </p:cBhvr>
                                      <p:to>
                                        <p:strVal val="0.5"/>
                                      </p:to>
                                    </p:set>
                                    <p:animEffect filter="image" prLst="opacity: 0.5">
                                      <p:cBhvr rctx="IE">
                                        <p:cTn id="222" dur="indefinite"/>
                                        <p:tgtEl>
                                          <p:spTgt spid="914475"/>
                                        </p:tgtEl>
                                      </p:cBhvr>
                                    </p:animEffect>
                                  </p:childTnLst>
                                </p:cTn>
                              </p:par>
                              <p:par>
                                <p:cTn id="223" presetID="9" presetClass="emph" presetSubtype="0" grpId="1" nodeType="withEffect">
                                  <p:stCondLst>
                                    <p:cond delay="0"/>
                                  </p:stCondLst>
                                  <p:childTnLst>
                                    <p:set>
                                      <p:cBhvr rctx="PPT">
                                        <p:cTn id="224" dur="indefinite"/>
                                        <p:tgtEl>
                                          <p:spTgt spid="914476"/>
                                        </p:tgtEl>
                                        <p:attrNameLst>
                                          <p:attrName>style.opacity</p:attrName>
                                        </p:attrNameLst>
                                      </p:cBhvr>
                                      <p:to>
                                        <p:strVal val="0.5"/>
                                      </p:to>
                                    </p:set>
                                    <p:animEffect filter="image" prLst="opacity: 0.5">
                                      <p:cBhvr rctx="IE">
                                        <p:cTn id="225" dur="indefinite"/>
                                        <p:tgtEl>
                                          <p:spTgt spid="914476"/>
                                        </p:tgtEl>
                                      </p:cBhvr>
                                    </p:animEffect>
                                  </p:childTnLst>
                                </p:cTn>
                              </p:par>
                              <p:par>
                                <p:cTn id="226" presetID="9" presetClass="emph" presetSubtype="0" grpId="1" nodeType="withEffect">
                                  <p:stCondLst>
                                    <p:cond delay="0"/>
                                  </p:stCondLst>
                                  <p:childTnLst>
                                    <p:set>
                                      <p:cBhvr rctx="PPT">
                                        <p:cTn id="227" dur="indefinite"/>
                                        <p:tgtEl>
                                          <p:spTgt spid="914477"/>
                                        </p:tgtEl>
                                        <p:attrNameLst>
                                          <p:attrName>style.opacity</p:attrName>
                                        </p:attrNameLst>
                                      </p:cBhvr>
                                      <p:to>
                                        <p:strVal val="0.5"/>
                                      </p:to>
                                    </p:set>
                                    <p:animEffect filter="image" prLst="opacity: 0.5">
                                      <p:cBhvr rctx="IE">
                                        <p:cTn id="228" dur="indefinite"/>
                                        <p:tgtEl>
                                          <p:spTgt spid="914477"/>
                                        </p:tgtEl>
                                      </p:cBhvr>
                                    </p:animEffect>
                                  </p:childTnLst>
                                </p:cTn>
                              </p:par>
                              <p:par>
                                <p:cTn id="229" presetID="9" presetClass="emph" presetSubtype="0" nodeType="withEffect">
                                  <p:stCondLst>
                                    <p:cond delay="0"/>
                                  </p:stCondLst>
                                  <p:childTnLst>
                                    <p:set>
                                      <p:cBhvr rctx="PPT">
                                        <p:cTn id="230" dur="indefinite"/>
                                        <p:tgtEl>
                                          <p:spTgt spid="5"/>
                                        </p:tgtEl>
                                        <p:attrNameLst>
                                          <p:attrName>style.opacity</p:attrName>
                                        </p:attrNameLst>
                                      </p:cBhvr>
                                      <p:to>
                                        <p:strVal val="0.5"/>
                                      </p:to>
                                    </p:set>
                                    <p:animEffect filter="image" prLst="opacity: 0.5">
                                      <p:cBhvr rctx="IE">
                                        <p:cTn id="231" dur="indefinite"/>
                                        <p:tgtEl>
                                          <p:spTgt spid="5"/>
                                        </p:tgtEl>
                                      </p:cBhvr>
                                    </p:animEffect>
                                  </p:childTnLst>
                                </p:cTn>
                              </p:par>
                              <p:par>
                                <p:cTn id="232" presetID="9" presetClass="emph" presetSubtype="0" grpId="1" nodeType="withEffect">
                                  <p:stCondLst>
                                    <p:cond delay="0"/>
                                  </p:stCondLst>
                                  <p:childTnLst>
                                    <p:set>
                                      <p:cBhvr rctx="PPT">
                                        <p:cTn id="233" dur="indefinite"/>
                                        <p:tgtEl>
                                          <p:spTgt spid="914481"/>
                                        </p:tgtEl>
                                        <p:attrNameLst>
                                          <p:attrName>style.opacity</p:attrName>
                                        </p:attrNameLst>
                                      </p:cBhvr>
                                      <p:to>
                                        <p:strVal val="0.5"/>
                                      </p:to>
                                    </p:set>
                                    <p:animEffect filter="image" prLst="opacity: 0.5">
                                      <p:cBhvr rctx="IE">
                                        <p:cTn id="234" dur="indefinite"/>
                                        <p:tgtEl>
                                          <p:spTgt spid="914481"/>
                                        </p:tgtEl>
                                      </p:cBhvr>
                                    </p:animEffect>
                                  </p:childTnLst>
                                </p:cTn>
                              </p:par>
                              <p:par>
                                <p:cTn id="235" presetID="9" presetClass="emph" presetSubtype="0" grpId="1" nodeType="withEffect">
                                  <p:stCondLst>
                                    <p:cond delay="0"/>
                                  </p:stCondLst>
                                  <p:childTnLst>
                                    <p:set>
                                      <p:cBhvr rctx="PPT">
                                        <p:cTn id="236" dur="indefinite"/>
                                        <p:tgtEl>
                                          <p:spTgt spid="914482"/>
                                        </p:tgtEl>
                                        <p:attrNameLst>
                                          <p:attrName>style.opacity</p:attrName>
                                        </p:attrNameLst>
                                      </p:cBhvr>
                                      <p:to>
                                        <p:strVal val="0.5"/>
                                      </p:to>
                                    </p:set>
                                    <p:animEffect filter="image" prLst="opacity: 0.5">
                                      <p:cBhvr rctx="IE">
                                        <p:cTn id="237" dur="indefinite"/>
                                        <p:tgtEl>
                                          <p:spTgt spid="914482"/>
                                        </p:tgtEl>
                                      </p:cBhvr>
                                    </p:animEffect>
                                  </p:childTnLst>
                                </p:cTn>
                              </p:par>
                              <p:par>
                                <p:cTn id="238" presetID="9" presetClass="emph" presetSubtype="0" grpId="1" nodeType="withEffect">
                                  <p:stCondLst>
                                    <p:cond delay="0"/>
                                  </p:stCondLst>
                                  <p:childTnLst>
                                    <p:set>
                                      <p:cBhvr rctx="PPT">
                                        <p:cTn id="239" dur="indefinite"/>
                                        <p:tgtEl>
                                          <p:spTgt spid="914483"/>
                                        </p:tgtEl>
                                        <p:attrNameLst>
                                          <p:attrName>style.opacity</p:attrName>
                                        </p:attrNameLst>
                                      </p:cBhvr>
                                      <p:to>
                                        <p:strVal val="0.5"/>
                                      </p:to>
                                    </p:set>
                                    <p:animEffect filter="image" prLst="opacity: 0.5">
                                      <p:cBhvr rctx="IE">
                                        <p:cTn id="240" dur="indefinite"/>
                                        <p:tgtEl>
                                          <p:spTgt spid="914483"/>
                                        </p:tgtEl>
                                      </p:cBhvr>
                                    </p:animEffect>
                                  </p:childTnLst>
                                </p:cTn>
                              </p:par>
                              <p:par>
                                <p:cTn id="241" presetID="9" presetClass="emph" presetSubtype="0" grpId="1" nodeType="withEffect">
                                  <p:stCondLst>
                                    <p:cond delay="0"/>
                                  </p:stCondLst>
                                  <p:childTnLst>
                                    <p:set>
                                      <p:cBhvr rctx="PPT">
                                        <p:cTn id="242" dur="indefinite"/>
                                        <p:tgtEl>
                                          <p:spTgt spid="914484"/>
                                        </p:tgtEl>
                                        <p:attrNameLst>
                                          <p:attrName>style.opacity</p:attrName>
                                        </p:attrNameLst>
                                      </p:cBhvr>
                                      <p:to>
                                        <p:strVal val="0.5"/>
                                      </p:to>
                                    </p:set>
                                    <p:animEffect filter="image" prLst="opacity: 0.5">
                                      <p:cBhvr rctx="IE">
                                        <p:cTn id="243" dur="indefinite"/>
                                        <p:tgtEl>
                                          <p:spTgt spid="914484"/>
                                        </p:tgtEl>
                                      </p:cBhvr>
                                    </p:animEffect>
                                  </p:childTnLst>
                                </p:cTn>
                              </p:par>
                              <p:par>
                                <p:cTn id="244" presetID="9" presetClass="emph" presetSubtype="0" grpId="1" nodeType="withEffect">
                                  <p:stCondLst>
                                    <p:cond delay="0"/>
                                  </p:stCondLst>
                                  <p:childTnLst>
                                    <p:set>
                                      <p:cBhvr rctx="PPT">
                                        <p:cTn id="245" dur="indefinite"/>
                                        <p:tgtEl>
                                          <p:spTgt spid="914485"/>
                                        </p:tgtEl>
                                        <p:attrNameLst>
                                          <p:attrName>style.opacity</p:attrName>
                                        </p:attrNameLst>
                                      </p:cBhvr>
                                      <p:to>
                                        <p:strVal val="0.5"/>
                                      </p:to>
                                    </p:set>
                                    <p:animEffect filter="image" prLst="opacity: 0.5">
                                      <p:cBhvr rctx="IE">
                                        <p:cTn id="246" dur="indefinite"/>
                                        <p:tgtEl>
                                          <p:spTgt spid="914485"/>
                                        </p:tgtEl>
                                      </p:cBhvr>
                                    </p:animEffect>
                                  </p:childTnLst>
                                </p:cTn>
                              </p:par>
                              <p:par>
                                <p:cTn id="247" presetID="9" presetClass="emph" presetSubtype="0" nodeType="withEffect">
                                  <p:stCondLst>
                                    <p:cond delay="0"/>
                                  </p:stCondLst>
                                  <p:childTnLst>
                                    <p:set>
                                      <p:cBhvr rctx="PPT">
                                        <p:cTn id="248" dur="indefinite"/>
                                        <p:tgtEl>
                                          <p:spTgt spid="6"/>
                                        </p:tgtEl>
                                        <p:attrNameLst>
                                          <p:attrName>style.opacity</p:attrName>
                                        </p:attrNameLst>
                                      </p:cBhvr>
                                      <p:to>
                                        <p:strVal val="0.5"/>
                                      </p:to>
                                    </p:set>
                                    <p:animEffect filter="image" prLst="opacity: 0.5">
                                      <p:cBhvr rctx="IE">
                                        <p:cTn id="249" dur="indefinite"/>
                                        <p:tgtEl>
                                          <p:spTgt spid="6"/>
                                        </p:tgtEl>
                                      </p:cBhvr>
                                    </p:animEffect>
                                  </p:childTnLst>
                                </p:cTn>
                              </p:par>
                              <p:par>
                                <p:cTn id="250" presetID="9" presetClass="emph" presetSubtype="0" grpId="1" nodeType="withEffect">
                                  <p:stCondLst>
                                    <p:cond delay="0"/>
                                  </p:stCondLst>
                                  <p:childTnLst>
                                    <p:set>
                                      <p:cBhvr rctx="PPT">
                                        <p:cTn id="251" dur="indefinite"/>
                                        <p:tgtEl>
                                          <p:spTgt spid="914489"/>
                                        </p:tgtEl>
                                        <p:attrNameLst>
                                          <p:attrName>style.opacity</p:attrName>
                                        </p:attrNameLst>
                                      </p:cBhvr>
                                      <p:to>
                                        <p:strVal val="0.5"/>
                                      </p:to>
                                    </p:set>
                                    <p:animEffect filter="image" prLst="opacity: 0.5">
                                      <p:cBhvr rctx="IE">
                                        <p:cTn id="252" dur="indefinite"/>
                                        <p:tgtEl>
                                          <p:spTgt spid="914489"/>
                                        </p:tgtEl>
                                      </p:cBhvr>
                                    </p:animEffect>
                                  </p:childTnLst>
                                </p:cTn>
                              </p:par>
                              <p:par>
                                <p:cTn id="253" presetID="9" presetClass="emph" presetSubtype="0" grpId="1" nodeType="withEffect">
                                  <p:stCondLst>
                                    <p:cond delay="0"/>
                                  </p:stCondLst>
                                  <p:childTnLst>
                                    <p:set>
                                      <p:cBhvr rctx="PPT">
                                        <p:cTn id="254" dur="indefinite"/>
                                        <p:tgtEl>
                                          <p:spTgt spid="914490"/>
                                        </p:tgtEl>
                                        <p:attrNameLst>
                                          <p:attrName>style.opacity</p:attrName>
                                        </p:attrNameLst>
                                      </p:cBhvr>
                                      <p:to>
                                        <p:strVal val="0.5"/>
                                      </p:to>
                                    </p:set>
                                    <p:animEffect filter="image" prLst="opacity: 0.5">
                                      <p:cBhvr rctx="IE">
                                        <p:cTn id="255" dur="indefinite"/>
                                        <p:tgtEl>
                                          <p:spTgt spid="914490"/>
                                        </p:tgtEl>
                                      </p:cBhvr>
                                    </p:animEffect>
                                  </p:childTnLst>
                                </p:cTn>
                              </p:par>
                            </p:childTnLst>
                          </p:cTn>
                        </p:par>
                      </p:childTnLst>
                    </p:cTn>
                  </p:par>
                  <p:par>
                    <p:cTn id="256" fill="hold">
                      <p:stCondLst>
                        <p:cond delay="indefinite"/>
                      </p:stCondLst>
                      <p:childTnLst>
                        <p:par>
                          <p:cTn id="257" fill="hold">
                            <p:stCondLst>
                              <p:cond delay="0"/>
                            </p:stCondLst>
                            <p:childTnLst>
                              <p:par>
                                <p:cTn id="258" presetID="29" presetClass="entr" presetSubtype="0" fill="hold" grpId="0" nodeType="clickEffect">
                                  <p:stCondLst>
                                    <p:cond delay="0"/>
                                  </p:stCondLst>
                                  <p:childTnLst>
                                    <p:set>
                                      <p:cBhvr>
                                        <p:cTn id="259" dur="1" fill="hold">
                                          <p:stCondLst>
                                            <p:cond delay="0"/>
                                          </p:stCondLst>
                                        </p:cTn>
                                        <p:tgtEl>
                                          <p:spTgt spid="914491"/>
                                        </p:tgtEl>
                                        <p:attrNameLst>
                                          <p:attrName>style.visibility</p:attrName>
                                        </p:attrNameLst>
                                      </p:cBhvr>
                                      <p:to>
                                        <p:strVal val="visible"/>
                                      </p:to>
                                    </p:set>
                                    <p:anim calcmode="lin" valueType="num">
                                      <p:cBhvr>
                                        <p:cTn id="260" dur="1000" fill="hold"/>
                                        <p:tgtEl>
                                          <p:spTgt spid="914491"/>
                                        </p:tgtEl>
                                        <p:attrNameLst>
                                          <p:attrName>ppt_x</p:attrName>
                                        </p:attrNameLst>
                                      </p:cBhvr>
                                      <p:tavLst>
                                        <p:tav tm="0">
                                          <p:val>
                                            <p:strVal val="#ppt_x-.2"/>
                                          </p:val>
                                        </p:tav>
                                        <p:tav tm="100000">
                                          <p:val>
                                            <p:strVal val="#ppt_x"/>
                                          </p:val>
                                        </p:tav>
                                      </p:tavLst>
                                    </p:anim>
                                    <p:anim calcmode="lin" valueType="num">
                                      <p:cBhvr>
                                        <p:cTn id="261" dur="1000" fill="hold"/>
                                        <p:tgtEl>
                                          <p:spTgt spid="914491"/>
                                        </p:tgtEl>
                                        <p:attrNameLst>
                                          <p:attrName>ppt_y</p:attrName>
                                        </p:attrNameLst>
                                      </p:cBhvr>
                                      <p:tavLst>
                                        <p:tav tm="0">
                                          <p:val>
                                            <p:strVal val="#ppt_y"/>
                                          </p:val>
                                        </p:tav>
                                        <p:tav tm="100000">
                                          <p:val>
                                            <p:strVal val="#ppt_y"/>
                                          </p:val>
                                        </p:tav>
                                      </p:tavLst>
                                    </p:anim>
                                    <p:animEffect transition="in" filter="wipe(right)" prLst="gradientSize: 0.1">
                                      <p:cBhvr>
                                        <p:cTn id="262" dur="1000"/>
                                        <p:tgtEl>
                                          <p:spTgt spid="914491"/>
                                        </p:tgtEl>
                                      </p:cBhvr>
                                    </p:animEffect>
                                  </p:childTnLst>
                                </p:cTn>
                              </p:par>
                            </p:childTnLst>
                          </p:cTn>
                        </p:par>
                      </p:childTnLst>
                    </p:cTn>
                  </p:par>
                  <p:par>
                    <p:cTn id="263" fill="hold">
                      <p:stCondLst>
                        <p:cond delay="indefinite"/>
                      </p:stCondLst>
                      <p:childTnLst>
                        <p:par>
                          <p:cTn id="264" fill="hold">
                            <p:stCondLst>
                              <p:cond delay="0"/>
                            </p:stCondLst>
                            <p:childTnLst>
                              <p:par>
                                <p:cTn id="265" presetID="39" presetClass="entr" presetSubtype="0" accel="100000" fill="hold" grpId="0" nodeType="clickEffect">
                                  <p:stCondLst>
                                    <p:cond delay="0"/>
                                  </p:stCondLst>
                                  <p:childTnLst>
                                    <p:set>
                                      <p:cBhvr>
                                        <p:cTn id="266" dur="1" fill="hold">
                                          <p:stCondLst>
                                            <p:cond delay="0"/>
                                          </p:stCondLst>
                                        </p:cTn>
                                        <p:tgtEl>
                                          <p:spTgt spid="914439"/>
                                        </p:tgtEl>
                                        <p:attrNameLst>
                                          <p:attrName>style.visibility</p:attrName>
                                        </p:attrNameLst>
                                      </p:cBhvr>
                                      <p:to>
                                        <p:strVal val="visible"/>
                                      </p:to>
                                    </p:set>
                                    <p:anim calcmode="lin" valueType="num">
                                      <p:cBhvr>
                                        <p:cTn id="267" dur="500" fill="hold"/>
                                        <p:tgtEl>
                                          <p:spTgt spid="914439"/>
                                        </p:tgtEl>
                                        <p:attrNameLst>
                                          <p:attrName>ppt_h</p:attrName>
                                        </p:attrNameLst>
                                      </p:cBhvr>
                                      <p:tavLst>
                                        <p:tav tm="0">
                                          <p:val>
                                            <p:strVal val="#ppt_h/20"/>
                                          </p:val>
                                        </p:tav>
                                        <p:tav tm="50000">
                                          <p:val>
                                            <p:strVal val="#ppt_h/20"/>
                                          </p:val>
                                        </p:tav>
                                        <p:tav tm="100000">
                                          <p:val>
                                            <p:strVal val="#ppt_h"/>
                                          </p:val>
                                        </p:tav>
                                      </p:tavLst>
                                    </p:anim>
                                    <p:anim calcmode="lin" valueType="num">
                                      <p:cBhvr>
                                        <p:cTn id="268" dur="500" fill="hold"/>
                                        <p:tgtEl>
                                          <p:spTgt spid="914439"/>
                                        </p:tgtEl>
                                        <p:attrNameLst>
                                          <p:attrName>ppt_w</p:attrName>
                                        </p:attrNameLst>
                                      </p:cBhvr>
                                      <p:tavLst>
                                        <p:tav tm="0">
                                          <p:val>
                                            <p:strVal val="#ppt_w+.3"/>
                                          </p:val>
                                        </p:tav>
                                        <p:tav tm="50000">
                                          <p:val>
                                            <p:strVal val="#ppt_w+.3"/>
                                          </p:val>
                                        </p:tav>
                                        <p:tav tm="100000">
                                          <p:val>
                                            <p:strVal val="#ppt_w"/>
                                          </p:val>
                                        </p:tav>
                                      </p:tavLst>
                                    </p:anim>
                                    <p:anim calcmode="lin" valueType="num">
                                      <p:cBhvr>
                                        <p:cTn id="269" dur="500" fill="hold"/>
                                        <p:tgtEl>
                                          <p:spTgt spid="914439"/>
                                        </p:tgtEl>
                                        <p:attrNameLst>
                                          <p:attrName>ppt_x</p:attrName>
                                        </p:attrNameLst>
                                      </p:cBhvr>
                                      <p:tavLst>
                                        <p:tav tm="0">
                                          <p:val>
                                            <p:strVal val="#ppt_x-.3"/>
                                          </p:val>
                                        </p:tav>
                                        <p:tav tm="50000">
                                          <p:val>
                                            <p:strVal val="#ppt_x"/>
                                          </p:val>
                                        </p:tav>
                                        <p:tav tm="100000">
                                          <p:val>
                                            <p:strVal val="#ppt_x"/>
                                          </p:val>
                                        </p:tav>
                                      </p:tavLst>
                                    </p:anim>
                                    <p:anim calcmode="lin" valueType="num">
                                      <p:cBhvr>
                                        <p:cTn id="270" dur="500" fill="hold"/>
                                        <p:tgtEl>
                                          <p:spTgt spid="914439"/>
                                        </p:tgtEl>
                                        <p:attrNameLst>
                                          <p:attrName>ppt_y</p:attrName>
                                        </p:attrNameLst>
                                      </p:cBhvr>
                                      <p:tavLst>
                                        <p:tav tm="0">
                                          <p:val>
                                            <p:strVal val="#ppt_y"/>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presetID="35" presetClass="emph" presetSubtype="0" fill="hold" grpId="1" nodeType="clickEffect">
                                  <p:stCondLst>
                                    <p:cond delay="0"/>
                                  </p:stCondLst>
                                  <p:childTnLst>
                                    <p:anim calcmode="discrete" valueType="str">
                                      <p:cBhvr>
                                        <p:cTn id="274" dur="1000" fill="hold"/>
                                        <p:tgtEl>
                                          <p:spTgt spid="914450"/>
                                        </p:tgtEl>
                                        <p:attrNameLst>
                                          <p:attrName>style.visibility</p:attrName>
                                        </p:attrNameLst>
                                      </p:cBhvr>
                                      <p:tavLst>
                                        <p:tav tm="0">
                                          <p:val>
                                            <p:strVal val="hidden"/>
                                          </p:val>
                                        </p:tav>
                                        <p:tav tm="50000">
                                          <p:val>
                                            <p:strVal val="visible"/>
                                          </p:val>
                                        </p:tav>
                                      </p:tavLst>
                                    </p:anim>
                                  </p:childTnLst>
                                </p:cTn>
                              </p:par>
                              <p:par>
                                <p:cTn id="275" presetID="35" presetClass="emph" presetSubtype="0" fill="hold" grpId="1" nodeType="withEffect">
                                  <p:stCondLst>
                                    <p:cond delay="0"/>
                                  </p:stCondLst>
                                  <p:childTnLst>
                                    <p:anim calcmode="discrete" valueType="str">
                                      <p:cBhvr>
                                        <p:cTn id="276" dur="1000" fill="hold"/>
                                        <p:tgtEl>
                                          <p:spTgt spid="914451"/>
                                        </p:tgtEl>
                                        <p:attrNameLst>
                                          <p:attrName>style.visibility</p:attrName>
                                        </p:attrNameLst>
                                      </p:cBhvr>
                                      <p:tavLst>
                                        <p:tav tm="0">
                                          <p:val>
                                            <p:strVal val="hidden"/>
                                          </p:val>
                                        </p:tav>
                                        <p:tav tm="50000">
                                          <p:val>
                                            <p:strVal val="visible"/>
                                          </p:val>
                                        </p:tav>
                                      </p:tavLst>
                                    </p:anim>
                                  </p:childTnLst>
                                </p:cTn>
                              </p:par>
                            </p:childTnLst>
                          </p:cTn>
                        </p:par>
                      </p:childTnLst>
                    </p:cTn>
                  </p:par>
                  <p:par>
                    <p:cTn id="277" fill="hold">
                      <p:stCondLst>
                        <p:cond delay="indefinite"/>
                      </p:stCondLst>
                      <p:childTnLst>
                        <p:par>
                          <p:cTn id="278" fill="hold">
                            <p:stCondLst>
                              <p:cond delay="0"/>
                            </p:stCondLst>
                            <p:childTnLst>
                              <p:par>
                                <p:cTn id="279" presetID="53" presetClass="entr" presetSubtype="0" fill="hold" grpId="0" nodeType="clickEffect">
                                  <p:stCondLst>
                                    <p:cond delay="0"/>
                                  </p:stCondLst>
                                  <p:childTnLst>
                                    <p:set>
                                      <p:cBhvr>
                                        <p:cTn id="280" dur="1" fill="hold">
                                          <p:stCondLst>
                                            <p:cond delay="0"/>
                                          </p:stCondLst>
                                        </p:cTn>
                                        <p:tgtEl>
                                          <p:spTgt spid="914493"/>
                                        </p:tgtEl>
                                        <p:attrNameLst>
                                          <p:attrName>style.visibility</p:attrName>
                                        </p:attrNameLst>
                                      </p:cBhvr>
                                      <p:to>
                                        <p:strVal val="visible"/>
                                      </p:to>
                                    </p:set>
                                    <p:anim calcmode="lin" valueType="num">
                                      <p:cBhvr>
                                        <p:cTn id="281" dur="500" fill="hold"/>
                                        <p:tgtEl>
                                          <p:spTgt spid="914493"/>
                                        </p:tgtEl>
                                        <p:attrNameLst>
                                          <p:attrName>ppt_w</p:attrName>
                                        </p:attrNameLst>
                                      </p:cBhvr>
                                      <p:tavLst>
                                        <p:tav tm="0">
                                          <p:val>
                                            <p:fltVal val="0"/>
                                          </p:val>
                                        </p:tav>
                                        <p:tav tm="100000">
                                          <p:val>
                                            <p:strVal val="#ppt_w"/>
                                          </p:val>
                                        </p:tav>
                                      </p:tavLst>
                                    </p:anim>
                                    <p:anim calcmode="lin" valueType="num">
                                      <p:cBhvr>
                                        <p:cTn id="282" dur="500" fill="hold"/>
                                        <p:tgtEl>
                                          <p:spTgt spid="914493"/>
                                        </p:tgtEl>
                                        <p:attrNameLst>
                                          <p:attrName>ppt_h</p:attrName>
                                        </p:attrNameLst>
                                      </p:cBhvr>
                                      <p:tavLst>
                                        <p:tav tm="0">
                                          <p:val>
                                            <p:fltVal val="0"/>
                                          </p:val>
                                        </p:tav>
                                        <p:tav tm="100000">
                                          <p:val>
                                            <p:strVal val="#ppt_h"/>
                                          </p:val>
                                        </p:tav>
                                      </p:tavLst>
                                    </p:anim>
                                    <p:animEffect transition="in" filter="fade">
                                      <p:cBhvr>
                                        <p:cTn id="283" dur="500"/>
                                        <p:tgtEl>
                                          <p:spTgt spid="914493"/>
                                        </p:tgtEl>
                                      </p:cBhvr>
                                    </p:animEffect>
                                  </p:childTnLst>
                                </p:cTn>
                              </p:par>
                            </p:childTnLst>
                          </p:cTn>
                        </p:par>
                      </p:childTnLst>
                    </p:cTn>
                  </p:par>
                  <p:par>
                    <p:cTn id="284" fill="hold">
                      <p:stCondLst>
                        <p:cond delay="indefinite"/>
                      </p:stCondLst>
                      <p:childTnLst>
                        <p:par>
                          <p:cTn id="285" fill="hold">
                            <p:stCondLst>
                              <p:cond delay="0"/>
                            </p:stCondLst>
                            <p:childTnLst>
                              <p:par>
                                <p:cTn id="286" presetID="40" presetClass="entr" presetSubtype="0" fill="hold" grpId="0" nodeType="clickEffect">
                                  <p:stCondLst>
                                    <p:cond delay="0"/>
                                  </p:stCondLst>
                                  <p:iterate type="lt">
                                    <p:tmPct val="10000"/>
                                  </p:iterate>
                                  <p:childTnLst>
                                    <p:set>
                                      <p:cBhvr>
                                        <p:cTn id="287" dur="1" fill="hold">
                                          <p:stCondLst>
                                            <p:cond delay="0"/>
                                          </p:stCondLst>
                                        </p:cTn>
                                        <p:tgtEl>
                                          <p:spTgt spid="914494"/>
                                        </p:tgtEl>
                                        <p:attrNameLst>
                                          <p:attrName>style.visibility</p:attrName>
                                        </p:attrNameLst>
                                      </p:cBhvr>
                                      <p:to>
                                        <p:strVal val="visible"/>
                                      </p:to>
                                    </p:set>
                                    <p:animEffect transition="in" filter="fade">
                                      <p:cBhvr>
                                        <p:cTn id="288" dur="1000"/>
                                        <p:tgtEl>
                                          <p:spTgt spid="914494"/>
                                        </p:tgtEl>
                                      </p:cBhvr>
                                    </p:animEffect>
                                    <p:anim calcmode="lin" valueType="num">
                                      <p:cBhvr>
                                        <p:cTn id="289" dur="1000" fill="hold"/>
                                        <p:tgtEl>
                                          <p:spTgt spid="914494"/>
                                        </p:tgtEl>
                                        <p:attrNameLst>
                                          <p:attrName>ppt_x</p:attrName>
                                        </p:attrNameLst>
                                      </p:cBhvr>
                                      <p:tavLst>
                                        <p:tav tm="0">
                                          <p:val>
                                            <p:strVal val="#ppt_x-.1"/>
                                          </p:val>
                                        </p:tav>
                                        <p:tav tm="100000">
                                          <p:val>
                                            <p:strVal val="#ppt_x"/>
                                          </p:val>
                                        </p:tav>
                                      </p:tavLst>
                                    </p:anim>
                                    <p:anim calcmode="lin" valueType="num">
                                      <p:cBhvr>
                                        <p:cTn id="290" dur="1000" fill="hold"/>
                                        <p:tgtEl>
                                          <p:spTgt spid="914494"/>
                                        </p:tgtEl>
                                        <p:attrNameLst>
                                          <p:attrName>ppt_y</p:attrName>
                                        </p:attrNameLst>
                                      </p:cBhvr>
                                      <p:tavLst>
                                        <p:tav tm="0">
                                          <p:val>
                                            <p:strVal val="#ppt_y"/>
                                          </p:val>
                                        </p:tav>
                                        <p:tav tm="100000">
                                          <p:val>
                                            <p:strVal val="#ppt_y"/>
                                          </p:val>
                                        </p:tav>
                                      </p:tavLst>
                                    </p:anim>
                                  </p:childTnLst>
                                </p:cTn>
                              </p:par>
                            </p:childTnLst>
                          </p:cTn>
                        </p:par>
                      </p:childTnLst>
                    </p:cTn>
                  </p:par>
                  <p:par>
                    <p:cTn id="291" fill="hold">
                      <p:stCondLst>
                        <p:cond delay="indefinite"/>
                      </p:stCondLst>
                      <p:childTnLst>
                        <p:par>
                          <p:cTn id="292" fill="hold">
                            <p:stCondLst>
                              <p:cond delay="0"/>
                            </p:stCondLst>
                            <p:childTnLst>
                              <p:par>
                                <p:cTn id="293" presetID="10" presetClass="entr" presetSubtype="0" fill="hold" nodeType="clickEffect">
                                  <p:stCondLst>
                                    <p:cond delay="0"/>
                                  </p:stCondLst>
                                  <p:childTnLst>
                                    <p:set>
                                      <p:cBhvr>
                                        <p:cTn id="294" dur="1" fill="hold">
                                          <p:stCondLst>
                                            <p:cond delay="0"/>
                                          </p:stCondLst>
                                        </p:cTn>
                                        <p:tgtEl>
                                          <p:spTgt spid="7"/>
                                        </p:tgtEl>
                                        <p:attrNameLst>
                                          <p:attrName>style.visibility</p:attrName>
                                        </p:attrNameLst>
                                      </p:cBhvr>
                                      <p:to>
                                        <p:strVal val="visible"/>
                                      </p:to>
                                    </p:set>
                                    <p:animEffect transition="in" filter="fade">
                                      <p:cBhvr>
                                        <p:cTn id="295" dur="2000"/>
                                        <p:tgtEl>
                                          <p:spTgt spid="7"/>
                                        </p:tgtEl>
                                      </p:cBhvr>
                                    </p:animEffect>
                                  </p:childTnLst>
                                </p:cTn>
                              </p:par>
                            </p:childTnLst>
                          </p:cTn>
                        </p:par>
                      </p:childTnLst>
                    </p:cTn>
                  </p:par>
                  <p:par>
                    <p:cTn id="296" fill="hold">
                      <p:stCondLst>
                        <p:cond delay="indefinite"/>
                      </p:stCondLst>
                      <p:childTnLst>
                        <p:par>
                          <p:cTn id="297" fill="hold">
                            <p:stCondLst>
                              <p:cond delay="0"/>
                            </p:stCondLst>
                            <p:childTnLst>
                              <p:par>
                                <p:cTn id="298" presetID="9" presetClass="entr" presetSubtype="0" fill="hold" grpId="0" nodeType="clickEffect">
                                  <p:stCondLst>
                                    <p:cond delay="0"/>
                                  </p:stCondLst>
                                  <p:childTnLst>
                                    <p:set>
                                      <p:cBhvr>
                                        <p:cTn id="299" dur="1" fill="hold">
                                          <p:stCondLst>
                                            <p:cond delay="0"/>
                                          </p:stCondLst>
                                        </p:cTn>
                                        <p:tgtEl>
                                          <p:spTgt spid="914495"/>
                                        </p:tgtEl>
                                        <p:attrNameLst>
                                          <p:attrName>style.visibility</p:attrName>
                                        </p:attrNameLst>
                                      </p:cBhvr>
                                      <p:to>
                                        <p:strVal val="visible"/>
                                      </p:to>
                                    </p:set>
                                    <p:animEffect transition="in" filter="dissolve">
                                      <p:cBhvr>
                                        <p:cTn id="300" dur="500"/>
                                        <p:tgtEl>
                                          <p:spTgt spid="914495"/>
                                        </p:tgtEl>
                                      </p:cBhvr>
                                    </p:animEffect>
                                  </p:childTnLst>
                                </p:cTn>
                              </p:par>
                            </p:childTnLst>
                          </p:cTn>
                        </p:par>
                      </p:childTnLst>
                    </p:cTn>
                  </p:par>
                  <p:par>
                    <p:cTn id="301" fill="hold">
                      <p:stCondLst>
                        <p:cond delay="indefinite"/>
                      </p:stCondLst>
                      <p:childTnLst>
                        <p:par>
                          <p:cTn id="302" fill="hold">
                            <p:stCondLst>
                              <p:cond delay="0"/>
                            </p:stCondLst>
                            <p:childTnLst>
                              <p:par>
                                <p:cTn id="303" presetID="9" presetClass="entr" presetSubtype="0" fill="hold" grpId="0" nodeType="clickEffect">
                                  <p:stCondLst>
                                    <p:cond delay="0"/>
                                  </p:stCondLst>
                                  <p:childTnLst>
                                    <p:set>
                                      <p:cBhvr>
                                        <p:cTn id="304" dur="1" fill="hold">
                                          <p:stCondLst>
                                            <p:cond delay="0"/>
                                          </p:stCondLst>
                                        </p:cTn>
                                        <p:tgtEl>
                                          <p:spTgt spid="914497"/>
                                        </p:tgtEl>
                                        <p:attrNameLst>
                                          <p:attrName>style.visibility</p:attrName>
                                        </p:attrNameLst>
                                      </p:cBhvr>
                                      <p:to>
                                        <p:strVal val="visible"/>
                                      </p:to>
                                    </p:set>
                                    <p:animEffect transition="in" filter="dissolve">
                                      <p:cBhvr>
                                        <p:cTn id="305" dur="500"/>
                                        <p:tgtEl>
                                          <p:spTgt spid="914497"/>
                                        </p:tgtEl>
                                      </p:cBhvr>
                                    </p:animEffect>
                                  </p:childTnLst>
                                </p:cTn>
                              </p:par>
                            </p:childTnLst>
                          </p:cTn>
                        </p:par>
                      </p:childTnLst>
                    </p:cTn>
                  </p:par>
                  <p:par>
                    <p:cTn id="306" fill="hold">
                      <p:stCondLst>
                        <p:cond delay="indefinite"/>
                      </p:stCondLst>
                      <p:childTnLst>
                        <p:par>
                          <p:cTn id="307" fill="hold">
                            <p:stCondLst>
                              <p:cond delay="0"/>
                            </p:stCondLst>
                            <p:childTnLst>
                              <p:par>
                                <p:cTn id="308" presetID="22" presetClass="entr" presetSubtype="4" fill="hold" grpId="0" nodeType="clickEffect">
                                  <p:stCondLst>
                                    <p:cond delay="0"/>
                                  </p:stCondLst>
                                  <p:childTnLst>
                                    <p:set>
                                      <p:cBhvr>
                                        <p:cTn id="309" dur="1" fill="hold">
                                          <p:stCondLst>
                                            <p:cond delay="0"/>
                                          </p:stCondLst>
                                        </p:cTn>
                                        <p:tgtEl>
                                          <p:spTgt spid="914503"/>
                                        </p:tgtEl>
                                        <p:attrNameLst>
                                          <p:attrName>style.visibility</p:attrName>
                                        </p:attrNameLst>
                                      </p:cBhvr>
                                      <p:to>
                                        <p:strVal val="visible"/>
                                      </p:to>
                                    </p:set>
                                    <p:animEffect transition="in" filter="wipe(down)">
                                      <p:cBhvr>
                                        <p:cTn id="310" dur="500"/>
                                        <p:tgtEl>
                                          <p:spTgt spid="914503"/>
                                        </p:tgtEl>
                                      </p:cBhvr>
                                    </p:animEffect>
                                  </p:childTnLst>
                                </p:cTn>
                              </p:par>
                            </p:childTnLst>
                          </p:cTn>
                        </p:par>
                        <p:par>
                          <p:cTn id="311" fill="hold">
                            <p:stCondLst>
                              <p:cond delay="500"/>
                            </p:stCondLst>
                            <p:childTnLst>
                              <p:par>
                                <p:cTn id="312" presetID="22" presetClass="entr" presetSubtype="4" fill="hold" grpId="0" nodeType="afterEffect">
                                  <p:stCondLst>
                                    <p:cond delay="0"/>
                                  </p:stCondLst>
                                  <p:childTnLst>
                                    <p:set>
                                      <p:cBhvr>
                                        <p:cTn id="313" dur="1" fill="hold">
                                          <p:stCondLst>
                                            <p:cond delay="0"/>
                                          </p:stCondLst>
                                        </p:cTn>
                                        <p:tgtEl>
                                          <p:spTgt spid="914504"/>
                                        </p:tgtEl>
                                        <p:attrNameLst>
                                          <p:attrName>style.visibility</p:attrName>
                                        </p:attrNameLst>
                                      </p:cBhvr>
                                      <p:to>
                                        <p:strVal val="visible"/>
                                      </p:to>
                                    </p:set>
                                    <p:animEffect transition="in" filter="wipe(down)">
                                      <p:cBhvr>
                                        <p:cTn id="314" dur="500"/>
                                        <p:tgtEl>
                                          <p:spTgt spid="914504"/>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ntr" presetSubtype="0" fill="hold" nodeType="clickEffect">
                                  <p:stCondLst>
                                    <p:cond delay="0"/>
                                  </p:stCondLst>
                                  <p:childTnLst>
                                    <p:set>
                                      <p:cBhvr>
                                        <p:cTn id="318" dur="1" fill="hold">
                                          <p:stCondLst>
                                            <p:cond delay="0"/>
                                          </p:stCondLst>
                                        </p:cTn>
                                        <p:tgtEl>
                                          <p:spTgt spid="8"/>
                                        </p:tgtEl>
                                        <p:attrNameLst>
                                          <p:attrName>style.visibility</p:attrName>
                                        </p:attrNameLst>
                                      </p:cBhvr>
                                      <p:to>
                                        <p:strVal val="visible"/>
                                      </p:to>
                                    </p:set>
                                    <p:animEffect transition="in" filter="fade">
                                      <p:cBhvr>
                                        <p:cTn id="319" dur="2000"/>
                                        <p:tgtEl>
                                          <p:spTgt spid="8"/>
                                        </p:tgtEl>
                                      </p:cBhvr>
                                    </p:animEffect>
                                  </p:childTnLst>
                                </p:cTn>
                              </p:par>
                            </p:childTnLst>
                          </p:cTn>
                        </p:par>
                      </p:childTnLst>
                    </p:cTn>
                  </p:par>
                  <p:par>
                    <p:cTn id="320" fill="hold">
                      <p:stCondLst>
                        <p:cond delay="indefinite"/>
                      </p:stCondLst>
                      <p:childTnLst>
                        <p:par>
                          <p:cTn id="321" fill="hold">
                            <p:stCondLst>
                              <p:cond delay="0"/>
                            </p:stCondLst>
                            <p:childTnLst>
                              <p:par>
                                <p:cTn id="322" presetID="9" presetClass="entr" presetSubtype="0" fill="hold" grpId="0" nodeType="clickEffect">
                                  <p:stCondLst>
                                    <p:cond delay="0"/>
                                  </p:stCondLst>
                                  <p:childTnLst>
                                    <p:set>
                                      <p:cBhvr>
                                        <p:cTn id="323" dur="1" fill="hold">
                                          <p:stCondLst>
                                            <p:cond delay="0"/>
                                          </p:stCondLst>
                                        </p:cTn>
                                        <p:tgtEl>
                                          <p:spTgt spid="914502"/>
                                        </p:tgtEl>
                                        <p:attrNameLst>
                                          <p:attrName>style.visibility</p:attrName>
                                        </p:attrNameLst>
                                      </p:cBhvr>
                                      <p:to>
                                        <p:strVal val="visible"/>
                                      </p:to>
                                    </p:set>
                                    <p:animEffect transition="in" filter="dissolve">
                                      <p:cBhvr>
                                        <p:cTn id="324" dur="500"/>
                                        <p:tgtEl>
                                          <p:spTgt spid="914502"/>
                                        </p:tgtEl>
                                      </p:cBhvr>
                                    </p:animEffect>
                                  </p:childTnLst>
                                </p:cTn>
                              </p:par>
                            </p:childTnLst>
                          </p:cTn>
                        </p:par>
                      </p:childTnLst>
                    </p:cTn>
                  </p:par>
                  <p:par>
                    <p:cTn id="325" fill="hold">
                      <p:stCondLst>
                        <p:cond delay="indefinite"/>
                      </p:stCondLst>
                      <p:childTnLst>
                        <p:par>
                          <p:cTn id="326" fill="hold">
                            <p:stCondLst>
                              <p:cond delay="0"/>
                            </p:stCondLst>
                            <p:childTnLst>
                              <p:par>
                                <p:cTn id="327" presetID="9" presetClass="entr" presetSubtype="0" fill="hold" grpId="0" nodeType="clickEffect">
                                  <p:stCondLst>
                                    <p:cond delay="0"/>
                                  </p:stCondLst>
                                  <p:childTnLst>
                                    <p:set>
                                      <p:cBhvr>
                                        <p:cTn id="328" dur="1" fill="hold">
                                          <p:stCondLst>
                                            <p:cond delay="0"/>
                                          </p:stCondLst>
                                        </p:cTn>
                                        <p:tgtEl>
                                          <p:spTgt spid="914498"/>
                                        </p:tgtEl>
                                        <p:attrNameLst>
                                          <p:attrName>style.visibility</p:attrName>
                                        </p:attrNameLst>
                                      </p:cBhvr>
                                      <p:to>
                                        <p:strVal val="visible"/>
                                      </p:to>
                                    </p:set>
                                    <p:animEffect transition="in" filter="dissolve">
                                      <p:cBhvr>
                                        <p:cTn id="329" dur="500"/>
                                        <p:tgtEl>
                                          <p:spTgt spid="914498"/>
                                        </p:tgtEl>
                                      </p:cBhvr>
                                    </p:animEffect>
                                  </p:childTnLst>
                                </p:cTn>
                              </p:par>
                            </p:childTnLst>
                          </p:cTn>
                        </p:par>
                      </p:childTnLst>
                    </p:cTn>
                  </p:par>
                  <p:par>
                    <p:cTn id="330" fill="hold">
                      <p:stCondLst>
                        <p:cond delay="indefinite"/>
                      </p:stCondLst>
                      <p:childTnLst>
                        <p:par>
                          <p:cTn id="331" fill="hold">
                            <p:stCondLst>
                              <p:cond delay="0"/>
                            </p:stCondLst>
                            <p:childTnLst>
                              <p:par>
                                <p:cTn id="332" presetID="22" presetClass="entr" presetSubtype="4" fill="hold" grpId="0" nodeType="clickEffect">
                                  <p:stCondLst>
                                    <p:cond delay="0"/>
                                  </p:stCondLst>
                                  <p:childTnLst>
                                    <p:set>
                                      <p:cBhvr>
                                        <p:cTn id="333" dur="1" fill="hold">
                                          <p:stCondLst>
                                            <p:cond delay="0"/>
                                          </p:stCondLst>
                                        </p:cTn>
                                        <p:tgtEl>
                                          <p:spTgt spid="914508"/>
                                        </p:tgtEl>
                                        <p:attrNameLst>
                                          <p:attrName>style.visibility</p:attrName>
                                        </p:attrNameLst>
                                      </p:cBhvr>
                                      <p:to>
                                        <p:strVal val="visible"/>
                                      </p:to>
                                    </p:set>
                                    <p:animEffect transition="in" filter="wipe(down)">
                                      <p:cBhvr>
                                        <p:cTn id="334" dur="500"/>
                                        <p:tgtEl>
                                          <p:spTgt spid="914508"/>
                                        </p:tgtEl>
                                      </p:cBhvr>
                                    </p:animEffect>
                                  </p:childTnLst>
                                </p:cTn>
                              </p:par>
                            </p:childTnLst>
                          </p:cTn>
                        </p:par>
                        <p:par>
                          <p:cTn id="335" fill="hold">
                            <p:stCondLst>
                              <p:cond delay="500"/>
                            </p:stCondLst>
                            <p:childTnLst>
                              <p:par>
                                <p:cTn id="336" presetID="22" presetClass="entr" presetSubtype="4" fill="hold" grpId="0" nodeType="afterEffect">
                                  <p:stCondLst>
                                    <p:cond delay="0"/>
                                  </p:stCondLst>
                                  <p:childTnLst>
                                    <p:set>
                                      <p:cBhvr>
                                        <p:cTn id="337" dur="1" fill="hold">
                                          <p:stCondLst>
                                            <p:cond delay="0"/>
                                          </p:stCondLst>
                                        </p:cTn>
                                        <p:tgtEl>
                                          <p:spTgt spid="914509"/>
                                        </p:tgtEl>
                                        <p:attrNameLst>
                                          <p:attrName>style.visibility</p:attrName>
                                        </p:attrNameLst>
                                      </p:cBhvr>
                                      <p:to>
                                        <p:strVal val="visible"/>
                                      </p:to>
                                    </p:set>
                                    <p:animEffect transition="in" filter="wipe(down)">
                                      <p:cBhvr>
                                        <p:cTn id="338" dur="500"/>
                                        <p:tgtEl>
                                          <p:spTgt spid="914509"/>
                                        </p:tgtEl>
                                      </p:cBhvr>
                                    </p:animEffect>
                                  </p:childTnLst>
                                </p:cTn>
                              </p:par>
                            </p:childTnLst>
                          </p:cTn>
                        </p:par>
                      </p:childTnLst>
                    </p:cTn>
                  </p:par>
                  <p:par>
                    <p:cTn id="339" fill="hold">
                      <p:stCondLst>
                        <p:cond delay="indefinite"/>
                      </p:stCondLst>
                      <p:childTnLst>
                        <p:par>
                          <p:cTn id="340" fill="hold">
                            <p:stCondLst>
                              <p:cond delay="0"/>
                            </p:stCondLst>
                            <p:childTnLst>
                              <p:par>
                                <p:cTn id="341" presetID="39" presetClass="entr" presetSubtype="0" accel="100000" fill="hold" grpId="0" nodeType="clickEffect">
                                  <p:stCondLst>
                                    <p:cond delay="0"/>
                                  </p:stCondLst>
                                  <p:childTnLst>
                                    <p:set>
                                      <p:cBhvr>
                                        <p:cTn id="342" dur="1" fill="hold">
                                          <p:stCondLst>
                                            <p:cond delay="0"/>
                                          </p:stCondLst>
                                        </p:cTn>
                                        <p:tgtEl>
                                          <p:spTgt spid="914496"/>
                                        </p:tgtEl>
                                        <p:attrNameLst>
                                          <p:attrName>style.visibility</p:attrName>
                                        </p:attrNameLst>
                                      </p:cBhvr>
                                      <p:to>
                                        <p:strVal val="visible"/>
                                      </p:to>
                                    </p:set>
                                    <p:anim calcmode="lin" valueType="num">
                                      <p:cBhvr>
                                        <p:cTn id="343" dur="500" fill="hold"/>
                                        <p:tgtEl>
                                          <p:spTgt spid="914496"/>
                                        </p:tgtEl>
                                        <p:attrNameLst>
                                          <p:attrName>ppt_h</p:attrName>
                                        </p:attrNameLst>
                                      </p:cBhvr>
                                      <p:tavLst>
                                        <p:tav tm="0">
                                          <p:val>
                                            <p:strVal val="#ppt_h/20"/>
                                          </p:val>
                                        </p:tav>
                                        <p:tav tm="50000">
                                          <p:val>
                                            <p:strVal val="#ppt_h/20"/>
                                          </p:val>
                                        </p:tav>
                                        <p:tav tm="100000">
                                          <p:val>
                                            <p:strVal val="#ppt_h"/>
                                          </p:val>
                                        </p:tav>
                                      </p:tavLst>
                                    </p:anim>
                                    <p:anim calcmode="lin" valueType="num">
                                      <p:cBhvr>
                                        <p:cTn id="344" dur="500" fill="hold"/>
                                        <p:tgtEl>
                                          <p:spTgt spid="914496"/>
                                        </p:tgtEl>
                                        <p:attrNameLst>
                                          <p:attrName>ppt_w</p:attrName>
                                        </p:attrNameLst>
                                      </p:cBhvr>
                                      <p:tavLst>
                                        <p:tav tm="0">
                                          <p:val>
                                            <p:strVal val="#ppt_w+.3"/>
                                          </p:val>
                                        </p:tav>
                                        <p:tav tm="50000">
                                          <p:val>
                                            <p:strVal val="#ppt_w+.3"/>
                                          </p:val>
                                        </p:tav>
                                        <p:tav tm="100000">
                                          <p:val>
                                            <p:strVal val="#ppt_w"/>
                                          </p:val>
                                        </p:tav>
                                      </p:tavLst>
                                    </p:anim>
                                    <p:anim calcmode="lin" valueType="num">
                                      <p:cBhvr>
                                        <p:cTn id="345" dur="500" fill="hold"/>
                                        <p:tgtEl>
                                          <p:spTgt spid="914496"/>
                                        </p:tgtEl>
                                        <p:attrNameLst>
                                          <p:attrName>ppt_x</p:attrName>
                                        </p:attrNameLst>
                                      </p:cBhvr>
                                      <p:tavLst>
                                        <p:tav tm="0">
                                          <p:val>
                                            <p:strVal val="#ppt_x-.3"/>
                                          </p:val>
                                        </p:tav>
                                        <p:tav tm="50000">
                                          <p:val>
                                            <p:strVal val="#ppt_x"/>
                                          </p:val>
                                        </p:tav>
                                        <p:tav tm="100000">
                                          <p:val>
                                            <p:strVal val="#ppt_x"/>
                                          </p:val>
                                        </p:tav>
                                      </p:tavLst>
                                    </p:anim>
                                    <p:anim calcmode="lin" valueType="num">
                                      <p:cBhvr>
                                        <p:cTn id="346" dur="500" fill="hold"/>
                                        <p:tgtEl>
                                          <p:spTgt spid="914496"/>
                                        </p:tgtEl>
                                        <p:attrNameLst>
                                          <p:attrName>ppt_y</p:attrName>
                                        </p:attrNameLst>
                                      </p:cBhvr>
                                      <p:tavLst>
                                        <p:tav tm="0">
                                          <p:val>
                                            <p:strVal val="#ppt_y"/>
                                          </p:val>
                                        </p:tav>
                                        <p:tav tm="100000">
                                          <p:val>
                                            <p:strVal val="#ppt_y"/>
                                          </p:val>
                                        </p:tav>
                                      </p:tavLst>
                                    </p:anim>
                                  </p:childTnLst>
                                </p:cTn>
                              </p:par>
                            </p:childTnLst>
                          </p:cTn>
                        </p:par>
                      </p:childTnLst>
                    </p:cTn>
                  </p:par>
                  <p:par>
                    <p:cTn id="347" fill="hold">
                      <p:stCondLst>
                        <p:cond delay="indefinite"/>
                      </p:stCondLst>
                      <p:childTnLst>
                        <p:par>
                          <p:cTn id="348" fill="hold">
                            <p:stCondLst>
                              <p:cond delay="0"/>
                            </p:stCondLst>
                            <p:childTnLst>
                              <p:par>
                                <p:cTn id="349" presetID="9" presetClass="emph" presetSubtype="0" grpId="1" nodeType="clickEffect">
                                  <p:stCondLst>
                                    <p:cond delay="0"/>
                                  </p:stCondLst>
                                  <p:iterate type="lt">
                                    <p:tmAbs val="0"/>
                                  </p:iterate>
                                  <p:childTnLst>
                                    <p:set>
                                      <p:cBhvr rctx="PPT">
                                        <p:cTn id="350" dur="indefinite"/>
                                        <p:tgtEl>
                                          <p:spTgt spid="914494"/>
                                        </p:tgtEl>
                                        <p:attrNameLst>
                                          <p:attrName>style.opacity</p:attrName>
                                        </p:attrNameLst>
                                      </p:cBhvr>
                                      <p:to>
                                        <p:strVal val="0.5"/>
                                      </p:to>
                                    </p:set>
                                    <p:animEffect filter="image" prLst="opacity: 0.5">
                                      <p:cBhvr rctx="IE">
                                        <p:cTn id="351" dur="indefinite"/>
                                        <p:tgtEl>
                                          <p:spTgt spid="914494"/>
                                        </p:tgtEl>
                                      </p:cBhvr>
                                    </p:animEffect>
                                  </p:childTnLst>
                                </p:cTn>
                              </p:par>
                              <p:par>
                                <p:cTn id="352" presetID="9" presetClass="emph" presetSubtype="0" grpId="1" nodeType="withEffect">
                                  <p:stCondLst>
                                    <p:cond delay="0"/>
                                  </p:stCondLst>
                                  <p:childTnLst>
                                    <p:set>
                                      <p:cBhvr rctx="PPT">
                                        <p:cTn id="353" dur="indefinite"/>
                                        <p:tgtEl>
                                          <p:spTgt spid="914495"/>
                                        </p:tgtEl>
                                        <p:attrNameLst>
                                          <p:attrName>style.opacity</p:attrName>
                                        </p:attrNameLst>
                                      </p:cBhvr>
                                      <p:to>
                                        <p:strVal val="0.5"/>
                                      </p:to>
                                    </p:set>
                                    <p:animEffect filter="image" prLst="opacity: 0.5">
                                      <p:cBhvr rctx="IE">
                                        <p:cTn id="354" dur="indefinite"/>
                                        <p:tgtEl>
                                          <p:spTgt spid="914495"/>
                                        </p:tgtEl>
                                      </p:cBhvr>
                                    </p:animEffect>
                                  </p:childTnLst>
                                </p:cTn>
                              </p:par>
                              <p:par>
                                <p:cTn id="355" presetID="9" presetClass="emph" presetSubtype="0" grpId="1" nodeType="withEffect">
                                  <p:stCondLst>
                                    <p:cond delay="0"/>
                                  </p:stCondLst>
                                  <p:childTnLst>
                                    <p:set>
                                      <p:cBhvr rctx="PPT">
                                        <p:cTn id="356" dur="indefinite"/>
                                        <p:tgtEl>
                                          <p:spTgt spid="914497"/>
                                        </p:tgtEl>
                                        <p:attrNameLst>
                                          <p:attrName>style.opacity</p:attrName>
                                        </p:attrNameLst>
                                      </p:cBhvr>
                                      <p:to>
                                        <p:strVal val="0.5"/>
                                      </p:to>
                                    </p:set>
                                    <p:animEffect filter="image" prLst="opacity: 0.5">
                                      <p:cBhvr rctx="IE">
                                        <p:cTn id="357" dur="indefinite"/>
                                        <p:tgtEl>
                                          <p:spTgt spid="914497"/>
                                        </p:tgtEl>
                                      </p:cBhvr>
                                    </p:animEffect>
                                  </p:childTnLst>
                                </p:cTn>
                              </p:par>
                              <p:par>
                                <p:cTn id="358" presetID="9" presetClass="emph" presetSubtype="0" grpId="1" nodeType="withEffect">
                                  <p:stCondLst>
                                    <p:cond delay="0"/>
                                  </p:stCondLst>
                                  <p:childTnLst>
                                    <p:set>
                                      <p:cBhvr rctx="PPT">
                                        <p:cTn id="359" dur="indefinite"/>
                                        <p:tgtEl>
                                          <p:spTgt spid="914498"/>
                                        </p:tgtEl>
                                        <p:attrNameLst>
                                          <p:attrName>style.opacity</p:attrName>
                                        </p:attrNameLst>
                                      </p:cBhvr>
                                      <p:to>
                                        <p:strVal val="0.5"/>
                                      </p:to>
                                    </p:set>
                                    <p:animEffect filter="image" prLst="opacity: 0.5">
                                      <p:cBhvr rctx="IE">
                                        <p:cTn id="360" dur="indefinite"/>
                                        <p:tgtEl>
                                          <p:spTgt spid="914498"/>
                                        </p:tgtEl>
                                      </p:cBhvr>
                                    </p:animEffect>
                                  </p:childTnLst>
                                </p:cTn>
                              </p:par>
                              <p:par>
                                <p:cTn id="361" presetID="9" presetClass="emph" presetSubtype="0" nodeType="withEffect">
                                  <p:stCondLst>
                                    <p:cond delay="0"/>
                                  </p:stCondLst>
                                  <p:childTnLst>
                                    <p:set>
                                      <p:cBhvr rctx="PPT">
                                        <p:cTn id="362" dur="indefinite"/>
                                        <p:tgtEl>
                                          <p:spTgt spid="7"/>
                                        </p:tgtEl>
                                        <p:attrNameLst>
                                          <p:attrName>style.opacity</p:attrName>
                                        </p:attrNameLst>
                                      </p:cBhvr>
                                      <p:to>
                                        <p:strVal val="0.5"/>
                                      </p:to>
                                    </p:set>
                                    <p:animEffect filter="image" prLst="opacity: 0.5">
                                      <p:cBhvr rctx="IE">
                                        <p:cTn id="363" dur="indefinite"/>
                                        <p:tgtEl>
                                          <p:spTgt spid="7"/>
                                        </p:tgtEl>
                                      </p:cBhvr>
                                    </p:animEffect>
                                  </p:childTnLst>
                                </p:cTn>
                              </p:par>
                              <p:par>
                                <p:cTn id="364" presetID="9" presetClass="emph" presetSubtype="0" grpId="1" nodeType="withEffect">
                                  <p:stCondLst>
                                    <p:cond delay="0"/>
                                  </p:stCondLst>
                                  <p:childTnLst>
                                    <p:set>
                                      <p:cBhvr rctx="PPT">
                                        <p:cTn id="365" dur="indefinite"/>
                                        <p:tgtEl>
                                          <p:spTgt spid="914502"/>
                                        </p:tgtEl>
                                        <p:attrNameLst>
                                          <p:attrName>style.opacity</p:attrName>
                                        </p:attrNameLst>
                                      </p:cBhvr>
                                      <p:to>
                                        <p:strVal val="0.5"/>
                                      </p:to>
                                    </p:set>
                                    <p:animEffect filter="image" prLst="opacity: 0.5">
                                      <p:cBhvr rctx="IE">
                                        <p:cTn id="366" dur="indefinite"/>
                                        <p:tgtEl>
                                          <p:spTgt spid="914502"/>
                                        </p:tgtEl>
                                      </p:cBhvr>
                                    </p:animEffect>
                                  </p:childTnLst>
                                </p:cTn>
                              </p:par>
                              <p:par>
                                <p:cTn id="367" presetID="9" presetClass="emph" presetSubtype="0" grpId="1" nodeType="withEffect">
                                  <p:stCondLst>
                                    <p:cond delay="0"/>
                                  </p:stCondLst>
                                  <p:childTnLst>
                                    <p:set>
                                      <p:cBhvr rctx="PPT">
                                        <p:cTn id="368" dur="indefinite"/>
                                        <p:tgtEl>
                                          <p:spTgt spid="914503"/>
                                        </p:tgtEl>
                                        <p:attrNameLst>
                                          <p:attrName>style.opacity</p:attrName>
                                        </p:attrNameLst>
                                      </p:cBhvr>
                                      <p:to>
                                        <p:strVal val="0.5"/>
                                      </p:to>
                                    </p:set>
                                    <p:animEffect filter="image" prLst="opacity: 0.5">
                                      <p:cBhvr rctx="IE">
                                        <p:cTn id="369" dur="indefinite"/>
                                        <p:tgtEl>
                                          <p:spTgt spid="914503"/>
                                        </p:tgtEl>
                                      </p:cBhvr>
                                    </p:animEffect>
                                  </p:childTnLst>
                                </p:cTn>
                              </p:par>
                              <p:par>
                                <p:cTn id="370" presetID="9" presetClass="emph" presetSubtype="0" grpId="1" nodeType="withEffect">
                                  <p:stCondLst>
                                    <p:cond delay="0"/>
                                  </p:stCondLst>
                                  <p:childTnLst>
                                    <p:set>
                                      <p:cBhvr rctx="PPT">
                                        <p:cTn id="371" dur="indefinite"/>
                                        <p:tgtEl>
                                          <p:spTgt spid="914504"/>
                                        </p:tgtEl>
                                        <p:attrNameLst>
                                          <p:attrName>style.opacity</p:attrName>
                                        </p:attrNameLst>
                                      </p:cBhvr>
                                      <p:to>
                                        <p:strVal val="0.5"/>
                                      </p:to>
                                    </p:set>
                                    <p:animEffect filter="image" prLst="opacity: 0.5">
                                      <p:cBhvr rctx="IE">
                                        <p:cTn id="372" dur="indefinite"/>
                                        <p:tgtEl>
                                          <p:spTgt spid="914504"/>
                                        </p:tgtEl>
                                      </p:cBhvr>
                                    </p:animEffect>
                                  </p:childTnLst>
                                </p:cTn>
                              </p:par>
                              <p:par>
                                <p:cTn id="373" presetID="9" presetClass="emph" presetSubtype="0" nodeType="withEffect">
                                  <p:stCondLst>
                                    <p:cond delay="0"/>
                                  </p:stCondLst>
                                  <p:childTnLst>
                                    <p:set>
                                      <p:cBhvr rctx="PPT">
                                        <p:cTn id="374" dur="indefinite"/>
                                        <p:tgtEl>
                                          <p:spTgt spid="8"/>
                                        </p:tgtEl>
                                        <p:attrNameLst>
                                          <p:attrName>style.opacity</p:attrName>
                                        </p:attrNameLst>
                                      </p:cBhvr>
                                      <p:to>
                                        <p:strVal val="0.5"/>
                                      </p:to>
                                    </p:set>
                                    <p:animEffect filter="image" prLst="opacity: 0.5">
                                      <p:cBhvr rctx="IE">
                                        <p:cTn id="375" dur="indefinite"/>
                                        <p:tgtEl>
                                          <p:spTgt spid="8"/>
                                        </p:tgtEl>
                                      </p:cBhvr>
                                    </p:animEffect>
                                  </p:childTnLst>
                                </p:cTn>
                              </p:par>
                              <p:par>
                                <p:cTn id="376" presetID="9" presetClass="emph" presetSubtype="0" grpId="1" nodeType="withEffect">
                                  <p:stCondLst>
                                    <p:cond delay="0"/>
                                  </p:stCondLst>
                                  <p:childTnLst>
                                    <p:set>
                                      <p:cBhvr rctx="PPT">
                                        <p:cTn id="377" dur="indefinite"/>
                                        <p:tgtEl>
                                          <p:spTgt spid="914508"/>
                                        </p:tgtEl>
                                        <p:attrNameLst>
                                          <p:attrName>style.opacity</p:attrName>
                                        </p:attrNameLst>
                                      </p:cBhvr>
                                      <p:to>
                                        <p:strVal val="0.5"/>
                                      </p:to>
                                    </p:set>
                                    <p:animEffect filter="image" prLst="opacity: 0.5">
                                      <p:cBhvr rctx="IE">
                                        <p:cTn id="378" dur="indefinite"/>
                                        <p:tgtEl>
                                          <p:spTgt spid="914508"/>
                                        </p:tgtEl>
                                      </p:cBhvr>
                                    </p:animEffect>
                                  </p:childTnLst>
                                </p:cTn>
                              </p:par>
                              <p:par>
                                <p:cTn id="379" presetID="9" presetClass="emph" presetSubtype="0" grpId="1" nodeType="withEffect">
                                  <p:stCondLst>
                                    <p:cond delay="0"/>
                                  </p:stCondLst>
                                  <p:childTnLst>
                                    <p:set>
                                      <p:cBhvr rctx="PPT">
                                        <p:cTn id="380" dur="indefinite"/>
                                        <p:tgtEl>
                                          <p:spTgt spid="914509"/>
                                        </p:tgtEl>
                                        <p:attrNameLst>
                                          <p:attrName>style.opacity</p:attrName>
                                        </p:attrNameLst>
                                      </p:cBhvr>
                                      <p:to>
                                        <p:strVal val="0.5"/>
                                      </p:to>
                                    </p:set>
                                    <p:animEffect filter="image" prLst="opacity: 0.5">
                                      <p:cBhvr rctx="IE">
                                        <p:cTn id="381" dur="indefinite"/>
                                        <p:tgtEl>
                                          <p:spTgt spid="914509"/>
                                        </p:tgtEl>
                                      </p:cBhvr>
                                    </p:animEffect>
                                  </p:childTnLst>
                                </p:cTn>
                              </p:par>
                            </p:childTnLst>
                          </p:cTn>
                        </p:par>
                      </p:childTnLst>
                    </p:cTn>
                  </p:par>
                  <p:par>
                    <p:cTn id="382" fill="hold">
                      <p:stCondLst>
                        <p:cond delay="indefinite"/>
                      </p:stCondLst>
                      <p:childTnLst>
                        <p:par>
                          <p:cTn id="383" fill="hold">
                            <p:stCondLst>
                              <p:cond delay="0"/>
                            </p:stCondLst>
                            <p:childTnLst>
                              <p:par>
                                <p:cTn id="384" presetID="9" presetClass="entr" presetSubtype="0" fill="hold" grpId="0" nodeType="clickEffect">
                                  <p:stCondLst>
                                    <p:cond delay="0"/>
                                  </p:stCondLst>
                                  <p:childTnLst>
                                    <p:set>
                                      <p:cBhvr>
                                        <p:cTn id="385" dur="1" fill="hold">
                                          <p:stCondLst>
                                            <p:cond delay="0"/>
                                          </p:stCondLst>
                                        </p:cTn>
                                        <p:tgtEl>
                                          <p:spTgt spid="914518"/>
                                        </p:tgtEl>
                                        <p:attrNameLst>
                                          <p:attrName>style.visibility</p:attrName>
                                        </p:attrNameLst>
                                      </p:cBhvr>
                                      <p:to>
                                        <p:strVal val="visible"/>
                                      </p:to>
                                    </p:set>
                                    <p:animEffect transition="in" filter="dissolve">
                                      <p:cBhvr>
                                        <p:cTn id="386" dur="500"/>
                                        <p:tgtEl>
                                          <p:spTgt spid="914518"/>
                                        </p:tgtEl>
                                      </p:cBhvr>
                                    </p:animEffect>
                                  </p:childTnLst>
                                </p:cTn>
                              </p:par>
                            </p:childTnLst>
                          </p:cTn>
                        </p:par>
                      </p:childTnLst>
                    </p:cTn>
                  </p:par>
                  <p:par>
                    <p:cTn id="387" fill="hold">
                      <p:stCondLst>
                        <p:cond delay="indefinite"/>
                      </p:stCondLst>
                      <p:childTnLst>
                        <p:par>
                          <p:cTn id="388" fill="hold">
                            <p:stCondLst>
                              <p:cond delay="0"/>
                            </p:stCondLst>
                            <p:childTnLst>
                              <p:par>
                                <p:cTn id="389" presetID="22" presetClass="entr" presetSubtype="8" fill="hold" grpId="0" nodeType="clickEffect">
                                  <p:stCondLst>
                                    <p:cond delay="0"/>
                                  </p:stCondLst>
                                  <p:childTnLst>
                                    <p:set>
                                      <p:cBhvr>
                                        <p:cTn id="390" dur="1" fill="hold">
                                          <p:stCondLst>
                                            <p:cond delay="0"/>
                                          </p:stCondLst>
                                        </p:cTn>
                                        <p:tgtEl>
                                          <p:spTgt spid="914519"/>
                                        </p:tgtEl>
                                        <p:attrNameLst>
                                          <p:attrName>style.visibility</p:attrName>
                                        </p:attrNameLst>
                                      </p:cBhvr>
                                      <p:to>
                                        <p:strVal val="visible"/>
                                      </p:to>
                                    </p:set>
                                    <p:animEffect transition="in" filter="wipe(left)">
                                      <p:cBhvr>
                                        <p:cTn id="391" dur="500"/>
                                        <p:tgtEl>
                                          <p:spTgt spid="914519"/>
                                        </p:tgtEl>
                                      </p:cBhvr>
                                    </p:animEffect>
                                  </p:childTnLst>
                                </p:cTn>
                              </p:par>
                            </p:childTnLst>
                          </p:cTn>
                        </p:par>
                      </p:childTnLst>
                    </p:cTn>
                  </p:par>
                  <p:par>
                    <p:cTn id="392" fill="hold">
                      <p:stCondLst>
                        <p:cond delay="indefinite"/>
                      </p:stCondLst>
                      <p:childTnLst>
                        <p:par>
                          <p:cTn id="393" fill="hold">
                            <p:stCondLst>
                              <p:cond delay="0"/>
                            </p:stCondLst>
                            <p:childTnLst>
                              <p:par>
                                <p:cTn id="394" presetID="49" presetClass="entr" presetSubtype="0" decel="100000" fill="hold" nodeType="clickEffect">
                                  <p:stCondLst>
                                    <p:cond delay="0"/>
                                  </p:stCondLst>
                                  <p:childTnLst>
                                    <p:set>
                                      <p:cBhvr>
                                        <p:cTn id="395" dur="1" fill="hold">
                                          <p:stCondLst>
                                            <p:cond delay="0"/>
                                          </p:stCondLst>
                                        </p:cTn>
                                        <p:tgtEl>
                                          <p:spTgt spid="9"/>
                                        </p:tgtEl>
                                        <p:attrNameLst>
                                          <p:attrName>style.visibility</p:attrName>
                                        </p:attrNameLst>
                                      </p:cBhvr>
                                      <p:to>
                                        <p:strVal val="visible"/>
                                      </p:to>
                                    </p:set>
                                    <p:anim calcmode="lin" valueType="num">
                                      <p:cBhvr>
                                        <p:cTn id="396" dur="500" fill="hold"/>
                                        <p:tgtEl>
                                          <p:spTgt spid="9"/>
                                        </p:tgtEl>
                                        <p:attrNameLst>
                                          <p:attrName>ppt_w</p:attrName>
                                        </p:attrNameLst>
                                      </p:cBhvr>
                                      <p:tavLst>
                                        <p:tav tm="0">
                                          <p:val>
                                            <p:fltVal val="0"/>
                                          </p:val>
                                        </p:tav>
                                        <p:tav tm="100000">
                                          <p:val>
                                            <p:strVal val="#ppt_w"/>
                                          </p:val>
                                        </p:tav>
                                      </p:tavLst>
                                    </p:anim>
                                    <p:anim calcmode="lin" valueType="num">
                                      <p:cBhvr>
                                        <p:cTn id="397" dur="500" fill="hold"/>
                                        <p:tgtEl>
                                          <p:spTgt spid="9"/>
                                        </p:tgtEl>
                                        <p:attrNameLst>
                                          <p:attrName>ppt_h</p:attrName>
                                        </p:attrNameLst>
                                      </p:cBhvr>
                                      <p:tavLst>
                                        <p:tav tm="0">
                                          <p:val>
                                            <p:fltVal val="0"/>
                                          </p:val>
                                        </p:tav>
                                        <p:tav tm="100000">
                                          <p:val>
                                            <p:strVal val="#ppt_h"/>
                                          </p:val>
                                        </p:tav>
                                      </p:tavLst>
                                    </p:anim>
                                    <p:anim calcmode="lin" valueType="num">
                                      <p:cBhvr>
                                        <p:cTn id="398" dur="500" fill="hold"/>
                                        <p:tgtEl>
                                          <p:spTgt spid="9"/>
                                        </p:tgtEl>
                                        <p:attrNameLst>
                                          <p:attrName>style.rotation</p:attrName>
                                        </p:attrNameLst>
                                      </p:cBhvr>
                                      <p:tavLst>
                                        <p:tav tm="0">
                                          <p:val>
                                            <p:fltVal val="360"/>
                                          </p:val>
                                        </p:tav>
                                        <p:tav tm="100000">
                                          <p:val>
                                            <p:fltVal val="0"/>
                                          </p:val>
                                        </p:tav>
                                      </p:tavLst>
                                    </p:anim>
                                    <p:animEffect transition="in" filter="fade">
                                      <p:cBhvr>
                                        <p:cTn id="399" dur="500"/>
                                        <p:tgtEl>
                                          <p:spTgt spid="9"/>
                                        </p:tgtEl>
                                      </p:cBhvr>
                                    </p:animEffect>
                                  </p:childTnLst>
                                </p:cTn>
                              </p:par>
                            </p:childTnLst>
                          </p:cTn>
                        </p:par>
                        <p:par>
                          <p:cTn id="400" fill="hold">
                            <p:stCondLst>
                              <p:cond delay="500"/>
                            </p:stCondLst>
                            <p:childTnLst>
                              <p:par>
                                <p:cTn id="401" presetID="9" presetClass="emph" presetSubtype="0" grpId="1" nodeType="afterEffect">
                                  <p:stCondLst>
                                    <p:cond delay="0"/>
                                  </p:stCondLst>
                                  <p:childTnLst>
                                    <p:set>
                                      <p:cBhvr rctx="PPT">
                                        <p:cTn id="402" dur="indefinite"/>
                                        <p:tgtEl>
                                          <p:spTgt spid="914518"/>
                                        </p:tgtEl>
                                        <p:attrNameLst>
                                          <p:attrName>style.opacity</p:attrName>
                                        </p:attrNameLst>
                                      </p:cBhvr>
                                      <p:to>
                                        <p:strVal val="0.5"/>
                                      </p:to>
                                    </p:set>
                                    <p:animEffect filter="image" prLst="opacity: 0.5">
                                      <p:cBhvr rctx="IE">
                                        <p:cTn id="403" dur="indefinite"/>
                                        <p:tgtEl>
                                          <p:spTgt spid="914518"/>
                                        </p:tgtEl>
                                      </p:cBhvr>
                                    </p:animEffect>
                                  </p:childTnLst>
                                </p:cTn>
                              </p:par>
                              <p:par>
                                <p:cTn id="404" presetID="9" presetClass="emph" presetSubtype="0" grpId="1" nodeType="withEffect">
                                  <p:stCondLst>
                                    <p:cond delay="0"/>
                                  </p:stCondLst>
                                  <p:childTnLst>
                                    <p:set>
                                      <p:cBhvr rctx="PPT">
                                        <p:cTn id="405" dur="indefinite"/>
                                        <p:tgtEl>
                                          <p:spTgt spid="914519"/>
                                        </p:tgtEl>
                                        <p:attrNameLst>
                                          <p:attrName>style.opacity</p:attrName>
                                        </p:attrNameLst>
                                      </p:cBhvr>
                                      <p:to>
                                        <p:strVal val="0.5"/>
                                      </p:to>
                                    </p:set>
                                    <p:animEffect filter="image" prLst="opacity: 0.5">
                                      <p:cBhvr rctx="IE">
                                        <p:cTn id="406" dur="indefinite"/>
                                        <p:tgtEl>
                                          <p:spTgt spid="914519"/>
                                        </p:tgtEl>
                                      </p:cBhvr>
                                    </p:animEffect>
                                  </p:childTnLst>
                                </p:cTn>
                              </p:par>
                            </p:childTnLst>
                          </p:cTn>
                        </p:par>
                      </p:childTnLst>
                    </p:cTn>
                  </p:par>
                  <p:par>
                    <p:cTn id="407" fill="hold">
                      <p:stCondLst>
                        <p:cond delay="indefinite"/>
                      </p:stCondLst>
                      <p:childTnLst>
                        <p:par>
                          <p:cTn id="408" fill="hold">
                            <p:stCondLst>
                              <p:cond delay="0"/>
                            </p:stCondLst>
                            <p:childTnLst>
                              <p:par>
                                <p:cTn id="409" presetID="9" presetClass="entr" presetSubtype="0" fill="hold" grpId="0" nodeType="clickEffect">
                                  <p:stCondLst>
                                    <p:cond delay="0"/>
                                  </p:stCondLst>
                                  <p:childTnLst>
                                    <p:set>
                                      <p:cBhvr>
                                        <p:cTn id="410" dur="1" fill="hold">
                                          <p:stCondLst>
                                            <p:cond delay="0"/>
                                          </p:stCondLst>
                                        </p:cTn>
                                        <p:tgtEl>
                                          <p:spTgt spid="914526"/>
                                        </p:tgtEl>
                                        <p:attrNameLst>
                                          <p:attrName>style.visibility</p:attrName>
                                        </p:attrNameLst>
                                      </p:cBhvr>
                                      <p:to>
                                        <p:strVal val="visible"/>
                                      </p:to>
                                    </p:set>
                                    <p:animEffect transition="in" filter="dissolve">
                                      <p:cBhvr>
                                        <p:cTn id="411" dur="500"/>
                                        <p:tgtEl>
                                          <p:spTgt spid="914526"/>
                                        </p:tgtEl>
                                      </p:cBhvr>
                                    </p:animEffect>
                                  </p:childTnLst>
                                </p:cTn>
                              </p:par>
                            </p:childTnLst>
                          </p:cTn>
                        </p:par>
                      </p:childTnLst>
                    </p:cTn>
                  </p:par>
                  <p:par>
                    <p:cTn id="412" fill="hold">
                      <p:stCondLst>
                        <p:cond delay="indefinite"/>
                      </p:stCondLst>
                      <p:childTnLst>
                        <p:par>
                          <p:cTn id="413" fill="hold">
                            <p:stCondLst>
                              <p:cond delay="0"/>
                            </p:stCondLst>
                            <p:childTnLst>
                              <p:par>
                                <p:cTn id="414" presetID="17" presetClass="entr" presetSubtype="10" fill="hold" grpId="0" nodeType="clickEffect">
                                  <p:stCondLst>
                                    <p:cond delay="0"/>
                                  </p:stCondLst>
                                  <p:childTnLst>
                                    <p:set>
                                      <p:cBhvr>
                                        <p:cTn id="415" dur="1" fill="hold">
                                          <p:stCondLst>
                                            <p:cond delay="0"/>
                                          </p:stCondLst>
                                        </p:cTn>
                                        <p:tgtEl>
                                          <p:spTgt spid="914530"/>
                                        </p:tgtEl>
                                        <p:attrNameLst>
                                          <p:attrName>style.visibility</p:attrName>
                                        </p:attrNameLst>
                                      </p:cBhvr>
                                      <p:to>
                                        <p:strVal val="visible"/>
                                      </p:to>
                                    </p:set>
                                    <p:anim calcmode="lin" valueType="num">
                                      <p:cBhvr>
                                        <p:cTn id="416" dur="500" fill="hold"/>
                                        <p:tgtEl>
                                          <p:spTgt spid="914530"/>
                                        </p:tgtEl>
                                        <p:attrNameLst>
                                          <p:attrName>ppt_w</p:attrName>
                                        </p:attrNameLst>
                                      </p:cBhvr>
                                      <p:tavLst>
                                        <p:tav tm="0">
                                          <p:val>
                                            <p:fltVal val="0"/>
                                          </p:val>
                                        </p:tav>
                                        <p:tav tm="100000">
                                          <p:val>
                                            <p:strVal val="#ppt_w"/>
                                          </p:val>
                                        </p:tav>
                                      </p:tavLst>
                                    </p:anim>
                                    <p:anim calcmode="lin" valueType="num">
                                      <p:cBhvr>
                                        <p:cTn id="417" dur="500" fill="hold"/>
                                        <p:tgtEl>
                                          <p:spTgt spid="914530"/>
                                        </p:tgtEl>
                                        <p:attrNameLst>
                                          <p:attrName>ppt_h</p:attrName>
                                        </p:attrNameLst>
                                      </p:cBhvr>
                                      <p:tavLst>
                                        <p:tav tm="0">
                                          <p:val>
                                            <p:strVal val="#ppt_h"/>
                                          </p:val>
                                        </p:tav>
                                        <p:tav tm="100000">
                                          <p:val>
                                            <p:strVal val="#ppt_h"/>
                                          </p:val>
                                        </p:tav>
                                      </p:tavLst>
                                    </p:anim>
                                  </p:childTnLst>
                                </p:cTn>
                              </p:par>
                            </p:childTnLst>
                          </p:cTn>
                        </p:par>
                      </p:childTnLst>
                    </p:cTn>
                  </p:par>
                  <p:par>
                    <p:cTn id="418" fill="hold">
                      <p:stCondLst>
                        <p:cond delay="indefinite"/>
                      </p:stCondLst>
                      <p:childTnLst>
                        <p:par>
                          <p:cTn id="419" fill="hold">
                            <p:stCondLst>
                              <p:cond delay="0"/>
                            </p:stCondLst>
                            <p:childTnLst>
                              <p:par>
                                <p:cTn id="420" presetID="40" presetClass="entr" presetSubtype="0" fill="hold" grpId="0" nodeType="clickEffect">
                                  <p:stCondLst>
                                    <p:cond delay="0"/>
                                  </p:stCondLst>
                                  <p:iterate type="lt">
                                    <p:tmPct val="10000"/>
                                  </p:iterate>
                                  <p:childTnLst>
                                    <p:set>
                                      <p:cBhvr>
                                        <p:cTn id="421" dur="1" fill="hold">
                                          <p:stCondLst>
                                            <p:cond delay="0"/>
                                          </p:stCondLst>
                                        </p:cTn>
                                        <p:tgtEl>
                                          <p:spTgt spid="914529"/>
                                        </p:tgtEl>
                                        <p:attrNameLst>
                                          <p:attrName>style.visibility</p:attrName>
                                        </p:attrNameLst>
                                      </p:cBhvr>
                                      <p:to>
                                        <p:strVal val="visible"/>
                                      </p:to>
                                    </p:set>
                                    <p:animEffect transition="in" filter="fade">
                                      <p:cBhvr>
                                        <p:cTn id="422" dur="1000"/>
                                        <p:tgtEl>
                                          <p:spTgt spid="914529"/>
                                        </p:tgtEl>
                                      </p:cBhvr>
                                    </p:animEffect>
                                    <p:anim calcmode="lin" valueType="num">
                                      <p:cBhvr>
                                        <p:cTn id="423" dur="1000" fill="hold"/>
                                        <p:tgtEl>
                                          <p:spTgt spid="914529"/>
                                        </p:tgtEl>
                                        <p:attrNameLst>
                                          <p:attrName>ppt_x</p:attrName>
                                        </p:attrNameLst>
                                      </p:cBhvr>
                                      <p:tavLst>
                                        <p:tav tm="0">
                                          <p:val>
                                            <p:strVal val="#ppt_x-.1"/>
                                          </p:val>
                                        </p:tav>
                                        <p:tav tm="100000">
                                          <p:val>
                                            <p:strVal val="#ppt_x"/>
                                          </p:val>
                                        </p:tav>
                                      </p:tavLst>
                                    </p:anim>
                                    <p:anim calcmode="lin" valueType="num">
                                      <p:cBhvr>
                                        <p:cTn id="424" dur="1000" fill="hold"/>
                                        <p:tgtEl>
                                          <p:spTgt spid="914529"/>
                                        </p:tgtEl>
                                        <p:attrNameLst>
                                          <p:attrName>ppt_y</p:attrName>
                                        </p:attrNameLst>
                                      </p:cBhvr>
                                      <p:tavLst>
                                        <p:tav tm="0">
                                          <p:val>
                                            <p:strVal val="#ppt_y"/>
                                          </p:val>
                                        </p:tav>
                                        <p:tav tm="100000">
                                          <p:val>
                                            <p:strVal val="#ppt_y"/>
                                          </p:val>
                                        </p:tav>
                                      </p:tavLst>
                                    </p:anim>
                                  </p:childTnLst>
                                </p:cTn>
                              </p:par>
                            </p:childTnLst>
                          </p:cTn>
                        </p:par>
                      </p:childTnLst>
                    </p:cTn>
                  </p:par>
                  <p:par>
                    <p:cTn id="425" fill="hold">
                      <p:stCondLst>
                        <p:cond delay="indefinite"/>
                      </p:stCondLst>
                      <p:childTnLst>
                        <p:par>
                          <p:cTn id="426" fill="hold">
                            <p:stCondLst>
                              <p:cond delay="0"/>
                            </p:stCondLst>
                            <p:childTnLst>
                              <p:par>
                                <p:cTn id="427" presetID="22" presetClass="entr" presetSubtype="1" fill="hold" grpId="0" nodeType="clickEffect">
                                  <p:stCondLst>
                                    <p:cond delay="0"/>
                                  </p:stCondLst>
                                  <p:childTnLst>
                                    <p:set>
                                      <p:cBhvr>
                                        <p:cTn id="428" dur="1" fill="hold">
                                          <p:stCondLst>
                                            <p:cond delay="0"/>
                                          </p:stCondLst>
                                        </p:cTn>
                                        <p:tgtEl>
                                          <p:spTgt spid="914533"/>
                                        </p:tgtEl>
                                        <p:attrNameLst>
                                          <p:attrName>style.visibility</p:attrName>
                                        </p:attrNameLst>
                                      </p:cBhvr>
                                      <p:to>
                                        <p:strVal val="visible"/>
                                      </p:to>
                                    </p:set>
                                    <p:animEffect transition="in" filter="wipe(up)">
                                      <p:cBhvr>
                                        <p:cTn id="429" dur="500"/>
                                        <p:tgtEl>
                                          <p:spTgt spid="914533"/>
                                        </p:tgtEl>
                                      </p:cBhvr>
                                    </p:animEffect>
                                  </p:childTnLst>
                                </p:cTn>
                              </p:par>
                              <p:par>
                                <p:cTn id="430" presetID="9" presetClass="entr" presetSubtype="0" fill="hold" grpId="0" nodeType="withEffect">
                                  <p:stCondLst>
                                    <p:cond delay="0"/>
                                  </p:stCondLst>
                                  <p:childTnLst>
                                    <p:set>
                                      <p:cBhvr>
                                        <p:cTn id="431" dur="1" fill="hold">
                                          <p:stCondLst>
                                            <p:cond delay="0"/>
                                          </p:stCondLst>
                                        </p:cTn>
                                        <p:tgtEl>
                                          <p:spTgt spid="914534"/>
                                        </p:tgtEl>
                                        <p:attrNameLst>
                                          <p:attrName>style.visibility</p:attrName>
                                        </p:attrNameLst>
                                      </p:cBhvr>
                                      <p:to>
                                        <p:strVal val="visible"/>
                                      </p:to>
                                    </p:set>
                                    <p:animEffect transition="in" filter="dissolve">
                                      <p:cBhvr>
                                        <p:cTn id="432" dur="500"/>
                                        <p:tgtEl>
                                          <p:spTgt spid="914534"/>
                                        </p:tgtEl>
                                      </p:cBhvr>
                                    </p:animEffect>
                                  </p:childTnLst>
                                </p:cTn>
                              </p:par>
                            </p:childTnLst>
                          </p:cTn>
                        </p:par>
                      </p:childTnLst>
                    </p:cTn>
                  </p:par>
                  <p:par>
                    <p:cTn id="433" fill="hold">
                      <p:stCondLst>
                        <p:cond delay="indefinite"/>
                      </p:stCondLst>
                      <p:childTnLst>
                        <p:par>
                          <p:cTn id="434" fill="hold">
                            <p:stCondLst>
                              <p:cond delay="0"/>
                            </p:stCondLst>
                            <p:childTnLst>
                              <p:par>
                                <p:cTn id="435" presetID="55" presetClass="exit" presetSubtype="0" fill="hold" grpId="1" nodeType="clickEffect">
                                  <p:stCondLst>
                                    <p:cond delay="0"/>
                                  </p:stCondLst>
                                  <p:childTnLst>
                                    <p:anim calcmode="lin" valueType="num">
                                      <p:cBhvr>
                                        <p:cTn id="436" dur="1000"/>
                                        <p:tgtEl>
                                          <p:spTgt spid="914533"/>
                                        </p:tgtEl>
                                        <p:attrNameLst>
                                          <p:attrName>ppt_w</p:attrName>
                                        </p:attrNameLst>
                                      </p:cBhvr>
                                      <p:tavLst>
                                        <p:tav tm="0">
                                          <p:val>
                                            <p:strVal val="ppt_w"/>
                                          </p:val>
                                        </p:tav>
                                        <p:tav tm="100000">
                                          <p:val>
                                            <p:strVal val="ppt_w*0.70"/>
                                          </p:val>
                                        </p:tav>
                                      </p:tavLst>
                                    </p:anim>
                                    <p:anim calcmode="lin" valueType="num">
                                      <p:cBhvr>
                                        <p:cTn id="437" dur="1000"/>
                                        <p:tgtEl>
                                          <p:spTgt spid="914533"/>
                                        </p:tgtEl>
                                        <p:attrNameLst>
                                          <p:attrName>ppt_h</p:attrName>
                                        </p:attrNameLst>
                                      </p:cBhvr>
                                      <p:tavLst>
                                        <p:tav tm="0">
                                          <p:val>
                                            <p:strVal val="ppt_h"/>
                                          </p:val>
                                        </p:tav>
                                        <p:tav tm="100000">
                                          <p:val>
                                            <p:strVal val="ppt_h"/>
                                          </p:val>
                                        </p:tav>
                                      </p:tavLst>
                                    </p:anim>
                                    <p:animEffect transition="out" filter="fade">
                                      <p:cBhvr>
                                        <p:cTn id="438" dur="1000"/>
                                        <p:tgtEl>
                                          <p:spTgt spid="914533"/>
                                        </p:tgtEl>
                                      </p:cBhvr>
                                    </p:animEffect>
                                    <p:set>
                                      <p:cBhvr>
                                        <p:cTn id="439" dur="1" fill="hold">
                                          <p:stCondLst>
                                            <p:cond delay="999"/>
                                          </p:stCondLst>
                                        </p:cTn>
                                        <p:tgtEl>
                                          <p:spTgt spid="914533"/>
                                        </p:tgtEl>
                                        <p:attrNameLst>
                                          <p:attrName>style.visibility</p:attrName>
                                        </p:attrNameLst>
                                      </p:cBhvr>
                                      <p:to>
                                        <p:strVal val="hidden"/>
                                      </p:to>
                                    </p:set>
                                  </p:childTnLst>
                                </p:cTn>
                              </p:par>
                              <p:par>
                                <p:cTn id="440" presetID="55" presetClass="exit" presetSubtype="0" fill="hold" grpId="1" nodeType="withEffect">
                                  <p:stCondLst>
                                    <p:cond delay="0"/>
                                  </p:stCondLst>
                                  <p:childTnLst>
                                    <p:anim calcmode="lin" valueType="num">
                                      <p:cBhvr>
                                        <p:cTn id="441" dur="1000"/>
                                        <p:tgtEl>
                                          <p:spTgt spid="914534"/>
                                        </p:tgtEl>
                                        <p:attrNameLst>
                                          <p:attrName>ppt_w</p:attrName>
                                        </p:attrNameLst>
                                      </p:cBhvr>
                                      <p:tavLst>
                                        <p:tav tm="0">
                                          <p:val>
                                            <p:strVal val="ppt_w"/>
                                          </p:val>
                                        </p:tav>
                                        <p:tav tm="100000">
                                          <p:val>
                                            <p:strVal val="ppt_w*0.70"/>
                                          </p:val>
                                        </p:tav>
                                      </p:tavLst>
                                    </p:anim>
                                    <p:anim calcmode="lin" valueType="num">
                                      <p:cBhvr>
                                        <p:cTn id="442" dur="1000"/>
                                        <p:tgtEl>
                                          <p:spTgt spid="914534"/>
                                        </p:tgtEl>
                                        <p:attrNameLst>
                                          <p:attrName>ppt_h</p:attrName>
                                        </p:attrNameLst>
                                      </p:cBhvr>
                                      <p:tavLst>
                                        <p:tav tm="0">
                                          <p:val>
                                            <p:strVal val="ppt_h"/>
                                          </p:val>
                                        </p:tav>
                                        <p:tav tm="100000">
                                          <p:val>
                                            <p:strVal val="ppt_h"/>
                                          </p:val>
                                        </p:tav>
                                      </p:tavLst>
                                    </p:anim>
                                    <p:animEffect transition="out" filter="fade">
                                      <p:cBhvr>
                                        <p:cTn id="443" dur="1000"/>
                                        <p:tgtEl>
                                          <p:spTgt spid="914534"/>
                                        </p:tgtEl>
                                      </p:cBhvr>
                                    </p:animEffect>
                                    <p:set>
                                      <p:cBhvr>
                                        <p:cTn id="444" dur="1" fill="hold">
                                          <p:stCondLst>
                                            <p:cond delay="999"/>
                                          </p:stCondLst>
                                        </p:cTn>
                                        <p:tgtEl>
                                          <p:spTgt spid="914534"/>
                                        </p:tgtEl>
                                        <p:attrNameLst>
                                          <p:attrName>style.visibility</p:attrName>
                                        </p:attrNameLst>
                                      </p:cBhvr>
                                      <p:to>
                                        <p:strVal val="hidden"/>
                                      </p:to>
                                    </p:set>
                                  </p:childTnLst>
                                </p:cTn>
                              </p:par>
                            </p:childTnLst>
                          </p:cTn>
                        </p:par>
                      </p:childTnLst>
                    </p:cTn>
                  </p:par>
                  <p:par>
                    <p:cTn id="445" fill="hold">
                      <p:stCondLst>
                        <p:cond delay="indefinite"/>
                      </p:stCondLst>
                      <p:childTnLst>
                        <p:par>
                          <p:cTn id="446" fill="hold">
                            <p:stCondLst>
                              <p:cond delay="0"/>
                            </p:stCondLst>
                            <p:childTnLst>
                              <p:par>
                                <p:cTn id="447" presetID="9" presetClass="entr" presetSubtype="0" fill="hold" grpId="0" nodeType="clickEffect">
                                  <p:stCondLst>
                                    <p:cond delay="0"/>
                                  </p:stCondLst>
                                  <p:childTnLst>
                                    <p:set>
                                      <p:cBhvr>
                                        <p:cTn id="448" dur="1" fill="hold">
                                          <p:stCondLst>
                                            <p:cond delay="0"/>
                                          </p:stCondLst>
                                        </p:cTn>
                                        <p:tgtEl>
                                          <p:spTgt spid="914531"/>
                                        </p:tgtEl>
                                        <p:attrNameLst>
                                          <p:attrName>style.visibility</p:attrName>
                                        </p:attrNameLst>
                                      </p:cBhvr>
                                      <p:to>
                                        <p:strVal val="visible"/>
                                      </p:to>
                                    </p:set>
                                    <p:animEffect transition="in" filter="dissolve">
                                      <p:cBhvr>
                                        <p:cTn id="449" dur="500"/>
                                        <p:tgtEl>
                                          <p:spTgt spid="914531"/>
                                        </p:tgtEl>
                                      </p:cBhvr>
                                    </p:animEffect>
                                  </p:childTnLst>
                                </p:cTn>
                              </p:par>
                            </p:childTnLst>
                          </p:cTn>
                        </p:par>
                      </p:childTnLst>
                    </p:cTn>
                  </p:par>
                  <p:par>
                    <p:cTn id="450" fill="hold">
                      <p:stCondLst>
                        <p:cond delay="indefinite"/>
                      </p:stCondLst>
                      <p:childTnLst>
                        <p:par>
                          <p:cTn id="451" fill="hold">
                            <p:stCondLst>
                              <p:cond delay="0"/>
                            </p:stCondLst>
                            <p:childTnLst>
                              <p:par>
                                <p:cTn id="452" presetID="9" presetClass="entr" presetSubtype="0" fill="hold" grpId="0" nodeType="clickEffect">
                                  <p:stCondLst>
                                    <p:cond delay="0"/>
                                  </p:stCondLst>
                                  <p:childTnLst>
                                    <p:set>
                                      <p:cBhvr>
                                        <p:cTn id="453" dur="1" fill="hold">
                                          <p:stCondLst>
                                            <p:cond delay="0"/>
                                          </p:stCondLst>
                                        </p:cTn>
                                        <p:tgtEl>
                                          <p:spTgt spid="914532"/>
                                        </p:tgtEl>
                                        <p:attrNameLst>
                                          <p:attrName>style.visibility</p:attrName>
                                        </p:attrNameLst>
                                      </p:cBhvr>
                                      <p:to>
                                        <p:strVal val="visible"/>
                                      </p:to>
                                    </p:set>
                                    <p:animEffect transition="in" filter="dissolve">
                                      <p:cBhvr>
                                        <p:cTn id="454" dur="500"/>
                                        <p:tgtEl>
                                          <p:spTgt spid="914532"/>
                                        </p:tgtEl>
                                      </p:cBhvr>
                                    </p:animEffect>
                                  </p:childTnLst>
                                </p:cTn>
                              </p:par>
                            </p:childTnLst>
                          </p:cTn>
                        </p:par>
                      </p:childTnLst>
                    </p:cTn>
                  </p:par>
                  <p:par>
                    <p:cTn id="455" fill="hold">
                      <p:stCondLst>
                        <p:cond delay="indefinite"/>
                      </p:stCondLst>
                      <p:childTnLst>
                        <p:par>
                          <p:cTn id="456" fill="hold">
                            <p:stCondLst>
                              <p:cond delay="0"/>
                            </p:stCondLst>
                            <p:childTnLst>
                              <p:par>
                                <p:cTn id="457" presetID="39" presetClass="entr" presetSubtype="0" accel="100000" fill="hold" grpId="0" nodeType="clickEffect">
                                  <p:stCondLst>
                                    <p:cond delay="0"/>
                                  </p:stCondLst>
                                  <p:childTnLst>
                                    <p:set>
                                      <p:cBhvr>
                                        <p:cTn id="458" dur="1" fill="hold">
                                          <p:stCondLst>
                                            <p:cond delay="0"/>
                                          </p:stCondLst>
                                        </p:cTn>
                                        <p:tgtEl>
                                          <p:spTgt spid="914438"/>
                                        </p:tgtEl>
                                        <p:attrNameLst>
                                          <p:attrName>style.visibility</p:attrName>
                                        </p:attrNameLst>
                                      </p:cBhvr>
                                      <p:to>
                                        <p:strVal val="visible"/>
                                      </p:to>
                                    </p:set>
                                    <p:anim calcmode="lin" valueType="num">
                                      <p:cBhvr>
                                        <p:cTn id="459" dur="500" fill="hold"/>
                                        <p:tgtEl>
                                          <p:spTgt spid="914438"/>
                                        </p:tgtEl>
                                        <p:attrNameLst>
                                          <p:attrName>ppt_h</p:attrName>
                                        </p:attrNameLst>
                                      </p:cBhvr>
                                      <p:tavLst>
                                        <p:tav tm="0">
                                          <p:val>
                                            <p:strVal val="#ppt_h/20"/>
                                          </p:val>
                                        </p:tav>
                                        <p:tav tm="50000">
                                          <p:val>
                                            <p:strVal val="#ppt_h/20"/>
                                          </p:val>
                                        </p:tav>
                                        <p:tav tm="100000">
                                          <p:val>
                                            <p:strVal val="#ppt_h"/>
                                          </p:val>
                                        </p:tav>
                                      </p:tavLst>
                                    </p:anim>
                                    <p:anim calcmode="lin" valueType="num">
                                      <p:cBhvr>
                                        <p:cTn id="460" dur="500" fill="hold"/>
                                        <p:tgtEl>
                                          <p:spTgt spid="914438"/>
                                        </p:tgtEl>
                                        <p:attrNameLst>
                                          <p:attrName>ppt_w</p:attrName>
                                        </p:attrNameLst>
                                      </p:cBhvr>
                                      <p:tavLst>
                                        <p:tav tm="0">
                                          <p:val>
                                            <p:strVal val="#ppt_w+.3"/>
                                          </p:val>
                                        </p:tav>
                                        <p:tav tm="50000">
                                          <p:val>
                                            <p:strVal val="#ppt_w+.3"/>
                                          </p:val>
                                        </p:tav>
                                        <p:tav tm="100000">
                                          <p:val>
                                            <p:strVal val="#ppt_w"/>
                                          </p:val>
                                        </p:tav>
                                      </p:tavLst>
                                    </p:anim>
                                    <p:anim calcmode="lin" valueType="num">
                                      <p:cBhvr>
                                        <p:cTn id="461" dur="500" fill="hold"/>
                                        <p:tgtEl>
                                          <p:spTgt spid="914438"/>
                                        </p:tgtEl>
                                        <p:attrNameLst>
                                          <p:attrName>ppt_x</p:attrName>
                                        </p:attrNameLst>
                                      </p:cBhvr>
                                      <p:tavLst>
                                        <p:tav tm="0">
                                          <p:val>
                                            <p:strVal val="#ppt_x-.3"/>
                                          </p:val>
                                        </p:tav>
                                        <p:tav tm="50000">
                                          <p:val>
                                            <p:strVal val="#ppt_x"/>
                                          </p:val>
                                        </p:tav>
                                        <p:tav tm="100000">
                                          <p:val>
                                            <p:strVal val="#ppt_x"/>
                                          </p:val>
                                        </p:tav>
                                      </p:tavLst>
                                    </p:anim>
                                    <p:anim calcmode="lin" valueType="num">
                                      <p:cBhvr>
                                        <p:cTn id="462" dur="500" fill="hold"/>
                                        <p:tgtEl>
                                          <p:spTgt spid="914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8" grpId="0" animBg="1"/>
      <p:bldP spid="914439" grpId="0"/>
      <p:bldP spid="914443" grpId="0"/>
      <p:bldP spid="914444" grpId="0"/>
      <p:bldP spid="914445" grpId="0"/>
      <p:bldP spid="914446" grpId="0" animBg="1"/>
      <p:bldP spid="914447" grpId="0"/>
      <p:bldP spid="914450" grpId="0"/>
      <p:bldP spid="914450" grpId="1"/>
      <p:bldP spid="914451" grpId="0"/>
      <p:bldP spid="914451" grpId="1"/>
      <p:bldP spid="914458" grpId="0" animBg="1"/>
      <p:bldP spid="914458" grpId="1" animBg="1"/>
      <p:bldP spid="914459" grpId="0"/>
      <p:bldP spid="914459" grpId="1"/>
      <p:bldP spid="914460" grpId="0"/>
      <p:bldP spid="914460" grpId="1"/>
      <p:bldP spid="914461" grpId="0" animBg="1"/>
      <p:bldP spid="914461" grpId="1" animBg="1"/>
      <p:bldP spid="914462" grpId="0" animBg="1"/>
      <p:bldP spid="914462" grpId="1" animBg="1"/>
      <p:bldP spid="914467" grpId="0"/>
      <p:bldP spid="914467" grpId="1"/>
      <p:bldP spid="914468" grpId="0"/>
      <p:bldP spid="914468" grpId="1"/>
      <p:bldP spid="914469" grpId="0"/>
      <p:bldP spid="914469" grpId="1"/>
      <p:bldP spid="914470" grpId="0"/>
      <p:bldP spid="914470" grpId="1"/>
      <p:bldP spid="914471" grpId="0"/>
      <p:bldP spid="914471" grpId="1"/>
      <p:bldP spid="914475" grpId="0"/>
      <p:bldP spid="914475" grpId="1"/>
      <p:bldP spid="914476" grpId="0" animBg="1"/>
      <p:bldP spid="914476" grpId="1" animBg="1"/>
      <p:bldP spid="914477" grpId="0" animBg="1"/>
      <p:bldP spid="914477" grpId="1" animBg="1"/>
      <p:bldP spid="914481" grpId="0" animBg="1"/>
      <p:bldP spid="914481" grpId="1" animBg="1"/>
      <p:bldP spid="914482" grpId="0" animBg="1"/>
      <p:bldP spid="914482" grpId="1" animBg="1"/>
      <p:bldP spid="914483" grpId="0" animBg="1"/>
      <p:bldP spid="914483" grpId="1" animBg="1"/>
      <p:bldP spid="914484" grpId="0"/>
      <p:bldP spid="914484" grpId="1"/>
      <p:bldP spid="914485" grpId="0"/>
      <p:bldP spid="914485" grpId="1"/>
      <p:bldP spid="914489" grpId="0" animBg="1"/>
      <p:bldP spid="914489" grpId="1" animBg="1"/>
      <p:bldP spid="914490" grpId="0" animBg="1"/>
      <p:bldP spid="914490" grpId="1" animBg="1"/>
      <p:bldP spid="914491" grpId="0"/>
      <p:bldP spid="914493" grpId="0" animBg="1"/>
      <p:bldP spid="914494" grpId="0"/>
      <p:bldP spid="914494" grpId="1"/>
      <p:bldP spid="914495" grpId="0"/>
      <p:bldP spid="914495" grpId="1"/>
      <p:bldP spid="914496" grpId="0"/>
      <p:bldP spid="914497" grpId="0"/>
      <p:bldP spid="914497" grpId="1"/>
      <p:bldP spid="914498" grpId="0"/>
      <p:bldP spid="914498" grpId="1"/>
      <p:bldP spid="914502" grpId="0"/>
      <p:bldP spid="914502" grpId="1"/>
      <p:bldP spid="914503" grpId="0" animBg="1"/>
      <p:bldP spid="914503" grpId="1" animBg="1"/>
      <p:bldP spid="914504" grpId="0" animBg="1"/>
      <p:bldP spid="914504" grpId="1" animBg="1"/>
      <p:bldP spid="914508" grpId="0" animBg="1"/>
      <p:bldP spid="914508" grpId="1" animBg="1"/>
      <p:bldP spid="914509" grpId="0" animBg="1"/>
      <p:bldP spid="914509" grpId="1" animBg="1"/>
      <p:bldP spid="914518" grpId="0"/>
      <p:bldP spid="914518" grpId="1"/>
      <p:bldP spid="914519" grpId="0" animBg="1"/>
      <p:bldP spid="914519" grpId="1" animBg="1"/>
      <p:bldP spid="914526" grpId="0"/>
      <p:bldP spid="914529" grpId="0"/>
      <p:bldP spid="914530" grpId="0" animBg="1"/>
      <p:bldP spid="914531" grpId="0"/>
      <p:bldP spid="914532" grpId="0"/>
      <p:bldP spid="914533" grpId="0" animBg="1"/>
      <p:bldP spid="914533" grpId="1" animBg="1"/>
      <p:bldP spid="914534" grpId="0" animBg="1"/>
      <p:bldP spid="91453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Boyle’s Law Data</a:t>
            </a:r>
          </a:p>
        </p:txBody>
      </p:sp>
      <p:pic>
        <p:nvPicPr>
          <p:cNvPr id="66563" name="Picture 3" descr="Table_13-1"/>
          <p:cNvPicPr>
            <a:picLocks noChangeAspect="1" noChangeArrowheads="1"/>
          </p:cNvPicPr>
          <p:nvPr/>
        </p:nvPicPr>
        <p:blipFill>
          <a:blip r:embed="rId4" cstate="print"/>
          <a:srcRect/>
          <a:stretch>
            <a:fillRect/>
          </a:stretch>
        </p:blipFill>
        <p:spPr bwMode="auto">
          <a:xfrm>
            <a:off x="685800" y="1682750"/>
            <a:ext cx="7772400" cy="4946650"/>
          </a:xfrm>
          <a:prstGeom prst="rect">
            <a:avLst/>
          </a:prstGeom>
          <a:noFill/>
          <a:ln w="9525">
            <a:noFill/>
            <a:miter lim="800000"/>
            <a:headEnd/>
            <a:tailEnd/>
          </a:ln>
        </p:spPr>
      </p:pic>
      <p:pic>
        <p:nvPicPr>
          <p:cNvPr id="78852" name="Picture 4">
            <a:hlinkClick r:id="" action="ppaction://media"/>
          </p:cNvPr>
          <p:cNvPicPr>
            <a:picLocks noRot="1" noChangeAspect="1" noChangeArrowheads="1"/>
          </p:cNvPicPr>
          <p:nvPr>
            <a:wavAudioFile r:embed="rId1" name="~PP2313.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6565" name="AutoShape 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8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8852"/>
                </p:tgtEl>
              </p:cMediaNode>
            </p:audi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055" name="Rectangle 87"/>
          <p:cNvSpPr>
            <a:spLocks noChangeArrowheads="1"/>
          </p:cNvSpPr>
          <p:nvPr/>
        </p:nvSpPr>
        <p:spPr bwMode="auto">
          <a:xfrm>
            <a:off x="3365500" y="5180013"/>
            <a:ext cx="1219200" cy="703262"/>
          </a:xfrm>
          <a:prstGeom prst="rect">
            <a:avLst/>
          </a:prstGeom>
          <a:noFill/>
          <a:ln w="9525">
            <a:noFill/>
            <a:miter lim="800000"/>
            <a:headEnd/>
            <a:tailEnd/>
          </a:ln>
        </p:spPr>
        <p:txBody>
          <a:bodyPr>
            <a:spAutoFit/>
          </a:bodyPr>
          <a:lstStyle/>
          <a:p>
            <a:pPr algn="l">
              <a:spcBef>
                <a:spcPct val="50000"/>
              </a:spcBef>
            </a:pPr>
            <a:r>
              <a:rPr lang="en-US" sz="1600">
                <a:solidFill>
                  <a:schemeClr val="accent2"/>
                </a:solidFill>
              </a:rPr>
              <a:t>P</a:t>
            </a:r>
            <a:r>
              <a:rPr lang="en-US" sz="1600" baseline="-25000">
                <a:solidFill>
                  <a:schemeClr val="accent2"/>
                </a:solidFill>
              </a:rPr>
              <a:t>2</a:t>
            </a:r>
            <a:r>
              <a:rPr lang="en-US" sz="1600">
                <a:solidFill>
                  <a:schemeClr val="accent2"/>
                </a:solidFill>
              </a:rPr>
              <a:t> x V</a:t>
            </a:r>
            <a:r>
              <a:rPr lang="en-US" sz="1600" baseline="-25000">
                <a:solidFill>
                  <a:schemeClr val="accent2"/>
                </a:solidFill>
              </a:rPr>
              <a:t>2</a:t>
            </a:r>
            <a:endParaRPr lang="en-US" sz="1600">
              <a:solidFill>
                <a:schemeClr val="accent2"/>
              </a:solidFill>
            </a:endParaRPr>
          </a:p>
          <a:p>
            <a:pPr algn="l">
              <a:spcBef>
                <a:spcPct val="50000"/>
              </a:spcBef>
            </a:pPr>
            <a:r>
              <a:rPr lang="en-US" sz="1600">
                <a:solidFill>
                  <a:schemeClr val="accent2"/>
                </a:solidFill>
              </a:rPr>
              <a:t>    T</a:t>
            </a:r>
            <a:r>
              <a:rPr lang="en-US" sz="1600" baseline="-25000">
                <a:solidFill>
                  <a:schemeClr val="accent2"/>
                </a:solidFill>
              </a:rPr>
              <a:t>2</a:t>
            </a:r>
          </a:p>
        </p:txBody>
      </p:sp>
      <p:sp>
        <p:nvSpPr>
          <p:cNvPr id="221187" name="Rectangle 2"/>
          <p:cNvSpPr>
            <a:spLocks noChangeArrowheads="1"/>
          </p:cNvSpPr>
          <p:nvPr/>
        </p:nvSpPr>
        <p:spPr bwMode="auto">
          <a:xfrm>
            <a:off x="506413" y="1362075"/>
            <a:ext cx="8332787" cy="777875"/>
          </a:xfrm>
          <a:prstGeom prst="rect">
            <a:avLst/>
          </a:prstGeom>
          <a:noFill/>
          <a:ln w="9525">
            <a:noFill/>
            <a:miter lim="800000"/>
            <a:headEnd/>
            <a:tailEnd/>
          </a:ln>
        </p:spPr>
        <p:txBody>
          <a:bodyPr wrap="none" anchor="ctr">
            <a:spAutoFit/>
          </a:bodyPr>
          <a:lstStyle/>
          <a:p>
            <a:pPr algn="l"/>
            <a:r>
              <a:rPr lang="en-US" sz="1800">
                <a:cs typeface="Times New Roman" pitchFamily="18" charset="0"/>
              </a:rPr>
              <a:t>Find vol. hydrogen gas made when 38.2 g zinc react </a:t>
            </a:r>
            <a:r>
              <a:rPr lang="en-US" sz="1800" baseline="30000">
                <a:cs typeface="Times New Roman" pitchFamily="18" charset="0"/>
              </a:rPr>
              <a:t>w</a:t>
            </a:r>
            <a:r>
              <a:rPr lang="en-US" sz="1800">
                <a:cs typeface="Times New Roman" pitchFamily="18" charset="0"/>
              </a:rPr>
              <a:t>/excess hydrochloric acid. </a:t>
            </a:r>
          </a:p>
          <a:p>
            <a:pPr algn="l"/>
            <a:r>
              <a:rPr lang="en-US" sz="1800">
                <a:cs typeface="Times New Roman" pitchFamily="18" charset="0"/>
              </a:rPr>
              <a:t>Pres. = 107.3 kPa; temp.= 88</a:t>
            </a:r>
            <a:r>
              <a:rPr lang="en-US" sz="1800" baseline="30000">
                <a:cs typeface="Times New Roman" pitchFamily="18" charset="0"/>
              </a:rPr>
              <a:t>o</a:t>
            </a:r>
            <a:r>
              <a:rPr lang="en-US" sz="1800">
                <a:cs typeface="Times New Roman" pitchFamily="18" charset="0"/>
              </a:rPr>
              <a:t>C.</a:t>
            </a:r>
          </a:p>
          <a:p>
            <a:pPr algn="l"/>
            <a:endParaRPr lang="en-US" sz="900"/>
          </a:p>
        </p:txBody>
      </p:sp>
      <p:sp>
        <p:nvSpPr>
          <p:cNvPr id="221188" name="Rectangle 3"/>
          <p:cNvSpPr>
            <a:spLocks noGrp="1" noChangeArrowheads="1"/>
          </p:cNvSpPr>
          <p:nvPr>
            <p:ph type="title"/>
          </p:nvPr>
        </p:nvSpPr>
        <p:spPr/>
        <p:txBody>
          <a:bodyPr/>
          <a:lstStyle/>
          <a:p>
            <a:pPr eaLnBrk="1" hangingPunct="1"/>
            <a:r>
              <a:rPr lang="en-US" sz="4000" i="1" smtClean="0"/>
              <a:t>Gas Stoichiometry</a:t>
            </a:r>
          </a:p>
        </p:txBody>
      </p:sp>
      <p:sp>
        <p:nvSpPr>
          <p:cNvPr id="1363972" name="Rectangle 4"/>
          <p:cNvSpPr>
            <a:spLocks noChangeArrowheads="1"/>
          </p:cNvSpPr>
          <p:nvPr/>
        </p:nvSpPr>
        <p:spPr bwMode="auto">
          <a:xfrm>
            <a:off x="6934200" y="6038850"/>
            <a:ext cx="774700" cy="342900"/>
          </a:xfrm>
          <a:prstGeom prst="rect">
            <a:avLst/>
          </a:prstGeom>
          <a:noFill/>
          <a:ln w="9525">
            <a:solidFill>
              <a:srgbClr val="000000"/>
            </a:solidFill>
            <a:miter lim="800000"/>
            <a:headEnd/>
            <a:tailEnd/>
          </a:ln>
        </p:spPr>
        <p:txBody>
          <a:bodyPr/>
          <a:lstStyle/>
          <a:p>
            <a:r>
              <a:rPr lang="en-US" sz="1600"/>
              <a:t>16.3 L</a:t>
            </a:r>
          </a:p>
        </p:txBody>
      </p:sp>
      <p:sp>
        <p:nvSpPr>
          <p:cNvPr id="221190" name="Rectangle 5"/>
          <p:cNvSpPr>
            <a:spLocks noChangeArrowheads="1"/>
          </p:cNvSpPr>
          <p:nvPr/>
        </p:nvSpPr>
        <p:spPr bwMode="auto">
          <a:xfrm>
            <a:off x="914400" y="4476750"/>
            <a:ext cx="59118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At STP, we’d use 22.4 L per 1 mol, but we aren’t at STP.</a:t>
            </a:r>
          </a:p>
        </p:txBody>
      </p:sp>
      <p:sp>
        <p:nvSpPr>
          <p:cNvPr id="221191" name="Rectangle 6"/>
          <p:cNvSpPr>
            <a:spLocks noChangeArrowheads="1"/>
          </p:cNvSpPr>
          <p:nvPr/>
        </p:nvSpPr>
        <p:spPr bwMode="auto">
          <a:xfrm>
            <a:off x="-3562350" y="4521200"/>
            <a:ext cx="9144000" cy="0"/>
          </a:xfrm>
          <a:prstGeom prst="rect">
            <a:avLst/>
          </a:prstGeom>
          <a:noFill/>
          <a:ln w="9525">
            <a:noFill/>
            <a:miter lim="800000"/>
            <a:headEnd/>
            <a:tailEnd/>
          </a:ln>
        </p:spPr>
        <p:txBody>
          <a:bodyPr wrap="none" anchor="ctr">
            <a:spAutoFit/>
          </a:bodyPr>
          <a:lstStyle/>
          <a:p>
            <a:endParaRPr lang="en-US"/>
          </a:p>
        </p:txBody>
      </p:sp>
      <p:sp>
        <p:nvSpPr>
          <p:cNvPr id="221192" name="Text Box 7"/>
          <p:cNvSpPr txBox="1">
            <a:spLocks noChangeArrowheads="1"/>
          </p:cNvSpPr>
          <p:nvPr/>
        </p:nvSpPr>
        <p:spPr bwMode="auto">
          <a:xfrm>
            <a:off x="928688" y="2235200"/>
            <a:ext cx="6270625" cy="396875"/>
          </a:xfrm>
          <a:prstGeom prst="rect">
            <a:avLst/>
          </a:prstGeom>
          <a:noFill/>
          <a:ln w="9525">
            <a:noFill/>
            <a:miter lim="800000"/>
            <a:headEnd/>
            <a:tailEnd/>
          </a:ln>
        </p:spPr>
        <p:txBody>
          <a:bodyPr wrap="none">
            <a:spAutoFit/>
          </a:bodyPr>
          <a:lstStyle/>
          <a:p>
            <a:r>
              <a:rPr lang="en-US" sz="2000"/>
              <a:t>Zn (s)   +   2 HCl (aq)                   ZnCl</a:t>
            </a:r>
            <a:r>
              <a:rPr lang="en-US" sz="2000" baseline="-25000"/>
              <a:t>2</a:t>
            </a:r>
            <a:r>
              <a:rPr lang="en-US" sz="2000"/>
              <a:t>(aq)    +    H</a:t>
            </a:r>
            <a:r>
              <a:rPr lang="en-US" sz="2000" baseline="-25000"/>
              <a:t>2</a:t>
            </a:r>
            <a:r>
              <a:rPr lang="en-US" sz="2000"/>
              <a:t>(g)</a:t>
            </a:r>
          </a:p>
        </p:txBody>
      </p:sp>
      <p:sp>
        <p:nvSpPr>
          <p:cNvPr id="221193" name="Text Box 8"/>
          <p:cNvSpPr txBox="1">
            <a:spLocks noChangeArrowheads="1"/>
          </p:cNvSpPr>
          <p:nvPr/>
        </p:nvSpPr>
        <p:spPr bwMode="auto">
          <a:xfrm>
            <a:off x="906463" y="2592388"/>
            <a:ext cx="749300" cy="336550"/>
          </a:xfrm>
          <a:prstGeom prst="rect">
            <a:avLst/>
          </a:prstGeom>
          <a:noFill/>
          <a:ln w="9525">
            <a:noFill/>
            <a:miter lim="800000"/>
            <a:headEnd/>
            <a:tailEnd/>
          </a:ln>
        </p:spPr>
        <p:txBody>
          <a:bodyPr wrap="none">
            <a:spAutoFit/>
          </a:bodyPr>
          <a:lstStyle/>
          <a:p>
            <a:r>
              <a:rPr lang="en-US" sz="1600"/>
              <a:t>38.2 g</a:t>
            </a:r>
          </a:p>
        </p:txBody>
      </p:sp>
      <p:sp>
        <p:nvSpPr>
          <p:cNvPr id="221194" name="Text Box 9"/>
          <p:cNvSpPr txBox="1">
            <a:spLocks noChangeArrowheads="1"/>
          </p:cNvSpPr>
          <p:nvPr/>
        </p:nvSpPr>
        <p:spPr bwMode="auto">
          <a:xfrm>
            <a:off x="2286000" y="2597150"/>
            <a:ext cx="815975" cy="336550"/>
          </a:xfrm>
          <a:prstGeom prst="rect">
            <a:avLst/>
          </a:prstGeom>
          <a:noFill/>
          <a:ln w="9525">
            <a:noFill/>
            <a:miter lim="800000"/>
            <a:headEnd/>
            <a:tailEnd/>
          </a:ln>
        </p:spPr>
        <p:txBody>
          <a:bodyPr wrap="none">
            <a:spAutoFit/>
          </a:bodyPr>
          <a:lstStyle/>
          <a:p>
            <a:r>
              <a:rPr lang="en-US" sz="1600"/>
              <a:t>excess</a:t>
            </a:r>
          </a:p>
        </p:txBody>
      </p:sp>
      <p:sp>
        <p:nvSpPr>
          <p:cNvPr id="221195" name="Line 10"/>
          <p:cNvSpPr>
            <a:spLocks noChangeShapeType="1"/>
          </p:cNvSpPr>
          <p:nvPr/>
        </p:nvSpPr>
        <p:spPr bwMode="auto">
          <a:xfrm>
            <a:off x="3695700" y="2435225"/>
            <a:ext cx="801688" cy="0"/>
          </a:xfrm>
          <a:prstGeom prst="line">
            <a:avLst/>
          </a:prstGeom>
          <a:noFill/>
          <a:ln w="15875">
            <a:solidFill>
              <a:schemeClr val="tx1"/>
            </a:solidFill>
            <a:round/>
            <a:headEnd/>
            <a:tailEnd type="triangle" w="med" len="med"/>
          </a:ln>
        </p:spPr>
        <p:txBody>
          <a:bodyPr/>
          <a:lstStyle/>
          <a:p>
            <a:endParaRPr lang="en-US"/>
          </a:p>
        </p:txBody>
      </p:sp>
      <p:sp>
        <p:nvSpPr>
          <p:cNvPr id="221196" name="Text Box 11"/>
          <p:cNvSpPr txBox="1">
            <a:spLocks noChangeArrowheads="1"/>
          </p:cNvSpPr>
          <p:nvPr/>
        </p:nvSpPr>
        <p:spPr bwMode="auto">
          <a:xfrm>
            <a:off x="6519863" y="2597150"/>
            <a:ext cx="488950" cy="336550"/>
          </a:xfrm>
          <a:prstGeom prst="rect">
            <a:avLst/>
          </a:prstGeom>
          <a:noFill/>
          <a:ln w="9525">
            <a:noFill/>
            <a:miter lim="800000"/>
            <a:headEnd/>
            <a:tailEnd/>
          </a:ln>
        </p:spPr>
        <p:txBody>
          <a:bodyPr wrap="none">
            <a:spAutoFit/>
          </a:bodyPr>
          <a:lstStyle/>
          <a:p>
            <a:r>
              <a:rPr lang="en-US" sz="1600"/>
              <a:t>X L</a:t>
            </a:r>
          </a:p>
        </p:txBody>
      </p:sp>
      <p:sp>
        <p:nvSpPr>
          <p:cNvPr id="221197" name="Text Box 12"/>
          <p:cNvSpPr txBox="1">
            <a:spLocks noChangeArrowheads="1"/>
          </p:cNvSpPr>
          <p:nvPr/>
        </p:nvSpPr>
        <p:spPr bwMode="auto">
          <a:xfrm>
            <a:off x="7399338" y="2840038"/>
            <a:ext cx="1625600" cy="366712"/>
          </a:xfrm>
          <a:prstGeom prst="rect">
            <a:avLst/>
          </a:prstGeom>
          <a:noFill/>
          <a:ln w="9525">
            <a:noFill/>
            <a:miter lim="800000"/>
            <a:headEnd/>
            <a:tailEnd/>
          </a:ln>
        </p:spPr>
        <p:txBody>
          <a:bodyPr wrap="none">
            <a:spAutoFit/>
          </a:bodyPr>
          <a:lstStyle/>
          <a:p>
            <a:r>
              <a:rPr lang="en-US" sz="1800"/>
              <a:t>P = 107.3 kPa</a:t>
            </a:r>
          </a:p>
        </p:txBody>
      </p:sp>
      <p:sp>
        <p:nvSpPr>
          <p:cNvPr id="221198" name="Text Box 13"/>
          <p:cNvSpPr txBox="1">
            <a:spLocks noChangeArrowheads="1"/>
          </p:cNvSpPr>
          <p:nvPr/>
        </p:nvSpPr>
        <p:spPr bwMode="auto">
          <a:xfrm>
            <a:off x="7421563" y="3155950"/>
            <a:ext cx="1087437" cy="366713"/>
          </a:xfrm>
          <a:prstGeom prst="rect">
            <a:avLst/>
          </a:prstGeom>
          <a:noFill/>
          <a:ln w="9525">
            <a:noFill/>
            <a:miter lim="800000"/>
            <a:headEnd/>
            <a:tailEnd/>
          </a:ln>
        </p:spPr>
        <p:txBody>
          <a:bodyPr wrap="none">
            <a:spAutoFit/>
          </a:bodyPr>
          <a:lstStyle/>
          <a:p>
            <a:r>
              <a:rPr lang="en-US" sz="1800"/>
              <a:t>T = 88</a:t>
            </a:r>
            <a:r>
              <a:rPr lang="en-US" sz="1800" baseline="30000"/>
              <a:t>o</a:t>
            </a:r>
            <a:r>
              <a:rPr lang="en-US" sz="1800"/>
              <a:t>C</a:t>
            </a:r>
          </a:p>
        </p:txBody>
      </p:sp>
      <p:grpSp>
        <p:nvGrpSpPr>
          <p:cNvPr id="2" name="Group 14"/>
          <p:cNvGrpSpPr>
            <a:grpSpLocks/>
          </p:cNvGrpSpPr>
          <p:nvPr/>
        </p:nvGrpSpPr>
        <p:grpSpPr bwMode="auto">
          <a:xfrm>
            <a:off x="712788" y="3581400"/>
            <a:ext cx="1219200" cy="481013"/>
            <a:chOff x="186" y="1092"/>
            <a:chExt cx="768" cy="303"/>
          </a:xfrm>
        </p:grpSpPr>
        <p:sp>
          <p:nvSpPr>
            <p:cNvPr id="221255" name="Line 15"/>
            <p:cNvSpPr>
              <a:spLocks noChangeShapeType="1"/>
            </p:cNvSpPr>
            <p:nvPr/>
          </p:nvSpPr>
          <p:spPr bwMode="auto">
            <a:xfrm>
              <a:off x="186" y="1245"/>
              <a:ext cx="768" cy="0"/>
            </a:xfrm>
            <a:prstGeom prst="line">
              <a:avLst/>
            </a:prstGeom>
            <a:noFill/>
            <a:ln w="9525">
              <a:solidFill>
                <a:schemeClr val="tx1"/>
              </a:solidFill>
              <a:round/>
              <a:headEnd/>
              <a:tailEnd/>
            </a:ln>
          </p:spPr>
          <p:txBody>
            <a:bodyPr/>
            <a:lstStyle/>
            <a:p>
              <a:endParaRPr lang="en-US"/>
            </a:p>
          </p:txBody>
        </p:sp>
        <p:sp>
          <p:nvSpPr>
            <p:cNvPr id="221256" name="Line 16"/>
            <p:cNvSpPr>
              <a:spLocks noChangeShapeType="1"/>
            </p:cNvSpPr>
            <p:nvPr/>
          </p:nvSpPr>
          <p:spPr bwMode="auto">
            <a:xfrm>
              <a:off x="229" y="1092"/>
              <a:ext cx="163" cy="151"/>
            </a:xfrm>
            <a:prstGeom prst="line">
              <a:avLst/>
            </a:prstGeom>
            <a:noFill/>
            <a:ln w="9525">
              <a:solidFill>
                <a:schemeClr val="tx1"/>
              </a:solidFill>
              <a:round/>
              <a:headEnd/>
              <a:tailEnd/>
            </a:ln>
          </p:spPr>
          <p:txBody>
            <a:bodyPr/>
            <a:lstStyle/>
            <a:p>
              <a:endParaRPr lang="en-US"/>
            </a:p>
          </p:txBody>
        </p:sp>
        <p:sp>
          <p:nvSpPr>
            <p:cNvPr id="221257" name="Line 17"/>
            <p:cNvSpPr>
              <a:spLocks noChangeShapeType="1"/>
            </p:cNvSpPr>
            <p:nvPr/>
          </p:nvSpPr>
          <p:spPr bwMode="auto">
            <a:xfrm>
              <a:off x="727" y="1244"/>
              <a:ext cx="163" cy="151"/>
            </a:xfrm>
            <a:prstGeom prst="line">
              <a:avLst/>
            </a:prstGeom>
            <a:noFill/>
            <a:ln w="9525">
              <a:solidFill>
                <a:schemeClr val="tx1"/>
              </a:solidFill>
              <a:round/>
              <a:headEnd/>
              <a:tailEnd/>
            </a:ln>
          </p:spPr>
          <p:txBody>
            <a:bodyPr/>
            <a:lstStyle/>
            <a:p>
              <a:endParaRPr lang="en-US"/>
            </a:p>
          </p:txBody>
        </p:sp>
        <p:sp>
          <p:nvSpPr>
            <p:cNvPr id="221258" name="Line 18"/>
            <p:cNvSpPr>
              <a:spLocks noChangeShapeType="1"/>
            </p:cNvSpPr>
            <p:nvPr/>
          </p:nvSpPr>
          <p:spPr bwMode="auto">
            <a:xfrm flipV="1">
              <a:off x="727" y="1092"/>
              <a:ext cx="163" cy="151"/>
            </a:xfrm>
            <a:prstGeom prst="line">
              <a:avLst/>
            </a:prstGeom>
            <a:noFill/>
            <a:ln w="9525">
              <a:solidFill>
                <a:schemeClr val="tx1"/>
              </a:solidFill>
              <a:round/>
              <a:headEnd/>
              <a:tailEnd/>
            </a:ln>
          </p:spPr>
          <p:txBody>
            <a:bodyPr/>
            <a:lstStyle/>
            <a:p>
              <a:endParaRPr lang="en-US"/>
            </a:p>
          </p:txBody>
        </p:sp>
        <p:sp>
          <p:nvSpPr>
            <p:cNvPr id="221259" name="Line 19"/>
            <p:cNvSpPr>
              <a:spLocks noChangeShapeType="1"/>
            </p:cNvSpPr>
            <p:nvPr/>
          </p:nvSpPr>
          <p:spPr bwMode="auto">
            <a:xfrm flipV="1">
              <a:off x="233" y="1244"/>
              <a:ext cx="163" cy="151"/>
            </a:xfrm>
            <a:prstGeom prst="line">
              <a:avLst/>
            </a:prstGeom>
            <a:noFill/>
            <a:ln w="9525">
              <a:solidFill>
                <a:schemeClr val="tx1"/>
              </a:solidFill>
              <a:round/>
              <a:headEnd/>
              <a:tailEnd/>
            </a:ln>
          </p:spPr>
          <p:txBody>
            <a:bodyPr/>
            <a:lstStyle/>
            <a:p>
              <a:endParaRPr lang="en-US"/>
            </a:p>
          </p:txBody>
        </p:sp>
      </p:grpSp>
      <p:sp>
        <p:nvSpPr>
          <p:cNvPr id="1363988" name="Oval 20"/>
          <p:cNvSpPr>
            <a:spLocks noChangeArrowheads="1"/>
          </p:cNvSpPr>
          <p:nvPr/>
        </p:nvSpPr>
        <p:spPr bwMode="auto">
          <a:xfrm>
            <a:off x="736600" y="3529013"/>
            <a:ext cx="88900" cy="88900"/>
          </a:xfrm>
          <a:prstGeom prst="ellipse">
            <a:avLst/>
          </a:prstGeom>
          <a:solidFill>
            <a:srgbClr val="800000"/>
          </a:solidFill>
          <a:ln w="9525">
            <a:solidFill>
              <a:srgbClr val="800000"/>
            </a:solidFill>
            <a:round/>
            <a:headEnd/>
            <a:tailEnd/>
          </a:ln>
        </p:spPr>
        <p:txBody>
          <a:bodyPr wrap="none" anchor="ctr"/>
          <a:lstStyle/>
          <a:p>
            <a:endParaRPr lang="en-US"/>
          </a:p>
        </p:txBody>
      </p:sp>
      <p:sp>
        <p:nvSpPr>
          <p:cNvPr id="1363989" name="Text Box 21"/>
          <p:cNvSpPr txBox="1">
            <a:spLocks noChangeArrowheads="1"/>
          </p:cNvSpPr>
          <p:nvPr/>
        </p:nvSpPr>
        <p:spPr bwMode="auto">
          <a:xfrm>
            <a:off x="577850" y="4086225"/>
            <a:ext cx="390525" cy="304800"/>
          </a:xfrm>
          <a:prstGeom prst="rect">
            <a:avLst/>
          </a:prstGeom>
          <a:noFill/>
          <a:ln w="9525">
            <a:noFill/>
            <a:miter lim="800000"/>
            <a:headEnd/>
            <a:tailEnd/>
          </a:ln>
        </p:spPr>
        <p:txBody>
          <a:bodyPr wrap="none">
            <a:spAutoFit/>
          </a:bodyPr>
          <a:lstStyle/>
          <a:p>
            <a:pPr algn="l"/>
            <a:r>
              <a:rPr lang="en-US" sz="1400"/>
              <a:t>Zn</a:t>
            </a:r>
            <a:endParaRPr lang="en-US" sz="1400" baseline="-25000"/>
          </a:p>
        </p:txBody>
      </p:sp>
      <p:sp>
        <p:nvSpPr>
          <p:cNvPr id="1363990" name="Text Box 22"/>
          <p:cNvSpPr txBox="1">
            <a:spLocks noChangeArrowheads="1"/>
          </p:cNvSpPr>
          <p:nvPr/>
        </p:nvSpPr>
        <p:spPr bwMode="auto">
          <a:xfrm>
            <a:off x="1552575" y="4086225"/>
            <a:ext cx="376238" cy="304800"/>
          </a:xfrm>
          <a:prstGeom prst="rect">
            <a:avLst/>
          </a:prstGeom>
          <a:noFill/>
          <a:ln w="9525">
            <a:noFill/>
            <a:miter lim="800000"/>
            <a:headEnd/>
            <a:tailEnd/>
          </a:ln>
        </p:spPr>
        <p:txBody>
          <a:bodyPr wrap="none">
            <a:spAutoFit/>
          </a:bodyPr>
          <a:lstStyle/>
          <a:p>
            <a:pPr algn="l"/>
            <a:r>
              <a:rPr lang="en-US" sz="1400"/>
              <a:t>H</a:t>
            </a:r>
            <a:r>
              <a:rPr lang="en-US" sz="1400" baseline="-25000"/>
              <a:t>2</a:t>
            </a:r>
          </a:p>
        </p:txBody>
      </p:sp>
      <p:sp>
        <p:nvSpPr>
          <p:cNvPr id="1363991" name="Line 23"/>
          <p:cNvSpPr>
            <a:spLocks noChangeShapeType="1"/>
          </p:cNvSpPr>
          <p:nvPr/>
        </p:nvSpPr>
        <p:spPr bwMode="auto">
          <a:xfrm>
            <a:off x="1046163" y="3814763"/>
            <a:ext cx="534987" cy="0"/>
          </a:xfrm>
          <a:prstGeom prst="line">
            <a:avLst/>
          </a:prstGeom>
          <a:noFill/>
          <a:ln w="31750">
            <a:solidFill>
              <a:srgbClr val="800000"/>
            </a:solidFill>
            <a:round/>
            <a:headEnd/>
            <a:tailEnd/>
          </a:ln>
        </p:spPr>
        <p:txBody>
          <a:bodyPr/>
          <a:lstStyle/>
          <a:p>
            <a:endParaRPr lang="en-US"/>
          </a:p>
        </p:txBody>
      </p:sp>
      <p:sp>
        <p:nvSpPr>
          <p:cNvPr id="1363992" name="Line 24"/>
          <p:cNvSpPr>
            <a:spLocks noChangeShapeType="1"/>
          </p:cNvSpPr>
          <p:nvPr/>
        </p:nvSpPr>
        <p:spPr bwMode="auto">
          <a:xfrm flipV="1">
            <a:off x="1571625" y="3813175"/>
            <a:ext cx="320675" cy="1588"/>
          </a:xfrm>
          <a:prstGeom prst="line">
            <a:avLst/>
          </a:prstGeom>
          <a:noFill/>
          <a:ln w="31750">
            <a:solidFill>
              <a:srgbClr val="800000"/>
            </a:solidFill>
            <a:round/>
            <a:headEnd/>
            <a:tailEnd/>
          </a:ln>
        </p:spPr>
        <p:txBody>
          <a:bodyPr/>
          <a:lstStyle/>
          <a:p>
            <a:endParaRPr lang="en-US"/>
          </a:p>
        </p:txBody>
      </p:sp>
      <p:grpSp>
        <p:nvGrpSpPr>
          <p:cNvPr id="3" name="Group 25"/>
          <p:cNvGrpSpPr>
            <a:grpSpLocks/>
          </p:cNvGrpSpPr>
          <p:nvPr/>
        </p:nvGrpSpPr>
        <p:grpSpPr bwMode="auto">
          <a:xfrm>
            <a:off x="1858963" y="3778250"/>
            <a:ext cx="88900" cy="88900"/>
            <a:chOff x="925" y="1217"/>
            <a:chExt cx="56" cy="56"/>
          </a:xfrm>
        </p:grpSpPr>
        <p:sp>
          <p:nvSpPr>
            <p:cNvPr id="221252" name="Oval 26"/>
            <p:cNvSpPr>
              <a:spLocks noChangeArrowheads="1"/>
            </p:cNvSpPr>
            <p:nvPr/>
          </p:nvSpPr>
          <p:spPr bwMode="auto">
            <a:xfrm>
              <a:off x="925" y="1217"/>
              <a:ext cx="56" cy="56"/>
            </a:xfrm>
            <a:prstGeom prst="ellipse">
              <a:avLst/>
            </a:prstGeom>
            <a:solidFill>
              <a:srgbClr val="800000"/>
            </a:solidFill>
            <a:ln w="22225">
              <a:solidFill>
                <a:srgbClr val="800000"/>
              </a:solidFill>
              <a:round/>
              <a:headEnd/>
              <a:tailEnd/>
            </a:ln>
          </p:spPr>
          <p:txBody>
            <a:bodyPr wrap="none" anchor="ctr"/>
            <a:lstStyle/>
            <a:p>
              <a:endParaRPr lang="en-US" sz="1400"/>
            </a:p>
          </p:txBody>
        </p:sp>
        <p:sp>
          <p:nvSpPr>
            <p:cNvPr id="221253" name="Line 27"/>
            <p:cNvSpPr>
              <a:spLocks noChangeShapeType="1"/>
            </p:cNvSpPr>
            <p:nvPr/>
          </p:nvSpPr>
          <p:spPr bwMode="auto">
            <a:xfrm>
              <a:off x="933" y="1226"/>
              <a:ext cx="41" cy="36"/>
            </a:xfrm>
            <a:prstGeom prst="line">
              <a:avLst/>
            </a:prstGeom>
            <a:noFill/>
            <a:ln w="22225">
              <a:solidFill>
                <a:schemeClr val="bg1"/>
              </a:solidFill>
              <a:round/>
              <a:headEnd/>
              <a:tailEnd/>
            </a:ln>
          </p:spPr>
          <p:txBody>
            <a:bodyPr/>
            <a:lstStyle/>
            <a:p>
              <a:endParaRPr lang="en-US"/>
            </a:p>
          </p:txBody>
        </p:sp>
        <p:sp>
          <p:nvSpPr>
            <p:cNvPr id="221254" name="Line 28"/>
            <p:cNvSpPr>
              <a:spLocks noChangeShapeType="1"/>
            </p:cNvSpPr>
            <p:nvPr/>
          </p:nvSpPr>
          <p:spPr bwMode="auto">
            <a:xfrm flipH="1">
              <a:off x="934" y="1228"/>
              <a:ext cx="41" cy="36"/>
            </a:xfrm>
            <a:prstGeom prst="line">
              <a:avLst/>
            </a:prstGeom>
            <a:noFill/>
            <a:ln w="22225">
              <a:solidFill>
                <a:schemeClr val="bg1"/>
              </a:solidFill>
              <a:round/>
              <a:headEnd/>
              <a:tailEnd/>
            </a:ln>
          </p:spPr>
          <p:txBody>
            <a:bodyPr/>
            <a:lstStyle/>
            <a:p>
              <a:endParaRPr lang="en-US"/>
            </a:p>
          </p:txBody>
        </p:sp>
      </p:grpSp>
      <p:sp>
        <p:nvSpPr>
          <p:cNvPr id="1363997" name="Text Box 29"/>
          <p:cNvSpPr txBox="1">
            <a:spLocks noChangeArrowheads="1"/>
          </p:cNvSpPr>
          <p:nvPr/>
        </p:nvSpPr>
        <p:spPr bwMode="auto">
          <a:xfrm>
            <a:off x="2052638" y="3678238"/>
            <a:ext cx="1943100" cy="336550"/>
          </a:xfrm>
          <a:prstGeom prst="rect">
            <a:avLst/>
          </a:prstGeom>
          <a:noFill/>
          <a:ln w="9525">
            <a:noFill/>
            <a:miter lim="800000"/>
            <a:headEnd/>
            <a:tailEnd/>
          </a:ln>
        </p:spPr>
        <p:txBody>
          <a:bodyPr wrap="none">
            <a:spAutoFit/>
          </a:bodyPr>
          <a:lstStyle/>
          <a:p>
            <a:pPr algn="l"/>
            <a:r>
              <a:rPr lang="en-US" sz="1600"/>
              <a:t>x L H</a:t>
            </a:r>
            <a:r>
              <a:rPr lang="en-US" sz="1600" baseline="-25000"/>
              <a:t>2</a:t>
            </a:r>
            <a:r>
              <a:rPr lang="en-US" sz="1600"/>
              <a:t>  =  38.2 g Zn</a:t>
            </a:r>
            <a:endParaRPr lang="en-US" sz="1600" baseline="-25000"/>
          </a:p>
        </p:txBody>
      </p:sp>
      <p:sp>
        <p:nvSpPr>
          <p:cNvPr id="1363998" name="Text Box 30"/>
          <p:cNvSpPr txBox="1">
            <a:spLocks noChangeArrowheads="1"/>
          </p:cNvSpPr>
          <p:nvPr/>
        </p:nvSpPr>
        <p:spPr bwMode="auto">
          <a:xfrm>
            <a:off x="3965575" y="3816350"/>
            <a:ext cx="1042988" cy="336550"/>
          </a:xfrm>
          <a:prstGeom prst="rect">
            <a:avLst/>
          </a:prstGeom>
          <a:noFill/>
          <a:ln w="9525">
            <a:noFill/>
            <a:miter lim="800000"/>
            <a:headEnd/>
            <a:tailEnd/>
          </a:ln>
        </p:spPr>
        <p:txBody>
          <a:bodyPr wrap="none">
            <a:spAutoFit/>
          </a:bodyPr>
          <a:lstStyle/>
          <a:p>
            <a:pPr algn="l"/>
            <a:r>
              <a:rPr lang="en-US" sz="1600"/>
              <a:t>65.4 g Zn</a:t>
            </a:r>
            <a:endParaRPr lang="en-US" sz="1600" baseline="-25000"/>
          </a:p>
        </p:txBody>
      </p:sp>
      <p:sp>
        <p:nvSpPr>
          <p:cNvPr id="1363999" name="Text Box 31"/>
          <p:cNvSpPr txBox="1">
            <a:spLocks noChangeArrowheads="1"/>
          </p:cNvSpPr>
          <p:nvPr/>
        </p:nvSpPr>
        <p:spPr bwMode="auto">
          <a:xfrm>
            <a:off x="7010400" y="3689350"/>
            <a:ext cx="1263650" cy="336550"/>
          </a:xfrm>
          <a:prstGeom prst="rect">
            <a:avLst/>
          </a:prstGeom>
          <a:noFill/>
          <a:ln w="9525">
            <a:noFill/>
            <a:miter lim="800000"/>
            <a:headEnd/>
            <a:tailEnd/>
          </a:ln>
        </p:spPr>
        <p:txBody>
          <a:bodyPr wrap="none">
            <a:spAutoFit/>
          </a:bodyPr>
          <a:lstStyle/>
          <a:p>
            <a:pPr algn="l"/>
            <a:r>
              <a:rPr lang="en-US" sz="1600"/>
              <a:t>=  13.1 L H</a:t>
            </a:r>
            <a:r>
              <a:rPr lang="en-US" sz="1600" baseline="-25000"/>
              <a:t>2</a:t>
            </a:r>
          </a:p>
        </p:txBody>
      </p:sp>
      <p:sp>
        <p:nvSpPr>
          <p:cNvPr id="1364000" name="Rectangle 32"/>
          <p:cNvSpPr>
            <a:spLocks noChangeArrowheads="1"/>
          </p:cNvSpPr>
          <p:nvPr/>
        </p:nvSpPr>
        <p:spPr bwMode="auto">
          <a:xfrm>
            <a:off x="4017963" y="3551238"/>
            <a:ext cx="974725" cy="336550"/>
          </a:xfrm>
          <a:prstGeom prst="rect">
            <a:avLst/>
          </a:prstGeom>
          <a:noFill/>
          <a:ln w="9525">
            <a:noFill/>
            <a:miter lim="800000"/>
            <a:headEnd/>
            <a:tailEnd/>
          </a:ln>
        </p:spPr>
        <p:txBody>
          <a:bodyPr wrap="none">
            <a:spAutoFit/>
          </a:bodyPr>
          <a:lstStyle/>
          <a:p>
            <a:pPr algn="l"/>
            <a:r>
              <a:rPr lang="en-US" sz="1600"/>
              <a:t>1 mol Zn</a:t>
            </a:r>
            <a:endParaRPr lang="en-US" sz="1600" baseline="-25000"/>
          </a:p>
        </p:txBody>
      </p:sp>
      <p:sp>
        <p:nvSpPr>
          <p:cNvPr id="1364001" name="Rectangle 33"/>
          <p:cNvSpPr>
            <a:spLocks noChangeArrowheads="1"/>
          </p:cNvSpPr>
          <p:nvPr/>
        </p:nvSpPr>
        <p:spPr bwMode="auto">
          <a:xfrm>
            <a:off x="5016500" y="3544888"/>
            <a:ext cx="962025" cy="336550"/>
          </a:xfrm>
          <a:prstGeom prst="rect">
            <a:avLst/>
          </a:prstGeom>
          <a:noFill/>
          <a:ln w="9525">
            <a:noFill/>
            <a:miter lim="800000"/>
            <a:headEnd/>
            <a:tailEnd/>
          </a:ln>
        </p:spPr>
        <p:txBody>
          <a:bodyPr wrap="none">
            <a:spAutoFit/>
          </a:bodyPr>
          <a:lstStyle/>
          <a:p>
            <a:pPr algn="l"/>
            <a:r>
              <a:rPr lang="en-US" sz="1600"/>
              <a:t>1 mol H</a:t>
            </a:r>
            <a:r>
              <a:rPr lang="en-US" sz="1600" baseline="-25000"/>
              <a:t>2</a:t>
            </a:r>
          </a:p>
        </p:txBody>
      </p:sp>
      <p:grpSp>
        <p:nvGrpSpPr>
          <p:cNvPr id="4" name="Group 34"/>
          <p:cNvGrpSpPr>
            <a:grpSpLocks/>
          </p:cNvGrpSpPr>
          <p:nvPr/>
        </p:nvGrpSpPr>
        <p:grpSpPr bwMode="auto">
          <a:xfrm>
            <a:off x="4019550" y="3589338"/>
            <a:ext cx="989013" cy="542925"/>
            <a:chOff x="2353" y="2935"/>
            <a:chExt cx="1505" cy="342"/>
          </a:xfrm>
        </p:grpSpPr>
        <p:sp>
          <p:nvSpPr>
            <p:cNvPr id="221250" name="AutoShape 35"/>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1251" name="Line 36"/>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p>
          </p:txBody>
        </p:sp>
      </p:grpSp>
      <p:sp>
        <p:nvSpPr>
          <p:cNvPr id="1364005" name="Rectangle 37"/>
          <p:cNvSpPr>
            <a:spLocks noChangeArrowheads="1"/>
          </p:cNvSpPr>
          <p:nvPr/>
        </p:nvSpPr>
        <p:spPr bwMode="auto">
          <a:xfrm>
            <a:off x="5003800" y="3814763"/>
            <a:ext cx="974725" cy="336550"/>
          </a:xfrm>
          <a:prstGeom prst="rect">
            <a:avLst/>
          </a:prstGeom>
          <a:noFill/>
          <a:ln w="9525">
            <a:noFill/>
            <a:miter lim="800000"/>
            <a:headEnd/>
            <a:tailEnd/>
          </a:ln>
        </p:spPr>
        <p:txBody>
          <a:bodyPr wrap="none">
            <a:spAutoFit/>
          </a:bodyPr>
          <a:lstStyle/>
          <a:p>
            <a:pPr algn="l"/>
            <a:r>
              <a:rPr lang="en-US" sz="1600"/>
              <a:t>1 mol Zn</a:t>
            </a:r>
            <a:endParaRPr lang="en-US" sz="1600" baseline="-25000"/>
          </a:p>
        </p:txBody>
      </p:sp>
      <p:sp>
        <p:nvSpPr>
          <p:cNvPr id="1364006" name="Line 38"/>
          <p:cNvSpPr>
            <a:spLocks noChangeShapeType="1"/>
          </p:cNvSpPr>
          <p:nvPr/>
        </p:nvSpPr>
        <p:spPr bwMode="auto">
          <a:xfrm flipV="1">
            <a:off x="3484563" y="3844925"/>
            <a:ext cx="469900" cy="65088"/>
          </a:xfrm>
          <a:prstGeom prst="line">
            <a:avLst/>
          </a:prstGeom>
          <a:noFill/>
          <a:ln w="9525">
            <a:solidFill>
              <a:srgbClr val="FF0000"/>
            </a:solidFill>
            <a:round/>
            <a:headEnd/>
            <a:tailEnd/>
          </a:ln>
        </p:spPr>
        <p:txBody>
          <a:bodyPr/>
          <a:lstStyle/>
          <a:p>
            <a:endParaRPr lang="en-US"/>
          </a:p>
        </p:txBody>
      </p:sp>
      <p:sp>
        <p:nvSpPr>
          <p:cNvPr id="1364007" name="Line 39"/>
          <p:cNvSpPr>
            <a:spLocks noChangeShapeType="1"/>
          </p:cNvSpPr>
          <p:nvPr/>
        </p:nvSpPr>
        <p:spPr bwMode="auto">
          <a:xfrm flipV="1">
            <a:off x="4492625" y="3986213"/>
            <a:ext cx="457200" cy="61912"/>
          </a:xfrm>
          <a:prstGeom prst="line">
            <a:avLst/>
          </a:prstGeom>
          <a:noFill/>
          <a:ln w="9525">
            <a:solidFill>
              <a:srgbClr val="FF0000"/>
            </a:solidFill>
            <a:round/>
            <a:headEnd/>
            <a:tailEnd/>
          </a:ln>
        </p:spPr>
        <p:txBody>
          <a:bodyPr/>
          <a:lstStyle/>
          <a:p>
            <a:endParaRPr lang="en-US"/>
          </a:p>
        </p:txBody>
      </p:sp>
      <p:grpSp>
        <p:nvGrpSpPr>
          <p:cNvPr id="5" name="Group 40"/>
          <p:cNvGrpSpPr>
            <a:grpSpLocks/>
          </p:cNvGrpSpPr>
          <p:nvPr/>
        </p:nvGrpSpPr>
        <p:grpSpPr bwMode="auto">
          <a:xfrm>
            <a:off x="5033963" y="3582988"/>
            <a:ext cx="925512" cy="542925"/>
            <a:chOff x="3885" y="2931"/>
            <a:chExt cx="542" cy="342"/>
          </a:xfrm>
        </p:grpSpPr>
        <p:sp>
          <p:nvSpPr>
            <p:cNvPr id="221248" name="AutoShape 41"/>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1249" name="Line 42"/>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p>
          </p:txBody>
        </p:sp>
      </p:grpSp>
      <p:sp>
        <p:nvSpPr>
          <p:cNvPr id="1364011" name="Line 43"/>
          <p:cNvSpPr>
            <a:spLocks noChangeShapeType="1"/>
          </p:cNvSpPr>
          <p:nvPr/>
        </p:nvSpPr>
        <p:spPr bwMode="auto">
          <a:xfrm flipV="1">
            <a:off x="4251325" y="3702050"/>
            <a:ext cx="647700" cy="79375"/>
          </a:xfrm>
          <a:prstGeom prst="line">
            <a:avLst/>
          </a:prstGeom>
          <a:noFill/>
          <a:ln w="9525">
            <a:solidFill>
              <a:srgbClr val="FF0000"/>
            </a:solidFill>
            <a:round/>
            <a:headEnd/>
            <a:tailEnd/>
          </a:ln>
        </p:spPr>
        <p:txBody>
          <a:bodyPr/>
          <a:lstStyle/>
          <a:p>
            <a:endParaRPr lang="en-US"/>
          </a:p>
        </p:txBody>
      </p:sp>
      <p:sp>
        <p:nvSpPr>
          <p:cNvPr id="1364012" name="Line 44"/>
          <p:cNvSpPr>
            <a:spLocks noChangeShapeType="1"/>
          </p:cNvSpPr>
          <p:nvPr/>
        </p:nvSpPr>
        <p:spPr bwMode="auto">
          <a:xfrm flipV="1">
            <a:off x="5267325" y="3968750"/>
            <a:ext cx="622300" cy="73025"/>
          </a:xfrm>
          <a:prstGeom prst="line">
            <a:avLst/>
          </a:prstGeom>
          <a:noFill/>
          <a:ln w="9525">
            <a:solidFill>
              <a:srgbClr val="FF0000"/>
            </a:solidFill>
            <a:round/>
            <a:headEnd/>
            <a:tailEnd/>
          </a:ln>
        </p:spPr>
        <p:txBody>
          <a:bodyPr/>
          <a:lstStyle/>
          <a:p>
            <a:endParaRPr lang="en-US"/>
          </a:p>
        </p:txBody>
      </p:sp>
      <p:sp>
        <p:nvSpPr>
          <p:cNvPr id="1364013" name="Line 45"/>
          <p:cNvSpPr>
            <a:spLocks noChangeShapeType="1"/>
          </p:cNvSpPr>
          <p:nvPr/>
        </p:nvSpPr>
        <p:spPr bwMode="auto">
          <a:xfrm>
            <a:off x="788988" y="3603625"/>
            <a:ext cx="258762" cy="219075"/>
          </a:xfrm>
          <a:prstGeom prst="line">
            <a:avLst/>
          </a:prstGeom>
          <a:noFill/>
          <a:ln w="31750">
            <a:solidFill>
              <a:srgbClr val="800000"/>
            </a:solidFill>
            <a:round/>
            <a:headEnd/>
            <a:tailEnd/>
          </a:ln>
        </p:spPr>
        <p:txBody>
          <a:bodyPr/>
          <a:lstStyle/>
          <a:p>
            <a:endParaRPr lang="en-US"/>
          </a:p>
        </p:txBody>
      </p:sp>
      <p:sp>
        <p:nvSpPr>
          <p:cNvPr id="1364014" name="Rectangle 46"/>
          <p:cNvSpPr>
            <a:spLocks noChangeArrowheads="1"/>
          </p:cNvSpPr>
          <p:nvPr/>
        </p:nvSpPr>
        <p:spPr bwMode="auto">
          <a:xfrm>
            <a:off x="5964238" y="3544888"/>
            <a:ext cx="1028700" cy="338137"/>
          </a:xfrm>
          <a:prstGeom prst="rect">
            <a:avLst/>
          </a:prstGeom>
          <a:noFill/>
          <a:ln w="9525">
            <a:noFill/>
            <a:miter lim="800000"/>
            <a:headEnd/>
            <a:tailEnd/>
          </a:ln>
        </p:spPr>
        <p:txBody>
          <a:bodyPr wrap="none">
            <a:spAutoFit/>
          </a:bodyPr>
          <a:lstStyle/>
          <a:p>
            <a:pPr algn="l"/>
            <a:r>
              <a:rPr lang="en-US" sz="1600"/>
              <a:t>22.4 L H</a:t>
            </a:r>
            <a:r>
              <a:rPr lang="en-US" sz="1600" baseline="-25000"/>
              <a:t>2</a:t>
            </a:r>
          </a:p>
        </p:txBody>
      </p:sp>
      <p:sp>
        <p:nvSpPr>
          <p:cNvPr id="1364015" name="Rectangle 47"/>
          <p:cNvSpPr>
            <a:spLocks noChangeArrowheads="1"/>
          </p:cNvSpPr>
          <p:nvPr/>
        </p:nvSpPr>
        <p:spPr bwMode="auto">
          <a:xfrm>
            <a:off x="5975350" y="3814763"/>
            <a:ext cx="962025" cy="336550"/>
          </a:xfrm>
          <a:prstGeom prst="rect">
            <a:avLst/>
          </a:prstGeom>
          <a:noFill/>
          <a:ln w="9525">
            <a:noFill/>
            <a:miter lim="800000"/>
            <a:headEnd/>
            <a:tailEnd/>
          </a:ln>
        </p:spPr>
        <p:txBody>
          <a:bodyPr wrap="none">
            <a:spAutoFit/>
          </a:bodyPr>
          <a:lstStyle/>
          <a:p>
            <a:pPr algn="l"/>
            <a:r>
              <a:rPr lang="en-US" sz="1600"/>
              <a:t>1 mol H</a:t>
            </a:r>
            <a:r>
              <a:rPr lang="en-US" sz="1600" baseline="-25000"/>
              <a:t>2</a:t>
            </a:r>
          </a:p>
        </p:txBody>
      </p:sp>
      <p:grpSp>
        <p:nvGrpSpPr>
          <p:cNvPr id="6" name="Group 48"/>
          <p:cNvGrpSpPr>
            <a:grpSpLocks/>
          </p:cNvGrpSpPr>
          <p:nvPr/>
        </p:nvGrpSpPr>
        <p:grpSpPr bwMode="auto">
          <a:xfrm>
            <a:off x="5989638" y="3582988"/>
            <a:ext cx="1008062" cy="542925"/>
            <a:chOff x="3885" y="2931"/>
            <a:chExt cx="542" cy="342"/>
          </a:xfrm>
        </p:grpSpPr>
        <p:sp>
          <p:nvSpPr>
            <p:cNvPr id="221246" name="AutoShape 49"/>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1247" name="Line 50"/>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p>
          </p:txBody>
        </p:sp>
      </p:grpSp>
      <p:sp>
        <p:nvSpPr>
          <p:cNvPr id="1364019" name="Line 51"/>
          <p:cNvSpPr>
            <a:spLocks noChangeShapeType="1"/>
          </p:cNvSpPr>
          <p:nvPr/>
        </p:nvSpPr>
        <p:spPr bwMode="auto">
          <a:xfrm flipV="1">
            <a:off x="5297488" y="3687763"/>
            <a:ext cx="584200" cy="90487"/>
          </a:xfrm>
          <a:prstGeom prst="line">
            <a:avLst/>
          </a:prstGeom>
          <a:noFill/>
          <a:ln w="9525">
            <a:solidFill>
              <a:srgbClr val="FF0000"/>
            </a:solidFill>
            <a:round/>
            <a:headEnd/>
            <a:tailEnd/>
          </a:ln>
        </p:spPr>
        <p:txBody>
          <a:bodyPr/>
          <a:lstStyle/>
          <a:p>
            <a:endParaRPr lang="en-US"/>
          </a:p>
        </p:txBody>
      </p:sp>
      <p:sp>
        <p:nvSpPr>
          <p:cNvPr id="1364020" name="Line 52"/>
          <p:cNvSpPr>
            <a:spLocks noChangeShapeType="1"/>
          </p:cNvSpPr>
          <p:nvPr/>
        </p:nvSpPr>
        <p:spPr bwMode="auto">
          <a:xfrm flipV="1">
            <a:off x="6259513" y="3949700"/>
            <a:ext cx="584200" cy="100013"/>
          </a:xfrm>
          <a:prstGeom prst="line">
            <a:avLst/>
          </a:prstGeom>
          <a:noFill/>
          <a:ln w="9525">
            <a:solidFill>
              <a:srgbClr val="FF0000"/>
            </a:solidFill>
            <a:round/>
            <a:headEnd/>
            <a:tailEnd/>
          </a:ln>
        </p:spPr>
        <p:txBody>
          <a:bodyPr/>
          <a:lstStyle/>
          <a:p>
            <a:endParaRPr lang="en-US"/>
          </a:p>
        </p:txBody>
      </p:sp>
      <p:sp>
        <p:nvSpPr>
          <p:cNvPr id="221224" name="Text Box 53"/>
          <p:cNvSpPr txBox="1">
            <a:spLocks noChangeArrowheads="1"/>
          </p:cNvSpPr>
          <p:nvPr/>
        </p:nvSpPr>
        <p:spPr bwMode="auto">
          <a:xfrm>
            <a:off x="6340475" y="2903538"/>
            <a:ext cx="793750" cy="304800"/>
          </a:xfrm>
          <a:prstGeom prst="rect">
            <a:avLst/>
          </a:prstGeom>
          <a:noFill/>
          <a:ln w="9525">
            <a:noFill/>
            <a:miter lim="800000"/>
            <a:headEnd/>
            <a:tailEnd/>
          </a:ln>
        </p:spPr>
        <p:txBody>
          <a:bodyPr wrap="none">
            <a:spAutoFit/>
          </a:bodyPr>
          <a:lstStyle/>
          <a:p>
            <a:pPr algn="l"/>
            <a:r>
              <a:rPr lang="en-US" sz="1400"/>
              <a:t>(13.1 L)</a:t>
            </a:r>
          </a:p>
        </p:txBody>
      </p:sp>
      <p:sp>
        <p:nvSpPr>
          <p:cNvPr id="221225" name="Oval 54">
            <a:hlinkClick r:id="rId3" action="ppaction://hlinksldjump" tooltip="Return to Ideal Gas Law Method"/>
          </p:cNvPr>
          <p:cNvSpPr>
            <a:spLocks noChangeArrowheads="1"/>
          </p:cNvSpPr>
          <p:nvPr/>
        </p:nvSpPr>
        <p:spPr bwMode="auto">
          <a:xfrm>
            <a:off x="7343775" y="4329113"/>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t>Combined</a:t>
            </a:r>
          </a:p>
          <a:p>
            <a:r>
              <a:rPr lang="en-US" sz="800"/>
              <a:t>Gas Law</a:t>
            </a:r>
          </a:p>
        </p:txBody>
      </p:sp>
      <p:sp>
        <p:nvSpPr>
          <p:cNvPr id="1364050" name="Text Box 82"/>
          <p:cNvSpPr txBox="1">
            <a:spLocks noChangeArrowheads="1"/>
          </p:cNvSpPr>
          <p:nvPr/>
        </p:nvSpPr>
        <p:spPr bwMode="auto">
          <a:xfrm>
            <a:off x="6616700" y="6046788"/>
            <a:ext cx="303213" cy="336550"/>
          </a:xfrm>
          <a:prstGeom prst="rect">
            <a:avLst/>
          </a:prstGeom>
          <a:noFill/>
          <a:ln w="9525">
            <a:noFill/>
            <a:miter lim="800000"/>
            <a:headEnd/>
            <a:tailEnd/>
          </a:ln>
        </p:spPr>
        <p:txBody>
          <a:bodyPr wrap="none">
            <a:spAutoFit/>
          </a:bodyPr>
          <a:lstStyle/>
          <a:p>
            <a:r>
              <a:rPr lang="en-US" sz="1600"/>
              <a:t>=</a:t>
            </a:r>
          </a:p>
        </p:txBody>
      </p:sp>
      <p:sp>
        <p:nvSpPr>
          <p:cNvPr id="1364053" name="Text Box 85"/>
          <p:cNvSpPr txBox="1">
            <a:spLocks noChangeArrowheads="1"/>
          </p:cNvSpPr>
          <p:nvPr/>
        </p:nvSpPr>
        <p:spPr bwMode="auto">
          <a:xfrm>
            <a:off x="133350" y="5145088"/>
            <a:ext cx="744538" cy="1558925"/>
          </a:xfrm>
          <a:prstGeom prst="rect">
            <a:avLst/>
          </a:prstGeom>
          <a:noFill/>
          <a:ln w="9525">
            <a:noFill/>
            <a:miter lim="800000"/>
            <a:headEnd/>
            <a:tailEnd/>
          </a:ln>
        </p:spPr>
        <p:txBody>
          <a:bodyPr wrap="none">
            <a:spAutoFit/>
          </a:bodyPr>
          <a:lstStyle/>
          <a:p>
            <a:pPr algn="l"/>
            <a:r>
              <a:rPr lang="en-US" sz="1600"/>
              <a:t>P</a:t>
            </a:r>
            <a:r>
              <a:rPr lang="en-US" sz="1600" baseline="-25000"/>
              <a:t>1</a:t>
            </a:r>
            <a:r>
              <a:rPr lang="en-US" sz="1600"/>
              <a:t> =   </a:t>
            </a:r>
          </a:p>
          <a:p>
            <a:pPr algn="l"/>
            <a:r>
              <a:rPr lang="en-US" sz="1600"/>
              <a:t>T</a:t>
            </a:r>
            <a:r>
              <a:rPr lang="en-US" sz="1600" baseline="-25000"/>
              <a:t>1</a:t>
            </a:r>
            <a:r>
              <a:rPr lang="en-US" sz="1600"/>
              <a:t> =   </a:t>
            </a:r>
          </a:p>
          <a:p>
            <a:pPr algn="l"/>
            <a:r>
              <a:rPr lang="en-US" sz="1600"/>
              <a:t>V</a:t>
            </a:r>
            <a:r>
              <a:rPr lang="en-US" sz="1600" baseline="-25000"/>
              <a:t>1</a:t>
            </a:r>
            <a:r>
              <a:rPr lang="en-US" sz="1600"/>
              <a:t> =   </a:t>
            </a:r>
            <a:endParaRPr lang="en-US" sz="1600" baseline="30000"/>
          </a:p>
          <a:p>
            <a:pPr algn="l"/>
            <a:r>
              <a:rPr lang="en-US" sz="1600"/>
              <a:t>P</a:t>
            </a:r>
            <a:r>
              <a:rPr lang="en-US" sz="1600" baseline="-25000"/>
              <a:t>2</a:t>
            </a:r>
            <a:r>
              <a:rPr lang="en-US" sz="1600"/>
              <a:t> =   </a:t>
            </a:r>
          </a:p>
          <a:p>
            <a:pPr algn="l"/>
            <a:r>
              <a:rPr lang="en-US" sz="1600"/>
              <a:t>T</a:t>
            </a:r>
            <a:r>
              <a:rPr lang="en-US" sz="1600" baseline="-25000"/>
              <a:t>2</a:t>
            </a:r>
            <a:r>
              <a:rPr lang="en-US" sz="1600"/>
              <a:t> =   </a:t>
            </a:r>
          </a:p>
          <a:p>
            <a:pPr algn="l"/>
            <a:r>
              <a:rPr lang="en-US" sz="1600"/>
              <a:t>V</a:t>
            </a:r>
            <a:r>
              <a:rPr lang="en-US" sz="1600" baseline="-25000"/>
              <a:t>2</a:t>
            </a:r>
            <a:r>
              <a:rPr lang="en-US" sz="1600"/>
              <a:t> =   </a:t>
            </a:r>
            <a:endParaRPr lang="en-US" sz="1600" baseline="30000"/>
          </a:p>
        </p:txBody>
      </p:sp>
      <p:sp>
        <p:nvSpPr>
          <p:cNvPr id="1364054" name="Text Box 86"/>
          <p:cNvSpPr txBox="1">
            <a:spLocks noChangeArrowheads="1"/>
          </p:cNvSpPr>
          <p:nvPr/>
        </p:nvSpPr>
        <p:spPr bwMode="auto">
          <a:xfrm>
            <a:off x="3070225" y="5329238"/>
            <a:ext cx="303213" cy="336550"/>
          </a:xfrm>
          <a:prstGeom prst="rect">
            <a:avLst/>
          </a:prstGeom>
          <a:noFill/>
          <a:ln w="9525">
            <a:noFill/>
            <a:miter lim="800000"/>
            <a:headEnd/>
            <a:tailEnd/>
          </a:ln>
        </p:spPr>
        <p:txBody>
          <a:bodyPr wrap="none">
            <a:spAutoFit/>
          </a:bodyPr>
          <a:lstStyle/>
          <a:p>
            <a:pPr algn="l"/>
            <a:r>
              <a:rPr lang="en-US" sz="1600">
                <a:solidFill>
                  <a:schemeClr val="accent2"/>
                </a:solidFill>
              </a:rPr>
              <a:t>=</a:t>
            </a:r>
          </a:p>
        </p:txBody>
      </p:sp>
      <p:sp>
        <p:nvSpPr>
          <p:cNvPr id="1364056" name="Line 88"/>
          <p:cNvSpPr>
            <a:spLocks noChangeShapeType="1"/>
          </p:cNvSpPr>
          <p:nvPr/>
        </p:nvSpPr>
        <p:spPr bwMode="auto">
          <a:xfrm>
            <a:off x="3429000" y="5503863"/>
            <a:ext cx="733425" cy="0"/>
          </a:xfrm>
          <a:prstGeom prst="line">
            <a:avLst/>
          </a:prstGeom>
          <a:noFill/>
          <a:ln w="9525">
            <a:solidFill>
              <a:schemeClr val="accent2"/>
            </a:solidFill>
            <a:round/>
            <a:headEnd/>
            <a:tailEnd/>
          </a:ln>
        </p:spPr>
        <p:txBody>
          <a:bodyPr/>
          <a:lstStyle/>
          <a:p>
            <a:endParaRPr lang="en-US"/>
          </a:p>
        </p:txBody>
      </p:sp>
      <p:sp>
        <p:nvSpPr>
          <p:cNvPr id="1364057" name="Rectangle 89"/>
          <p:cNvSpPr>
            <a:spLocks noChangeArrowheads="1"/>
          </p:cNvSpPr>
          <p:nvPr/>
        </p:nvSpPr>
        <p:spPr bwMode="auto">
          <a:xfrm>
            <a:off x="2251075" y="5180013"/>
            <a:ext cx="1219200" cy="703262"/>
          </a:xfrm>
          <a:prstGeom prst="rect">
            <a:avLst/>
          </a:prstGeom>
          <a:noFill/>
          <a:ln w="9525">
            <a:noFill/>
            <a:miter lim="800000"/>
            <a:headEnd/>
            <a:tailEnd/>
          </a:ln>
        </p:spPr>
        <p:txBody>
          <a:bodyPr>
            <a:spAutoFit/>
          </a:bodyPr>
          <a:lstStyle/>
          <a:p>
            <a:pPr algn="l">
              <a:spcBef>
                <a:spcPct val="50000"/>
              </a:spcBef>
            </a:pPr>
            <a:r>
              <a:rPr lang="en-US" sz="1600">
                <a:solidFill>
                  <a:schemeClr val="accent2"/>
                </a:solidFill>
              </a:rPr>
              <a:t>P</a:t>
            </a:r>
            <a:r>
              <a:rPr lang="en-US" sz="1600" baseline="-25000">
                <a:solidFill>
                  <a:schemeClr val="accent2"/>
                </a:solidFill>
              </a:rPr>
              <a:t>1</a:t>
            </a:r>
            <a:r>
              <a:rPr lang="en-US" sz="1600">
                <a:solidFill>
                  <a:schemeClr val="accent2"/>
                </a:solidFill>
              </a:rPr>
              <a:t> x V</a:t>
            </a:r>
            <a:r>
              <a:rPr lang="en-US" sz="1600" baseline="-25000">
                <a:solidFill>
                  <a:schemeClr val="accent2"/>
                </a:solidFill>
              </a:rPr>
              <a:t>1</a:t>
            </a:r>
            <a:endParaRPr lang="en-US" sz="1600">
              <a:solidFill>
                <a:schemeClr val="accent2"/>
              </a:solidFill>
            </a:endParaRPr>
          </a:p>
          <a:p>
            <a:pPr algn="l">
              <a:spcBef>
                <a:spcPct val="50000"/>
              </a:spcBef>
            </a:pPr>
            <a:r>
              <a:rPr lang="en-US" sz="1600">
                <a:solidFill>
                  <a:schemeClr val="accent2"/>
                </a:solidFill>
              </a:rPr>
              <a:t>    T</a:t>
            </a:r>
            <a:r>
              <a:rPr lang="en-US" sz="1600" baseline="-25000">
                <a:solidFill>
                  <a:schemeClr val="accent2"/>
                </a:solidFill>
              </a:rPr>
              <a:t>1</a:t>
            </a:r>
          </a:p>
        </p:txBody>
      </p:sp>
      <p:sp>
        <p:nvSpPr>
          <p:cNvPr id="1364058" name="Line 90"/>
          <p:cNvSpPr>
            <a:spLocks noChangeShapeType="1"/>
          </p:cNvSpPr>
          <p:nvPr/>
        </p:nvSpPr>
        <p:spPr bwMode="auto">
          <a:xfrm>
            <a:off x="2298700" y="5503863"/>
            <a:ext cx="714375" cy="0"/>
          </a:xfrm>
          <a:prstGeom prst="line">
            <a:avLst/>
          </a:prstGeom>
          <a:noFill/>
          <a:ln w="9525">
            <a:solidFill>
              <a:schemeClr val="accent2"/>
            </a:solidFill>
            <a:round/>
            <a:headEnd/>
            <a:tailEnd/>
          </a:ln>
        </p:spPr>
        <p:txBody>
          <a:bodyPr/>
          <a:lstStyle/>
          <a:p>
            <a:endParaRPr lang="en-US"/>
          </a:p>
        </p:txBody>
      </p:sp>
      <p:sp>
        <p:nvSpPr>
          <p:cNvPr id="1364059" name="Text Box 91"/>
          <p:cNvSpPr txBox="1">
            <a:spLocks noChangeArrowheads="1"/>
          </p:cNvSpPr>
          <p:nvPr/>
        </p:nvSpPr>
        <p:spPr bwMode="auto">
          <a:xfrm>
            <a:off x="4546600" y="5160963"/>
            <a:ext cx="4116388" cy="336550"/>
          </a:xfrm>
          <a:prstGeom prst="rect">
            <a:avLst/>
          </a:prstGeom>
          <a:noFill/>
          <a:ln w="9525">
            <a:noFill/>
            <a:miter lim="800000"/>
            <a:headEnd/>
            <a:tailEnd/>
          </a:ln>
        </p:spPr>
        <p:txBody>
          <a:bodyPr wrap="none">
            <a:spAutoFit/>
          </a:bodyPr>
          <a:lstStyle/>
          <a:p>
            <a:pPr algn="l"/>
            <a:r>
              <a:rPr lang="en-US" sz="1600"/>
              <a:t>(101.3 kPa) x (13.1 L)  =  (107.3 kPa) x (V</a:t>
            </a:r>
            <a:r>
              <a:rPr lang="en-US" sz="1600" baseline="-25000"/>
              <a:t>2</a:t>
            </a:r>
            <a:r>
              <a:rPr lang="en-US" sz="1600"/>
              <a:t>)</a:t>
            </a:r>
          </a:p>
        </p:txBody>
      </p:sp>
      <p:sp>
        <p:nvSpPr>
          <p:cNvPr id="1364060" name="Line 92"/>
          <p:cNvSpPr>
            <a:spLocks noChangeShapeType="1"/>
          </p:cNvSpPr>
          <p:nvPr/>
        </p:nvSpPr>
        <p:spPr bwMode="auto">
          <a:xfrm>
            <a:off x="4594225" y="5503863"/>
            <a:ext cx="2022475" cy="0"/>
          </a:xfrm>
          <a:prstGeom prst="line">
            <a:avLst/>
          </a:prstGeom>
          <a:noFill/>
          <a:ln w="9525">
            <a:solidFill>
              <a:schemeClr val="tx1"/>
            </a:solidFill>
            <a:round/>
            <a:headEnd/>
            <a:tailEnd/>
          </a:ln>
        </p:spPr>
        <p:txBody>
          <a:bodyPr/>
          <a:lstStyle/>
          <a:p>
            <a:endParaRPr lang="en-US"/>
          </a:p>
        </p:txBody>
      </p:sp>
      <p:sp>
        <p:nvSpPr>
          <p:cNvPr id="1364061" name="Line 93"/>
          <p:cNvSpPr>
            <a:spLocks noChangeShapeType="1"/>
          </p:cNvSpPr>
          <p:nvPr/>
        </p:nvSpPr>
        <p:spPr bwMode="auto">
          <a:xfrm>
            <a:off x="6946900" y="5503863"/>
            <a:ext cx="1658938" cy="0"/>
          </a:xfrm>
          <a:prstGeom prst="line">
            <a:avLst/>
          </a:prstGeom>
          <a:noFill/>
          <a:ln w="9525">
            <a:solidFill>
              <a:schemeClr val="tx1"/>
            </a:solidFill>
            <a:round/>
            <a:headEnd/>
            <a:tailEnd/>
          </a:ln>
        </p:spPr>
        <p:txBody>
          <a:bodyPr/>
          <a:lstStyle/>
          <a:p>
            <a:endParaRPr lang="en-US"/>
          </a:p>
        </p:txBody>
      </p:sp>
      <p:sp>
        <p:nvSpPr>
          <p:cNvPr id="1364062" name="Text Box 94"/>
          <p:cNvSpPr txBox="1">
            <a:spLocks noChangeArrowheads="1"/>
          </p:cNvSpPr>
          <p:nvPr/>
        </p:nvSpPr>
        <p:spPr bwMode="auto">
          <a:xfrm>
            <a:off x="5365750" y="5527675"/>
            <a:ext cx="714375" cy="336550"/>
          </a:xfrm>
          <a:prstGeom prst="rect">
            <a:avLst/>
          </a:prstGeom>
          <a:noFill/>
          <a:ln w="9525">
            <a:noFill/>
            <a:miter lim="800000"/>
            <a:headEnd/>
            <a:tailEnd/>
          </a:ln>
        </p:spPr>
        <p:txBody>
          <a:bodyPr wrap="none">
            <a:spAutoFit/>
          </a:bodyPr>
          <a:lstStyle/>
          <a:p>
            <a:pPr algn="l"/>
            <a:r>
              <a:rPr lang="en-US" sz="1600"/>
              <a:t>273 K</a:t>
            </a:r>
          </a:p>
        </p:txBody>
      </p:sp>
      <p:sp>
        <p:nvSpPr>
          <p:cNvPr id="1364063" name="Text Box 95"/>
          <p:cNvSpPr txBox="1">
            <a:spLocks noChangeArrowheads="1"/>
          </p:cNvSpPr>
          <p:nvPr/>
        </p:nvSpPr>
        <p:spPr bwMode="auto">
          <a:xfrm>
            <a:off x="7626350" y="5527675"/>
            <a:ext cx="714375" cy="336550"/>
          </a:xfrm>
          <a:prstGeom prst="rect">
            <a:avLst/>
          </a:prstGeom>
          <a:noFill/>
          <a:ln w="9525">
            <a:noFill/>
            <a:miter lim="800000"/>
            <a:headEnd/>
            <a:tailEnd/>
          </a:ln>
        </p:spPr>
        <p:txBody>
          <a:bodyPr wrap="none">
            <a:spAutoFit/>
          </a:bodyPr>
          <a:lstStyle/>
          <a:p>
            <a:pPr algn="l"/>
            <a:r>
              <a:rPr lang="en-US" sz="1600"/>
              <a:t>361 K</a:t>
            </a:r>
          </a:p>
        </p:txBody>
      </p:sp>
      <p:sp>
        <p:nvSpPr>
          <p:cNvPr id="1364066" name="Rectangle 98"/>
          <p:cNvSpPr>
            <a:spLocks noChangeArrowheads="1"/>
          </p:cNvSpPr>
          <p:nvPr/>
        </p:nvSpPr>
        <p:spPr bwMode="auto">
          <a:xfrm>
            <a:off x="6315075" y="6040438"/>
            <a:ext cx="396875" cy="336550"/>
          </a:xfrm>
          <a:prstGeom prst="rect">
            <a:avLst/>
          </a:prstGeom>
          <a:noFill/>
          <a:ln w="9525">
            <a:noFill/>
            <a:miter lim="800000"/>
            <a:headEnd/>
            <a:tailEnd/>
          </a:ln>
        </p:spPr>
        <p:txBody>
          <a:bodyPr wrap="none">
            <a:spAutoFit/>
          </a:bodyPr>
          <a:lstStyle/>
          <a:p>
            <a:r>
              <a:rPr lang="en-US" sz="1600"/>
              <a:t>V</a:t>
            </a:r>
            <a:r>
              <a:rPr lang="en-US" sz="1600" baseline="-25000"/>
              <a:t>2</a:t>
            </a:r>
          </a:p>
        </p:txBody>
      </p:sp>
      <p:sp>
        <p:nvSpPr>
          <p:cNvPr id="1364068" name="Rectangle 100"/>
          <p:cNvSpPr>
            <a:spLocks noChangeArrowheads="1"/>
          </p:cNvSpPr>
          <p:nvPr/>
        </p:nvSpPr>
        <p:spPr bwMode="auto">
          <a:xfrm>
            <a:off x="635000" y="5145088"/>
            <a:ext cx="1098550" cy="336550"/>
          </a:xfrm>
          <a:prstGeom prst="rect">
            <a:avLst/>
          </a:prstGeom>
          <a:noFill/>
          <a:ln w="9525">
            <a:noFill/>
            <a:miter lim="800000"/>
            <a:headEnd/>
            <a:tailEnd/>
          </a:ln>
        </p:spPr>
        <p:txBody>
          <a:bodyPr wrap="none">
            <a:spAutoFit/>
          </a:bodyPr>
          <a:lstStyle/>
          <a:p>
            <a:r>
              <a:rPr lang="en-US" sz="1600"/>
              <a:t>101.3 kPa</a:t>
            </a:r>
          </a:p>
        </p:txBody>
      </p:sp>
      <p:sp>
        <p:nvSpPr>
          <p:cNvPr id="1364070" name="Rectangle 102"/>
          <p:cNvSpPr>
            <a:spLocks noChangeArrowheads="1"/>
          </p:cNvSpPr>
          <p:nvPr/>
        </p:nvSpPr>
        <p:spPr bwMode="auto">
          <a:xfrm>
            <a:off x="622300" y="5387975"/>
            <a:ext cx="714375" cy="336550"/>
          </a:xfrm>
          <a:prstGeom prst="rect">
            <a:avLst/>
          </a:prstGeom>
          <a:noFill/>
          <a:ln w="9525">
            <a:noFill/>
            <a:miter lim="800000"/>
            <a:headEnd/>
            <a:tailEnd/>
          </a:ln>
        </p:spPr>
        <p:txBody>
          <a:bodyPr wrap="none">
            <a:spAutoFit/>
          </a:bodyPr>
          <a:lstStyle/>
          <a:p>
            <a:r>
              <a:rPr lang="en-US" sz="1600"/>
              <a:t>273 K</a:t>
            </a:r>
          </a:p>
        </p:txBody>
      </p:sp>
      <p:sp>
        <p:nvSpPr>
          <p:cNvPr id="1364072" name="Rectangle 104"/>
          <p:cNvSpPr>
            <a:spLocks noChangeArrowheads="1"/>
          </p:cNvSpPr>
          <p:nvPr/>
        </p:nvSpPr>
        <p:spPr bwMode="auto">
          <a:xfrm>
            <a:off x="633413" y="5630863"/>
            <a:ext cx="749300" cy="336550"/>
          </a:xfrm>
          <a:prstGeom prst="rect">
            <a:avLst/>
          </a:prstGeom>
          <a:noFill/>
          <a:ln w="9525">
            <a:noFill/>
            <a:miter lim="800000"/>
            <a:headEnd/>
            <a:tailEnd/>
          </a:ln>
        </p:spPr>
        <p:txBody>
          <a:bodyPr wrap="none">
            <a:spAutoFit/>
          </a:bodyPr>
          <a:lstStyle/>
          <a:p>
            <a:r>
              <a:rPr lang="en-US" sz="1600"/>
              <a:t>13.1 L</a:t>
            </a:r>
          </a:p>
        </p:txBody>
      </p:sp>
      <p:sp>
        <p:nvSpPr>
          <p:cNvPr id="1364074" name="Rectangle 106"/>
          <p:cNvSpPr>
            <a:spLocks noChangeArrowheads="1"/>
          </p:cNvSpPr>
          <p:nvPr/>
        </p:nvSpPr>
        <p:spPr bwMode="auto">
          <a:xfrm>
            <a:off x="635000" y="5881688"/>
            <a:ext cx="1098550" cy="336550"/>
          </a:xfrm>
          <a:prstGeom prst="rect">
            <a:avLst/>
          </a:prstGeom>
          <a:noFill/>
          <a:ln w="9525">
            <a:noFill/>
            <a:miter lim="800000"/>
            <a:headEnd/>
            <a:tailEnd/>
          </a:ln>
        </p:spPr>
        <p:txBody>
          <a:bodyPr wrap="none">
            <a:spAutoFit/>
          </a:bodyPr>
          <a:lstStyle/>
          <a:p>
            <a:r>
              <a:rPr lang="en-US" sz="1600"/>
              <a:t>107.3 kPa</a:t>
            </a:r>
          </a:p>
        </p:txBody>
      </p:sp>
      <p:sp>
        <p:nvSpPr>
          <p:cNvPr id="1364076" name="Rectangle 108"/>
          <p:cNvSpPr>
            <a:spLocks noChangeArrowheads="1"/>
          </p:cNvSpPr>
          <p:nvPr/>
        </p:nvSpPr>
        <p:spPr bwMode="auto">
          <a:xfrm>
            <a:off x="625475" y="6115050"/>
            <a:ext cx="690563" cy="336550"/>
          </a:xfrm>
          <a:prstGeom prst="rect">
            <a:avLst/>
          </a:prstGeom>
          <a:noFill/>
          <a:ln w="9525">
            <a:noFill/>
            <a:miter lim="800000"/>
            <a:headEnd/>
            <a:tailEnd/>
          </a:ln>
        </p:spPr>
        <p:txBody>
          <a:bodyPr wrap="none">
            <a:spAutoFit/>
          </a:bodyPr>
          <a:lstStyle/>
          <a:p>
            <a:r>
              <a:rPr lang="en-US" sz="1600"/>
              <a:t>88 </a:t>
            </a:r>
            <a:r>
              <a:rPr lang="en-US" sz="1600" baseline="30000"/>
              <a:t>o</a:t>
            </a:r>
            <a:r>
              <a:rPr lang="en-US" sz="1600"/>
              <a:t>C</a:t>
            </a:r>
          </a:p>
        </p:txBody>
      </p:sp>
      <p:sp>
        <p:nvSpPr>
          <p:cNvPr id="1364078" name="Rectangle 110"/>
          <p:cNvSpPr>
            <a:spLocks noChangeArrowheads="1"/>
          </p:cNvSpPr>
          <p:nvPr/>
        </p:nvSpPr>
        <p:spPr bwMode="auto">
          <a:xfrm>
            <a:off x="1189038" y="6115050"/>
            <a:ext cx="698500" cy="336550"/>
          </a:xfrm>
          <a:prstGeom prst="rect">
            <a:avLst/>
          </a:prstGeom>
          <a:noFill/>
          <a:ln w="9525">
            <a:noFill/>
            <a:miter lim="800000"/>
            <a:headEnd/>
            <a:tailEnd/>
          </a:ln>
        </p:spPr>
        <p:txBody>
          <a:bodyPr wrap="none">
            <a:spAutoFit/>
          </a:bodyPr>
          <a:lstStyle/>
          <a:p>
            <a:r>
              <a:rPr lang="en-US" sz="1600"/>
              <a:t>+ 273</a:t>
            </a:r>
          </a:p>
        </p:txBody>
      </p:sp>
      <p:sp>
        <p:nvSpPr>
          <p:cNvPr id="1364080" name="Rectangle 112"/>
          <p:cNvSpPr>
            <a:spLocks noChangeArrowheads="1"/>
          </p:cNvSpPr>
          <p:nvPr/>
        </p:nvSpPr>
        <p:spPr bwMode="auto">
          <a:xfrm>
            <a:off x="1812925" y="6115050"/>
            <a:ext cx="947738" cy="336550"/>
          </a:xfrm>
          <a:prstGeom prst="rect">
            <a:avLst/>
          </a:prstGeom>
          <a:noFill/>
          <a:ln w="9525">
            <a:noFill/>
            <a:miter lim="800000"/>
            <a:headEnd/>
            <a:tailEnd/>
          </a:ln>
        </p:spPr>
        <p:txBody>
          <a:bodyPr wrap="none">
            <a:spAutoFit/>
          </a:bodyPr>
          <a:lstStyle/>
          <a:p>
            <a:r>
              <a:rPr lang="en-US" sz="1600"/>
              <a:t>=  361 K</a:t>
            </a:r>
          </a:p>
        </p:txBody>
      </p:sp>
      <p:sp>
        <p:nvSpPr>
          <p:cNvPr id="1364082" name="Rectangle 114"/>
          <p:cNvSpPr>
            <a:spLocks noChangeArrowheads="1"/>
          </p:cNvSpPr>
          <p:nvPr/>
        </p:nvSpPr>
        <p:spPr bwMode="auto">
          <a:xfrm>
            <a:off x="633413" y="6367463"/>
            <a:ext cx="488950" cy="336550"/>
          </a:xfrm>
          <a:prstGeom prst="rect">
            <a:avLst/>
          </a:prstGeom>
          <a:noFill/>
          <a:ln w="9525">
            <a:noFill/>
            <a:miter lim="800000"/>
            <a:headEnd/>
            <a:tailEnd/>
          </a:ln>
        </p:spPr>
        <p:txBody>
          <a:bodyPr wrap="none">
            <a:spAutoFit/>
          </a:bodyPr>
          <a:lstStyle/>
          <a:p>
            <a:r>
              <a:rPr lang="en-US" sz="1600"/>
              <a:t>X 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grpId="0" nodeType="withEffect">
                                  <p:stCondLst>
                                    <p:cond delay="0"/>
                                  </p:stCondLst>
                                  <p:childTnLst>
                                    <p:set>
                                      <p:cBhvr rctx="PPT">
                                        <p:cTn id="9" dur="indefinite"/>
                                        <p:tgtEl>
                                          <p:spTgt spid="1363988"/>
                                        </p:tgtEl>
                                        <p:attrNameLst>
                                          <p:attrName>style.opacity</p:attrName>
                                        </p:attrNameLst>
                                      </p:cBhvr>
                                      <p:to>
                                        <p:strVal val="0.5"/>
                                      </p:to>
                                    </p:set>
                                    <p:animEffect filter="image" prLst="opacity: 0.5">
                                      <p:cBhvr rctx="IE">
                                        <p:cTn id="10" dur="indefinite"/>
                                        <p:tgtEl>
                                          <p:spTgt spid="1363988"/>
                                        </p:tgtEl>
                                      </p:cBhvr>
                                    </p:animEffect>
                                  </p:childTnLst>
                                </p:cTn>
                              </p:par>
                              <p:par>
                                <p:cTn id="11" presetID="9" presetClass="emph" presetSubtype="0" grpId="0" nodeType="withEffect">
                                  <p:stCondLst>
                                    <p:cond delay="0"/>
                                  </p:stCondLst>
                                  <p:childTnLst>
                                    <p:set>
                                      <p:cBhvr rctx="PPT">
                                        <p:cTn id="12" dur="indefinite"/>
                                        <p:tgtEl>
                                          <p:spTgt spid="1363989"/>
                                        </p:tgtEl>
                                        <p:attrNameLst>
                                          <p:attrName>style.opacity</p:attrName>
                                        </p:attrNameLst>
                                      </p:cBhvr>
                                      <p:to>
                                        <p:strVal val="0.5"/>
                                      </p:to>
                                    </p:set>
                                    <p:animEffect filter="image" prLst="opacity: 0.5">
                                      <p:cBhvr rctx="IE">
                                        <p:cTn id="13" dur="indefinite"/>
                                        <p:tgtEl>
                                          <p:spTgt spid="1363989"/>
                                        </p:tgtEl>
                                      </p:cBhvr>
                                    </p:animEffect>
                                  </p:childTnLst>
                                </p:cTn>
                              </p:par>
                              <p:par>
                                <p:cTn id="14" presetID="9" presetClass="emph" presetSubtype="0" grpId="0" nodeType="withEffect">
                                  <p:stCondLst>
                                    <p:cond delay="0"/>
                                  </p:stCondLst>
                                  <p:childTnLst>
                                    <p:set>
                                      <p:cBhvr rctx="PPT">
                                        <p:cTn id="15" dur="indefinite"/>
                                        <p:tgtEl>
                                          <p:spTgt spid="1363990"/>
                                        </p:tgtEl>
                                        <p:attrNameLst>
                                          <p:attrName>style.opacity</p:attrName>
                                        </p:attrNameLst>
                                      </p:cBhvr>
                                      <p:to>
                                        <p:strVal val="0.5"/>
                                      </p:to>
                                    </p:set>
                                    <p:animEffect filter="image" prLst="opacity: 0.5">
                                      <p:cBhvr rctx="IE">
                                        <p:cTn id="16" dur="indefinite"/>
                                        <p:tgtEl>
                                          <p:spTgt spid="1363990"/>
                                        </p:tgtEl>
                                      </p:cBhvr>
                                    </p:animEffect>
                                  </p:childTnLst>
                                </p:cTn>
                              </p:par>
                              <p:par>
                                <p:cTn id="17" presetID="9" presetClass="emph" presetSubtype="0" grpId="0" nodeType="withEffect">
                                  <p:stCondLst>
                                    <p:cond delay="0"/>
                                  </p:stCondLst>
                                  <p:childTnLst>
                                    <p:set>
                                      <p:cBhvr rctx="PPT">
                                        <p:cTn id="18" dur="indefinite"/>
                                        <p:tgtEl>
                                          <p:spTgt spid="1363991"/>
                                        </p:tgtEl>
                                        <p:attrNameLst>
                                          <p:attrName>style.opacity</p:attrName>
                                        </p:attrNameLst>
                                      </p:cBhvr>
                                      <p:to>
                                        <p:strVal val="0.5"/>
                                      </p:to>
                                    </p:set>
                                    <p:animEffect filter="image" prLst="opacity: 0.5">
                                      <p:cBhvr rctx="IE">
                                        <p:cTn id="19" dur="indefinite"/>
                                        <p:tgtEl>
                                          <p:spTgt spid="1363991"/>
                                        </p:tgtEl>
                                      </p:cBhvr>
                                    </p:animEffect>
                                  </p:childTnLst>
                                </p:cTn>
                              </p:par>
                              <p:par>
                                <p:cTn id="20" presetID="9" presetClass="emph" presetSubtype="0" grpId="0" nodeType="withEffect">
                                  <p:stCondLst>
                                    <p:cond delay="0"/>
                                  </p:stCondLst>
                                  <p:childTnLst>
                                    <p:set>
                                      <p:cBhvr rctx="PPT">
                                        <p:cTn id="21" dur="indefinite"/>
                                        <p:tgtEl>
                                          <p:spTgt spid="1363992"/>
                                        </p:tgtEl>
                                        <p:attrNameLst>
                                          <p:attrName>style.opacity</p:attrName>
                                        </p:attrNameLst>
                                      </p:cBhvr>
                                      <p:to>
                                        <p:strVal val="0.5"/>
                                      </p:to>
                                    </p:set>
                                    <p:animEffect filter="image" prLst="opacity: 0.5">
                                      <p:cBhvr rctx="IE">
                                        <p:cTn id="22" dur="indefinite"/>
                                        <p:tgtEl>
                                          <p:spTgt spid="1363992"/>
                                        </p:tgtEl>
                                      </p:cBhvr>
                                    </p:animEffect>
                                  </p:childTnLst>
                                </p:cTn>
                              </p:par>
                              <p:par>
                                <p:cTn id="23" presetID="9" presetClass="emph" presetSubtype="0" nodeType="withEffect">
                                  <p:stCondLst>
                                    <p:cond delay="0"/>
                                  </p:stCondLst>
                                  <p:childTnLst>
                                    <p:set>
                                      <p:cBhvr rctx="PPT">
                                        <p:cTn id="24" dur="indefinite"/>
                                        <p:tgtEl>
                                          <p:spTgt spid="3"/>
                                        </p:tgtEl>
                                        <p:attrNameLst>
                                          <p:attrName>style.opacity</p:attrName>
                                        </p:attrNameLst>
                                      </p:cBhvr>
                                      <p:to>
                                        <p:strVal val="0.5"/>
                                      </p:to>
                                    </p:set>
                                    <p:animEffect filter="image" prLst="opacity: 0.5">
                                      <p:cBhvr rctx="IE">
                                        <p:cTn id="25" dur="indefinite"/>
                                        <p:tgtEl>
                                          <p:spTgt spid="3"/>
                                        </p:tgtEl>
                                      </p:cBhvr>
                                    </p:animEffect>
                                  </p:childTnLst>
                                </p:cTn>
                              </p:par>
                              <p:par>
                                <p:cTn id="26" presetID="9" presetClass="emph" presetSubtype="0" grpId="0" nodeType="withEffect">
                                  <p:stCondLst>
                                    <p:cond delay="0"/>
                                  </p:stCondLst>
                                  <p:iterate type="lt">
                                    <p:tmAbs val="0"/>
                                  </p:iterate>
                                  <p:childTnLst>
                                    <p:set>
                                      <p:cBhvr rctx="PPT">
                                        <p:cTn id="27" dur="indefinite"/>
                                        <p:tgtEl>
                                          <p:spTgt spid="1363997"/>
                                        </p:tgtEl>
                                        <p:attrNameLst>
                                          <p:attrName>style.opacity</p:attrName>
                                        </p:attrNameLst>
                                      </p:cBhvr>
                                      <p:to>
                                        <p:strVal val="0.5"/>
                                      </p:to>
                                    </p:set>
                                    <p:animEffect filter="image" prLst="opacity: 0.5">
                                      <p:cBhvr rctx="IE">
                                        <p:cTn id="28" dur="indefinite"/>
                                        <p:tgtEl>
                                          <p:spTgt spid="1363997"/>
                                        </p:tgtEl>
                                      </p:cBhvr>
                                    </p:animEffect>
                                  </p:childTnLst>
                                </p:cTn>
                              </p:par>
                              <p:par>
                                <p:cTn id="29" presetID="9" presetClass="emph" presetSubtype="0" grpId="0" nodeType="withEffect">
                                  <p:stCondLst>
                                    <p:cond delay="0"/>
                                  </p:stCondLst>
                                  <p:childTnLst>
                                    <p:set>
                                      <p:cBhvr rctx="PPT">
                                        <p:cTn id="30" dur="indefinite"/>
                                        <p:tgtEl>
                                          <p:spTgt spid="1363998"/>
                                        </p:tgtEl>
                                        <p:attrNameLst>
                                          <p:attrName>style.opacity</p:attrName>
                                        </p:attrNameLst>
                                      </p:cBhvr>
                                      <p:to>
                                        <p:strVal val="0.5"/>
                                      </p:to>
                                    </p:set>
                                    <p:animEffect filter="image" prLst="opacity: 0.5">
                                      <p:cBhvr rctx="IE">
                                        <p:cTn id="31" dur="indefinite"/>
                                        <p:tgtEl>
                                          <p:spTgt spid="1363998"/>
                                        </p:tgtEl>
                                      </p:cBhvr>
                                    </p:animEffect>
                                  </p:childTnLst>
                                </p:cTn>
                              </p:par>
                              <p:par>
                                <p:cTn id="32" presetID="9" presetClass="emph" presetSubtype="0" grpId="0" nodeType="withEffect">
                                  <p:stCondLst>
                                    <p:cond delay="0"/>
                                  </p:stCondLst>
                                  <p:childTnLst>
                                    <p:set>
                                      <p:cBhvr rctx="PPT">
                                        <p:cTn id="33" dur="indefinite"/>
                                        <p:tgtEl>
                                          <p:spTgt spid="1363999"/>
                                        </p:tgtEl>
                                        <p:attrNameLst>
                                          <p:attrName>style.opacity</p:attrName>
                                        </p:attrNameLst>
                                      </p:cBhvr>
                                      <p:to>
                                        <p:strVal val="0.5"/>
                                      </p:to>
                                    </p:set>
                                    <p:animEffect filter="image" prLst="opacity: 0.5">
                                      <p:cBhvr rctx="IE">
                                        <p:cTn id="34" dur="indefinite"/>
                                        <p:tgtEl>
                                          <p:spTgt spid="1363999"/>
                                        </p:tgtEl>
                                      </p:cBhvr>
                                    </p:animEffect>
                                  </p:childTnLst>
                                </p:cTn>
                              </p:par>
                              <p:par>
                                <p:cTn id="35" presetID="9" presetClass="emph" presetSubtype="0" grpId="0" nodeType="withEffect">
                                  <p:stCondLst>
                                    <p:cond delay="0"/>
                                  </p:stCondLst>
                                  <p:childTnLst>
                                    <p:set>
                                      <p:cBhvr rctx="PPT">
                                        <p:cTn id="36" dur="indefinite"/>
                                        <p:tgtEl>
                                          <p:spTgt spid="1364000"/>
                                        </p:tgtEl>
                                        <p:attrNameLst>
                                          <p:attrName>style.opacity</p:attrName>
                                        </p:attrNameLst>
                                      </p:cBhvr>
                                      <p:to>
                                        <p:strVal val="0.5"/>
                                      </p:to>
                                    </p:set>
                                    <p:animEffect filter="image" prLst="opacity: 0.5">
                                      <p:cBhvr rctx="IE">
                                        <p:cTn id="37" dur="indefinite"/>
                                        <p:tgtEl>
                                          <p:spTgt spid="1364000"/>
                                        </p:tgtEl>
                                      </p:cBhvr>
                                    </p:animEffect>
                                  </p:childTnLst>
                                </p:cTn>
                              </p:par>
                              <p:par>
                                <p:cTn id="38" presetID="9" presetClass="emph" presetSubtype="0" grpId="0" nodeType="withEffect">
                                  <p:stCondLst>
                                    <p:cond delay="0"/>
                                  </p:stCondLst>
                                  <p:childTnLst>
                                    <p:set>
                                      <p:cBhvr rctx="PPT">
                                        <p:cTn id="39" dur="indefinite"/>
                                        <p:tgtEl>
                                          <p:spTgt spid="1364001"/>
                                        </p:tgtEl>
                                        <p:attrNameLst>
                                          <p:attrName>style.opacity</p:attrName>
                                        </p:attrNameLst>
                                      </p:cBhvr>
                                      <p:to>
                                        <p:strVal val="0.5"/>
                                      </p:to>
                                    </p:set>
                                    <p:animEffect filter="image" prLst="opacity: 0.5">
                                      <p:cBhvr rctx="IE">
                                        <p:cTn id="40" dur="indefinite"/>
                                        <p:tgtEl>
                                          <p:spTgt spid="1364001"/>
                                        </p:tgtEl>
                                      </p:cBhvr>
                                    </p:animEffect>
                                  </p:childTnLst>
                                </p:cTn>
                              </p:par>
                              <p:par>
                                <p:cTn id="41" presetID="9" presetClass="emph" presetSubtype="0" nodeType="withEffect">
                                  <p:stCondLst>
                                    <p:cond delay="0"/>
                                  </p:stCondLst>
                                  <p:childTnLst>
                                    <p:set>
                                      <p:cBhvr rctx="PPT">
                                        <p:cTn id="42" dur="indefinite"/>
                                        <p:tgtEl>
                                          <p:spTgt spid="4"/>
                                        </p:tgtEl>
                                        <p:attrNameLst>
                                          <p:attrName>style.opacity</p:attrName>
                                        </p:attrNameLst>
                                      </p:cBhvr>
                                      <p:to>
                                        <p:strVal val="0.5"/>
                                      </p:to>
                                    </p:set>
                                    <p:animEffect filter="image" prLst="opacity: 0.5">
                                      <p:cBhvr rctx="IE">
                                        <p:cTn id="43" dur="indefinite"/>
                                        <p:tgtEl>
                                          <p:spTgt spid="4"/>
                                        </p:tgtEl>
                                      </p:cBhvr>
                                    </p:animEffect>
                                  </p:childTnLst>
                                </p:cTn>
                              </p:par>
                              <p:par>
                                <p:cTn id="44" presetID="9" presetClass="emph" presetSubtype="0" grpId="0" nodeType="withEffect">
                                  <p:stCondLst>
                                    <p:cond delay="0"/>
                                  </p:stCondLst>
                                  <p:childTnLst>
                                    <p:set>
                                      <p:cBhvr rctx="PPT">
                                        <p:cTn id="45" dur="indefinite"/>
                                        <p:tgtEl>
                                          <p:spTgt spid="1364005"/>
                                        </p:tgtEl>
                                        <p:attrNameLst>
                                          <p:attrName>style.opacity</p:attrName>
                                        </p:attrNameLst>
                                      </p:cBhvr>
                                      <p:to>
                                        <p:strVal val="0.5"/>
                                      </p:to>
                                    </p:set>
                                    <p:animEffect filter="image" prLst="opacity: 0.5">
                                      <p:cBhvr rctx="IE">
                                        <p:cTn id="46" dur="indefinite"/>
                                        <p:tgtEl>
                                          <p:spTgt spid="1364005"/>
                                        </p:tgtEl>
                                      </p:cBhvr>
                                    </p:animEffect>
                                  </p:childTnLst>
                                </p:cTn>
                              </p:par>
                              <p:par>
                                <p:cTn id="47" presetID="9" presetClass="emph" presetSubtype="0" grpId="0" nodeType="withEffect">
                                  <p:stCondLst>
                                    <p:cond delay="0"/>
                                  </p:stCondLst>
                                  <p:childTnLst>
                                    <p:set>
                                      <p:cBhvr rctx="PPT">
                                        <p:cTn id="48" dur="indefinite"/>
                                        <p:tgtEl>
                                          <p:spTgt spid="1364006"/>
                                        </p:tgtEl>
                                        <p:attrNameLst>
                                          <p:attrName>style.opacity</p:attrName>
                                        </p:attrNameLst>
                                      </p:cBhvr>
                                      <p:to>
                                        <p:strVal val="0.5"/>
                                      </p:to>
                                    </p:set>
                                    <p:animEffect filter="image" prLst="opacity: 0.5">
                                      <p:cBhvr rctx="IE">
                                        <p:cTn id="49" dur="indefinite"/>
                                        <p:tgtEl>
                                          <p:spTgt spid="1364006"/>
                                        </p:tgtEl>
                                      </p:cBhvr>
                                    </p:animEffect>
                                  </p:childTnLst>
                                </p:cTn>
                              </p:par>
                              <p:par>
                                <p:cTn id="50" presetID="9" presetClass="emph" presetSubtype="0" grpId="0" nodeType="withEffect">
                                  <p:stCondLst>
                                    <p:cond delay="0"/>
                                  </p:stCondLst>
                                  <p:childTnLst>
                                    <p:set>
                                      <p:cBhvr rctx="PPT">
                                        <p:cTn id="51" dur="indefinite"/>
                                        <p:tgtEl>
                                          <p:spTgt spid="1364007"/>
                                        </p:tgtEl>
                                        <p:attrNameLst>
                                          <p:attrName>style.opacity</p:attrName>
                                        </p:attrNameLst>
                                      </p:cBhvr>
                                      <p:to>
                                        <p:strVal val="0.5"/>
                                      </p:to>
                                    </p:set>
                                    <p:animEffect filter="image" prLst="opacity: 0.5">
                                      <p:cBhvr rctx="IE">
                                        <p:cTn id="52" dur="indefinite"/>
                                        <p:tgtEl>
                                          <p:spTgt spid="1364007"/>
                                        </p:tgtEl>
                                      </p:cBhvr>
                                    </p:animEffect>
                                  </p:childTnLst>
                                </p:cTn>
                              </p:par>
                              <p:par>
                                <p:cTn id="53" presetID="9" presetClass="emph" presetSubtype="0" nodeType="withEffect">
                                  <p:stCondLst>
                                    <p:cond delay="0"/>
                                  </p:stCondLst>
                                  <p:childTnLst>
                                    <p:set>
                                      <p:cBhvr rctx="PPT">
                                        <p:cTn id="54" dur="indefinite"/>
                                        <p:tgtEl>
                                          <p:spTgt spid="5"/>
                                        </p:tgtEl>
                                        <p:attrNameLst>
                                          <p:attrName>style.opacity</p:attrName>
                                        </p:attrNameLst>
                                      </p:cBhvr>
                                      <p:to>
                                        <p:strVal val="0.5"/>
                                      </p:to>
                                    </p:set>
                                    <p:animEffect filter="image" prLst="opacity: 0.5">
                                      <p:cBhvr rctx="IE">
                                        <p:cTn id="55" dur="indefinite"/>
                                        <p:tgtEl>
                                          <p:spTgt spid="5"/>
                                        </p:tgtEl>
                                      </p:cBhvr>
                                    </p:animEffect>
                                  </p:childTnLst>
                                </p:cTn>
                              </p:par>
                              <p:par>
                                <p:cTn id="56" presetID="9" presetClass="emph" presetSubtype="0" grpId="0" nodeType="withEffect">
                                  <p:stCondLst>
                                    <p:cond delay="0"/>
                                  </p:stCondLst>
                                  <p:childTnLst>
                                    <p:set>
                                      <p:cBhvr rctx="PPT">
                                        <p:cTn id="57" dur="indefinite"/>
                                        <p:tgtEl>
                                          <p:spTgt spid="1364011"/>
                                        </p:tgtEl>
                                        <p:attrNameLst>
                                          <p:attrName>style.opacity</p:attrName>
                                        </p:attrNameLst>
                                      </p:cBhvr>
                                      <p:to>
                                        <p:strVal val="0.5"/>
                                      </p:to>
                                    </p:set>
                                    <p:animEffect filter="image" prLst="opacity: 0.5">
                                      <p:cBhvr rctx="IE">
                                        <p:cTn id="58" dur="indefinite"/>
                                        <p:tgtEl>
                                          <p:spTgt spid="1364011"/>
                                        </p:tgtEl>
                                      </p:cBhvr>
                                    </p:animEffect>
                                  </p:childTnLst>
                                </p:cTn>
                              </p:par>
                              <p:par>
                                <p:cTn id="59" presetID="9" presetClass="emph" presetSubtype="0" grpId="0" nodeType="withEffect">
                                  <p:stCondLst>
                                    <p:cond delay="0"/>
                                  </p:stCondLst>
                                  <p:childTnLst>
                                    <p:set>
                                      <p:cBhvr rctx="PPT">
                                        <p:cTn id="60" dur="indefinite"/>
                                        <p:tgtEl>
                                          <p:spTgt spid="1364012"/>
                                        </p:tgtEl>
                                        <p:attrNameLst>
                                          <p:attrName>style.opacity</p:attrName>
                                        </p:attrNameLst>
                                      </p:cBhvr>
                                      <p:to>
                                        <p:strVal val="0.5"/>
                                      </p:to>
                                    </p:set>
                                    <p:animEffect filter="image" prLst="opacity: 0.5">
                                      <p:cBhvr rctx="IE">
                                        <p:cTn id="61" dur="indefinite"/>
                                        <p:tgtEl>
                                          <p:spTgt spid="1364012"/>
                                        </p:tgtEl>
                                      </p:cBhvr>
                                    </p:animEffect>
                                  </p:childTnLst>
                                </p:cTn>
                              </p:par>
                              <p:par>
                                <p:cTn id="62" presetID="9" presetClass="emph" presetSubtype="0" grpId="0" nodeType="withEffect">
                                  <p:stCondLst>
                                    <p:cond delay="0"/>
                                  </p:stCondLst>
                                  <p:childTnLst>
                                    <p:set>
                                      <p:cBhvr rctx="PPT">
                                        <p:cTn id="63" dur="indefinite"/>
                                        <p:tgtEl>
                                          <p:spTgt spid="1364013"/>
                                        </p:tgtEl>
                                        <p:attrNameLst>
                                          <p:attrName>style.opacity</p:attrName>
                                        </p:attrNameLst>
                                      </p:cBhvr>
                                      <p:to>
                                        <p:strVal val="0.5"/>
                                      </p:to>
                                    </p:set>
                                    <p:animEffect filter="image" prLst="opacity: 0.5">
                                      <p:cBhvr rctx="IE">
                                        <p:cTn id="64" dur="indefinite"/>
                                        <p:tgtEl>
                                          <p:spTgt spid="1364013"/>
                                        </p:tgtEl>
                                      </p:cBhvr>
                                    </p:animEffect>
                                  </p:childTnLst>
                                </p:cTn>
                              </p:par>
                              <p:par>
                                <p:cTn id="65" presetID="9" presetClass="emph" presetSubtype="0" grpId="0" nodeType="withEffect">
                                  <p:stCondLst>
                                    <p:cond delay="0"/>
                                  </p:stCondLst>
                                  <p:childTnLst>
                                    <p:set>
                                      <p:cBhvr rctx="PPT">
                                        <p:cTn id="66" dur="indefinite"/>
                                        <p:tgtEl>
                                          <p:spTgt spid="1364014"/>
                                        </p:tgtEl>
                                        <p:attrNameLst>
                                          <p:attrName>style.opacity</p:attrName>
                                        </p:attrNameLst>
                                      </p:cBhvr>
                                      <p:to>
                                        <p:strVal val="0.5"/>
                                      </p:to>
                                    </p:set>
                                    <p:animEffect filter="image" prLst="opacity: 0.5">
                                      <p:cBhvr rctx="IE">
                                        <p:cTn id="67" dur="indefinite"/>
                                        <p:tgtEl>
                                          <p:spTgt spid="1364014"/>
                                        </p:tgtEl>
                                      </p:cBhvr>
                                    </p:animEffect>
                                  </p:childTnLst>
                                </p:cTn>
                              </p:par>
                              <p:par>
                                <p:cTn id="68" presetID="9" presetClass="emph" presetSubtype="0" grpId="0" nodeType="withEffect">
                                  <p:stCondLst>
                                    <p:cond delay="0"/>
                                  </p:stCondLst>
                                  <p:childTnLst>
                                    <p:set>
                                      <p:cBhvr rctx="PPT">
                                        <p:cTn id="69" dur="indefinite"/>
                                        <p:tgtEl>
                                          <p:spTgt spid="1364015"/>
                                        </p:tgtEl>
                                        <p:attrNameLst>
                                          <p:attrName>style.opacity</p:attrName>
                                        </p:attrNameLst>
                                      </p:cBhvr>
                                      <p:to>
                                        <p:strVal val="0.5"/>
                                      </p:to>
                                    </p:set>
                                    <p:animEffect filter="image" prLst="opacity: 0.5">
                                      <p:cBhvr rctx="IE">
                                        <p:cTn id="70" dur="indefinite"/>
                                        <p:tgtEl>
                                          <p:spTgt spid="1364015"/>
                                        </p:tgtEl>
                                      </p:cBhvr>
                                    </p:animEffect>
                                  </p:childTnLst>
                                </p:cTn>
                              </p:par>
                              <p:par>
                                <p:cTn id="71" presetID="9" presetClass="emph" presetSubtype="0" nodeType="withEffect">
                                  <p:stCondLst>
                                    <p:cond delay="0"/>
                                  </p:stCondLst>
                                  <p:childTnLst>
                                    <p:set>
                                      <p:cBhvr rctx="PPT">
                                        <p:cTn id="72" dur="indefinite"/>
                                        <p:tgtEl>
                                          <p:spTgt spid="6"/>
                                        </p:tgtEl>
                                        <p:attrNameLst>
                                          <p:attrName>style.opacity</p:attrName>
                                        </p:attrNameLst>
                                      </p:cBhvr>
                                      <p:to>
                                        <p:strVal val="0.5"/>
                                      </p:to>
                                    </p:set>
                                    <p:animEffect filter="image" prLst="opacity: 0.5">
                                      <p:cBhvr rctx="IE">
                                        <p:cTn id="73" dur="indefinite"/>
                                        <p:tgtEl>
                                          <p:spTgt spid="6"/>
                                        </p:tgtEl>
                                      </p:cBhvr>
                                    </p:animEffect>
                                  </p:childTnLst>
                                </p:cTn>
                              </p:par>
                              <p:par>
                                <p:cTn id="74" presetID="9" presetClass="emph" presetSubtype="0" grpId="0" nodeType="withEffect">
                                  <p:stCondLst>
                                    <p:cond delay="0"/>
                                  </p:stCondLst>
                                  <p:childTnLst>
                                    <p:set>
                                      <p:cBhvr rctx="PPT">
                                        <p:cTn id="75" dur="indefinite"/>
                                        <p:tgtEl>
                                          <p:spTgt spid="1364019"/>
                                        </p:tgtEl>
                                        <p:attrNameLst>
                                          <p:attrName>style.opacity</p:attrName>
                                        </p:attrNameLst>
                                      </p:cBhvr>
                                      <p:to>
                                        <p:strVal val="0.5"/>
                                      </p:to>
                                    </p:set>
                                    <p:animEffect filter="image" prLst="opacity: 0.5">
                                      <p:cBhvr rctx="IE">
                                        <p:cTn id="76" dur="indefinite"/>
                                        <p:tgtEl>
                                          <p:spTgt spid="1364019"/>
                                        </p:tgtEl>
                                      </p:cBhvr>
                                    </p:animEffect>
                                  </p:childTnLst>
                                </p:cTn>
                              </p:par>
                              <p:par>
                                <p:cTn id="77" presetID="9" presetClass="emph" presetSubtype="0" grpId="0" nodeType="withEffect">
                                  <p:stCondLst>
                                    <p:cond delay="0"/>
                                  </p:stCondLst>
                                  <p:childTnLst>
                                    <p:set>
                                      <p:cBhvr rctx="PPT">
                                        <p:cTn id="78" dur="indefinite"/>
                                        <p:tgtEl>
                                          <p:spTgt spid="1364020"/>
                                        </p:tgtEl>
                                        <p:attrNameLst>
                                          <p:attrName>style.opacity</p:attrName>
                                        </p:attrNameLst>
                                      </p:cBhvr>
                                      <p:to>
                                        <p:strVal val="0.5"/>
                                      </p:to>
                                    </p:set>
                                    <p:animEffect filter="image" prLst="opacity: 0.5">
                                      <p:cBhvr rctx="IE">
                                        <p:cTn id="79" dur="indefinite"/>
                                        <p:tgtEl>
                                          <p:spTgt spid="1364020"/>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364053">
                                            <p:txEl>
                                              <p:pRg st="0" end="0"/>
                                            </p:txEl>
                                          </p:spTgt>
                                        </p:tgtEl>
                                        <p:attrNameLst>
                                          <p:attrName>style.visibility</p:attrName>
                                        </p:attrNameLst>
                                      </p:cBhvr>
                                      <p:to>
                                        <p:strVal val="visible"/>
                                      </p:to>
                                    </p:set>
                                    <p:animEffect transition="in" filter="dissolve">
                                      <p:cBhvr>
                                        <p:cTn id="84" dur="500"/>
                                        <p:tgtEl>
                                          <p:spTgt spid="1364053">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364068"/>
                                        </p:tgtEl>
                                        <p:attrNameLst>
                                          <p:attrName>style.visibility</p:attrName>
                                        </p:attrNameLst>
                                      </p:cBhvr>
                                      <p:to>
                                        <p:strVal val="visible"/>
                                      </p:to>
                                    </p:set>
                                    <p:animEffect transition="in" filter="dissolve">
                                      <p:cBhvr>
                                        <p:cTn id="89" dur="500"/>
                                        <p:tgtEl>
                                          <p:spTgt spid="1364068"/>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364053">
                                            <p:txEl>
                                              <p:pRg st="1" end="1"/>
                                            </p:txEl>
                                          </p:spTgt>
                                        </p:tgtEl>
                                        <p:attrNameLst>
                                          <p:attrName>style.visibility</p:attrName>
                                        </p:attrNameLst>
                                      </p:cBhvr>
                                      <p:to>
                                        <p:strVal val="visible"/>
                                      </p:to>
                                    </p:set>
                                    <p:animEffect transition="in" filter="dissolve">
                                      <p:cBhvr>
                                        <p:cTn id="94" dur="500"/>
                                        <p:tgtEl>
                                          <p:spTgt spid="1364053">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1364070"/>
                                        </p:tgtEl>
                                        <p:attrNameLst>
                                          <p:attrName>style.visibility</p:attrName>
                                        </p:attrNameLst>
                                      </p:cBhvr>
                                      <p:to>
                                        <p:strVal val="visible"/>
                                      </p:to>
                                    </p:set>
                                    <p:animEffect transition="in" filter="dissolve">
                                      <p:cBhvr>
                                        <p:cTn id="99" dur="500"/>
                                        <p:tgtEl>
                                          <p:spTgt spid="1364070"/>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1364053">
                                            <p:txEl>
                                              <p:pRg st="2" end="2"/>
                                            </p:txEl>
                                          </p:spTgt>
                                        </p:tgtEl>
                                        <p:attrNameLst>
                                          <p:attrName>style.visibility</p:attrName>
                                        </p:attrNameLst>
                                      </p:cBhvr>
                                      <p:to>
                                        <p:strVal val="visible"/>
                                      </p:to>
                                    </p:set>
                                    <p:animEffect transition="in" filter="dissolve">
                                      <p:cBhvr>
                                        <p:cTn id="104" dur="500"/>
                                        <p:tgtEl>
                                          <p:spTgt spid="1364053">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1364072"/>
                                        </p:tgtEl>
                                        <p:attrNameLst>
                                          <p:attrName>style.visibility</p:attrName>
                                        </p:attrNameLst>
                                      </p:cBhvr>
                                      <p:to>
                                        <p:strVal val="visible"/>
                                      </p:to>
                                    </p:set>
                                    <p:animEffect transition="in" filter="dissolve">
                                      <p:cBhvr>
                                        <p:cTn id="109" dur="500"/>
                                        <p:tgtEl>
                                          <p:spTgt spid="1364072"/>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1364053">
                                            <p:txEl>
                                              <p:pRg st="3" end="3"/>
                                            </p:txEl>
                                          </p:spTgt>
                                        </p:tgtEl>
                                        <p:attrNameLst>
                                          <p:attrName>style.visibility</p:attrName>
                                        </p:attrNameLst>
                                      </p:cBhvr>
                                      <p:to>
                                        <p:strVal val="visible"/>
                                      </p:to>
                                    </p:set>
                                    <p:animEffect transition="in" filter="dissolve">
                                      <p:cBhvr>
                                        <p:cTn id="114" dur="500"/>
                                        <p:tgtEl>
                                          <p:spTgt spid="1364053">
                                            <p:txEl>
                                              <p:pRg st="3" end="3"/>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0" nodeType="clickEffect">
                                  <p:stCondLst>
                                    <p:cond delay="0"/>
                                  </p:stCondLst>
                                  <p:childTnLst>
                                    <p:set>
                                      <p:cBhvr>
                                        <p:cTn id="118" dur="1" fill="hold">
                                          <p:stCondLst>
                                            <p:cond delay="0"/>
                                          </p:stCondLst>
                                        </p:cTn>
                                        <p:tgtEl>
                                          <p:spTgt spid="1364074"/>
                                        </p:tgtEl>
                                        <p:attrNameLst>
                                          <p:attrName>style.visibility</p:attrName>
                                        </p:attrNameLst>
                                      </p:cBhvr>
                                      <p:to>
                                        <p:strVal val="visible"/>
                                      </p:to>
                                    </p:set>
                                    <p:animEffect transition="in" filter="dissolve">
                                      <p:cBhvr>
                                        <p:cTn id="119" dur="500"/>
                                        <p:tgtEl>
                                          <p:spTgt spid="1364074"/>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1364053">
                                            <p:txEl>
                                              <p:pRg st="4" end="4"/>
                                            </p:txEl>
                                          </p:spTgt>
                                        </p:tgtEl>
                                        <p:attrNameLst>
                                          <p:attrName>style.visibility</p:attrName>
                                        </p:attrNameLst>
                                      </p:cBhvr>
                                      <p:to>
                                        <p:strVal val="visible"/>
                                      </p:to>
                                    </p:set>
                                    <p:animEffect transition="in" filter="dissolve">
                                      <p:cBhvr>
                                        <p:cTn id="124" dur="500"/>
                                        <p:tgtEl>
                                          <p:spTgt spid="1364053">
                                            <p:txEl>
                                              <p:pRg st="4" end="4"/>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1364076"/>
                                        </p:tgtEl>
                                        <p:attrNameLst>
                                          <p:attrName>style.visibility</p:attrName>
                                        </p:attrNameLst>
                                      </p:cBhvr>
                                      <p:to>
                                        <p:strVal val="visible"/>
                                      </p:to>
                                    </p:set>
                                    <p:animEffect transition="in" filter="dissolve">
                                      <p:cBhvr>
                                        <p:cTn id="129" dur="500"/>
                                        <p:tgtEl>
                                          <p:spTgt spid="1364076"/>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1364078"/>
                                        </p:tgtEl>
                                        <p:attrNameLst>
                                          <p:attrName>style.visibility</p:attrName>
                                        </p:attrNameLst>
                                      </p:cBhvr>
                                      <p:to>
                                        <p:strVal val="visible"/>
                                      </p:to>
                                    </p:set>
                                    <p:animEffect transition="in" filter="dissolve">
                                      <p:cBhvr>
                                        <p:cTn id="134" dur="500"/>
                                        <p:tgtEl>
                                          <p:spTgt spid="1364078"/>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1364080"/>
                                        </p:tgtEl>
                                        <p:attrNameLst>
                                          <p:attrName>style.visibility</p:attrName>
                                        </p:attrNameLst>
                                      </p:cBhvr>
                                      <p:to>
                                        <p:strVal val="visible"/>
                                      </p:to>
                                    </p:set>
                                    <p:animEffect transition="in" filter="dissolve">
                                      <p:cBhvr>
                                        <p:cTn id="139" dur="500"/>
                                        <p:tgtEl>
                                          <p:spTgt spid="1364080"/>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mph" presetSubtype="0" grpId="1" nodeType="clickEffect">
                                  <p:stCondLst>
                                    <p:cond delay="0"/>
                                  </p:stCondLst>
                                  <p:childTnLst>
                                    <p:set>
                                      <p:cBhvr rctx="PPT">
                                        <p:cTn id="143" dur="indefinite"/>
                                        <p:tgtEl>
                                          <p:spTgt spid="1364078"/>
                                        </p:tgtEl>
                                        <p:attrNameLst>
                                          <p:attrName>style.opacity</p:attrName>
                                        </p:attrNameLst>
                                      </p:cBhvr>
                                      <p:to>
                                        <p:strVal val="0.5"/>
                                      </p:to>
                                    </p:set>
                                    <p:animEffect filter="image" prLst="opacity: 0.5">
                                      <p:cBhvr rctx="IE">
                                        <p:cTn id="144" dur="indefinite"/>
                                        <p:tgtEl>
                                          <p:spTgt spid="1364078"/>
                                        </p:tgtEl>
                                      </p:cBhvr>
                                    </p:animEffect>
                                  </p:childTnLst>
                                </p:cTn>
                              </p:par>
                              <p:par>
                                <p:cTn id="145" presetID="9" presetClass="emph" presetSubtype="0" grpId="1" nodeType="withEffect">
                                  <p:stCondLst>
                                    <p:cond delay="0"/>
                                  </p:stCondLst>
                                  <p:childTnLst>
                                    <p:set>
                                      <p:cBhvr rctx="PPT">
                                        <p:cTn id="146" dur="indefinite"/>
                                        <p:tgtEl>
                                          <p:spTgt spid="1364076"/>
                                        </p:tgtEl>
                                        <p:attrNameLst>
                                          <p:attrName>style.opacity</p:attrName>
                                        </p:attrNameLst>
                                      </p:cBhvr>
                                      <p:to>
                                        <p:strVal val="0.5"/>
                                      </p:to>
                                    </p:set>
                                    <p:animEffect filter="image" prLst="opacity: 0.5">
                                      <p:cBhvr rctx="IE">
                                        <p:cTn id="147" dur="indefinite"/>
                                        <p:tgtEl>
                                          <p:spTgt spid="1364076"/>
                                        </p:tgtEl>
                                      </p:cBhvr>
                                    </p:animEffect>
                                  </p:childTnLst>
                                </p:cTn>
                              </p:par>
                            </p:childTnLst>
                          </p:cTn>
                        </p:par>
                      </p:childTnLst>
                    </p:cTn>
                  </p:par>
                  <p:par>
                    <p:cTn id="148" fill="hold">
                      <p:stCondLst>
                        <p:cond delay="indefinite"/>
                      </p:stCondLst>
                      <p:childTnLst>
                        <p:par>
                          <p:cTn id="149" fill="hold">
                            <p:stCondLst>
                              <p:cond delay="0"/>
                            </p:stCondLst>
                            <p:childTnLst>
                              <p:par>
                                <p:cTn id="150" presetID="9" presetClass="entr" presetSubtype="0" fill="hold" grpId="0" nodeType="clickEffect">
                                  <p:stCondLst>
                                    <p:cond delay="0"/>
                                  </p:stCondLst>
                                  <p:childTnLst>
                                    <p:set>
                                      <p:cBhvr>
                                        <p:cTn id="151" dur="1" fill="hold">
                                          <p:stCondLst>
                                            <p:cond delay="0"/>
                                          </p:stCondLst>
                                        </p:cTn>
                                        <p:tgtEl>
                                          <p:spTgt spid="1364053">
                                            <p:txEl>
                                              <p:pRg st="5" end="5"/>
                                            </p:txEl>
                                          </p:spTgt>
                                        </p:tgtEl>
                                        <p:attrNameLst>
                                          <p:attrName>style.visibility</p:attrName>
                                        </p:attrNameLst>
                                      </p:cBhvr>
                                      <p:to>
                                        <p:strVal val="visible"/>
                                      </p:to>
                                    </p:set>
                                    <p:animEffect transition="in" filter="dissolve">
                                      <p:cBhvr>
                                        <p:cTn id="152" dur="500"/>
                                        <p:tgtEl>
                                          <p:spTgt spid="1364053">
                                            <p:txEl>
                                              <p:pRg st="5" end="5"/>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9" presetClass="entr" presetSubtype="0" fill="hold" grpId="0" nodeType="clickEffect">
                                  <p:stCondLst>
                                    <p:cond delay="0"/>
                                  </p:stCondLst>
                                  <p:childTnLst>
                                    <p:set>
                                      <p:cBhvr>
                                        <p:cTn id="156" dur="1" fill="hold">
                                          <p:stCondLst>
                                            <p:cond delay="0"/>
                                          </p:stCondLst>
                                        </p:cTn>
                                        <p:tgtEl>
                                          <p:spTgt spid="1364082"/>
                                        </p:tgtEl>
                                        <p:attrNameLst>
                                          <p:attrName>style.visibility</p:attrName>
                                        </p:attrNameLst>
                                      </p:cBhvr>
                                      <p:to>
                                        <p:strVal val="visible"/>
                                      </p:to>
                                    </p:set>
                                    <p:animEffect transition="in" filter="dissolve">
                                      <p:cBhvr>
                                        <p:cTn id="157" dur="500"/>
                                        <p:tgtEl>
                                          <p:spTgt spid="1364082"/>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1364057">
                                            <p:txEl>
                                              <p:pRg st="0" end="0"/>
                                            </p:txEl>
                                          </p:spTgt>
                                        </p:tgtEl>
                                        <p:attrNameLst>
                                          <p:attrName>style.visibility</p:attrName>
                                        </p:attrNameLst>
                                      </p:cBhvr>
                                      <p:to>
                                        <p:strVal val="visible"/>
                                      </p:to>
                                    </p:set>
                                    <p:animEffect transition="in" filter="dissolve">
                                      <p:cBhvr>
                                        <p:cTn id="162" dur="500"/>
                                        <p:tgtEl>
                                          <p:spTgt spid="1364057">
                                            <p:txEl>
                                              <p:pRg st="0" end="0"/>
                                            </p:txEl>
                                          </p:spTgt>
                                        </p:tgtEl>
                                      </p:cBhvr>
                                    </p:animEffect>
                                  </p:childTnLst>
                                </p:cTn>
                              </p:par>
                            </p:childTnLst>
                          </p:cTn>
                        </p:par>
                        <p:par>
                          <p:cTn id="163" fill="hold">
                            <p:stCondLst>
                              <p:cond delay="500"/>
                            </p:stCondLst>
                            <p:childTnLst>
                              <p:par>
                                <p:cTn id="164" presetID="9" presetClass="entr" presetSubtype="0" fill="hold" grpId="0" nodeType="afterEffect">
                                  <p:stCondLst>
                                    <p:cond delay="0"/>
                                  </p:stCondLst>
                                  <p:childTnLst>
                                    <p:set>
                                      <p:cBhvr>
                                        <p:cTn id="165" dur="1" fill="hold">
                                          <p:stCondLst>
                                            <p:cond delay="0"/>
                                          </p:stCondLst>
                                        </p:cTn>
                                        <p:tgtEl>
                                          <p:spTgt spid="1364058"/>
                                        </p:tgtEl>
                                        <p:attrNameLst>
                                          <p:attrName>style.visibility</p:attrName>
                                        </p:attrNameLst>
                                      </p:cBhvr>
                                      <p:to>
                                        <p:strVal val="visible"/>
                                      </p:to>
                                    </p:set>
                                    <p:animEffect transition="in" filter="dissolve">
                                      <p:cBhvr>
                                        <p:cTn id="166" dur="500"/>
                                        <p:tgtEl>
                                          <p:spTgt spid="1364058"/>
                                        </p:tgtEl>
                                      </p:cBhvr>
                                    </p:animEffect>
                                  </p:childTnLst>
                                </p:cTn>
                              </p:par>
                            </p:childTnLst>
                          </p:cTn>
                        </p:par>
                        <p:par>
                          <p:cTn id="167" fill="hold">
                            <p:stCondLst>
                              <p:cond delay="1500"/>
                            </p:stCondLst>
                            <p:childTnLst>
                              <p:par>
                                <p:cTn id="168" presetID="9" presetClass="entr" presetSubtype="0" fill="hold" grpId="0" nodeType="afterEffect">
                                  <p:stCondLst>
                                    <p:cond delay="0"/>
                                  </p:stCondLst>
                                  <p:childTnLst>
                                    <p:set>
                                      <p:cBhvr>
                                        <p:cTn id="169" dur="1" fill="hold">
                                          <p:stCondLst>
                                            <p:cond delay="0"/>
                                          </p:stCondLst>
                                        </p:cTn>
                                        <p:tgtEl>
                                          <p:spTgt spid="1364057">
                                            <p:txEl>
                                              <p:pRg st="1" end="1"/>
                                            </p:txEl>
                                          </p:spTgt>
                                        </p:tgtEl>
                                        <p:attrNameLst>
                                          <p:attrName>style.visibility</p:attrName>
                                        </p:attrNameLst>
                                      </p:cBhvr>
                                      <p:to>
                                        <p:strVal val="visible"/>
                                      </p:to>
                                    </p:set>
                                    <p:animEffect transition="in" filter="dissolve">
                                      <p:cBhvr>
                                        <p:cTn id="170" dur="500"/>
                                        <p:tgtEl>
                                          <p:spTgt spid="1364057">
                                            <p:txEl>
                                              <p:pRg st="1" end="1"/>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9" presetClass="entr" presetSubtype="0" fill="hold" grpId="0" nodeType="clickEffect">
                                  <p:stCondLst>
                                    <p:cond delay="0"/>
                                  </p:stCondLst>
                                  <p:childTnLst>
                                    <p:set>
                                      <p:cBhvr>
                                        <p:cTn id="174" dur="1" fill="hold">
                                          <p:stCondLst>
                                            <p:cond delay="0"/>
                                          </p:stCondLst>
                                        </p:cTn>
                                        <p:tgtEl>
                                          <p:spTgt spid="1364054">
                                            <p:txEl>
                                              <p:pRg st="0" end="0"/>
                                            </p:txEl>
                                          </p:spTgt>
                                        </p:tgtEl>
                                        <p:attrNameLst>
                                          <p:attrName>style.visibility</p:attrName>
                                        </p:attrNameLst>
                                      </p:cBhvr>
                                      <p:to>
                                        <p:strVal val="visible"/>
                                      </p:to>
                                    </p:set>
                                    <p:animEffect transition="in" filter="dissolve">
                                      <p:cBhvr>
                                        <p:cTn id="175" dur="500"/>
                                        <p:tgtEl>
                                          <p:spTgt spid="1364054">
                                            <p:txEl>
                                              <p:pRg st="0" end="0"/>
                                            </p:txEl>
                                          </p:spTgt>
                                        </p:tgtEl>
                                      </p:cBhvr>
                                    </p:animEffect>
                                  </p:childTnLst>
                                </p:cTn>
                              </p:par>
                            </p:childTnLst>
                          </p:cTn>
                        </p:par>
                        <p:par>
                          <p:cTn id="176" fill="hold">
                            <p:stCondLst>
                              <p:cond delay="500"/>
                            </p:stCondLst>
                            <p:childTnLst>
                              <p:par>
                                <p:cTn id="177" presetID="9" presetClass="entr" presetSubtype="0" fill="hold" grpId="0" nodeType="afterEffect">
                                  <p:stCondLst>
                                    <p:cond delay="0"/>
                                  </p:stCondLst>
                                  <p:childTnLst>
                                    <p:set>
                                      <p:cBhvr>
                                        <p:cTn id="178" dur="1" fill="hold">
                                          <p:stCondLst>
                                            <p:cond delay="0"/>
                                          </p:stCondLst>
                                        </p:cTn>
                                        <p:tgtEl>
                                          <p:spTgt spid="1364055">
                                            <p:txEl>
                                              <p:pRg st="0" end="0"/>
                                            </p:txEl>
                                          </p:spTgt>
                                        </p:tgtEl>
                                        <p:attrNameLst>
                                          <p:attrName>style.visibility</p:attrName>
                                        </p:attrNameLst>
                                      </p:cBhvr>
                                      <p:to>
                                        <p:strVal val="visible"/>
                                      </p:to>
                                    </p:set>
                                    <p:animEffect transition="in" filter="dissolve">
                                      <p:cBhvr>
                                        <p:cTn id="179" dur="500"/>
                                        <p:tgtEl>
                                          <p:spTgt spid="1364055">
                                            <p:txEl>
                                              <p:pRg st="0" end="0"/>
                                            </p:txEl>
                                          </p:spTgt>
                                        </p:tgtEl>
                                      </p:cBhvr>
                                    </p:animEffect>
                                  </p:childTnLst>
                                </p:cTn>
                              </p:par>
                            </p:childTnLst>
                          </p:cTn>
                        </p:par>
                        <p:par>
                          <p:cTn id="180" fill="hold">
                            <p:stCondLst>
                              <p:cond delay="1000"/>
                            </p:stCondLst>
                            <p:childTnLst>
                              <p:par>
                                <p:cTn id="181" presetID="9" presetClass="entr" presetSubtype="0" fill="hold" grpId="0" nodeType="afterEffect">
                                  <p:stCondLst>
                                    <p:cond delay="0"/>
                                  </p:stCondLst>
                                  <p:childTnLst>
                                    <p:set>
                                      <p:cBhvr>
                                        <p:cTn id="182" dur="1" fill="hold">
                                          <p:stCondLst>
                                            <p:cond delay="0"/>
                                          </p:stCondLst>
                                        </p:cTn>
                                        <p:tgtEl>
                                          <p:spTgt spid="1364056"/>
                                        </p:tgtEl>
                                        <p:attrNameLst>
                                          <p:attrName>style.visibility</p:attrName>
                                        </p:attrNameLst>
                                      </p:cBhvr>
                                      <p:to>
                                        <p:strVal val="visible"/>
                                      </p:to>
                                    </p:set>
                                    <p:animEffect transition="in" filter="dissolve">
                                      <p:cBhvr>
                                        <p:cTn id="183" dur="500"/>
                                        <p:tgtEl>
                                          <p:spTgt spid="1364056"/>
                                        </p:tgtEl>
                                      </p:cBhvr>
                                    </p:animEffect>
                                  </p:childTnLst>
                                </p:cTn>
                              </p:par>
                            </p:childTnLst>
                          </p:cTn>
                        </p:par>
                        <p:par>
                          <p:cTn id="184" fill="hold">
                            <p:stCondLst>
                              <p:cond delay="1500"/>
                            </p:stCondLst>
                            <p:childTnLst>
                              <p:par>
                                <p:cTn id="185" presetID="9" presetClass="entr" presetSubtype="0" fill="hold" grpId="0" nodeType="afterEffect">
                                  <p:stCondLst>
                                    <p:cond delay="0"/>
                                  </p:stCondLst>
                                  <p:childTnLst>
                                    <p:set>
                                      <p:cBhvr>
                                        <p:cTn id="186" dur="1" fill="hold">
                                          <p:stCondLst>
                                            <p:cond delay="0"/>
                                          </p:stCondLst>
                                        </p:cTn>
                                        <p:tgtEl>
                                          <p:spTgt spid="1364055">
                                            <p:txEl>
                                              <p:pRg st="1" end="1"/>
                                            </p:txEl>
                                          </p:spTgt>
                                        </p:tgtEl>
                                        <p:attrNameLst>
                                          <p:attrName>style.visibility</p:attrName>
                                        </p:attrNameLst>
                                      </p:cBhvr>
                                      <p:to>
                                        <p:strVal val="visible"/>
                                      </p:to>
                                    </p:set>
                                    <p:animEffect transition="in" filter="dissolve">
                                      <p:cBhvr>
                                        <p:cTn id="187" dur="500"/>
                                        <p:tgtEl>
                                          <p:spTgt spid="1364055">
                                            <p:txEl>
                                              <p:pRg st="1" end="1"/>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9" presetClass="entr" presetSubtype="0" fill="hold" grpId="0" nodeType="clickEffect">
                                  <p:stCondLst>
                                    <p:cond delay="0"/>
                                  </p:stCondLst>
                                  <p:childTnLst>
                                    <p:set>
                                      <p:cBhvr>
                                        <p:cTn id="191" dur="1" fill="hold">
                                          <p:stCondLst>
                                            <p:cond delay="0"/>
                                          </p:stCondLst>
                                        </p:cTn>
                                        <p:tgtEl>
                                          <p:spTgt spid="1364059">
                                            <p:txEl>
                                              <p:pRg st="0" end="0"/>
                                            </p:txEl>
                                          </p:spTgt>
                                        </p:tgtEl>
                                        <p:attrNameLst>
                                          <p:attrName>style.visibility</p:attrName>
                                        </p:attrNameLst>
                                      </p:cBhvr>
                                      <p:to>
                                        <p:strVal val="visible"/>
                                      </p:to>
                                    </p:set>
                                    <p:animEffect transition="in" filter="dissolve">
                                      <p:cBhvr>
                                        <p:cTn id="192" dur="500"/>
                                        <p:tgtEl>
                                          <p:spTgt spid="1364059">
                                            <p:txEl>
                                              <p:pRg st="0" end="0"/>
                                            </p:txEl>
                                          </p:spTgt>
                                        </p:tgtEl>
                                      </p:cBhvr>
                                    </p:animEffect>
                                  </p:childTnLst>
                                </p:cTn>
                              </p:par>
                            </p:childTnLst>
                          </p:cTn>
                        </p:par>
                        <p:par>
                          <p:cTn id="193" fill="hold">
                            <p:stCondLst>
                              <p:cond delay="500"/>
                            </p:stCondLst>
                            <p:childTnLst>
                              <p:par>
                                <p:cTn id="194" presetID="9" presetClass="entr" presetSubtype="0" fill="hold" grpId="0" nodeType="afterEffect">
                                  <p:stCondLst>
                                    <p:cond delay="0"/>
                                  </p:stCondLst>
                                  <p:childTnLst>
                                    <p:set>
                                      <p:cBhvr>
                                        <p:cTn id="195" dur="1" fill="hold">
                                          <p:stCondLst>
                                            <p:cond delay="0"/>
                                          </p:stCondLst>
                                        </p:cTn>
                                        <p:tgtEl>
                                          <p:spTgt spid="1364060"/>
                                        </p:tgtEl>
                                        <p:attrNameLst>
                                          <p:attrName>style.visibility</p:attrName>
                                        </p:attrNameLst>
                                      </p:cBhvr>
                                      <p:to>
                                        <p:strVal val="visible"/>
                                      </p:to>
                                    </p:set>
                                    <p:animEffect transition="in" filter="dissolve">
                                      <p:cBhvr>
                                        <p:cTn id="196" dur="500"/>
                                        <p:tgtEl>
                                          <p:spTgt spid="1364060"/>
                                        </p:tgtEl>
                                      </p:cBhvr>
                                    </p:animEffect>
                                  </p:childTnLst>
                                </p:cTn>
                              </p:par>
                            </p:childTnLst>
                          </p:cTn>
                        </p:par>
                        <p:par>
                          <p:cTn id="197" fill="hold">
                            <p:stCondLst>
                              <p:cond delay="1000"/>
                            </p:stCondLst>
                            <p:childTnLst>
                              <p:par>
                                <p:cTn id="198" presetID="9" presetClass="entr" presetSubtype="0" fill="hold" grpId="0" nodeType="afterEffect">
                                  <p:stCondLst>
                                    <p:cond delay="0"/>
                                  </p:stCondLst>
                                  <p:childTnLst>
                                    <p:set>
                                      <p:cBhvr>
                                        <p:cTn id="199" dur="1" fill="hold">
                                          <p:stCondLst>
                                            <p:cond delay="0"/>
                                          </p:stCondLst>
                                        </p:cTn>
                                        <p:tgtEl>
                                          <p:spTgt spid="1364061"/>
                                        </p:tgtEl>
                                        <p:attrNameLst>
                                          <p:attrName>style.visibility</p:attrName>
                                        </p:attrNameLst>
                                      </p:cBhvr>
                                      <p:to>
                                        <p:strVal val="visible"/>
                                      </p:to>
                                    </p:set>
                                    <p:animEffect transition="in" filter="dissolve">
                                      <p:cBhvr>
                                        <p:cTn id="200" dur="500"/>
                                        <p:tgtEl>
                                          <p:spTgt spid="1364061"/>
                                        </p:tgtEl>
                                      </p:cBhvr>
                                    </p:animEffect>
                                  </p:childTnLst>
                                </p:cTn>
                              </p:par>
                            </p:childTnLst>
                          </p:cTn>
                        </p:par>
                        <p:par>
                          <p:cTn id="201" fill="hold">
                            <p:stCondLst>
                              <p:cond delay="1500"/>
                            </p:stCondLst>
                            <p:childTnLst>
                              <p:par>
                                <p:cTn id="202" presetID="9" presetClass="entr" presetSubtype="0" fill="hold" grpId="0" nodeType="afterEffect">
                                  <p:stCondLst>
                                    <p:cond delay="0"/>
                                  </p:stCondLst>
                                  <p:childTnLst>
                                    <p:set>
                                      <p:cBhvr>
                                        <p:cTn id="203" dur="1" fill="hold">
                                          <p:stCondLst>
                                            <p:cond delay="0"/>
                                          </p:stCondLst>
                                        </p:cTn>
                                        <p:tgtEl>
                                          <p:spTgt spid="1364062">
                                            <p:txEl>
                                              <p:pRg st="0" end="0"/>
                                            </p:txEl>
                                          </p:spTgt>
                                        </p:tgtEl>
                                        <p:attrNameLst>
                                          <p:attrName>style.visibility</p:attrName>
                                        </p:attrNameLst>
                                      </p:cBhvr>
                                      <p:to>
                                        <p:strVal val="visible"/>
                                      </p:to>
                                    </p:set>
                                    <p:animEffect transition="in" filter="dissolve">
                                      <p:cBhvr>
                                        <p:cTn id="204" dur="500"/>
                                        <p:tgtEl>
                                          <p:spTgt spid="1364062">
                                            <p:txEl>
                                              <p:pRg st="0" end="0"/>
                                            </p:txEl>
                                          </p:spTgt>
                                        </p:tgtEl>
                                      </p:cBhvr>
                                    </p:animEffect>
                                  </p:childTnLst>
                                </p:cTn>
                              </p:par>
                            </p:childTnLst>
                          </p:cTn>
                        </p:par>
                        <p:par>
                          <p:cTn id="205" fill="hold">
                            <p:stCondLst>
                              <p:cond delay="2000"/>
                            </p:stCondLst>
                            <p:childTnLst>
                              <p:par>
                                <p:cTn id="206" presetID="9" presetClass="entr" presetSubtype="0" fill="hold" grpId="0" nodeType="afterEffect">
                                  <p:stCondLst>
                                    <p:cond delay="0"/>
                                  </p:stCondLst>
                                  <p:childTnLst>
                                    <p:set>
                                      <p:cBhvr>
                                        <p:cTn id="207" dur="1" fill="hold">
                                          <p:stCondLst>
                                            <p:cond delay="0"/>
                                          </p:stCondLst>
                                        </p:cTn>
                                        <p:tgtEl>
                                          <p:spTgt spid="1364063">
                                            <p:txEl>
                                              <p:pRg st="0" end="0"/>
                                            </p:txEl>
                                          </p:spTgt>
                                        </p:tgtEl>
                                        <p:attrNameLst>
                                          <p:attrName>style.visibility</p:attrName>
                                        </p:attrNameLst>
                                      </p:cBhvr>
                                      <p:to>
                                        <p:strVal val="visible"/>
                                      </p:to>
                                    </p:set>
                                    <p:animEffect transition="in" filter="dissolve">
                                      <p:cBhvr>
                                        <p:cTn id="208" dur="500"/>
                                        <p:tgtEl>
                                          <p:spTgt spid="1364063">
                                            <p:txEl>
                                              <p:pRg st="0" end="0"/>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26" presetClass="entr" presetSubtype="0" fill="hold" grpId="0" nodeType="clickEffect">
                                  <p:stCondLst>
                                    <p:cond delay="0"/>
                                  </p:stCondLst>
                                  <p:childTnLst>
                                    <p:set>
                                      <p:cBhvr>
                                        <p:cTn id="212" dur="1" fill="hold">
                                          <p:stCondLst>
                                            <p:cond delay="0"/>
                                          </p:stCondLst>
                                        </p:cTn>
                                        <p:tgtEl>
                                          <p:spTgt spid="1364066"/>
                                        </p:tgtEl>
                                        <p:attrNameLst>
                                          <p:attrName>style.visibility</p:attrName>
                                        </p:attrNameLst>
                                      </p:cBhvr>
                                      <p:to>
                                        <p:strVal val="visible"/>
                                      </p:to>
                                    </p:set>
                                    <p:animEffect transition="in" filter="wipe(down)">
                                      <p:cBhvr>
                                        <p:cTn id="213" dur="580">
                                          <p:stCondLst>
                                            <p:cond delay="0"/>
                                          </p:stCondLst>
                                        </p:cTn>
                                        <p:tgtEl>
                                          <p:spTgt spid="1364066"/>
                                        </p:tgtEl>
                                      </p:cBhvr>
                                    </p:animEffect>
                                    <p:anim calcmode="lin" valueType="num">
                                      <p:cBhvr>
                                        <p:cTn id="214" dur="1822" tmFilter="0,0; 0.14,0.36; 0.43,0.73; 0.71,0.91; 1.0,1.0">
                                          <p:stCondLst>
                                            <p:cond delay="0"/>
                                          </p:stCondLst>
                                        </p:cTn>
                                        <p:tgtEl>
                                          <p:spTgt spid="1364066"/>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1364066"/>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1364066"/>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1364066"/>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1364066"/>
                                        </p:tgtEl>
                                        <p:attrNameLst>
                                          <p:attrName>ppt_y</p:attrName>
                                        </p:attrNameLst>
                                      </p:cBhvr>
                                      <p:tavLst>
                                        <p:tav tm="0" fmla="#ppt_y-sin(pi*$)/81">
                                          <p:val>
                                            <p:fltVal val="0"/>
                                          </p:val>
                                        </p:tav>
                                        <p:tav tm="100000">
                                          <p:val>
                                            <p:fltVal val="1"/>
                                          </p:val>
                                        </p:tav>
                                      </p:tavLst>
                                    </p:anim>
                                    <p:animScale>
                                      <p:cBhvr>
                                        <p:cTn id="219" dur="26">
                                          <p:stCondLst>
                                            <p:cond delay="650"/>
                                          </p:stCondLst>
                                        </p:cTn>
                                        <p:tgtEl>
                                          <p:spTgt spid="1364066"/>
                                        </p:tgtEl>
                                      </p:cBhvr>
                                      <p:to x="100000" y="60000"/>
                                    </p:animScale>
                                    <p:animScale>
                                      <p:cBhvr>
                                        <p:cTn id="220" dur="166" decel="50000">
                                          <p:stCondLst>
                                            <p:cond delay="676"/>
                                          </p:stCondLst>
                                        </p:cTn>
                                        <p:tgtEl>
                                          <p:spTgt spid="1364066"/>
                                        </p:tgtEl>
                                      </p:cBhvr>
                                      <p:to x="100000" y="100000"/>
                                    </p:animScale>
                                    <p:animScale>
                                      <p:cBhvr>
                                        <p:cTn id="221" dur="26">
                                          <p:stCondLst>
                                            <p:cond delay="1312"/>
                                          </p:stCondLst>
                                        </p:cTn>
                                        <p:tgtEl>
                                          <p:spTgt spid="1364066"/>
                                        </p:tgtEl>
                                      </p:cBhvr>
                                      <p:to x="100000" y="80000"/>
                                    </p:animScale>
                                    <p:animScale>
                                      <p:cBhvr>
                                        <p:cTn id="222" dur="166" decel="50000">
                                          <p:stCondLst>
                                            <p:cond delay="1338"/>
                                          </p:stCondLst>
                                        </p:cTn>
                                        <p:tgtEl>
                                          <p:spTgt spid="1364066"/>
                                        </p:tgtEl>
                                      </p:cBhvr>
                                      <p:to x="100000" y="100000"/>
                                    </p:animScale>
                                    <p:animScale>
                                      <p:cBhvr>
                                        <p:cTn id="223" dur="26">
                                          <p:stCondLst>
                                            <p:cond delay="1642"/>
                                          </p:stCondLst>
                                        </p:cTn>
                                        <p:tgtEl>
                                          <p:spTgt spid="1364066"/>
                                        </p:tgtEl>
                                      </p:cBhvr>
                                      <p:to x="100000" y="90000"/>
                                    </p:animScale>
                                    <p:animScale>
                                      <p:cBhvr>
                                        <p:cTn id="224" dur="166" decel="50000">
                                          <p:stCondLst>
                                            <p:cond delay="1668"/>
                                          </p:stCondLst>
                                        </p:cTn>
                                        <p:tgtEl>
                                          <p:spTgt spid="1364066"/>
                                        </p:tgtEl>
                                      </p:cBhvr>
                                      <p:to x="100000" y="100000"/>
                                    </p:animScale>
                                    <p:animScale>
                                      <p:cBhvr>
                                        <p:cTn id="225" dur="26">
                                          <p:stCondLst>
                                            <p:cond delay="1808"/>
                                          </p:stCondLst>
                                        </p:cTn>
                                        <p:tgtEl>
                                          <p:spTgt spid="1364066"/>
                                        </p:tgtEl>
                                      </p:cBhvr>
                                      <p:to x="100000" y="95000"/>
                                    </p:animScale>
                                    <p:animScale>
                                      <p:cBhvr>
                                        <p:cTn id="226" dur="166" decel="50000">
                                          <p:stCondLst>
                                            <p:cond delay="1834"/>
                                          </p:stCondLst>
                                        </p:cTn>
                                        <p:tgtEl>
                                          <p:spTgt spid="1364066"/>
                                        </p:tgtEl>
                                      </p:cBhvr>
                                      <p:to x="100000" y="100000"/>
                                    </p:animScale>
                                  </p:childTnLst>
                                </p:cTn>
                              </p:par>
                            </p:childTnLst>
                          </p:cTn>
                        </p:par>
                        <p:par>
                          <p:cTn id="227" fill="hold">
                            <p:stCondLst>
                              <p:cond delay="2000"/>
                            </p:stCondLst>
                            <p:childTnLst>
                              <p:par>
                                <p:cTn id="228" presetID="9" presetClass="entr" presetSubtype="0" fill="hold" grpId="0" nodeType="afterEffect">
                                  <p:stCondLst>
                                    <p:cond delay="0"/>
                                  </p:stCondLst>
                                  <p:childTnLst>
                                    <p:set>
                                      <p:cBhvr>
                                        <p:cTn id="229" dur="1" fill="hold">
                                          <p:stCondLst>
                                            <p:cond delay="0"/>
                                          </p:stCondLst>
                                        </p:cTn>
                                        <p:tgtEl>
                                          <p:spTgt spid="1364050"/>
                                        </p:tgtEl>
                                        <p:attrNameLst>
                                          <p:attrName>style.visibility</p:attrName>
                                        </p:attrNameLst>
                                      </p:cBhvr>
                                      <p:to>
                                        <p:strVal val="visible"/>
                                      </p:to>
                                    </p:set>
                                    <p:animEffect transition="in" filter="dissolve">
                                      <p:cBhvr>
                                        <p:cTn id="230" dur="500"/>
                                        <p:tgtEl>
                                          <p:spTgt spid="1364050"/>
                                        </p:tgtEl>
                                      </p:cBhvr>
                                    </p:animEffect>
                                  </p:childTnLst>
                                </p:cTn>
                              </p:par>
                            </p:childTnLst>
                          </p:cTn>
                        </p:par>
                      </p:childTnLst>
                    </p:cTn>
                  </p:par>
                  <p:par>
                    <p:cTn id="231" fill="hold">
                      <p:stCondLst>
                        <p:cond delay="indefinite"/>
                      </p:stCondLst>
                      <p:childTnLst>
                        <p:par>
                          <p:cTn id="232" fill="hold">
                            <p:stCondLst>
                              <p:cond delay="0"/>
                            </p:stCondLst>
                            <p:childTnLst>
                              <p:par>
                                <p:cTn id="233" presetID="53" presetClass="entr" presetSubtype="0" fill="hold" grpId="0" nodeType="clickEffect">
                                  <p:stCondLst>
                                    <p:cond delay="0"/>
                                  </p:stCondLst>
                                  <p:childTnLst>
                                    <p:set>
                                      <p:cBhvr>
                                        <p:cTn id="234" dur="1" fill="hold">
                                          <p:stCondLst>
                                            <p:cond delay="0"/>
                                          </p:stCondLst>
                                        </p:cTn>
                                        <p:tgtEl>
                                          <p:spTgt spid="1363972"/>
                                        </p:tgtEl>
                                        <p:attrNameLst>
                                          <p:attrName>style.visibility</p:attrName>
                                        </p:attrNameLst>
                                      </p:cBhvr>
                                      <p:to>
                                        <p:strVal val="visible"/>
                                      </p:to>
                                    </p:set>
                                    <p:anim calcmode="lin" valueType="num">
                                      <p:cBhvr>
                                        <p:cTn id="235" dur="500" fill="hold"/>
                                        <p:tgtEl>
                                          <p:spTgt spid="1363972"/>
                                        </p:tgtEl>
                                        <p:attrNameLst>
                                          <p:attrName>ppt_w</p:attrName>
                                        </p:attrNameLst>
                                      </p:cBhvr>
                                      <p:tavLst>
                                        <p:tav tm="0">
                                          <p:val>
                                            <p:fltVal val="0"/>
                                          </p:val>
                                        </p:tav>
                                        <p:tav tm="100000">
                                          <p:val>
                                            <p:strVal val="#ppt_w"/>
                                          </p:val>
                                        </p:tav>
                                      </p:tavLst>
                                    </p:anim>
                                    <p:anim calcmode="lin" valueType="num">
                                      <p:cBhvr>
                                        <p:cTn id="236" dur="500" fill="hold"/>
                                        <p:tgtEl>
                                          <p:spTgt spid="1363972"/>
                                        </p:tgtEl>
                                        <p:attrNameLst>
                                          <p:attrName>ppt_h</p:attrName>
                                        </p:attrNameLst>
                                      </p:cBhvr>
                                      <p:tavLst>
                                        <p:tav tm="0">
                                          <p:val>
                                            <p:fltVal val="0"/>
                                          </p:val>
                                        </p:tav>
                                        <p:tav tm="100000">
                                          <p:val>
                                            <p:strVal val="#ppt_h"/>
                                          </p:val>
                                        </p:tav>
                                      </p:tavLst>
                                    </p:anim>
                                    <p:animEffect transition="in" filter="fade">
                                      <p:cBhvr>
                                        <p:cTn id="237" dur="500"/>
                                        <p:tgtEl>
                                          <p:spTgt spid="136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4055" grpId="0" build="p" autoUpdateAnimBg="0" advAuto="0"/>
      <p:bldP spid="1363972" grpId="0" animBg="1"/>
      <p:bldP spid="1363988" grpId="0" animBg="1"/>
      <p:bldP spid="1363989" grpId="0"/>
      <p:bldP spid="1363990" grpId="0"/>
      <p:bldP spid="1363991" grpId="0" animBg="1"/>
      <p:bldP spid="1363992" grpId="0" animBg="1"/>
      <p:bldP spid="1363997" grpId="0"/>
      <p:bldP spid="1363998" grpId="0"/>
      <p:bldP spid="1363999" grpId="0"/>
      <p:bldP spid="1364000" grpId="0"/>
      <p:bldP spid="1364001" grpId="0"/>
      <p:bldP spid="1364005" grpId="0"/>
      <p:bldP spid="1364006" grpId="0" animBg="1"/>
      <p:bldP spid="1364007" grpId="0" animBg="1"/>
      <p:bldP spid="1364011" grpId="0" animBg="1"/>
      <p:bldP spid="1364012" grpId="0" animBg="1"/>
      <p:bldP spid="1364013" grpId="0" animBg="1"/>
      <p:bldP spid="1364014" grpId="0"/>
      <p:bldP spid="1364015" grpId="0"/>
      <p:bldP spid="1364019" grpId="0" animBg="1"/>
      <p:bldP spid="1364020" grpId="0" animBg="1"/>
      <p:bldP spid="1364050" grpId="0"/>
      <p:bldP spid="1364053" grpId="0" build="p" autoUpdateAnimBg="0"/>
      <p:bldP spid="1364054" grpId="0" build="p" autoUpdateAnimBg="0"/>
      <p:bldP spid="1364056" grpId="0" animBg="1"/>
      <p:bldP spid="1364057" grpId="0" build="p" autoUpdateAnimBg="0" advAuto="0"/>
      <p:bldP spid="1364058" grpId="0" animBg="1"/>
      <p:bldP spid="1364059" grpId="0" build="p" autoUpdateAnimBg="0"/>
      <p:bldP spid="1364060" grpId="0" animBg="1"/>
      <p:bldP spid="1364061" grpId="0" animBg="1"/>
      <p:bldP spid="1364062" grpId="0" build="p" autoUpdateAnimBg="0" advAuto="0"/>
      <p:bldP spid="1364063" grpId="0" build="p" autoUpdateAnimBg="0" advAuto="0"/>
      <p:bldP spid="1364066" grpId="0"/>
      <p:bldP spid="1364068" grpId="0"/>
      <p:bldP spid="1364070" grpId="0"/>
      <p:bldP spid="1364072" grpId="0"/>
      <p:bldP spid="1364074" grpId="0"/>
      <p:bldP spid="1364076" grpId="0"/>
      <p:bldP spid="1364076" grpId="1"/>
      <p:bldP spid="1364078" grpId="0"/>
      <p:bldP spid="1364078" grpId="1"/>
      <p:bldP spid="1364080" grpId="0"/>
      <p:bldP spid="1364082"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511" name="Rectangle 55"/>
          <p:cNvSpPr>
            <a:spLocks noChangeArrowheads="1"/>
          </p:cNvSpPr>
          <p:nvPr/>
        </p:nvSpPr>
        <p:spPr bwMode="auto">
          <a:xfrm>
            <a:off x="6094413" y="4794250"/>
            <a:ext cx="933450" cy="366713"/>
          </a:xfrm>
          <a:prstGeom prst="rect">
            <a:avLst/>
          </a:prstGeom>
          <a:noFill/>
          <a:ln w="9525">
            <a:noFill/>
            <a:miter lim="800000"/>
            <a:headEnd/>
            <a:tailEnd/>
          </a:ln>
        </p:spPr>
        <p:txBody>
          <a:bodyPr wrap="none">
            <a:spAutoFit/>
          </a:bodyPr>
          <a:lstStyle/>
          <a:p>
            <a:r>
              <a:rPr lang="en-US" sz="1800"/>
              <a:t>(350 K)</a:t>
            </a:r>
          </a:p>
        </p:txBody>
      </p:sp>
      <p:sp>
        <p:nvSpPr>
          <p:cNvPr id="915509" name="Rectangle 53"/>
          <p:cNvSpPr>
            <a:spLocks noChangeArrowheads="1"/>
          </p:cNvSpPr>
          <p:nvPr/>
        </p:nvSpPr>
        <p:spPr bwMode="auto">
          <a:xfrm>
            <a:off x="4273550" y="4475163"/>
            <a:ext cx="1339850" cy="366712"/>
          </a:xfrm>
          <a:prstGeom prst="rect">
            <a:avLst/>
          </a:prstGeom>
          <a:noFill/>
          <a:ln w="9525">
            <a:noFill/>
            <a:miter lim="800000"/>
            <a:headEnd/>
            <a:tailEnd/>
          </a:ln>
        </p:spPr>
        <p:txBody>
          <a:bodyPr wrap="none">
            <a:spAutoFit/>
          </a:bodyPr>
          <a:lstStyle/>
          <a:p>
            <a:r>
              <a:rPr lang="en-US" sz="1800"/>
              <a:t>151.95 kPa</a:t>
            </a:r>
          </a:p>
        </p:txBody>
      </p:sp>
      <p:sp>
        <p:nvSpPr>
          <p:cNvPr id="915476" name="Rectangle 20"/>
          <p:cNvSpPr>
            <a:spLocks noChangeArrowheads="1"/>
          </p:cNvSpPr>
          <p:nvPr/>
        </p:nvSpPr>
        <p:spPr bwMode="auto">
          <a:xfrm>
            <a:off x="1982788" y="1957388"/>
            <a:ext cx="901700" cy="396875"/>
          </a:xfrm>
          <a:prstGeom prst="rect">
            <a:avLst/>
          </a:prstGeom>
          <a:noFill/>
          <a:ln w="9525">
            <a:noFill/>
            <a:miter lim="800000"/>
            <a:headEnd/>
            <a:tailEnd/>
          </a:ln>
        </p:spPr>
        <p:txBody>
          <a:bodyPr wrap="none">
            <a:spAutoFit/>
          </a:bodyPr>
          <a:lstStyle/>
          <a:p>
            <a:r>
              <a:rPr lang="en-US" sz="2000"/>
              <a:t>Mg (s)</a:t>
            </a:r>
          </a:p>
        </p:txBody>
      </p:sp>
      <p:sp>
        <p:nvSpPr>
          <p:cNvPr id="915458" name="Rectangle 2"/>
          <p:cNvSpPr>
            <a:spLocks noChangeArrowheads="1"/>
          </p:cNvSpPr>
          <p:nvPr/>
        </p:nvSpPr>
        <p:spPr bwMode="auto">
          <a:xfrm>
            <a:off x="1524000" y="2854325"/>
            <a:ext cx="135890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V = 250 mL</a:t>
            </a:r>
          </a:p>
        </p:txBody>
      </p:sp>
      <p:sp>
        <p:nvSpPr>
          <p:cNvPr id="915462" name="Freeform 6"/>
          <p:cNvSpPr>
            <a:spLocks/>
          </p:cNvSpPr>
          <p:nvPr/>
        </p:nvSpPr>
        <p:spPr bwMode="auto">
          <a:xfrm>
            <a:off x="2971800" y="3048000"/>
            <a:ext cx="1398588" cy="0"/>
          </a:xfrm>
          <a:custGeom>
            <a:avLst/>
            <a:gdLst>
              <a:gd name="T0" fmla="*/ 0 w 2204"/>
              <a:gd name="T1" fmla="*/ 0 h 1"/>
              <a:gd name="T2" fmla="*/ 2147483647 w 2204"/>
              <a:gd name="T3" fmla="*/ 0 h 1"/>
              <a:gd name="T4" fmla="*/ 0 60000 65536"/>
              <a:gd name="T5" fmla="*/ 0 60000 65536"/>
              <a:gd name="T6" fmla="*/ 0 w 2204"/>
              <a:gd name="T7" fmla="*/ 0 h 1"/>
              <a:gd name="T8" fmla="*/ 2204 w 2204"/>
              <a:gd name="T9" fmla="*/ 0 h 1"/>
            </a:gdLst>
            <a:ahLst/>
            <a:cxnLst>
              <a:cxn ang="T4">
                <a:pos x="T0" y="T1"/>
              </a:cxn>
              <a:cxn ang="T5">
                <a:pos x="T2" y="T3"/>
              </a:cxn>
            </a:cxnLst>
            <a:rect l="T6" t="T7" r="T8" b="T9"/>
            <a:pathLst>
              <a:path w="2204" h="1">
                <a:moveTo>
                  <a:pt x="0" y="0"/>
                </a:moveTo>
                <a:lnTo>
                  <a:pt x="2204" y="0"/>
                </a:lnTo>
              </a:path>
            </a:pathLst>
          </a:custGeom>
          <a:noFill/>
          <a:ln w="9525">
            <a:solidFill>
              <a:srgbClr val="000000"/>
            </a:solidFill>
            <a:round/>
            <a:headEnd/>
            <a:tailEnd type="triangle" w="med" len="med"/>
          </a:ln>
        </p:spPr>
        <p:txBody>
          <a:bodyPr/>
          <a:lstStyle/>
          <a:p>
            <a:endParaRPr lang="en-US"/>
          </a:p>
        </p:txBody>
      </p:sp>
      <p:sp>
        <p:nvSpPr>
          <p:cNvPr id="915463" name="Freeform 7"/>
          <p:cNvSpPr>
            <a:spLocks/>
          </p:cNvSpPr>
          <p:nvPr/>
        </p:nvSpPr>
        <p:spPr bwMode="auto">
          <a:xfrm>
            <a:off x="2671763" y="3505200"/>
            <a:ext cx="1677987" cy="0"/>
          </a:xfrm>
          <a:custGeom>
            <a:avLst/>
            <a:gdLst>
              <a:gd name="T0" fmla="*/ 0 w 2642"/>
              <a:gd name="T1" fmla="*/ 0 h 1"/>
              <a:gd name="T2" fmla="*/ 2147483647 w 2642"/>
              <a:gd name="T3" fmla="*/ 0 h 1"/>
              <a:gd name="T4" fmla="*/ 0 60000 65536"/>
              <a:gd name="T5" fmla="*/ 0 60000 65536"/>
              <a:gd name="T6" fmla="*/ 0 w 2642"/>
              <a:gd name="T7" fmla="*/ 0 h 1"/>
              <a:gd name="T8" fmla="*/ 2642 w 2642"/>
              <a:gd name="T9" fmla="*/ 0 h 1"/>
            </a:gdLst>
            <a:ahLst/>
            <a:cxnLst>
              <a:cxn ang="T4">
                <a:pos x="T0" y="T1"/>
              </a:cxn>
              <a:cxn ang="T5">
                <a:pos x="T2" y="T3"/>
              </a:cxn>
            </a:cxnLst>
            <a:rect l="T6" t="T7" r="T8" b="T9"/>
            <a:pathLst>
              <a:path w="2642" h="1">
                <a:moveTo>
                  <a:pt x="0" y="0"/>
                </a:moveTo>
                <a:lnTo>
                  <a:pt x="2642" y="0"/>
                </a:lnTo>
              </a:path>
            </a:pathLst>
          </a:custGeom>
          <a:noFill/>
          <a:ln w="9525">
            <a:solidFill>
              <a:srgbClr val="000000"/>
            </a:solidFill>
            <a:round/>
            <a:headEnd/>
            <a:tailEnd type="triangle" w="med" len="med"/>
          </a:ln>
        </p:spPr>
        <p:txBody>
          <a:bodyPr/>
          <a:lstStyle/>
          <a:p>
            <a:endParaRPr lang="en-US"/>
          </a:p>
        </p:txBody>
      </p:sp>
      <p:sp>
        <p:nvSpPr>
          <p:cNvPr id="915464" name="Freeform 8"/>
          <p:cNvSpPr>
            <a:spLocks/>
          </p:cNvSpPr>
          <p:nvPr/>
        </p:nvSpPr>
        <p:spPr bwMode="auto">
          <a:xfrm>
            <a:off x="2895600" y="3962400"/>
            <a:ext cx="1423988" cy="0"/>
          </a:xfrm>
          <a:custGeom>
            <a:avLst/>
            <a:gdLst>
              <a:gd name="T0" fmla="*/ 0 w 2242"/>
              <a:gd name="T1" fmla="*/ 0 h 1"/>
              <a:gd name="T2" fmla="*/ 2147483647 w 2242"/>
              <a:gd name="T3" fmla="*/ 0 h 1"/>
              <a:gd name="T4" fmla="*/ 0 60000 65536"/>
              <a:gd name="T5" fmla="*/ 0 60000 65536"/>
              <a:gd name="T6" fmla="*/ 0 w 2242"/>
              <a:gd name="T7" fmla="*/ 0 h 1"/>
              <a:gd name="T8" fmla="*/ 2242 w 2242"/>
              <a:gd name="T9" fmla="*/ 0 h 1"/>
            </a:gdLst>
            <a:ahLst/>
            <a:cxnLst>
              <a:cxn ang="T4">
                <a:pos x="T0" y="T1"/>
              </a:cxn>
              <a:cxn ang="T5">
                <a:pos x="T2" y="T3"/>
              </a:cxn>
            </a:cxnLst>
            <a:rect l="T6" t="T7" r="T8" b="T9"/>
            <a:pathLst>
              <a:path w="2242" h="1">
                <a:moveTo>
                  <a:pt x="0" y="0"/>
                </a:moveTo>
                <a:lnTo>
                  <a:pt x="2242" y="0"/>
                </a:lnTo>
              </a:path>
            </a:pathLst>
          </a:custGeom>
          <a:noFill/>
          <a:ln w="9525">
            <a:solidFill>
              <a:srgbClr val="000000"/>
            </a:solidFill>
            <a:round/>
            <a:headEnd/>
            <a:tailEnd type="triangle" w="med" len="med"/>
          </a:ln>
        </p:spPr>
        <p:txBody>
          <a:bodyPr/>
          <a:lstStyle/>
          <a:p>
            <a:endParaRPr lang="en-US"/>
          </a:p>
        </p:txBody>
      </p:sp>
      <p:sp>
        <p:nvSpPr>
          <p:cNvPr id="222217" name="Rectangle 9"/>
          <p:cNvSpPr>
            <a:spLocks noChangeArrowheads="1"/>
          </p:cNvSpPr>
          <p:nvPr/>
        </p:nvSpPr>
        <p:spPr bwMode="auto">
          <a:xfrm>
            <a:off x="838200" y="1066800"/>
            <a:ext cx="7672388" cy="641350"/>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What mass solid magnesium is required to react </a:t>
            </a:r>
            <a:r>
              <a:rPr lang="en-US" sz="1800" baseline="30000">
                <a:solidFill>
                  <a:schemeClr val="accent2"/>
                </a:solidFill>
                <a:ea typeface="Times New Roman" pitchFamily="18" charset="0"/>
                <a:cs typeface="Arial" charset="0"/>
              </a:rPr>
              <a:t>w</a:t>
            </a:r>
            <a:r>
              <a:rPr lang="en-US" sz="1800">
                <a:solidFill>
                  <a:schemeClr val="accent2"/>
                </a:solidFill>
                <a:ea typeface="Times New Roman" pitchFamily="18" charset="0"/>
                <a:cs typeface="Arial" charset="0"/>
              </a:rPr>
              <a:t>/250 mL carbon dioxide </a:t>
            </a:r>
          </a:p>
          <a:p>
            <a:pPr algn="l"/>
            <a:r>
              <a:rPr lang="en-US" sz="1800">
                <a:solidFill>
                  <a:schemeClr val="accent2"/>
                </a:solidFill>
                <a:ea typeface="Times New Roman" pitchFamily="18" charset="0"/>
                <a:cs typeface="Arial" charset="0"/>
              </a:rPr>
              <a:t>at 1.5 atm and 77</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to produce solid magnesium oxide and solid carbon?</a:t>
            </a:r>
            <a:endParaRPr lang="en-US" sz="1800" b="1">
              <a:solidFill>
                <a:schemeClr val="accent2"/>
              </a:solidFill>
              <a:ea typeface="Times New Roman" pitchFamily="18" charset="0"/>
              <a:cs typeface="Arial" charset="0"/>
              <a:sym typeface="Wingdings" pitchFamily="2" charset="2"/>
            </a:endParaRPr>
          </a:p>
        </p:txBody>
      </p:sp>
      <p:sp>
        <p:nvSpPr>
          <p:cNvPr id="915466" name="Rectangle 10"/>
          <p:cNvSpPr>
            <a:spLocks noChangeArrowheads="1"/>
          </p:cNvSpPr>
          <p:nvPr/>
        </p:nvSpPr>
        <p:spPr bwMode="auto">
          <a:xfrm>
            <a:off x="1528763" y="3308350"/>
            <a:ext cx="1087437"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T = 77</a:t>
            </a:r>
            <a:r>
              <a:rPr lang="en-US" sz="1800" baseline="30000">
                <a:ea typeface="Times New Roman" pitchFamily="18" charset="0"/>
                <a:cs typeface="Arial" charset="0"/>
              </a:rPr>
              <a:t>o</a:t>
            </a:r>
            <a:r>
              <a:rPr lang="en-US" sz="1800">
                <a:ea typeface="Times New Roman" pitchFamily="18" charset="0"/>
                <a:cs typeface="Arial" charset="0"/>
              </a:rPr>
              <a:t>C</a:t>
            </a:r>
          </a:p>
        </p:txBody>
      </p:sp>
      <p:sp>
        <p:nvSpPr>
          <p:cNvPr id="222219" name="Rectangle 11"/>
          <p:cNvSpPr>
            <a:spLocks noChangeArrowheads="1"/>
          </p:cNvSpPr>
          <p:nvPr/>
        </p:nvSpPr>
        <p:spPr bwMode="auto">
          <a:xfrm>
            <a:off x="533400" y="5160963"/>
            <a:ext cx="184150" cy="366712"/>
          </a:xfrm>
          <a:prstGeom prst="rect">
            <a:avLst/>
          </a:prstGeom>
          <a:noFill/>
          <a:ln w="9525">
            <a:noFill/>
            <a:miter lim="800000"/>
            <a:headEnd/>
            <a:tailEnd/>
          </a:ln>
        </p:spPr>
        <p:txBody>
          <a:bodyPr wrap="none" anchor="ctr">
            <a:spAutoFit/>
          </a:bodyPr>
          <a:lstStyle/>
          <a:p>
            <a:pPr algn="l"/>
            <a:endParaRPr lang="en-US" sz="1800"/>
          </a:p>
        </p:txBody>
      </p:sp>
      <p:sp>
        <p:nvSpPr>
          <p:cNvPr id="915468" name="Rectangle 12"/>
          <p:cNvSpPr>
            <a:spLocks noChangeArrowheads="1"/>
          </p:cNvSpPr>
          <p:nvPr/>
        </p:nvSpPr>
        <p:spPr bwMode="auto">
          <a:xfrm>
            <a:off x="1524000" y="3748088"/>
            <a:ext cx="1358900" cy="366712"/>
          </a:xfrm>
          <a:prstGeom prst="rect">
            <a:avLst/>
          </a:prstGeom>
          <a:noFill/>
          <a:ln w="9525">
            <a:noFill/>
            <a:miter lim="800000"/>
            <a:headEnd/>
            <a:tailEnd/>
          </a:ln>
        </p:spPr>
        <p:txBody>
          <a:bodyPr wrap="none" anchor="ctr">
            <a:spAutoFit/>
          </a:bodyPr>
          <a:lstStyle/>
          <a:p>
            <a:pPr algn="l"/>
            <a:r>
              <a:rPr lang="en-US" sz="1800">
                <a:cs typeface="Times New Roman" pitchFamily="18" charset="0"/>
              </a:rPr>
              <a:t>P = 1.5 atm</a:t>
            </a:r>
            <a:endParaRPr lang="en-US" sz="1800"/>
          </a:p>
        </p:txBody>
      </p:sp>
      <p:sp>
        <p:nvSpPr>
          <p:cNvPr id="915470" name="Text Box 14"/>
          <p:cNvSpPr txBox="1">
            <a:spLocks noChangeArrowheads="1"/>
          </p:cNvSpPr>
          <p:nvPr/>
        </p:nvSpPr>
        <p:spPr bwMode="auto">
          <a:xfrm>
            <a:off x="3265488" y="2284413"/>
            <a:ext cx="946150" cy="366712"/>
          </a:xfrm>
          <a:prstGeom prst="rect">
            <a:avLst/>
          </a:prstGeom>
          <a:noFill/>
          <a:ln w="9525">
            <a:noFill/>
            <a:miter lim="800000"/>
            <a:headEnd/>
            <a:tailEnd/>
          </a:ln>
        </p:spPr>
        <p:txBody>
          <a:bodyPr wrap="none">
            <a:spAutoFit/>
          </a:bodyPr>
          <a:lstStyle/>
          <a:p>
            <a:r>
              <a:rPr lang="en-US" sz="1800"/>
              <a:t>250 mL</a:t>
            </a:r>
          </a:p>
        </p:txBody>
      </p:sp>
      <p:sp>
        <p:nvSpPr>
          <p:cNvPr id="915473" name="Rectangle 17"/>
          <p:cNvSpPr>
            <a:spLocks noChangeArrowheads="1"/>
          </p:cNvSpPr>
          <p:nvPr/>
        </p:nvSpPr>
        <p:spPr bwMode="auto">
          <a:xfrm>
            <a:off x="1827213" y="2312988"/>
            <a:ext cx="908050" cy="366712"/>
          </a:xfrm>
          <a:prstGeom prst="rect">
            <a:avLst/>
          </a:prstGeom>
          <a:noFill/>
          <a:ln w="9525">
            <a:noFill/>
            <a:miter lim="800000"/>
            <a:headEnd/>
            <a:tailEnd/>
          </a:ln>
        </p:spPr>
        <p:txBody>
          <a:bodyPr wrap="none">
            <a:spAutoFit/>
          </a:bodyPr>
          <a:lstStyle/>
          <a:p>
            <a:r>
              <a:rPr lang="en-US" sz="1800">
                <a:ea typeface="Times New Roman" pitchFamily="18" charset="0"/>
                <a:cs typeface="Arial" charset="0"/>
              </a:rPr>
              <a:t>X g Mg</a:t>
            </a:r>
          </a:p>
        </p:txBody>
      </p:sp>
      <p:sp>
        <p:nvSpPr>
          <p:cNvPr id="915474" name="Line 18"/>
          <p:cNvSpPr>
            <a:spLocks noChangeShapeType="1"/>
          </p:cNvSpPr>
          <p:nvPr/>
        </p:nvSpPr>
        <p:spPr bwMode="auto">
          <a:xfrm>
            <a:off x="4397375" y="2166938"/>
            <a:ext cx="476250" cy="0"/>
          </a:xfrm>
          <a:prstGeom prst="line">
            <a:avLst/>
          </a:prstGeom>
          <a:noFill/>
          <a:ln w="19050">
            <a:solidFill>
              <a:schemeClr val="tx1"/>
            </a:solidFill>
            <a:round/>
            <a:headEnd/>
            <a:tailEnd type="triangle" w="med" len="med"/>
          </a:ln>
        </p:spPr>
        <p:txBody>
          <a:bodyPr/>
          <a:lstStyle/>
          <a:p>
            <a:endParaRPr lang="en-US"/>
          </a:p>
        </p:txBody>
      </p:sp>
      <p:sp>
        <p:nvSpPr>
          <p:cNvPr id="915478" name="Rectangle 22"/>
          <p:cNvSpPr>
            <a:spLocks noChangeArrowheads="1"/>
          </p:cNvSpPr>
          <p:nvPr/>
        </p:nvSpPr>
        <p:spPr bwMode="auto">
          <a:xfrm>
            <a:off x="2906713" y="1949450"/>
            <a:ext cx="1393825" cy="396875"/>
          </a:xfrm>
          <a:prstGeom prst="rect">
            <a:avLst/>
          </a:prstGeom>
          <a:noFill/>
          <a:ln w="9525">
            <a:noFill/>
            <a:miter lim="800000"/>
            <a:headEnd/>
            <a:tailEnd/>
          </a:ln>
        </p:spPr>
        <p:txBody>
          <a:bodyPr wrap="none">
            <a:spAutoFit/>
          </a:bodyPr>
          <a:lstStyle/>
          <a:p>
            <a:r>
              <a:rPr lang="en-US" sz="2000"/>
              <a:t>+   CO</a:t>
            </a:r>
            <a:r>
              <a:rPr lang="en-US" sz="2000" baseline="-25000"/>
              <a:t>2</a:t>
            </a:r>
            <a:r>
              <a:rPr lang="en-US" sz="2000"/>
              <a:t> (g)</a:t>
            </a:r>
          </a:p>
        </p:txBody>
      </p:sp>
      <p:sp>
        <p:nvSpPr>
          <p:cNvPr id="915480" name="Rectangle 24"/>
          <p:cNvSpPr>
            <a:spLocks noChangeArrowheads="1"/>
          </p:cNvSpPr>
          <p:nvPr/>
        </p:nvSpPr>
        <p:spPr bwMode="auto">
          <a:xfrm>
            <a:off x="5164138" y="1949450"/>
            <a:ext cx="1098550" cy="396875"/>
          </a:xfrm>
          <a:prstGeom prst="rect">
            <a:avLst/>
          </a:prstGeom>
          <a:noFill/>
          <a:ln w="9525">
            <a:noFill/>
            <a:miter lim="800000"/>
            <a:headEnd/>
            <a:tailEnd/>
          </a:ln>
        </p:spPr>
        <p:txBody>
          <a:bodyPr wrap="none">
            <a:spAutoFit/>
          </a:bodyPr>
          <a:lstStyle/>
          <a:p>
            <a:r>
              <a:rPr lang="en-US" sz="2000"/>
              <a:t>MgO (s)</a:t>
            </a:r>
          </a:p>
        </p:txBody>
      </p:sp>
      <p:sp>
        <p:nvSpPr>
          <p:cNvPr id="915482" name="Rectangle 26"/>
          <p:cNvSpPr>
            <a:spLocks noChangeArrowheads="1"/>
          </p:cNvSpPr>
          <p:nvPr/>
        </p:nvSpPr>
        <p:spPr bwMode="auto">
          <a:xfrm>
            <a:off x="6284913" y="1949450"/>
            <a:ext cx="1090612" cy="396875"/>
          </a:xfrm>
          <a:prstGeom prst="rect">
            <a:avLst/>
          </a:prstGeom>
          <a:noFill/>
          <a:ln w="9525">
            <a:noFill/>
            <a:miter lim="800000"/>
            <a:headEnd/>
            <a:tailEnd/>
          </a:ln>
        </p:spPr>
        <p:txBody>
          <a:bodyPr wrap="none">
            <a:spAutoFit/>
          </a:bodyPr>
          <a:lstStyle/>
          <a:p>
            <a:r>
              <a:rPr lang="en-US" sz="2000"/>
              <a:t>+   C (s)</a:t>
            </a:r>
          </a:p>
        </p:txBody>
      </p:sp>
      <p:sp>
        <p:nvSpPr>
          <p:cNvPr id="915484" name="Rectangle 28"/>
          <p:cNvSpPr>
            <a:spLocks noChangeArrowheads="1"/>
          </p:cNvSpPr>
          <p:nvPr/>
        </p:nvSpPr>
        <p:spPr bwMode="auto">
          <a:xfrm>
            <a:off x="1766888" y="1949450"/>
            <a:ext cx="325437" cy="396875"/>
          </a:xfrm>
          <a:prstGeom prst="rect">
            <a:avLst/>
          </a:prstGeom>
          <a:noFill/>
          <a:ln w="9525">
            <a:noFill/>
            <a:miter lim="800000"/>
            <a:headEnd/>
            <a:tailEnd/>
          </a:ln>
        </p:spPr>
        <p:txBody>
          <a:bodyPr wrap="none">
            <a:spAutoFit/>
          </a:bodyPr>
          <a:lstStyle/>
          <a:p>
            <a:r>
              <a:rPr lang="en-US" sz="2000"/>
              <a:t>2</a:t>
            </a:r>
          </a:p>
        </p:txBody>
      </p:sp>
      <p:sp>
        <p:nvSpPr>
          <p:cNvPr id="915486" name="Rectangle 30"/>
          <p:cNvSpPr>
            <a:spLocks noChangeArrowheads="1"/>
          </p:cNvSpPr>
          <p:nvPr/>
        </p:nvSpPr>
        <p:spPr bwMode="auto">
          <a:xfrm>
            <a:off x="4959350" y="1949450"/>
            <a:ext cx="325438" cy="396875"/>
          </a:xfrm>
          <a:prstGeom prst="rect">
            <a:avLst/>
          </a:prstGeom>
          <a:noFill/>
          <a:ln w="9525">
            <a:noFill/>
            <a:miter lim="800000"/>
            <a:headEnd/>
            <a:tailEnd/>
          </a:ln>
        </p:spPr>
        <p:txBody>
          <a:bodyPr wrap="none">
            <a:spAutoFit/>
          </a:bodyPr>
          <a:lstStyle/>
          <a:p>
            <a:r>
              <a:rPr lang="en-US" sz="2000"/>
              <a:t>2</a:t>
            </a:r>
          </a:p>
        </p:txBody>
      </p:sp>
      <p:sp>
        <p:nvSpPr>
          <p:cNvPr id="915488" name="Rectangle 32"/>
          <p:cNvSpPr>
            <a:spLocks noChangeArrowheads="1"/>
          </p:cNvSpPr>
          <p:nvPr/>
        </p:nvSpPr>
        <p:spPr bwMode="auto">
          <a:xfrm>
            <a:off x="4427538" y="2852738"/>
            <a:ext cx="819150" cy="366712"/>
          </a:xfrm>
          <a:prstGeom prst="rect">
            <a:avLst/>
          </a:prstGeom>
          <a:noFill/>
          <a:ln w="9525">
            <a:noFill/>
            <a:miter lim="800000"/>
            <a:headEnd/>
            <a:tailEnd/>
          </a:ln>
        </p:spPr>
        <p:txBody>
          <a:bodyPr wrap="none">
            <a:spAutoFit/>
          </a:bodyPr>
          <a:lstStyle/>
          <a:p>
            <a:r>
              <a:rPr lang="en-US" sz="1800">
                <a:ea typeface="Times New Roman" pitchFamily="18" charset="0"/>
                <a:cs typeface="Arial" charset="0"/>
              </a:rPr>
              <a:t>0.25 L</a:t>
            </a:r>
          </a:p>
        </p:txBody>
      </p:sp>
      <p:sp>
        <p:nvSpPr>
          <p:cNvPr id="915490" name="Rectangle 34"/>
          <p:cNvSpPr>
            <a:spLocks noChangeArrowheads="1"/>
          </p:cNvSpPr>
          <p:nvPr/>
        </p:nvSpPr>
        <p:spPr bwMode="auto">
          <a:xfrm>
            <a:off x="4408488" y="3309938"/>
            <a:ext cx="781050" cy="366712"/>
          </a:xfrm>
          <a:prstGeom prst="rect">
            <a:avLst/>
          </a:prstGeom>
          <a:noFill/>
          <a:ln w="9525">
            <a:noFill/>
            <a:miter lim="800000"/>
            <a:headEnd/>
            <a:tailEnd/>
          </a:ln>
        </p:spPr>
        <p:txBody>
          <a:bodyPr wrap="none">
            <a:spAutoFit/>
          </a:bodyPr>
          <a:lstStyle/>
          <a:p>
            <a:r>
              <a:rPr lang="en-US" sz="1800">
                <a:ea typeface="Times New Roman" pitchFamily="18" charset="0"/>
                <a:cs typeface="Arial" charset="0"/>
              </a:rPr>
              <a:t>350 K</a:t>
            </a:r>
          </a:p>
        </p:txBody>
      </p:sp>
      <p:sp>
        <p:nvSpPr>
          <p:cNvPr id="915492" name="Rectangle 36"/>
          <p:cNvSpPr>
            <a:spLocks noChangeArrowheads="1"/>
          </p:cNvSpPr>
          <p:nvPr/>
        </p:nvSpPr>
        <p:spPr bwMode="auto">
          <a:xfrm>
            <a:off x="4267200" y="3748088"/>
            <a:ext cx="1339850" cy="366712"/>
          </a:xfrm>
          <a:prstGeom prst="rect">
            <a:avLst/>
          </a:prstGeom>
          <a:noFill/>
          <a:ln w="9525">
            <a:noFill/>
            <a:miter lim="800000"/>
            <a:headEnd/>
            <a:tailEnd/>
          </a:ln>
        </p:spPr>
        <p:txBody>
          <a:bodyPr wrap="none">
            <a:spAutoFit/>
          </a:bodyPr>
          <a:lstStyle/>
          <a:p>
            <a:r>
              <a:rPr lang="en-US" sz="1800">
                <a:cs typeface="Times New Roman" pitchFamily="18" charset="0"/>
              </a:rPr>
              <a:t>151.95 kPa</a:t>
            </a:r>
          </a:p>
        </p:txBody>
      </p:sp>
      <p:sp>
        <p:nvSpPr>
          <p:cNvPr id="915493" name="Text Box 37"/>
          <p:cNvSpPr txBox="1">
            <a:spLocks noChangeArrowheads="1"/>
          </p:cNvSpPr>
          <p:nvPr/>
        </p:nvSpPr>
        <p:spPr bwMode="auto">
          <a:xfrm>
            <a:off x="2871788" y="3222625"/>
            <a:ext cx="1252537" cy="274638"/>
          </a:xfrm>
          <a:prstGeom prst="rect">
            <a:avLst/>
          </a:prstGeom>
          <a:noFill/>
          <a:ln w="9525">
            <a:noFill/>
            <a:miter lim="800000"/>
            <a:headEnd/>
            <a:tailEnd/>
          </a:ln>
        </p:spPr>
        <p:txBody>
          <a:bodyPr wrap="none">
            <a:spAutoFit/>
          </a:bodyPr>
          <a:lstStyle/>
          <a:p>
            <a:r>
              <a:rPr lang="en-US"/>
              <a:t>oC  +  273  =  K</a:t>
            </a:r>
          </a:p>
        </p:txBody>
      </p:sp>
      <p:sp>
        <p:nvSpPr>
          <p:cNvPr id="915497" name="Text Box 41"/>
          <p:cNvSpPr txBox="1">
            <a:spLocks noChangeArrowheads="1"/>
          </p:cNvSpPr>
          <p:nvPr/>
        </p:nvSpPr>
        <p:spPr bwMode="auto">
          <a:xfrm>
            <a:off x="6985000" y="4624388"/>
            <a:ext cx="1938338" cy="366712"/>
          </a:xfrm>
          <a:prstGeom prst="rect">
            <a:avLst/>
          </a:prstGeom>
          <a:noFill/>
          <a:ln w="9525">
            <a:noFill/>
            <a:miter lim="800000"/>
            <a:headEnd/>
            <a:tailEnd/>
          </a:ln>
        </p:spPr>
        <p:txBody>
          <a:bodyPr wrap="none">
            <a:spAutoFit/>
          </a:bodyPr>
          <a:lstStyle/>
          <a:p>
            <a:r>
              <a:rPr lang="en-US" sz="1800"/>
              <a:t>=  0.013 mol CO</a:t>
            </a:r>
            <a:r>
              <a:rPr lang="en-US" sz="1800" baseline="-25000"/>
              <a:t>2</a:t>
            </a:r>
          </a:p>
        </p:txBody>
      </p:sp>
      <p:sp>
        <p:nvSpPr>
          <p:cNvPr id="915498" name="Text Box 42"/>
          <p:cNvSpPr txBox="1">
            <a:spLocks noChangeArrowheads="1"/>
          </p:cNvSpPr>
          <p:nvPr/>
        </p:nvSpPr>
        <p:spPr bwMode="auto">
          <a:xfrm>
            <a:off x="598488" y="4637088"/>
            <a:ext cx="1511300" cy="366712"/>
          </a:xfrm>
          <a:prstGeom prst="rect">
            <a:avLst/>
          </a:prstGeom>
          <a:noFill/>
          <a:ln w="9525">
            <a:noFill/>
            <a:miter lim="800000"/>
            <a:headEnd/>
            <a:tailEnd/>
          </a:ln>
        </p:spPr>
        <p:txBody>
          <a:bodyPr wrap="none">
            <a:spAutoFit/>
          </a:bodyPr>
          <a:lstStyle/>
          <a:p>
            <a:r>
              <a:rPr lang="en-US" sz="1800" b="1">
                <a:solidFill>
                  <a:schemeClr val="accent2"/>
                </a:solidFill>
              </a:rPr>
              <a:t>P V  =  n R T</a:t>
            </a:r>
          </a:p>
        </p:txBody>
      </p:sp>
      <p:grpSp>
        <p:nvGrpSpPr>
          <p:cNvPr id="2" name="Group 48"/>
          <p:cNvGrpSpPr>
            <a:grpSpLocks/>
          </p:cNvGrpSpPr>
          <p:nvPr/>
        </p:nvGrpSpPr>
        <p:grpSpPr bwMode="auto">
          <a:xfrm>
            <a:off x="2205038" y="4476750"/>
            <a:ext cx="1041400" cy="688975"/>
            <a:chOff x="4517" y="1927"/>
            <a:chExt cx="656" cy="434"/>
          </a:xfrm>
        </p:grpSpPr>
        <p:sp>
          <p:nvSpPr>
            <p:cNvPr id="222274" name="Text Box 43"/>
            <p:cNvSpPr txBox="1">
              <a:spLocks noChangeArrowheads="1"/>
            </p:cNvSpPr>
            <p:nvPr/>
          </p:nvSpPr>
          <p:spPr bwMode="auto">
            <a:xfrm>
              <a:off x="4517" y="2024"/>
              <a:ext cx="320" cy="231"/>
            </a:xfrm>
            <a:prstGeom prst="rect">
              <a:avLst/>
            </a:prstGeom>
            <a:noFill/>
            <a:ln w="9525">
              <a:noFill/>
              <a:miter lim="800000"/>
              <a:headEnd/>
              <a:tailEnd/>
            </a:ln>
          </p:spPr>
          <p:txBody>
            <a:bodyPr wrap="none">
              <a:spAutoFit/>
            </a:bodyPr>
            <a:lstStyle/>
            <a:p>
              <a:r>
                <a:rPr lang="en-US" sz="1800">
                  <a:solidFill>
                    <a:schemeClr val="accent2"/>
                  </a:solidFill>
                </a:rPr>
                <a:t>n =</a:t>
              </a:r>
            </a:p>
          </p:txBody>
        </p:sp>
        <p:sp>
          <p:nvSpPr>
            <p:cNvPr id="222275" name="Rectangle 45"/>
            <p:cNvSpPr>
              <a:spLocks noChangeArrowheads="1"/>
            </p:cNvSpPr>
            <p:nvPr/>
          </p:nvSpPr>
          <p:spPr bwMode="auto">
            <a:xfrm>
              <a:off x="4820" y="2130"/>
              <a:ext cx="348" cy="231"/>
            </a:xfrm>
            <a:prstGeom prst="rect">
              <a:avLst/>
            </a:prstGeom>
            <a:noFill/>
            <a:ln w="9525">
              <a:noFill/>
              <a:miter lim="800000"/>
              <a:headEnd/>
              <a:tailEnd/>
            </a:ln>
          </p:spPr>
          <p:txBody>
            <a:bodyPr wrap="none">
              <a:spAutoFit/>
            </a:bodyPr>
            <a:lstStyle/>
            <a:p>
              <a:r>
                <a:rPr lang="en-US" sz="1800">
                  <a:solidFill>
                    <a:schemeClr val="accent2"/>
                  </a:solidFill>
                </a:rPr>
                <a:t>R T</a:t>
              </a:r>
            </a:p>
          </p:txBody>
        </p:sp>
        <p:sp>
          <p:nvSpPr>
            <p:cNvPr id="222276" name="Line 46"/>
            <p:cNvSpPr>
              <a:spLocks noChangeShapeType="1"/>
            </p:cNvSpPr>
            <p:nvPr/>
          </p:nvSpPr>
          <p:spPr bwMode="auto">
            <a:xfrm>
              <a:off x="4825" y="2139"/>
              <a:ext cx="348" cy="0"/>
            </a:xfrm>
            <a:prstGeom prst="line">
              <a:avLst/>
            </a:prstGeom>
            <a:noFill/>
            <a:ln w="15875">
              <a:solidFill>
                <a:schemeClr val="accent2"/>
              </a:solidFill>
              <a:round/>
              <a:headEnd/>
              <a:tailEnd/>
            </a:ln>
          </p:spPr>
          <p:txBody>
            <a:bodyPr/>
            <a:lstStyle/>
            <a:p>
              <a:endParaRPr lang="en-US"/>
            </a:p>
          </p:txBody>
        </p:sp>
        <p:sp>
          <p:nvSpPr>
            <p:cNvPr id="222277" name="Rectangle 47"/>
            <p:cNvSpPr>
              <a:spLocks noChangeArrowheads="1"/>
            </p:cNvSpPr>
            <p:nvPr/>
          </p:nvSpPr>
          <p:spPr bwMode="auto">
            <a:xfrm>
              <a:off x="4821" y="1927"/>
              <a:ext cx="348" cy="231"/>
            </a:xfrm>
            <a:prstGeom prst="rect">
              <a:avLst/>
            </a:prstGeom>
            <a:noFill/>
            <a:ln w="9525">
              <a:noFill/>
              <a:miter lim="800000"/>
              <a:headEnd/>
              <a:tailEnd/>
            </a:ln>
          </p:spPr>
          <p:txBody>
            <a:bodyPr wrap="none">
              <a:spAutoFit/>
            </a:bodyPr>
            <a:lstStyle/>
            <a:p>
              <a:r>
                <a:rPr lang="en-US" sz="1800">
                  <a:solidFill>
                    <a:schemeClr val="accent2"/>
                  </a:solidFill>
                </a:rPr>
                <a:t>P V</a:t>
              </a:r>
            </a:p>
          </p:txBody>
        </p:sp>
      </p:grpSp>
      <p:sp>
        <p:nvSpPr>
          <p:cNvPr id="915506" name="Text Box 50"/>
          <p:cNvSpPr txBox="1">
            <a:spLocks noChangeArrowheads="1"/>
          </p:cNvSpPr>
          <p:nvPr/>
        </p:nvSpPr>
        <p:spPr bwMode="auto">
          <a:xfrm>
            <a:off x="3521075" y="4629150"/>
            <a:ext cx="508000" cy="366713"/>
          </a:xfrm>
          <a:prstGeom prst="rect">
            <a:avLst/>
          </a:prstGeom>
          <a:noFill/>
          <a:ln w="9525">
            <a:noFill/>
            <a:miter lim="800000"/>
            <a:headEnd/>
            <a:tailEnd/>
          </a:ln>
        </p:spPr>
        <p:txBody>
          <a:bodyPr wrap="none">
            <a:spAutoFit/>
          </a:bodyPr>
          <a:lstStyle/>
          <a:p>
            <a:r>
              <a:rPr lang="en-US" sz="1800"/>
              <a:t>n =</a:t>
            </a:r>
          </a:p>
        </p:txBody>
      </p:sp>
      <p:sp>
        <p:nvSpPr>
          <p:cNvPr id="915507" name="Rectangle 51"/>
          <p:cNvSpPr>
            <a:spLocks noChangeArrowheads="1"/>
          </p:cNvSpPr>
          <p:nvPr/>
        </p:nvSpPr>
        <p:spPr bwMode="auto">
          <a:xfrm>
            <a:off x="4010025" y="4797425"/>
            <a:ext cx="2136775" cy="366713"/>
          </a:xfrm>
          <a:prstGeom prst="rect">
            <a:avLst/>
          </a:prstGeom>
          <a:noFill/>
          <a:ln w="9525">
            <a:noFill/>
            <a:miter lim="800000"/>
            <a:headEnd/>
            <a:tailEnd/>
          </a:ln>
        </p:spPr>
        <p:txBody>
          <a:bodyPr wrap="none">
            <a:spAutoFit/>
          </a:bodyPr>
          <a:lstStyle/>
          <a:p>
            <a:r>
              <a:rPr lang="en-US" sz="1800"/>
              <a:t>8.314 L</a:t>
            </a:r>
            <a:r>
              <a:rPr lang="en-US" sz="1800" baseline="30000"/>
              <a:t>.</a:t>
            </a:r>
            <a:r>
              <a:rPr lang="en-US" sz="1800"/>
              <a:t>kPa / mol</a:t>
            </a:r>
            <a:r>
              <a:rPr lang="en-US" sz="1800" baseline="30000"/>
              <a:t>.</a:t>
            </a:r>
            <a:r>
              <a:rPr lang="en-US" sz="1800"/>
              <a:t>K</a:t>
            </a:r>
          </a:p>
        </p:txBody>
      </p:sp>
      <p:sp>
        <p:nvSpPr>
          <p:cNvPr id="915508" name="Line 52"/>
          <p:cNvSpPr>
            <a:spLocks noChangeShapeType="1"/>
          </p:cNvSpPr>
          <p:nvPr/>
        </p:nvSpPr>
        <p:spPr bwMode="auto">
          <a:xfrm>
            <a:off x="4005263" y="4811713"/>
            <a:ext cx="2989262" cy="0"/>
          </a:xfrm>
          <a:prstGeom prst="line">
            <a:avLst/>
          </a:prstGeom>
          <a:noFill/>
          <a:ln w="15875">
            <a:solidFill>
              <a:schemeClr val="tx1"/>
            </a:solidFill>
            <a:round/>
            <a:headEnd/>
            <a:tailEnd/>
          </a:ln>
        </p:spPr>
        <p:txBody>
          <a:bodyPr/>
          <a:lstStyle/>
          <a:p>
            <a:endParaRPr lang="en-US"/>
          </a:p>
        </p:txBody>
      </p:sp>
      <p:sp>
        <p:nvSpPr>
          <p:cNvPr id="915512" name="Text Box 56"/>
          <p:cNvSpPr txBox="1">
            <a:spLocks noChangeArrowheads="1"/>
          </p:cNvSpPr>
          <p:nvPr/>
        </p:nvSpPr>
        <p:spPr bwMode="auto">
          <a:xfrm>
            <a:off x="3995738" y="4795838"/>
            <a:ext cx="2251075" cy="366712"/>
          </a:xfrm>
          <a:prstGeom prst="rect">
            <a:avLst/>
          </a:prstGeom>
          <a:noFill/>
          <a:ln w="9525">
            <a:noFill/>
            <a:miter lim="800000"/>
            <a:headEnd/>
            <a:tailEnd/>
          </a:ln>
        </p:spPr>
        <p:txBody>
          <a:bodyPr wrap="none">
            <a:spAutoFit/>
          </a:bodyPr>
          <a:lstStyle/>
          <a:p>
            <a:r>
              <a:rPr lang="en-US" sz="1800"/>
              <a:t>0.0821 L</a:t>
            </a:r>
            <a:r>
              <a:rPr lang="en-US" sz="1800" baseline="30000"/>
              <a:t>.</a:t>
            </a:r>
            <a:r>
              <a:rPr lang="en-US" sz="1800"/>
              <a:t>atm / mol</a:t>
            </a:r>
            <a:r>
              <a:rPr lang="en-US" sz="1800" baseline="30000"/>
              <a:t>.</a:t>
            </a:r>
            <a:r>
              <a:rPr lang="en-US" sz="1800"/>
              <a:t>K</a:t>
            </a:r>
          </a:p>
        </p:txBody>
      </p:sp>
      <p:sp>
        <p:nvSpPr>
          <p:cNvPr id="915513" name="Text Box 57"/>
          <p:cNvSpPr txBox="1">
            <a:spLocks noChangeArrowheads="1"/>
          </p:cNvSpPr>
          <p:nvPr/>
        </p:nvSpPr>
        <p:spPr bwMode="auto">
          <a:xfrm>
            <a:off x="3389313" y="2295525"/>
            <a:ext cx="819150" cy="366713"/>
          </a:xfrm>
          <a:prstGeom prst="rect">
            <a:avLst/>
          </a:prstGeom>
          <a:noFill/>
          <a:ln w="9525">
            <a:noFill/>
            <a:miter lim="800000"/>
            <a:headEnd/>
            <a:tailEnd/>
          </a:ln>
        </p:spPr>
        <p:txBody>
          <a:bodyPr wrap="none">
            <a:spAutoFit/>
          </a:bodyPr>
          <a:lstStyle/>
          <a:p>
            <a:r>
              <a:rPr lang="en-US" sz="1800"/>
              <a:t>0.25 L</a:t>
            </a:r>
          </a:p>
        </p:txBody>
      </p:sp>
      <p:sp>
        <p:nvSpPr>
          <p:cNvPr id="915515" name="Rectangle 59"/>
          <p:cNvSpPr>
            <a:spLocks noChangeArrowheads="1"/>
          </p:cNvSpPr>
          <p:nvPr/>
        </p:nvSpPr>
        <p:spPr bwMode="auto">
          <a:xfrm>
            <a:off x="5505450" y="4471988"/>
            <a:ext cx="1098550" cy="366712"/>
          </a:xfrm>
          <a:prstGeom prst="rect">
            <a:avLst/>
          </a:prstGeom>
          <a:noFill/>
          <a:ln w="9525">
            <a:noFill/>
            <a:miter lim="800000"/>
            <a:headEnd/>
            <a:tailEnd/>
          </a:ln>
        </p:spPr>
        <p:txBody>
          <a:bodyPr wrap="none">
            <a:spAutoFit/>
          </a:bodyPr>
          <a:lstStyle/>
          <a:p>
            <a:r>
              <a:rPr lang="en-US" sz="1800"/>
              <a:t>(0.250 L)</a:t>
            </a:r>
          </a:p>
        </p:txBody>
      </p:sp>
      <p:sp>
        <p:nvSpPr>
          <p:cNvPr id="915516" name="Text Box 60"/>
          <p:cNvSpPr txBox="1">
            <a:spLocks noChangeArrowheads="1"/>
          </p:cNvSpPr>
          <p:nvPr/>
        </p:nvSpPr>
        <p:spPr bwMode="auto">
          <a:xfrm>
            <a:off x="4659313" y="4475163"/>
            <a:ext cx="946150" cy="366712"/>
          </a:xfrm>
          <a:prstGeom prst="rect">
            <a:avLst/>
          </a:prstGeom>
          <a:noFill/>
          <a:ln w="9525">
            <a:noFill/>
            <a:miter lim="800000"/>
            <a:headEnd/>
            <a:tailEnd/>
          </a:ln>
        </p:spPr>
        <p:txBody>
          <a:bodyPr wrap="none">
            <a:spAutoFit/>
          </a:bodyPr>
          <a:lstStyle/>
          <a:p>
            <a:r>
              <a:rPr lang="en-US" sz="1800"/>
              <a:t>1.5 atm</a:t>
            </a:r>
          </a:p>
        </p:txBody>
      </p:sp>
      <p:grpSp>
        <p:nvGrpSpPr>
          <p:cNvPr id="3" name="Group 100"/>
          <p:cNvGrpSpPr>
            <a:grpSpLocks/>
          </p:cNvGrpSpPr>
          <p:nvPr/>
        </p:nvGrpSpPr>
        <p:grpSpPr bwMode="auto">
          <a:xfrm>
            <a:off x="712788" y="5567363"/>
            <a:ext cx="1219200" cy="481012"/>
            <a:chOff x="186" y="1092"/>
            <a:chExt cx="768" cy="303"/>
          </a:xfrm>
        </p:grpSpPr>
        <p:sp>
          <p:nvSpPr>
            <p:cNvPr id="222269" name="Line 101"/>
            <p:cNvSpPr>
              <a:spLocks noChangeShapeType="1"/>
            </p:cNvSpPr>
            <p:nvPr/>
          </p:nvSpPr>
          <p:spPr bwMode="auto">
            <a:xfrm>
              <a:off x="186" y="1245"/>
              <a:ext cx="768" cy="0"/>
            </a:xfrm>
            <a:prstGeom prst="line">
              <a:avLst/>
            </a:prstGeom>
            <a:noFill/>
            <a:ln w="9525">
              <a:solidFill>
                <a:schemeClr val="tx1"/>
              </a:solidFill>
              <a:round/>
              <a:headEnd/>
              <a:tailEnd/>
            </a:ln>
          </p:spPr>
          <p:txBody>
            <a:bodyPr/>
            <a:lstStyle/>
            <a:p>
              <a:endParaRPr lang="en-US"/>
            </a:p>
          </p:txBody>
        </p:sp>
        <p:sp>
          <p:nvSpPr>
            <p:cNvPr id="222270" name="Line 102"/>
            <p:cNvSpPr>
              <a:spLocks noChangeShapeType="1"/>
            </p:cNvSpPr>
            <p:nvPr/>
          </p:nvSpPr>
          <p:spPr bwMode="auto">
            <a:xfrm>
              <a:off x="229" y="1092"/>
              <a:ext cx="163" cy="151"/>
            </a:xfrm>
            <a:prstGeom prst="line">
              <a:avLst/>
            </a:prstGeom>
            <a:noFill/>
            <a:ln w="9525">
              <a:solidFill>
                <a:schemeClr val="tx1"/>
              </a:solidFill>
              <a:round/>
              <a:headEnd/>
              <a:tailEnd/>
            </a:ln>
          </p:spPr>
          <p:txBody>
            <a:bodyPr/>
            <a:lstStyle/>
            <a:p>
              <a:endParaRPr lang="en-US"/>
            </a:p>
          </p:txBody>
        </p:sp>
        <p:sp>
          <p:nvSpPr>
            <p:cNvPr id="222271" name="Line 103"/>
            <p:cNvSpPr>
              <a:spLocks noChangeShapeType="1"/>
            </p:cNvSpPr>
            <p:nvPr/>
          </p:nvSpPr>
          <p:spPr bwMode="auto">
            <a:xfrm>
              <a:off x="727" y="1244"/>
              <a:ext cx="163" cy="151"/>
            </a:xfrm>
            <a:prstGeom prst="line">
              <a:avLst/>
            </a:prstGeom>
            <a:noFill/>
            <a:ln w="9525">
              <a:solidFill>
                <a:schemeClr val="tx1"/>
              </a:solidFill>
              <a:round/>
              <a:headEnd/>
              <a:tailEnd/>
            </a:ln>
          </p:spPr>
          <p:txBody>
            <a:bodyPr/>
            <a:lstStyle/>
            <a:p>
              <a:endParaRPr lang="en-US"/>
            </a:p>
          </p:txBody>
        </p:sp>
        <p:sp>
          <p:nvSpPr>
            <p:cNvPr id="222272" name="Line 104"/>
            <p:cNvSpPr>
              <a:spLocks noChangeShapeType="1"/>
            </p:cNvSpPr>
            <p:nvPr/>
          </p:nvSpPr>
          <p:spPr bwMode="auto">
            <a:xfrm flipV="1">
              <a:off x="727" y="1092"/>
              <a:ext cx="163" cy="151"/>
            </a:xfrm>
            <a:prstGeom prst="line">
              <a:avLst/>
            </a:prstGeom>
            <a:noFill/>
            <a:ln w="9525">
              <a:solidFill>
                <a:schemeClr val="tx1"/>
              </a:solidFill>
              <a:round/>
              <a:headEnd/>
              <a:tailEnd/>
            </a:ln>
          </p:spPr>
          <p:txBody>
            <a:bodyPr/>
            <a:lstStyle/>
            <a:p>
              <a:endParaRPr lang="en-US"/>
            </a:p>
          </p:txBody>
        </p:sp>
        <p:sp>
          <p:nvSpPr>
            <p:cNvPr id="222273" name="Line 105"/>
            <p:cNvSpPr>
              <a:spLocks noChangeShapeType="1"/>
            </p:cNvSpPr>
            <p:nvPr/>
          </p:nvSpPr>
          <p:spPr bwMode="auto">
            <a:xfrm flipV="1">
              <a:off x="233" y="1244"/>
              <a:ext cx="163" cy="151"/>
            </a:xfrm>
            <a:prstGeom prst="line">
              <a:avLst/>
            </a:prstGeom>
            <a:noFill/>
            <a:ln w="9525">
              <a:solidFill>
                <a:schemeClr val="tx1"/>
              </a:solidFill>
              <a:round/>
              <a:headEnd/>
              <a:tailEnd/>
            </a:ln>
          </p:spPr>
          <p:txBody>
            <a:bodyPr/>
            <a:lstStyle/>
            <a:p>
              <a:endParaRPr lang="en-US"/>
            </a:p>
          </p:txBody>
        </p:sp>
      </p:grpSp>
      <p:sp>
        <p:nvSpPr>
          <p:cNvPr id="915562" name="Oval 106"/>
          <p:cNvSpPr>
            <a:spLocks noChangeArrowheads="1"/>
          </p:cNvSpPr>
          <p:nvPr/>
        </p:nvSpPr>
        <p:spPr bwMode="auto">
          <a:xfrm>
            <a:off x="974725" y="5753100"/>
            <a:ext cx="88900" cy="88900"/>
          </a:xfrm>
          <a:prstGeom prst="ellipse">
            <a:avLst/>
          </a:prstGeom>
          <a:solidFill>
            <a:srgbClr val="800000"/>
          </a:solidFill>
          <a:ln w="9525">
            <a:solidFill>
              <a:srgbClr val="800000"/>
            </a:solidFill>
            <a:round/>
            <a:headEnd/>
            <a:tailEnd/>
          </a:ln>
        </p:spPr>
        <p:txBody>
          <a:bodyPr wrap="none" anchor="ctr"/>
          <a:lstStyle/>
          <a:p>
            <a:endParaRPr lang="en-US"/>
          </a:p>
        </p:txBody>
      </p:sp>
      <p:sp>
        <p:nvSpPr>
          <p:cNvPr id="915563" name="Text Box 107"/>
          <p:cNvSpPr txBox="1">
            <a:spLocks noChangeArrowheads="1"/>
          </p:cNvSpPr>
          <p:nvPr/>
        </p:nvSpPr>
        <p:spPr bwMode="auto">
          <a:xfrm>
            <a:off x="730250" y="6072188"/>
            <a:ext cx="514350" cy="304800"/>
          </a:xfrm>
          <a:prstGeom prst="rect">
            <a:avLst/>
          </a:prstGeom>
          <a:noFill/>
          <a:ln w="9525">
            <a:noFill/>
            <a:miter lim="800000"/>
            <a:headEnd/>
            <a:tailEnd/>
          </a:ln>
        </p:spPr>
        <p:txBody>
          <a:bodyPr wrap="none">
            <a:spAutoFit/>
          </a:bodyPr>
          <a:lstStyle/>
          <a:p>
            <a:pPr algn="l"/>
            <a:r>
              <a:rPr lang="en-US" sz="1400"/>
              <a:t>CO</a:t>
            </a:r>
            <a:r>
              <a:rPr lang="en-US" sz="1400" baseline="-25000"/>
              <a:t>2</a:t>
            </a:r>
          </a:p>
        </p:txBody>
      </p:sp>
      <p:sp>
        <p:nvSpPr>
          <p:cNvPr id="915564" name="Text Box 108"/>
          <p:cNvSpPr txBox="1">
            <a:spLocks noChangeArrowheads="1"/>
          </p:cNvSpPr>
          <p:nvPr/>
        </p:nvSpPr>
        <p:spPr bwMode="auto">
          <a:xfrm>
            <a:off x="1504950" y="6072188"/>
            <a:ext cx="430213" cy="304800"/>
          </a:xfrm>
          <a:prstGeom prst="rect">
            <a:avLst/>
          </a:prstGeom>
          <a:noFill/>
          <a:ln w="9525">
            <a:noFill/>
            <a:miter lim="800000"/>
            <a:headEnd/>
            <a:tailEnd/>
          </a:ln>
        </p:spPr>
        <p:txBody>
          <a:bodyPr wrap="none">
            <a:spAutoFit/>
          </a:bodyPr>
          <a:lstStyle/>
          <a:p>
            <a:pPr algn="l"/>
            <a:r>
              <a:rPr lang="en-US" sz="1400"/>
              <a:t>Mg</a:t>
            </a:r>
            <a:endParaRPr lang="en-US" sz="1400" baseline="-25000"/>
          </a:p>
        </p:txBody>
      </p:sp>
      <p:sp>
        <p:nvSpPr>
          <p:cNvPr id="915565" name="Line 109"/>
          <p:cNvSpPr>
            <a:spLocks noChangeShapeType="1"/>
          </p:cNvSpPr>
          <p:nvPr/>
        </p:nvSpPr>
        <p:spPr bwMode="auto">
          <a:xfrm>
            <a:off x="1046163" y="5800725"/>
            <a:ext cx="534987" cy="0"/>
          </a:xfrm>
          <a:prstGeom prst="line">
            <a:avLst/>
          </a:prstGeom>
          <a:noFill/>
          <a:ln w="31750">
            <a:solidFill>
              <a:srgbClr val="800000"/>
            </a:solidFill>
            <a:round/>
            <a:headEnd/>
            <a:tailEnd/>
          </a:ln>
        </p:spPr>
        <p:txBody>
          <a:bodyPr/>
          <a:lstStyle/>
          <a:p>
            <a:endParaRPr lang="en-US"/>
          </a:p>
        </p:txBody>
      </p:sp>
      <p:sp>
        <p:nvSpPr>
          <p:cNvPr id="915566" name="Line 110"/>
          <p:cNvSpPr>
            <a:spLocks noChangeShapeType="1"/>
          </p:cNvSpPr>
          <p:nvPr/>
        </p:nvSpPr>
        <p:spPr bwMode="auto">
          <a:xfrm flipV="1">
            <a:off x="1571625" y="5567363"/>
            <a:ext cx="260350" cy="233362"/>
          </a:xfrm>
          <a:prstGeom prst="line">
            <a:avLst/>
          </a:prstGeom>
          <a:noFill/>
          <a:ln w="31750">
            <a:solidFill>
              <a:srgbClr val="800000"/>
            </a:solidFill>
            <a:round/>
            <a:headEnd/>
            <a:tailEnd/>
          </a:ln>
        </p:spPr>
        <p:txBody>
          <a:bodyPr/>
          <a:lstStyle/>
          <a:p>
            <a:endParaRPr lang="en-US"/>
          </a:p>
        </p:txBody>
      </p:sp>
      <p:grpSp>
        <p:nvGrpSpPr>
          <p:cNvPr id="4" name="Group 111"/>
          <p:cNvGrpSpPr>
            <a:grpSpLocks/>
          </p:cNvGrpSpPr>
          <p:nvPr/>
        </p:nvGrpSpPr>
        <p:grpSpPr bwMode="auto">
          <a:xfrm>
            <a:off x="1800225" y="5511800"/>
            <a:ext cx="88900" cy="88900"/>
            <a:chOff x="925" y="1217"/>
            <a:chExt cx="56" cy="56"/>
          </a:xfrm>
        </p:grpSpPr>
        <p:sp>
          <p:nvSpPr>
            <p:cNvPr id="222266" name="Oval 112"/>
            <p:cNvSpPr>
              <a:spLocks noChangeArrowheads="1"/>
            </p:cNvSpPr>
            <p:nvPr/>
          </p:nvSpPr>
          <p:spPr bwMode="auto">
            <a:xfrm>
              <a:off x="925" y="1217"/>
              <a:ext cx="56" cy="56"/>
            </a:xfrm>
            <a:prstGeom prst="ellipse">
              <a:avLst/>
            </a:prstGeom>
            <a:solidFill>
              <a:srgbClr val="800000"/>
            </a:solidFill>
            <a:ln w="22225">
              <a:solidFill>
                <a:srgbClr val="800000"/>
              </a:solidFill>
              <a:round/>
              <a:headEnd/>
              <a:tailEnd/>
            </a:ln>
          </p:spPr>
          <p:txBody>
            <a:bodyPr wrap="none" anchor="ctr"/>
            <a:lstStyle/>
            <a:p>
              <a:endParaRPr lang="en-US" sz="1400"/>
            </a:p>
          </p:txBody>
        </p:sp>
        <p:sp>
          <p:nvSpPr>
            <p:cNvPr id="222267" name="Line 113"/>
            <p:cNvSpPr>
              <a:spLocks noChangeShapeType="1"/>
            </p:cNvSpPr>
            <p:nvPr/>
          </p:nvSpPr>
          <p:spPr bwMode="auto">
            <a:xfrm>
              <a:off x="933" y="1226"/>
              <a:ext cx="41" cy="36"/>
            </a:xfrm>
            <a:prstGeom prst="line">
              <a:avLst/>
            </a:prstGeom>
            <a:noFill/>
            <a:ln w="22225">
              <a:solidFill>
                <a:schemeClr val="bg1"/>
              </a:solidFill>
              <a:round/>
              <a:headEnd/>
              <a:tailEnd/>
            </a:ln>
          </p:spPr>
          <p:txBody>
            <a:bodyPr/>
            <a:lstStyle/>
            <a:p>
              <a:endParaRPr lang="en-US"/>
            </a:p>
          </p:txBody>
        </p:sp>
        <p:sp>
          <p:nvSpPr>
            <p:cNvPr id="222268" name="Line 114"/>
            <p:cNvSpPr>
              <a:spLocks noChangeShapeType="1"/>
            </p:cNvSpPr>
            <p:nvPr/>
          </p:nvSpPr>
          <p:spPr bwMode="auto">
            <a:xfrm flipH="1">
              <a:off x="934" y="1228"/>
              <a:ext cx="41" cy="36"/>
            </a:xfrm>
            <a:prstGeom prst="line">
              <a:avLst/>
            </a:prstGeom>
            <a:noFill/>
            <a:ln w="22225">
              <a:solidFill>
                <a:schemeClr val="bg1"/>
              </a:solidFill>
              <a:round/>
              <a:headEnd/>
              <a:tailEnd/>
            </a:ln>
          </p:spPr>
          <p:txBody>
            <a:bodyPr/>
            <a:lstStyle/>
            <a:p>
              <a:endParaRPr lang="en-US"/>
            </a:p>
          </p:txBody>
        </p:sp>
      </p:grpSp>
      <p:sp>
        <p:nvSpPr>
          <p:cNvPr id="915571" name="Text Box 115"/>
          <p:cNvSpPr txBox="1">
            <a:spLocks noChangeArrowheads="1"/>
          </p:cNvSpPr>
          <p:nvPr/>
        </p:nvSpPr>
        <p:spPr bwMode="auto">
          <a:xfrm>
            <a:off x="2063750" y="5599113"/>
            <a:ext cx="2814638" cy="366712"/>
          </a:xfrm>
          <a:prstGeom prst="rect">
            <a:avLst/>
          </a:prstGeom>
          <a:noFill/>
          <a:ln w="9525">
            <a:noFill/>
            <a:miter lim="800000"/>
            <a:headEnd/>
            <a:tailEnd/>
          </a:ln>
        </p:spPr>
        <p:txBody>
          <a:bodyPr wrap="none">
            <a:spAutoFit/>
          </a:bodyPr>
          <a:lstStyle/>
          <a:p>
            <a:pPr algn="l"/>
            <a:r>
              <a:rPr lang="en-US" sz="1800"/>
              <a:t>x g  Mg  =  0.013 mol CO</a:t>
            </a:r>
            <a:r>
              <a:rPr lang="en-US" sz="1800" baseline="-25000"/>
              <a:t>2</a:t>
            </a:r>
          </a:p>
        </p:txBody>
      </p:sp>
      <p:sp>
        <p:nvSpPr>
          <p:cNvPr id="915572" name="Text Box 116"/>
          <p:cNvSpPr txBox="1">
            <a:spLocks noChangeArrowheads="1"/>
          </p:cNvSpPr>
          <p:nvPr/>
        </p:nvSpPr>
        <p:spPr bwMode="auto">
          <a:xfrm>
            <a:off x="4786313" y="5734050"/>
            <a:ext cx="1233487" cy="366713"/>
          </a:xfrm>
          <a:prstGeom prst="rect">
            <a:avLst/>
          </a:prstGeom>
          <a:noFill/>
          <a:ln w="9525">
            <a:noFill/>
            <a:miter lim="800000"/>
            <a:headEnd/>
            <a:tailEnd/>
          </a:ln>
        </p:spPr>
        <p:txBody>
          <a:bodyPr wrap="none">
            <a:spAutoFit/>
          </a:bodyPr>
          <a:lstStyle/>
          <a:p>
            <a:pPr algn="l"/>
            <a:r>
              <a:rPr lang="en-US" sz="1800"/>
              <a:t>1 mol CO</a:t>
            </a:r>
            <a:r>
              <a:rPr lang="en-US" sz="1800" baseline="-25000"/>
              <a:t>2</a:t>
            </a:r>
          </a:p>
        </p:txBody>
      </p:sp>
      <p:sp>
        <p:nvSpPr>
          <p:cNvPr id="915573" name="Text Box 117"/>
          <p:cNvSpPr txBox="1">
            <a:spLocks noChangeArrowheads="1"/>
          </p:cNvSpPr>
          <p:nvPr/>
        </p:nvSpPr>
        <p:spPr bwMode="auto">
          <a:xfrm>
            <a:off x="7258050" y="5610225"/>
            <a:ext cx="1460500" cy="366713"/>
          </a:xfrm>
          <a:prstGeom prst="rect">
            <a:avLst/>
          </a:prstGeom>
          <a:noFill/>
          <a:ln w="9525">
            <a:noFill/>
            <a:miter lim="800000"/>
            <a:headEnd/>
            <a:tailEnd/>
          </a:ln>
        </p:spPr>
        <p:txBody>
          <a:bodyPr wrap="none">
            <a:spAutoFit/>
          </a:bodyPr>
          <a:lstStyle/>
          <a:p>
            <a:pPr algn="l"/>
            <a:r>
              <a:rPr lang="en-US" sz="1800"/>
              <a:t>=  0.63 g Mg</a:t>
            </a:r>
            <a:endParaRPr lang="en-US" sz="1800" baseline="-25000"/>
          </a:p>
        </p:txBody>
      </p:sp>
      <p:sp>
        <p:nvSpPr>
          <p:cNvPr id="915574" name="Rectangle 118"/>
          <p:cNvSpPr>
            <a:spLocks noChangeArrowheads="1"/>
          </p:cNvSpPr>
          <p:nvPr/>
        </p:nvSpPr>
        <p:spPr bwMode="auto">
          <a:xfrm>
            <a:off x="4822825" y="5468938"/>
            <a:ext cx="1123950" cy="366712"/>
          </a:xfrm>
          <a:prstGeom prst="rect">
            <a:avLst/>
          </a:prstGeom>
          <a:noFill/>
          <a:ln w="9525">
            <a:noFill/>
            <a:miter lim="800000"/>
            <a:headEnd/>
            <a:tailEnd/>
          </a:ln>
        </p:spPr>
        <p:txBody>
          <a:bodyPr wrap="none">
            <a:spAutoFit/>
          </a:bodyPr>
          <a:lstStyle/>
          <a:p>
            <a:pPr algn="l"/>
            <a:r>
              <a:rPr lang="en-US" sz="1800"/>
              <a:t>2 mol Mg</a:t>
            </a:r>
            <a:endParaRPr lang="en-US" sz="1800" baseline="-25000"/>
          </a:p>
        </p:txBody>
      </p:sp>
      <p:sp>
        <p:nvSpPr>
          <p:cNvPr id="915575" name="Rectangle 119"/>
          <p:cNvSpPr>
            <a:spLocks noChangeArrowheads="1"/>
          </p:cNvSpPr>
          <p:nvPr/>
        </p:nvSpPr>
        <p:spPr bwMode="auto">
          <a:xfrm>
            <a:off x="6067425" y="5462588"/>
            <a:ext cx="1200150" cy="366712"/>
          </a:xfrm>
          <a:prstGeom prst="rect">
            <a:avLst/>
          </a:prstGeom>
          <a:noFill/>
          <a:ln w="9525">
            <a:noFill/>
            <a:miter lim="800000"/>
            <a:headEnd/>
            <a:tailEnd/>
          </a:ln>
        </p:spPr>
        <p:txBody>
          <a:bodyPr wrap="none">
            <a:spAutoFit/>
          </a:bodyPr>
          <a:lstStyle/>
          <a:p>
            <a:pPr algn="l"/>
            <a:r>
              <a:rPr lang="en-US" sz="1800"/>
              <a:t>24.3 g Mg</a:t>
            </a:r>
            <a:endParaRPr lang="en-US" sz="1800" baseline="-25000"/>
          </a:p>
        </p:txBody>
      </p:sp>
      <p:grpSp>
        <p:nvGrpSpPr>
          <p:cNvPr id="5" name="Group 120"/>
          <p:cNvGrpSpPr>
            <a:grpSpLocks/>
          </p:cNvGrpSpPr>
          <p:nvPr/>
        </p:nvGrpSpPr>
        <p:grpSpPr bwMode="auto">
          <a:xfrm>
            <a:off x="4830763" y="5530850"/>
            <a:ext cx="1220787" cy="542925"/>
            <a:chOff x="2353" y="2935"/>
            <a:chExt cx="1505" cy="342"/>
          </a:xfrm>
        </p:grpSpPr>
        <p:sp>
          <p:nvSpPr>
            <p:cNvPr id="222264" name="AutoShape 121"/>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2265" name="Line 122"/>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p>
          </p:txBody>
        </p:sp>
      </p:grpSp>
      <p:sp>
        <p:nvSpPr>
          <p:cNvPr id="915579" name="Rectangle 123"/>
          <p:cNvSpPr>
            <a:spLocks noChangeArrowheads="1"/>
          </p:cNvSpPr>
          <p:nvPr/>
        </p:nvSpPr>
        <p:spPr bwMode="auto">
          <a:xfrm>
            <a:off x="6069013" y="5732463"/>
            <a:ext cx="1123950" cy="366712"/>
          </a:xfrm>
          <a:prstGeom prst="rect">
            <a:avLst/>
          </a:prstGeom>
          <a:noFill/>
          <a:ln w="9525">
            <a:noFill/>
            <a:miter lim="800000"/>
            <a:headEnd/>
            <a:tailEnd/>
          </a:ln>
        </p:spPr>
        <p:txBody>
          <a:bodyPr wrap="none">
            <a:spAutoFit/>
          </a:bodyPr>
          <a:lstStyle/>
          <a:p>
            <a:pPr algn="l"/>
            <a:r>
              <a:rPr lang="en-US" sz="1800"/>
              <a:t>1 mol Mg</a:t>
            </a:r>
            <a:endParaRPr lang="en-US" sz="1800" baseline="-25000"/>
          </a:p>
        </p:txBody>
      </p:sp>
      <p:grpSp>
        <p:nvGrpSpPr>
          <p:cNvPr id="6" name="Group 124"/>
          <p:cNvGrpSpPr>
            <a:grpSpLocks/>
          </p:cNvGrpSpPr>
          <p:nvPr/>
        </p:nvGrpSpPr>
        <p:grpSpPr bwMode="auto">
          <a:xfrm>
            <a:off x="6089650" y="5524500"/>
            <a:ext cx="1160463" cy="542925"/>
            <a:chOff x="3885" y="2931"/>
            <a:chExt cx="542" cy="342"/>
          </a:xfrm>
        </p:grpSpPr>
        <p:sp>
          <p:nvSpPr>
            <p:cNvPr id="222262" name="AutoShape 125"/>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2263" name="Line 126"/>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p>
          </p:txBody>
        </p:sp>
      </p:grpSp>
      <p:sp>
        <p:nvSpPr>
          <p:cNvPr id="915583" name="Line 127"/>
          <p:cNvSpPr>
            <a:spLocks noChangeShapeType="1"/>
          </p:cNvSpPr>
          <p:nvPr/>
        </p:nvSpPr>
        <p:spPr bwMode="auto">
          <a:xfrm flipV="1">
            <a:off x="3951288" y="5721350"/>
            <a:ext cx="822325" cy="149225"/>
          </a:xfrm>
          <a:prstGeom prst="line">
            <a:avLst/>
          </a:prstGeom>
          <a:noFill/>
          <a:ln w="9525">
            <a:solidFill>
              <a:srgbClr val="FF0000"/>
            </a:solidFill>
            <a:round/>
            <a:headEnd/>
            <a:tailEnd/>
          </a:ln>
        </p:spPr>
        <p:txBody>
          <a:bodyPr/>
          <a:lstStyle/>
          <a:p>
            <a:endParaRPr lang="en-US"/>
          </a:p>
        </p:txBody>
      </p:sp>
      <p:sp>
        <p:nvSpPr>
          <p:cNvPr id="915584" name="Line 128"/>
          <p:cNvSpPr>
            <a:spLocks noChangeShapeType="1"/>
          </p:cNvSpPr>
          <p:nvPr/>
        </p:nvSpPr>
        <p:spPr bwMode="auto">
          <a:xfrm flipV="1">
            <a:off x="5068888" y="5876925"/>
            <a:ext cx="841375" cy="130175"/>
          </a:xfrm>
          <a:prstGeom prst="line">
            <a:avLst/>
          </a:prstGeom>
          <a:noFill/>
          <a:ln w="9525">
            <a:solidFill>
              <a:srgbClr val="FF0000"/>
            </a:solidFill>
            <a:round/>
            <a:headEnd/>
            <a:tailEnd/>
          </a:ln>
        </p:spPr>
        <p:txBody>
          <a:bodyPr/>
          <a:lstStyle/>
          <a:p>
            <a:endParaRPr lang="en-US"/>
          </a:p>
        </p:txBody>
      </p:sp>
      <p:sp>
        <p:nvSpPr>
          <p:cNvPr id="915585" name="Line 129"/>
          <p:cNvSpPr>
            <a:spLocks noChangeShapeType="1"/>
          </p:cNvSpPr>
          <p:nvPr/>
        </p:nvSpPr>
        <p:spPr bwMode="auto">
          <a:xfrm flipV="1">
            <a:off x="6340475" y="5894388"/>
            <a:ext cx="792163" cy="104775"/>
          </a:xfrm>
          <a:prstGeom prst="line">
            <a:avLst/>
          </a:prstGeom>
          <a:noFill/>
          <a:ln w="9525">
            <a:solidFill>
              <a:srgbClr val="FF0000"/>
            </a:solidFill>
            <a:round/>
            <a:headEnd/>
            <a:tailEnd/>
          </a:ln>
        </p:spPr>
        <p:txBody>
          <a:bodyPr/>
          <a:lstStyle/>
          <a:p>
            <a:endParaRPr lang="en-US"/>
          </a:p>
        </p:txBody>
      </p:sp>
      <p:sp>
        <p:nvSpPr>
          <p:cNvPr id="915586" name="Line 130"/>
          <p:cNvSpPr>
            <a:spLocks noChangeShapeType="1"/>
          </p:cNvSpPr>
          <p:nvPr/>
        </p:nvSpPr>
        <p:spPr bwMode="auto">
          <a:xfrm flipV="1">
            <a:off x="5106988" y="5597525"/>
            <a:ext cx="762000" cy="131763"/>
          </a:xfrm>
          <a:prstGeom prst="line">
            <a:avLst/>
          </a:pr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1" nodeType="clickEffect">
                                  <p:stCondLst>
                                    <p:cond delay="0"/>
                                  </p:stCondLst>
                                  <p:childTnLst>
                                    <p:set>
                                      <p:cBhvr>
                                        <p:cTn id="6" dur="1" fill="hold">
                                          <p:stCondLst>
                                            <p:cond delay="0"/>
                                          </p:stCondLst>
                                        </p:cTn>
                                        <p:tgtEl>
                                          <p:spTgt spid="915476"/>
                                        </p:tgtEl>
                                        <p:attrNameLst>
                                          <p:attrName>style.visibility</p:attrName>
                                        </p:attrNameLst>
                                      </p:cBhvr>
                                      <p:to>
                                        <p:strVal val="visible"/>
                                      </p:to>
                                    </p:set>
                                    <p:anim calcmode="lin" valueType="num">
                                      <p:cBhvr>
                                        <p:cTn id="7" dur="500" fill="hold"/>
                                        <p:tgtEl>
                                          <p:spTgt spid="915476"/>
                                        </p:tgtEl>
                                        <p:attrNameLst>
                                          <p:attrName>ppt_w</p:attrName>
                                        </p:attrNameLst>
                                      </p:cBhvr>
                                      <p:tavLst>
                                        <p:tav tm="0">
                                          <p:val>
                                            <p:fltVal val="0"/>
                                          </p:val>
                                        </p:tav>
                                        <p:tav tm="100000">
                                          <p:val>
                                            <p:strVal val="#ppt_w"/>
                                          </p:val>
                                        </p:tav>
                                      </p:tavLst>
                                    </p:anim>
                                    <p:anim calcmode="lin" valueType="num">
                                      <p:cBhvr>
                                        <p:cTn id="8" dur="500" fill="hold"/>
                                        <p:tgtEl>
                                          <p:spTgt spid="915476"/>
                                        </p:tgtEl>
                                        <p:attrNameLst>
                                          <p:attrName>ppt_h</p:attrName>
                                        </p:attrNameLst>
                                      </p:cBhvr>
                                      <p:tavLst>
                                        <p:tav tm="0">
                                          <p:val>
                                            <p:fltVal val="0"/>
                                          </p:val>
                                        </p:tav>
                                        <p:tav tm="100000">
                                          <p:val>
                                            <p:strVal val="#ppt_h"/>
                                          </p:val>
                                        </p:tav>
                                      </p:tavLst>
                                    </p:anim>
                                    <p:animEffect transition="in" filter="fade">
                                      <p:cBhvr>
                                        <p:cTn id="9" dur="500"/>
                                        <p:tgtEl>
                                          <p:spTgt spid="915476"/>
                                        </p:tgtEl>
                                      </p:cBhvr>
                                    </p:animEffect>
                                  </p:childTnLst>
                                </p:cTn>
                              </p:par>
                              <p:par>
                                <p:cTn id="10" presetID="0" presetClass="path" presetSubtype="0" accel="50000" decel="50000" fill="hold" grpId="0" nodeType="withEffect">
                                  <p:stCondLst>
                                    <p:cond delay="0"/>
                                  </p:stCondLst>
                                  <p:childTnLst>
                                    <p:animMotion origin="layout" path="M -8.33333E-7 9.41476E-7 L 0.09114 -0.13324 " pathEditMode="relative" ptsTypes="AA">
                                      <p:cBhvr>
                                        <p:cTn id="11" dur="2000" spd="-100000" fill="hold"/>
                                        <p:tgtEl>
                                          <p:spTgt spid="915476"/>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915478"/>
                                        </p:tgtEl>
                                        <p:attrNameLst>
                                          <p:attrName>style.visibility</p:attrName>
                                        </p:attrNameLst>
                                      </p:cBhvr>
                                      <p:to>
                                        <p:strVal val="visible"/>
                                      </p:to>
                                    </p:set>
                                    <p:anim calcmode="lin" valueType="num">
                                      <p:cBhvr>
                                        <p:cTn id="16" dur="500" fill="hold"/>
                                        <p:tgtEl>
                                          <p:spTgt spid="915478"/>
                                        </p:tgtEl>
                                        <p:attrNameLst>
                                          <p:attrName>ppt_w</p:attrName>
                                        </p:attrNameLst>
                                      </p:cBhvr>
                                      <p:tavLst>
                                        <p:tav tm="0">
                                          <p:val>
                                            <p:fltVal val="0"/>
                                          </p:val>
                                        </p:tav>
                                        <p:tav tm="100000">
                                          <p:val>
                                            <p:strVal val="#ppt_w"/>
                                          </p:val>
                                        </p:tav>
                                      </p:tavLst>
                                    </p:anim>
                                    <p:anim calcmode="lin" valueType="num">
                                      <p:cBhvr>
                                        <p:cTn id="17" dur="500" fill="hold"/>
                                        <p:tgtEl>
                                          <p:spTgt spid="915478"/>
                                        </p:tgtEl>
                                        <p:attrNameLst>
                                          <p:attrName>ppt_h</p:attrName>
                                        </p:attrNameLst>
                                      </p:cBhvr>
                                      <p:tavLst>
                                        <p:tav tm="0">
                                          <p:val>
                                            <p:fltVal val="0"/>
                                          </p:val>
                                        </p:tav>
                                        <p:tav tm="100000">
                                          <p:val>
                                            <p:strVal val="#ppt_h"/>
                                          </p:val>
                                        </p:tav>
                                      </p:tavLst>
                                    </p:anim>
                                    <p:animEffect transition="in" filter="fade">
                                      <p:cBhvr>
                                        <p:cTn id="18" dur="500"/>
                                        <p:tgtEl>
                                          <p:spTgt spid="915478"/>
                                        </p:tgtEl>
                                      </p:cBhvr>
                                    </p:animEffect>
                                  </p:childTnLst>
                                </p:cTn>
                              </p:par>
                              <p:par>
                                <p:cTn id="19" presetID="0" presetClass="path" presetSubtype="0" accel="50000" decel="50000" fill="hold" grpId="1" nodeType="withEffect">
                                  <p:stCondLst>
                                    <p:cond delay="0"/>
                                  </p:stCondLst>
                                  <p:childTnLst>
                                    <p:animMotion origin="layout" path="M 0 0 L 0.38021 -0.12746 " pathEditMode="relative" ptsTypes="AA">
                                      <p:cBhvr>
                                        <p:cTn id="20" dur="2000" spd="-100000" fill="hold"/>
                                        <p:tgtEl>
                                          <p:spTgt spid="915478"/>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5474"/>
                                        </p:tgtEl>
                                        <p:attrNameLst>
                                          <p:attrName>style.visibility</p:attrName>
                                        </p:attrNameLst>
                                      </p:cBhvr>
                                      <p:to>
                                        <p:strVal val="visible"/>
                                      </p:to>
                                    </p:set>
                                    <p:animEffect transition="in" filter="wipe(left)">
                                      <p:cBhvr>
                                        <p:cTn id="25" dur="500"/>
                                        <p:tgtEl>
                                          <p:spTgt spid="91547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915480"/>
                                        </p:tgtEl>
                                        <p:attrNameLst>
                                          <p:attrName>style.visibility</p:attrName>
                                        </p:attrNameLst>
                                      </p:cBhvr>
                                      <p:to>
                                        <p:strVal val="visible"/>
                                      </p:to>
                                    </p:set>
                                    <p:anim calcmode="lin" valueType="num">
                                      <p:cBhvr>
                                        <p:cTn id="30" dur="500" fill="hold"/>
                                        <p:tgtEl>
                                          <p:spTgt spid="915480"/>
                                        </p:tgtEl>
                                        <p:attrNameLst>
                                          <p:attrName>ppt_w</p:attrName>
                                        </p:attrNameLst>
                                      </p:cBhvr>
                                      <p:tavLst>
                                        <p:tav tm="0">
                                          <p:val>
                                            <p:fltVal val="0"/>
                                          </p:val>
                                        </p:tav>
                                        <p:tav tm="100000">
                                          <p:val>
                                            <p:strVal val="#ppt_w"/>
                                          </p:val>
                                        </p:tav>
                                      </p:tavLst>
                                    </p:anim>
                                    <p:anim calcmode="lin" valueType="num">
                                      <p:cBhvr>
                                        <p:cTn id="31" dur="500" fill="hold"/>
                                        <p:tgtEl>
                                          <p:spTgt spid="915480"/>
                                        </p:tgtEl>
                                        <p:attrNameLst>
                                          <p:attrName>ppt_h</p:attrName>
                                        </p:attrNameLst>
                                      </p:cBhvr>
                                      <p:tavLst>
                                        <p:tav tm="0">
                                          <p:val>
                                            <p:fltVal val="0"/>
                                          </p:val>
                                        </p:tav>
                                        <p:tav tm="100000">
                                          <p:val>
                                            <p:strVal val="#ppt_h"/>
                                          </p:val>
                                        </p:tav>
                                      </p:tavLst>
                                    </p:anim>
                                    <p:animEffect transition="in" filter="fade">
                                      <p:cBhvr>
                                        <p:cTn id="32" dur="500"/>
                                        <p:tgtEl>
                                          <p:spTgt spid="915480"/>
                                        </p:tgtEl>
                                      </p:cBhvr>
                                    </p:animEffect>
                                  </p:childTnLst>
                                </p:cTn>
                              </p:par>
                              <p:par>
                                <p:cTn id="33" presetID="0" presetClass="path" presetSubtype="0" accel="50000" decel="50000" fill="hold" grpId="1" nodeType="withEffect">
                                  <p:stCondLst>
                                    <p:cond delay="0"/>
                                  </p:stCondLst>
                                  <p:childTnLst>
                                    <p:animMotion origin="layout" path="M 0 0 L -0.04166 -0.09091 " pathEditMode="relative" ptsTypes="AA">
                                      <p:cBhvr>
                                        <p:cTn id="34" dur="2000" spd="-100000" fill="hold"/>
                                        <p:tgtEl>
                                          <p:spTgt spid="91548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915482"/>
                                        </p:tgtEl>
                                        <p:attrNameLst>
                                          <p:attrName>style.visibility</p:attrName>
                                        </p:attrNameLst>
                                      </p:cBhvr>
                                      <p:to>
                                        <p:strVal val="visible"/>
                                      </p:to>
                                    </p:set>
                                    <p:anim calcmode="lin" valueType="num">
                                      <p:cBhvr>
                                        <p:cTn id="39" dur="500" fill="hold"/>
                                        <p:tgtEl>
                                          <p:spTgt spid="915482"/>
                                        </p:tgtEl>
                                        <p:attrNameLst>
                                          <p:attrName>ppt_w</p:attrName>
                                        </p:attrNameLst>
                                      </p:cBhvr>
                                      <p:tavLst>
                                        <p:tav tm="0">
                                          <p:val>
                                            <p:fltVal val="0"/>
                                          </p:val>
                                        </p:tav>
                                        <p:tav tm="100000">
                                          <p:val>
                                            <p:strVal val="#ppt_w"/>
                                          </p:val>
                                        </p:tav>
                                      </p:tavLst>
                                    </p:anim>
                                    <p:anim calcmode="lin" valueType="num">
                                      <p:cBhvr>
                                        <p:cTn id="40" dur="500" fill="hold"/>
                                        <p:tgtEl>
                                          <p:spTgt spid="915482"/>
                                        </p:tgtEl>
                                        <p:attrNameLst>
                                          <p:attrName>ppt_h</p:attrName>
                                        </p:attrNameLst>
                                      </p:cBhvr>
                                      <p:tavLst>
                                        <p:tav tm="0">
                                          <p:val>
                                            <p:fltVal val="0"/>
                                          </p:val>
                                        </p:tav>
                                        <p:tav tm="100000">
                                          <p:val>
                                            <p:strVal val="#ppt_h"/>
                                          </p:val>
                                        </p:tav>
                                      </p:tavLst>
                                    </p:anim>
                                    <p:animEffect transition="in" filter="fade">
                                      <p:cBhvr>
                                        <p:cTn id="41" dur="500"/>
                                        <p:tgtEl>
                                          <p:spTgt spid="915482"/>
                                        </p:tgtEl>
                                      </p:cBhvr>
                                    </p:animEffect>
                                  </p:childTnLst>
                                </p:cTn>
                              </p:par>
                              <p:par>
                                <p:cTn id="42" presetID="0" presetClass="path" presetSubtype="0" accel="50000" decel="50000" fill="hold" grpId="1" nodeType="withEffect">
                                  <p:stCondLst>
                                    <p:cond delay="0"/>
                                  </p:stCondLst>
                                  <p:childTnLst>
                                    <p:animMotion origin="layout" path="M 0 0 L 0.07899 -0.08651 " pathEditMode="relative" ptsTypes="AA">
                                      <p:cBhvr>
                                        <p:cTn id="43" dur="2000" spd="-100000" fill="hold"/>
                                        <p:tgtEl>
                                          <p:spTgt spid="915482"/>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15486"/>
                                        </p:tgtEl>
                                        <p:attrNameLst>
                                          <p:attrName>style.visibility</p:attrName>
                                        </p:attrNameLst>
                                      </p:cBhvr>
                                      <p:to>
                                        <p:strVal val="visible"/>
                                      </p:to>
                                    </p:set>
                                    <p:animEffect transition="in" filter="dissolve">
                                      <p:cBhvr>
                                        <p:cTn id="48" dur="500"/>
                                        <p:tgtEl>
                                          <p:spTgt spid="91548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915484"/>
                                        </p:tgtEl>
                                        <p:attrNameLst>
                                          <p:attrName>style.visibility</p:attrName>
                                        </p:attrNameLst>
                                      </p:cBhvr>
                                      <p:to>
                                        <p:strVal val="visible"/>
                                      </p:to>
                                    </p:set>
                                    <p:animEffect transition="in" filter="dissolve">
                                      <p:cBhvr>
                                        <p:cTn id="53" dur="500"/>
                                        <p:tgtEl>
                                          <p:spTgt spid="915484"/>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915473"/>
                                        </p:tgtEl>
                                        <p:attrNameLst>
                                          <p:attrName>style.visibility</p:attrName>
                                        </p:attrNameLst>
                                      </p:cBhvr>
                                      <p:to>
                                        <p:strVal val="visible"/>
                                      </p:to>
                                    </p:set>
                                    <p:animEffect transition="in" filter="fade">
                                      <p:cBhvr>
                                        <p:cTn id="58" dur="1000"/>
                                        <p:tgtEl>
                                          <p:spTgt spid="915473"/>
                                        </p:tgtEl>
                                      </p:cBhvr>
                                    </p:animEffect>
                                    <p:anim calcmode="lin" valueType="num">
                                      <p:cBhvr>
                                        <p:cTn id="59" dur="1000" fill="hold"/>
                                        <p:tgtEl>
                                          <p:spTgt spid="915473"/>
                                        </p:tgtEl>
                                        <p:attrNameLst>
                                          <p:attrName>ppt_x</p:attrName>
                                        </p:attrNameLst>
                                      </p:cBhvr>
                                      <p:tavLst>
                                        <p:tav tm="0">
                                          <p:val>
                                            <p:strVal val="#ppt_x"/>
                                          </p:val>
                                        </p:tav>
                                        <p:tav tm="100000">
                                          <p:val>
                                            <p:strVal val="#ppt_x"/>
                                          </p:val>
                                        </p:tav>
                                      </p:tavLst>
                                    </p:anim>
                                    <p:anim calcmode="lin" valueType="num">
                                      <p:cBhvr>
                                        <p:cTn id="60" dur="1000" fill="hold"/>
                                        <p:tgtEl>
                                          <p:spTgt spid="91547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915470"/>
                                        </p:tgtEl>
                                        <p:attrNameLst>
                                          <p:attrName>style.visibility</p:attrName>
                                        </p:attrNameLst>
                                      </p:cBhvr>
                                      <p:to>
                                        <p:strVal val="visible"/>
                                      </p:to>
                                    </p:set>
                                    <p:animEffect transition="in" filter="fade">
                                      <p:cBhvr>
                                        <p:cTn id="65" dur="1000"/>
                                        <p:tgtEl>
                                          <p:spTgt spid="915470"/>
                                        </p:tgtEl>
                                      </p:cBhvr>
                                    </p:animEffect>
                                    <p:anim calcmode="lin" valueType="num">
                                      <p:cBhvr>
                                        <p:cTn id="66" dur="1000" fill="hold"/>
                                        <p:tgtEl>
                                          <p:spTgt spid="915470"/>
                                        </p:tgtEl>
                                        <p:attrNameLst>
                                          <p:attrName>ppt_x</p:attrName>
                                        </p:attrNameLst>
                                      </p:cBhvr>
                                      <p:tavLst>
                                        <p:tav tm="0">
                                          <p:val>
                                            <p:strVal val="#ppt_x"/>
                                          </p:val>
                                        </p:tav>
                                        <p:tav tm="100000">
                                          <p:val>
                                            <p:strVal val="#ppt_x"/>
                                          </p:val>
                                        </p:tav>
                                      </p:tavLst>
                                    </p:anim>
                                    <p:anim calcmode="lin" valueType="num">
                                      <p:cBhvr>
                                        <p:cTn id="67" dur="1000" fill="hold"/>
                                        <p:tgtEl>
                                          <p:spTgt spid="91547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7" presetClass="entr" presetSubtype="10" fill="hold" grpId="0" nodeType="clickEffect">
                                  <p:stCondLst>
                                    <p:cond delay="0"/>
                                  </p:stCondLst>
                                  <p:childTnLst>
                                    <p:set>
                                      <p:cBhvr>
                                        <p:cTn id="71" dur="1" fill="hold">
                                          <p:stCondLst>
                                            <p:cond delay="0"/>
                                          </p:stCondLst>
                                        </p:cTn>
                                        <p:tgtEl>
                                          <p:spTgt spid="915458"/>
                                        </p:tgtEl>
                                        <p:attrNameLst>
                                          <p:attrName>style.visibility</p:attrName>
                                        </p:attrNameLst>
                                      </p:cBhvr>
                                      <p:to>
                                        <p:strVal val="visible"/>
                                      </p:to>
                                    </p:set>
                                    <p:anim calcmode="lin" valueType="num">
                                      <p:cBhvr>
                                        <p:cTn id="72" dur="500" fill="hold"/>
                                        <p:tgtEl>
                                          <p:spTgt spid="915458"/>
                                        </p:tgtEl>
                                        <p:attrNameLst>
                                          <p:attrName>ppt_w</p:attrName>
                                        </p:attrNameLst>
                                      </p:cBhvr>
                                      <p:tavLst>
                                        <p:tav tm="0">
                                          <p:val>
                                            <p:fltVal val="0"/>
                                          </p:val>
                                        </p:tav>
                                        <p:tav tm="100000">
                                          <p:val>
                                            <p:strVal val="#ppt_w"/>
                                          </p:val>
                                        </p:tav>
                                      </p:tavLst>
                                    </p:anim>
                                    <p:anim calcmode="lin" valueType="num">
                                      <p:cBhvr>
                                        <p:cTn id="73" dur="500" fill="hold"/>
                                        <p:tgtEl>
                                          <p:spTgt spid="915458"/>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915462"/>
                                        </p:tgtEl>
                                        <p:attrNameLst>
                                          <p:attrName>style.visibility</p:attrName>
                                        </p:attrNameLst>
                                      </p:cBhvr>
                                      <p:to>
                                        <p:strVal val="visible"/>
                                      </p:to>
                                    </p:set>
                                    <p:animEffect transition="in" filter="wipe(left)">
                                      <p:cBhvr>
                                        <p:cTn id="78" dur="500"/>
                                        <p:tgtEl>
                                          <p:spTgt spid="915462"/>
                                        </p:tgtEl>
                                      </p:cBhvr>
                                    </p:animEffec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915488"/>
                                        </p:tgtEl>
                                        <p:attrNameLst>
                                          <p:attrName>style.visibility</p:attrName>
                                        </p:attrNameLst>
                                      </p:cBhvr>
                                      <p:to>
                                        <p:strVal val="visible"/>
                                      </p:to>
                                    </p:set>
                                    <p:anim calcmode="lin" valueType="num">
                                      <p:cBhvr>
                                        <p:cTn id="83" dur="1000" fill="hold"/>
                                        <p:tgtEl>
                                          <p:spTgt spid="915488"/>
                                        </p:tgtEl>
                                        <p:attrNameLst>
                                          <p:attrName>ppt_x</p:attrName>
                                        </p:attrNameLst>
                                      </p:cBhvr>
                                      <p:tavLst>
                                        <p:tav tm="0">
                                          <p:val>
                                            <p:strVal val="#ppt_x-.2"/>
                                          </p:val>
                                        </p:tav>
                                        <p:tav tm="100000">
                                          <p:val>
                                            <p:strVal val="#ppt_x"/>
                                          </p:val>
                                        </p:tav>
                                      </p:tavLst>
                                    </p:anim>
                                    <p:anim calcmode="lin" valueType="num">
                                      <p:cBhvr>
                                        <p:cTn id="84" dur="1000" fill="hold"/>
                                        <p:tgtEl>
                                          <p:spTgt spid="915488"/>
                                        </p:tgtEl>
                                        <p:attrNameLst>
                                          <p:attrName>ppt_y</p:attrName>
                                        </p:attrNameLst>
                                      </p:cBhvr>
                                      <p:tavLst>
                                        <p:tav tm="0">
                                          <p:val>
                                            <p:strVal val="#ppt_y"/>
                                          </p:val>
                                        </p:tav>
                                        <p:tav tm="100000">
                                          <p:val>
                                            <p:strVal val="#ppt_y"/>
                                          </p:val>
                                        </p:tav>
                                      </p:tavLst>
                                    </p:anim>
                                    <p:animEffect transition="in" filter="wipe(right)" prLst="gradientSize: 0.1">
                                      <p:cBhvr>
                                        <p:cTn id="85" dur="1000"/>
                                        <p:tgtEl>
                                          <p:spTgt spid="915488"/>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xit" presetSubtype="0" fill="hold" grpId="1" nodeType="clickEffect">
                                  <p:stCondLst>
                                    <p:cond delay="0"/>
                                  </p:stCondLst>
                                  <p:childTnLst>
                                    <p:animEffect transition="out" filter="dissolve">
                                      <p:cBhvr>
                                        <p:cTn id="89" dur="500"/>
                                        <p:tgtEl>
                                          <p:spTgt spid="915470"/>
                                        </p:tgtEl>
                                      </p:cBhvr>
                                    </p:animEffect>
                                    <p:set>
                                      <p:cBhvr>
                                        <p:cTn id="90" dur="1" fill="hold">
                                          <p:stCondLst>
                                            <p:cond delay="499"/>
                                          </p:stCondLst>
                                        </p:cTn>
                                        <p:tgtEl>
                                          <p:spTgt spid="915470"/>
                                        </p:tgtEl>
                                        <p:attrNameLst>
                                          <p:attrName>style.visibility</p:attrName>
                                        </p:attrNameLst>
                                      </p:cBhvr>
                                      <p:to>
                                        <p:strVal val="hidden"/>
                                      </p:to>
                                    </p:set>
                                  </p:childTnLst>
                                </p:cTn>
                              </p:par>
                              <p:par>
                                <p:cTn id="91" presetID="9" presetClass="entr" presetSubtype="0" fill="hold" grpId="0" nodeType="withEffect">
                                  <p:stCondLst>
                                    <p:cond delay="0"/>
                                  </p:stCondLst>
                                  <p:childTnLst>
                                    <p:set>
                                      <p:cBhvr>
                                        <p:cTn id="92" dur="1" fill="hold">
                                          <p:stCondLst>
                                            <p:cond delay="0"/>
                                          </p:stCondLst>
                                        </p:cTn>
                                        <p:tgtEl>
                                          <p:spTgt spid="915513"/>
                                        </p:tgtEl>
                                        <p:attrNameLst>
                                          <p:attrName>style.visibility</p:attrName>
                                        </p:attrNameLst>
                                      </p:cBhvr>
                                      <p:to>
                                        <p:strVal val="visible"/>
                                      </p:to>
                                    </p:set>
                                    <p:animEffect transition="in" filter="dissolve">
                                      <p:cBhvr>
                                        <p:cTn id="93" dur="500"/>
                                        <p:tgtEl>
                                          <p:spTgt spid="915513"/>
                                        </p:tgtEl>
                                      </p:cBhvr>
                                    </p:animEffect>
                                  </p:childTnLst>
                                </p:cTn>
                              </p:par>
                            </p:childTnLst>
                          </p:cTn>
                        </p:par>
                      </p:childTnLst>
                    </p:cTn>
                  </p:par>
                  <p:par>
                    <p:cTn id="94" fill="hold">
                      <p:stCondLst>
                        <p:cond delay="indefinite"/>
                      </p:stCondLst>
                      <p:childTnLst>
                        <p:par>
                          <p:cTn id="95" fill="hold">
                            <p:stCondLst>
                              <p:cond delay="0"/>
                            </p:stCondLst>
                            <p:childTnLst>
                              <p:par>
                                <p:cTn id="96" presetID="17" presetClass="entr" presetSubtype="10" fill="hold" grpId="0" nodeType="clickEffect">
                                  <p:stCondLst>
                                    <p:cond delay="0"/>
                                  </p:stCondLst>
                                  <p:childTnLst>
                                    <p:set>
                                      <p:cBhvr>
                                        <p:cTn id="97" dur="1" fill="hold">
                                          <p:stCondLst>
                                            <p:cond delay="0"/>
                                          </p:stCondLst>
                                        </p:cTn>
                                        <p:tgtEl>
                                          <p:spTgt spid="915466"/>
                                        </p:tgtEl>
                                        <p:attrNameLst>
                                          <p:attrName>style.visibility</p:attrName>
                                        </p:attrNameLst>
                                      </p:cBhvr>
                                      <p:to>
                                        <p:strVal val="visible"/>
                                      </p:to>
                                    </p:set>
                                    <p:anim calcmode="lin" valueType="num">
                                      <p:cBhvr>
                                        <p:cTn id="98" dur="500" fill="hold"/>
                                        <p:tgtEl>
                                          <p:spTgt spid="915466"/>
                                        </p:tgtEl>
                                        <p:attrNameLst>
                                          <p:attrName>ppt_w</p:attrName>
                                        </p:attrNameLst>
                                      </p:cBhvr>
                                      <p:tavLst>
                                        <p:tav tm="0">
                                          <p:val>
                                            <p:fltVal val="0"/>
                                          </p:val>
                                        </p:tav>
                                        <p:tav tm="100000">
                                          <p:val>
                                            <p:strVal val="#ppt_w"/>
                                          </p:val>
                                        </p:tav>
                                      </p:tavLst>
                                    </p:anim>
                                    <p:anim calcmode="lin" valueType="num">
                                      <p:cBhvr>
                                        <p:cTn id="99" dur="500" fill="hold"/>
                                        <p:tgtEl>
                                          <p:spTgt spid="915466"/>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15463"/>
                                        </p:tgtEl>
                                        <p:attrNameLst>
                                          <p:attrName>style.visibility</p:attrName>
                                        </p:attrNameLst>
                                      </p:cBhvr>
                                      <p:to>
                                        <p:strVal val="visible"/>
                                      </p:to>
                                    </p:set>
                                    <p:animEffect transition="in" filter="wipe(left)">
                                      <p:cBhvr>
                                        <p:cTn id="104" dur="500"/>
                                        <p:tgtEl>
                                          <p:spTgt spid="91546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grpId="0" nodeType="clickEffect">
                                  <p:stCondLst>
                                    <p:cond delay="0"/>
                                  </p:stCondLst>
                                  <p:childTnLst>
                                    <p:set>
                                      <p:cBhvr>
                                        <p:cTn id="108" dur="1" fill="hold">
                                          <p:stCondLst>
                                            <p:cond delay="0"/>
                                          </p:stCondLst>
                                        </p:cTn>
                                        <p:tgtEl>
                                          <p:spTgt spid="915493"/>
                                        </p:tgtEl>
                                        <p:attrNameLst>
                                          <p:attrName>style.visibility</p:attrName>
                                        </p:attrNameLst>
                                      </p:cBhvr>
                                      <p:to>
                                        <p:strVal val="visible"/>
                                      </p:to>
                                    </p:set>
                                    <p:anim calcmode="lin" valueType="num">
                                      <p:cBhvr>
                                        <p:cTn id="109" dur="500" fill="hold"/>
                                        <p:tgtEl>
                                          <p:spTgt spid="915493"/>
                                        </p:tgtEl>
                                        <p:attrNameLst>
                                          <p:attrName>ppt_w</p:attrName>
                                        </p:attrNameLst>
                                      </p:cBhvr>
                                      <p:tavLst>
                                        <p:tav tm="0">
                                          <p:val>
                                            <p:fltVal val="0"/>
                                          </p:val>
                                        </p:tav>
                                        <p:tav tm="100000">
                                          <p:val>
                                            <p:strVal val="#ppt_w"/>
                                          </p:val>
                                        </p:tav>
                                      </p:tavLst>
                                    </p:anim>
                                    <p:anim calcmode="lin" valueType="num">
                                      <p:cBhvr>
                                        <p:cTn id="110" dur="500" fill="hold"/>
                                        <p:tgtEl>
                                          <p:spTgt spid="915493"/>
                                        </p:tgtEl>
                                        <p:attrNameLst>
                                          <p:attrName>ppt_h</p:attrName>
                                        </p:attrNameLst>
                                      </p:cBhvr>
                                      <p:tavLst>
                                        <p:tav tm="0">
                                          <p:val>
                                            <p:fltVal val="0"/>
                                          </p:val>
                                        </p:tav>
                                        <p:tav tm="100000">
                                          <p:val>
                                            <p:strVal val="#ppt_h"/>
                                          </p:val>
                                        </p:tav>
                                      </p:tavLst>
                                    </p:anim>
                                    <p:animEffect transition="in" filter="fade">
                                      <p:cBhvr>
                                        <p:cTn id="111" dur="500"/>
                                        <p:tgtEl>
                                          <p:spTgt spid="915493"/>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ntr" presetSubtype="0" fill="hold" grpId="0" nodeType="clickEffect">
                                  <p:stCondLst>
                                    <p:cond delay="0"/>
                                  </p:stCondLst>
                                  <p:childTnLst>
                                    <p:set>
                                      <p:cBhvr>
                                        <p:cTn id="115" dur="1" fill="hold">
                                          <p:stCondLst>
                                            <p:cond delay="0"/>
                                          </p:stCondLst>
                                        </p:cTn>
                                        <p:tgtEl>
                                          <p:spTgt spid="915490"/>
                                        </p:tgtEl>
                                        <p:attrNameLst>
                                          <p:attrName>style.visibility</p:attrName>
                                        </p:attrNameLst>
                                      </p:cBhvr>
                                      <p:to>
                                        <p:strVal val="visible"/>
                                      </p:to>
                                    </p:set>
                                    <p:anim calcmode="lin" valueType="num">
                                      <p:cBhvr>
                                        <p:cTn id="116" dur="1000" fill="hold"/>
                                        <p:tgtEl>
                                          <p:spTgt spid="915490"/>
                                        </p:tgtEl>
                                        <p:attrNameLst>
                                          <p:attrName>ppt_x</p:attrName>
                                        </p:attrNameLst>
                                      </p:cBhvr>
                                      <p:tavLst>
                                        <p:tav tm="0">
                                          <p:val>
                                            <p:strVal val="#ppt_x-.2"/>
                                          </p:val>
                                        </p:tav>
                                        <p:tav tm="100000">
                                          <p:val>
                                            <p:strVal val="#ppt_x"/>
                                          </p:val>
                                        </p:tav>
                                      </p:tavLst>
                                    </p:anim>
                                    <p:anim calcmode="lin" valueType="num">
                                      <p:cBhvr>
                                        <p:cTn id="117" dur="1000" fill="hold"/>
                                        <p:tgtEl>
                                          <p:spTgt spid="915490"/>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915490"/>
                                        </p:tgtEl>
                                      </p:cBhvr>
                                    </p:animEffect>
                                  </p:childTnLst>
                                </p:cTn>
                              </p:par>
                            </p:childTnLst>
                          </p:cTn>
                        </p:par>
                        <p:par>
                          <p:cTn id="119" fill="hold">
                            <p:stCondLst>
                              <p:cond delay="1000"/>
                            </p:stCondLst>
                            <p:childTnLst>
                              <p:par>
                                <p:cTn id="120" presetID="9" presetClass="emph" presetSubtype="0" grpId="1" nodeType="afterEffect">
                                  <p:stCondLst>
                                    <p:cond delay="0"/>
                                  </p:stCondLst>
                                  <p:childTnLst>
                                    <p:set>
                                      <p:cBhvr rctx="PPT">
                                        <p:cTn id="121" dur="indefinite"/>
                                        <p:tgtEl>
                                          <p:spTgt spid="915493"/>
                                        </p:tgtEl>
                                        <p:attrNameLst>
                                          <p:attrName>style.opacity</p:attrName>
                                        </p:attrNameLst>
                                      </p:cBhvr>
                                      <p:to>
                                        <p:strVal val="0.5"/>
                                      </p:to>
                                    </p:set>
                                    <p:animEffect filter="image" prLst="opacity: 0.5">
                                      <p:cBhvr rctx="IE">
                                        <p:cTn id="122" dur="indefinite"/>
                                        <p:tgtEl>
                                          <p:spTgt spid="915493"/>
                                        </p:tgtEl>
                                      </p:cBhvr>
                                    </p:animEffect>
                                  </p:childTnLst>
                                </p:cTn>
                              </p:par>
                            </p:childTnLst>
                          </p:cTn>
                        </p:par>
                      </p:childTnLst>
                    </p:cTn>
                  </p:par>
                  <p:par>
                    <p:cTn id="123" fill="hold">
                      <p:stCondLst>
                        <p:cond delay="indefinite"/>
                      </p:stCondLst>
                      <p:childTnLst>
                        <p:par>
                          <p:cTn id="124" fill="hold">
                            <p:stCondLst>
                              <p:cond delay="0"/>
                            </p:stCondLst>
                            <p:childTnLst>
                              <p:par>
                                <p:cTn id="125" presetID="17" presetClass="entr" presetSubtype="10" fill="hold" grpId="0" nodeType="clickEffect">
                                  <p:stCondLst>
                                    <p:cond delay="0"/>
                                  </p:stCondLst>
                                  <p:childTnLst>
                                    <p:set>
                                      <p:cBhvr>
                                        <p:cTn id="126" dur="1" fill="hold">
                                          <p:stCondLst>
                                            <p:cond delay="0"/>
                                          </p:stCondLst>
                                        </p:cTn>
                                        <p:tgtEl>
                                          <p:spTgt spid="915468"/>
                                        </p:tgtEl>
                                        <p:attrNameLst>
                                          <p:attrName>style.visibility</p:attrName>
                                        </p:attrNameLst>
                                      </p:cBhvr>
                                      <p:to>
                                        <p:strVal val="visible"/>
                                      </p:to>
                                    </p:set>
                                    <p:anim calcmode="lin" valueType="num">
                                      <p:cBhvr>
                                        <p:cTn id="127" dur="500" fill="hold"/>
                                        <p:tgtEl>
                                          <p:spTgt spid="915468"/>
                                        </p:tgtEl>
                                        <p:attrNameLst>
                                          <p:attrName>ppt_w</p:attrName>
                                        </p:attrNameLst>
                                      </p:cBhvr>
                                      <p:tavLst>
                                        <p:tav tm="0">
                                          <p:val>
                                            <p:fltVal val="0"/>
                                          </p:val>
                                        </p:tav>
                                        <p:tav tm="100000">
                                          <p:val>
                                            <p:strVal val="#ppt_w"/>
                                          </p:val>
                                        </p:tav>
                                      </p:tavLst>
                                    </p:anim>
                                    <p:anim calcmode="lin" valueType="num">
                                      <p:cBhvr>
                                        <p:cTn id="128" dur="500" fill="hold"/>
                                        <p:tgtEl>
                                          <p:spTgt spid="915468"/>
                                        </p:tgtEl>
                                        <p:attrNameLst>
                                          <p:attrName>ppt_h</p:attrName>
                                        </p:attrNameLst>
                                      </p:cBhvr>
                                      <p:tavLst>
                                        <p:tav tm="0">
                                          <p:val>
                                            <p:strVal val="#ppt_h"/>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915464"/>
                                        </p:tgtEl>
                                        <p:attrNameLst>
                                          <p:attrName>style.visibility</p:attrName>
                                        </p:attrNameLst>
                                      </p:cBhvr>
                                      <p:to>
                                        <p:strVal val="visible"/>
                                      </p:to>
                                    </p:set>
                                    <p:animEffect transition="in" filter="wipe(left)">
                                      <p:cBhvr>
                                        <p:cTn id="133" dur="500"/>
                                        <p:tgtEl>
                                          <p:spTgt spid="915464"/>
                                        </p:tgtEl>
                                      </p:cBhvr>
                                    </p:animEffec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grpId="0" nodeType="clickEffect">
                                  <p:stCondLst>
                                    <p:cond delay="0"/>
                                  </p:stCondLst>
                                  <p:childTnLst>
                                    <p:set>
                                      <p:cBhvr>
                                        <p:cTn id="137" dur="1" fill="hold">
                                          <p:stCondLst>
                                            <p:cond delay="0"/>
                                          </p:stCondLst>
                                        </p:cTn>
                                        <p:tgtEl>
                                          <p:spTgt spid="915492"/>
                                        </p:tgtEl>
                                        <p:attrNameLst>
                                          <p:attrName>style.visibility</p:attrName>
                                        </p:attrNameLst>
                                      </p:cBhvr>
                                      <p:to>
                                        <p:strVal val="visible"/>
                                      </p:to>
                                    </p:set>
                                    <p:anim calcmode="lin" valueType="num">
                                      <p:cBhvr>
                                        <p:cTn id="138" dur="1000" fill="hold"/>
                                        <p:tgtEl>
                                          <p:spTgt spid="915492"/>
                                        </p:tgtEl>
                                        <p:attrNameLst>
                                          <p:attrName>ppt_x</p:attrName>
                                        </p:attrNameLst>
                                      </p:cBhvr>
                                      <p:tavLst>
                                        <p:tav tm="0">
                                          <p:val>
                                            <p:strVal val="#ppt_x-.2"/>
                                          </p:val>
                                        </p:tav>
                                        <p:tav tm="100000">
                                          <p:val>
                                            <p:strVal val="#ppt_x"/>
                                          </p:val>
                                        </p:tav>
                                      </p:tavLst>
                                    </p:anim>
                                    <p:anim calcmode="lin" valueType="num">
                                      <p:cBhvr>
                                        <p:cTn id="139" dur="1000" fill="hold"/>
                                        <p:tgtEl>
                                          <p:spTgt spid="915492"/>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915492"/>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ntr" presetSubtype="0" fill="hold" grpId="0" nodeType="clickEffect">
                                  <p:stCondLst>
                                    <p:cond delay="0"/>
                                  </p:stCondLst>
                                  <p:childTnLst>
                                    <p:set>
                                      <p:cBhvr>
                                        <p:cTn id="144" dur="1" fill="hold">
                                          <p:stCondLst>
                                            <p:cond delay="0"/>
                                          </p:stCondLst>
                                        </p:cTn>
                                        <p:tgtEl>
                                          <p:spTgt spid="915498"/>
                                        </p:tgtEl>
                                        <p:attrNameLst>
                                          <p:attrName>style.visibility</p:attrName>
                                        </p:attrNameLst>
                                      </p:cBhvr>
                                      <p:to>
                                        <p:strVal val="visible"/>
                                      </p:to>
                                    </p:set>
                                    <p:anim calcmode="lin" valueType="num">
                                      <p:cBhvr>
                                        <p:cTn id="145" dur="500" fill="hold"/>
                                        <p:tgtEl>
                                          <p:spTgt spid="915498"/>
                                        </p:tgtEl>
                                        <p:attrNameLst>
                                          <p:attrName>ppt_w</p:attrName>
                                        </p:attrNameLst>
                                      </p:cBhvr>
                                      <p:tavLst>
                                        <p:tav tm="0">
                                          <p:val>
                                            <p:fltVal val="0"/>
                                          </p:val>
                                        </p:tav>
                                        <p:tav tm="100000">
                                          <p:val>
                                            <p:strVal val="#ppt_w"/>
                                          </p:val>
                                        </p:tav>
                                      </p:tavLst>
                                    </p:anim>
                                    <p:anim calcmode="lin" valueType="num">
                                      <p:cBhvr>
                                        <p:cTn id="146" dur="500" fill="hold"/>
                                        <p:tgtEl>
                                          <p:spTgt spid="915498"/>
                                        </p:tgtEl>
                                        <p:attrNameLst>
                                          <p:attrName>ppt_h</p:attrName>
                                        </p:attrNameLst>
                                      </p:cBhvr>
                                      <p:tavLst>
                                        <p:tav tm="0">
                                          <p:val>
                                            <p:fltVal val="0"/>
                                          </p:val>
                                        </p:tav>
                                        <p:tav tm="100000">
                                          <p:val>
                                            <p:strVal val="#ppt_h"/>
                                          </p:val>
                                        </p:tav>
                                      </p:tavLst>
                                    </p:anim>
                                    <p:animEffect transition="in" filter="fade">
                                      <p:cBhvr>
                                        <p:cTn id="147" dur="500"/>
                                        <p:tgtEl>
                                          <p:spTgt spid="915498"/>
                                        </p:tgtEl>
                                      </p:cBhvr>
                                    </p:animEffect>
                                  </p:childTnLst>
                                </p:cTn>
                              </p:par>
                            </p:childTnLst>
                          </p:cTn>
                        </p:par>
                      </p:childTnLst>
                    </p:cTn>
                  </p:par>
                  <p:par>
                    <p:cTn id="148" fill="hold">
                      <p:stCondLst>
                        <p:cond delay="indefinite"/>
                      </p:stCondLst>
                      <p:childTnLst>
                        <p:par>
                          <p:cTn id="149" fill="hold">
                            <p:stCondLst>
                              <p:cond delay="0"/>
                            </p:stCondLst>
                            <p:childTnLst>
                              <p:par>
                                <p:cTn id="150" presetID="49" presetClass="entr" presetSubtype="0" decel="100000" fill="hold" nodeType="clickEffect">
                                  <p:stCondLst>
                                    <p:cond delay="0"/>
                                  </p:stCondLst>
                                  <p:childTnLst>
                                    <p:set>
                                      <p:cBhvr>
                                        <p:cTn id="151" dur="1" fill="hold">
                                          <p:stCondLst>
                                            <p:cond delay="0"/>
                                          </p:stCondLst>
                                        </p:cTn>
                                        <p:tgtEl>
                                          <p:spTgt spid="2"/>
                                        </p:tgtEl>
                                        <p:attrNameLst>
                                          <p:attrName>style.visibility</p:attrName>
                                        </p:attrNameLst>
                                      </p:cBhvr>
                                      <p:to>
                                        <p:strVal val="visible"/>
                                      </p:to>
                                    </p:set>
                                    <p:anim calcmode="lin" valueType="num">
                                      <p:cBhvr>
                                        <p:cTn id="152" dur="500" fill="hold"/>
                                        <p:tgtEl>
                                          <p:spTgt spid="2"/>
                                        </p:tgtEl>
                                        <p:attrNameLst>
                                          <p:attrName>ppt_w</p:attrName>
                                        </p:attrNameLst>
                                      </p:cBhvr>
                                      <p:tavLst>
                                        <p:tav tm="0">
                                          <p:val>
                                            <p:fltVal val="0"/>
                                          </p:val>
                                        </p:tav>
                                        <p:tav tm="100000">
                                          <p:val>
                                            <p:strVal val="#ppt_w"/>
                                          </p:val>
                                        </p:tav>
                                      </p:tavLst>
                                    </p:anim>
                                    <p:anim calcmode="lin" valueType="num">
                                      <p:cBhvr>
                                        <p:cTn id="153" dur="500" fill="hold"/>
                                        <p:tgtEl>
                                          <p:spTgt spid="2"/>
                                        </p:tgtEl>
                                        <p:attrNameLst>
                                          <p:attrName>ppt_h</p:attrName>
                                        </p:attrNameLst>
                                      </p:cBhvr>
                                      <p:tavLst>
                                        <p:tav tm="0">
                                          <p:val>
                                            <p:fltVal val="0"/>
                                          </p:val>
                                        </p:tav>
                                        <p:tav tm="100000">
                                          <p:val>
                                            <p:strVal val="#ppt_h"/>
                                          </p:val>
                                        </p:tav>
                                      </p:tavLst>
                                    </p:anim>
                                    <p:anim calcmode="lin" valueType="num">
                                      <p:cBhvr>
                                        <p:cTn id="154" dur="500" fill="hold"/>
                                        <p:tgtEl>
                                          <p:spTgt spid="2"/>
                                        </p:tgtEl>
                                        <p:attrNameLst>
                                          <p:attrName>style.rotation</p:attrName>
                                        </p:attrNameLst>
                                      </p:cBhvr>
                                      <p:tavLst>
                                        <p:tav tm="0">
                                          <p:val>
                                            <p:fltVal val="360"/>
                                          </p:val>
                                        </p:tav>
                                        <p:tav tm="100000">
                                          <p:val>
                                            <p:fltVal val="0"/>
                                          </p:val>
                                        </p:tav>
                                      </p:tavLst>
                                    </p:anim>
                                    <p:animEffect transition="in" filter="fade">
                                      <p:cBhvr>
                                        <p:cTn id="155" dur="500"/>
                                        <p:tgtEl>
                                          <p:spTgt spid="2"/>
                                        </p:tgtEl>
                                      </p:cBhvr>
                                    </p:animEffect>
                                  </p:childTnLst>
                                </p:cTn>
                              </p:par>
                            </p:childTnLst>
                          </p:cTn>
                        </p:par>
                        <p:par>
                          <p:cTn id="156" fill="hold">
                            <p:stCondLst>
                              <p:cond delay="500"/>
                            </p:stCondLst>
                            <p:childTnLst>
                              <p:par>
                                <p:cTn id="157" presetID="9" presetClass="emph" presetSubtype="0" grpId="1" nodeType="afterEffect">
                                  <p:stCondLst>
                                    <p:cond delay="0"/>
                                  </p:stCondLst>
                                  <p:childTnLst>
                                    <p:set>
                                      <p:cBhvr rctx="PPT">
                                        <p:cTn id="158" dur="indefinite"/>
                                        <p:tgtEl>
                                          <p:spTgt spid="915498"/>
                                        </p:tgtEl>
                                        <p:attrNameLst>
                                          <p:attrName>style.opacity</p:attrName>
                                        </p:attrNameLst>
                                      </p:cBhvr>
                                      <p:to>
                                        <p:strVal val="0.5"/>
                                      </p:to>
                                    </p:set>
                                    <p:animEffect filter="image" prLst="opacity: 0.5">
                                      <p:cBhvr rctx="IE">
                                        <p:cTn id="159" dur="indefinite"/>
                                        <p:tgtEl>
                                          <p:spTgt spid="915498"/>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ntr" presetSubtype="0" fill="hold" grpId="0" nodeType="clickEffect">
                                  <p:stCondLst>
                                    <p:cond delay="0"/>
                                  </p:stCondLst>
                                  <p:childTnLst>
                                    <p:set>
                                      <p:cBhvr>
                                        <p:cTn id="163" dur="1" fill="hold">
                                          <p:stCondLst>
                                            <p:cond delay="0"/>
                                          </p:stCondLst>
                                        </p:cTn>
                                        <p:tgtEl>
                                          <p:spTgt spid="915506"/>
                                        </p:tgtEl>
                                        <p:attrNameLst>
                                          <p:attrName>style.visibility</p:attrName>
                                        </p:attrNameLst>
                                      </p:cBhvr>
                                      <p:to>
                                        <p:strVal val="visible"/>
                                      </p:to>
                                    </p:set>
                                    <p:animEffect transition="in" filter="dissolve">
                                      <p:cBhvr>
                                        <p:cTn id="164" dur="500"/>
                                        <p:tgtEl>
                                          <p:spTgt spid="915506"/>
                                        </p:tgtEl>
                                      </p:cBhvr>
                                    </p:animEffect>
                                  </p:childTnLst>
                                </p:cTn>
                              </p:par>
                            </p:childTnLst>
                          </p:cTn>
                        </p:par>
                        <p:par>
                          <p:cTn id="165" fill="hold">
                            <p:stCondLst>
                              <p:cond delay="500"/>
                            </p:stCondLst>
                            <p:childTnLst>
                              <p:par>
                                <p:cTn id="166" presetID="17" presetClass="entr" presetSubtype="10" fill="hold" grpId="0" nodeType="afterEffect">
                                  <p:stCondLst>
                                    <p:cond delay="0"/>
                                  </p:stCondLst>
                                  <p:childTnLst>
                                    <p:set>
                                      <p:cBhvr>
                                        <p:cTn id="167" dur="1" fill="hold">
                                          <p:stCondLst>
                                            <p:cond delay="0"/>
                                          </p:stCondLst>
                                        </p:cTn>
                                        <p:tgtEl>
                                          <p:spTgt spid="915508"/>
                                        </p:tgtEl>
                                        <p:attrNameLst>
                                          <p:attrName>style.visibility</p:attrName>
                                        </p:attrNameLst>
                                      </p:cBhvr>
                                      <p:to>
                                        <p:strVal val="visible"/>
                                      </p:to>
                                    </p:set>
                                    <p:anim calcmode="lin" valueType="num">
                                      <p:cBhvr>
                                        <p:cTn id="168" dur="500" fill="hold"/>
                                        <p:tgtEl>
                                          <p:spTgt spid="915508"/>
                                        </p:tgtEl>
                                        <p:attrNameLst>
                                          <p:attrName>ppt_w</p:attrName>
                                        </p:attrNameLst>
                                      </p:cBhvr>
                                      <p:tavLst>
                                        <p:tav tm="0">
                                          <p:val>
                                            <p:fltVal val="0"/>
                                          </p:val>
                                        </p:tav>
                                        <p:tav tm="100000">
                                          <p:val>
                                            <p:strVal val="#ppt_w"/>
                                          </p:val>
                                        </p:tav>
                                      </p:tavLst>
                                    </p:anim>
                                    <p:anim calcmode="lin" valueType="num">
                                      <p:cBhvr>
                                        <p:cTn id="169" dur="500" fill="hold"/>
                                        <p:tgtEl>
                                          <p:spTgt spid="915508"/>
                                        </p:tgtEl>
                                        <p:attrNameLst>
                                          <p:attrName>ppt_h</p:attrName>
                                        </p:attrNameLst>
                                      </p:cBhvr>
                                      <p:tavLst>
                                        <p:tav tm="0">
                                          <p:val>
                                            <p:strVal val="#ppt_h"/>
                                          </p:val>
                                        </p:tav>
                                        <p:tav tm="100000">
                                          <p:val>
                                            <p:strVal val="#ppt_h"/>
                                          </p:val>
                                        </p:tav>
                                      </p:tavLst>
                                    </p:anim>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915509"/>
                                        </p:tgtEl>
                                        <p:attrNameLst>
                                          <p:attrName>style.visibility</p:attrName>
                                        </p:attrNameLst>
                                      </p:cBhvr>
                                      <p:to>
                                        <p:strVal val="visible"/>
                                      </p:to>
                                    </p:set>
                                    <p:animEffect transition="in" filter="wipe(left)">
                                      <p:cBhvr>
                                        <p:cTn id="174" dur="500"/>
                                        <p:tgtEl>
                                          <p:spTgt spid="915509"/>
                                        </p:tgtEl>
                                      </p:cBhvr>
                                    </p:animEffect>
                                  </p:childTnLst>
                                </p:cTn>
                              </p:par>
                              <p:par>
                                <p:cTn id="175" presetID="40" presetClass="entr" presetSubtype="0" fill="hold" grpId="0" nodeType="withEffect">
                                  <p:stCondLst>
                                    <p:cond delay="0"/>
                                  </p:stCondLst>
                                  <p:iterate type="lt">
                                    <p:tmPct val="10000"/>
                                  </p:iterate>
                                  <p:childTnLst>
                                    <p:set>
                                      <p:cBhvr>
                                        <p:cTn id="176" dur="1" fill="hold">
                                          <p:stCondLst>
                                            <p:cond delay="0"/>
                                          </p:stCondLst>
                                        </p:cTn>
                                        <p:tgtEl>
                                          <p:spTgt spid="915515"/>
                                        </p:tgtEl>
                                        <p:attrNameLst>
                                          <p:attrName>style.visibility</p:attrName>
                                        </p:attrNameLst>
                                      </p:cBhvr>
                                      <p:to>
                                        <p:strVal val="visible"/>
                                      </p:to>
                                    </p:set>
                                    <p:animEffect transition="in" filter="fade">
                                      <p:cBhvr>
                                        <p:cTn id="177" dur="1000"/>
                                        <p:tgtEl>
                                          <p:spTgt spid="915515"/>
                                        </p:tgtEl>
                                      </p:cBhvr>
                                    </p:animEffect>
                                    <p:anim calcmode="lin" valueType="num">
                                      <p:cBhvr>
                                        <p:cTn id="178" dur="1000" fill="hold"/>
                                        <p:tgtEl>
                                          <p:spTgt spid="915515"/>
                                        </p:tgtEl>
                                        <p:attrNameLst>
                                          <p:attrName>ppt_x</p:attrName>
                                        </p:attrNameLst>
                                      </p:cBhvr>
                                      <p:tavLst>
                                        <p:tav tm="0">
                                          <p:val>
                                            <p:strVal val="#ppt_x-.1"/>
                                          </p:val>
                                        </p:tav>
                                        <p:tav tm="100000">
                                          <p:val>
                                            <p:strVal val="#ppt_x"/>
                                          </p:val>
                                        </p:tav>
                                      </p:tavLst>
                                    </p:anim>
                                    <p:anim calcmode="lin" valueType="num">
                                      <p:cBhvr>
                                        <p:cTn id="179" dur="1000" fill="hold"/>
                                        <p:tgtEl>
                                          <p:spTgt spid="915515"/>
                                        </p:tgtEl>
                                        <p:attrNameLst>
                                          <p:attrName>ppt_y</p:attrName>
                                        </p:attrNameLst>
                                      </p:cBhvr>
                                      <p:tavLst>
                                        <p:tav tm="0">
                                          <p:val>
                                            <p:strVal val="#ppt_y"/>
                                          </p:val>
                                        </p:tav>
                                        <p:tav tm="100000">
                                          <p:val>
                                            <p:strVal val="#ppt_y"/>
                                          </p:val>
                                        </p:tav>
                                      </p:tavLst>
                                    </p:anim>
                                  </p:childTnLst>
                                </p:cTn>
                              </p:par>
                            </p:childTnLst>
                          </p:cTn>
                        </p:par>
                        <p:par>
                          <p:cTn id="180" fill="hold">
                            <p:stCondLst>
                              <p:cond delay="1700"/>
                            </p:stCondLst>
                            <p:childTnLst>
                              <p:par>
                                <p:cTn id="181" presetID="40" presetClass="entr" presetSubtype="0" fill="hold" grpId="0" nodeType="afterEffect">
                                  <p:stCondLst>
                                    <p:cond delay="0"/>
                                  </p:stCondLst>
                                  <p:iterate type="lt">
                                    <p:tmPct val="10000"/>
                                  </p:iterate>
                                  <p:childTnLst>
                                    <p:set>
                                      <p:cBhvr>
                                        <p:cTn id="182" dur="1" fill="hold">
                                          <p:stCondLst>
                                            <p:cond delay="0"/>
                                          </p:stCondLst>
                                        </p:cTn>
                                        <p:tgtEl>
                                          <p:spTgt spid="915507"/>
                                        </p:tgtEl>
                                        <p:attrNameLst>
                                          <p:attrName>style.visibility</p:attrName>
                                        </p:attrNameLst>
                                      </p:cBhvr>
                                      <p:to>
                                        <p:strVal val="visible"/>
                                      </p:to>
                                    </p:set>
                                    <p:animEffect transition="in" filter="fade">
                                      <p:cBhvr>
                                        <p:cTn id="183" dur="1000"/>
                                        <p:tgtEl>
                                          <p:spTgt spid="915507"/>
                                        </p:tgtEl>
                                      </p:cBhvr>
                                    </p:animEffect>
                                    <p:anim calcmode="lin" valueType="num">
                                      <p:cBhvr>
                                        <p:cTn id="184" dur="1000" fill="hold"/>
                                        <p:tgtEl>
                                          <p:spTgt spid="915507"/>
                                        </p:tgtEl>
                                        <p:attrNameLst>
                                          <p:attrName>ppt_x</p:attrName>
                                        </p:attrNameLst>
                                      </p:cBhvr>
                                      <p:tavLst>
                                        <p:tav tm="0">
                                          <p:val>
                                            <p:strVal val="#ppt_x-.1"/>
                                          </p:val>
                                        </p:tav>
                                        <p:tav tm="100000">
                                          <p:val>
                                            <p:strVal val="#ppt_x"/>
                                          </p:val>
                                        </p:tav>
                                      </p:tavLst>
                                    </p:anim>
                                    <p:anim calcmode="lin" valueType="num">
                                      <p:cBhvr>
                                        <p:cTn id="185" dur="1000" fill="hold"/>
                                        <p:tgtEl>
                                          <p:spTgt spid="915507"/>
                                        </p:tgtEl>
                                        <p:attrNameLst>
                                          <p:attrName>ppt_y</p:attrName>
                                        </p:attrNameLst>
                                      </p:cBhvr>
                                      <p:tavLst>
                                        <p:tav tm="0">
                                          <p:val>
                                            <p:strVal val="#ppt_y"/>
                                          </p:val>
                                        </p:tav>
                                        <p:tav tm="100000">
                                          <p:val>
                                            <p:strVal val="#ppt_y"/>
                                          </p:val>
                                        </p:tav>
                                      </p:tavLst>
                                    </p:anim>
                                  </p:childTnLst>
                                </p:cTn>
                              </p:par>
                              <p:par>
                                <p:cTn id="186" presetID="40" presetClass="entr" presetSubtype="0" fill="hold" grpId="0" nodeType="withEffect">
                                  <p:stCondLst>
                                    <p:cond delay="0"/>
                                  </p:stCondLst>
                                  <p:iterate type="lt">
                                    <p:tmPct val="10000"/>
                                  </p:iterate>
                                  <p:childTnLst>
                                    <p:set>
                                      <p:cBhvr>
                                        <p:cTn id="187" dur="1" fill="hold">
                                          <p:stCondLst>
                                            <p:cond delay="0"/>
                                          </p:stCondLst>
                                        </p:cTn>
                                        <p:tgtEl>
                                          <p:spTgt spid="915511"/>
                                        </p:tgtEl>
                                        <p:attrNameLst>
                                          <p:attrName>style.visibility</p:attrName>
                                        </p:attrNameLst>
                                      </p:cBhvr>
                                      <p:to>
                                        <p:strVal val="visible"/>
                                      </p:to>
                                    </p:set>
                                    <p:animEffect transition="in" filter="fade">
                                      <p:cBhvr>
                                        <p:cTn id="188" dur="1000"/>
                                        <p:tgtEl>
                                          <p:spTgt spid="915511"/>
                                        </p:tgtEl>
                                      </p:cBhvr>
                                    </p:animEffect>
                                    <p:anim calcmode="lin" valueType="num">
                                      <p:cBhvr>
                                        <p:cTn id="189" dur="1000" fill="hold"/>
                                        <p:tgtEl>
                                          <p:spTgt spid="915511"/>
                                        </p:tgtEl>
                                        <p:attrNameLst>
                                          <p:attrName>ppt_x</p:attrName>
                                        </p:attrNameLst>
                                      </p:cBhvr>
                                      <p:tavLst>
                                        <p:tav tm="0">
                                          <p:val>
                                            <p:strVal val="#ppt_x-.1"/>
                                          </p:val>
                                        </p:tav>
                                        <p:tav tm="100000">
                                          <p:val>
                                            <p:strVal val="#ppt_x"/>
                                          </p:val>
                                        </p:tav>
                                      </p:tavLst>
                                    </p:anim>
                                    <p:anim calcmode="lin" valueType="num">
                                      <p:cBhvr>
                                        <p:cTn id="190" dur="1000" fill="hold"/>
                                        <p:tgtEl>
                                          <p:spTgt spid="915511"/>
                                        </p:tgtEl>
                                        <p:attrNameLst>
                                          <p:attrName>ppt_y</p:attrName>
                                        </p:attrNameLst>
                                      </p:cBhvr>
                                      <p:tavLst>
                                        <p:tav tm="0">
                                          <p:val>
                                            <p:strVal val="#ppt_y"/>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39" presetClass="entr" presetSubtype="0" accel="100000" fill="hold" grpId="0" nodeType="clickEffect">
                                  <p:stCondLst>
                                    <p:cond delay="0"/>
                                  </p:stCondLst>
                                  <p:childTnLst>
                                    <p:set>
                                      <p:cBhvr>
                                        <p:cTn id="194" dur="1" fill="hold">
                                          <p:stCondLst>
                                            <p:cond delay="0"/>
                                          </p:stCondLst>
                                        </p:cTn>
                                        <p:tgtEl>
                                          <p:spTgt spid="915497"/>
                                        </p:tgtEl>
                                        <p:attrNameLst>
                                          <p:attrName>style.visibility</p:attrName>
                                        </p:attrNameLst>
                                      </p:cBhvr>
                                      <p:to>
                                        <p:strVal val="visible"/>
                                      </p:to>
                                    </p:set>
                                    <p:anim calcmode="lin" valueType="num">
                                      <p:cBhvr>
                                        <p:cTn id="195" dur="500" fill="hold"/>
                                        <p:tgtEl>
                                          <p:spTgt spid="915497"/>
                                        </p:tgtEl>
                                        <p:attrNameLst>
                                          <p:attrName>ppt_h</p:attrName>
                                        </p:attrNameLst>
                                      </p:cBhvr>
                                      <p:tavLst>
                                        <p:tav tm="0">
                                          <p:val>
                                            <p:strVal val="#ppt_h/20"/>
                                          </p:val>
                                        </p:tav>
                                        <p:tav tm="50000">
                                          <p:val>
                                            <p:strVal val="#ppt_h/20"/>
                                          </p:val>
                                        </p:tav>
                                        <p:tav tm="100000">
                                          <p:val>
                                            <p:strVal val="#ppt_h"/>
                                          </p:val>
                                        </p:tav>
                                      </p:tavLst>
                                    </p:anim>
                                    <p:anim calcmode="lin" valueType="num">
                                      <p:cBhvr>
                                        <p:cTn id="196" dur="500" fill="hold"/>
                                        <p:tgtEl>
                                          <p:spTgt spid="915497"/>
                                        </p:tgtEl>
                                        <p:attrNameLst>
                                          <p:attrName>ppt_w</p:attrName>
                                        </p:attrNameLst>
                                      </p:cBhvr>
                                      <p:tavLst>
                                        <p:tav tm="0">
                                          <p:val>
                                            <p:strVal val="#ppt_w+.3"/>
                                          </p:val>
                                        </p:tav>
                                        <p:tav tm="50000">
                                          <p:val>
                                            <p:strVal val="#ppt_w+.3"/>
                                          </p:val>
                                        </p:tav>
                                        <p:tav tm="100000">
                                          <p:val>
                                            <p:strVal val="#ppt_w"/>
                                          </p:val>
                                        </p:tav>
                                      </p:tavLst>
                                    </p:anim>
                                    <p:anim calcmode="lin" valueType="num">
                                      <p:cBhvr>
                                        <p:cTn id="197" dur="500" fill="hold"/>
                                        <p:tgtEl>
                                          <p:spTgt spid="915497"/>
                                        </p:tgtEl>
                                        <p:attrNameLst>
                                          <p:attrName>ppt_x</p:attrName>
                                        </p:attrNameLst>
                                      </p:cBhvr>
                                      <p:tavLst>
                                        <p:tav tm="0">
                                          <p:val>
                                            <p:strVal val="#ppt_x-.3"/>
                                          </p:val>
                                        </p:tav>
                                        <p:tav tm="50000">
                                          <p:val>
                                            <p:strVal val="#ppt_x"/>
                                          </p:val>
                                        </p:tav>
                                        <p:tav tm="100000">
                                          <p:val>
                                            <p:strVal val="#ppt_x"/>
                                          </p:val>
                                        </p:tav>
                                      </p:tavLst>
                                    </p:anim>
                                    <p:anim calcmode="lin" valueType="num">
                                      <p:cBhvr>
                                        <p:cTn id="198" dur="500" fill="hold"/>
                                        <p:tgtEl>
                                          <p:spTgt spid="915497"/>
                                        </p:tgtEl>
                                        <p:attrNameLst>
                                          <p:attrName>ppt_y</p:attrName>
                                        </p:attrNameLst>
                                      </p:cBhvr>
                                      <p:tavLst>
                                        <p:tav tm="0">
                                          <p:val>
                                            <p:strVal val="#ppt_y"/>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9" presetClass="emph" presetSubtype="0" grpId="1" nodeType="clickEffect">
                                  <p:stCondLst>
                                    <p:cond delay="0"/>
                                  </p:stCondLst>
                                  <p:childTnLst>
                                    <p:set>
                                      <p:cBhvr rctx="PPT">
                                        <p:cTn id="202" dur="indefinite"/>
                                        <p:tgtEl>
                                          <p:spTgt spid="915464"/>
                                        </p:tgtEl>
                                        <p:attrNameLst>
                                          <p:attrName>style.opacity</p:attrName>
                                        </p:attrNameLst>
                                      </p:cBhvr>
                                      <p:to>
                                        <p:strVal val="0.5"/>
                                      </p:to>
                                    </p:set>
                                    <p:animEffect filter="image" prLst="opacity: 0.5">
                                      <p:cBhvr rctx="IE">
                                        <p:cTn id="203" dur="indefinite"/>
                                        <p:tgtEl>
                                          <p:spTgt spid="915464"/>
                                        </p:tgtEl>
                                      </p:cBhvr>
                                    </p:animEffect>
                                  </p:childTnLst>
                                </p:cTn>
                              </p:par>
                              <p:par>
                                <p:cTn id="204" presetID="9" presetClass="emph" presetSubtype="0" grpId="1" nodeType="withEffect">
                                  <p:stCondLst>
                                    <p:cond delay="0"/>
                                  </p:stCondLst>
                                  <p:childTnLst>
                                    <p:set>
                                      <p:cBhvr rctx="PPT">
                                        <p:cTn id="205" dur="indefinite"/>
                                        <p:tgtEl>
                                          <p:spTgt spid="915492"/>
                                        </p:tgtEl>
                                        <p:attrNameLst>
                                          <p:attrName>style.opacity</p:attrName>
                                        </p:attrNameLst>
                                      </p:cBhvr>
                                      <p:to>
                                        <p:strVal val="0.5"/>
                                      </p:to>
                                    </p:set>
                                    <p:animEffect filter="image" prLst="opacity: 0.5">
                                      <p:cBhvr rctx="IE">
                                        <p:cTn id="206" dur="indefinite"/>
                                        <p:tgtEl>
                                          <p:spTgt spid="915492"/>
                                        </p:tgtEl>
                                      </p:cBhvr>
                                    </p:animEffect>
                                  </p:childTnLst>
                                </p:cTn>
                              </p:par>
                            </p:childTnLst>
                          </p:cTn>
                        </p:par>
                      </p:childTnLst>
                    </p:cTn>
                  </p:par>
                  <p:par>
                    <p:cTn id="207" fill="hold">
                      <p:stCondLst>
                        <p:cond delay="indefinite"/>
                      </p:stCondLst>
                      <p:childTnLst>
                        <p:par>
                          <p:cTn id="208" fill="hold">
                            <p:stCondLst>
                              <p:cond delay="0"/>
                            </p:stCondLst>
                            <p:childTnLst>
                              <p:par>
                                <p:cTn id="209" presetID="9" presetClass="emph" presetSubtype="0" grpId="1" nodeType="clickEffect">
                                  <p:stCondLst>
                                    <p:cond delay="0"/>
                                  </p:stCondLst>
                                  <p:childTnLst>
                                    <p:set>
                                      <p:cBhvr rctx="PPT">
                                        <p:cTn id="210" dur="indefinite"/>
                                        <p:tgtEl>
                                          <p:spTgt spid="915509"/>
                                        </p:tgtEl>
                                        <p:attrNameLst>
                                          <p:attrName>style.opacity</p:attrName>
                                        </p:attrNameLst>
                                      </p:cBhvr>
                                      <p:to>
                                        <p:strVal val="0.5"/>
                                      </p:to>
                                    </p:set>
                                    <p:animEffect filter="image" prLst="opacity: 0.5">
                                      <p:cBhvr rctx="IE">
                                        <p:cTn id="211" dur="indefinite"/>
                                        <p:tgtEl>
                                          <p:spTgt spid="915509"/>
                                        </p:tgtEl>
                                      </p:cBhvr>
                                    </p:animEffect>
                                  </p:childTnLst>
                                </p:cTn>
                              </p:par>
                            </p:childTnLst>
                          </p:cTn>
                        </p:par>
                      </p:childTnLst>
                    </p:cTn>
                  </p:par>
                  <p:par>
                    <p:cTn id="212" fill="hold">
                      <p:stCondLst>
                        <p:cond delay="indefinite"/>
                      </p:stCondLst>
                      <p:childTnLst>
                        <p:par>
                          <p:cTn id="213" fill="hold">
                            <p:stCondLst>
                              <p:cond delay="0"/>
                            </p:stCondLst>
                            <p:childTnLst>
                              <p:par>
                                <p:cTn id="214" presetID="9" presetClass="exit" presetSubtype="0" fill="hold" grpId="2" nodeType="clickEffect">
                                  <p:stCondLst>
                                    <p:cond delay="0"/>
                                  </p:stCondLst>
                                  <p:childTnLst>
                                    <p:animEffect transition="out" filter="dissolve">
                                      <p:cBhvr>
                                        <p:cTn id="215" dur="500"/>
                                        <p:tgtEl>
                                          <p:spTgt spid="915509"/>
                                        </p:tgtEl>
                                      </p:cBhvr>
                                    </p:animEffect>
                                    <p:set>
                                      <p:cBhvr>
                                        <p:cTn id="216" dur="1" fill="hold">
                                          <p:stCondLst>
                                            <p:cond delay="499"/>
                                          </p:stCondLst>
                                        </p:cTn>
                                        <p:tgtEl>
                                          <p:spTgt spid="915509"/>
                                        </p:tgtEl>
                                        <p:attrNameLst>
                                          <p:attrName>style.visibility</p:attrName>
                                        </p:attrNameLst>
                                      </p:cBhvr>
                                      <p:to>
                                        <p:strVal val="hidden"/>
                                      </p:to>
                                    </p:set>
                                  </p:childTnLst>
                                </p:cTn>
                              </p:par>
                              <p:par>
                                <p:cTn id="217" presetID="9" presetClass="entr" presetSubtype="0" fill="hold" grpId="0" nodeType="withEffect">
                                  <p:stCondLst>
                                    <p:cond delay="0"/>
                                  </p:stCondLst>
                                  <p:childTnLst>
                                    <p:set>
                                      <p:cBhvr>
                                        <p:cTn id="218" dur="1" fill="hold">
                                          <p:stCondLst>
                                            <p:cond delay="0"/>
                                          </p:stCondLst>
                                        </p:cTn>
                                        <p:tgtEl>
                                          <p:spTgt spid="915516"/>
                                        </p:tgtEl>
                                        <p:attrNameLst>
                                          <p:attrName>style.visibility</p:attrName>
                                        </p:attrNameLst>
                                      </p:cBhvr>
                                      <p:to>
                                        <p:strVal val="visible"/>
                                      </p:to>
                                    </p:set>
                                    <p:animEffect transition="in" filter="dissolve">
                                      <p:cBhvr>
                                        <p:cTn id="219" dur="500"/>
                                        <p:tgtEl>
                                          <p:spTgt spid="915516"/>
                                        </p:tgtEl>
                                      </p:cBhvr>
                                    </p:animEffect>
                                  </p:childTnLst>
                                </p:cTn>
                              </p:par>
                            </p:childTnLst>
                          </p:cTn>
                        </p:par>
                      </p:childTnLst>
                    </p:cTn>
                  </p:par>
                  <p:par>
                    <p:cTn id="220" fill="hold">
                      <p:stCondLst>
                        <p:cond delay="indefinite"/>
                      </p:stCondLst>
                      <p:childTnLst>
                        <p:par>
                          <p:cTn id="221" fill="hold">
                            <p:stCondLst>
                              <p:cond delay="0"/>
                            </p:stCondLst>
                            <p:childTnLst>
                              <p:par>
                                <p:cTn id="222" presetID="9" presetClass="emph" presetSubtype="0" grpId="1" nodeType="clickEffect">
                                  <p:stCondLst>
                                    <p:cond delay="0"/>
                                  </p:stCondLst>
                                  <p:iterate type="lt">
                                    <p:tmAbs val="0"/>
                                  </p:iterate>
                                  <p:childTnLst>
                                    <p:set>
                                      <p:cBhvr rctx="PPT">
                                        <p:cTn id="223" dur="indefinite"/>
                                        <p:tgtEl>
                                          <p:spTgt spid="915507"/>
                                        </p:tgtEl>
                                        <p:attrNameLst>
                                          <p:attrName>style.opacity</p:attrName>
                                        </p:attrNameLst>
                                      </p:cBhvr>
                                      <p:to>
                                        <p:strVal val="0.5"/>
                                      </p:to>
                                    </p:set>
                                    <p:animEffect filter="image" prLst="opacity: 0.5">
                                      <p:cBhvr rctx="IE">
                                        <p:cTn id="224" dur="indefinite"/>
                                        <p:tgtEl>
                                          <p:spTgt spid="915507"/>
                                        </p:tgtEl>
                                      </p:cBhvr>
                                    </p:animEffect>
                                  </p:childTnLst>
                                </p:cTn>
                              </p:par>
                            </p:childTnLst>
                          </p:cTn>
                        </p:par>
                      </p:childTnLst>
                    </p:cTn>
                  </p:par>
                  <p:par>
                    <p:cTn id="225" fill="hold">
                      <p:stCondLst>
                        <p:cond delay="indefinite"/>
                      </p:stCondLst>
                      <p:childTnLst>
                        <p:par>
                          <p:cTn id="226" fill="hold">
                            <p:stCondLst>
                              <p:cond delay="0"/>
                            </p:stCondLst>
                            <p:childTnLst>
                              <p:par>
                                <p:cTn id="227" presetID="9" presetClass="exit" presetSubtype="0" fill="hold" grpId="2" nodeType="clickEffect">
                                  <p:stCondLst>
                                    <p:cond delay="0"/>
                                  </p:stCondLst>
                                  <p:iterate type="lt">
                                    <p:tmPct val="0"/>
                                  </p:iterate>
                                  <p:childTnLst>
                                    <p:animEffect transition="out" filter="dissolve">
                                      <p:cBhvr>
                                        <p:cTn id="228" dur="500"/>
                                        <p:tgtEl>
                                          <p:spTgt spid="915507"/>
                                        </p:tgtEl>
                                      </p:cBhvr>
                                    </p:animEffect>
                                    <p:set>
                                      <p:cBhvr>
                                        <p:cTn id="229" dur="1" fill="hold">
                                          <p:stCondLst>
                                            <p:cond delay="499"/>
                                          </p:stCondLst>
                                        </p:cTn>
                                        <p:tgtEl>
                                          <p:spTgt spid="915507"/>
                                        </p:tgtEl>
                                        <p:attrNameLst>
                                          <p:attrName>style.visibility</p:attrName>
                                        </p:attrNameLst>
                                      </p:cBhvr>
                                      <p:to>
                                        <p:strVal val="hidden"/>
                                      </p:to>
                                    </p:set>
                                  </p:childTnLst>
                                </p:cTn>
                              </p:par>
                              <p:par>
                                <p:cTn id="230" presetID="9" presetClass="entr" presetSubtype="0" fill="hold" grpId="0" nodeType="withEffect">
                                  <p:stCondLst>
                                    <p:cond delay="0"/>
                                  </p:stCondLst>
                                  <p:childTnLst>
                                    <p:set>
                                      <p:cBhvr>
                                        <p:cTn id="231" dur="1" fill="hold">
                                          <p:stCondLst>
                                            <p:cond delay="0"/>
                                          </p:stCondLst>
                                        </p:cTn>
                                        <p:tgtEl>
                                          <p:spTgt spid="915512"/>
                                        </p:tgtEl>
                                        <p:attrNameLst>
                                          <p:attrName>style.visibility</p:attrName>
                                        </p:attrNameLst>
                                      </p:cBhvr>
                                      <p:to>
                                        <p:strVal val="visible"/>
                                      </p:to>
                                    </p:set>
                                    <p:animEffect transition="in" filter="dissolve">
                                      <p:cBhvr>
                                        <p:cTn id="232" dur="500"/>
                                        <p:tgtEl>
                                          <p:spTgt spid="915512"/>
                                        </p:tgtEl>
                                      </p:cBhvr>
                                    </p:animEffect>
                                  </p:childTnLst>
                                </p:cTn>
                              </p:par>
                            </p:childTnLst>
                          </p:cTn>
                        </p:par>
                      </p:childTnLst>
                    </p:cTn>
                  </p:par>
                  <p:par>
                    <p:cTn id="233" fill="hold">
                      <p:stCondLst>
                        <p:cond delay="indefinite"/>
                      </p:stCondLst>
                      <p:childTnLst>
                        <p:par>
                          <p:cTn id="234" fill="hold">
                            <p:stCondLst>
                              <p:cond delay="0"/>
                            </p:stCondLst>
                            <p:childTnLst>
                              <p:par>
                                <p:cTn id="235" presetID="9" presetClass="entr" presetSubtype="0" fill="hold" nodeType="clickEffect">
                                  <p:stCondLst>
                                    <p:cond delay="0"/>
                                  </p:stCondLst>
                                  <p:childTnLst>
                                    <p:set>
                                      <p:cBhvr>
                                        <p:cTn id="236" dur="1" fill="hold">
                                          <p:stCondLst>
                                            <p:cond delay="0"/>
                                          </p:stCondLst>
                                        </p:cTn>
                                        <p:tgtEl>
                                          <p:spTgt spid="3"/>
                                        </p:tgtEl>
                                        <p:attrNameLst>
                                          <p:attrName>style.visibility</p:attrName>
                                        </p:attrNameLst>
                                      </p:cBhvr>
                                      <p:to>
                                        <p:strVal val="visible"/>
                                      </p:to>
                                    </p:set>
                                    <p:animEffect transition="in" filter="dissolve">
                                      <p:cBhvr>
                                        <p:cTn id="237" dur="500"/>
                                        <p:tgtEl>
                                          <p:spTgt spid="3"/>
                                        </p:tgtEl>
                                      </p:cBhvr>
                                    </p:animEffect>
                                  </p:childTnLst>
                                </p:cTn>
                              </p:par>
                            </p:childTnLst>
                          </p:cTn>
                        </p:par>
                      </p:childTnLst>
                    </p:cTn>
                  </p:par>
                  <p:par>
                    <p:cTn id="238" fill="hold">
                      <p:stCondLst>
                        <p:cond delay="indefinite"/>
                      </p:stCondLst>
                      <p:childTnLst>
                        <p:par>
                          <p:cTn id="239" fill="hold">
                            <p:stCondLst>
                              <p:cond delay="0"/>
                            </p:stCondLst>
                            <p:childTnLst>
                              <p:par>
                                <p:cTn id="240" presetID="47" presetClass="entr" presetSubtype="0" fill="hold" grpId="0" nodeType="clickEffect">
                                  <p:stCondLst>
                                    <p:cond delay="0"/>
                                  </p:stCondLst>
                                  <p:childTnLst>
                                    <p:set>
                                      <p:cBhvr>
                                        <p:cTn id="241" dur="1" fill="hold">
                                          <p:stCondLst>
                                            <p:cond delay="0"/>
                                          </p:stCondLst>
                                        </p:cTn>
                                        <p:tgtEl>
                                          <p:spTgt spid="915563"/>
                                        </p:tgtEl>
                                        <p:attrNameLst>
                                          <p:attrName>style.visibility</p:attrName>
                                        </p:attrNameLst>
                                      </p:cBhvr>
                                      <p:to>
                                        <p:strVal val="visible"/>
                                      </p:to>
                                    </p:set>
                                    <p:animEffect transition="in" filter="fade">
                                      <p:cBhvr>
                                        <p:cTn id="242" dur="1000"/>
                                        <p:tgtEl>
                                          <p:spTgt spid="915563"/>
                                        </p:tgtEl>
                                      </p:cBhvr>
                                    </p:animEffect>
                                    <p:anim calcmode="lin" valueType="num">
                                      <p:cBhvr>
                                        <p:cTn id="243" dur="1000" fill="hold"/>
                                        <p:tgtEl>
                                          <p:spTgt spid="915563"/>
                                        </p:tgtEl>
                                        <p:attrNameLst>
                                          <p:attrName>ppt_x</p:attrName>
                                        </p:attrNameLst>
                                      </p:cBhvr>
                                      <p:tavLst>
                                        <p:tav tm="0">
                                          <p:val>
                                            <p:strVal val="#ppt_x"/>
                                          </p:val>
                                        </p:tav>
                                        <p:tav tm="100000">
                                          <p:val>
                                            <p:strVal val="#ppt_x"/>
                                          </p:val>
                                        </p:tav>
                                      </p:tavLst>
                                    </p:anim>
                                    <p:anim calcmode="lin" valueType="num">
                                      <p:cBhvr>
                                        <p:cTn id="244" dur="1000" fill="hold"/>
                                        <p:tgtEl>
                                          <p:spTgt spid="915563"/>
                                        </p:tgtEl>
                                        <p:attrNameLst>
                                          <p:attrName>ppt_y</p:attrName>
                                        </p:attrNameLst>
                                      </p:cBhvr>
                                      <p:tavLst>
                                        <p:tav tm="0">
                                          <p:val>
                                            <p:strVal val="#ppt_y-.1"/>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47" presetClass="entr" presetSubtype="0" fill="hold" grpId="0" nodeType="clickEffect">
                                  <p:stCondLst>
                                    <p:cond delay="0"/>
                                  </p:stCondLst>
                                  <p:childTnLst>
                                    <p:set>
                                      <p:cBhvr>
                                        <p:cTn id="248" dur="1" fill="hold">
                                          <p:stCondLst>
                                            <p:cond delay="0"/>
                                          </p:stCondLst>
                                        </p:cTn>
                                        <p:tgtEl>
                                          <p:spTgt spid="915564"/>
                                        </p:tgtEl>
                                        <p:attrNameLst>
                                          <p:attrName>style.visibility</p:attrName>
                                        </p:attrNameLst>
                                      </p:cBhvr>
                                      <p:to>
                                        <p:strVal val="visible"/>
                                      </p:to>
                                    </p:set>
                                    <p:animEffect transition="in" filter="fade">
                                      <p:cBhvr>
                                        <p:cTn id="249" dur="1000"/>
                                        <p:tgtEl>
                                          <p:spTgt spid="915564"/>
                                        </p:tgtEl>
                                      </p:cBhvr>
                                    </p:animEffect>
                                    <p:anim calcmode="lin" valueType="num">
                                      <p:cBhvr>
                                        <p:cTn id="250" dur="1000" fill="hold"/>
                                        <p:tgtEl>
                                          <p:spTgt spid="915564"/>
                                        </p:tgtEl>
                                        <p:attrNameLst>
                                          <p:attrName>ppt_x</p:attrName>
                                        </p:attrNameLst>
                                      </p:cBhvr>
                                      <p:tavLst>
                                        <p:tav tm="0">
                                          <p:val>
                                            <p:strVal val="#ppt_x"/>
                                          </p:val>
                                        </p:tav>
                                        <p:tav tm="100000">
                                          <p:val>
                                            <p:strVal val="#ppt_x"/>
                                          </p:val>
                                        </p:tav>
                                      </p:tavLst>
                                    </p:anim>
                                    <p:anim calcmode="lin" valueType="num">
                                      <p:cBhvr>
                                        <p:cTn id="251" dur="1000" fill="hold"/>
                                        <p:tgtEl>
                                          <p:spTgt spid="915564"/>
                                        </p:tgtEl>
                                        <p:attrNameLst>
                                          <p:attrName>ppt_y</p:attrName>
                                        </p:attrNameLst>
                                      </p:cBhvr>
                                      <p:tavLst>
                                        <p:tav tm="0">
                                          <p:val>
                                            <p:strVal val="#ppt_y-.1"/>
                                          </p:val>
                                        </p:tav>
                                        <p:tav tm="100000">
                                          <p:val>
                                            <p:strVal val="#ppt_y"/>
                                          </p:val>
                                        </p:tav>
                                      </p:tavLst>
                                    </p:anim>
                                  </p:childTnLst>
                                </p:cTn>
                              </p:par>
                            </p:childTnLst>
                          </p:cTn>
                        </p:par>
                      </p:childTnLst>
                    </p:cTn>
                  </p:par>
                  <p:par>
                    <p:cTn id="252" fill="hold">
                      <p:stCondLst>
                        <p:cond delay="indefinite"/>
                      </p:stCondLst>
                      <p:childTnLst>
                        <p:par>
                          <p:cTn id="253" fill="hold">
                            <p:stCondLst>
                              <p:cond delay="0"/>
                            </p:stCondLst>
                            <p:childTnLst>
                              <p:par>
                                <p:cTn id="254" presetID="53" presetClass="entr" presetSubtype="0" fill="hold" grpId="0" nodeType="clickEffect">
                                  <p:stCondLst>
                                    <p:cond delay="0"/>
                                  </p:stCondLst>
                                  <p:childTnLst>
                                    <p:set>
                                      <p:cBhvr>
                                        <p:cTn id="255" dur="1" fill="hold">
                                          <p:stCondLst>
                                            <p:cond delay="0"/>
                                          </p:stCondLst>
                                        </p:cTn>
                                        <p:tgtEl>
                                          <p:spTgt spid="915562"/>
                                        </p:tgtEl>
                                        <p:attrNameLst>
                                          <p:attrName>style.visibility</p:attrName>
                                        </p:attrNameLst>
                                      </p:cBhvr>
                                      <p:to>
                                        <p:strVal val="visible"/>
                                      </p:to>
                                    </p:set>
                                    <p:anim calcmode="lin" valueType="num">
                                      <p:cBhvr>
                                        <p:cTn id="256" dur="500" fill="hold"/>
                                        <p:tgtEl>
                                          <p:spTgt spid="915562"/>
                                        </p:tgtEl>
                                        <p:attrNameLst>
                                          <p:attrName>ppt_w</p:attrName>
                                        </p:attrNameLst>
                                      </p:cBhvr>
                                      <p:tavLst>
                                        <p:tav tm="0">
                                          <p:val>
                                            <p:fltVal val="0"/>
                                          </p:val>
                                        </p:tav>
                                        <p:tav tm="100000">
                                          <p:val>
                                            <p:strVal val="#ppt_w"/>
                                          </p:val>
                                        </p:tav>
                                      </p:tavLst>
                                    </p:anim>
                                    <p:anim calcmode="lin" valueType="num">
                                      <p:cBhvr>
                                        <p:cTn id="257" dur="500" fill="hold"/>
                                        <p:tgtEl>
                                          <p:spTgt spid="915562"/>
                                        </p:tgtEl>
                                        <p:attrNameLst>
                                          <p:attrName>ppt_h</p:attrName>
                                        </p:attrNameLst>
                                      </p:cBhvr>
                                      <p:tavLst>
                                        <p:tav tm="0">
                                          <p:val>
                                            <p:fltVal val="0"/>
                                          </p:val>
                                        </p:tav>
                                        <p:tav tm="100000">
                                          <p:val>
                                            <p:strVal val="#ppt_h"/>
                                          </p:val>
                                        </p:tav>
                                      </p:tavLst>
                                    </p:anim>
                                    <p:animEffect transition="in" filter="fade">
                                      <p:cBhvr>
                                        <p:cTn id="258" dur="500"/>
                                        <p:tgtEl>
                                          <p:spTgt spid="915562"/>
                                        </p:tgtEl>
                                      </p:cBhvr>
                                    </p:animEffect>
                                  </p:childTnLst>
                                </p:cTn>
                              </p:par>
                            </p:childTnLst>
                          </p:cTn>
                        </p:par>
                      </p:childTnLst>
                    </p:cTn>
                  </p:par>
                  <p:par>
                    <p:cTn id="259" fill="hold">
                      <p:stCondLst>
                        <p:cond delay="indefinite"/>
                      </p:stCondLst>
                      <p:childTnLst>
                        <p:par>
                          <p:cTn id="260" fill="hold">
                            <p:stCondLst>
                              <p:cond delay="0"/>
                            </p:stCondLst>
                            <p:childTnLst>
                              <p:par>
                                <p:cTn id="261" presetID="53" presetClass="entr" presetSubtype="0" fill="hold" nodeType="clickEffect">
                                  <p:stCondLst>
                                    <p:cond delay="0"/>
                                  </p:stCondLst>
                                  <p:childTnLst>
                                    <p:set>
                                      <p:cBhvr>
                                        <p:cTn id="262" dur="1" fill="hold">
                                          <p:stCondLst>
                                            <p:cond delay="0"/>
                                          </p:stCondLst>
                                        </p:cTn>
                                        <p:tgtEl>
                                          <p:spTgt spid="4"/>
                                        </p:tgtEl>
                                        <p:attrNameLst>
                                          <p:attrName>style.visibility</p:attrName>
                                        </p:attrNameLst>
                                      </p:cBhvr>
                                      <p:to>
                                        <p:strVal val="visible"/>
                                      </p:to>
                                    </p:set>
                                    <p:anim calcmode="lin" valueType="num">
                                      <p:cBhvr>
                                        <p:cTn id="263" dur="500" fill="hold"/>
                                        <p:tgtEl>
                                          <p:spTgt spid="4"/>
                                        </p:tgtEl>
                                        <p:attrNameLst>
                                          <p:attrName>ppt_w</p:attrName>
                                        </p:attrNameLst>
                                      </p:cBhvr>
                                      <p:tavLst>
                                        <p:tav tm="0">
                                          <p:val>
                                            <p:fltVal val="0"/>
                                          </p:val>
                                        </p:tav>
                                        <p:tav tm="100000">
                                          <p:val>
                                            <p:strVal val="#ppt_w"/>
                                          </p:val>
                                        </p:tav>
                                      </p:tavLst>
                                    </p:anim>
                                    <p:anim calcmode="lin" valueType="num">
                                      <p:cBhvr>
                                        <p:cTn id="264" dur="500" fill="hold"/>
                                        <p:tgtEl>
                                          <p:spTgt spid="4"/>
                                        </p:tgtEl>
                                        <p:attrNameLst>
                                          <p:attrName>ppt_h</p:attrName>
                                        </p:attrNameLst>
                                      </p:cBhvr>
                                      <p:tavLst>
                                        <p:tav tm="0">
                                          <p:val>
                                            <p:fltVal val="0"/>
                                          </p:val>
                                        </p:tav>
                                        <p:tav tm="100000">
                                          <p:val>
                                            <p:strVal val="#ppt_h"/>
                                          </p:val>
                                        </p:tav>
                                      </p:tavLst>
                                    </p:anim>
                                    <p:animEffect transition="in" filter="fade">
                                      <p:cBhvr>
                                        <p:cTn id="265" dur="500"/>
                                        <p:tgtEl>
                                          <p:spTgt spid="4"/>
                                        </p:tgtEl>
                                      </p:cBhvr>
                                    </p:animEffect>
                                  </p:childTnLst>
                                </p:cTn>
                              </p:par>
                            </p:childTnLst>
                          </p:cTn>
                        </p:par>
                      </p:childTnLst>
                    </p:cTn>
                  </p:par>
                  <p:par>
                    <p:cTn id="266" fill="hold">
                      <p:stCondLst>
                        <p:cond delay="indefinite"/>
                      </p:stCondLst>
                      <p:childTnLst>
                        <p:par>
                          <p:cTn id="267" fill="hold">
                            <p:stCondLst>
                              <p:cond delay="0"/>
                            </p:stCondLst>
                            <p:childTnLst>
                              <p:par>
                                <p:cTn id="268" presetID="22" presetClass="entr" presetSubtype="8" fill="hold" grpId="0" nodeType="clickEffect">
                                  <p:stCondLst>
                                    <p:cond delay="0"/>
                                  </p:stCondLst>
                                  <p:childTnLst>
                                    <p:set>
                                      <p:cBhvr>
                                        <p:cTn id="269" dur="1" fill="hold">
                                          <p:stCondLst>
                                            <p:cond delay="0"/>
                                          </p:stCondLst>
                                        </p:cTn>
                                        <p:tgtEl>
                                          <p:spTgt spid="915565"/>
                                        </p:tgtEl>
                                        <p:attrNameLst>
                                          <p:attrName>style.visibility</p:attrName>
                                        </p:attrNameLst>
                                      </p:cBhvr>
                                      <p:to>
                                        <p:strVal val="visible"/>
                                      </p:to>
                                    </p:set>
                                    <p:animEffect transition="in" filter="wipe(left)">
                                      <p:cBhvr>
                                        <p:cTn id="270" dur="5000"/>
                                        <p:tgtEl>
                                          <p:spTgt spid="915565"/>
                                        </p:tgtEl>
                                      </p:cBhvr>
                                    </p:animEffect>
                                  </p:childTnLst>
                                </p:cTn>
                              </p:par>
                            </p:childTnLst>
                          </p:cTn>
                        </p:par>
                      </p:childTnLst>
                    </p:cTn>
                  </p:par>
                  <p:par>
                    <p:cTn id="271" fill="hold">
                      <p:stCondLst>
                        <p:cond delay="indefinite"/>
                      </p:stCondLst>
                      <p:childTnLst>
                        <p:par>
                          <p:cTn id="272" fill="hold">
                            <p:stCondLst>
                              <p:cond delay="0"/>
                            </p:stCondLst>
                            <p:childTnLst>
                              <p:par>
                                <p:cTn id="273" presetID="22" presetClass="entr" presetSubtype="4" fill="hold" grpId="0" nodeType="clickEffect">
                                  <p:stCondLst>
                                    <p:cond delay="0"/>
                                  </p:stCondLst>
                                  <p:childTnLst>
                                    <p:set>
                                      <p:cBhvr>
                                        <p:cTn id="274" dur="1" fill="hold">
                                          <p:stCondLst>
                                            <p:cond delay="0"/>
                                          </p:stCondLst>
                                        </p:cTn>
                                        <p:tgtEl>
                                          <p:spTgt spid="915566"/>
                                        </p:tgtEl>
                                        <p:attrNameLst>
                                          <p:attrName>style.visibility</p:attrName>
                                        </p:attrNameLst>
                                      </p:cBhvr>
                                      <p:to>
                                        <p:strVal val="visible"/>
                                      </p:to>
                                    </p:set>
                                    <p:animEffect transition="in" filter="wipe(down)">
                                      <p:cBhvr>
                                        <p:cTn id="275" dur="2000"/>
                                        <p:tgtEl>
                                          <p:spTgt spid="915566"/>
                                        </p:tgtEl>
                                      </p:cBhvr>
                                    </p:animEffect>
                                  </p:childTnLst>
                                </p:cTn>
                              </p:par>
                            </p:childTnLst>
                          </p:cTn>
                        </p:par>
                      </p:childTnLst>
                    </p:cTn>
                  </p:par>
                  <p:par>
                    <p:cTn id="276" fill="hold">
                      <p:stCondLst>
                        <p:cond delay="indefinite"/>
                      </p:stCondLst>
                      <p:childTnLst>
                        <p:par>
                          <p:cTn id="277" fill="hold">
                            <p:stCondLst>
                              <p:cond delay="0"/>
                            </p:stCondLst>
                            <p:childTnLst>
                              <p:par>
                                <p:cTn id="278" presetID="40" presetClass="entr" presetSubtype="0" fill="hold" grpId="0" nodeType="clickEffect">
                                  <p:stCondLst>
                                    <p:cond delay="0"/>
                                  </p:stCondLst>
                                  <p:iterate type="lt">
                                    <p:tmPct val="10000"/>
                                  </p:iterate>
                                  <p:childTnLst>
                                    <p:set>
                                      <p:cBhvr>
                                        <p:cTn id="279" dur="1" fill="hold">
                                          <p:stCondLst>
                                            <p:cond delay="0"/>
                                          </p:stCondLst>
                                        </p:cTn>
                                        <p:tgtEl>
                                          <p:spTgt spid="915571"/>
                                        </p:tgtEl>
                                        <p:attrNameLst>
                                          <p:attrName>style.visibility</p:attrName>
                                        </p:attrNameLst>
                                      </p:cBhvr>
                                      <p:to>
                                        <p:strVal val="visible"/>
                                      </p:to>
                                    </p:set>
                                    <p:animEffect transition="in" filter="fade">
                                      <p:cBhvr>
                                        <p:cTn id="280" dur="1000"/>
                                        <p:tgtEl>
                                          <p:spTgt spid="915571"/>
                                        </p:tgtEl>
                                      </p:cBhvr>
                                    </p:animEffect>
                                    <p:anim calcmode="lin" valueType="num">
                                      <p:cBhvr>
                                        <p:cTn id="281" dur="1000" fill="hold"/>
                                        <p:tgtEl>
                                          <p:spTgt spid="915571"/>
                                        </p:tgtEl>
                                        <p:attrNameLst>
                                          <p:attrName>ppt_x</p:attrName>
                                        </p:attrNameLst>
                                      </p:cBhvr>
                                      <p:tavLst>
                                        <p:tav tm="0">
                                          <p:val>
                                            <p:strVal val="#ppt_x-.1"/>
                                          </p:val>
                                        </p:tav>
                                        <p:tav tm="100000">
                                          <p:val>
                                            <p:strVal val="#ppt_x"/>
                                          </p:val>
                                        </p:tav>
                                      </p:tavLst>
                                    </p:anim>
                                    <p:anim calcmode="lin" valueType="num">
                                      <p:cBhvr>
                                        <p:cTn id="282" dur="1000" fill="hold"/>
                                        <p:tgtEl>
                                          <p:spTgt spid="915571"/>
                                        </p:tgtEl>
                                        <p:attrNameLst>
                                          <p:attrName>ppt_y</p:attrName>
                                        </p:attrNameLst>
                                      </p:cBhvr>
                                      <p:tavLst>
                                        <p:tav tm="0">
                                          <p:val>
                                            <p:strVal val="#ppt_y"/>
                                          </p:val>
                                        </p:tav>
                                        <p:tav tm="100000">
                                          <p:val>
                                            <p:strVal val="#ppt_y"/>
                                          </p:val>
                                        </p:tav>
                                      </p:tavLst>
                                    </p:anim>
                                  </p:child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nodeType="clickEffect">
                                  <p:stCondLst>
                                    <p:cond delay="0"/>
                                  </p:stCondLst>
                                  <p:childTnLst>
                                    <p:set>
                                      <p:cBhvr>
                                        <p:cTn id="286" dur="1" fill="hold">
                                          <p:stCondLst>
                                            <p:cond delay="0"/>
                                          </p:stCondLst>
                                        </p:cTn>
                                        <p:tgtEl>
                                          <p:spTgt spid="5"/>
                                        </p:tgtEl>
                                        <p:attrNameLst>
                                          <p:attrName>style.visibility</p:attrName>
                                        </p:attrNameLst>
                                      </p:cBhvr>
                                      <p:to>
                                        <p:strVal val="visible"/>
                                      </p:to>
                                    </p:set>
                                    <p:animEffect transition="in" filter="fade">
                                      <p:cBhvr>
                                        <p:cTn id="287" dur="2000"/>
                                        <p:tgtEl>
                                          <p:spTgt spid="5"/>
                                        </p:tgtEl>
                                      </p:cBhvr>
                                    </p:animEffect>
                                  </p:childTnLst>
                                </p:cTn>
                              </p:par>
                            </p:childTnLst>
                          </p:cTn>
                        </p:par>
                      </p:childTnLst>
                    </p:cTn>
                  </p:par>
                  <p:par>
                    <p:cTn id="288" fill="hold">
                      <p:stCondLst>
                        <p:cond delay="indefinite"/>
                      </p:stCondLst>
                      <p:childTnLst>
                        <p:par>
                          <p:cTn id="289" fill="hold">
                            <p:stCondLst>
                              <p:cond delay="0"/>
                            </p:stCondLst>
                            <p:childTnLst>
                              <p:par>
                                <p:cTn id="290" presetID="9" presetClass="entr" presetSubtype="0" fill="hold" grpId="0" nodeType="clickEffect">
                                  <p:stCondLst>
                                    <p:cond delay="0"/>
                                  </p:stCondLst>
                                  <p:childTnLst>
                                    <p:set>
                                      <p:cBhvr>
                                        <p:cTn id="291" dur="1" fill="hold">
                                          <p:stCondLst>
                                            <p:cond delay="0"/>
                                          </p:stCondLst>
                                        </p:cTn>
                                        <p:tgtEl>
                                          <p:spTgt spid="915572"/>
                                        </p:tgtEl>
                                        <p:attrNameLst>
                                          <p:attrName>style.visibility</p:attrName>
                                        </p:attrNameLst>
                                      </p:cBhvr>
                                      <p:to>
                                        <p:strVal val="visible"/>
                                      </p:to>
                                    </p:set>
                                    <p:animEffect transition="in" filter="dissolve">
                                      <p:cBhvr>
                                        <p:cTn id="292" dur="500"/>
                                        <p:tgtEl>
                                          <p:spTgt spid="915572"/>
                                        </p:tgtEl>
                                      </p:cBhvr>
                                    </p:animEffect>
                                  </p:childTnLst>
                                </p:cTn>
                              </p:par>
                            </p:childTnLst>
                          </p:cTn>
                        </p:par>
                      </p:childTnLst>
                    </p:cTn>
                  </p:par>
                  <p:par>
                    <p:cTn id="293" fill="hold">
                      <p:stCondLst>
                        <p:cond delay="indefinite"/>
                      </p:stCondLst>
                      <p:childTnLst>
                        <p:par>
                          <p:cTn id="294" fill="hold">
                            <p:stCondLst>
                              <p:cond delay="0"/>
                            </p:stCondLst>
                            <p:childTnLst>
                              <p:par>
                                <p:cTn id="295" presetID="9" presetClass="entr" presetSubtype="0" fill="hold" grpId="0" nodeType="clickEffect">
                                  <p:stCondLst>
                                    <p:cond delay="0"/>
                                  </p:stCondLst>
                                  <p:childTnLst>
                                    <p:set>
                                      <p:cBhvr>
                                        <p:cTn id="296" dur="1" fill="hold">
                                          <p:stCondLst>
                                            <p:cond delay="0"/>
                                          </p:stCondLst>
                                        </p:cTn>
                                        <p:tgtEl>
                                          <p:spTgt spid="915574"/>
                                        </p:tgtEl>
                                        <p:attrNameLst>
                                          <p:attrName>style.visibility</p:attrName>
                                        </p:attrNameLst>
                                      </p:cBhvr>
                                      <p:to>
                                        <p:strVal val="visible"/>
                                      </p:to>
                                    </p:set>
                                    <p:animEffect transition="in" filter="dissolve">
                                      <p:cBhvr>
                                        <p:cTn id="297" dur="500"/>
                                        <p:tgtEl>
                                          <p:spTgt spid="915574"/>
                                        </p:tgtEl>
                                      </p:cBhvr>
                                    </p:animEffect>
                                  </p:childTnLst>
                                </p:cTn>
                              </p:par>
                            </p:childTnLst>
                          </p:cTn>
                        </p:par>
                      </p:childTnLst>
                    </p:cTn>
                  </p:par>
                  <p:par>
                    <p:cTn id="298" fill="hold">
                      <p:stCondLst>
                        <p:cond delay="indefinite"/>
                      </p:stCondLst>
                      <p:childTnLst>
                        <p:par>
                          <p:cTn id="299" fill="hold">
                            <p:stCondLst>
                              <p:cond delay="0"/>
                            </p:stCondLst>
                            <p:childTnLst>
                              <p:par>
                                <p:cTn id="300" presetID="22" presetClass="entr" presetSubtype="4" fill="hold" grpId="0" nodeType="clickEffect">
                                  <p:stCondLst>
                                    <p:cond delay="0"/>
                                  </p:stCondLst>
                                  <p:childTnLst>
                                    <p:set>
                                      <p:cBhvr>
                                        <p:cTn id="301" dur="1" fill="hold">
                                          <p:stCondLst>
                                            <p:cond delay="0"/>
                                          </p:stCondLst>
                                        </p:cTn>
                                        <p:tgtEl>
                                          <p:spTgt spid="915583"/>
                                        </p:tgtEl>
                                        <p:attrNameLst>
                                          <p:attrName>style.visibility</p:attrName>
                                        </p:attrNameLst>
                                      </p:cBhvr>
                                      <p:to>
                                        <p:strVal val="visible"/>
                                      </p:to>
                                    </p:set>
                                    <p:animEffect transition="in" filter="wipe(down)">
                                      <p:cBhvr>
                                        <p:cTn id="302" dur="500"/>
                                        <p:tgtEl>
                                          <p:spTgt spid="915583"/>
                                        </p:tgtEl>
                                      </p:cBhvr>
                                    </p:animEffect>
                                  </p:childTnLst>
                                </p:cTn>
                              </p:par>
                            </p:childTnLst>
                          </p:cTn>
                        </p:par>
                        <p:par>
                          <p:cTn id="303" fill="hold">
                            <p:stCondLst>
                              <p:cond delay="500"/>
                            </p:stCondLst>
                            <p:childTnLst>
                              <p:par>
                                <p:cTn id="304" presetID="22" presetClass="entr" presetSubtype="4" fill="hold" grpId="0" nodeType="afterEffect">
                                  <p:stCondLst>
                                    <p:cond delay="0"/>
                                  </p:stCondLst>
                                  <p:childTnLst>
                                    <p:set>
                                      <p:cBhvr>
                                        <p:cTn id="305" dur="1" fill="hold">
                                          <p:stCondLst>
                                            <p:cond delay="0"/>
                                          </p:stCondLst>
                                        </p:cTn>
                                        <p:tgtEl>
                                          <p:spTgt spid="915584"/>
                                        </p:tgtEl>
                                        <p:attrNameLst>
                                          <p:attrName>style.visibility</p:attrName>
                                        </p:attrNameLst>
                                      </p:cBhvr>
                                      <p:to>
                                        <p:strVal val="visible"/>
                                      </p:to>
                                    </p:set>
                                    <p:animEffect transition="in" filter="wipe(down)">
                                      <p:cBhvr>
                                        <p:cTn id="306" dur="500"/>
                                        <p:tgtEl>
                                          <p:spTgt spid="915584"/>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nodeType="clickEffect">
                                  <p:stCondLst>
                                    <p:cond delay="0"/>
                                  </p:stCondLst>
                                  <p:childTnLst>
                                    <p:set>
                                      <p:cBhvr>
                                        <p:cTn id="310" dur="1" fill="hold">
                                          <p:stCondLst>
                                            <p:cond delay="0"/>
                                          </p:stCondLst>
                                        </p:cTn>
                                        <p:tgtEl>
                                          <p:spTgt spid="6"/>
                                        </p:tgtEl>
                                        <p:attrNameLst>
                                          <p:attrName>style.visibility</p:attrName>
                                        </p:attrNameLst>
                                      </p:cBhvr>
                                      <p:to>
                                        <p:strVal val="visible"/>
                                      </p:to>
                                    </p:set>
                                    <p:animEffect transition="in" filter="fade">
                                      <p:cBhvr>
                                        <p:cTn id="311" dur="2000"/>
                                        <p:tgtEl>
                                          <p:spTgt spid="6"/>
                                        </p:tgtEl>
                                      </p:cBhvr>
                                    </p:animEffect>
                                  </p:childTnLst>
                                </p:cTn>
                              </p:par>
                            </p:childTnLst>
                          </p:cTn>
                        </p:par>
                      </p:childTnLst>
                    </p:cTn>
                  </p:par>
                  <p:par>
                    <p:cTn id="312" fill="hold">
                      <p:stCondLst>
                        <p:cond delay="indefinite"/>
                      </p:stCondLst>
                      <p:childTnLst>
                        <p:par>
                          <p:cTn id="313" fill="hold">
                            <p:stCondLst>
                              <p:cond delay="0"/>
                            </p:stCondLst>
                            <p:childTnLst>
                              <p:par>
                                <p:cTn id="314" presetID="9" presetClass="entr" presetSubtype="0" fill="hold" grpId="0" nodeType="clickEffect">
                                  <p:stCondLst>
                                    <p:cond delay="0"/>
                                  </p:stCondLst>
                                  <p:childTnLst>
                                    <p:set>
                                      <p:cBhvr>
                                        <p:cTn id="315" dur="1" fill="hold">
                                          <p:stCondLst>
                                            <p:cond delay="0"/>
                                          </p:stCondLst>
                                        </p:cTn>
                                        <p:tgtEl>
                                          <p:spTgt spid="915579"/>
                                        </p:tgtEl>
                                        <p:attrNameLst>
                                          <p:attrName>style.visibility</p:attrName>
                                        </p:attrNameLst>
                                      </p:cBhvr>
                                      <p:to>
                                        <p:strVal val="visible"/>
                                      </p:to>
                                    </p:set>
                                    <p:animEffect transition="in" filter="dissolve">
                                      <p:cBhvr>
                                        <p:cTn id="316" dur="500"/>
                                        <p:tgtEl>
                                          <p:spTgt spid="915579"/>
                                        </p:tgtEl>
                                      </p:cBhvr>
                                    </p:animEffect>
                                  </p:childTnLst>
                                </p:cTn>
                              </p:par>
                            </p:childTnLst>
                          </p:cTn>
                        </p:par>
                      </p:childTnLst>
                    </p:cTn>
                  </p:par>
                  <p:par>
                    <p:cTn id="317" fill="hold">
                      <p:stCondLst>
                        <p:cond delay="indefinite"/>
                      </p:stCondLst>
                      <p:childTnLst>
                        <p:par>
                          <p:cTn id="318" fill="hold">
                            <p:stCondLst>
                              <p:cond delay="0"/>
                            </p:stCondLst>
                            <p:childTnLst>
                              <p:par>
                                <p:cTn id="319" presetID="9" presetClass="entr" presetSubtype="0" fill="hold" grpId="0" nodeType="clickEffect">
                                  <p:stCondLst>
                                    <p:cond delay="0"/>
                                  </p:stCondLst>
                                  <p:childTnLst>
                                    <p:set>
                                      <p:cBhvr>
                                        <p:cTn id="320" dur="1" fill="hold">
                                          <p:stCondLst>
                                            <p:cond delay="0"/>
                                          </p:stCondLst>
                                        </p:cTn>
                                        <p:tgtEl>
                                          <p:spTgt spid="915575"/>
                                        </p:tgtEl>
                                        <p:attrNameLst>
                                          <p:attrName>style.visibility</p:attrName>
                                        </p:attrNameLst>
                                      </p:cBhvr>
                                      <p:to>
                                        <p:strVal val="visible"/>
                                      </p:to>
                                    </p:set>
                                    <p:animEffect transition="in" filter="dissolve">
                                      <p:cBhvr>
                                        <p:cTn id="321" dur="500"/>
                                        <p:tgtEl>
                                          <p:spTgt spid="915575"/>
                                        </p:tgtEl>
                                      </p:cBhvr>
                                    </p:animEffect>
                                  </p:childTnLst>
                                </p:cTn>
                              </p:par>
                            </p:childTnLst>
                          </p:cTn>
                        </p:par>
                      </p:childTnLst>
                    </p:cTn>
                  </p:par>
                  <p:par>
                    <p:cTn id="322" fill="hold">
                      <p:stCondLst>
                        <p:cond delay="indefinite"/>
                      </p:stCondLst>
                      <p:childTnLst>
                        <p:par>
                          <p:cTn id="323" fill="hold">
                            <p:stCondLst>
                              <p:cond delay="0"/>
                            </p:stCondLst>
                            <p:childTnLst>
                              <p:par>
                                <p:cTn id="324" presetID="22" presetClass="entr" presetSubtype="4" fill="hold" grpId="0" nodeType="clickEffect">
                                  <p:stCondLst>
                                    <p:cond delay="0"/>
                                  </p:stCondLst>
                                  <p:childTnLst>
                                    <p:set>
                                      <p:cBhvr>
                                        <p:cTn id="325" dur="1" fill="hold">
                                          <p:stCondLst>
                                            <p:cond delay="0"/>
                                          </p:stCondLst>
                                        </p:cTn>
                                        <p:tgtEl>
                                          <p:spTgt spid="915586"/>
                                        </p:tgtEl>
                                        <p:attrNameLst>
                                          <p:attrName>style.visibility</p:attrName>
                                        </p:attrNameLst>
                                      </p:cBhvr>
                                      <p:to>
                                        <p:strVal val="visible"/>
                                      </p:to>
                                    </p:set>
                                    <p:animEffect transition="in" filter="wipe(down)">
                                      <p:cBhvr>
                                        <p:cTn id="326" dur="500"/>
                                        <p:tgtEl>
                                          <p:spTgt spid="915586"/>
                                        </p:tgtEl>
                                      </p:cBhvr>
                                    </p:animEffect>
                                  </p:childTnLst>
                                </p:cTn>
                              </p:par>
                            </p:childTnLst>
                          </p:cTn>
                        </p:par>
                        <p:par>
                          <p:cTn id="327" fill="hold">
                            <p:stCondLst>
                              <p:cond delay="500"/>
                            </p:stCondLst>
                            <p:childTnLst>
                              <p:par>
                                <p:cTn id="328" presetID="22" presetClass="entr" presetSubtype="4" fill="hold" grpId="0" nodeType="afterEffect">
                                  <p:stCondLst>
                                    <p:cond delay="0"/>
                                  </p:stCondLst>
                                  <p:childTnLst>
                                    <p:set>
                                      <p:cBhvr>
                                        <p:cTn id="329" dur="1" fill="hold">
                                          <p:stCondLst>
                                            <p:cond delay="0"/>
                                          </p:stCondLst>
                                        </p:cTn>
                                        <p:tgtEl>
                                          <p:spTgt spid="915585"/>
                                        </p:tgtEl>
                                        <p:attrNameLst>
                                          <p:attrName>style.visibility</p:attrName>
                                        </p:attrNameLst>
                                      </p:cBhvr>
                                      <p:to>
                                        <p:strVal val="visible"/>
                                      </p:to>
                                    </p:set>
                                    <p:animEffect transition="in" filter="wipe(down)">
                                      <p:cBhvr>
                                        <p:cTn id="330" dur="500"/>
                                        <p:tgtEl>
                                          <p:spTgt spid="915585"/>
                                        </p:tgtEl>
                                      </p:cBhvr>
                                    </p:animEffect>
                                  </p:childTnLst>
                                </p:cTn>
                              </p:par>
                            </p:childTnLst>
                          </p:cTn>
                        </p:par>
                      </p:childTnLst>
                    </p:cTn>
                  </p:par>
                  <p:par>
                    <p:cTn id="331" fill="hold">
                      <p:stCondLst>
                        <p:cond delay="indefinite"/>
                      </p:stCondLst>
                      <p:childTnLst>
                        <p:par>
                          <p:cTn id="332" fill="hold">
                            <p:stCondLst>
                              <p:cond delay="0"/>
                            </p:stCondLst>
                            <p:childTnLst>
                              <p:par>
                                <p:cTn id="333" presetID="39" presetClass="entr" presetSubtype="0" accel="100000" fill="hold" grpId="0" nodeType="clickEffect">
                                  <p:stCondLst>
                                    <p:cond delay="0"/>
                                  </p:stCondLst>
                                  <p:childTnLst>
                                    <p:set>
                                      <p:cBhvr>
                                        <p:cTn id="334" dur="1" fill="hold">
                                          <p:stCondLst>
                                            <p:cond delay="0"/>
                                          </p:stCondLst>
                                        </p:cTn>
                                        <p:tgtEl>
                                          <p:spTgt spid="915573"/>
                                        </p:tgtEl>
                                        <p:attrNameLst>
                                          <p:attrName>style.visibility</p:attrName>
                                        </p:attrNameLst>
                                      </p:cBhvr>
                                      <p:to>
                                        <p:strVal val="visible"/>
                                      </p:to>
                                    </p:set>
                                    <p:anim calcmode="lin" valueType="num">
                                      <p:cBhvr>
                                        <p:cTn id="335" dur="500" fill="hold"/>
                                        <p:tgtEl>
                                          <p:spTgt spid="915573"/>
                                        </p:tgtEl>
                                        <p:attrNameLst>
                                          <p:attrName>ppt_h</p:attrName>
                                        </p:attrNameLst>
                                      </p:cBhvr>
                                      <p:tavLst>
                                        <p:tav tm="0">
                                          <p:val>
                                            <p:strVal val="#ppt_h/20"/>
                                          </p:val>
                                        </p:tav>
                                        <p:tav tm="50000">
                                          <p:val>
                                            <p:strVal val="#ppt_h/20"/>
                                          </p:val>
                                        </p:tav>
                                        <p:tav tm="100000">
                                          <p:val>
                                            <p:strVal val="#ppt_h"/>
                                          </p:val>
                                        </p:tav>
                                      </p:tavLst>
                                    </p:anim>
                                    <p:anim calcmode="lin" valueType="num">
                                      <p:cBhvr>
                                        <p:cTn id="336" dur="500" fill="hold"/>
                                        <p:tgtEl>
                                          <p:spTgt spid="915573"/>
                                        </p:tgtEl>
                                        <p:attrNameLst>
                                          <p:attrName>ppt_w</p:attrName>
                                        </p:attrNameLst>
                                      </p:cBhvr>
                                      <p:tavLst>
                                        <p:tav tm="0">
                                          <p:val>
                                            <p:strVal val="#ppt_w+.3"/>
                                          </p:val>
                                        </p:tav>
                                        <p:tav tm="50000">
                                          <p:val>
                                            <p:strVal val="#ppt_w+.3"/>
                                          </p:val>
                                        </p:tav>
                                        <p:tav tm="100000">
                                          <p:val>
                                            <p:strVal val="#ppt_w"/>
                                          </p:val>
                                        </p:tav>
                                      </p:tavLst>
                                    </p:anim>
                                    <p:anim calcmode="lin" valueType="num">
                                      <p:cBhvr>
                                        <p:cTn id="337" dur="500" fill="hold"/>
                                        <p:tgtEl>
                                          <p:spTgt spid="915573"/>
                                        </p:tgtEl>
                                        <p:attrNameLst>
                                          <p:attrName>ppt_x</p:attrName>
                                        </p:attrNameLst>
                                      </p:cBhvr>
                                      <p:tavLst>
                                        <p:tav tm="0">
                                          <p:val>
                                            <p:strVal val="#ppt_x-.3"/>
                                          </p:val>
                                        </p:tav>
                                        <p:tav tm="50000">
                                          <p:val>
                                            <p:strVal val="#ppt_x"/>
                                          </p:val>
                                        </p:tav>
                                        <p:tav tm="100000">
                                          <p:val>
                                            <p:strVal val="#ppt_x"/>
                                          </p:val>
                                        </p:tav>
                                      </p:tavLst>
                                    </p:anim>
                                    <p:anim calcmode="lin" valueType="num">
                                      <p:cBhvr>
                                        <p:cTn id="338" dur="500" fill="hold"/>
                                        <p:tgtEl>
                                          <p:spTgt spid="915573"/>
                                        </p:tgtEl>
                                        <p:attrNameLst>
                                          <p:attrName>ppt_y</p:attrName>
                                        </p:attrNameLst>
                                      </p:cBhvr>
                                      <p:tavLst>
                                        <p:tav tm="0">
                                          <p:val>
                                            <p:strVal val="#ppt_y"/>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presetID="9" presetClass="emph" presetSubtype="0" nodeType="clickEffect">
                                  <p:stCondLst>
                                    <p:cond delay="0"/>
                                  </p:stCondLst>
                                  <p:childTnLst>
                                    <p:set>
                                      <p:cBhvr rctx="PPT">
                                        <p:cTn id="342" dur="indefinite"/>
                                        <p:tgtEl>
                                          <p:spTgt spid="3"/>
                                        </p:tgtEl>
                                        <p:attrNameLst>
                                          <p:attrName>style.opacity</p:attrName>
                                        </p:attrNameLst>
                                      </p:cBhvr>
                                      <p:to>
                                        <p:strVal val="0.5"/>
                                      </p:to>
                                    </p:set>
                                    <p:animEffect filter="image" prLst="opacity: 0.5">
                                      <p:cBhvr rctx="IE">
                                        <p:cTn id="343" dur="indefinite"/>
                                        <p:tgtEl>
                                          <p:spTgt spid="3"/>
                                        </p:tgtEl>
                                      </p:cBhvr>
                                    </p:animEffect>
                                  </p:childTnLst>
                                </p:cTn>
                              </p:par>
                              <p:par>
                                <p:cTn id="344" presetID="9" presetClass="emph" presetSubtype="0" grpId="1" nodeType="withEffect">
                                  <p:stCondLst>
                                    <p:cond delay="0"/>
                                  </p:stCondLst>
                                  <p:childTnLst>
                                    <p:set>
                                      <p:cBhvr rctx="PPT">
                                        <p:cTn id="345" dur="indefinite"/>
                                        <p:tgtEl>
                                          <p:spTgt spid="915562"/>
                                        </p:tgtEl>
                                        <p:attrNameLst>
                                          <p:attrName>style.opacity</p:attrName>
                                        </p:attrNameLst>
                                      </p:cBhvr>
                                      <p:to>
                                        <p:strVal val="0.5"/>
                                      </p:to>
                                    </p:set>
                                    <p:animEffect filter="image" prLst="opacity: 0.5">
                                      <p:cBhvr rctx="IE">
                                        <p:cTn id="346" dur="indefinite"/>
                                        <p:tgtEl>
                                          <p:spTgt spid="915562"/>
                                        </p:tgtEl>
                                      </p:cBhvr>
                                    </p:animEffect>
                                  </p:childTnLst>
                                </p:cTn>
                              </p:par>
                              <p:par>
                                <p:cTn id="347" presetID="9" presetClass="emph" presetSubtype="0" grpId="2" nodeType="withEffect">
                                  <p:stCondLst>
                                    <p:cond delay="0"/>
                                  </p:stCondLst>
                                  <p:childTnLst>
                                    <p:set>
                                      <p:cBhvr rctx="PPT">
                                        <p:cTn id="348" dur="indefinite"/>
                                        <p:tgtEl>
                                          <p:spTgt spid="915563"/>
                                        </p:tgtEl>
                                        <p:attrNameLst>
                                          <p:attrName>style.opacity</p:attrName>
                                        </p:attrNameLst>
                                      </p:cBhvr>
                                      <p:to>
                                        <p:strVal val="0.5"/>
                                      </p:to>
                                    </p:set>
                                    <p:animEffect filter="image" prLst="opacity: 0.5">
                                      <p:cBhvr rctx="IE">
                                        <p:cTn id="349" dur="indefinite"/>
                                        <p:tgtEl>
                                          <p:spTgt spid="915563"/>
                                        </p:tgtEl>
                                      </p:cBhvr>
                                    </p:animEffect>
                                  </p:childTnLst>
                                </p:cTn>
                              </p:par>
                              <p:par>
                                <p:cTn id="350" presetID="9" presetClass="emph" presetSubtype="0" grpId="2" nodeType="withEffect">
                                  <p:stCondLst>
                                    <p:cond delay="0"/>
                                  </p:stCondLst>
                                  <p:childTnLst>
                                    <p:set>
                                      <p:cBhvr rctx="PPT">
                                        <p:cTn id="351" dur="indefinite"/>
                                        <p:tgtEl>
                                          <p:spTgt spid="915564"/>
                                        </p:tgtEl>
                                        <p:attrNameLst>
                                          <p:attrName>style.opacity</p:attrName>
                                        </p:attrNameLst>
                                      </p:cBhvr>
                                      <p:to>
                                        <p:strVal val="0.5"/>
                                      </p:to>
                                    </p:set>
                                    <p:animEffect filter="image" prLst="opacity: 0.5">
                                      <p:cBhvr rctx="IE">
                                        <p:cTn id="352" dur="indefinite"/>
                                        <p:tgtEl>
                                          <p:spTgt spid="915564"/>
                                        </p:tgtEl>
                                      </p:cBhvr>
                                    </p:animEffect>
                                  </p:childTnLst>
                                </p:cTn>
                              </p:par>
                              <p:par>
                                <p:cTn id="353" presetID="9" presetClass="emph" presetSubtype="0" grpId="1" nodeType="withEffect">
                                  <p:stCondLst>
                                    <p:cond delay="0"/>
                                  </p:stCondLst>
                                  <p:childTnLst>
                                    <p:set>
                                      <p:cBhvr rctx="PPT">
                                        <p:cTn id="354" dur="indefinite"/>
                                        <p:tgtEl>
                                          <p:spTgt spid="915565"/>
                                        </p:tgtEl>
                                        <p:attrNameLst>
                                          <p:attrName>style.opacity</p:attrName>
                                        </p:attrNameLst>
                                      </p:cBhvr>
                                      <p:to>
                                        <p:strVal val="0.5"/>
                                      </p:to>
                                    </p:set>
                                    <p:animEffect filter="image" prLst="opacity: 0.5">
                                      <p:cBhvr rctx="IE">
                                        <p:cTn id="355" dur="indefinite"/>
                                        <p:tgtEl>
                                          <p:spTgt spid="915565"/>
                                        </p:tgtEl>
                                      </p:cBhvr>
                                    </p:animEffect>
                                  </p:childTnLst>
                                </p:cTn>
                              </p:par>
                              <p:par>
                                <p:cTn id="356" presetID="9" presetClass="emph" presetSubtype="0" grpId="1" nodeType="withEffect">
                                  <p:stCondLst>
                                    <p:cond delay="0"/>
                                  </p:stCondLst>
                                  <p:childTnLst>
                                    <p:set>
                                      <p:cBhvr rctx="PPT">
                                        <p:cTn id="357" dur="indefinite"/>
                                        <p:tgtEl>
                                          <p:spTgt spid="915566"/>
                                        </p:tgtEl>
                                        <p:attrNameLst>
                                          <p:attrName>style.opacity</p:attrName>
                                        </p:attrNameLst>
                                      </p:cBhvr>
                                      <p:to>
                                        <p:strVal val="0.5"/>
                                      </p:to>
                                    </p:set>
                                    <p:animEffect filter="image" prLst="opacity: 0.5">
                                      <p:cBhvr rctx="IE">
                                        <p:cTn id="358" dur="indefinite"/>
                                        <p:tgtEl>
                                          <p:spTgt spid="915566"/>
                                        </p:tgtEl>
                                      </p:cBhvr>
                                    </p:animEffect>
                                  </p:childTnLst>
                                </p:cTn>
                              </p:par>
                              <p:par>
                                <p:cTn id="359" presetID="9" presetClass="emph" presetSubtype="0" nodeType="withEffect">
                                  <p:stCondLst>
                                    <p:cond delay="0"/>
                                  </p:stCondLst>
                                  <p:childTnLst>
                                    <p:set>
                                      <p:cBhvr rctx="PPT">
                                        <p:cTn id="360" dur="indefinite"/>
                                        <p:tgtEl>
                                          <p:spTgt spid="4"/>
                                        </p:tgtEl>
                                        <p:attrNameLst>
                                          <p:attrName>style.opacity</p:attrName>
                                        </p:attrNameLst>
                                      </p:cBhvr>
                                      <p:to>
                                        <p:strVal val="0.5"/>
                                      </p:to>
                                    </p:set>
                                    <p:animEffect filter="image" prLst="opacity: 0.5">
                                      <p:cBhvr rctx="IE">
                                        <p:cTn id="361" dur="indefinite"/>
                                        <p:tgtEl>
                                          <p:spTgt spid="4"/>
                                        </p:tgtEl>
                                      </p:cBhvr>
                                    </p:animEffect>
                                  </p:childTnLst>
                                </p:cTn>
                              </p:par>
                              <p:par>
                                <p:cTn id="362" presetID="9" presetClass="emph" presetSubtype="0" grpId="1" nodeType="withEffect">
                                  <p:stCondLst>
                                    <p:cond delay="0"/>
                                  </p:stCondLst>
                                  <p:iterate type="lt">
                                    <p:tmAbs val="0"/>
                                  </p:iterate>
                                  <p:childTnLst>
                                    <p:set>
                                      <p:cBhvr rctx="PPT">
                                        <p:cTn id="363" dur="indefinite"/>
                                        <p:tgtEl>
                                          <p:spTgt spid="915571"/>
                                        </p:tgtEl>
                                        <p:attrNameLst>
                                          <p:attrName>style.opacity</p:attrName>
                                        </p:attrNameLst>
                                      </p:cBhvr>
                                      <p:to>
                                        <p:strVal val="0.5"/>
                                      </p:to>
                                    </p:set>
                                    <p:animEffect filter="image" prLst="opacity: 0.5">
                                      <p:cBhvr rctx="IE">
                                        <p:cTn id="364" dur="indefinite"/>
                                        <p:tgtEl>
                                          <p:spTgt spid="915571"/>
                                        </p:tgtEl>
                                      </p:cBhvr>
                                    </p:animEffect>
                                  </p:childTnLst>
                                </p:cTn>
                              </p:par>
                              <p:par>
                                <p:cTn id="365" presetID="9" presetClass="emph" presetSubtype="0" grpId="1" nodeType="withEffect">
                                  <p:stCondLst>
                                    <p:cond delay="0"/>
                                  </p:stCondLst>
                                  <p:childTnLst>
                                    <p:set>
                                      <p:cBhvr rctx="PPT">
                                        <p:cTn id="366" dur="indefinite"/>
                                        <p:tgtEl>
                                          <p:spTgt spid="915572"/>
                                        </p:tgtEl>
                                        <p:attrNameLst>
                                          <p:attrName>style.opacity</p:attrName>
                                        </p:attrNameLst>
                                      </p:cBhvr>
                                      <p:to>
                                        <p:strVal val="0.5"/>
                                      </p:to>
                                    </p:set>
                                    <p:animEffect filter="image" prLst="opacity: 0.5">
                                      <p:cBhvr rctx="IE">
                                        <p:cTn id="367" dur="indefinite"/>
                                        <p:tgtEl>
                                          <p:spTgt spid="915572"/>
                                        </p:tgtEl>
                                      </p:cBhvr>
                                    </p:animEffect>
                                  </p:childTnLst>
                                </p:cTn>
                              </p:par>
                              <p:par>
                                <p:cTn id="368" presetID="9" presetClass="emph" presetSubtype="0" grpId="1" nodeType="withEffect">
                                  <p:stCondLst>
                                    <p:cond delay="0"/>
                                  </p:stCondLst>
                                  <p:childTnLst>
                                    <p:set>
                                      <p:cBhvr rctx="PPT">
                                        <p:cTn id="369" dur="indefinite"/>
                                        <p:tgtEl>
                                          <p:spTgt spid="915574"/>
                                        </p:tgtEl>
                                        <p:attrNameLst>
                                          <p:attrName>style.opacity</p:attrName>
                                        </p:attrNameLst>
                                      </p:cBhvr>
                                      <p:to>
                                        <p:strVal val="0.5"/>
                                      </p:to>
                                    </p:set>
                                    <p:animEffect filter="image" prLst="opacity: 0.5">
                                      <p:cBhvr rctx="IE">
                                        <p:cTn id="370" dur="indefinite"/>
                                        <p:tgtEl>
                                          <p:spTgt spid="915574"/>
                                        </p:tgtEl>
                                      </p:cBhvr>
                                    </p:animEffect>
                                  </p:childTnLst>
                                </p:cTn>
                              </p:par>
                              <p:par>
                                <p:cTn id="371" presetID="9" presetClass="emph" presetSubtype="0" grpId="1" nodeType="withEffect">
                                  <p:stCondLst>
                                    <p:cond delay="0"/>
                                  </p:stCondLst>
                                  <p:childTnLst>
                                    <p:set>
                                      <p:cBhvr rctx="PPT">
                                        <p:cTn id="372" dur="indefinite"/>
                                        <p:tgtEl>
                                          <p:spTgt spid="915575"/>
                                        </p:tgtEl>
                                        <p:attrNameLst>
                                          <p:attrName>style.opacity</p:attrName>
                                        </p:attrNameLst>
                                      </p:cBhvr>
                                      <p:to>
                                        <p:strVal val="0.5"/>
                                      </p:to>
                                    </p:set>
                                    <p:animEffect filter="image" prLst="opacity: 0.5">
                                      <p:cBhvr rctx="IE">
                                        <p:cTn id="373" dur="indefinite"/>
                                        <p:tgtEl>
                                          <p:spTgt spid="915575"/>
                                        </p:tgtEl>
                                      </p:cBhvr>
                                    </p:animEffect>
                                  </p:childTnLst>
                                </p:cTn>
                              </p:par>
                              <p:par>
                                <p:cTn id="374" presetID="9" presetClass="emph" presetSubtype="0" nodeType="withEffect">
                                  <p:stCondLst>
                                    <p:cond delay="0"/>
                                  </p:stCondLst>
                                  <p:childTnLst>
                                    <p:set>
                                      <p:cBhvr rctx="PPT">
                                        <p:cTn id="375" dur="indefinite"/>
                                        <p:tgtEl>
                                          <p:spTgt spid="5"/>
                                        </p:tgtEl>
                                        <p:attrNameLst>
                                          <p:attrName>style.opacity</p:attrName>
                                        </p:attrNameLst>
                                      </p:cBhvr>
                                      <p:to>
                                        <p:strVal val="0.5"/>
                                      </p:to>
                                    </p:set>
                                    <p:animEffect filter="image" prLst="opacity: 0.5">
                                      <p:cBhvr rctx="IE">
                                        <p:cTn id="376" dur="indefinite"/>
                                        <p:tgtEl>
                                          <p:spTgt spid="5"/>
                                        </p:tgtEl>
                                      </p:cBhvr>
                                    </p:animEffect>
                                  </p:childTnLst>
                                </p:cTn>
                              </p:par>
                              <p:par>
                                <p:cTn id="377" presetID="9" presetClass="emph" presetSubtype="0" grpId="1" nodeType="withEffect">
                                  <p:stCondLst>
                                    <p:cond delay="0"/>
                                  </p:stCondLst>
                                  <p:childTnLst>
                                    <p:set>
                                      <p:cBhvr rctx="PPT">
                                        <p:cTn id="378" dur="indefinite"/>
                                        <p:tgtEl>
                                          <p:spTgt spid="915579"/>
                                        </p:tgtEl>
                                        <p:attrNameLst>
                                          <p:attrName>style.opacity</p:attrName>
                                        </p:attrNameLst>
                                      </p:cBhvr>
                                      <p:to>
                                        <p:strVal val="0.5"/>
                                      </p:to>
                                    </p:set>
                                    <p:animEffect filter="image" prLst="opacity: 0.5">
                                      <p:cBhvr rctx="IE">
                                        <p:cTn id="379" dur="indefinite"/>
                                        <p:tgtEl>
                                          <p:spTgt spid="915579"/>
                                        </p:tgtEl>
                                      </p:cBhvr>
                                    </p:animEffect>
                                  </p:childTnLst>
                                </p:cTn>
                              </p:par>
                              <p:par>
                                <p:cTn id="380" presetID="9" presetClass="emph" presetSubtype="0" nodeType="withEffect">
                                  <p:stCondLst>
                                    <p:cond delay="0"/>
                                  </p:stCondLst>
                                  <p:childTnLst>
                                    <p:set>
                                      <p:cBhvr rctx="PPT">
                                        <p:cTn id="381" dur="indefinite"/>
                                        <p:tgtEl>
                                          <p:spTgt spid="6"/>
                                        </p:tgtEl>
                                        <p:attrNameLst>
                                          <p:attrName>style.opacity</p:attrName>
                                        </p:attrNameLst>
                                      </p:cBhvr>
                                      <p:to>
                                        <p:strVal val="0.5"/>
                                      </p:to>
                                    </p:set>
                                    <p:animEffect filter="image" prLst="opacity: 0.5">
                                      <p:cBhvr rctx="IE">
                                        <p:cTn id="382" dur="indefinite"/>
                                        <p:tgtEl>
                                          <p:spTgt spid="6"/>
                                        </p:tgtEl>
                                      </p:cBhvr>
                                    </p:animEffect>
                                  </p:childTnLst>
                                </p:cTn>
                              </p:par>
                              <p:par>
                                <p:cTn id="383" presetID="9" presetClass="emph" presetSubtype="0" grpId="1" nodeType="withEffect">
                                  <p:stCondLst>
                                    <p:cond delay="0"/>
                                  </p:stCondLst>
                                  <p:childTnLst>
                                    <p:set>
                                      <p:cBhvr rctx="PPT">
                                        <p:cTn id="384" dur="indefinite"/>
                                        <p:tgtEl>
                                          <p:spTgt spid="915583"/>
                                        </p:tgtEl>
                                        <p:attrNameLst>
                                          <p:attrName>style.opacity</p:attrName>
                                        </p:attrNameLst>
                                      </p:cBhvr>
                                      <p:to>
                                        <p:strVal val="0.5"/>
                                      </p:to>
                                    </p:set>
                                    <p:animEffect filter="image" prLst="opacity: 0.5">
                                      <p:cBhvr rctx="IE">
                                        <p:cTn id="385" dur="indefinite"/>
                                        <p:tgtEl>
                                          <p:spTgt spid="915583"/>
                                        </p:tgtEl>
                                      </p:cBhvr>
                                    </p:animEffect>
                                  </p:childTnLst>
                                </p:cTn>
                              </p:par>
                              <p:par>
                                <p:cTn id="386" presetID="9" presetClass="emph" presetSubtype="0" grpId="1" nodeType="withEffect">
                                  <p:stCondLst>
                                    <p:cond delay="0"/>
                                  </p:stCondLst>
                                  <p:childTnLst>
                                    <p:set>
                                      <p:cBhvr rctx="PPT">
                                        <p:cTn id="387" dur="indefinite"/>
                                        <p:tgtEl>
                                          <p:spTgt spid="915584"/>
                                        </p:tgtEl>
                                        <p:attrNameLst>
                                          <p:attrName>style.opacity</p:attrName>
                                        </p:attrNameLst>
                                      </p:cBhvr>
                                      <p:to>
                                        <p:strVal val="0.5"/>
                                      </p:to>
                                    </p:set>
                                    <p:animEffect filter="image" prLst="opacity: 0.5">
                                      <p:cBhvr rctx="IE">
                                        <p:cTn id="388" dur="indefinite"/>
                                        <p:tgtEl>
                                          <p:spTgt spid="915584"/>
                                        </p:tgtEl>
                                      </p:cBhvr>
                                    </p:animEffect>
                                  </p:childTnLst>
                                </p:cTn>
                              </p:par>
                              <p:par>
                                <p:cTn id="389" presetID="9" presetClass="emph" presetSubtype="0" grpId="1" nodeType="withEffect">
                                  <p:stCondLst>
                                    <p:cond delay="0"/>
                                  </p:stCondLst>
                                  <p:childTnLst>
                                    <p:set>
                                      <p:cBhvr rctx="PPT">
                                        <p:cTn id="390" dur="indefinite"/>
                                        <p:tgtEl>
                                          <p:spTgt spid="915585"/>
                                        </p:tgtEl>
                                        <p:attrNameLst>
                                          <p:attrName>style.opacity</p:attrName>
                                        </p:attrNameLst>
                                      </p:cBhvr>
                                      <p:to>
                                        <p:strVal val="0.5"/>
                                      </p:to>
                                    </p:set>
                                    <p:animEffect filter="image" prLst="opacity: 0.5">
                                      <p:cBhvr rctx="IE">
                                        <p:cTn id="391" dur="indefinite"/>
                                        <p:tgtEl>
                                          <p:spTgt spid="915585"/>
                                        </p:tgtEl>
                                      </p:cBhvr>
                                    </p:animEffect>
                                  </p:childTnLst>
                                </p:cTn>
                              </p:par>
                              <p:par>
                                <p:cTn id="392" presetID="9" presetClass="emph" presetSubtype="0" grpId="1" nodeType="withEffect">
                                  <p:stCondLst>
                                    <p:cond delay="0"/>
                                  </p:stCondLst>
                                  <p:childTnLst>
                                    <p:set>
                                      <p:cBhvr rctx="PPT">
                                        <p:cTn id="393" dur="indefinite"/>
                                        <p:tgtEl>
                                          <p:spTgt spid="915586"/>
                                        </p:tgtEl>
                                        <p:attrNameLst>
                                          <p:attrName>style.opacity</p:attrName>
                                        </p:attrNameLst>
                                      </p:cBhvr>
                                      <p:to>
                                        <p:strVal val="0.5"/>
                                      </p:to>
                                    </p:set>
                                    <p:animEffect filter="image" prLst="opacity: 0.5">
                                      <p:cBhvr rctx="IE">
                                        <p:cTn id="394" dur="indefinite"/>
                                        <p:tgtEl>
                                          <p:spTgt spid="915586"/>
                                        </p:tgtEl>
                                      </p:cBhvr>
                                    </p:animEffect>
                                  </p:childTnLst>
                                </p:cTn>
                              </p:par>
                            </p:childTnLst>
                          </p:cTn>
                        </p:par>
                      </p:childTnLst>
                    </p:cTn>
                  </p:par>
                  <p:par>
                    <p:cTn id="395" fill="hold">
                      <p:stCondLst>
                        <p:cond delay="indefinite"/>
                      </p:stCondLst>
                      <p:childTnLst>
                        <p:par>
                          <p:cTn id="396" fill="hold">
                            <p:stCondLst>
                              <p:cond delay="0"/>
                            </p:stCondLst>
                            <p:childTnLst>
                              <p:par>
                                <p:cTn id="397" presetID="9" presetClass="emph" presetSubtype="0" nodeType="clickEffect">
                                  <p:stCondLst>
                                    <p:cond delay="0"/>
                                  </p:stCondLst>
                                  <p:childTnLst>
                                    <p:set>
                                      <p:cBhvr rctx="PPT">
                                        <p:cTn id="398" dur="indefinite"/>
                                        <p:tgtEl>
                                          <p:spTgt spid="3"/>
                                        </p:tgtEl>
                                        <p:attrNameLst>
                                          <p:attrName>style.opacity</p:attrName>
                                        </p:attrNameLst>
                                      </p:cBhvr>
                                      <p:to>
                                        <p:strVal val="0.5"/>
                                      </p:to>
                                    </p:set>
                                    <p:animEffect filter="image" prLst="opacity: 0.5">
                                      <p:cBhvr rctx="IE">
                                        <p:cTn id="399" dur="indefinite"/>
                                        <p:tgtEl>
                                          <p:spTgt spid="3"/>
                                        </p:tgtEl>
                                      </p:cBhvr>
                                    </p:animEffect>
                                  </p:childTnLst>
                                </p:cTn>
                              </p:par>
                              <p:par>
                                <p:cTn id="400" presetID="9" presetClass="emph" presetSubtype="0" grpId="2" nodeType="withEffect">
                                  <p:stCondLst>
                                    <p:cond delay="0"/>
                                  </p:stCondLst>
                                  <p:childTnLst>
                                    <p:set>
                                      <p:cBhvr rctx="PPT">
                                        <p:cTn id="401" dur="indefinite"/>
                                        <p:tgtEl>
                                          <p:spTgt spid="915562"/>
                                        </p:tgtEl>
                                        <p:attrNameLst>
                                          <p:attrName>style.opacity</p:attrName>
                                        </p:attrNameLst>
                                      </p:cBhvr>
                                      <p:to>
                                        <p:strVal val="0.5"/>
                                      </p:to>
                                    </p:set>
                                    <p:animEffect filter="image" prLst="opacity: 0.5">
                                      <p:cBhvr rctx="IE">
                                        <p:cTn id="402" dur="indefinite"/>
                                        <p:tgtEl>
                                          <p:spTgt spid="915562"/>
                                        </p:tgtEl>
                                      </p:cBhvr>
                                    </p:animEffect>
                                  </p:childTnLst>
                                </p:cTn>
                              </p:par>
                              <p:par>
                                <p:cTn id="403" presetID="9" presetClass="emph" presetSubtype="0" grpId="1" nodeType="withEffect">
                                  <p:stCondLst>
                                    <p:cond delay="0"/>
                                  </p:stCondLst>
                                  <p:childTnLst>
                                    <p:set>
                                      <p:cBhvr rctx="PPT">
                                        <p:cTn id="404" dur="indefinite"/>
                                        <p:tgtEl>
                                          <p:spTgt spid="915563"/>
                                        </p:tgtEl>
                                        <p:attrNameLst>
                                          <p:attrName>style.opacity</p:attrName>
                                        </p:attrNameLst>
                                      </p:cBhvr>
                                      <p:to>
                                        <p:strVal val="0.5"/>
                                      </p:to>
                                    </p:set>
                                    <p:animEffect filter="image" prLst="opacity: 0.5">
                                      <p:cBhvr rctx="IE">
                                        <p:cTn id="405" dur="indefinite"/>
                                        <p:tgtEl>
                                          <p:spTgt spid="915563"/>
                                        </p:tgtEl>
                                      </p:cBhvr>
                                    </p:animEffect>
                                  </p:childTnLst>
                                </p:cTn>
                              </p:par>
                              <p:par>
                                <p:cTn id="406" presetID="9" presetClass="emph" presetSubtype="0" grpId="1" nodeType="withEffect">
                                  <p:stCondLst>
                                    <p:cond delay="0"/>
                                  </p:stCondLst>
                                  <p:childTnLst>
                                    <p:set>
                                      <p:cBhvr rctx="PPT">
                                        <p:cTn id="407" dur="indefinite"/>
                                        <p:tgtEl>
                                          <p:spTgt spid="915564"/>
                                        </p:tgtEl>
                                        <p:attrNameLst>
                                          <p:attrName>style.opacity</p:attrName>
                                        </p:attrNameLst>
                                      </p:cBhvr>
                                      <p:to>
                                        <p:strVal val="0.5"/>
                                      </p:to>
                                    </p:set>
                                    <p:animEffect filter="image" prLst="opacity: 0.5">
                                      <p:cBhvr rctx="IE">
                                        <p:cTn id="408" dur="indefinite"/>
                                        <p:tgtEl>
                                          <p:spTgt spid="915564"/>
                                        </p:tgtEl>
                                      </p:cBhvr>
                                    </p:animEffect>
                                  </p:childTnLst>
                                </p:cTn>
                              </p:par>
                              <p:par>
                                <p:cTn id="409" presetID="9" presetClass="emph" presetSubtype="0" grpId="2" nodeType="withEffect">
                                  <p:stCondLst>
                                    <p:cond delay="0"/>
                                  </p:stCondLst>
                                  <p:childTnLst>
                                    <p:set>
                                      <p:cBhvr rctx="PPT">
                                        <p:cTn id="410" dur="indefinite"/>
                                        <p:tgtEl>
                                          <p:spTgt spid="915565"/>
                                        </p:tgtEl>
                                        <p:attrNameLst>
                                          <p:attrName>style.opacity</p:attrName>
                                        </p:attrNameLst>
                                      </p:cBhvr>
                                      <p:to>
                                        <p:strVal val="0.5"/>
                                      </p:to>
                                    </p:set>
                                    <p:animEffect filter="image" prLst="opacity: 0.5">
                                      <p:cBhvr rctx="IE">
                                        <p:cTn id="411" dur="indefinite"/>
                                        <p:tgtEl>
                                          <p:spTgt spid="915565"/>
                                        </p:tgtEl>
                                      </p:cBhvr>
                                    </p:animEffect>
                                  </p:childTnLst>
                                </p:cTn>
                              </p:par>
                              <p:par>
                                <p:cTn id="412" presetID="9" presetClass="emph" presetSubtype="0" grpId="2" nodeType="withEffect">
                                  <p:stCondLst>
                                    <p:cond delay="0"/>
                                  </p:stCondLst>
                                  <p:childTnLst>
                                    <p:set>
                                      <p:cBhvr rctx="PPT">
                                        <p:cTn id="413" dur="indefinite"/>
                                        <p:tgtEl>
                                          <p:spTgt spid="915566"/>
                                        </p:tgtEl>
                                        <p:attrNameLst>
                                          <p:attrName>style.opacity</p:attrName>
                                        </p:attrNameLst>
                                      </p:cBhvr>
                                      <p:to>
                                        <p:strVal val="0.5"/>
                                      </p:to>
                                    </p:set>
                                    <p:animEffect filter="image" prLst="opacity: 0.5">
                                      <p:cBhvr rctx="IE">
                                        <p:cTn id="414" dur="indefinite"/>
                                        <p:tgtEl>
                                          <p:spTgt spid="915566"/>
                                        </p:tgtEl>
                                      </p:cBhvr>
                                    </p:animEffect>
                                  </p:childTnLst>
                                </p:cTn>
                              </p:par>
                              <p:par>
                                <p:cTn id="415" presetID="9" presetClass="emph" presetSubtype="0" nodeType="withEffect">
                                  <p:stCondLst>
                                    <p:cond delay="0"/>
                                  </p:stCondLst>
                                  <p:childTnLst>
                                    <p:set>
                                      <p:cBhvr rctx="PPT">
                                        <p:cTn id="416" dur="indefinite"/>
                                        <p:tgtEl>
                                          <p:spTgt spid="4"/>
                                        </p:tgtEl>
                                        <p:attrNameLst>
                                          <p:attrName>style.opacity</p:attrName>
                                        </p:attrNameLst>
                                      </p:cBhvr>
                                      <p:to>
                                        <p:strVal val="0.5"/>
                                      </p:to>
                                    </p:set>
                                    <p:animEffect filter="image" prLst="opacity: 0.5">
                                      <p:cBhvr rctx="IE">
                                        <p:cTn id="41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511" grpId="0"/>
      <p:bldP spid="915509" grpId="0"/>
      <p:bldP spid="915509" grpId="1"/>
      <p:bldP spid="915509" grpId="2"/>
      <p:bldP spid="915476" grpId="0"/>
      <p:bldP spid="915476" grpId="1"/>
      <p:bldP spid="915458" grpId="0"/>
      <p:bldP spid="915462" grpId="0" animBg="1"/>
      <p:bldP spid="915463" grpId="0" animBg="1"/>
      <p:bldP spid="915464" grpId="0" animBg="1"/>
      <p:bldP spid="915464" grpId="1" animBg="1"/>
      <p:bldP spid="915466" grpId="0"/>
      <p:bldP spid="915468" grpId="0"/>
      <p:bldP spid="915470" grpId="0"/>
      <p:bldP spid="915470" grpId="1"/>
      <p:bldP spid="915473" grpId="0"/>
      <p:bldP spid="915474" grpId="0" animBg="1"/>
      <p:bldP spid="915478" grpId="0"/>
      <p:bldP spid="915478" grpId="1"/>
      <p:bldP spid="915480" grpId="0"/>
      <p:bldP spid="915480" grpId="1"/>
      <p:bldP spid="915482" grpId="0"/>
      <p:bldP spid="915482" grpId="1"/>
      <p:bldP spid="915484" grpId="0"/>
      <p:bldP spid="915486" grpId="0"/>
      <p:bldP spid="915488" grpId="0"/>
      <p:bldP spid="915490" grpId="0"/>
      <p:bldP spid="915492" grpId="0"/>
      <p:bldP spid="915492" grpId="1"/>
      <p:bldP spid="915493" grpId="0"/>
      <p:bldP spid="915493" grpId="1"/>
      <p:bldP spid="915497" grpId="0"/>
      <p:bldP spid="915498" grpId="0"/>
      <p:bldP spid="915498" grpId="1"/>
      <p:bldP spid="915506" grpId="0"/>
      <p:bldP spid="915507" grpId="0"/>
      <p:bldP spid="915507" grpId="1"/>
      <p:bldP spid="915507" grpId="2"/>
      <p:bldP spid="915508" grpId="0" animBg="1"/>
      <p:bldP spid="915512" grpId="0"/>
      <p:bldP spid="915513" grpId="0"/>
      <p:bldP spid="915515" grpId="0"/>
      <p:bldP spid="915516" grpId="0"/>
      <p:bldP spid="915562" grpId="0" animBg="1"/>
      <p:bldP spid="915562" grpId="1" animBg="1"/>
      <p:bldP spid="915562" grpId="2" animBg="1"/>
      <p:bldP spid="915563" grpId="0"/>
      <p:bldP spid="915563" grpId="1"/>
      <p:bldP spid="915563" grpId="2"/>
      <p:bldP spid="915564" grpId="0"/>
      <p:bldP spid="915564" grpId="1"/>
      <p:bldP spid="915564" grpId="2"/>
      <p:bldP spid="915565" grpId="0" animBg="1"/>
      <p:bldP spid="915565" grpId="1" animBg="1"/>
      <p:bldP spid="915565" grpId="2" animBg="1"/>
      <p:bldP spid="915566" grpId="0" animBg="1"/>
      <p:bldP spid="915566" grpId="1" animBg="1"/>
      <p:bldP spid="915566" grpId="2" animBg="1"/>
      <p:bldP spid="915571" grpId="0"/>
      <p:bldP spid="915571" grpId="1"/>
      <p:bldP spid="915572" grpId="0"/>
      <p:bldP spid="915572" grpId="1"/>
      <p:bldP spid="915573" grpId="0"/>
      <p:bldP spid="915574" grpId="0"/>
      <p:bldP spid="915574" grpId="1"/>
      <p:bldP spid="915575" grpId="0"/>
      <p:bldP spid="915575" grpId="1"/>
      <p:bldP spid="915579" grpId="0"/>
      <p:bldP spid="915579" grpId="1"/>
      <p:bldP spid="915583" grpId="0" animBg="1"/>
      <p:bldP spid="915583" grpId="1" animBg="1"/>
      <p:bldP spid="915584" grpId="0" animBg="1"/>
      <p:bldP spid="915584" grpId="1" animBg="1"/>
      <p:bldP spid="915585" grpId="0" animBg="1"/>
      <p:bldP spid="915585" grpId="1" animBg="1"/>
      <p:bldP spid="915586" grpId="0" animBg="1"/>
      <p:bldP spid="915586"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en-US" smtClean="0"/>
              <a:t>Gas Stoichiometry</a:t>
            </a:r>
          </a:p>
        </p:txBody>
      </p:sp>
      <p:sp>
        <p:nvSpPr>
          <p:cNvPr id="223235" name="Text Box 3"/>
          <p:cNvSpPr txBox="1">
            <a:spLocks noChangeArrowheads="1"/>
          </p:cNvSpPr>
          <p:nvPr/>
        </p:nvSpPr>
        <p:spPr bwMode="auto">
          <a:xfrm>
            <a:off x="539750" y="1408113"/>
            <a:ext cx="8070850" cy="641350"/>
          </a:xfrm>
          <a:prstGeom prst="rect">
            <a:avLst/>
          </a:prstGeom>
          <a:noFill/>
          <a:ln w="9525">
            <a:noFill/>
            <a:miter lim="800000"/>
            <a:headEnd/>
            <a:tailEnd/>
          </a:ln>
        </p:spPr>
        <p:txBody>
          <a:bodyPr wrap="none">
            <a:spAutoFit/>
          </a:bodyPr>
          <a:lstStyle/>
          <a:p>
            <a:pPr algn="l"/>
            <a:r>
              <a:rPr lang="en-US" sz="1800"/>
              <a:t>How many liters of chlorine gas are needed to react with excess sodium metal</a:t>
            </a:r>
          </a:p>
          <a:p>
            <a:pPr algn="l"/>
            <a:r>
              <a:rPr lang="en-US" sz="1800"/>
              <a:t>to yield 5.0 g of sodium chloride when T = 25</a:t>
            </a:r>
            <a:r>
              <a:rPr lang="en-US" sz="1800" baseline="30000"/>
              <a:t>o</a:t>
            </a:r>
            <a:r>
              <a:rPr lang="en-US" sz="1800"/>
              <a:t>C and P = 0.95 atm?</a:t>
            </a:r>
          </a:p>
        </p:txBody>
      </p:sp>
      <p:sp>
        <p:nvSpPr>
          <p:cNvPr id="223236" name="Text Box 4"/>
          <p:cNvSpPr txBox="1">
            <a:spLocks noChangeArrowheads="1"/>
          </p:cNvSpPr>
          <p:nvPr/>
        </p:nvSpPr>
        <p:spPr bwMode="auto">
          <a:xfrm>
            <a:off x="2247900" y="2068513"/>
            <a:ext cx="4610100" cy="457200"/>
          </a:xfrm>
          <a:prstGeom prst="rect">
            <a:avLst/>
          </a:prstGeom>
          <a:noFill/>
          <a:ln w="9525">
            <a:noFill/>
            <a:miter lim="800000"/>
            <a:headEnd/>
            <a:tailEnd/>
          </a:ln>
        </p:spPr>
        <p:txBody>
          <a:bodyPr wrap="none">
            <a:spAutoFit/>
          </a:bodyPr>
          <a:lstStyle/>
          <a:p>
            <a:pPr algn="l"/>
            <a:r>
              <a:rPr lang="en-US" sz="2400"/>
              <a:t>Na        +        Cl</a:t>
            </a:r>
            <a:r>
              <a:rPr lang="en-US" sz="2400" baseline="-25000"/>
              <a:t>2</a:t>
            </a:r>
            <a:r>
              <a:rPr lang="en-US" sz="2400"/>
              <a:t>                 NaCl</a:t>
            </a:r>
          </a:p>
        </p:txBody>
      </p:sp>
      <p:sp>
        <p:nvSpPr>
          <p:cNvPr id="223237" name="Line 5"/>
          <p:cNvSpPr>
            <a:spLocks noChangeShapeType="1"/>
          </p:cNvSpPr>
          <p:nvPr/>
        </p:nvSpPr>
        <p:spPr bwMode="auto">
          <a:xfrm>
            <a:off x="4930775" y="2333625"/>
            <a:ext cx="685800" cy="0"/>
          </a:xfrm>
          <a:prstGeom prst="line">
            <a:avLst/>
          </a:prstGeom>
          <a:noFill/>
          <a:ln w="19050">
            <a:solidFill>
              <a:schemeClr val="tx1"/>
            </a:solidFill>
            <a:round/>
            <a:headEnd/>
            <a:tailEnd type="triangle" w="med" len="med"/>
          </a:ln>
        </p:spPr>
        <p:txBody>
          <a:bodyPr/>
          <a:lstStyle/>
          <a:p>
            <a:endParaRPr lang="en-US"/>
          </a:p>
        </p:txBody>
      </p:sp>
      <p:sp>
        <p:nvSpPr>
          <p:cNvPr id="223238" name="Text Box 6"/>
          <p:cNvSpPr txBox="1">
            <a:spLocks noChangeArrowheads="1"/>
          </p:cNvSpPr>
          <p:nvPr/>
        </p:nvSpPr>
        <p:spPr bwMode="auto">
          <a:xfrm>
            <a:off x="1943100" y="2057400"/>
            <a:ext cx="354013" cy="457200"/>
          </a:xfrm>
          <a:prstGeom prst="rect">
            <a:avLst/>
          </a:prstGeom>
          <a:noFill/>
          <a:ln w="9525">
            <a:noFill/>
            <a:miter lim="800000"/>
            <a:headEnd/>
            <a:tailEnd/>
          </a:ln>
        </p:spPr>
        <p:txBody>
          <a:bodyPr wrap="none">
            <a:spAutoFit/>
          </a:bodyPr>
          <a:lstStyle/>
          <a:p>
            <a:pPr algn="l"/>
            <a:r>
              <a:rPr lang="en-US" sz="2400"/>
              <a:t>2</a:t>
            </a:r>
          </a:p>
        </p:txBody>
      </p:sp>
      <p:sp>
        <p:nvSpPr>
          <p:cNvPr id="223239" name="Text Box 7"/>
          <p:cNvSpPr txBox="1">
            <a:spLocks noChangeArrowheads="1"/>
          </p:cNvSpPr>
          <p:nvPr/>
        </p:nvSpPr>
        <p:spPr bwMode="auto">
          <a:xfrm>
            <a:off x="5768975" y="2057400"/>
            <a:ext cx="354013" cy="457200"/>
          </a:xfrm>
          <a:prstGeom prst="rect">
            <a:avLst/>
          </a:prstGeom>
          <a:noFill/>
          <a:ln w="9525">
            <a:noFill/>
            <a:miter lim="800000"/>
            <a:headEnd/>
            <a:tailEnd/>
          </a:ln>
        </p:spPr>
        <p:txBody>
          <a:bodyPr wrap="none">
            <a:spAutoFit/>
          </a:bodyPr>
          <a:lstStyle/>
          <a:p>
            <a:pPr algn="l"/>
            <a:r>
              <a:rPr lang="en-US" sz="2400"/>
              <a:t>2</a:t>
            </a:r>
          </a:p>
        </p:txBody>
      </p:sp>
      <p:sp>
        <p:nvSpPr>
          <p:cNvPr id="223240" name="Text Box 8"/>
          <p:cNvSpPr txBox="1">
            <a:spLocks noChangeArrowheads="1"/>
          </p:cNvSpPr>
          <p:nvPr/>
        </p:nvSpPr>
        <p:spPr bwMode="auto">
          <a:xfrm>
            <a:off x="1978025" y="2562225"/>
            <a:ext cx="895350" cy="366713"/>
          </a:xfrm>
          <a:prstGeom prst="rect">
            <a:avLst/>
          </a:prstGeom>
          <a:noFill/>
          <a:ln w="9525">
            <a:noFill/>
            <a:miter lim="800000"/>
            <a:headEnd/>
            <a:tailEnd/>
          </a:ln>
        </p:spPr>
        <p:txBody>
          <a:bodyPr wrap="none">
            <a:spAutoFit/>
          </a:bodyPr>
          <a:lstStyle/>
          <a:p>
            <a:pPr algn="l"/>
            <a:r>
              <a:rPr lang="en-US" sz="1800" i="1"/>
              <a:t>excess</a:t>
            </a:r>
          </a:p>
        </p:txBody>
      </p:sp>
      <p:sp>
        <p:nvSpPr>
          <p:cNvPr id="223241" name="Text Box 9"/>
          <p:cNvSpPr txBox="1">
            <a:spLocks noChangeArrowheads="1"/>
          </p:cNvSpPr>
          <p:nvPr/>
        </p:nvSpPr>
        <p:spPr bwMode="auto">
          <a:xfrm>
            <a:off x="4175125" y="2562225"/>
            <a:ext cx="527050" cy="366713"/>
          </a:xfrm>
          <a:prstGeom prst="rect">
            <a:avLst/>
          </a:prstGeom>
          <a:noFill/>
          <a:ln w="9525">
            <a:noFill/>
            <a:miter lim="800000"/>
            <a:headEnd/>
            <a:tailEnd/>
          </a:ln>
        </p:spPr>
        <p:txBody>
          <a:bodyPr wrap="none">
            <a:spAutoFit/>
          </a:bodyPr>
          <a:lstStyle/>
          <a:p>
            <a:pPr algn="l"/>
            <a:r>
              <a:rPr lang="en-US" sz="1800" i="1"/>
              <a:t>X L</a:t>
            </a:r>
          </a:p>
        </p:txBody>
      </p:sp>
      <p:sp>
        <p:nvSpPr>
          <p:cNvPr id="223242" name="Text Box 10"/>
          <p:cNvSpPr txBox="1">
            <a:spLocks noChangeArrowheads="1"/>
          </p:cNvSpPr>
          <p:nvPr/>
        </p:nvSpPr>
        <p:spPr bwMode="auto">
          <a:xfrm>
            <a:off x="6073775" y="2562225"/>
            <a:ext cx="501650" cy="366713"/>
          </a:xfrm>
          <a:prstGeom prst="rect">
            <a:avLst/>
          </a:prstGeom>
          <a:noFill/>
          <a:ln w="9525">
            <a:noFill/>
            <a:miter lim="800000"/>
            <a:headEnd/>
            <a:tailEnd/>
          </a:ln>
        </p:spPr>
        <p:txBody>
          <a:bodyPr wrap="none">
            <a:spAutoFit/>
          </a:bodyPr>
          <a:lstStyle/>
          <a:p>
            <a:pPr algn="l"/>
            <a:r>
              <a:rPr lang="en-US" sz="1800" i="1"/>
              <a:t>5 g</a:t>
            </a:r>
          </a:p>
        </p:txBody>
      </p:sp>
      <p:sp>
        <p:nvSpPr>
          <p:cNvPr id="1124363" name="Text Box 11"/>
          <p:cNvSpPr txBox="1">
            <a:spLocks noChangeArrowheads="1"/>
          </p:cNvSpPr>
          <p:nvPr/>
        </p:nvSpPr>
        <p:spPr bwMode="auto">
          <a:xfrm>
            <a:off x="838200" y="3248025"/>
            <a:ext cx="2128838" cy="366713"/>
          </a:xfrm>
          <a:prstGeom prst="rect">
            <a:avLst/>
          </a:prstGeom>
          <a:noFill/>
          <a:ln w="9525">
            <a:noFill/>
            <a:miter lim="800000"/>
            <a:headEnd/>
            <a:tailEnd/>
          </a:ln>
        </p:spPr>
        <p:txBody>
          <a:bodyPr wrap="none">
            <a:spAutoFit/>
          </a:bodyPr>
          <a:lstStyle/>
          <a:p>
            <a:pPr algn="l"/>
            <a:r>
              <a:rPr lang="en-US" sz="1800"/>
              <a:t>x g Cl</a:t>
            </a:r>
            <a:r>
              <a:rPr lang="en-US" sz="1800" baseline="-25000"/>
              <a:t>2</a:t>
            </a:r>
            <a:r>
              <a:rPr lang="en-US" sz="1800"/>
              <a:t>  =  5 g NaCl</a:t>
            </a:r>
            <a:endParaRPr lang="en-US" sz="1800" baseline="-25000"/>
          </a:p>
        </p:txBody>
      </p:sp>
      <p:sp>
        <p:nvSpPr>
          <p:cNvPr id="1124364" name="Text Box 12"/>
          <p:cNvSpPr txBox="1">
            <a:spLocks noChangeArrowheads="1"/>
          </p:cNvSpPr>
          <p:nvPr/>
        </p:nvSpPr>
        <p:spPr bwMode="auto">
          <a:xfrm>
            <a:off x="2932113" y="3095625"/>
            <a:ext cx="1314450" cy="366713"/>
          </a:xfrm>
          <a:prstGeom prst="rect">
            <a:avLst/>
          </a:prstGeom>
          <a:noFill/>
          <a:ln w="9525">
            <a:noFill/>
            <a:miter lim="800000"/>
            <a:headEnd/>
            <a:tailEnd/>
          </a:ln>
        </p:spPr>
        <p:txBody>
          <a:bodyPr wrap="none">
            <a:spAutoFit/>
          </a:bodyPr>
          <a:lstStyle/>
          <a:p>
            <a:pPr algn="l"/>
            <a:r>
              <a:rPr lang="en-US" sz="1800"/>
              <a:t>1 mol NaCl</a:t>
            </a:r>
            <a:endParaRPr lang="en-US" sz="1800" baseline="-25000"/>
          </a:p>
        </p:txBody>
      </p:sp>
      <p:sp>
        <p:nvSpPr>
          <p:cNvPr id="1124365" name="Text Box 13"/>
          <p:cNvSpPr txBox="1">
            <a:spLocks noChangeArrowheads="1"/>
          </p:cNvSpPr>
          <p:nvPr/>
        </p:nvSpPr>
        <p:spPr bwMode="auto">
          <a:xfrm>
            <a:off x="2895600" y="3429000"/>
            <a:ext cx="1390650" cy="366713"/>
          </a:xfrm>
          <a:prstGeom prst="rect">
            <a:avLst/>
          </a:prstGeom>
          <a:noFill/>
          <a:ln w="9525">
            <a:noFill/>
            <a:miter lim="800000"/>
            <a:headEnd/>
            <a:tailEnd/>
          </a:ln>
        </p:spPr>
        <p:txBody>
          <a:bodyPr wrap="none">
            <a:spAutoFit/>
          </a:bodyPr>
          <a:lstStyle/>
          <a:p>
            <a:pPr algn="l"/>
            <a:r>
              <a:rPr lang="en-US" sz="1800"/>
              <a:t>58.5 g NaCl</a:t>
            </a:r>
          </a:p>
        </p:txBody>
      </p:sp>
      <p:sp>
        <p:nvSpPr>
          <p:cNvPr id="1124366" name="Text Box 14"/>
          <p:cNvSpPr txBox="1">
            <a:spLocks noChangeArrowheads="1"/>
          </p:cNvSpPr>
          <p:nvPr/>
        </p:nvSpPr>
        <p:spPr bwMode="auto">
          <a:xfrm>
            <a:off x="4237038" y="3429000"/>
            <a:ext cx="1314450" cy="366713"/>
          </a:xfrm>
          <a:prstGeom prst="rect">
            <a:avLst/>
          </a:prstGeom>
          <a:noFill/>
          <a:ln w="9525">
            <a:noFill/>
            <a:miter lim="800000"/>
            <a:headEnd/>
            <a:tailEnd/>
          </a:ln>
        </p:spPr>
        <p:txBody>
          <a:bodyPr wrap="none">
            <a:spAutoFit/>
          </a:bodyPr>
          <a:lstStyle/>
          <a:p>
            <a:pPr algn="l"/>
            <a:r>
              <a:rPr lang="en-US" sz="1800"/>
              <a:t>2 mol NaCl</a:t>
            </a:r>
            <a:endParaRPr lang="en-US" sz="1800" baseline="-25000"/>
          </a:p>
        </p:txBody>
      </p:sp>
      <p:sp>
        <p:nvSpPr>
          <p:cNvPr id="1124367" name="Text Box 15"/>
          <p:cNvSpPr txBox="1">
            <a:spLocks noChangeArrowheads="1"/>
          </p:cNvSpPr>
          <p:nvPr/>
        </p:nvSpPr>
        <p:spPr bwMode="auto">
          <a:xfrm>
            <a:off x="4398963" y="3095625"/>
            <a:ext cx="1106487" cy="366713"/>
          </a:xfrm>
          <a:prstGeom prst="rect">
            <a:avLst/>
          </a:prstGeom>
          <a:noFill/>
          <a:ln w="9525">
            <a:noFill/>
            <a:miter lim="800000"/>
            <a:headEnd/>
            <a:tailEnd/>
          </a:ln>
        </p:spPr>
        <p:txBody>
          <a:bodyPr wrap="none">
            <a:spAutoFit/>
          </a:bodyPr>
          <a:lstStyle/>
          <a:p>
            <a:pPr algn="l"/>
            <a:r>
              <a:rPr lang="en-US" sz="1800"/>
              <a:t>1 mol Cl</a:t>
            </a:r>
            <a:r>
              <a:rPr lang="en-US" sz="1800" baseline="-25000"/>
              <a:t>2</a:t>
            </a:r>
          </a:p>
        </p:txBody>
      </p:sp>
      <p:sp>
        <p:nvSpPr>
          <p:cNvPr id="1124368" name="Text Box 16"/>
          <p:cNvSpPr txBox="1">
            <a:spLocks noChangeArrowheads="1"/>
          </p:cNvSpPr>
          <p:nvPr/>
        </p:nvSpPr>
        <p:spPr bwMode="auto">
          <a:xfrm>
            <a:off x="5751513" y="3095625"/>
            <a:ext cx="1182687" cy="366713"/>
          </a:xfrm>
          <a:prstGeom prst="rect">
            <a:avLst/>
          </a:prstGeom>
          <a:noFill/>
          <a:ln w="9525">
            <a:noFill/>
            <a:miter lim="800000"/>
            <a:headEnd/>
            <a:tailEnd/>
          </a:ln>
        </p:spPr>
        <p:txBody>
          <a:bodyPr wrap="none">
            <a:spAutoFit/>
          </a:bodyPr>
          <a:lstStyle/>
          <a:p>
            <a:pPr algn="l"/>
            <a:r>
              <a:rPr lang="en-US" sz="1800"/>
              <a:t>22.4 L Cl</a:t>
            </a:r>
            <a:r>
              <a:rPr lang="en-US" sz="1800" baseline="-25000"/>
              <a:t>2</a:t>
            </a:r>
          </a:p>
        </p:txBody>
      </p:sp>
      <p:sp>
        <p:nvSpPr>
          <p:cNvPr id="1124369" name="Text Box 17"/>
          <p:cNvSpPr txBox="1">
            <a:spLocks noChangeArrowheads="1"/>
          </p:cNvSpPr>
          <p:nvPr/>
        </p:nvSpPr>
        <p:spPr bwMode="auto">
          <a:xfrm>
            <a:off x="5746750" y="3429000"/>
            <a:ext cx="1106488" cy="366713"/>
          </a:xfrm>
          <a:prstGeom prst="rect">
            <a:avLst/>
          </a:prstGeom>
          <a:noFill/>
          <a:ln w="9525">
            <a:noFill/>
            <a:miter lim="800000"/>
            <a:headEnd/>
            <a:tailEnd/>
          </a:ln>
        </p:spPr>
        <p:txBody>
          <a:bodyPr wrap="none">
            <a:spAutoFit/>
          </a:bodyPr>
          <a:lstStyle/>
          <a:p>
            <a:pPr algn="l"/>
            <a:r>
              <a:rPr lang="en-US" sz="1800"/>
              <a:t>1 mol Cl</a:t>
            </a:r>
            <a:r>
              <a:rPr lang="en-US" sz="1800" baseline="-25000"/>
              <a:t>2</a:t>
            </a:r>
          </a:p>
        </p:txBody>
      </p:sp>
      <p:grpSp>
        <p:nvGrpSpPr>
          <p:cNvPr id="2" name="Group 18"/>
          <p:cNvGrpSpPr>
            <a:grpSpLocks/>
          </p:cNvGrpSpPr>
          <p:nvPr/>
        </p:nvGrpSpPr>
        <p:grpSpPr bwMode="auto">
          <a:xfrm>
            <a:off x="2957513" y="3097213"/>
            <a:ext cx="1276350" cy="676275"/>
            <a:chOff x="1872" y="2730"/>
            <a:chExt cx="816" cy="438"/>
          </a:xfrm>
        </p:grpSpPr>
        <p:sp>
          <p:nvSpPr>
            <p:cNvPr id="223278" name="AutoShape 19"/>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3279" name="Line 20"/>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p>
          </p:txBody>
        </p:sp>
      </p:grpSp>
      <p:grpSp>
        <p:nvGrpSpPr>
          <p:cNvPr id="3" name="Group 21"/>
          <p:cNvGrpSpPr>
            <a:grpSpLocks/>
          </p:cNvGrpSpPr>
          <p:nvPr/>
        </p:nvGrpSpPr>
        <p:grpSpPr bwMode="auto">
          <a:xfrm>
            <a:off x="4276725" y="3097213"/>
            <a:ext cx="1338263" cy="676275"/>
            <a:chOff x="1872" y="2730"/>
            <a:chExt cx="816" cy="438"/>
          </a:xfrm>
        </p:grpSpPr>
        <p:sp>
          <p:nvSpPr>
            <p:cNvPr id="223276" name="AutoShape 22"/>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3277" name="Line 23"/>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p>
          </p:txBody>
        </p:sp>
      </p:grpSp>
      <p:grpSp>
        <p:nvGrpSpPr>
          <p:cNvPr id="4" name="Group 24"/>
          <p:cNvGrpSpPr>
            <a:grpSpLocks/>
          </p:cNvGrpSpPr>
          <p:nvPr/>
        </p:nvGrpSpPr>
        <p:grpSpPr bwMode="auto">
          <a:xfrm>
            <a:off x="5653088" y="3097213"/>
            <a:ext cx="1381125" cy="676275"/>
            <a:chOff x="1872" y="2730"/>
            <a:chExt cx="816" cy="438"/>
          </a:xfrm>
        </p:grpSpPr>
        <p:sp>
          <p:nvSpPr>
            <p:cNvPr id="223274" name="AutoShape 25"/>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3275" name="Line 26"/>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p>
          </p:txBody>
        </p:sp>
      </p:grpSp>
      <p:sp>
        <p:nvSpPr>
          <p:cNvPr id="1124379" name="Line 27"/>
          <p:cNvSpPr>
            <a:spLocks noChangeShapeType="1"/>
          </p:cNvSpPr>
          <p:nvPr/>
        </p:nvSpPr>
        <p:spPr bwMode="auto">
          <a:xfrm flipV="1">
            <a:off x="2405063" y="3440113"/>
            <a:ext cx="457200" cy="85725"/>
          </a:xfrm>
          <a:prstGeom prst="line">
            <a:avLst/>
          </a:prstGeom>
          <a:noFill/>
          <a:ln w="9525">
            <a:solidFill>
              <a:srgbClr val="FF0000"/>
            </a:solidFill>
            <a:round/>
            <a:headEnd/>
            <a:tailEnd/>
          </a:ln>
        </p:spPr>
        <p:txBody>
          <a:bodyPr/>
          <a:lstStyle/>
          <a:p>
            <a:endParaRPr lang="en-US"/>
          </a:p>
        </p:txBody>
      </p:sp>
      <p:sp>
        <p:nvSpPr>
          <p:cNvPr id="1124380" name="Line 28"/>
          <p:cNvSpPr>
            <a:spLocks noChangeShapeType="1"/>
          </p:cNvSpPr>
          <p:nvPr/>
        </p:nvSpPr>
        <p:spPr bwMode="auto">
          <a:xfrm flipV="1">
            <a:off x="3367088" y="3602038"/>
            <a:ext cx="485775" cy="95250"/>
          </a:xfrm>
          <a:prstGeom prst="line">
            <a:avLst/>
          </a:prstGeom>
          <a:noFill/>
          <a:ln w="9525">
            <a:solidFill>
              <a:srgbClr val="FF0000"/>
            </a:solidFill>
            <a:round/>
            <a:headEnd/>
            <a:tailEnd/>
          </a:ln>
        </p:spPr>
        <p:txBody>
          <a:bodyPr/>
          <a:lstStyle/>
          <a:p>
            <a:endParaRPr lang="en-US"/>
          </a:p>
        </p:txBody>
      </p:sp>
      <p:sp>
        <p:nvSpPr>
          <p:cNvPr id="1124381" name="Line 29"/>
          <p:cNvSpPr>
            <a:spLocks noChangeShapeType="1"/>
          </p:cNvSpPr>
          <p:nvPr/>
        </p:nvSpPr>
        <p:spPr bwMode="auto">
          <a:xfrm flipV="1">
            <a:off x="3252788" y="3249613"/>
            <a:ext cx="657225" cy="123825"/>
          </a:xfrm>
          <a:prstGeom prst="line">
            <a:avLst/>
          </a:prstGeom>
          <a:noFill/>
          <a:ln w="9525">
            <a:solidFill>
              <a:srgbClr val="FF0000"/>
            </a:solidFill>
            <a:round/>
            <a:headEnd/>
            <a:tailEnd/>
          </a:ln>
        </p:spPr>
        <p:txBody>
          <a:bodyPr/>
          <a:lstStyle/>
          <a:p>
            <a:endParaRPr lang="en-US"/>
          </a:p>
        </p:txBody>
      </p:sp>
      <p:sp>
        <p:nvSpPr>
          <p:cNvPr id="1124382" name="Line 30"/>
          <p:cNvSpPr>
            <a:spLocks noChangeShapeType="1"/>
          </p:cNvSpPr>
          <p:nvPr/>
        </p:nvSpPr>
        <p:spPr bwMode="auto">
          <a:xfrm flipV="1">
            <a:off x="4695825" y="3563938"/>
            <a:ext cx="657225" cy="123825"/>
          </a:xfrm>
          <a:prstGeom prst="line">
            <a:avLst/>
          </a:prstGeom>
          <a:noFill/>
          <a:ln w="9525">
            <a:solidFill>
              <a:srgbClr val="FF0000"/>
            </a:solidFill>
            <a:round/>
            <a:headEnd/>
            <a:tailEnd/>
          </a:ln>
        </p:spPr>
        <p:txBody>
          <a:bodyPr/>
          <a:lstStyle/>
          <a:p>
            <a:endParaRPr lang="en-US"/>
          </a:p>
        </p:txBody>
      </p:sp>
      <p:sp>
        <p:nvSpPr>
          <p:cNvPr id="1124383" name="Line 31"/>
          <p:cNvSpPr>
            <a:spLocks noChangeShapeType="1"/>
          </p:cNvSpPr>
          <p:nvPr/>
        </p:nvSpPr>
        <p:spPr bwMode="auto">
          <a:xfrm flipV="1">
            <a:off x="4548188" y="3230563"/>
            <a:ext cx="885825" cy="123825"/>
          </a:xfrm>
          <a:prstGeom prst="line">
            <a:avLst/>
          </a:prstGeom>
          <a:noFill/>
          <a:ln w="9525">
            <a:solidFill>
              <a:srgbClr val="FF0000"/>
            </a:solidFill>
            <a:round/>
            <a:headEnd/>
            <a:tailEnd/>
          </a:ln>
        </p:spPr>
        <p:txBody>
          <a:bodyPr/>
          <a:lstStyle/>
          <a:p>
            <a:endParaRPr lang="en-US"/>
          </a:p>
        </p:txBody>
      </p:sp>
      <p:sp>
        <p:nvSpPr>
          <p:cNvPr id="1124384" name="Line 32"/>
          <p:cNvSpPr>
            <a:spLocks noChangeShapeType="1"/>
          </p:cNvSpPr>
          <p:nvPr/>
        </p:nvSpPr>
        <p:spPr bwMode="auto">
          <a:xfrm flipV="1">
            <a:off x="5943600" y="3563938"/>
            <a:ext cx="890588" cy="114300"/>
          </a:xfrm>
          <a:prstGeom prst="line">
            <a:avLst/>
          </a:prstGeom>
          <a:noFill/>
          <a:ln w="9525">
            <a:solidFill>
              <a:srgbClr val="FF0000"/>
            </a:solidFill>
            <a:round/>
            <a:headEnd/>
            <a:tailEnd/>
          </a:ln>
        </p:spPr>
        <p:txBody>
          <a:bodyPr/>
          <a:lstStyle/>
          <a:p>
            <a:endParaRPr lang="en-US"/>
          </a:p>
        </p:txBody>
      </p:sp>
      <p:sp>
        <p:nvSpPr>
          <p:cNvPr id="1124385" name="Text Box 33"/>
          <p:cNvSpPr txBox="1">
            <a:spLocks noChangeArrowheads="1"/>
          </p:cNvSpPr>
          <p:nvPr/>
        </p:nvSpPr>
        <p:spPr bwMode="auto">
          <a:xfrm>
            <a:off x="7046913" y="3262313"/>
            <a:ext cx="1506537" cy="366712"/>
          </a:xfrm>
          <a:prstGeom prst="rect">
            <a:avLst/>
          </a:prstGeom>
          <a:noFill/>
          <a:ln w="9525">
            <a:noFill/>
            <a:miter lim="800000"/>
            <a:headEnd/>
            <a:tailEnd/>
          </a:ln>
        </p:spPr>
        <p:txBody>
          <a:bodyPr wrap="none">
            <a:spAutoFit/>
          </a:bodyPr>
          <a:lstStyle/>
          <a:p>
            <a:pPr algn="l"/>
            <a:r>
              <a:rPr lang="en-US" sz="1800"/>
              <a:t>= 0.957 L Cl</a:t>
            </a:r>
            <a:r>
              <a:rPr lang="en-US" sz="1800" baseline="-25000"/>
              <a:t>2</a:t>
            </a:r>
          </a:p>
        </p:txBody>
      </p:sp>
      <p:sp>
        <p:nvSpPr>
          <p:cNvPr id="1124386" name="Text Box 34"/>
          <p:cNvSpPr txBox="1">
            <a:spLocks noChangeArrowheads="1"/>
          </p:cNvSpPr>
          <p:nvPr/>
        </p:nvSpPr>
        <p:spPr bwMode="auto">
          <a:xfrm>
            <a:off x="685800" y="4419600"/>
            <a:ext cx="2924175" cy="1739900"/>
          </a:xfrm>
          <a:prstGeom prst="rect">
            <a:avLst/>
          </a:prstGeom>
          <a:noFill/>
          <a:ln w="9525">
            <a:noFill/>
            <a:miter lim="800000"/>
            <a:headEnd/>
            <a:tailEnd/>
          </a:ln>
        </p:spPr>
        <p:txBody>
          <a:bodyPr wrap="none">
            <a:spAutoFit/>
          </a:bodyPr>
          <a:lstStyle/>
          <a:p>
            <a:pPr algn="l"/>
            <a:r>
              <a:rPr lang="en-US" sz="1800"/>
              <a:t>P</a:t>
            </a:r>
            <a:r>
              <a:rPr lang="en-US" sz="1800" baseline="-25000"/>
              <a:t>1</a:t>
            </a:r>
            <a:r>
              <a:rPr lang="en-US" sz="1800"/>
              <a:t> =  1 atm</a:t>
            </a:r>
          </a:p>
          <a:p>
            <a:pPr algn="l"/>
            <a:r>
              <a:rPr lang="en-US" sz="1800"/>
              <a:t>T</a:t>
            </a:r>
            <a:r>
              <a:rPr lang="en-US" sz="1800" baseline="-25000"/>
              <a:t>1</a:t>
            </a:r>
            <a:r>
              <a:rPr lang="en-US" sz="1800"/>
              <a:t> =  273 K</a:t>
            </a:r>
          </a:p>
          <a:p>
            <a:pPr algn="l"/>
            <a:r>
              <a:rPr lang="en-US" sz="1800"/>
              <a:t>V</a:t>
            </a:r>
            <a:r>
              <a:rPr lang="en-US" sz="1800" baseline="-25000"/>
              <a:t>1</a:t>
            </a:r>
            <a:r>
              <a:rPr lang="en-US" sz="1800"/>
              <a:t> =  0.957 L</a:t>
            </a:r>
            <a:endParaRPr lang="en-US" sz="1800" baseline="30000"/>
          </a:p>
          <a:p>
            <a:pPr algn="l"/>
            <a:r>
              <a:rPr lang="en-US" sz="1800"/>
              <a:t>P</a:t>
            </a:r>
            <a:r>
              <a:rPr lang="en-US" sz="1800" baseline="-25000"/>
              <a:t>2</a:t>
            </a:r>
            <a:r>
              <a:rPr lang="en-US" sz="1800"/>
              <a:t> =  0.95 atm</a:t>
            </a:r>
          </a:p>
          <a:p>
            <a:pPr algn="l"/>
            <a:r>
              <a:rPr lang="en-US" sz="1800"/>
              <a:t>T</a:t>
            </a:r>
            <a:r>
              <a:rPr lang="en-US" sz="1800" baseline="-25000"/>
              <a:t>2</a:t>
            </a:r>
            <a:r>
              <a:rPr lang="en-US" sz="1800"/>
              <a:t> =  25 </a:t>
            </a:r>
            <a:r>
              <a:rPr lang="en-US" sz="1800" baseline="30000"/>
              <a:t>o</a:t>
            </a:r>
            <a:r>
              <a:rPr lang="en-US" sz="1800"/>
              <a:t>C + 273  =  298 K</a:t>
            </a:r>
          </a:p>
          <a:p>
            <a:pPr algn="l"/>
            <a:r>
              <a:rPr lang="en-US" sz="1800"/>
              <a:t>V</a:t>
            </a:r>
            <a:r>
              <a:rPr lang="en-US" sz="1800" baseline="-25000"/>
              <a:t>2</a:t>
            </a:r>
            <a:r>
              <a:rPr lang="en-US" sz="1800"/>
              <a:t> =  X L</a:t>
            </a:r>
            <a:endParaRPr lang="en-US" sz="1800" baseline="30000"/>
          </a:p>
        </p:txBody>
      </p:sp>
      <p:sp>
        <p:nvSpPr>
          <p:cNvPr id="1124387" name="Text Box 35"/>
          <p:cNvSpPr txBox="1">
            <a:spLocks noChangeArrowheads="1"/>
          </p:cNvSpPr>
          <p:nvPr/>
        </p:nvSpPr>
        <p:spPr bwMode="auto">
          <a:xfrm>
            <a:off x="5943600" y="4230688"/>
            <a:ext cx="361950" cy="457200"/>
          </a:xfrm>
          <a:prstGeom prst="rect">
            <a:avLst/>
          </a:prstGeom>
          <a:noFill/>
          <a:ln w="9525">
            <a:noFill/>
            <a:miter lim="800000"/>
            <a:headEnd/>
            <a:tailEnd/>
          </a:ln>
        </p:spPr>
        <p:txBody>
          <a:bodyPr wrap="none">
            <a:spAutoFit/>
          </a:bodyPr>
          <a:lstStyle/>
          <a:p>
            <a:pPr algn="l"/>
            <a:r>
              <a:rPr lang="en-US" sz="2400">
                <a:solidFill>
                  <a:schemeClr val="accent2"/>
                </a:solidFill>
              </a:rPr>
              <a:t>=</a:t>
            </a:r>
          </a:p>
        </p:txBody>
      </p:sp>
      <p:sp>
        <p:nvSpPr>
          <p:cNvPr id="1124388" name="Rectangle 36"/>
          <p:cNvSpPr>
            <a:spLocks noChangeArrowheads="1"/>
          </p:cNvSpPr>
          <p:nvPr/>
        </p:nvSpPr>
        <p:spPr bwMode="auto">
          <a:xfrm>
            <a:off x="6477000" y="4038600"/>
            <a:ext cx="1219200" cy="1004888"/>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P</a:t>
            </a:r>
            <a:r>
              <a:rPr lang="en-US" sz="2400" baseline="-25000">
                <a:solidFill>
                  <a:schemeClr val="accent2"/>
                </a:solidFill>
              </a:rPr>
              <a:t>2</a:t>
            </a:r>
            <a:r>
              <a:rPr lang="en-US" sz="2400">
                <a:solidFill>
                  <a:schemeClr val="accent2"/>
                </a:solidFill>
              </a:rPr>
              <a:t> x V</a:t>
            </a:r>
            <a:r>
              <a:rPr lang="en-US" sz="2400" baseline="-25000">
                <a:solidFill>
                  <a:schemeClr val="accent2"/>
                </a:solidFill>
              </a:rPr>
              <a:t>2</a:t>
            </a:r>
            <a:endParaRPr lang="en-US" sz="2400">
              <a:solidFill>
                <a:schemeClr val="accent2"/>
              </a:solidFill>
            </a:endParaRPr>
          </a:p>
          <a:p>
            <a:pPr algn="l">
              <a:spcBef>
                <a:spcPct val="50000"/>
              </a:spcBef>
            </a:pPr>
            <a:r>
              <a:rPr lang="en-US" sz="2400">
                <a:solidFill>
                  <a:schemeClr val="accent2"/>
                </a:solidFill>
              </a:rPr>
              <a:t>    T</a:t>
            </a:r>
            <a:r>
              <a:rPr lang="en-US" sz="2400" baseline="-25000">
                <a:solidFill>
                  <a:schemeClr val="accent2"/>
                </a:solidFill>
              </a:rPr>
              <a:t>2</a:t>
            </a:r>
          </a:p>
        </p:txBody>
      </p:sp>
      <p:sp>
        <p:nvSpPr>
          <p:cNvPr id="1124389" name="Line 37"/>
          <p:cNvSpPr>
            <a:spLocks noChangeShapeType="1"/>
          </p:cNvSpPr>
          <p:nvPr/>
        </p:nvSpPr>
        <p:spPr bwMode="auto">
          <a:xfrm>
            <a:off x="6477000" y="4572000"/>
            <a:ext cx="1219200" cy="0"/>
          </a:xfrm>
          <a:prstGeom prst="line">
            <a:avLst/>
          </a:prstGeom>
          <a:noFill/>
          <a:ln w="9525">
            <a:solidFill>
              <a:schemeClr val="accent2"/>
            </a:solidFill>
            <a:round/>
            <a:headEnd/>
            <a:tailEnd/>
          </a:ln>
        </p:spPr>
        <p:txBody>
          <a:bodyPr/>
          <a:lstStyle/>
          <a:p>
            <a:endParaRPr lang="en-US"/>
          </a:p>
        </p:txBody>
      </p:sp>
      <p:sp>
        <p:nvSpPr>
          <p:cNvPr id="1124390" name="Rectangle 38"/>
          <p:cNvSpPr>
            <a:spLocks noChangeArrowheads="1"/>
          </p:cNvSpPr>
          <p:nvPr/>
        </p:nvSpPr>
        <p:spPr bwMode="auto">
          <a:xfrm>
            <a:off x="4648200" y="4038600"/>
            <a:ext cx="1219200" cy="1004888"/>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P</a:t>
            </a:r>
            <a:r>
              <a:rPr lang="en-US" sz="2400" baseline="-25000">
                <a:solidFill>
                  <a:schemeClr val="accent2"/>
                </a:solidFill>
              </a:rPr>
              <a:t>1</a:t>
            </a:r>
            <a:r>
              <a:rPr lang="en-US" sz="2400">
                <a:solidFill>
                  <a:schemeClr val="accent2"/>
                </a:solidFill>
              </a:rPr>
              <a:t> x V</a:t>
            </a:r>
            <a:r>
              <a:rPr lang="en-US" sz="2400" baseline="-25000">
                <a:solidFill>
                  <a:schemeClr val="accent2"/>
                </a:solidFill>
              </a:rPr>
              <a:t>1</a:t>
            </a:r>
            <a:endParaRPr lang="en-US" sz="2400">
              <a:solidFill>
                <a:schemeClr val="accent2"/>
              </a:solidFill>
            </a:endParaRPr>
          </a:p>
          <a:p>
            <a:pPr algn="l">
              <a:spcBef>
                <a:spcPct val="50000"/>
              </a:spcBef>
            </a:pPr>
            <a:r>
              <a:rPr lang="en-US" sz="2400">
                <a:solidFill>
                  <a:schemeClr val="accent2"/>
                </a:solidFill>
              </a:rPr>
              <a:t>    T</a:t>
            </a:r>
            <a:r>
              <a:rPr lang="en-US" sz="2400" baseline="-25000">
                <a:solidFill>
                  <a:schemeClr val="accent2"/>
                </a:solidFill>
              </a:rPr>
              <a:t>1</a:t>
            </a:r>
          </a:p>
        </p:txBody>
      </p:sp>
      <p:sp>
        <p:nvSpPr>
          <p:cNvPr id="1124391" name="Line 39"/>
          <p:cNvSpPr>
            <a:spLocks noChangeShapeType="1"/>
          </p:cNvSpPr>
          <p:nvPr/>
        </p:nvSpPr>
        <p:spPr bwMode="auto">
          <a:xfrm>
            <a:off x="4648200" y="4572000"/>
            <a:ext cx="1219200" cy="0"/>
          </a:xfrm>
          <a:prstGeom prst="line">
            <a:avLst/>
          </a:prstGeom>
          <a:noFill/>
          <a:ln w="9525">
            <a:solidFill>
              <a:schemeClr val="accent2"/>
            </a:solidFill>
            <a:round/>
            <a:headEnd/>
            <a:tailEnd/>
          </a:ln>
        </p:spPr>
        <p:txBody>
          <a:bodyPr/>
          <a:lstStyle/>
          <a:p>
            <a:endParaRPr lang="en-US"/>
          </a:p>
        </p:txBody>
      </p:sp>
      <p:sp>
        <p:nvSpPr>
          <p:cNvPr id="1124392" name="Text Box 40"/>
          <p:cNvSpPr txBox="1">
            <a:spLocks noChangeArrowheads="1"/>
          </p:cNvSpPr>
          <p:nvPr/>
        </p:nvSpPr>
        <p:spPr bwMode="auto">
          <a:xfrm>
            <a:off x="4486275" y="5257800"/>
            <a:ext cx="4243388" cy="366713"/>
          </a:xfrm>
          <a:prstGeom prst="rect">
            <a:avLst/>
          </a:prstGeom>
          <a:noFill/>
          <a:ln w="9525">
            <a:noFill/>
            <a:miter lim="800000"/>
            <a:headEnd/>
            <a:tailEnd/>
          </a:ln>
        </p:spPr>
        <p:txBody>
          <a:bodyPr wrap="none">
            <a:spAutoFit/>
          </a:bodyPr>
          <a:lstStyle/>
          <a:p>
            <a:pPr algn="l"/>
            <a:r>
              <a:rPr lang="en-US" sz="1800"/>
              <a:t>(1 atm) x (0.957 L)        (0.95 atm) x (V</a:t>
            </a:r>
            <a:r>
              <a:rPr lang="en-US" sz="1800" baseline="-25000"/>
              <a:t>2</a:t>
            </a:r>
            <a:r>
              <a:rPr lang="en-US" sz="1800"/>
              <a:t>)</a:t>
            </a:r>
          </a:p>
        </p:txBody>
      </p:sp>
      <p:sp>
        <p:nvSpPr>
          <p:cNvPr id="1124393" name="Line 41"/>
          <p:cNvSpPr>
            <a:spLocks noChangeShapeType="1"/>
          </p:cNvSpPr>
          <p:nvPr/>
        </p:nvSpPr>
        <p:spPr bwMode="auto">
          <a:xfrm>
            <a:off x="4565650" y="5624513"/>
            <a:ext cx="1887538" cy="0"/>
          </a:xfrm>
          <a:prstGeom prst="line">
            <a:avLst/>
          </a:prstGeom>
          <a:noFill/>
          <a:ln w="9525">
            <a:solidFill>
              <a:schemeClr val="tx1"/>
            </a:solidFill>
            <a:round/>
            <a:headEnd/>
            <a:tailEnd/>
          </a:ln>
        </p:spPr>
        <p:txBody>
          <a:bodyPr/>
          <a:lstStyle/>
          <a:p>
            <a:endParaRPr lang="en-US"/>
          </a:p>
        </p:txBody>
      </p:sp>
      <p:sp>
        <p:nvSpPr>
          <p:cNvPr id="1124394" name="Line 42"/>
          <p:cNvSpPr>
            <a:spLocks noChangeShapeType="1"/>
          </p:cNvSpPr>
          <p:nvPr/>
        </p:nvSpPr>
        <p:spPr bwMode="auto">
          <a:xfrm>
            <a:off x="6905625" y="5624513"/>
            <a:ext cx="1752600" cy="0"/>
          </a:xfrm>
          <a:prstGeom prst="line">
            <a:avLst/>
          </a:prstGeom>
          <a:noFill/>
          <a:ln w="9525">
            <a:solidFill>
              <a:schemeClr val="tx1"/>
            </a:solidFill>
            <a:round/>
            <a:headEnd/>
            <a:tailEnd/>
          </a:ln>
        </p:spPr>
        <p:txBody>
          <a:bodyPr/>
          <a:lstStyle/>
          <a:p>
            <a:endParaRPr lang="en-US"/>
          </a:p>
        </p:txBody>
      </p:sp>
      <p:sp>
        <p:nvSpPr>
          <p:cNvPr id="1124395" name="Text Box 43"/>
          <p:cNvSpPr txBox="1">
            <a:spLocks noChangeArrowheads="1"/>
          </p:cNvSpPr>
          <p:nvPr/>
        </p:nvSpPr>
        <p:spPr bwMode="auto">
          <a:xfrm>
            <a:off x="5114925" y="5624513"/>
            <a:ext cx="781050" cy="366712"/>
          </a:xfrm>
          <a:prstGeom prst="rect">
            <a:avLst/>
          </a:prstGeom>
          <a:noFill/>
          <a:ln w="9525">
            <a:noFill/>
            <a:miter lim="800000"/>
            <a:headEnd/>
            <a:tailEnd/>
          </a:ln>
        </p:spPr>
        <p:txBody>
          <a:bodyPr wrap="none">
            <a:spAutoFit/>
          </a:bodyPr>
          <a:lstStyle/>
          <a:p>
            <a:pPr algn="l"/>
            <a:r>
              <a:rPr lang="en-US" sz="1800"/>
              <a:t>273 K</a:t>
            </a:r>
          </a:p>
        </p:txBody>
      </p:sp>
      <p:sp>
        <p:nvSpPr>
          <p:cNvPr id="1124396" name="Text Box 44"/>
          <p:cNvSpPr txBox="1">
            <a:spLocks noChangeArrowheads="1"/>
          </p:cNvSpPr>
          <p:nvPr/>
        </p:nvSpPr>
        <p:spPr bwMode="auto">
          <a:xfrm>
            <a:off x="7375525" y="5624513"/>
            <a:ext cx="781050" cy="366712"/>
          </a:xfrm>
          <a:prstGeom prst="rect">
            <a:avLst/>
          </a:prstGeom>
          <a:noFill/>
          <a:ln w="9525">
            <a:noFill/>
            <a:miter lim="800000"/>
            <a:headEnd/>
            <a:tailEnd/>
          </a:ln>
        </p:spPr>
        <p:txBody>
          <a:bodyPr wrap="none">
            <a:spAutoFit/>
          </a:bodyPr>
          <a:lstStyle/>
          <a:p>
            <a:pPr algn="l"/>
            <a:r>
              <a:rPr lang="en-US" sz="1800"/>
              <a:t>298 K</a:t>
            </a:r>
          </a:p>
        </p:txBody>
      </p:sp>
      <p:sp>
        <p:nvSpPr>
          <p:cNvPr id="1124397" name="Text Box 45"/>
          <p:cNvSpPr txBox="1">
            <a:spLocks noChangeArrowheads="1"/>
          </p:cNvSpPr>
          <p:nvPr/>
        </p:nvSpPr>
        <p:spPr bwMode="auto">
          <a:xfrm>
            <a:off x="5373688" y="6234113"/>
            <a:ext cx="1862137" cy="457200"/>
          </a:xfrm>
          <a:prstGeom prst="rect">
            <a:avLst/>
          </a:prstGeom>
          <a:noFill/>
          <a:ln w="9525">
            <a:noFill/>
            <a:miter lim="800000"/>
            <a:headEnd/>
            <a:tailEnd/>
          </a:ln>
        </p:spPr>
        <p:txBody>
          <a:bodyPr wrap="none">
            <a:spAutoFit/>
          </a:bodyPr>
          <a:lstStyle/>
          <a:p>
            <a:pPr algn="l"/>
            <a:r>
              <a:rPr lang="en-US" sz="2400"/>
              <a:t>V</a:t>
            </a:r>
            <a:r>
              <a:rPr lang="en-US" sz="2400" baseline="-25000"/>
              <a:t>2</a:t>
            </a:r>
            <a:r>
              <a:rPr lang="en-US" sz="2400"/>
              <a:t>  =  1.04 L</a:t>
            </a:r>
            <a:endParaRPr lang="en-US" sz="2400" baseline="30000"/>
          </a:p>
        </p:txBody>
      </p:sp>
      <p:sp>
        <p:nvSpPr>
          <p:cNvPr id="1124398" name="Text Box 46"/>
          <p:cNvSpPr txBox="1">
            <a:spLocks noChangeArrowheads="1"/>
          </p:cNvSpPr>
          <p:nvPr/>
        </p:nvSpPr>
        <p:spPr bwMode="auto">
          <a:xfrm>
            <a:off x="6524625" y="5440363"/>
            <a:ext cx="303213" cy="336550"/>
          </a:xfrm>
          <a:prstGeom prst="rect">
            <a:avLst/>
          </a:prstGeom>
          <a:noFill/>
          <a:ln w="9525">
            <a:noFill/>
            <a:miter lim="800000"/>
            <a:headEnd/>
            <a:tailEnd/>
          </a:ln>
        </p:spPr>
        <p:txBody>
          <a:bodyPr wrap="none">
            <a:spAutoFit/>
          </a:bodyPr>
          <a:lstStyle/>
          <a:p>
            <a:r>
              <a:rPr lang="en-US" sz="1600"/>
              <a:t>=</a:t>
            </a:r>
          </a:p>
        </p:txBody>
      </p:sp>
      <p:sp>
        <p:nvSpPr>
          <p:cNvPr id="1124399" name="Oval 47">
            <a:hlinkClick r:id="rId4" action="ppaction://hlinksldjump" tooltip="Ideal Gas Law Method"/>
          </p:cNvPr>
          <p:cNvSpPr>
            <a:spLocks noChangeArrowheads="1"/>
          </p:cNvSpPr>
          <p:nvPr/>
        </p:nvSpPr>
        <p:spPr bwMode="auto">
          <a:xfrm>
            <a:off x="3527425" y="4210050"/>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t>Ideal Gas</a:t>
            </a:r>
          </a:p>
          <a:p>
            <a:r>
              <a:rPr lang="en-US" sz="800"/>
              <a:t>Method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124363"/>
                                        </p:tgtEl>
                                        <p:attrNameLst>
                                          <p:attrName>style.visibility</p:attrName>
                                        </p:attrNameLst>
                                      </p:cBhvr>
                                      <p:to>
                                        <p:strVal val="visible"/>
                                      </p:to>
                                    </p:set>
                                    <p:animEffect transition="in" filter="fade">
                                      <p:cBhvr>
                                        <p:cTn id="7" dur="1000"/>
                                        <p:tgtEl>
                                          <p:spTgt spid="1124363"/>
                                        </p:tgtEl>
                                      </p:cBhvr>
                                    </p:animEffect>
                                    <p:anim calcmode="lin" valueType="num">
                                      <p:cBhvr>
                                        <p:cTn id="8" dur="1000" fill="hold"/>
                                        <p:tgtEl>
                                          <p:spTgt spid="1124363"/>
                                        </p:tgtEl>
                                        <p:attrNameLst>
                                          <p:attrName>ppt_x</p:attrName>
                                        </p:attrNameLst>
                                      </p:cBhvr>
                                      <p:tavLst>
                                        <p:tav tm="0">
                                          <p:val>
                                            <p:strVal val="#ppt_x-.1"/>
                                          </p:val>
                                        </p:tav>
                                        <p:tav tm="100000">
                                          <p:val>
                                            <p:strVal val="#ppt_x"/>
                                          </p:val>
                                        </p:tav>
                                      </p:tavLst>
                                    </p:anim>
                                    <p:anim calcmode="lin" valueType="num">
                                      <p:cBhvr>
                                        <p:cTn id="9" dur="1000" fill="hold"/>
                                        <p:tgtEl>
                                          <p:spTgt spid="1124363"/>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24365"/>
                                        </p:tgtEl>
                                        <p:attrNameLst>
                                          <p:attrName>style.visibility</p:attrName>
                                        </p:attrNameLst>
                                      </p:cBhvr>
                                      <p:to>
                                        <p:strVal val="visible"/>
                                      </p:to>
                                    </p:set>
                                    <p:animEffect transition="in" filter="dissolve">
                                      <p:cBhvr>
                                        <p:cTn id="19" dur="500"/>
                                        <p:tgtEl>
                                          <p:spTgt spid="112436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24364"/>
                                        </p:tgtEl>
                                        <p:attrNameLst>
                                          <p:attrName>style.visibility</p:attrName>
                                        </p:attrNameLst>
                                      </p:cBhvr>
                                      <p:to>
                                        <p:strVal val="visible"/>
                                      </p:to>
                                    </p:set>
                                    <p:animEffect transition="in" filter="dissolve">
                                      <p:cBhvr>
                                        <p:cTn id="24" dur="500"/>
                                        <p:tgtEl>
                                          <p:spTgt spid="11243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24379"/>
                                        </p:tgtEl>
                                        <p:attrNameLst>
                                          <p:attrName>style.visibility</p:attrName>
                                        </p:attrNameLst>
                                      </p:cBhvr>
                                      <p:to>
                                        <p:strVal val="visible"/>
                                      </p:to>
                                    </p:set>
                                    <p:animEffect transition="in" filter="wipe(down)">
                                      <p:cBhvr>
                                        <p:cTn id="29" dur="500"/>
                                        <p:tgtEl>
                                          <p:spTgt spid="1124379"/>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124380"/>
                                        </p:tgtEl>
                                        <p:attrNameLst>
                                          <p:attrName>style.visibility</p:attrName>
                                        </p:attrNameLst>
                                      </p:cBhvr>
                                      <p:to>
                                        <p:strVal val="visible"/>
                                      </p:to>
                                    </p:set>
                                    <p:animEffect transition="in" filter="wipe(down)">
                                      <p:cBhvr>
                                        <p:cTn id="33" dur="500"/>
                                        <p:tgtEl>
                                          <p:spTgt spid="112438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24366"/>
                                        </p:tgtEl>
                                        <p:attrNameLst>
                                          <p:attrName>style.visibility</p:attrName>
                                        </p:attrNameLst>
                                      </p:cBhvr>
                                      <p:to>
                                        <p:strVal val="visible"/>
                                      </p:to>
                                    </p:set>
                                    <p:animEffect transition="in" filter="dissolve">
                                      <p:cBhvr>
                                        <p:cTn id="43" dur="500"/>
                                        <p:tgtEl>
                                          <p:spTgt spid="112436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124367"/>
                                        </p:tgtEl>
                                        <p:attrNameLst>
                                          <p:attrName>style.visibility</p:attrName>
                                        </p:attrNameLst>
                                      </p:cBhvr>
                                      <p:to>
                                        <p:strVal val="visible"/>
                                      </p:to>
                                    </p:set>
                                    <p:animEffect transition="in" filter="dissolve">
                                      <p:cBhvr>
                                        <p:cTn id="48" dur="500"/>
                                        <p:tgtEl>
                                          <p:spTgt spid="112436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124381"/>
                                        </p:tgtEl>
                                        <p:attrNameLst>
                                          <p:attrName>style.visibility</p:attrName>
                                        </p:attrNameLst>
                                      </p:cBhvr>
                                      <p:to>
                                        <p:strVal val="visible"/>
                                      </p:to>
                                    </p:set>
                                    <p:animEffect transition="in" filter="wipe(down)">
                                      <p:cBhvr>
                                        <p:cTn id="53" dur="500"/>
                                        <p:tgtEl>
                                          <p:spTgt spid="1124381"/>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1124382"/>
                                        </p:tgtEl>
                                        <p:attrNameLst>
                                          <p:attrName>style.visibility</p:attrName>
                                        </p:attrNameLst>
                                      </p:cBhvr>
                                      <p:to>
                                        <p:strVal val="visible"/>
                                      </p:to>
                                    </p:set>
                                    <p:animEffect transition="in" filter="wipe(down)">
                                      <p:cBhvr>
                                        <p:cTn id="57" dur="500"/>
                                        <p:tgtEl>
                                          <p:spTgt spid="11243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0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24369"/>
                                        </p:tgtEl>
                                        <p:attrNameLst>
                                          <p:attrName>style.visibility</p:attrName>
                                        </p:attrNameLst>
                                      </p:cBhvr>
                                      <p:to>
                                        <p:strVal val="visible"/>
                                      </p:to>
                                    </p:set>
                                    <p:animEffect transition="in" filter="dissolve">
                                      <p:cBhvr>
                                        <p:cTn id="67" dur="500"/>
                                        <p:tgtEl>
                                          <p:spTgt spid="112436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124368"/>
                                        </p:tgtEl>
                                        <p:attrNameLst>
                                          <p:attrName>style.visibility</p:attrName>
                                        </p:attrNameLst>
                                      </p:cBhvr>
                                      <p:to>
                                        <p:strVal val="visible"/>
                                      </p:to>
                                    </p:set>
                                    <p:animEffect transition="in" filter="dissolve">
                                      <p:cBhvr>
                                        <p:cTn id="72" dur="500"/>
                                        <p:tgtEl>
                                          <p:spTgt spid="112436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4383"/>
                                        </p:tgtEl>
                                        <p:attrNameLst>
                                          <p:attrName>style.visibility</p:attrName>
                                        </p:attrNameLst>
                                      </p:cBhvr>
                                      <p:to>
                                        <p:strVal val="visible"/>
                                      </p:to>
                                    </p:set>
                                    <p:animEffect transition="in" filter="wipe(down)">
                                      <p:cBhvr>
                                        <p:cTn id="77" dur="500"/>
                                        <p:tgtEl>
                                          <p:spTgt spid="1124383"/>
                                        </p:tgtEl>
                                      </p:cBhvr>
                                    </p:animEffect>
                                  </p:childTnLst>
                                </p:cTn>
                              </p:par>
                            </p:childTnLst>
                          </p:cTn>
                        </p:par>
                        <p:par>
                          <p:cTn id="78" fill="hold">
                            <p:stCondLst>
                              <p:cond delay="500"/>
                            </p:stCondLst>
                            <p:childTnLst>
                              <p:par>
                                <p:cTn id="79" presetID="22" presetClass="entr" presetSubtype="4" fill="hold" grpId="0" nodeType="afterEffect">
                                  <p:stCondLst>
                                    <p:cond delay="0"/>
                                  </p:stCondLst>
                                  <p:childTnLst>
                                    <p:set>
                                      <p:cBhvr>
                                        <p:cTn id="80" dur="1" fill="hold">
                                          <p:stCondLst>
                                            <p:cond delay="0"/>
                                          </p:stCondLst>
                                        </p:cTn>
                                        <p:tgtEl>
                                          <p:spTgt spid="1124384"/>
                                        </p:tgtEl>
                                        <p:attrNameLst>
                                          <p:attrName>style.visibility</p:attrName>
                                        </p:attrNameLst>
                                      </p:cBhvr>
                                      <p:to>
                                        <p:strVal val="visible"/>
                                      </p:to>
                                    </p:set>
                                    <p:animEffect transition="in" filter="wipe(down)">
                                      <p:cBhvr>
                                        <p:cTn id="81" dur="500"/>
                                        <p:tgtEl>
                                          <p:spTgt spid="1124384"/>
                                        </p:tgtEl>
                                      </p:cBhvr>
                                    </p:animEffect>
                                  </p:childTnLst>
                                </p:cTn>
                              </p:par>
                            </p:childTnLst>
                          </p:cTn>
                        </p:par>
                      </p:childTnLst>
                    </p:cTn>
                  </p:par>
                  <p:par>
                    <p:cTn id="82" fill="hold">
                      <p:stCondLst>
                        <p:cond delay="indefinite"/>
                      </p:stCondLst>
                      <p:childTnLst>
                        <p:par>
                          <p:cTn id="83" fill="hold">
                            <p:stCondLst>
                              <p:cond delay="0"/>
                            </p:stCondLst>
                            <p:childTnLst>
                              <p:par>
                                <p:cTn id="84" presetID="39" presetClass="entr" presetSubtype="0" accel="100000" fill="hold" grpId="0" nodeType="clickEffect">
                                  <p:stCondLst>
                                    <p:cond delay="0"/>
                                  </p:stCondLst>
                                  <p:childTnLst>
                                    <p:set>
                                      <p:cBhvr>
                                        <p:cTn id="85" dur="1" fill="hold">
                                          <p:stCondLst>
                                            <p:cond delay="0"/>
                                          </p:stCondLst>
                                        </p:cTn>
                                        <p:tgtEl>
                                          <p:spTgt spid="1124385"/>
                                        </p:tgtEl>
                                        <p:attrNameLst>
                                          <p:attrName>style.visibility</p:attrName>
                                        </p:attrNameLst>
                                      </p:cBhvr>
                                      <p:to>
                                        <p:strVal val="visible"/>
                                      </p:to>
                                    </p:set>
                                    <p:anim calcmode="lin" valueType="num">
                                      <p:cBhvr>
                                        <p:cTn id="86" dur="500" fill="hold"/>
                                        <p:tgtEl>
                                          <p:spTgt spid="1124385"/>
                                        </p:tgtEl>
                                        <p:attrNameLst>
                                          <p:attrName>ppt_h</p:attrName>
                                        </p:attrNameLst>
                                      </p:cBhvr>
                                      <p:tavLst>
                                        <p:tav tm="0">
                                          <p:val>
                                            <p:strVal val="#ppt_h/20"/>
                                          </p:val>
                                        </p:tav>
                                        <p:tav tm="50000">
                                          <p:val>
                                            <p:strVal val="#ppt_h/20"/>
                                          </p:val>
                                        </p:tav>
                                        <p:tav tm="100000">
                                          <p:val>
                                            <p:strVal val="#ppt_h"/>
                                          </p:val>
                                        </p:tav>
                                      </p:tavLst>
                                    </p:anim>
                                    <p:anim calcmode="lin" valueType="num">
                                      <p:cBhvr>
                                        <p:cTn id="87" dur="500" fill="hold"/>
                                        <p:tgtEl>
                                          <p:spTgt spid="1124385"/>
                                        </p:tgtEl>
                                        <p:attrNameLst>
                                          <p:attrName>ppt_w</p:attrName>
                                        </p:attrNameLst>
                                      </p:cBhvr>
                                      <p:tavLst>
                                        <p:tav tm="0">
                                          <p:val>
                                            <p:strVal val="#ppt_w+.3"/>
                                          </p:val>
                                        </p:tav>
                                        <p:tav tm="50000">
                                          <p:val>
                                            <p:strVal val="#ppt_w+.3"/>
                                          </p:val>
                                        </p:tav>
                                        <p:tav tm="100000">
                                          <p:val>
                                            <p:strVal val="#ppt_w"/>
                                          </p:val>
                                        </p:tav>
                                      </p:tavLst>
                                    </p:anim>
                                    <p:anim calcmode="lin" valueType="num">
                                      <p:cBhvr>
                                        <p:cTn id="88" dur="500" fill="hold"/>
                                        <p:tgtEl>
                                          <p:spTgt spid="1124385"/>
                                        </p:tgtEl>
                                        <p:attrNameLst>
                                          <p:attrName>ppt_x</p:attrName>
                                        </p:attrNameLst>
                                      </p:cBhvr>
                                      <p:tavLst>
                                        <p:tav tm="0">
                                          <p:val>
                                            <p:strVal val="#ppt_x-.3"/>
                                          </p:val>
                                        </p:tav>
                                        <p:tav tm="50000">
                                          <p:val>
                                            <p:strVal val="#ppt_x"/>
                                          </p:val>
                                        </p:tav>
                                        <p:tav tm="100000">
                                          <p:val>
                                            <p:strVal val="#ppt_x"/>
                                          </p:val>
                                        </p:tav>
                                      </p:tavLst>
                                    </p:anim>
                                    <p:anim calcmode="lin" valueType="num">
                                      <p:cBhvr>
                                        <p:cTn id="89" dur="500" fill="hold"/>
                                        <p:tgtEl>
                                          <p:spTgt spid="1124385"/>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124387">
                                            <p:txEl>
                                              <p:pRg st="0" end="0"/>
                                            </p:txEl>
                                          </p:spTgt>
                                        </p:tgtEl>
                                        <p:attrNameLst>
                                          <p:attrName>style.visibility</p:attrName>
                                        </p:attrNameLst>
                                      </p:cBhvr>
                                      <p:to>
                                        <p:strVal val="visible"/>
                                      </p:to>
                                    </p:set>
                                    <p:animEffect transition="in" filter="dissolve">
                                      <p:cBhvr>
                                        <p:cTn id="94" dur="500"/>
                                        <p:tgtEl>
                                          <p:spTgt spid="1124387">
                                            <p:txEl>
                                              <p:pRg st="0" end="0"/>
                                            </p:txEl>
                                          </p:spTgt>
                                        </p:tgtEl>
                                      </p:cBhvr>
                                    </p:animEffect>
                                  </p:childTnLst>
                                </p:cTn>
                              </p:par>
                            </p:childTnLst>
                          </p:cTn>
                        </p:par>
                        <p:par>
                          <p:cTn id="95" fill="hold">
                            <p:stCondLst>
                              <p:cond delay="500"/>
                            </p:stCondLst>
                            <p:childTnLst>
                              <p:par>
                                <p:cTn id="96" presetID="9" presetClass="entr" presetSubtype="0" fill="hold" grpId="0" nodeType="afterEffect">
                                  <p:stCondLst>
                                    <p:cond delay="0"/>
                                  </p:stCondLst>
                                  <p:childTnLst>
                                    <p:set>
                                      <p:cBhvr>
                                        <p:cTn id="97" dur="1" fill="hold">
                                          <p:stCondLst>
                                            <p:cond delay="0"/>
                                          </p:stCondLst>
                                        </p:cTn>
                                        <p:tgtEl>
                                          <p:spTgt spid="1124388">
                                            <p:txEl>
                                              <p:pRg st="0" end="0"/>
                                            </p:txEl>
                                          </p:spTgt>
                                        </p:tgtEl>
                                        <p:attrNameLst>
                                          <p:attrName>style.visibility</p:attrName>
                                        </p:attrNameLst>
                                      </p:cBhvr>
                                      <p:to>
                                        <p:strVal val="visible"/>
                                      </p:to>
                                    </p:set>
                                    <p:animEffect transition="in" filter="dissolve">
                                      <p:cBhvr>
                                        <p:cTn id="98" dur="500"/>
                                        <p:tgtEl>
                                          <p:spTgt spid="1124388">
                                            <p:txEl>
                                              <p:pRg st="0" end="0"/>
                                            </p:txEl>
                                          </p:spTgt>
                                        </p:tgtEl>
                                      </p:cBhvr>
                                    </p:animEffect>
                                  </p:childTnLst>
                                </p:cTn>
                              </p:par>
                            </p:childTnLst>
                          </p:cTn>
                        </p:par>
                        <p:par>
                          <p:cTn id="99" fill="hold">
                            <p:stCondLst>
                              <p:cond delay="1000"/>
                            </p:stCondLst>
                            <p:childTnLst>
                              <p:par>
                                <p:cTn id="100" presetID="9" presetClass="entr" presetSubtype="0" fill="hold" grpId="0" nodeType="afterEffect">
                                  <p:stCondLst>
                                    <p:cond delay="0"/>
                                  </p:stCondLst>
                                  <p:childTnLst>
                                    <p:set>
                                      <p:cBhvr>
                                        <p:cTn id="101" dur="1" fill="hold">
                                          <p:stCondLst>
                                            <p:cond delay="0"/>
                                          </p:stCondLst>
                                        </p:cTn>
                                        <p:tgtEl>
                                          <p:spTgt spid="1124388">
                                            <p:txEl>
                                              <p:pRg st="1" end="1"/>
                                            </p:txEl>
                                          </p:spTgt>
                                        </p:tgtEl>
                                        <p:attrNameLst>
                                          <p:attrName>style.visibility</p:attrName>
                                        </p:attrNameLst>
                                      </p:cBhvr>
                                      <p:to>
                                        <p:strVal val="visible"/>
                                      </p:to>
                                    </p:set>
                                    <p:animEffect transition="in" filter="dissolve">
                                      <p:cBhvr>
                                        <p:cTn id="102" dur="500"/>
                                        <p:tgtEl>
                                          <p:spTgt spid="1124388">
                                            <p:txEl>
                                              <p:pRg st="1" end="1"/>
                                            </p:txEl>
                                          </p:spTgt>
                                        </p:tgtEl>
                                      </p:cBhvr>
                                    </p:animEffect>
                                  </p:childTnLst>
                                </p:cTn>
                              </p:par>
                            </p:childTnLst>
                          </p:cTn>
                        </p:par>
                        <p:par>
                          <p:cTn id="103" fill="hold">
                            <p:stCondLst>
                              <p:cond delay="1500"/>
                            </p:stCondLst>
                            <p:childTnLst>
                              <p:par>
                                <p:cTn id="104" presetID="9" presetClass="entr" presetSubtype="0" fill="hold" grpId="0" nodeType="afterEffect">
                                  <p:stCondLst>
                                    <p:cond delay="0"/>
                                  </p:stCondLst>
                                  <p:childTnLst>
                                    <p:set>
                                      <p:cBhvr>
                                        <p:cTn id="105" dur="1" fill="hold">
                                          <p:stCondLst>
                                            <p:cond delay="0"/>
                                          </p:stCondLst>
                                        </p:cTn>
                                        <p:tgtEl>
                                          <p:spTgt spid="1124389"/>
                                        </p:tgtEl>
                                        <p:attrNameLst>
                                          <p:attrName>style.visibility</p:attrName>
                                        </p:attrNameLst>
                                      </p:cBhvr>
                                      <p:to>
                                        <p:strVal val="visible"/>
                                      </p:to>
                                    </p:set>
                                    <p:animEffect transition="in" filter="dissolve">
                                      <p:cBhvr>
                                        <p:cTn id="106" dur="500"/>
                                        <p:tgtEl>
                                          <p:spTgt spid="1124389"/>
                                        </p:tgtEl>
                                      </p:cBhvr>
                                    </p:animEffect>
                                  </p:childTnLst>
                                </p:cTn>
                              </p:par>
                            </p:childTnLst>
                          </p:cTn>
                        </p:par>
                        <p:par>
                          <p:cTn id="107" fill="hold">
                            <p:stCondLst>
                              <p:cond delay="2000"/>
                            </p:stCondLst>
                            <p:childTnLst>
                              <p:par>
                                <p:cTn id="108" presetID="9" presetClass="entr" presetSubtype="0" fill="hold" grpId="0" nodeType="afterEffect">
                                  <p:stCondLst>
                                    <p:cond delay="0"/>
                                  </p:stCondLst>
                                  <p:childTnLst>
                                    <p:set>
                                      <p:cBhvr>
                                        <p:cTn id="109" dur="1" fill="hold">
                                          <p:stCondLst>
                                            <p:cond delay="0"/>
                                          </p:stCondLst>
                                        </p:cTn>
                                        <p:tgtEl>
                                          <p:spTgt spid="1124390">
                                            <p:txEl>
                                              <p:pRg st="0" end="0"/>
                                            </p:txEl>
                                          </p:spTgt>
                                        </p:tgtEl>
                                        <p:attrNameLst>
                                          <p:attrName>style.visibility</p:attrName>
                                        </p:attrNameLst>
                                      </p:cBhvr>
                                      <p:to>
                                        <p:strVal val="visible"/>
                                      </p:to>
                                    </p:set>
                                    <p:animEffect transition="in" filter="dissolve">
                                      <p:cBhvr>
                                        <p:cTn id="110" dur="500"/>
                                        <p:tgtEl>
                                          <p:spTgt spid="1124390">
                                            <p:txEl>
                                              <p:pRg st="0" end="0"/>
                                            </p:txEl>
                                          </p:spTgt>
                                        </p:tgtEl>
                                      </p:cBhvr>
                                    </p:animEffect>
                                  </p:childTnLst>
                                </p:cTn>
                              </p:par>
                            </p:childTnLst>
                          </p:cTn>
                        </p:par>
                        <p:par>
                          <p:cTn id="111" fill="hold">
                            <p:stCondLst>
                              <p:cond delay="2500"/>
                            </p:stCondLst>
                            <p:childTnLst>
                              <p:par>
                                <p:cTn id="112" presetID="9" presetClass="entr" presetSubtype="0" fill="hold" grpId="0" nodeType="afterEffect">
                                  <p:stCondLst>
                                    <p:cond delay="0"/>
                                  </p:stCondLst>
                                  <p:childTnLst>
                                    <p:set>
                                      <p:cBhvr>
                                        <p:cTn id="113" dur="1" fill="hold">
                                          <p:stCondLst>
                                            <p:cond delay="0"/>
                                          </p:stCondLst>
                                        </p:cTn>
                                        <p:tgtEl>
                                          <p:spTgt spid="1124390">
                                            <p:txEl>
                                              <p:pRg st="1" end="1"/>
                                            </p:txEl>
                                          </p:spTgt>
                                        </p:tgtEl>
                                        <p:attrNameLst>
                                          <p:attrName>style.visibility</p:attrName>
                                        </p:attrNameLst>
                                      </p:cBhvr>
                                      <p:to>
                                        <p:strVal val="visible"/>
                                      </p:to>
                                    </p:set>
                                    <p:animEffect transition="in" filter="dissolve">
                                      <p:cBhvr>
                                        <p:cTn id="114" dur="500"/>
                                        <p:tgtEl>
                                          <p:spTgt spid="1124390">
                                            <p:txEl>
                                              <p:pRg st="1" end="1"/>
                                            </p:txEl>
                                          </p:spTgt>
                                        </p:tgtEl>
                                      </p:cBhvr>
                                    </p:animEffect>
                                  </p:childTnLst>
                                </p:cTn>
                              </p:par>
                            </p:childTnLst>
                          </p:cTn>
                        </p:par>
                        <p:par>
                          <p:cTn id="115" fill="hold">
                            <p:stCondLst>
                              <p:cond delay="3000"/>
                            </p:stCondLst>
                            <p:childTnLst>
                              <p:par>
                                <p:cTn id="116" presetID="9" presetClass="entr" presetSubtype="0" fill="hold" grpId="0" nodeType="afterEffect">
                                  <p:stCondLst>
                                    <p:cond delay="0"/>
                                  </p:stCondLst>
                                  <p:childTnLst>
                                    <p:set>
                                      <p:cBhvr>
                                        <p:cTn id="117" dur="1" fill="hold">
                                          <p:stCondLst>
                                            <p:cond delay="0"/>
                                          </p:stCondLst>
                                        </p:cTn>
                                        <p:tgtEl>
                                          <p:spTgt spid="1124391"/>
                                        </p:tgtEl>
                                        <p:attrNameLst>
                                          <p:attrName>style.visibility</p:attrName>
                                        </p:attrNameLst>
                                      </p:cBhvr>
                                      <p:to>
                                        <p:strVal val="visible"/>
                                      </p:to>
                                    </p:set>
                                    <p:animEffect transition="in" filter="dissolve">
                                      <p:cBhvr>
                                        <p:cTn id="118" dur="500"/>
                                        <p:tgtEl>
                                          <p:spTgt spid="1124391"/>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124386">
                                            <p:txEl>
                                              <p:pRg st="0" end="0"/>
                                            </p:txEl>
                                          </p:spTgt>
                                        </p:tgtEl>
                                        <p:attrNameLst>
                                          <p:attrName>style.visibility</p:attrName>
                                        </p:attrNameLst>
                                      </p:cBhvr>
                                      <p:to>
                                        <p:strVal val="visible"/>
                                      </p:to>
                                    </p:set>
                                    <p:animEffect transition="in" filter="dissolve">
                                      <p:cBhvr>
                                        <p:cTn id="123" dur="500"/>
                                        <p:tgtEl>
                                          <p:spTgt spid="1124386">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grpId="0" nodeType="clickEffect">
                                  <p:stCondLst>
                                    <p:cond delay="0"/>
                                  </p:stCondLst>
                                  <p:childTnLst>
                                    <p:set>
                                      <p:cBhvr>
                                        <p:cTn id="127" dur="1" fill="hold">
                                          <p:stCondLst>
                                            <p:cond delay="0"/>
                                          </p:stCondLst>
                                        </p:cTn>
                                        <p:tgtEl>
                                          <p:spTgt spid="1124386">
                                            <p:txEl>
                                              <p:pRg st="1" end="1"/>
                                            </p:txEl>
                                          </p:spTgt>
                                        </p:tgtEl>
                                        <p:attrNameLst>
                                          <p:attrName>style.visibility</p:attrName>
                                        </p:attrNameLst>
                                      </p:cBhvr>
                                      <p:to>
                                        <p:strVal val="visible"/>
                                      </p:to>
                                    </p:set>
                                    <p:animEffect transition="in" filter="dissolve">
                                      <p:cBhvr>
                                        <p:cTn id="128" dur="500"/>
                                        <p:tgtEl>
                                          <p:spTgt spid="1124386">
                                            <p:txEl>
                                              <p:pRg st="1" end="1"/>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9" presetClass="entr" presetSubtype="0" fill="hold" grpId="0" nodeType="clickEffect">
                                  <p:stCondLst>
                                    <p:cond delay="0"/>
                                  </p:stCondLst>
                                  <p:childTnLst>
                                    <p:set>
                                      <p:cBhvr>
                                        <p:cTn id="132" dur="1" fill="hold">
                                          <p:stCondLst>
                                            <p:cond delay="0"/>
                                          </p:stCondLst>
                                        </p:cTn>
                                        <p:tgtEl>
                                          <p:spTgt spid="1124386">
                                            <p:txEl>
                                              <p:pRg st="2" end="2"/>
                                            </p:txEl>
                                          </p:spTgt>
                                        </p:tgtEl>
                                        <p:attrNameLst>
                                          <p:attrName>style.visibility</p:attrName>
                                        </p:attrNameLst>
                                      </p:cBhvr>
                                      <p:to>
                                        <p:strVal val="visible"/>
                                      </p:to>
                                    </p:set>
                                    <p:animEffect transition="in" filter="dissolve">
                                      <p:cBhvr>
                                        <p:cTn id="133" dur="500"/>
                                        <p:tgtEl>
                                          <p:spTgt spid="1124386">
                                            <p:txEl>
                                              <p:pRg st="2" end="2"/>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grpId="0" nodeType="clickEffect">
                                  <p:stCondLst>
                                    <p:cond delay="0"/>
                                  </p:stCondLst>
                                  <p:childTnLst>
                                    <p:set>
                                      <p:cBhvr>
                                        <p:cTn id="137" dur="1" fill="hold">
                                          <p:stCondLst>
                                            <p:cond delay="0"/>
                                          </p:stCondLst>
                                        </p:cTn>
                                        <p:tgtEl>
                                          <p:spTgt spid="1124386">
                                            <p:txEl>
                                              <p:pRg st="3" end="3"/>
                                            </p:txEl>
                                          </p:spTgt>
                                        </p:tgtEl>
                                        <p:attrNameLst>
                                          <p:attrName>style.visibility</p:attrName>
                                        </p:attrNameLst>
                                      </p:cBhvr>
                                      <p:to>
                                        <p:strVal val="visible"/>
                                      </p:to>
                                    </p:set>
                                    <p:animEffect transition="in" filter="dissolve">
                                      <p:cBhvr>
                                        <p:cTn id="138" dur="500"/>
                                        <p:tgtEl>
                                          <p:spTgt spid="1124386">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9" presetClass="entr" presetSubtype="0" fill="hold" grpId="0" nodeType="clickEffect">
                                  <p:stCondLst>
                                    <p:cond delay="0"/>
                                  </p:stCondLst>
                                  <p:childTnLst>
                                    <p:set>
                                      <p:cBhvr>
                                        <p:cTn id="142" dur="1" fill="hold">
                                          <p:stCondLst>
                                            <p:cond delay="0"/>
                                          </p:stCondLst>
                                        </p:cTn>
                                        <p:tgtEl>
                                          <p:spTgt spid="1124386">
                                            <p:txEl>
                                              <p:pRg st="4" end="4"/>
                                            </p:txEl>
                                          </p:spTgt>
                                        </p:tgtEl>
                                        <p:attrNameLst>
                                          <p:attrName>style.visibility</p:attrName>
                                        </p:attrNameLst>
                                      </p:cBhvr>
                                      <p:to>
                                        <p:strVal val="visible"/>
                                      </p:to>
                                    </p:set>
                                    <p:animEffect transition="in" filter="dissolve">
                                      <p:cBhvr>
                                        <p:cTn id="143" dur="500"/>
                                        <p:tgtEl>
                                          <p:spTgt spid="1124386">
                                            <p:txEl>
                                              <p:pRg st="4" end="4"/>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1124386">
                                            <p:txEl>
                                              <p:pRg st="5" end="5"/>
                                            </p:txEl>
                                          </p:spTgt>
                                        </p:tgtEl>
                                        <p:attrNameLst>
                                          <p:attrName>style.visibility</p:attrName>
                                        </p:attrNameLst>
                                      </p:cBhvr>
                                      <p:to>
                                        <p:strVal val="visible"/>
                                      </p:to>
                                    </p:set>
                                    <p:animEffect transition="in" filter="dissolve">
                                      <p:cBhvr>
                                        <p:cTn id="148" dur="500"/>
                                        <p:tgtEl>
                                          <p:spTgt spid="1124386">
                                            <p:txEl>
                                              <p:pRg st="5" end="5"/>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9" presetClass="entr" presetSubtype="0" fill="hold" grpId="0" nodeType="clickEffect">
                                  <p:stCondLst>
                                    <p:cond delay="0"/>
                                  </p:stCondLst>
                                  <p:childTnLst>
                                    <p:set>
                                      <p:cBhvr>
                                        <p:cTn id="152" dur="1" fill="hold">
                                          <p:stCondLst>
                                            <p:cond delay="0"/>
                                          </p:stCondLst>
                                        </p:cTn>
                                        <p:tgtEl>
                                          <p:spTgt spid="1124392">
                                            <p:txEl>
                                              <p:pRg st="0" end="0"/>
                                            </p:txEl>
                                          </p:spTgt>
                                        </p:tgtEl>
                                        <p:attrNameLst>
                                          <p:attrName>style.visibility</p:attrName>
                                        </p:attrNameLst>
                                      </p:cBhvr>
                                      <p:to>
                                        <p:strVal val="visible"/>
                                      </p:to>
                                    </p:set>
                                    <p:animEffect transition="in" filter="dissolve">
                                      <p:cBhvr>
                                        <p:cTn id="153" dur="500"/>
                                        <p:tgtEl>
                                          <p:spTgt spid="1124392">
                                            <p:txEl>
                                              <p:pRg st="0" end="0"/>
                                            </p:txEl>
                                          </p:spTgt>
                                        </p:tgtEl>
                                      </p:cBhvr>
                                    </p:animEffect>
                                  </p:childTnLst>
                                </p:cTn>
                              </p:par>
                            </p:childTnLst>
                          </p:cTn>
                        </p:par>
                        <p:par>
                          <p:cTn id="154" fill="hold">
                            <p:stCondLst>
                              <p:cond delay="500"/>
                            </p:stCondLst>
                            <p:childTnLst>
                              <p:par>
                                <p:cTn id="155" presetID="9" presetClass="entr" presetSubtype="0" fill="hold" grpId="0" nodeType="afterEffect">
                                  <p:stCondLst>
                                    <p:cond delay="0"/>
                                  </p:stCondLst>
                                  <p:childTnLst>
                                    <p:set>
                                      <p:cBhvr>
                                        <p:cTn id="156" dur="1" fill="hold">
                                          <p:stCondLst>
                                            <p:cond delay="0"/>
                                          </p:stCondLst>
                                        </p:cTn>
                                        <p:tgtEl>
                                          <p:spTgt spid="1124393"/>
                                        </p:tgtEl>
                                        <p:attrNameLst>
                                          <p:attrName>style.visibility</p:attrName>
                                        </p:attrNameLst>
                                      </p:cBhvr>
                                      <p:to>
                                        <p:strVal val="visible"/>
                                      </p:to>
                                    </p:set>
                                    <p:animEffect transition="in" filter="dissolve">
                                      <p:cBhvr>
                                        <p:cTn id="157" dur="500"/>
                                        <p:tgtEl>
                                          <p:spTgt spid="1124393"/>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1124398"/>
                                        </p:tgtEl>
                                        <p:attrNameLst>
                                          <p:attrName>style.visibility</p:attrName>
                                        </p:attrNameLst>
                                      </p:cBhvr>
                                      <p:to>
                                        <p:strVal val="visible"/>
                                      </p:to>
                                    </p:set>
                                    <p:animEffect transition="in" filter="dissolve">
                                      <p:cBhvr>
                                        <p:cTn id="160" dur="500"/>
                                        <p:tgtEl>
                                          <p:spTgt spid="1124398"/>
                                        </p:tgtEl>
                                      </p:cBhvr>
                                    </p:animEffect>
                                  </p:childTnLst>
                                </p:cTn>
                              </p:par>
                            </p:childTnLst>
                          </p:cTn>
                        </p:par>
                        <p:par>
                          <p:cTn id="161" fill="hold">
                            <p:stCondLst>
                              <p:cond delay="1000"/>
                            </p:stCondLst>
                            <p:childTnLst>
                              <p:par>
                                <p:cTn id="162" presetID="9" presetClass="entr" presetSubtype="0" fill="hold" grpId="0" nodeType="afterEffect">
                                  <p:stCondLst>
                                    <p:cond delay="0"/>
                                  </p:stCondLst>
                                  <p:childTnLst>
                                    <p:set>
                                      <p:cBhvr>
                                        <p:cTn id="163" dur="1" fill="hold">
                                          <p:stCondLst>
                                            <p:cond delay="0"/>
                                          </p:stCondLst>
                                        </p:cTn>
                                        <p:tgtEl>
                                          <p:spTgt spid="1124394"/>
                                        </p:tgtEl>
                                        <p:attrNameLst>
                                          <p:attrName>style.visibility</p:attrName>
                                        </p:attrNameLst>
                                      </p:cBhvr>
                                      <p:to>
                                        <p:strVal val="visible"/>
                                      </p:to>
                                    </p:set>
                                    <p:animEffect transition="in" filter="dissolve">
                                      <p:cBhvr>
                                        <p:cTn id="164" dur="500"/>
                                        <p:tgtEl>
                                          <p:spTgt spid="1124394"/>
                                        </p:tgtEl>
                                      </p:cBhvr>
                                    </p:animEffect>
                                  </p:childTnLst>
                                </p:cTn>
                              </p:par>
                            </p:childTnLst>
                          </p:cTn>
                        </p:par>
                        <p:par>
                          <p:cTn id="165" fill="hold">
                            <p:stCondLst>
                              <p:cond delay="1500"/>
                            </p:stCondLst>
                            <p:childTnLst>
                              <p:par>
                                <p:cTn id="166" presetID="9" presetClass="entr" presetSubtype="0" fill="hold" grpId="0" nodeType="afterEffect">
                                  <p:stCondLst>
                                    <p:cond delay="0"/>
                                  </p:stCondLst>
                                  <p:childTnLst>
                                    <p:set>
                                      <p:cBhvr>
                                        <p:cTn id="167" dur="1" fill="hold">
                                          <p:stCondLst>
                                            <p:cond delay="0"/>
                                          </p:stCondLst>
                                        </p:cTn>
                                        <p:tgtEl>
                                          <p:spTgt spid="1124395">
                                            <p:txEl>
                                              <p:pRg st="0" end="0"/>
                                            </p:txEl>
                                          </p:spTgt>
                                        </p:tgtEl>
                                        <p:attrNameLst>
                                          <p:attrName>style.visibility</p:attrName>
                                        </p:attrNameLst>
                                      </p:cBhvr>
                                      <p:to>
                                        <p:strVal val="visible"/>
                                      </p:to>
                                    </p:set>
                                    <p:animEffect transition="in" filter="dissolve">
                                      <p:cBhvr>
                                        <p:cTn id="168" dur="500"/>
                                        <p:tgtEl>
                                          <p:spTgt spid="1124395">
                                            <p:txEl>
                                              <p:pRg st="0" end="0"/>
                                            </p:txEl>
                                          </p:spTgt>
                                        </p:tgtEl>
                                      </p:cBhvr>
                                    </p:animEffect>
                                  </p:childTnLst>
                                </p:cTn>
                              </p:par>
                            </p:childTnLst>
                          </p:cTn>
                        </p:par>
                        <p:par>
                          <p:cTn id="169" fill="hold">
                            <p:stCondLst>
                              <p:cond delay="2000"/>
                            </p:stCondLst>
                            <p:childTnLst>
                              <p:par>
                                <p:cTn id="170" presetID="9" presetClass="entr" presetSubtype="0" fill="hold" grpId="0" nodeType="afterEffect">
                                  <p:stCondLst>
                                    <p:cond delay="0"/>
                                  </p:stCondLst>
                                  <p:childTnLst>
                                    <p:set>
                                      <p:cBhvr>
                                        <p:cTn id="171" dur="1" fill="hold">
                                          <p:stCondLst>
                                            <p:cond delay="0"/>
                                          </p:stCondLst>
                                        </p:cTn>
                                        <p:tgtEl>
                                          <p:spTgt spid="1124396">
                                            <p:txEl>
                                              <p:pRg st="0" end="0"/>
                                            </p:txEl>
                                          </p:spTgt>
                                        </p:tgtEl>
                                        <p:attrNameLst>
                                          <p:attrName>style.visibility</p:attrName>
                                        </p:attrNameLst>
                                      </p:cBhvr>
                                      <p:to>
                                        <p:strVal val="visible"/>
                                      </p:to>
                                    </p:set>
                                    <p:animEffect transition="in" filter="dissolve">
                                      <p:cBhvr>
                                        <p:cTn id="172" dur="500"/>
                                        <p:tgtEl>
                                          <p:spTgt spid="1124396">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5" presetClass="entr" presetSubtype="0" fill="hold" grpId="0" nodeType="clickEffect">
                                  <p:stCondLst>
                                    <p:cond delay="0"/>
                                  </p:stCondLst>
                                  <p:childTnLst>
                                    <p:set>
                                      <p:cBhvr>
                                        <p:cTn id="176" dur="1" fill="hold">
                                          <p:stCondLst>
                                            <p:cond delay="0"/>
                                          </p:stCondLst>
                                        </p:cTn>
                                        <p:tgtEl>
                                          <p:spTgt spid="1124397"/>
                                        </p:tgtEl>
                                        <p:attrNameLst>
                                          <p:attrName>style.visibility</p:attrName>
                                        </p:attrNameLst>
                                      </p:cBhvr>
                                      <p:to>
                                        <p:strVal val="visible"/>
                                      </p:to>
                                    </p:set>
                                    <p:anim calcmode="lin" valueType="num">
                                      <p:cBhvr>
                                        <p:cTn id="177" dur="1000" fill="hold"/>
                                        <p:tgtEl>
                                          <p:spTgt spid="1124397"/>
                                        </p:tgtEl>
                                        <p:attrNameLst>
                                          <p:attrName>ppt_w</p:attrName>
                                        </p:attrNameLst>
                                      </p:cBhvr>
                                      <p:tavLst>
                                        <p:tav tm="0">
                                          <p:val>
                                            <p:fltVal val="0"/>
                                          </p:val>
                                        </p:tav>
                                        <p:tav tm="100000">
                                          <p:val>
                                            <p:strVal val="#ppt_w"/>
                                          </p:val>
                                        </p:tav>
                                      </p:tavLst>
                                    </p:anim>
                                    <p:anim calcmode="lin" valueType="num">
                                      <p:cBhvr>
                                        <p:cTn id="178" dur="1000" fill="hold"/>
                                        <p:tgtEl>
                                          <p:spTgt spid="1124397"/>
                                        </p:tgtEl>
                                        <p:attrNameLst>
                                          <p:attrName>ppt_h</p:attrName>
                                        </p:attrNameLst>
                                      </p:cBhvr>
                                      <p:tavLst>
                                        <p:tav tm="0">
                                          <p:val>
                                            <p:fltVal val="0"/>
                                          </p:val>
                                        </p:tav>
                                        <p:tav tm="100000">
                                          <p:val>
                                            <p:strVal val="#ppt_h"/>
                                          </p:val>
                                        </p:tav>
                                      </p:tavLst>
                                    </p:anim>
                                    <p:anim calcmode="lin" valueType="num">
                                      <p:cBhvr>
                                        <p:cTn id="179" dur="1000" fill="hold"/>
                                        <p:tgtEl>
                                          <p:spTgt spid="1124397"/>
                                        </p:tgtEl>
                                        <p:attrNameLst>
                                          <p:attrName>ppt_x</p:attrName>
                                        </p:attrNameLst>
                                      </p:cBhvr>
                                      <p:tavLst>
                                        <p:tav tm="0" fmla="#ppt_x+(cos(-2*pi*(1-$))*-#ppt_x-sin(-2*pi*(1-$))*(1-#ppt_y))*(1-$)">
                                          <p:val>
                                            <p:fltVal val="0"/>
                                          </p:val>
                                        </p:tav>
                                        <p:tav tm="100000">
                                          <p:val>
                                            <p:fltVal val="1"/>
                                          </p:val>
                                        </p:tav>
                                      </p:tavLst>
                                    </p:anim>
                                    <p:anim calcmode="lin" valueType="num">
                                      <p:cBhvr>
                                        <p:cTn id="180" dur="1000" fill="hold"/>
                                        <p:tgtEl>
                                          <p:spTgt spid="11243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75"/>
                                            </p:cond>
                                          </p:stCondLst>
                                          <p:endCondLst>
                                            <p:cond evt="onStopAudio" delay="0">
                                              <p:tgtEl>
                                                <p:sldTgt/>
                                              </p:tgtEl>
                                            </p:cond>
                                          </p:endCondLst>
                                        </p:cTn>
                                        <p:tgtEl>
                                          <p:sndTgt r:embed="rId3" name="chimes.wav"/>
                                        </p:tgtEl>
                                      </p:cMediaNode>
                                    </p:audio>
                                  </p:subTnLst>
                                </p:cTn>
                              </p:par>
                            </p:childTnLst>
                          </p:cTn>
                        </p:par>
                      </p:childTnLst>
                    </p:cTn>
                  </p:par>
                  <p:par>
                    <p:cTn id="181" fill="hold">
                      <p:stCondLst>
                        <p:cond delay="indefinite"/>
                      </p:stCondLst>
                      <p:childTnLst>
                        <p:par>
                          <p:cTn id="182" fill="hold">
                            <p:stCondLst>
                              <p:cond delay="0"/>
                            </p:stCondLst>
                            <p:childTnLst>
                              <p:par>
                                <p:cTn id="183" presetID="53" presetClass="entr" presetSubtype="0" fill="hold" grpId="0" nodeType="clickEffect">
                                  <p:stCondLst>
                                    <p:cond delay="0"/>
                                  </p:stCondLst>
                                  <p:childTnLst>
                                    <p:set>
                                      <p:cBhvr>
                                        <p:cTn id="184" dur="1" fill="hold">
                                          <p:stCondLst>
                                            <p:cond delay="0"/>
                                          </p:stCondLst>
                                        </p:cTn>
                                        <p:tgtEl>
                                          <p:spTgt spid="1124399"/>
                                        </p:tgtEl>
                                        <p:attrNameLst>
                                          <p:attrName>style.visibility</p:attrName>
                                        </p:attrNameLst>
                                      </p:cBhvr>
                                      <p:to>
                                        <p:strVal val="visible"/>
                                      </p:to>
                                    </p:set>
                                    <p:anim calcmode="lin" valueType="num">
                                      <p:cBhvr>
                                        <p:cTn id="185" dur="500" fill="hold"/>
                                        <p:tgtEl>
                                          <p:spTgt spid="1124399"/>
                                        </p:tgtEl>
                                        <p:attrNameLst>
                                          <p:attrName>ppt_w</p:attrName>
                                        </p:attrNameLst>
                                      </p:cBhvr>
                                      <p:tavLst>
                                        <p:tav tm="0">
                                          <p:val>
                                            <p:fltVal val="0"/>
                                          </p:val>
                                        </p:tav>
                                        <p:tav tm="100000">
                                          <p:val>
                                            <p:strVal val="#ppt_w"/>
                                          </p:val>
                                        </p:tav>
                                      </p:tavLst>
                                    </p:anim>
                                    <p:anim calcmode="lin" valueType="num">
                                      <p:cBhvr>
                                        <p:cTn id="186" dur="500" fill="hold"/>
                                        <p:tgtEl>
                                          <p:spTgt spid="1124399"/>
                                        </p:tgtEl>
                                        <p:attrNameLst>
                                          <p:attrName>ppt_h</p:attrName>
                                        </p:attrNameLst>
                                      </p:cBhvr>
                                      <p:tavLst>
                                        <p:tav tm="0">
                                          <p:val>
                                            <p:fltVal val="0"/>
                                          </p:val>
                                        </p:tav>
                                        <p:tav tm="100000">
                                          <p:val>
                                            <p:strVal val="#ppt_h"/>
                                          </p:val>
                                        </p:tav>
                                      </p:tavLst>
                                    </p:anim>
                                    <p:animEffect transition="in" filter="fade">
                                      <p:cBhvr>
                                        <p:cTn id="187" dur="500"/>
                                        <p:tgtEl>
                                          <p:spTgt spid="1124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363" grpId="0" autoUpdateAnimBg="0"/>
      <p:bldP spid="1124364" grpId="0"/>
      <p:bldP spid="1124365" grpId="0"/>
      <p:bldP spid="1124366" grpId="0"/>
      <p:bldP spid="1124367" grpId="0"/>
      <p:bldP spid="1124368" grpId="0"/>
      <p:bldP spid="1124369" grpId="0"/>
      <p:bldP spid="1124379" grpId="0" animBg="1"/>
      <p:bldP spid="1124380" grpId="0" animBg="1"/>
      <p:bldP spid="1124381" grpId="0" animBg="1"/>
      <p:bldP spid="1124382" grpId="0" animBg="1"/>
      <p:bldP spid="1124383" grpId="0" animBg="1"/>
      <p:bldP spid="1124384" grpId="0" animBg="1"/>
      <p:bldP spid="1124385" grpId="0"/>
      <p:bldP spid="1124386" grpId="0" build="p" autoUpdateAnimBg="0"/>
      <p:bldP spid="1124387" grpId="0" build="p" autoUpdateAnimBg="0"/>
      <p:bldP spid="1124388" grpId="0" build="p" autoUpdateAnimBg="0" advAuto="0"/>
      <p:bldP spid="1124389" grpId="0" animBg="1"/>
      <p:bldP spid="1124390" grpId="0" build="p" autoUpdateAnimBg="0" advAuto="0"/>
      <p:bldP spid="1124391" grpId="0" animBg="1"/>
      <p:bldP spid="1124392" grpId="0" build="p" autoUpdateAnimBg="0"/>
      <p:bldP spid="1124393" grpId="0" animBg="1"/>
      <p:bldP spid="1124394" grpId="0" animBg="1"/>
      <p:bldP spid="1124395" grpId="0" build="p" autoUpdateAnimBg="0" advAuto="0"/>
      <p:bldP spid="1124396" grpId="0" build="p" autoUpdateAnimBg="0" advAuto="0"/>
      <p:bldP spid="1124397" grpId="0" autoUpdateAnimBg="0"/>
      <p:bldP spid="1124398" grpId="0"/>
      <p:bldP spid="1124399"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r>
              <a:rPr lang="en-US" smtClean="0"/>
              <a:t>Gas Stoichiometry</a:t>
            </a:r>
          </a:p>
        </p:txBody>
      </p:sp>
      <p:sp>
        <p:nvSpPr>
          <p:cNvPr id="224259" name="Text Box 3"/>
          <p:cNvSpPr txBox="1">
            <a:spLocks noChangeArrowheads="1"/>
          </p:cNvSpPr>
          <p:nvPr/>
        </p:nvSpPr>
        <p:spPr bwMode="auto">
          <a:xfrm>
            <a:off x="539750" y="1408113"/>
            <a:ext cx="8070850" cy="641350"/>
          </a:xfrm>
          <a:prstGeom prst="rect">
            <a:avLst/>
          </a:prstGeom>
          <a:noFill/>
          <a:ln w="9525">
            <a:noFill/>
            <a:miter lim="800000"/>
            <a:headEnd/>
            <a:tailEnd/>
          </a:ln>
        </p:spPr>
        <p:txBody>
          <a:bodyPr wrap="none">
            <a:spAutoFit/>
          </a:bodyPr>
          <a:lstStyle/>
          <a:p>
            <a:pPr algn="l"/>
            <a:r>
              <a:rPr lang="en-US" sz="1800"/>
              <a:t>How many liters of chlorine gas are needed to react with excess sodium metal</a:t>
            </a:r>
          </a:p>
          <a:p>
            <a:pPr algn="l"/>
            <a:r>
              <a:rPr lang="en-US" sz="1800"/>
              <a:t>to yield 5.0 g of sodium chloride when T = 25</a:t>
            </a:r>
            <a:r>
              <a:rPr lang="en-US" sz="1800" baseline="30000"/>
              <a:t>o</a:t>
            </a:r>
            <a:r>
              <a:rPr lang="en-US" sz="1800"/>
              <a:t>C and P = 0.95 atm?</a:t>
            </a:r>
          </a:p>
        </p:txBody>
      </p:sp>
      <p:sp>
        <p:nvSpPr>
          <p:cNvPr id="224260" name="Text Box 4"/>
          <p:cNvSpPr txBox="1">
            <a:spLocks noChangeArrowheads="1"/>
          </p:cNvSpPr>
          <p:nvPr/>
        </p:nvSpPr>
        <p:spPr bwMode="auto">
          <a:xfrm>
            <a:off x="2247900" y="2068513"/>
            <a:ext cx="4610100" cy="457200"/>
          </a:xfrm>
          <a:prstGeom prst="rect">
            <a:avLst/>
          </a:prstGeom>
          <a:noFill/>
          <a:ln w="9525">
            <a:noFill/>
            <a:miter lim="800000"/>
            <a:headEnd/>
            <a:tailEnd/>
          </a:ln>
        </p:spPr>
        <p:txBody>
          <a:bodyPr wrap="none">
            <a:spAutoFit/>
          </a:bodyPr>
          <a:lstStyle/>
          <a:p>
            <a:pPr algn="l"/>
            <a:r>
              <a:rPr lang="en-US" sz="2400"/>
              <a:t>Na        +        Cl</a:t>
            </a:r>
            <a:r>
              <a:rPr lang="en-US" sz="2400" baseline="-25000"/>
              <a:t>2</a:t>
            </a:r>
            <a:r>
              <a:rPr lang="en-US" sz="2400"/>
              <a:t>                 NaCl</a:t>
            </a:r>
          </a:p>
        </p:txBody>
      </p:sp>
      <p:sp>
        <p:nvSpPr>
          <p:cNvPr id="224261" name="Line 5"/>
          <p:cNvSpPr>
            <a:spLocks noChangeShapeType="1"/>
          </p:cNvSpPr>
          <p:nvPr/>
        </p:nvSpPr>
        <p:spPr bwMode="auto">
          <a:xfrm>
            <a:off x="4930775" y="2333625"/>
            <a:ext cx="685800" cy="0"/>
          </a:xfrm>
          <a:prstGeom prst="line">
            <a:avLst/>
          </a:prstGeom>
          <a:noFill/>
          <a:ln w="19050">
            <a:solidFill>
              <a:schemeClr val="tx1"/>
            </a:solidFill>
            <a:round/>
            <a:headEnd/>
            <a:tailEnd type="triangle" w="med" len="med"/>
          </a:ln>
        </p:spPr>
        <p:txBody>
          <a:bodyPr/>
          <a:lstStyle/>
          <a:p>
            <a:endParaRPr lang="en-US"/>
          </a:p>
        </p:txBody>
      </p:sp>
      <p:sp>
        <p:nvSpPr>
          <p:cNvPr id="224262" name="Text Box 6"/>
          <p:cNvSpPr txBox="1">
            <a:spLocks noChangeArrowheads="1"/>
          </p:cNvSpPr>
          <p:nvPr/>
        </p:nvSpPr>
        <p:spPr bwMode="auto">
          <a:xfrm>
            <a:off x="1943100" y="2057400"/>
            <a:ext cx="354013" cy="457200"/>
          </a:xfrm>
          <a:prstGeom prst="rect">
            <a:avLst/>
          </a:prstGeom>
          <a:noFill/>
          <a:ln w="9525">
            <a:noFill/>
            <a:miter lim="800000"/>
            <a:headEnd/>
            <a:tailEnd/>
          </a:ln>
        </p:spPr>
        <p:txBody>
          <a:bodyPr wrap="none">
            <a:spAutoFit/>
          </a:bodyPr>
          <a:lstStyle/>
          <a:p>
            <a:pPr algn="l"/>
            <a:r>
              <a:rPr lang="en-US" sz="2400"/>
              <a:t>2</a:t>
            </a:r>
          </a:p>
        </p:txBody>
      </p:sp>
      <p:sp>
        <p:nvSpPr>
          <p:cNvPr id="224263" name="Text Box 7"/>
          <p:cNvSpPr txBox="1">
            <a:spLocks noChangeArrowheads="1"/>
          </p:cNvSpPr>
          <p:nvPr/>
        </p:nvSpPr>
        <p:spPr bwMode="auto">
          <a:xfrm>
            <a:off x="5768975" y="2057400"/>
            <a:ext cx="354013" cy="457200"/>
          </a:xfrm>
          <a:prstGeom prst="rect">
            <a:avLst/>
          </a:prstGeom>
          <a:noFill/>
          <a:ln w="9525">
            <a:noFill/>
            <a:miter lim="800000"/>
            <a:headEnd/>
            <a:tailEnd/>
          </a:ln>
        </p:spPr>
        <p:txBody>
          <a:bodyPr wrap="none">
            <a:spAutoFit/>
          </a:bodyPr>
          <a:lstStyle/>
          <a:p>
            <a:pPr algn="l"/>
            <a:r>
              <a:rPr lang="en-US" sz="2400"/>
              <a:t>2</a:t>
            </a:r>
          </a:p>
        </p:txBody>
      </p:sp>
      <p:sp>
        <p:nvSpPr>
          <p:cNvPr id="224264" name="Text Box 8"/>
          <p:cNvSpPr txBox="1">
            <a:spLocks noChangeArrowheads="1"/>
          </p:cNvSpPr>
          <p:nvPr/>
        </p:nvSpPr>
        <p:spPr bwMode="auto">
          <a:xfrm>
            <a:off x="1978025" y="2562225"/>
            <a:ext cx="895350" cy="366713"/>
          </a:xfrm>
          <a:prstGeom prst="rect">
            <a:avLst/>
          </a:prstGeom>
          <a:noFill/>
          <a:ln w="9525">
            <a:noFill/>
            <a:miter lim="800000"/>
            <a:headEnd/>
            <a:tailEnd/>
          </a:ln>
        </p:spPr>
        <p:txBody>
          <a:bodyPr wrap="none">
            <a:spAutoFit/>
          </a:bodyPr>
          <a:lstStyle/>
          <a:p>
            <a:pPr algn="l"/>
            <a:r>
              <a:rPr lang="en-US" sz="1800" i="1"/>
              <a:t>excess</a:t>
            </a:r>
          </a:p>
        </p:txBody>
      </p:sp>
      <p:sp>
        <p:nvSpPr>
          <p:cNvPr id="224265" name="Text Box 9"/>
          <p:cNvSpPr txBox="1">
            <a:spLocks noChangeArrowheads="1"/>
          </p:cNvSpPr>
          <p:nvPr/>
        </p:nvSpPr>
        <p:spPr bwMode="auto">
          <a:xfrm>
            <a:off x="4175125" y="2562225"/>
            <a:ext cx="527050" cy="366713"/>
          </a:xfrm>
          <a:prstGeom prst="rect">
            <a:avLst/>
          </a:prstGeom>
          <a:noFill/>
          <a:ln w="9525">
            <a:noFill/>
            <a:miter lim="800000"/>
            <a:headEnd/>
            <a:tailEnd/>
          </a:ln>
        </p:spPr>
        <p:txBody>
          <a:bodyPr wrap="none">
            <a:spAutoFit/>
          </a:bodyPr>
          <a:lstStyle/>
          <a:p>
            <a:pPr algn="l"/>
            <a:r>
              <a:rPr lang="en-US" sz="1800" i="1"/>
              <a:t>X L</a:t>
            </a:r>
          </a:p>
        </p:txBody>
      </p:sp>
      <p:sp>
        <p:nvSpPr>
          <p:cNvPr id="224266" name="Text Box 10"/>
          <p:cNvSpPr txBox="1">
            <a:spLocks noChangeArrowheads="1"/>
          </p:cNvSpPr>
          <p:nvPr/>
        </p:nvSpPr>
        <p:spPr bwMode="auto">
          <a:xfrm>
            <a:off x="6073775" y="2562225"/>
            <a:ext cx="501650" cy="366713"/>
          </a:xfrm>
          <a:prstGeom prst="rect">
            <a:avLst/>
          </a:prstGeom>
          <a:noFill/>
          <a:ln w="9525">
            <a:noFill/>
            <a:miter lim="800000"/>
            <a:headEnd/>
            <a:tailEnd/>
          </a:ln>
        </p:spPr>
        <p:txBody>
          <a:bodyPr wrap="none">
            <a:spAutoFit/>
          </a:bodyPr>
          <a:lstStyle/>
          <a:p>
            <a:pPr algn="l"/>
            <a:r>
              <a:rPr lang="en-US" sz="1800" i="1"/>
              <a:t>5 g</a:t>
            </a:r>
          </a:p>
        </p:txBody>
      </p:sp>
      <p:sp>
        <p:nvSpPr>
          <p:cNvPr id="1366027" name="Text Box 11"/>
          <p:cNvSpPr txBox="1">
            <a:spLocks noChangeArrowheads="1"/>
          </p:cNvSpPr>
          <p:nvPr/>
        </p:nvSpPr>
        <p:spPr bwMode="auto">
          <a:xfrm>
            <a:off x="838200" y="3248025"/>
            <a:ext cx="2128838" cy="366713"/>
          </a:xfrm>
          <a:prstGeom prst="rect">
            <a:avLst/>
          </a:prstGeom>
          <a:noFill/>
          <a:ln w="9525">
            <a:noFill/>
            <a:miter lim="800000"/>
            <a:headEnd/>
            <a:tailEnd/>
          </a:ln>
        </p:spPr>
        <p:txBody>
          <a:bodyPr wrap="none">
            <a:spAutoFit/>
          </a:bodyPr>
          <a:lstStyle/>
          <a:p>
            <a:pPr algn="l"/>
            <a:r>
              <a:rPr lang="en-US" sz="1800"/>
              <a:t>x g Cl</a:t>
            </a:r>
            <a:r>
              <a:rPr lang="en-US" sz="1800" baseline="-25000"/>
              <a:t>2</a:t>
            </a:r>
            <a:r>
              <a:rPr lang="en-US" sz="1800"/>
              <a:t>  =  5 g NaCl</a:t>
            </a:r>
            <a:endParaRPr lang="en-US" sz="1800" baseline="-25000"/>
          </a:p>
        </p:txBody>
      </p:sp>
      <p:sp>
        <p:nvSpPr>
          <p:cNvPr id="1366028" name="Text Box 12"/>
          <p:cNvSpPr txBox="1">
            <a:spLocks noChangeArrowheads="1"/>
          </p:cNvSpPr>
          <p:nvPr/>
        </p:nvSpPr>
        <p:spPr bwMode="auto">
          <a:xfrm>
            <a:off x="2932113" y="3095625"/>
            <a:ext cx="1314450" cy="366713"/>
          </a:xfrm>
          <a:prstGeom prst="rect">
            <a:avLst/>
          </a:prstGeom>
          <a:noFill/>
          <a:ln w="9525">
            <a:noFill/>
            <a:miter lim="800000"/>
            <a:headEnd/>
            <a:tailEnd/>
          </a:ln>
        </p:spPr>
        <p:txBody>
          <a:bodyPr wrap="none">
            <a:spAutoFit/>
          </a:bodyPr>
          <a:lstStyle/>
          <a:p>
            <a:pPr algn="l"/>
            <a:r>
              <a:rPr lang="en-US" sz="1800"/>
              <a:t>1 mol NaCl</a:t>
            </a:r>
            <a:endParaRPr lang="en-US" sz="1800" baseline="-25000"/>
          </a:p>
        </p:txBody>
      </p:sp>
      <p:sp>
        <p:nvSpPr>
          <p:cNvPr id="1366029" name="Text Box 13"/>
          <p:cNvSpPr txBox="1">
            <a:spLocks noChangeArrowheads="1"/>
          </p:cNvSpPr>
          <p:nvPr/>
        </p:nvSpPr>
        <p:spPr bwMode="auto">
          <a:xfrm>
            <a:off x="2895600" y="3429000"/>
            <a:ext cx="1390650" cy="366713"/>
          </a:xfrm>
          <a:prstGeom prst="rect">
            <a:avLst/>
          </a:prstGeom>
          <a:noFill/>
          <a:ln w="9525">
            <a:noFill/>
            <a:miter lim="800000"/>
            <a:headEnd/>
            <a:tailEnd/>
          </a:ln>
        </p:spPr>
        <p:txBody>
          <a:bodyPr wrap="none">
            <a:spAutoFit/>
          </a:bodyPr>
          <a:lstStyle/>
          <a:p>
            <a:pPr algn="l"/>
            <a:r>
              <a:rPr lang="en-US" sz="1800"/>
              <a:t>58.5 g NaCl</a:t>
            </a:r>
          </a:p>
        </p:txBody>
      </p:sp>
      <p:sp>
        <p:nvSpPr>
          <p:cNvPr id="1366030" name="Text Box 14"/>
          <p:cNvSpPr txBox="1">
            <a:spLocks noChangeArrowheads="1"/>
          </p:cNvSpPr>
          <p:nvPr/>
        </p:nvSpPr>
        <p:spPr bwMode="auto">
          <a:xfrm>
            <a:off x="4237038" y="3429000"/>
            <a:ext cx="1314450" cy="366713"/>
          </a:xfrm>
          <a:prstGeom prst="rect">
            <a:avLst/>
          </a:prstGeom>
          <a:noFill/>
          <a:ln w="9525">
            <a:noFill/>
            <a:miter lim="800000"/>
            <a:headEnd/>
            <a:tailEnd/>
          </a:ln>
        </p:spPr>
        <p:txBody>
          <a:bodyPr wrap="none">
            <a:spAutoFit/>
          </a:bodyPr>
          <a:lstStyle/>
          <a:p>
            <a:pPr algn="l"/>
            <a:r>
              <a:rPr lang="en-US" sz="1800"/>
              <a:t>2 mol NaCl</a:t>
            </a:r>
            <a:endParaRPr lang="en-US" sz="1800" baseline="-25000"/>
          </a:p>
        </p:txBody>
      </p:sp>
      <p:sp>
        <p:nvSpPr>
          <p:cNvPr id="1366031" name="Text Box 15"/>
          <p:cNvSpPr txBox="1">
            <a:spLocks noChangeArrowheads="1"/>
          </p:cNvSpPr>
          <p:nvPr/>
        </p:nvSpPr>
        <p:spPr bwMode="auto">
          <a:xfrm>
            <a:off x="4398963" y="3095625"/>
            <a:ext cx="1106487" cy="366713"/>
          </a:xfrm>
          <a:prstGeom prst="rect">
            <a:avLst/>
          </a:prstGeom>
          <a:noFill/>
          <a:ln w="9525">
            <a:noFill/>
            <a:miter lim="800000"/>
            <a:headEnd/>
            <a:tailEnd/>
          </a:ln>
        </p:spPr>
        <p:txBody>
          <a:bodyPr wrap="none">
            <a:spAutoFit/>
          </a:bodyPr>
          <a:lstStyle/>
          <a:p>
            <a:pPr algn="l"/>
            <a:r>
              <a:rPr lang="en-US" sz="1800"/>
              <a:t>1 mol Cl</a:t>
            </a:r>
            <a:r>
              <a:rPr lang="en-US" sz="1800" baseline="-25000"/>
              <a:t>2</a:t>
            </a:r>
          </a:p>
        </p:txBody>
      </p:sp>
      <p:grpSp>
        <p:nvGrpSpPr>
          <p:cNvPr id="2" name="Group 18"/>
          <p:cNvGrpSpPr>
            <a:grpSpLocks/>
          </p:cNvGrpSpPr>
          <p:nvPr/>
        </p:nvGrpSpPr>
        <p:grpSpPr bwMode="auto">
          <a:xfrm>
            <a:off x="2957513" y="3097213"/>
            <a:ext cx="1276350" cy="676275"/>
            <a:chOff x="1872" y="2730"/>
            <a:chExt cx="816" cy="438"/>
          </a:xfrm>
        </p:grpSpPr>
        <p:sp>
          <p:nvSpPr>
            <p:cNvPr id="224294" name="AutoShape 19"/>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4295" name="Line 20"/>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p>
          </p:txBody>
        </p:sp>
      </p:grpSp>
      <p:grpSp>
        <p:nvGrpSpPr>
          <p:cNvPr id="3" name="Group 21"/>
          <p:cNvGrpSpPr>
            <a:grpSpLocks/>
          </p:cNvGrpSpPr>
          <p:nvPr/>
        </p:nvGrpSpPr>
        <p:grpSpPr bwMode="auto">
          <a:xfrm>
            <a:off x="4276725" y="3097213"/>
            <a:ext cx="1338263" cy="676275"/>
            <a:chOff x="1872" y="2730"/>
            <a:chExt cx="816" cy="438"/>
          </a:xfrm>
        </p:grpSpPr>
        <p:sp>
          <p:nvSpPr>
            <p:cNvPr id="224292" name="AutoShape 22"/>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224293" name="Line 23"/>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p>
          </p:txBody>
        </p:sp>
      </p:grpSp>
      <p:sp>
        <p:nvSpPr>
          <p:cNvPr id="1366043" name="Line 27"/>
          <p:cNvSpPr>
            <a:spLocks noChangeShapeType="1"/>
          </p:cNvSpPr>
          <p:nvPr/>
        </p:nvSpPr>
        <p:spPr bwMode="auto">
          <a:xfrm flipV="1">
            <a:off x="2405063" y="3440113"/>
            <a:ext cx="457200" cy="85725"/>
          </a:xfrm>
          <a:prstGeom prst="line">
            <a:avLst/>
          </a:prstGeom>
          <a:noFill/>
          <a:ln w="9525">
            <a:solidFill>
              <a:srgbClr val="FF0000"/>
            </a:solidFill>
            <a:round/>
            <a:headEnd/>
            <a:tailEnd/>
          </a:ln>
        </p:spPr>
        <p:txBody>
          <a:bodyPr/>
          <a:lstStyle/>
          <a:p>
            <a:endParaRPr lang="en-US"/>
          </a:p>
        </p:txBody>
      </p:sp>
      <p:sp>
        <p:nvSpPr>
          <p:cNvPr id="1366044" name="Line 28"/>
          <p:cNvSpPr>
            <a:spLocks noChangeShapeType="1"/>
          </p:cNvSpPr>
          <p:nvPr/>
        </p:nvSpPr>
        <p:spPr bwMode="auto">
          <a:xfrm flipV="1">
            <a:off x="3367088" y="3602038"/>
            <a:ext cx="485775" cy="95250"/>
          </a:xfrm>
          <a:prstGeom prst="line">
            <a:avLst/>
          </a:prstGeom>
          <a:noFill/>
          <a:ln w="9525">
            <a:solidFill>
              <a:srgbClr val="FF0000"/>
            </a:solidFill>
            <a:round/>
            <a:headEnd/>
            <a:tailEnd/>
          </a:ln>
        </p:spPr>
        <p:txBody>
          <a:bodyPr/>
          <a:lstStyle/>
          <a:p>
            <a:endParaRPr lang="en-US"/>
          </a:p>
        </p:txBody>
      </p:sp>
      <p:sp>
        <p:nvSpPr>
          <p:cNvPr id="1366045" name="Line 29"/>
          <p:cNvSpPr>
            <a:spLocks noChangeShapeType="1"/>
          </p:cNvSpPr>
          <p:nvPr/>
        </p:nvSpPr>
        <p:spPr bwMode="auto">
          <a:xfrm flipV="1">
            <a:off x="3252788" y="3249613"/>
            <a:ext cx="657225" cy="123825"/>
          </a:xfrm>
          <a:prstGeom prst="line">
            <a:avLst/>
          </a:prstGeom>
          <a:noFill/>
          <a:ln w="9525">
            <a:solidFill>
              <a:srgbClr val="FF0000"/>
            </a:solidFill>
            <a:round/>
            <a:headEnd/>
            <a:tailEnd/>
          </a:ln>
        </p:spPr>
        <p:txBody>
          <a:bodyPr/>
          <a:lstStyle/>
          <a:p>
            <a:endParaRPr lang="en-US"/>
          </a:p>
        </p:txBody>
      </p:sp>
      <p:sp>
        <p:nvSpPr>
          <p:cNvPr id="1366046" name="Line 30"/>
          <p:cNvSpPr>
            <a:spLocks noChangeShapeType="1"/>
          </p:cNvSpPr>
          <p:nvPr/>
        </p:nvSpPr>
        <p:spPr bwMode="auto">
          <a:xfrm flipV="1">
            <a:off x="4695825" y="3563938"/>
            <a:ext cx="657225" cy="123825"/>
          </a:xfrm>
          <a:prstGeom prst="line">
            <a:avLst/>
          </a:prstGeom>
          <a:noFill/>
          <a:ln w="9525">
            <a:solidFill>
              <a:srgbClr val="FF0000"/>
            </a:solidFill>
            <a:round/>
            <a:headEnd/>
            <a:tailEnd/>
          </a:ln>
        </p:spPr>
        <p:txBody>
          <a:bodyPr/>
          <a:lstStyle/>
          <a:p>
            <a:endParaRPr lang="en-US"/>
          </a:p>
        </p:txBody>
      </p:sp>
      <p:sp>
        <p:nvSpPr>
          <p:cNvPr id="224278" name="Text Box 33"/>
          <p:cNvSpPr txBox="1">
            <a:spLocks noChangeArrowheads="1"/>
          </p:cNvSpPr>
          <p:nvPr/>
        </p:nvSpPr>
        <p:spPr bwMode="auto">
          <a:xfrm>
            <a:off x="5646738" y="3262313"/>
            <a:ext cx="1874837" cy="366712"/>
          </a:xfrm>
          <a:prstGeom prst="rect">
            <a:avLst/>
          </a:prstGeom>
          <a:noFill/>
          <a:ln w="9525">
            <a:noFill/>
            <a:miter lim="800000"/>
            <a:headEnd/>
            <a:tailEnd/>
          </a:ln>
        </p:spPr>
        <p:txBody>
          <a:bodyPr wrap="none">
            <a:spAutoFit/>
          </a:bodyPr>
          <a:lstStyle/>
          <a:p>
            <a:pPr algn="l"/>
            <a:r>
              <a:rPr lang="en-US" sz="1800"/>
              <a:t>= 0.0427 mol Cl</a:t>
            </a:r>
            <a:r>
              <a:rPr lang="en-US" sz="1800" baseline="-25000"/>
              <a:t>2</a:t>
            </a:r>
          </a:p>
        </p:txBody>
      </p:sp>
      <p:sp>
        <p:nvSpPr>
          <p:cNvPr id="1366050" name="Text Box 34"/>
          <p:cNvSpPr txBox="1">
            <a:spLocks noChangeArrowheads="1"/>
          </p:cNvSpPr>
          <p:nvPr/>
        </p:nvSpPr>
        <p:spPr bwMode="auto">
          <a:xfrm>
            <a:off x="685800" y="4419600"/>
            <a:ext cx="2882900" cy="1465263"/>
          </a:xfrm>
          <a:prstGeom prst="rect">
            <a:avLst/>
          </a:prstGeom>
          <a:noFill/>
          <a:ln w="9525">
            <a:noFill/>
            <a:miter lim="800000"/>
            <a:headEnd/>
            <a:tailEnd/>
          </a:ln>
        </p:spPr>
        <p:txBody>
          <a:bodyPr wrap="none">
            <a:spAutoFit/>
          </a:bodyPr>
          <a:lstStyle/>
          <a:p>
            <a:pPr algn="l"/>
            <a:r>
              <a:rPr lang="en-US" sz="1800"/>
              <a:t>P</a:t>
            </a:r>
            <a:r>
              <a:rPr lang="en-US" sz="1800" baseline="-25000"/>
              <a:t> </a:t>
            </a:r>
            <a:r>
              <a:rPr lang="en-US" sz="1800"/>
              <a:t> =  0.95 atm</a:t>
            </a:r>
          </a:p>
          <a:p>
            <a:pPr algn="l"/>
            <a:r>
              <a:rPr lang="en-US" sz="1800"/>
              <a:t>T</a:t>
            </a:r>
            <a:r>
              <a:rPr lang="en-US" sz="1800" baseline="-25000"/>
              <a:t> </a:t>
            </a:r>
            <a:r>
              <a:rPr lang="en-US" sz="1800"/>
              <a:t> =  25 </a:t>
            </a:r>
            <a:r>
              <a:rPr lang="en-US" sz="1800" baseline="30000"/>
              <a:t>o</a:t>
            </a:r>
            <a:r>
              <a:rPr lang="en-US" sz="1800"/>
              <a:t>C + 273  =  298 K</a:t>
            </a:r>
          </a:p>
          <a:p>
            <a:pPr algn="l"/>
            <a:r>
              <a:rPr lang="en-US" sz="1800"/>
              <a:t>V =  X L</a:t>
            </a:r>
            <a:endParaRPr lang="en-US" sz="1800" baseline="30000"/>
          </a:p>
          <a:p>
            <a:pPr algn="l"/>
            <a:r>
              <a:rPr lang="en-US" sz="1800"/>
              <a:t>R =  0.0821 L</a:t>
            </a:r>
            <a:r>
              <a:rPr lang="en-US" sz="1800" baseline="30000"/>
              <a:t>.</a:t>
            </a:r>
            <a:r>
              <a:rPr lang="en-US" sz="1800"/>
              <a:t>atm / mol</a:t>
            </a:r>
            <a:r>
              <a:rPr lang="en-US" sz="1800" baseline="30000"/>
              <a:t>.</a:t>
            </a:r>
            <a:r>
              <a:rPr lang="en-US" sz="1800"/>
              <a:t>K</a:t>
            </a:r>
          </a:p>
          <a:p>
            <a:pPr algn="l"/>
            <a:r>
              <a:rPr lang="en-US" sz="1800"/>
              <a:t>n =  0.0427 mol</a:t>
            </a:r>
          </a:p>
        </p:txBody>
      </p:sp>
      <p:sp>
        <p:nvSpPr>
          <p:cNvPr id="1366052" name="Rectangle 36"/>
          <p:cNvSpPr>
            <a:spLocks noChangeArrowheads="1"/>
          </p:cNvSpPr>
          <p:nvPr/>
        </p:nvSpPr>
        <p:spPr bwMode="auto">
          <a:xfrm>
            <a:off x="4427538" y="4240213"/>
            <a:ext cx="2033587" cy="457200"/>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P V  =  n R T</a:t>
            </a:r>
            <a:endParaRPr lang="en-US" sz="2400" baseline="-25000">
              <a:solidFill>
                <a:schemeClr val="accent2"/>
              </a:solidFill>
            </a:endParaRPr>
          </a:p>
        </p:txBody>
      </p:sp>
      <p:sp>
        <p:nvSpPr>
          <p:cNvPr id="1366056" name="Text Box 40"/>
          <p:cNvSpPr txBox="1">
            <a:spLocks noChangeArrowheads="1"/>
          </p:cNvSpPr>
          <p:nvPr/>
        </p:nvSpPr>
        <p:spPr bwMode="auto">
          <a:xfrm>
            <a:off x="4637088" y="5275263"/>
            <a:ext cx="4410075" cy="366712"/>
          </a:xfrm>
          <a:prstGeom prst="rect">
            <a:avLst/>
          </a:prstGeom>
          <a:noFill/>
          <a:ln w="9525">
            <a:noFill/>
            <a:miter lim="800000"/>
            <a:headEnd/>
            <a:tailEnd/>
          </a:ln>
        </p:spPr>
        <p:txBody>
          <a:bodyPr wrap="none">
            <a:spAutoFit/>
          </a:bodyPr>
          <a:lstStyle/>
          <a:p>
            <a:pPr algn="l"/>
            <a:r>
              <a:rPr lang="en-US" sz="1800"/>
              <a:t>0.0427 mol (0.0821 L</a:t>
            </a:r>
            <a:r>
              <a:rPr lang="en-US" sz="1800" baseline="30000"/>
              <a:t>.</a:t>
            </a:r>
            <a:r>
              <a:rPr lang="en-US" sz="1800"/>
              <a:t>atm / mol</a:t>
            </a:r>
            <a:r>
              <a:rPr lang="en-US" sz="1800" baseline="30000"/>
              <a:t>.</a:t>
            </a:r>
            <a:r>
              <a:rPr lang="en-US" sz="1800"/>
              <a:t>K) (298 K)</a:t>
            </a:r>
          </a:p>
        </p:txBody>
      </p:sp>
      <p:sp>
        <p:nvSpPr>
          <p:cNvPr id="1366061" name="Text Box 45"/>
          <p:cNvSpPr txBox="1">
            <a:spLocks noChangeArrowheads="1"/>
          </p:cNvSpPr>
          <p:nvPr/>
        </p:nvSpPr>
        <p:spPr bwMode="auto">
          <a:xfrm>
            <a:off x="5373688" y="6234113"/>
            <a:ext cx="1749425" cy="457200"/>
          </a:xfrm>
          <a:prstGeom prst="rect">
            <a:avLst/>
          </a:prstGeom>
          <a:noFill/>
          <a:ln w="9525">
            <a:noFill/>
            <a:miter lim="800000"/>
            <a:headEnd/>
            <a:tailEnd/>
          </a:ln>
        </p:spPr>
        <p:txBody>
          <a:bodyPr wrap="none">
            <a:spAutoFit/>
          </a:bodyPr>
          <a:lstStyle/>
          <a:p>
            <a:pPr algn="l"/>
            <a:r>
              <a:rPr lang="en-US" sz="2400"/>
              <a:t>V  =  1.04 L</a:t>
            </a:r>
            <a:endParaRPr lang="en-US" sz="2400" baseline="30000"/>
          </a:p>
        </p:txBody>
      </p:sp>
      <p:grpSp>
        <p:nvGrpSpPr>
          <p:cNvPr id="4" name="Group 53"/>
          <p:cNvGrpSpPr>
            <a:grpSpLocks/>
          </p:cNvGrpSpPr>
          <p:nvPr/>
        </p:nvGrpSpPr>
        <p:grpSpPr bwMode="auto">
          <a:xfrm>
            <a:off x="6891338" y="4062413"/>
            <a:ext cx="2033587" cy="838200"/>
            <a:chOff x="3502" y="2807"/>
            <a:chExt cx="1281" cy="528"/>
          </a:xfrm>
        </p:grpSpPr>
        <p:sp>
          <p:nvSpPr>
            <p:cNvPr id="224288" name="Rectangle 47"/>
            <p:cNvSpPr>
              <a:spLocks noChangeArrowheads="1"/>
            </p:cNvSpPr>
            <p:nvPr/>
          </p:nvSpPr>
          <p:spPr bwMode="auto">
            <a:xfrm>
              <a:off x="3502" y="2923"/>
              <a:ext cx="1281" cy="288"/>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V  =</a:t>
              </a:r>
              <a:endParaRPr lang="en-US" sz="2400" baseline="-25000">
                <a:solidFill>
                  <a:schemeClr val="accent2"/>
                </a:solidFill>
              </a:endParaRPr>
            </a:p>
          </p:txBody>
        </p:sp>
        <p:sp>
          <p:nvSpPr>
            <p:cNvPr id="224289" name="Rectangle 49"/>
            <p:cNvSpPr>
              <a:spLocks noChangeArrowheads="1"/>
            </p:cNvSpPr>
            <p:nvPr/>
          </p:nvSpPr>
          <p:spPr bwMode="auto">
            <a:xfrm>
              <a:off x="3921" y="2807"/>
              <a:ext cx="585" cy="288"/>
            </a:xfrm>
            <a:prstGeom prst="rect">
              <a:avLst/>
            </a:prstGeom>
            <a:noFill/>
            <a:ln w="9525">
              <a:noFill/>
              <a:miter lim="800000"/>
              <a:headEnd/>
              <a:tailEnd/>
            </a:ln>
          </p:spPr>
          <p:txBody>
            <a:bodyPr wrap="none">
              <a:spAutoFit/>
            </a:bodyPr>
            <a:lstStyle/>
            <a:p>
              <a:r>
                <a:rPr lang="en-US" sz="2400">
                  <a:solidFill>
                    <a:schemeClr val="accent2"/>
                  </a:solidFill>
                </a:rPr>
                <a:t>n R T</a:t>
              </a:r>
            </a:p>
          </p:txBody>
        </p:sp>
        <p:sp>
          <p:nvSpPr>
            <p:cNvPr id="224290" name="Line 50"/>
            <p:cNvSpPr>
              <a:spLocks noChangeShapeType="1"/>
            </p:cNvSpPr>
            <p:nvPr/>
          </p:nvSpPr>
          <p:spPr bwMode="auto">
            <a:xfrm>
              <a:off x="3951" y="3064"/>
              <a:ext cx="501" cy="0"/>
            </a:xfrm>
            <a:prstGeom prst="line">
              <a:avLst/>
            </a:prstGeom>
            <a:noFill/>
            <a:ln w="19050">
              <a:solidFill>
                <a:schemeClr val="accent2"/>
              </a:solidFill>
              <a:round/>
              <a:headEnd/>
              <a:tailEnd/>
            </a:ln>
          </p:spPr>
          <p:txBody>
            <a:bodyPr/>
            <a:lstStyle/>
            <a:p>
              <a:endParaRPr lang="en-US"/>
            </a:p>
          </p:txBody>
        </p:sp>
        <p:sp>
          <p:nvSpPr>
            <p:cNvPr id="224291" name="Rectangle 52"/>
            <p:cNvSpPr>
              <a:spLocks noChangeArrowheads="1"/>
            </p:cNvSpPr>
            <p:nvPr/>
          </p:nvSpPr>
          <p:spPr bwMode="auto">
            <a:xfrm>
              <a:off x="4077" y="3047"/>
              <a:ext cx="244" cy="288"/>
            </a:xfrm>
            <a:prstGeom prst="rect">
              <a:avLst/>
            </a:prstGeom>
            <a:noFill/>
            <a:ln w="9525">
              <a:noFill/>
              <a:miter lim="800000"/>
              <a:headEnd/>
              <a:tailEnd/>
            </a:ln>
          </p:spPr>
          <p:txBody>
            <a:bodyPr wrap="none">
              <a:spAutoFit/>
            </a:bodyPr>
            <a:lstStyle/>
            <a:p>
              <a:r>
                <a:rPr lang="en-US" sz="2400">
                  <a:solidFill>
                    <a:schemeClr val="accent2"/>
                  </a:solidFill>
                </a:rPr>
                <a:t>P</a:t>
              </a:r>
            </a:p>
          </p:txBody>
        </p:sp>
      </p:grpSp>
      <p:sp>
        <p:nvSpPr>
          <p:cNvPr id="1366070" name="Line 54"/>
          <p:cNvSpPr>
            <a:spLocks noChangeShapeType="1"/>
          </p:cNvSpPr>
          <p:nvPr/>
        </p:nvSpPr>
        <p:spPr bwMode="auto">
          <a:xfrm>
            <a:off x="4662488" y="5614988"/>
            <a:ext cx="4314825" cy="0"/>
          </a:xfrm>
          <a:prstGeom prst="line">
            <a:avLst/>
          </a:prstGeom>
          <a:noFill/>
          <a:ln w="15875">
            <a:solidFill>
              <a:schemeClr val="tx1"/>
            </a:solidFill>
            <a:round/>
            <a:headEnd/>
            <a:tailEnd/>
          </a:ln>
        </p:spPr>
        <p:txBody>
          <a:bodyPr/>
          <a:lstStyle/>
          <a:p>
            <a:endParaRPr lang="en-US"/>
          </a:p>
        </p:txBody>
      </p:sp>
      <p:sp>
        <p:nvSpPr>
          <p:cNvPr id="1366072" name="Rectangle 56"/>
          <p:cNvSpPr>
            <a:spLocks noChangeArrowheads="1"/>
          </p:cNvSpPr>
          <p:nvPr/>
        </p:nvSpPr>
        <p:spPr bwMode="auto">
          <a:xfrm>
            <a:off x="5973763" y="5622925"/>
            <a:ext cx="1073150" cy="366713"/>
          </a:xfrm>
          <a:prstGeom prst="rect">
            <a:avLst/>
          </a:prstGeom>
          <a:noFill/>
          <a:ln w="9525">
            <a:noFill/>
            <a:miter lim="800000"/>
            <a:headEnd/>
            <a:tailEnd/>
          </a:ln>
        </p:spPr>
        <p:txBody>
          <a:bodyPr wrap="none">
            <a:spAutoFit/>
          </a:bodyPr>
          <a:lstStyle/>
          <a:p>
            <a:r>
              <a:rPr lang="en-US" sz="1800"/>
              <a:t>0.95 atm</a:t>
            </a:r>
          </a:p>
        </p:txBody>
      </p:sp>
      <p:sp>
        <p:nvSpPr>
          <p:cNvPr id="224286" name="Oval 57">
            <a:hlinkClick r:id="rId4" action="ppaction://hlinksldjump" tooltip="Return to Combined Gas Law Method"/>
          </p:cNvPr>
          <p:cNvSpPr>
            <a:spLocks noChangeArrowheads="1"/>
          </p:cNvSpPr>
          <p:nvPr/>
        </p:nvSpPr>
        <p:spPr bwMode="auto">
          <a:xfrm>
            <a:off x="3527425" y="4210050"/>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t>Ideal Gas</a:t>
            </a:r>
          </a:p>
          <a:p>
            <a:r>
              <a:rPr lang="en-US" sz="800"/>
              <a:t>Method</a:t>
            </a:r>
          </a:p>
        </p:txBody>
      </p:sp>
      <p:sp>
        <p:nvSpPr>
          <p:cNvPr id="1366075" name="Rectangle 59"/>
          <p:cNvSpPr>
            <a:spLocks noChangeArrowheads="1"/>
          </p:cNvSpPr>
          <p:nvPr/>
        </p:nvSpPr>
        <p:spPr bwMode="auto">
          <a:xfrm>
            <a:off x="3921125" y="5424488"/>
            <a:ext cx="723900" cy="366712"/>
          </a:xfrm>
          <a:prstGeom prst="rect">
            <a:avLst/>
          </a:prstGeom>
          <a:noFill/>
          <a:ln w="9525">
            <a:noFill/>
            <a:miter lim="800000"/>
            <a:headEnd/>
            <a:tailEnd/>
          </a:ln>
        </p:spPr>
        <p:txBody>
          <a:bodyPr wrap="none">
            <a:spAutoFit/>
          </a:bodyPr>
          <a:lstStyle/>
          <a:p>
            <a:r>
              <a:rPr lang="en-US" sz="1800"/>
              <a:t>X 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366027"/>
                                        </p:tgtEl>
                                        <p:attrNameLst>
                                          <p:attrName>style.opacity</p:attrName>
                                        </p:attrNameLst>
                                      </p:cBhvr>
                                      <p:to>
                                        <p:strVal val="0.5"/>
                                      </p:to>
                                    </p:set>
                                    <p:animEffect filter="image" prLst="opacity: 0.5">
                                      <p:cBhvr rctx="IE">
                                        <p:cTn id="7" dur="indefinite"/>
                                        <p:tgtEl>
                                          <p:spTgt spid="1366027"/>
                                        </p:tgtEl>
                                      </p:cBhvr>
                                    </p:animEffect>
                                  </p:childTnLst>
                                </p:cTn>
                              </p:par>
                              <p:par>
                                <p:cTn id="8" presetID="9" presetClass="emph" presetSubtype="0" grpId="0" nodeType="withEffect">
                                  <p:stCondLst>
                                    <p:cond delay="0"/>
                                  </p:stCondLst>
                                  <p:childTnLst>
                                    <p:set>
                                      <p:cBhvr rctx="PPT">
                                        <p:cTn id="9" dur="indefinite"/>
                                        <p:tgtEl>
                                          <p:spTgt spid="1366028"/>
                                        </p:tgtEl>
                                        <p:attrNameLst>
                                          <p:attrName>style.opacity</p:attrName>
                                        </p:attrNameLst>
                                      </p:cBhvr>
                                      <p:to>
                                        <p:strVal val="0.5"/>
                                      </p:to>
                                    </p:set>
                                    <p:animEffect filter="image" prLst="opacity: 0.5">
                                      <p:cBhvr rctx="IE">
                                        <p:cTn id="10" dur="indefinite"/>
                                        <p:tgtEl>
                                          <p:spTgt spid="1366028"/>
                                        </p:tgtEl>
                                      </p:cBhvr>
                                    </p:animEffect>
                                  </p:childTnLst>
                                </p:cTn>
                              </p:par>
                              <p:par>
                                <p:cTn id="11" presetID="9" presetClass="emph" presetSubtype="0" grpId="0" nodeType="withEffect">
                                  <p:stCondLst>
                                    <p:cond delay="0"/>
                                  </p:stCondLst>
                                  <p:childTnLst>
                                    <p:set>
                                      <p:cBhvr rctx="PPT">
                                        <p:cTn id="12" dur="indefinite"/>
                                        <p:tgtEl>
                                          <p:spTgt spid="1366029"/>
                                        </p:tgtEl>
                                        <p:attrNameLst>
                                          <p:attrName>style.opacity</p:attrName>
                                        </p:attrNameLst>
                                      </p:cBhvr>
                                      <p:to>
                                        <p:strVal val="0.5"/>
                                      </p:to>
                                    </p:set>
                                    <p:animEffect filter="image" prLst="opacity: 0.5">
                                      <p:cBhvr rctx="IE">
                                        <p:cTn id="13" dur="indefinite"/>
                                        <p:tgtEl>
                                          <p:spTgt spid="1366029"/>
                                        </p:tgtEl>
                                      </p:cBhvr>
                                    </p:animEffect>
                                  </p:childTnLst>
                                </p:cTn>
                              </p:par>
                              <p:par>
                                <p:cTn id="14" presetID="9" presetClass="emph" presetSubtype="0" grpId="0" nodeType="withEffect">
                                  <p:stCondLst>
                                    <p:cond delay="0"/>
                                  </p:stCondLst>
                                  <p:childTnLst>
                                    <p:set>
                                      <p:cBhvr rctx="PPT">
                                        <p:cTn id="15" dur="indefinite"/>
                                        <p:tgtEl>
                                          <p:spTgt spid="1366030"/>
                                        </p:tgtEl>
                                        <p:attrNameLst>
                                          <p:attrName>style.opacity</p:attrName>
                                        </p:attrNameLst>
                                      </p:cBhvr>
                                      <p:to>
                                        <p:strVal val="0.5"/>
                                      </p:to>
                                    </p:set>
                                    <p:animEffect filter="image" prLst="opacity: 0.5">
                                      <p:cBhvr rctx="IE">
                                        <p:cTn id="16" dur="indefinite"/>
                                        <p:tgtEl>
                                          <p:spTgt spid="1366030"/>
                                        </p:tgtEl>
                                      </p:cBhvr>
                                    </p:animEffect>
                                  </p:childTnLst>
                                </p:cTn>
                              </p:par>
                              <p:par>
                                <p:cTn id="17" presetID="9" presetClass="emph" presetSubtype="0" grpId="0" nodeType="withEffect">
                                  <p:stCondLst>
                                    <p:cond delay="0"/>
                                  </p:stCondLst>
                                  <p:childTnLst>
                                    <p:set>
                                      <p:cBhvr rctx="PPT">
                                        <p:cTn id="18" dur="indefinite"/>
                                        <p:tgtEl>
                                          <p:spTgt spid="1366031"/>
                                        </p:tgtEl>
                                        <p:attrNameLst>
                                          <p:attrName>style.opacity</p:attrName>
                                        </p:attrNameLst>
                                      </p:cBhvr>
                                      <p:to>
                                        <p:strVal val="0.5"/>
                                      </p:to>
                                    </p:set>
                                    <p:animEffect filter="image" prLst="opacity: 0.5">
                                      <p:cBhvr rctx="IE">
                                        <p:cTn id="19" dur="indefinite"/>
                                        <p:tgtEl>
                                          <p:spTgt spid="1366031"/>
                                        </p:tgtEl>
                                      </p:cBhvr>
                                    </p:animEffect>
                                  </p:childTnLst>
                                </p:cTn>
                              </p:par>
                              <p:par>
                                <p:cTn id="20" presetID="9" presetClass="emph" presetSubtype="0" nodeType="withEffect">
                                  <p:stCondLst>
                                    <p:cond delay="0"/>
                                  </p:stCondLst>
                                  <p:childTnLst>
                                    <p:set>
                                      <p:cBhvr rctx="PPT">
                                        <p:cTn id="21" dur="indefinite"/>
                                        <p:tgtEl>
                                          <p:spTgt spid="2"/>
                                        </p:tgtEl>
                                        <p:attrNameLst>
                                          <p:attrName>style.opacity</p:attrName>
                                        </p:attrNameLst>
                                      </p:cBhvr>
                                      <p:to>
                                        <p:strVal val="0.5"/>
                                      </p:to>
                                    </p:set>
                                    <p:animEffect filter="image" prLst="opacity: 0.5">
                                      <p:cBhvr rctx="IE">
                                        <p:cTn id="22" dur="indefinite"/>
                                        <p:tgtEl>
                                          <p:spTgt spid="2"/>
                                        </p:tgtEl>
                                      </p:cBhvr>
                                    </p:animEffect>
                                  </p:childTnLst>
                                </p:cTn>
                              </p:par>
                              <p:par>
                                <p:cTn id="23" presetID="9" presetClass="emph" presetSubtype="0" nodeType="withEffect">
                                  <p:stCondLst>
                                    <p:cond delay="0"/>
                                  </p:stCondLst>
                                  <p:childTnLst>
                                    <p:set>
                                      <p:cBhvr rctx="PPT">
                                        <p:cTn id="24" dur="indefinite"/>
                                        <p:tgtEl>
                                          <p:spTgt spid="3"/>
                                        </p:tgtEl>
                                        <p:attrNameLst>
                                          <p:attrName>style.opacity</p:attrName>
                                        </p:attrNameLst>
                                      </p:cBhvr>
                                      <p:to>
                                        <p:strVal val="0.5"/>
                                      </p:to>
                                    </p:set>
                                    <p:animEffect filter="image" prLst="opacity: 0.5">
                                      <p:cBhvr rctx="IE">
                                        <p:cTn id="25" dur="indefinite"/>
                                        <p:tgtEl>
                                          <p:spTgt spid="3"/>
                                        </p:tgtEl>
                                      </p:cBhvr>
                                    </p:animEffect>
                                  </p:childTnLst>
                                </p:cTn>
                              </p:par>
                              <p:par>
                                <p:cTn id="26" presetID="9" presetClass="emph" presetSubtype="0" grpId="0" nodeType="withEffect">
                                  <p:stCondLst>
                                    <p:cond delay="0"/>
                                  </p:stCondLst>
                                  <p:childTnLst>
                                    <p:set>
                                      <p:cBhvr rctx="PPT">
                                        <p:cTn id="27" dur="indefinite"/>
                                        <p:tgtEl>
                                          <p:spTgt spid="1366043"/>
                                        </p:tgtEl>
                                        <p:attrNameLst>
                                          <p:attrName>style.opacity</p:attrName>
                                        </p:attrNameLst>
                                      </p:cBhvr>
                                      <p:to>
                                        <p:strVal val="0.5"/>
                                      </p:to>
                                    </p:set>
                                    <p:animEffect filter="image" prLst="opacity: 0.5">
                                      <p:cBhvr rctx="IE">
                                        <p:cTn id="28" dur="indefinite"/>
                                        <p:tgtEl>
                                          <p:spTgt spid="1366043"/>
                                        </p:tgtEl>
                                      </p:cBhvr>
                                    </p:animEffect>
                                  </p:childTnLst>
                                </p:cTn>
                              </p:par>
                              <p:par>
                                <p:cTn id="29" presetID="9" presetClass="emph" presetSubtype="0" grpId="0" nodeType="withEffect">
                                  <p:stCondLst>
                                    <p:cond delay="0"/>
                                  </p:stCondLst>
                                  <p:childTnLst>
                                    <p:set>
                                      <p:cBhvr rctx="PPT">
                                        <p:cTn id="30" dur="indefinite"/>
                                        <p:tgtEl>
                                          <p:spTgt spid="1366044"/>
                                        </p:tgtEl>
                                        <p:attrNameLst>
                                          <p:attrName>style.opacity</p:attrName>
                                        </p:attrNameLst>
                                      </p:cBhvr>
                                      <p:to>
                                        <p:strVal val="0.5"/>
                                      </p:to>
                                    </p:set>
                                    <p:animEffect filter="image" prLst="opacity: 0.5">
                                      <p:cBhvr rctx="IE">
                                        <p:cTn id="31" dur="indefinite"/>
                                        <p:tgtEl>
                                          <p:spTgt spid="1366044"/>
                                        </p:tgtEl>
                                      </p:cBhvr>
                                    </p:animEffect>
                                  </p:childTnLst>
                                </p:cTn>
                              </p:par>
                              <p:par>
                                <p:cTn id="32" presetID="9" presetClass="emph" presetSubtype="0" grpId="0" nodeType="withEffect">
                                  <p:stCondLst>
                                    <p:cond delay="0"/>
                                  </p:stCondLst>
                                  <p:childTnLst>
                                    <p:set>
                                      <p:cBhvr rctx="PPT">
                                        <p:cTn id="33" dur="indefinite"/>
                                        <p:tgtEl>
                                          <p:spTgt spid="1366045"/>
                                        </p:tgtEl>
                                        <p:attrNameLst>
                                          <p:attrName>style.opacity</p:attrName>
                                        </p:attrNameLst>
                                      </p:cBhvr>
                                      <p:to>
                                        <p:strVal val="0.5"/>
                                      </p:to>
                                    </p:set>
                                    <p:animEffect filter="image" prLst="opacity: 0.5">
                                      <p:cBhvr rctx="IE">
                                        <p:cTn id="34" dur="indefinite"/>
                                        <p:tgtEl>
                                          <p:spTgt spid="1366045"/>
                                        </p:tgtEl>
                                      </p:cBhvr>
                                    </p:animEffect>
                                  </p:childTnLst>
                                </p:cTn>
                              </p:par>
                              <p:par>
                                <p:cTn id="35" presetID="9" presetClass="emph" presetSubtype="0" grpId="0" nodeType="withEffect">
                                  <p:stCondLst>
                                    <p:cond delay="0"/>
                                  </p:stCondLst>
                                  <p:childTnLst>
                                    <p:set>
                                      <p:cBhvr rctx="PPT">
                                        <p:cTn id="36" dur="indefinite"/>
                                        <p:tgtEl>
                                          <p:spTgt spid="1366046"/>
                                        </p:tgtEl>
                                        <p:attrNameLst>
                                          <p:attrName>style.opacity</p:attrName>
                                        </p:attrNameLst>
                                      </p:cBhvr>
                                      <p:to>
                                        <p:strVal val="0.5"/>
                                      </p:to>
                                    </p:set>
                                    <p:animEffect filter="image" prLst="opacity: 0.5">
                                      <p:cBhvr rctx="IE">
                                        <p:cTn id="37" dur="indefinite"/>
                                        <p:tgtEl>
                                          <p:spTgt spid="136604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66052">
                                            <p:txEl>
                                              <p:pRg st="0" end="0"/>
                                            </p:txEl>
                                          </p:spTgt>
                                        </p:tgtEl>
                                        <p:attrNameLst>
                                          <p:attrName>style.visibility</p:attrName>
                                        </p:attrNameLst>
                                      </p:cBhvr>
                                      <p:to>
                                        <p:strVal val="visible"/>
                                      </p:to>
                                    </p:set>
                                    <p:animEffect transition="in" filter="dissolve">
                                      <p:cBhvr>
                                        <p:cTn id="42" dur="500"/>
                                        <p:tgtEl>
                                          <p:spTgt spid="136605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style.rotation</p:attrName>
                                        </p:attrNameLst>
                                      </p:cBhvr>
                                      <p:tavLst>
                                        <p:tav tm="0">
                                          <p:val>
                                            <p:fltVal val="360"/>
                                          </p:val>
                                        </p:tav>
                                        <p:tav tm="100000">
                                          <p:val>
                                            <p:fltVal val="0"/>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366050">
                                            <p:txEl>
                                              <p:pRg st="0" end="0"/>
                                            </p:txEl>
                                          </p:spTgt>
                                        </p:tgtEl>
                                        <p:attrNameLst>
                                          <p:attrName>style.visibility</p:attrName>
                                        </p:attrNameLst>
                                      </p:cBhvr>
                                      <p:to>
                                        <p:strVal val="visible"/>
                                      </p:to>
                                    </p:set>
                                    <p:animEffect transition="in" filter="dissolve">
                                      <p:cBhvr>
                                        <p:cTn id="55" dur="500"/>
                                        <p:tgtEl>
                                          <p:spTgt spid="136605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366050">
                                            <p:txEl>
                                              <p:pRg st="1" end="1"/>
                                            </p:txEl>
                                          </p:spTgt>
                                        </p:tgtEl>
                                        <p:attrNameLst>
                                          <p:attrName>style.visibility</p:attrName>
                                        </p:attrNameLst>
                                      </p:cBhvr>
                                      <p:to>
                                        <p:strVal val="visible"/>
                                      </p:to>
                                    </p:set>
                                    <p:animEffect transition="in" filter="dissolve">
                                      <p:cBhvr>
                                        <p:cTn id="60" dur="500"/>
                                        <p:tgtEl>
                                          <p:spTgt spid="1366050">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366050">
                                            <p:txEl>
                                              <p:pRg st="2" end="2"/>
                                            </p:txEl>
                                          </p:spTgt>
                                        </p:tgtEl>
                                        <p:attrNameLst>
                                          <p:attrName>style.visibility</p:attrName>
                                        </p:attrNameLst>
                                      </p:cBhvr>
                                      <p:to>
                                        <p:strVal val="visible"/>
                                      </p:to>
                                    </p:set>
                                    <p:animEffect transition="in" filter="dissolve">
                                      <p:cBhvr>
                                        <p:cTn id="65" dur="500"/>
                                        <p:tgtEl>
                                          <p:spTgt spid="1366050">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366050">
                                            <p:txEl>
                                              <p:pRg st="3" end="3"/>
                                            </p:txEl>
                                          </p:spTgt>
                                        </p:tgtEl>
                                        <p:attrNameLst>
                                          <p:attrName>style.visibility</p:attrName>
                                        </p:attrNameLst>
                                      </p:cBhvr>
                                      <p:to>
                                        <p:strVal val="visible"/>
                                      </p:to>
                                    </p:set>
                                    <p:animEffect transition="in" filter="dissolve">
                                      <p:cBhvr>
                                        <p:cTn id="70" dur="500"/>
                                        <p:tgtEl>
                                          <p:spTgt spid="1366050">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366050">
                                            <p:txEl>
                                              <p:pRg st="4" end="4"/>
                                            </p:txEl>
                                          </p:spTgt>
                                        </p:tgtEl>
                                        <p:attrNameLst>
                                          <p:attrName>style.visibility</p:attrName>
                                        </p:attrNameLst>
                                      </p:cBhvr>
                                      <p:to>
                                        <p:strVal val="visible"/>
                                      </p:to>
                                    </p:set>
                                    <p:animEffect transition="in" filter="dissolve">
                                      <p:cBhvr>
                                        <p:cTn id="75" dur="500"/>
                                        <p:tgtEl>
                                          <p:spTgt spid="1366050">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0" presetClass="entr" presetSubtype="0" fill="hold" grpId="0" nodeType="clickEffect">
                                  <p:stCondLst>
                                    <p:cond delay="0"/>
                                  </p:stCondLst>
                                  <p:iterate type="lt">
                                    <p:tmPct val="10000"/>
                                  </p:iterate>
                                  <p:childTnLst>
                                    <p:set>
                                      <p:cBhvr>
                                        <p:cTn id="79" dur="1" fill="hold">
                                          <p:stCondLst>
                                            <p:cond delay="0"/>
                                          </p:stCondLst>
                                        </p:cTn>
                                        <p:tgtEl>
                                          <p:spTgt spid="1366075"/>
                                        </p:tgtEl>
                                        <p:attrNameLst>
                                          <p:attrName>style.visibility</p:attrName>
                                        </p:attrNameLst>
                                      </p:cBhvr>
                                      <p:to>
                                        <p:strVal val="visible"/>
                                      </p:to>
                                    </p:set>
                                    <p:animEffect transition="in" filter="fade">
                                      <p:cBhvr>
                                        <p:cTn id="80" dur="1000"/>
                                        <p:tgtEl>
                                          <p:spTgt spid="1366075"/>
                                        </p:tgtEl>
                                      </p:cBhvr>
                                    </p:animEffect>
                                    <p:anim calcmode="lin" valueType="num">
                                      <p:cBhvr>
                                        <p:cTn id="81" dur="1000" fill="hold"/>
                                        <p:tgtEl>
                                          <p:spTgt spid="1366075"/>
                                        </p:tgtEl>
                                        <p:attrNameLst>
                                          <p:attrName>ppt_x</p:attrName>
                                        </p:attrNameLst>
                                      </p:cBhvr>
                                      <p:tavLst>
                                        <p:tav tm="0">
                                          <p:val>
                                            <p:strVal val="#ppt_x-.1"/>
                                          </p:val>
                                        </p:tav>
                                        <p:tav tm="100000">
                                          <p:val>
                                            <p:strVal val="#ppt_x"/>
                                          </p:val>
                                        </p:tav>
                                      </p:tavLst>
                                    </p:anim>
                                    <p:anim calcmode="lin" valueType="num">
                                      <p:cBhvr>
                                        <p:cTn id="82" dur="1000" fill="hold"/>
                                        <p:tgtEl>
                                          <p:spTgt spid="136607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366056">
                                            <p:txEl>
                                              <p:pRg st="0" end="0"/>
                                            </p:txEl>
                                          </p:spTgt>
                                        </p:tgtEl>
                                        <p:attrNameLst>
                                          <p:attrName>style.visibility</p:attrName>
                                        </p:attrNameLst>
                                      </p:cBhvr>
                                      <p:to>
                                        <p:strVal val="visible"/>
                                      </p:to>
                                    </p:set>
                                    <p:animEffect transition="in" filter="dissolve">
                                      <p:cBhvr>
                                        <p:cTn id="87" dur="500"/>
                                        <p:tgtEl>
                                          <p:spTgt spid="1366056">
                                            <p:txEl>
                                              <p:pRg st="0" end="0"/>
                                            </p:txEl>
                                          </p:spTgt>
                                        </p:tgtEl>
                                      </p:cBhvr>
                                    </p:animEffect>
                                  </p:childTnLst>
                                </p:cTn>
                              </p:par>
                            </p:childTnLst>
                          </p:cTn>
                        </p:par>
                        <p:par>
                          <p:cTn id="88" fill="hold">
                            <p:stCondLst>
                              <p:cond delay="500"/>
                            </p:stCondLst>
                            <p:childTnLst>
                              <p:par>
                                <p:cTn id="89" presetID="17" presetClass="entr" presetSubtype="10" fill="hold" grpId="0" nodeType="afterEffect">
                                  <p:stCondLst>
                                    <p:cond delay="0"/>
                                  </p:stCondLst>
                                  <p:childTnLst>
                                    <p:set>
                                      <p:cBhvr>
                                        <p:cTn id="90" dur="1" fill="hold">
                                          <p:stCondLst>
                                            <p:cond delay="0"/>
                                          </p:stCondLst>
                                        </p:cTn>
                                        <p:tgtEl>
                                          <p:spTgt spid="1366070"/>
                                        </p:tgtEl>
                                        <p:attrNameLst>
                                          <p:attrName>style.visibility</p:attrName>
                                        </p:attrNameLst>
                                      </p:cBhvr>
                                      <p:to>
                                        <p:strVal val="visible"/>
                                      </p:to>
                                    </p:set>
                                    <p:anim calcmode="lin" valueType="num">
                                      <p:cBhvr>
                                        <p:cTn id="91" dur="500" fill="hold"/>
                                        <p:tgtEl>
                                          <p:spTgt spid="1366070"/>
                                        </p:tgtEl>
                                        <p:attrNameLst>
                                          <p:attrName>ppt_w</p:attrName>
                                        </p:attrNameLst>
                                      </p:cBhvr>
                                      <p:tavLst>
                                        <p:tav tm="0">
                                          <p:val>
                                            <p:fltVal val="0"/>
                                          </p:val>
                                        </p:tav>
                                        <p:tav tm="100000">
                                          <p:val>
                                            <p:strVal val="#ppt_w"/>
                                          </p:val>
                                        </p:tav>
                                      </p:tavLst>
                                    </p:anim>
                                    <p:anim calcmode="lin" valueType="num">
                                      <p:cBhvr>
                                        <p:cTn id="92" dur="500" fill="hold"/>
                                        <p:tgtEl>
                                          <p:spTgt spid="1366070"/>
                                        </p:tgtEl>
                                        <p:attrNameLst>
                                          <p:attrName>ppt_h</p:attrName>
                                        </p:attrNameLst>
                                      </p:cBhvr>
                                      <p:tavLst>
                                        <p:tav tm="0">
                                          <p:val>
                                            <p:strVal val="#ppt_h"/>
                                          </p:val>
                                        </p:tav>
                                        <p:tav tm="100000">
                                          <p:val>
                                            <p:strVal val="#ppt_h"/>
                                          </p:val>
                                        </p:tav>
                                      </p:tavLst>
                                    </p:anim>
                                  </p:childTnLst>
                                </p:cTn>
                              </p:par>
                            </p:childTnLst>
                          </p:cTn>
                        </p:par>
                        <p:par>
                          <p:cTn id="93" fill="hold">
                            <p:stCondLst>
                              <p:cond delay="1000"/>
                            </p:stCondLst>
                            <p:childTnLst>
                              <p:par>
                                <p:cTn id="94" presetID="9" presetClass="entr" presetSubtype="0" fill="hold" grpId="0" nodeType="afterEffect">
                                  <p:stCondLst>
                                    <p:cond delay="0"/>
                                  </p:stCondLst>
                                  <p:childTnLst>
                                    <p:set>
                                      <p:cBhvr>
                                        <p:cTn id="95" dur="1" fill="hold">
                                          <p:stCondLst>
                                            <p:cond delay="0"/>
                                          </p:stCondLst>
                                        </p:cTn>
                                        <p:tgtEl>
                                          <p:spTgt spid="1366072"/>
                                        </p:tgtEl>
                                        <p:attrNameLst>
                                          <p:attrName>style.visibility</p:attrName>
                                        </p:attrNameLst>
                                      </p:cBhvr>
                                      <p:to>
                                        <p:strVal val="visible"/>
                                      </p:to>
                                    </p:set>
                                    <p:animEffect transition="in" filter="dissolve">
                                      <p:cBhvr>
                                        <p:cTn id="96" dur="500"/>
                                        <p:tgtEl>
                                          <p:spTgt spid="1366072"/>
                                        </p:tgtEl>
                                      </p:cBhvr>
                                    </p:animEffect>
                                  </p:childTnLst>
                                </p:cTn>
                              </p:par>
                            </p:childTnLst>
                          </p:cTn>
                        </p:par>
                      </p:childTnLst>
                    </p:cTn>
                  </p:par>
                  <p:par>
                    <p:cTn id="97" fill="hold">
                      <p:stCondLst>
                        <p:cond delay="indefinite"/>
                      </p:stCondLst>
                      <p:childTnLst>
                        <p:par>
                          <p:cTn id="98" fill="hold">
                            <p:stCondLst>
                              <p:cond delay="0"/>
                            </p:stCondLst>
                            <p:childTnLst>
                              <p:par>
                                <p:cTn id="99" presetID="15" presetClass="entr" presetSubtype="0" fill="hold" grpId="0" nodeType="clickEffect">
                                  <p:stCondLst>
                                    <p:cond delay="0"/>
                                  </p:stCondLst>
                                  <p:childTnLst>
                                    <p:set>
                                      <p:cBhvr>
                                        <p:cTn id="100" dur="1" fill="hold">
                                          <p:stCondLst>
                                            <p:cond delay="0"/>
                                          </p:stCondLst>
                                        </p:cTn>
                                        <p:tgtEl>
                                          <p:spTgt spid="1366061"/>
                                        </p:tgtEl>
                                        <p:attrNameLst>
                                          <p:attrName>style.visibility</p:attrName>
                                        </p:attrNameLst>
                                      </p:cBhvr>
                                      <p:to>
                                        <p:strVal val="visible"/>
                                      </p:to>
                                    </p:set>
                                    <p:anim calcmode="lin" valueType="num">
                                      <p:cBhvr>
                                        <p:cTn id="101" dur="1000" fill="hold"/>
                                        <p:tgtEl>
                                          <p:spTgt spid="1366061"/>
                                        </p:tgtEl>
                                        <p:attrNameLst>
                                          <p:attrName>ppt_w</p:attrName>
                                        </p:attrNameLst>
                                      </p:cBhvr>
                                      <p:tavLst>
                                        <p:tav tm="0">
                                          <p:val>
                                            <p:fltVal val="0"/>
                                          </p:val>
                                        </p:tav>
                                        <p:tav tm="100000">
                                          <p:val>
                                            <p:strVal val="#ppt_w"/>
                                          </p:val>
                                        </p:tav>
                                      </p:tavLst>
                                    </p:anim>
                                    <p:anim calcmode="lin" valueType="num">
                                      <p:cBhvr>
                                        <p:cTn id="102" dur="1000" fill="hold"/>
                                        <p:tgtEl>
                                          <p:spTgt spid="1366061"/>
                                        </p:tgtEl>
                                        <p:attrNameLst>
                                          <p:attrName>ppt_h</p:attrName>
                                        </p:attrNameLst>
                                      </p:cBhvr>
                                      <p:tavLst>
                                        <p:tav tm="0">
                                          <p:val>
                                            <p:fltVal val="0"/>
                                          </p:val>
                                        </p:tav>
                                        <p:tav tm="100000">
                                          <p:val>
                                            <p:strVal val="#ppt_h"/>
                                          </p:val>
                                        </p:tav>
                                      </p:tavLst>
                                    </p:anim>
                                    <p:anim calcmode="lin" valueType="num">
                                      <p:cBhvr>
                                        <p:cTn id="103" dur="1000" fill="hold"/>
                                        <p:tgtEl>
                                          <p:spTgt spid="1366061"/>
                                        </p:tgtEl>
                                        <p:attrNameLst>
                                          <p:attrName>ppt_x</p:attrName>
                                        </p:attrNameLst>
                                      </p:cBhvr>
                                      <p:tavLst>
                                        <p:tav tm="0" fmla="#ppt_x+(cos(-2*pi*(1-$))*-#ppt_x-sin(-2*pi*(1-$))*(1-#ppt_y))*(1-$)">
                                          <p:val>
                                            <p:fltVal val="0"/>
                                          </p:val>
                                        </p:tav>
                                        <p:tav tm="100000">
                                          <p:val>
                                            <p:fltVal val="1"/>
                                          </p:val>
                                        </p:tav>
                                      </p:tavLst>
                                    </p:anim>
                                    <p:anim calcmode="lin" valueType="num">
                                      <p:cBhvr>
                                        <p:cTn id="104" dur="1000" fill="hold"/>
                                        <p:tgtEl>
                                          <p:spTgt spid="136606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27" grpId="0"/>
      <p:bldP spid="1366028" grpId="0"/>
      <p:bldP spid="1366029" grpId="0"/>
      <p:bldP spid="1366030" grpId="0"/>
      <p:bldP spid="1366031" grpId="0"/>
      <p:bldP spid="1366043" grpId="0" animBg="1"/>
      <p:bldP spid="1366044" grpId="0" animBg="1"/>
      <p:bldP spid="1366045" grpId="0" animBg="1"/>
      <p:bldP spid="1366046" grpId="0" animBg="1"/>
      <p:bldP spid="1366050" grpId="0" build="p" autoUpdateAnimBg="0"/>
      <p:bldP spid="1366052" grpId="0" build="p" autoUpdateAnimBg="0" advAuto="0"/>
      <p:bldP spid="1366056" grpId="0" build="p" autoUpdateAnimBg="0"/>
      <p:bldP spid="1366061" grpId="0" autoUpdateAnimBg="0"/>
      <p:bldP spid="1366070" grpId="0" animBg="1"/>
      <p:bldP spid="1366072" grpId="0"/>
      <p:bldP spid="1366075" grpId="0"/>
    </p:bldLst>
  </p:timing>
</p:sld>
</file>

<file path=ppt/slides/slide214.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r>
              <a:rPr lang="en-US" smtClean="0">
                <a:solidFill>
                  <a:schemeClr val="bg1"/>
                </a:solidFill>
              </a:rPr>
              <a:t>Bernoulli’s Principle</a:t>
            </a:r>
          </a:p>
        </p:txBody>
      </p:sp>
      <p:sp>
        <p:nvSpPr>
          <p:cNvPr id="22528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25284" name="Picture 5" descr="orville_wright_at_kitty_hawk__n"/>
          <p:cNvPicPr>
            <a:picLocks noChangeAspect="1" noChangeArrowheads="1"/>
          </p:cNvPicPr>
          <p:nvPr/>
        </p:nvPicPr>
        <p:blipFill>
          <a:blip r:embed="rId4" cstate="print"/>
          <a:srcRect/>
          <a:stretch>
            <a:fillRect/>
          </a:stretch>
        </p:blipFill>
        <p:spPr bwMode="auto">
          <a:xfrm>
            <a:off x="2024063" y="2663825"/>
            <a:ext cx="5097462" cy="1531938"/>
          </a:xfrm>
          <a:prstGeom prst="rect">
            <a:avLst/>
          </a:prstGeom>
          <a:noFill/>
          <a:ln w="9525">
            <a:noFill/>
            <a:miter lim="800000"/>
            <a:headEnd/>
            <a:tailEnd/>
          </a:ln>
        </p:spPr>
      </p:pic>
      <p:sp>
        <p:nvSpPr>
          <p:cNvPr id="225285" name="Rectangle 6"/>
          <p:cNvSpPr>
            <a:spLocks noChangeArrowheads="1"/>
          </p:cNvSpPr>
          <p:nvPr/>
        </p:nvSpPr>
        <p:spPr bwMode="auto">
          <a:xfrm>
            <a:off x="2700338" y="4305300"/>
            <a:ext cx="3743325" cy="457200"/>
          </a:xfrm>
          <a:prstGeom prst="rect">
            <a:avLst/>
          </a:prstGeom>
          <a:noFill/>
          <a:ln w="9525">
            <a:noFill/>
            <a:miter lim="800000"/>
            <a:headEnd/>
            <a:tailEnd/>
          </a:ln>
        </p:spPr>
        <p:txBody>
          <a:bodyPr wrap="none" anchor="ctr">
            <a:spAutoFit/>
          </a:bodyPr>
          <a:lstStyle/>
          <a:p>
            <a:pPr algn="l"/>
            <a:r>
              <a:rPr lang="en-US" b="1">
                <a:solidFill>
                  <a:schemeClr val="bg1"/>
                </a:solidFill>
              </a:rPr>
              <a:t>ORVILLE WRIGHT  KITTYHAWK N.C.   12/17/1903</a:t>
            </a:r>
            <a:r>
              <a:rPr lang="en-US">
                <a:solidFill>
                  <a:schemeClr val="bg1"/>
                </a:solidFill>
              </a:rPr>
              <a:t/>
            </a:r>
            <a:br>
              <a:rPr lang="en-US">
                <a:solidFill>
                  <a:schemeClr val="bg1"/>
                </a:solidFill>
              </a:rPr>
            </a:b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sz="4000" i="1" smtClean="0"/>
              <a:t>Bernoulli’s Principle</a:t>
            </a:r>
            <a:r>
              <a:rPr lang="en-US" smtClean="0"/>
              <a:t> </a:t>
            </a:r>
          </a:p>
        </p:txBody>
      </p:sp>
      <p:sp>
        <p:nvSpPr>
          <p:cNvPr id="226307" name="Text Box 3"/>
          <p:cNvSpPr txBox="1">
            <a:spLocks noChangeArrowheads="1"/>
          </p:cNvSpPr>
          <p:nvPr/>
        </p:nvSpPr>
        <p:spPr bwMode="auto">
          <a:xfrm>
            <a:off x="1066800" y="2300288"/>
            <a:ext cx="1143000" cy="571500"/>
          </a:xfrm>
          <a:prstGeom prst="rect">
            <a:avLst/>
          </a:prstGeom>
          <a:noFill/>
          <a:ln w="9525">
            <a:noFill/>
            <a:miter lim="800000"/>
            <a:headEnd/>
            <a:tailEnd/>
          </a:ln>
        </p:spPr>
        <p:txBody>
          <a:bodyPr/>
          <a:lstStyle/>
          <a:p>
            <a:r>
              <a:rPr lang="en-US" sz="1600">
                <a:cs typeface="Times New Roman" pitchFamily="18" charset="0"/>
              </a:rPr>
              <a:t>LIQUID</a:t>
            </a:r>
            <a:endParaRPr lang="en-US" sz="900"/>
          </a:p>
          <a:p>
            <a:pPr eaLnBrk="0" hangingPunct="0"/>
            <a:r>
              <a:rPr lang="en-US" sz="1600" u="sng">
                <a:ea typeface="Times New Roman" pitchFamily="18" charset="0"/>
                <a:cs typeface="Arial" charset="0"/>
              </a:rPr>
              <a:t>OR</a:t>
            </a:r>
            <a:r>
              <a:rPr lang="en-US" sz="1600">
                <a:ea typeface="Times New Roman" pitchFamily="18" charset="0"/>
                <a:cs typeface="Arial" charset="0"/>
              </a:rPr>
              <a:t> GAS</a:t>
            </a:r>
            <a:endParaRPr lang="en-US" sz="1800"/>
          </a:p>
        </p:txBody>
      </p:sp>
      <p:sp>
        <p:nvSpPr>
          <p:cNvPr id="226308" name="Freeform 4"/>
          <p:cNvSpPr>
            <a:spLocks/>
          </p:cNvSpPr>
          <p:nvPr/>
        </p:nvSpPr>
        <p:spPr bwMode="auto">
          <a:xfrm>
            <a:off x="1958975" y="1746250"/>
            <a:ext cx="485775" cy="341313"/>
          </a:xfrm>
          <a:custGeom>
            <a:avLst/>
            <a:gdLst>
              <a:gd name="T0" fmla="*/ 2147483647 w 763"/>
              <a:gd name="T1" fmla="*/ 0 h 538"/>
              <a:gd name="T2" fmla="*/ 0 w 763"/>
              <a:gd name="T3" fmla="*/ 2147483647 h 538"/>
              <a:gd name="T4" fmla="*/ 0 60000 65536"/>
              <a:gd name="T5" fmla="*/ 0 60000 65536"/>
              <a:gd name="T6" fmla="*/ 0 w 763"/>
              <a:gd name="T7" fmla="*/ 0 h 538"/>
              <a:gd name="T8" fmla="*/ 763 w 763"/>
              <a:gd name="T9" fmla="*/ 538 h 538"/>
            </a:gdLst>
            <a:ahLst/>
            <a:cxnLst>
              <a:cxn ang="T4">
                <a:pos x="T0" y="T1"/>
              </a:cxn>
              <a:cxn ang="T5">
                <a:pos x="T2" y="T3"/>
              </a:cxn>
            </a:cxnLst>
            <a:rect l="T6" t="T7" r="T8" b="T9"/>
            <a:pathLst>
              <a:path w="763" h="538">
                <a:moveTo>
                  <a:pt x="763" y="0"/>
                </a:moveTo>
                <a:lnTo>
                  <a:pt x="0" y="538"/>
                </a:lnTo>
              </a:path>
            </a:pathLst>
          </a:custGeom>
          <a:noFill/>
          <a:ln w="9525">
            <a:solidFill>
              <a:srgbClr val="000000"/>
            </a:solidFill>
            <a:round/>
            <a:headEnd/>
            <a:tailEnd type="triangle" w="med" len="med"/>
          </a:ln>
        </p:spPr>
        <p:txBody>
          <a:bodyPr/>
          <a:lstStyle/>
          <a:p>
            <a:endParaRPr lang="en-US"/>
          </a:p>
        </p:txBody>
      </p:sp>
      <p:sp>
        <p:nvSpPr>
          <p:cNvPr id="226309" name="Line 5"/>
          <p:cNvSpPr>
            <a:spLocks noChangeShapeType="1"/>
          </p:cNvSpPr>
          <p:nvPr/>
        </p:nvSpPr>
        <p:spPr bwMode="auto">
          <a:xfrm>
            <a:off x="3124200" y="4102100"/>
            <a:ext cx="3200400" cy="0"/>
          </a:xfrm>
          <a:prstGeom prst="line">
            <a:avLst/>
          </a:prstGeom>
          <a:noFill/>
          <a:ln w="25400">
            <a:solidFill>
              <a:srgbClr val="000000"/>
            </a:solidFill>
            <a:round/>
            <a:headEnd/>
            <a:tailEnd/>
          </a:ln>
        </p:spPr>
        <p:txBody>
          <a:bodyPr/>
          <a:lstStyle/>
          <a:p>
            <a:endParaRPr lang="en-US"/>
          </a:p>
        </p:txBody>
      </p:sp>
      <p:sp>
        <p:nvSpPr>
          <p:cNvPr id="226310" name="Line 6"/>
          <p:cNvSpPr>
            <a:spLocks noChangeShapeType="1"/>
          </p:cNvSpPr>
          <p:nvPr/>
        </p:nvSpPr>
        <p:spPr bwMode="auto">
          <a:xfrm>
            <a:off x="3924300" y="3994150"/>
            <a:ext cx="914400" cy="0"/>
          </a:xfrm>
          <a:prstGeom prst="line">
            <a:avLst/>
          </a:prstGeom>
          <a:noFill/>
          <a:ln w="9525">
            <a:solidFill>
              <a:srgbClr val="000000"/>
            </a:solidFill>
            <a:round/>
            <a:headEnd/>
            <a:tailEnd type="triangle" w="med" len="med"/>
          </a:ln>
        </p:spPr>
        <p:txBody>
          <a:bodyPr/>
          <a:lstStyle/>
          <a:p>
            <a:endParaRPr lang="en-US"/>
          </a:p>
        </p:txBody>
      </p:sp>
      <p:sp>
        <p:nvSpPr>
          <p:cNvPr id="226311" name="Line 7"/>
          <p:cNvSpPr>
            <a:spLocks noChangeShapeType="1"/>
          </p:cNvSpPr>
          <p:nvPr/>
        </p:nvSpPr>
        <p:spPr bwMode="auto">
          <a:xfrm>
            <a:off x="3924300" y="3879850"/>
            <a:ext cx="914400" cy="0"/>
          </a:xfrm>
          <a:prstGeom prst="line">
            <a:avLst/>
          </a:prstGeom>
          <a:noFill/>
          <a:ln w="9525">
            <a:solidFill>
              <a:srgbClr val="000000"/>
            </a:solidFill>
            <a:round/>
            <a:headEnd/>
            <a:tailEnd type="triangle" w="med" len="med"/>
          </a:ln>
        </p:spPr>
        <p:txBody>
          <a:bodyPr/>
          <a:lstStyle/>
          <a:p>
            <a:endParaRPr lang="en-US"/>
          </a:p>
        </p:txBody>
      </p:sp>
      <p:sp>
        <p:nvSpPr>
          <p:cNvPr id="226312" name="Line 8"/>
          <p:cNvSpPr>
            <a:spLocks noChangeShapeType="1"/>
          </p:cNvSpPr>
          <p:nvPr/>
        </p:nvSpPr>
        <p:spPr bwMode="auto">
          <a:xfrm>
            <a:off x="3924300" y="3765550"/>
            <a:ext cx="914400" cy="0"/>
          </a:xfrm>
          <a:prstGeom prst="line">
            <a:avLst/>
          </a:prstGeom>
          <a:noFill/>
          <a:ln w="9525">
            <a:solidFill>
              <a:srgbClr val="000000"/>
            </a:solidFill>
            <a:round/>
            <a:headEnd/>
            <a:tailEnd type="triangle" w="med" len="med"/>
          </a:ln>
        </p:spPr>
        <p:txBody>
          <a:bodyPr/>
          <a:lstStyle/>
          <a:p>
            <a:endParaRPr lang="en-US"/>
          </a:p>
        </p:txBody>
      </p:sp>
      <p:sp>
        <p:nvSpPr>
          <p:cNvPr id="226313" name="Line 9"/>
          <p:cNvSpPr>
            <a:spLocks noChangeShapeType="1"/>
          </p:cNvSpPr>
          <p:nvPr/>
        </p:nvSpPr>
        <p:spPr bwMode="auto">
          <a:xfrm>
            <a:off x="4267200" y="4222750"/>
            <a:ext cx="342900" cy="0"/>
          </a:xfrm>
          <a:prstGeom prst="line">
            <a:avLst/>
          </a:prstGeom>
          <a:noFill/>
          <a:ln w="9525">
            <a:solidFill>
              <a:srgbClr val="000000"/>
            </a:solidFill>
            <a:round/>
            <a:headEnd/>
            <a:tailEnd type="triangle" w="med" len="med"/>
          </a:ln>
        </p:spPr>
        <p:txBody>
          <a:bodyPr/>
          <a:lstStyle/>
          <a:p>
            <a:endParaRPr lang="en-US"/>
          </a:p>
        </p:txBody>
      </p:sp>
      <p:sp>
        <p:nvSpPr>
          <p:cNvPr id="226314" name="Line 10"/>
          <p:cNvSpPr>
            <a:spLocks noChangeShapeType="1"/>
          </p:cNvSpPr>
          <p:nvPr/>
        </p:nvSpPr>
        <p:spPr bwMode="auto">
          <a:xfrm>
            <a:off x="4267200" y="4337050"/>
            <a:ext cx="342900" cy="0"/>
          </a:xfrm>
          <a:prstGeom prst="line">
            <a:avLst/>
          </a:prstGeom>
          <a:noFill/>
          <a:ln w="9525">
            <a:solidFill>
              <a:srgbClr val="000000"/>
            </a:solidFill>
            <a:round/>
            <a:headEnd/>
            <a:tailEnd type="triangle" w="med" len="med"/>
          </a:ln>
        </p:spPr>
        <p:txBody>
          <a:bodyPr/>
          <a:lstStyle/>
          <a:p>
            <a:endParaRPr lang="en-US"/>
          </a:p>
        </p:txBody>
      </p:sp>
      <p:sp>
        <p:nvSpPr>
          <p:cNvPr id="226315" name="Line 11"/>
          <p:cNvSpPr>
            <a:spLocks noChangeShapeType="1"/>
          </p:cNvSpPr>
          <p:nvPr/>
        </p:nvSpPr>
        <p:spPr bwMode="auto">
          <a:xfrm>
            <a:off x="4267200" y="4451350"/>
            <a:ext cx="342900" cy="0"/>
          </a:xfrm>
          <a:prstGeom prst="line">
            <a:avLst/>
          </a:prstGeom>
          <a:noFill/>
          <a:ln w="9525">
            <a:solidFill>
              <a:srgbClr val="000000"/>
            </a:solidFill>
            <a:round/>
            <a:headEnd/>
            <a:tailEnd type="triangle" w="med" len="med"/>
          </a:ln>
        </p:spPr>
        <p:txBody>
          <a:bodyPr/>
          <a:lstStyle/>
          <a:p>
            <a:endParaRPr lang="en-US"/>
          </a:p>
        </p:txBody>
      </p:sp>
      <p:sp>
        <p:nvSpPr>
          <p:cNvPr id="226316" name="Text Box 12"/>
          <p:cNvSpPr txBox="1">
            <a:spLocks noChangeArrowheads="1"/>
          </p:cNvSpPr>
          <p:nvPr/>
        </p:nvSpPr>
        <p:spPr bwMode="auto">
          <a:xfrm>
            <a:off x="3009900" y="3649663"/>
            <a:ext cx="1143000" cy="571500"/>
          </a:xfrm>
          <a:prstGeom prst="rect">
            <a:avLst/>
          </a:prstGeom>
          <a:noFill/>
          <a:ln w="9525">
            <a:noFill/>
            <a:miter lim="800000"/>
            <a:headEnd/>
            <a:tailEnd/>
          </a:ln>
        </p:spPr>
        <p:txBody>
          <a:bodyPr/>
          <a:lstStyle/>
          <a:p>
            <a:r>
              <a:rPr lang="en-US" sz="1600">
                <a:ea typeface="Times New Roman" pitchFamily="18" charset="0"/>
                <a:cs typeface="Arial" charset="0"/>
              </a:rPr>
              <a:t>FAST</a:t>
            </a:r>
            <a:endParaRPr lang="en-US" sz="1800">
              <a:ea typeface="Times New Roman" pitchFamily="18" charset="0"/>
              <a:cs typeface="Arial" charset="0"/>
            </a:endParaRPr>
          </a:p>
        </p:txBody>
      </p:sp>
      <p:sp>
        <p:nvSpPr>
          <p:cNvPr id="226317" name="Text Box 13"/>
          <p:cNvSpPr txBox="1">
            <a:spLocks noChangeArrowheads="1"/>
          </p:cNvSpPr>
          <p:nvPr/>
        </p:nvSpPr>
        <p:spPr bwMode="auto">
          <a:xfrm>
            <a:off x="5981700" y="4213225"/>
            <a:ext cx="1143000" cy="571500"/>
          </a:xfrm>
          <a:prstGeom prst="rect">
            <a:avLst/>
          </a:prstGeom>
          <a:noFill/>
          <a:ln w="9525">
            <a:noFill/>
            <a:miter lim="800000"/>
            <a:headEnd/>
            <a:tailEnd/>
          </a:ln>
        </p:spPr>
        <p:txBody>
          <a:bodyPr/>
          <a:lstStyle/>
          <a:p>
            <a:r>
              <a:rPr lang="en-US" sz="1600">
                <a:ea typeface="Times New Roman" pitchFamily="18" charset="0"/>
                <a:cs typeface="Arial" charset="0"/>
              </a:rPr>
              <a:t>HIGH P</a:t>
            </a:r>
            <a:endParaRPr lang="en-US" sz="1800">
              <a:ea typeface="Times New Roman" pitchFamily="18" charset="0"/>
              <a:cs typeface="Arial" charset="0"/>
            </a:endParaRPr>
          </a:p>
        </p:txBody>
      </p:sp>
      <p:sp>
        <p:nvSpPr>
          <p:cNvPr id="226318" name="Text Box 14"/>
          <p:cNvSpPr txBox="1">
            <a:spLocks noChangeArrowheads="1"/>
          </p:cNvSpPr>
          <p:nvPr/>
        </p:nvSpPr>
        <p:spPr bwMode="auto">
          <a:xfrm>
            <a:off x="6096000" y="3763963"/>
            <a:ext cx="1143000" cy="571500"/>
          </a:xfrm>
          <a:prstGeom prst="rect">
            <a:avLst/>
          </a:prstGeom>
          <a:noFill/>
          <a:ln w="9525">
            <a:noFill/>
            <a:miter lim="800000"/>
            <a:headEnd/>
            <a:tailEnd/>
          </a:ln>
        </p:spPr>
        <p:txBody>
          <a:bodyPr/>
          <a:lstStyle/>
          <a:p>
            <a:r>
              <a:rPr lang="en-US" sz="1600">
                <a:ea typeface="Times New Roman" pitchFamily="18" charset="0"/>
                <a:cs typeface="Arial" charset="0"/>
              </a:rPr>
              <a:t>LOW P</a:t>
            </a:r>
            <a:endParaRPr lang="en-US" sz="1800">
              <a:ea typeface="Times New Roman" pitchFamily="18" charset="0"/>
              <a:cs typeface="Arial" charset="0"/>
            </a:endParaRPr>
          </a:p>
        </p:txBody>
      </p:sp>
      <p:sp>
        <p:nvSpPr>
          <p:cNvPr id="226319" name="Text Box 15"/>
          <p:cNvSpPr txBox="1">
            <a:spLocks noChangeArrowheads="1"/>
          </p:cNvSpPr>
          <p:nvPr/>
        </p:nvSpPr>
        <p:spPr bwMode="auto">
          <a:xfrm>
            <a:off x="3352800" y="4213225"/>
            <a:ext cx="1143000" cy="571500"/>
          </a:xfrm>
          <a:prstGeom prst="rect">
            <a:avLst/>
          </a:prstGeom>
          <a:noFill/>
          <a:ln w="9525">
            <a:noFill/>
            <a:miter lim="800000"/>
            <a:headEnd/>
            <a:tailEnd/>
          </a:ln>
        </p:spPr>
        <p:txBody>
          <a:bodyPr/>
          <a:lstStyle/>
          <a:p>
            <a:r>
              <a:rPr lang="en-US" sz="1600">
                <a:ea typeface="Times New Roman" pitchFamily="18" charset="0"/>
                <a:cs typeface="Arial" charset="0"/>
              </a:rPr>
              <a:t>SLOW</a:t>
            </a:r>
            <a:endParaRPr lang="en-US" sz="1800">
              <a:ea typeface="Times New Roman" pitchFamily="18" charset="0"/>
              <a:cs typeface="Arial" charset="0"/>
            </a:endParaRPr>
          </a:p>
        </p:txBody>
      </p:sp>
      <p:sp>
        <p:nvSpPr>
          <p:cNvPr id="226320" name="Line 16"/>
          <p:cNvSpPr>
            <a:spLocks noChangeShapeType="1"/>
          </p:cNvSpPr>
          <p:nvPr/>
        </p:nvSpPr>
        <p:spPr bwMode="auto">
          <a:xfrm flipV="1">
            <a:off x="5867400" y="4102100"/>
            <a:ext cx="0" cy="685800"/>
          </a:xfrm>
          <a:prstGeom prst="line">
            <a:avLst/>
          </a:prstGeom>
          <a:noFill/>
          <a:ln w="9525">
            <a:solidFill>
              <a:srgbClr val="000000"/>
            </a:solidFill>
            <a:round/>
            <a:headEnd/>
            <a:tailEnd type="arrow" w="med" len="med"/>
          </a:ln>
        </p:spPr>
        <p:txBody>
          <a:bodyPr/>
          <a:lstStyle/>
          <a:p>
            <a:endParaRPr lang="en-US"/>
          </a:p>
        </p:txBody>
      </p:sp>
      <p:sp>
        <p:nvSpPr>
          <p:cNvPr id="226321" name="Line 17"/>
          <p:cNvSpPr>
            <a:spLocks noChangeShapeType="1"/>
          </p:cNvSpPr>
          <p:nvPr/>
        </p:nvSpPr>
        <p:spPr bwMode="auto">
          <a:xfrm flipV="1">
            <a:off x="6096000" y="4102100"/>
            <a:ext cx="0" cy="685800"/>
          </a:xfrm>
          <a:prstGeom prst="line">
            <a:avLst/>
          </a:prstGeom>
          <a:noFill/>
          <a:ln w="9525">
            <a:solidFill>
              <a:srgbClr val="000000"/>
            </a:solidFill>
            <a:round/>
            <a:headEnd/>
            <a:tailEnd type="arrow" w="med" len="med"/>
          </a:ln>
        </p:spPr>
        <p:txBody>
          <a:bodyPr/>
          <a:lstStyle/>
          <a:p>
            <a:endParaRPr lang="en-US"/>
          </a:p>
        </p:txBody>
      </p:sp>
      <p:sp>
        <p:nvSpPr>
          <p:cNvPr id="226322" name="Line 18"/>
          <p:cNvSpPr>
            <a:spLocks noChangeShapeType="1"/>
          </p:cNvSpPr>
          <p:nvPr/>
        </p:nvSpPr>
        <p:spPr bwMode="auto">
          <a:xfrm flipV="1">
            <a:off x="5638800" y="4102100"/>
            <a:ext cx="0" cy="685800"/>
          </a:xfrm>
          <a:prstGeom prst="line">
            <a:avLst/>
          </a:prstGeom>
          <a:noFill/>
          <a:ln w="9525">
            <a:solidFill>
              <a:srgbClr val="000000"/>
            </a:solidFill>
            <a:round/>
            <a:headEnd/>
            <a:tailEnd type="arrow" w="med" len="med"/>
          </a:ln>
        </p:spPr>
        <p:txBody>
          <a:bodyPr/>
          <a:lstStyle/>
          <a:p>
            <a:endParaRPr lang="en-US"/>
          </a:p>
        </p:txBody>
      </p:sp>
      <p:sp>
        <p:nvSpPr>
          <p:cNvPr id="226323" name="Line 19"/>
          <p:cNvSpPr>
            <a:spLocks noChangeShapeType="1"/>
          </p:cNvSpPr>
          <p:nvPr/>
        </p:nvSpPr>
        <p:spPr bwMode="auto">
          <a:xfrm flipV="1">
            <a:off x="5410200" y="4102100"/>
            <a:ext cx="0" cy="685800"/>
          </a:xfrm>
          <a:prstGeom prst="line">
            <a:avLst/>
          </a:prstGeom>
          <a:noFill/>
          <a:ln w="9525">
            <a:solidFill>
              <a:srgbClr val="000000"/>
            </a:solidFill>
            <a:round/>
            <a:headEnd/>
            <a:tailEnd type="arrow" w="med" len="med"/>
          </a:ln>
        </p:spPr>
        <p:txBody>
          <a:bodyPr/>
          <a:lstStyle/>
          <a:p>
            <a:endParaRPr lang="en-US"/>
          </a:p>
        </p:txBody>
      </p:sp>
      <p:sp>
        <p:nvSpPr>
          <p:cNvPr id="226324" name="Line 20"/>
          <p:cNvSpPr>
            <a:spLocks noChangeShapeType="1"/>
          </p:cNvSpPr>
          <p:nvPr/>
        </p:nvSpPr>
        <p:spPr bwMode="auto">
          <a:xfrm flipV="1">
            <a:off x="5753100" y="3763963"/>
            <a:ext cx="0" cy="342900"/>
          </a:xfrm>
          <a:prstGeom prst="line">
            <a:avLst/>
          </a:prstGeom>
          <a:noFill/>
          <a:ln w="9525">
            <a:solidFill>
              <a:srgbClr val="000000"/>
            </a:solidFill>
            <a:round/>
            <a:headEnd type="arrow" w="med" len="med"/>
            <a:tailEnd/>
          </a:ln>
        </p:spPr>
        <p:txBody>
          <a:bodyPr/>
          <a:lstStyle/>
          <a:p>
            <a:endParaRPr lang="en-US"/>
          </a:p>
        </p:txBody>
      </p:sp>
      <p:sp>
        <p:nvSpPr>
          <p:cNvPr id="226325" name="Line 21"/>
          <p:cNvSpPr>
            <a:spLocks noChangeShapeType="1"/>
          </p:cNvSpPr>
          <p:nvPr/>
        </p:nvSpPr>
        <p:spPr bwMode="auto">
          <a:xfrm flipV="1">
            <a:off x="5981700" y="3763963"/>
            <a:ext cx="0" cy="342900"/>
          </a:xfrm>
          <a:prstGeom prst="line">
            <a:avLst/>
          </a:prstGeom>
          <a:noFill/>
          <a:ln w="9525">
            <a:solidFill>
              <a:srgbClr val="000000"/>
            </a:solidFill>
            <a:round/>
            <a:headEnd type="arrow" w="med" len="med"/>
            <a:tailEnd/>
          </a:ln>
        </p:spPr>
        <p:txBody>
          <a:bodyPr/>
          <a:lstStyle/>
          <a:p>
            <a:endParaRPr lang="en-US"/>
          </a:p>
        </p:txBody>
      </p:sp>
      <p:sp>
        <p:nvSpPr>
          <p:cNvPr id="226326" name="Line 22"/>
          <p:cNvSpPr>
            <a:spLocks noChangeShapeType="1"/>
          </p:cNvSpPr>
          <p:nvPr/>
        </p:nvSpPr>
        <p:spPr bwMode="auto">
          <a:xfrm flipV="1">
            <a:off x="5524500" y="3763963"/>
            <a:ext cx="0" cy="342900"/>
          </a:xfrm>
          <a:prstGeom prst="line">
            <a:avLst/>
          </a:prstGeom>
          <a:noFill/>
          <a:ln w="9525">
            <a:solidFill>
              <a:srgbClr val="000000"/>
            </a:solidFill>
            <a:round/>
            <a:headEnd type="arrow" w="med" len="med"/>
            <a:tailEnd/>
          </a:ln>
        </p:spPr>
        <p:txBody>
          <a:bodyPr/>
          <a:lstStyle/>
          <a:p>
            <a:endParaRPr lang="en-US"/>
          </a:p>
        </p:txBody>
      </p:sp>
      <p:sp>
        <p:nvSpPr>
          <p:cNvPr id="226327" name="Line 23"/>
          <p:cNvSpPr>
            <a:spLocks noChangeShapeType="1"/>
          </p:cNvSpPr>
          <p:nvPr/>
        </p:nvSpPr>
        <p:spPr bwMode="auto">
          <a:xfrm flipV="1">
            <a:off x="6210300" y="3763963"/>
            <a:ext cx="0" cy="342900"/>
          </a:xfrm>
          <a:prstGeom prst="line">
            <a:avLst/>
          </a:prstGeom>
          <a:noFill/>
          <a:ln w="9525">
            <a:solidFill>
              <a:srgbClr val="000000"/>
            </a:solidFill>
            <a:round/>
            <a:headEnd type="arrow" w="med" len="med"/>
            <a:tailEnd/>
          </a:ln>
        </p:spPr>
        <p:txBody>
          <a:bodyPr/>
          <a:lstStyle/>
          <a:p>
            <a:endParaRPr lang="en-US"/>
          </a:p>
        </p:txBody>
      </p:sp>
      <p:sp>
        <p:nvSpPr>
          <p:cNvPr id="226328" name="Line 24"/>
          <p:cNvSpPr>
            <a:spLocks noChangeShapeType="1"/>
          </p:cNvSpPr>
          <p:nvPr/>
        </p:nvSpPr>
        <p:spPr bwMode="auto">
          <a:xfrm flipV="1">
            <a:off x="5295900" y="3763963"/>
            <a:ext cx="0" cy="342900"/>
          </a:xfrm>
          <a:prstGeom prst="line">
            <a:avLst/>
          </a:prstGeom>
          <a:noFill/>
          <a:ln w="9525">
            <a:solidFill>
              <a:srgbClr val="000000"/>
            </a:solidFill>
            <a:round/>
            <a:headEnd type="arrow" w="med" len="med"/>
            <a:tailEnd/>
          </a:ln>
        </p:spPr>
        <p:txBody>
          <a:bodyPr/>
          <a:lstStyle/>
          <a:p>
            <a:endParaRPr lang="en-US"/>
          </a:p>
        </p:txBody>
      </p:sp>
      <p:sp>
        <p:nvSpPr>
          <p:cNvPr id="226329" name="Line 25"/>
          <p:cNvSpPr>
            <a:spLocks noChangeShapeType="1"/>
          </p:cNvSpPr>
          <p:nvPr/>
        </p:nvSpPr>
        <p:spPr bwMode="auto">
          <a:xfrm flipV="1">
            <a:off x="5067300" y="3763963"/>
            <a:ext cx="0" cy="342900"/>
          </a:xfrm>
          <a:prstGeom prst="line">
            <a:avLst/>
          </a:prstGeom>
          <a:noFill/>
          <a:ln w="9525">
            <a:solidFill>
              <a:srgbClr val="000000"/>
            </a:solidFill>
            <a:round/>
            <a:headEnd type="arrow" w="med" len="med"/>
            <a:tailEnd/>
          </a:ln>
        </p:spPr>
        <p:txBody>
          <a:bodyPr/>
          <a:lstStyle/>
          <a:p>
            <a:endParaRPr lang="en-US"/>
          </a:p>
        </p:txBody>
      </p:sp>
      <p:sp>
        <p:nvSpPr>
          <p:cNvPr id="226330" name="Line 26"/>
          <p:cNvSpPr>
            <a:spLocks noChangeShapeType="1"/>
          </p:cNvSpPr>
          <p:nvPr/>
        </p:nvSpPr>
        <p:spPr bwMode="auto">
          <a:xfrm flipV="1">
            <a:off x="5181600" y="4102100"/>
            <a:ext cx="0" cy="685800"/>
          </a:xfrm>
          <a:prstGeom prst="line">
            <a:avLst/>
          </a:prstGeom>
          <a:noFill/>
          <a:ln w="9525">
            <a:solidFill>
              <a:srgbClr val="000000"/>
            </a:solidFill>
            <a:round/>
            <a:headEnd/>
            <a:tailEnd type="arrow" w="med" len="med"/>
          </a:ln>
        </p:spPr>
        <p:txBody>
          <a:bodyPr/>
          <a:lstStyle/>
          <a:p>
            <a:endParaRPr lang="en-US"/>
          </a:p>
        </p:txBody>
      </p:sp>
      <p:sp>
        <p:nvSpPr>
          <p:cNvPr id="226331" name="Line 27"/>
          <p:cNvSpPr>
            <a:spLocks noChangeShapeType="1"/>
          </p:cNvSpPr>
          <p:nvPr/>
        </p:nvSpPr>
        <p:spPr bwMode="auto">
          <a:xfrm flipV="1">
            <a:off x="4953000" y="4102100"/>
            <a:ext cx="0" cy="685800"/>
          </a:xfrm>
          <a:prstGeom prst="line">
            <a:avLst/>
          </a:prstGeom>
          <a:noFill/>
          <a:ln w="9525">
            <a:solidFill>
              <a:srgbClr val="000000"/>
            </a:solidFill>
            <a:round/>
            <a:headEnd/>
            <a:tailEnd type="arrow" w="med" len="med"/>
          </a:ln>
        </p:spPr>
        <p:txBody>
          <a:bodyPr/>
          <a:lstStyle/>
          <a:p>
            <a:endParaRPr lang="en-US"/>
          </a:p>
        </p:txBody>
      </p:sp>
      <p:grpSp>
        <p:nvGrpSpPr>
          <p:cNvPr id="226332" name="Group 28"/>
          <p:cNvGrpSpPr>
            <a:grpSpLocks/>
          </p:cNvGrpSpPr>
          <p:nvPr/>
        </p:nvGrpSpPr>
        <p:grpSpPr bwMode="auto">
          <a:xfrm>
            <a:off x="1866900" y="4533900"/>
            <a:ext cx="5600700" cy="2171700"/>
            <a:chOff x="1620" y="11052"/>
            <a:chExt cx="8820" cy="3420"/>
          </a:xfrm>
        </p:grpSpPr>
        <p:grpSp>
          <p:nvGrpSpPr>
            <p:cNvPr id="226338" name="Group 29"/>
            <p:cNvGrpSpPr>
              <a:grpSpLocks/>
            </p:cNvGrpSpPr>
            <p:nvPr/>
          </p:nvGrpSpPr>
          <p:grpSpPr bwMode="auto">
            <a:xfrm>
              <a:off x="1739" y="12213"/>
              <a:ext cx="1800" cy="658"/>
              <a:chOff x="1620" y="11052"/>
              <a:chExt cx="1800" cy="658"/>
            </a:xfrm>
          </p:grpSpPr>
          <p:sp>
            <p:nvSpPr>
              <p:cNvPr id="226378" name="Freeform 30"/>
              <p:cNvSpPr>
                <a:spLocks/>
              </p:cNvSpPr>
              <p:nvPr/>
            </p:nvSpPr>
            <p:spPr bwMode="auto">
              <a:xfrm>
                <a:off x="1620" y="11052"/>
                <a:ext cx="900" cy="658"/>
              </a:xfrm>
              <a:custGeom>
                <a:avLst/>
                <a:gdLst>
                  <a:gd name="T0" fmla="*/ 900 w 900"/>
                  <a:gd name="T1" fmla="*/ 0 h 658"/>
                  <a:gd name="T2" fmla="*/ 0 w 900"/>
                  <a:gd name="T3" fmla="*/ 658 h 658"/>
                  <a:gd name="T4" fmla="*/ 0 60000 65536"/>
                  <a:gd name="T5" fmla="*/ 0 60000 65536"/>
                  <a:gd name="T6" fmla="*/ 0 w 900"/>
                  <a:gd name="T7" fmla="*/ 0 h 658"/>
                  <a:gd name="T8" fmla="*/ 900 w 900"/>
                  <a:gd name="T9" fmla="*/ 658 h 658"/>
                </a:gdLst>
                <a:ahLst/>
                <a:cxnLst>
                  <a:cxn ang="T4">
                    <a:pos x="T0" y="T1"/>
                  </a:cxn>
                  <a:cxn ang="T5">
                    <a:pos x="T2" y="T3"/>
                  </a:cxn>
                </a:cxnLst>
                <a:rect l="T6" t="T7" r="T8" b="T9"/>
                <a:pathLst>
                  <a:path w="900" h="658">
                    <a:moveTo>
                      <a:pt x="900" y="0"/>
                    </a:moveTo>
                    <a:lnTo>
                      <a:pt x="0" y="658"/>
                    </a:lnTo>
                  </a:path>
                </a:pathLst>
              </a:custGeom>
              <a:noFill/>
              <a:ln w="22225">
                <a:solidFill>
                  <a:srgbClr val="000000"/>
                </a:solidFill>
                <a:round/>
                <a:headEnd/>
                <a:tailEnd/>
              </a:ln>
            </p:spPr>
            <p:txBody>
              <a:bodyPr/>
              <a:lstStyle/>
              <a:p>
                <a:endParaRPr lang="en-US"/>
              </a:p>
            </p:txBody>
          </p:sp>
          <p:sp>
            <p:nvSpPr>
              <p:cNvPr id="226379" name="Freeform 31"/>
              <p:cNvSpPr>
                <a:spLocks/>
              </p:cNvSpPr>
              <p:nvPr/>
            </p:nvSpPr>
            <p:spPr bwMode="auto">
              <a:xfrm>
                <a:off x="2520" y="11052"/>
                <a:ext cx="900" cy="653"/>
              </a:xfrm>
              <a:custGeom>
                <a:avLst/>
                <a:gdLst>
                  <a:gd name="T0" fmla="*/ 0 w 900"/>
                  <a:gd name="T1" fmla="*/ 0 h 653"/>
                  <a:gd name="T2" fmla="*/ 900 w 900"/>
                  <a:gd name="T3" fmla="*/ 653 h 653"/>
                  <a:gd name="T4" fmla="*/ 0 60000 65536"/>
                  <a:gd name="T5" fmla="*/ 0 60000 65536"/>
                  <a:gd name="T6" fmla="*/ 0 w 900"/>
                  <a:gd name="T7" fmla="*/ 0 h 653"/>
                  <a:gd name="T8" fmla="*/ 900 w 900"/>
                  <a:gd name="T9" fmla="*/ 653 h 653"/>
                </a:gdLst>
                <a:ahLst/>
                <a:cxnLst>
                  <a:cxn ang="T4">
                    <a:pos x="T0" y="T1"/>
                  </a:cxn>
                  <a:cxn ang="T5">
                    <a:pos x="T2" y="T3"/>
                  </a:cxn>
                </a:cxnLst>
                <a:rect l="T6" t="T7" r="T8" b="T9"/>
                <a:pathLst>
                  <a:path w="900" h="653">
                    <a:moveTo>
                      <a:pt x="0" y="0"/>
                    </a:moveTo>
                    <a:lnTo>
                      <a:pt x="900" y="653"/>
                    </a:lnTo>
                  </a:path>
                </a:pathLst>
              </a:custGeom>
              <a:noFill/>
              <a:ln w="22225">
                <a:solidFill>
                  <a:srgbClr val="000000"/>
                </a:solidFill>
                <a:round/>
                <a:headEnd/>
                <a:tailEnd/>
              </a:ln>
            </p:spPr>
            <p:txBody>
              <a:bodyPr/>
              <a:lstStyle/>
              <a:p>
                <a:endParaRPr lang="en-US"/>
              </a:p>
            </p:txBody>
          </p:sp>
        </p:grpSp>
        <p:grpSp>
          <p:nvGrpSpPr>
            <p:cNvPr id="226339" name="Group 32"/>
            <p:cNvGrpSpPr>
              <a:grpSpLocks/>
            </p:cNvGrpSpPr>
            <p:nvPr/>
          </p:nvGrpSpPr>
          <p:grpSpPr bwMode="auto">
            <a:xfrm rot="602664">
              <a:off x="8640" y="12033"/>
              <a:ext cx="1800" cy="658"/>
              <a:chOff x="1620" y="11052"/>
              <a:chExt cx="1800" cy="658"/>
            </a:xfrm>
          </p:grpSpPr>
          <p:sp>
            <p:nvSpPr>
              <p:cNvPr id="226376" name="Freeform 33"/>
              <p:cNvSpPr>
                <a:spLocks/>
              </p:cNvSpPr>
              <p:nvPr/>
            </p:nvSpPr>
            <p:spPr bwMode="auto">
              <a:xfrm>
                <a:off x="1620" y="11052"/>
                <a:ext cx="900" cy="658"/>
              </a:xfrm>
              <a:custGeom>
                <a:avLst/>
                <a:gdLst>
                  <a:gd name="T0" fmla="*/ 900 w 900"/>
                  <a:gd name="T1" fmla="*/ 0 h 658"/>
                  <a:gd name="T2" fmla="*/ 0 w 900"/>
                  <a:gd name="T3" fmla="*/ 658 h 658"/>
                  <a:gd name="T4" fmla="*/ 0 60000 65536"/>
                  <a:gd name="T5" fmla="*/ 0 60000 65536"/>
                  <a:gd name="T6" fmla="*/ 0 w 900"/>
                  <a:gd name="T7" fmla="*/ 0 h 658"/>
                  <a:gd name="T8" fmla="*/ 900 w 900"/>
                  <a:gd name="T9" fmla="*/ 658 h 658"/>
                </a:gdLst>
                <a:ahLst/>
                <a:cxnLst>
                  <a:cxn ang="T4">
                    <a:pos x="T0" y="T1"/>
                  </a:cxn>
                  <a:cxn ang="T5">
                    <a:pos x="T2" y="T3"/>
                  </a:cxn>
                </a:cxnLst>
                <a:rect l="T6" t="T7" r="T8" b="T9"/>
                <a:pathLst>
                  <a:path w="900" h="658">
                    <a:moveTo>
                      <a:pt x="900" y="0"/>
                    </a:moveTo>
                    <a:lnTo>
                      <a:pt x="0" y="658"/>
                    </a:lnTo>
                  </a:path>
                </a:pathLst>
              </a:custGeom>
              <a:noFill/>
              <a:ln w="22225">
                <a:solidFill>
                  <a:srgbClr val="000000"/>
                </a:solidFill>
                <a:round/>
                <a:headEnd/>
                <a:tailEnd/>
              </a:ln>
            </p:spPr>
            <p:txBody>
              <a:bodyPr/>
              <a:lstStyle/>
              <a:p>
                <a:endParaRPr lang="en-US"/>
              </a:p>
            </p:txBody>
          </p:sp>
          <p:sp>
            <p:nvSpPr>
              <p:cNvPr id="226377" name="Freeform 34"/>
              <p:cNvSpPr>
                <a:spLocks/>
              </p:cNvSpPr>
              <p:nvPr/>
            </p:nvSpPr>
            <p:spPr bwMode="auto">
              <a:xfrm>
                <a:off x="2520" y="11052"/>
                <a:ext cx="900" cy="653"/>
              </a:xfrm>
              <a:custGeom>
                <a:avLst/>
                <a:gdLst>
                  <a:gd name="T0" fmla="*/ 0 w 900"/>
                  <a:gd name="T1" fmla="*/ 0 h 653"/>
                  <a:gd name="T2" fmla="*/ 900 w 900"/>
                  <a:gd name="T3" fmla="*/ 653 h 653"/>
                  <a:gd name="T4" fmla="*/ 0 60000 65536"/>
                  <a:gd name="T5" fmla="*/ 0 60000 65536"/>
                  <a:gd name="T6" fmla="*/ 0 w 900"/>
                  <a:gd name="T7" fmla="*/ 0 h 653"/>
                  <a:gd name="T8" fmla="*/ 900 w 900"/>
                  <a:gd name="T9" fmla="*/ 653 h 653"/>
                </a:gdLst>
                <a:ahLst/>
                <a:cxnLst>
                  <a:cxn ang="T4">
                    <a:pos x="T0" y="T1"/>
                  </a:cxn>
                  <a:cxn ang="T5">
                    <a:pos x="T2" y="T3"/>
                  </a:cxn>
                </a:cxnLst>
                <a:rect l="T6" t="T7" r="T8" b="T9"/>
                <a:pathLst>
                  <a:path w="900" h="653">
                    <a:moveTo>
                      <a:pt x="0" y="0"/>
                    </a:moveTo>
                    <a:lnTo>
                      <a:pt x="900" y="653"/>
                    </a:lnTo>
                  </a:path>
                </a:pathLst>
              </a:custGeom>
              <a:noFill/>
              <a:ln w="22225">
                <a:solidFill>
                  <a:srgbClr val="000000"/>
                </a:solidFill>
                <a:round/>
                <a:headEnd/>
                <a:tailEnd/>
              </a:ln>
            </p:spPr>
            <p:txBody>
              <a:bodyPr/>
              <a:lstStyle/>
              <a:p>
                <a:endParaRPr lang="en-US"/>
              </a:p>
            </p:txBody>
          </p:sp>
        </p:grpSp>
        <p:sp>
          <p:nvSpPr>
            <p:cNvPr id="226340" name="Text Box 35"/>
            <p:cNvSpPr txBox="1">
              <a:spLocks noChangeArrowheads="1"/>
            </p:cNvSpPr>
            <p:nvPr/>
          </p:nvSpPr>
          <p:spPr bwMode="auto">
            <a:xfrm>
              <a:off x="1800" y="13572"/>
              <a:ext cx="1440" cy="900"/>
            </a:xfrm>
            <a:prstGeom prst="rect">
              <a:avLst/>
            </a:prstGeom>
            <a:noFill/>
            <a:ln w="9525">
              <a:noFill/>
              <a:miter lim="800000"/>
              <a:headEnd/>
              <a:tailEnd/>
            </a:ln>
          </p:spPr>
          <p:txBody>
            <a:bodyPr/>
            <a:lstStyle/>
            <a:p>
              <a:r>
                <a:rPr lang="en-US" sz="1400">
                  <a:ea typeface="Times New Roman" pitchFamily="18" charset="0"/>
                  <a:cs typeface="Arial" charset="0"/>
                </a:rPr>
                <a:t>SLOW</a:t>
              </a:r>
              <a:endParaRPr lang="en-US" sz="1800">
                <a:ea typeface="Times New Roman" pitchFamily="18" charset="0"/>
                <a:cs typeface="Arial" charset="0"/>
              </a:endParaRPr>
            </a:p>
          </p:txBody>
        </p:sp>
        <p:sp>
          <p:nvSpPr>
            <p:cNvPr id="226341" name="Text Box 36"/>
            <p:cNvSpPr txBox="1">
              <a:spLocks noChangeArrowheads="1"/>
            </p:cNvSpPr>
            <p:nvPr/>
          </p:nvSpPr>
          <p:spPr bwMode="auto">
            <a:xfrm>
              <a:off x="1980" y="11052"/>
              <a:ext cx="1440" cy="459"/>
            </a:xfrm>
            <a:prstGeom prst="rect">
              <a:avLst/>
            </a:prstGeom>
            <a:noFill/>
            <a:ln w="9525">
              <a:noFill/>
              <a:miter lim="800000"/>
              <a:headEnd/>
              <a:tailEnd/>
            </a:ln>
          </p:spPr>
          <p:txBody>
            <a:bodyPr/>
            <a:lstStyle/>
            <a:p>
              <a:r>
                <a:rPr lang="en-US" sz="1400">
                  <a:ea typeface="Times New Roman" pitchFamily="18" charset="0"/>
                  <a:cs typeface="Arial" charset="0"/>
                </a:rPr>
                <a:t>FAST</a:t>
              </a:r>
              <a:endParaRPr lang="en-US" sz="1800">
                <a:ea typeface="Times New Roman" pitchFamily="18" charset="0"/>
                <a:cs typeface="Arial" charset="0"/>
              </a:endParaRPr>
            </a:p>
          </p:txBody>
        </p:sp>
        <p:sp>
          <p:nvSpPr>
            <p:cNvPr id="226342" name="Line 37"/>
            <p:cNvSpPr>
              <a:spLocks noChangeShapeType="1"/>
            </p:cNvSpPr>
            <p:nvPr/>
          </p:nvSpPr>
          <p:spPr bwMode="auto">
            <a:xfrm flipV="1">
              <a:off x="2099" y="12933"/>
              <a:ext cx="360" cy="360"/>
            </a:xfrm>
            <a:prstGeom prst="line">
              <a:avLst/>
            </a:prstGeom>
            <a:noFill/>
            <a:ln w="15875">
              <a:solidFill>
                <a:srgbClr val="000000"/>
              </a:solidFill>
              <a:round/>
              <a:headEnd/>
              <a:tailEnd type="triangle" w="med" len="med"/>
            </a:ln>
          </p:spPr>
          <p:txBody>
            <a:bodyPr/>
            <a:lstStyle/>
            <a:p>
              <a:endParaRPr lang="en-US"/>
            </a:p>
          </p:txBody>
        </p:sp>
        <p:sp>
          <p:nvSpPr>
            <p:cNvPr id="226343" name="Freeform 38"/>
            <p:cNvSpPr>
              <a:spLocks/>
            </p:cNvSpPr>
            <p:nvPr/>
          </p:nvSpPr>
          <p:spPr bwMode="auto">
            <a:xfrm>
              <a:off x="1620" y="11999"/>
              <a:ext cx="2442" cy="331"/>
            </a:xfrm>
            <a:custGeom>
              <a:avLst/>
              <a:gdLst>
                <a:gd name="T0" fmla="*/ 0 w 2442"/>
                <a:gd name="T1" fmla="*/ 294 h 331"/>
                <a:gd name="T2" fmla="*/ 299 w 2442"/>
                <a:gd name="T3" fmla="*/ 244 h 331"/>
                <a:gd name="T4" fmla="*/ 659 w 2442"/>
                <a:gd name="T5" fmla="*/ 64 h 331"/>
                <a:gd name="T6" fmla="*/ 1102 w 2442"/>
                <a:gd name="T7" fmla="*/ 18 h 331"/>
                <a:gd name="T8" fmla="*/ 1465 w 2442"/>
                <a:gd name="T9" fmla="*/ 169 h 331"/>
                <a:gd name="T10" fmla="*/ 1853 w 2442"/>
                <a:gd name="T11" fmla="*/ 269 h 331"/>
                <a:gd name="T12" fmla="*/ 2442 w 2442"/>
                <a:gd name="T13" fmla="*/ 331 h 331"/>
                <a:gd name="T14" fmla="*/ 0 60000 65536"/>
                <a:gd name="T15" fmla="*/ 0 60000 65536"/>
                <a:gd name="T16" fmla="*/ 0 60000 65536"/>
                <a:gd name="T17" fmla="*/ 0 60000 65536"/>
                <a:gd name="T18" fmla="*/ 0 60000 65536"/>
                <a:gd name="T19" fmla="*/ 0 60000 65536"/>
                <a:gd name="T20" fmla="*/ 0 60000 65536"/>
                <a:gd name="T21" fmla="*/ 0 w 2442"/>
                <a:gd name="T22" fmla="*/ 0 h 331"/>
                <a:gd name="T23" fmla="*/ 2442 w 244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2" h="331">
                  <a:moveTo>
                    <a:pt x="0" y="294"/>
                  </a:moveTo>
                  <a:cubicBezTo>
                    <a:pt x="48" y="286"/>
                    <a:pt x="189" y="282"/>
                    <a:pt x="299" y="244"/>
                  </a:cubicBezTo>
                  <a:cubicBezTo>
                    <a:pt x="409" y="206"/>
                    <a:pt x="525" y="102"/>
                    <a:pt x="659" y="64"/>
                  </a:cubicBezTo>
                  <a:cubicBezTo>
                    <a:pt x="793" y="26"/>
                    <a:pt x="968" y="0"/>
                    <a:pt x="1102" y="18"/>
                  </a:cubicBezTo>
                  <a:cubicBezTo>
                    <a:pt x="1236" y="36"/>
                    <a:pt x="1340" y="127"/>
                    <a:pt x="1465" y="169"/>
                  </a:cubicBezTo>
                  <a:cubicBezTo>
                    <a:pt x="1590" y="211"/>
                    <a:pt x="1690" y="242"/>
                    <a:pt x="1853" y="269"/>
                  </a:cubicBezTo>
                  <a:cubicBezTo>
                    <a:pt x="2016" y="296"/>
                    <a:pt x="2319" y="318"/>
                    <a:pt x="2442" y="331"/>
                  </a:cubicBezTo>
                </a:path>
              </a:pathLst>
            </a:custGeom>
            <a:noFill/>
            <a:ln w="15875">
              <a:solidFill>
                <a:srgbClr val="000000"/>
              </a:solidFill>
              <a:round/>
              <a:headEnd/>
              <a:tailEnd type="triangle" w="med" len="med"/>
            </a:ln>
          </p:spPr>
          <p:txBody>
            <a:bodyPr/>
            <a:lstStyle/>
            <a:p>
              <a:endParaRPr lang="en-US"/>
            </a:p>
          </p:txBody>
        </p:sp>
        <p:sp>
          <p:nvSpPr>
            <p:cNvPr id="226344" name="Freeform 39"/>
            <p:cNvSpPr>
              <a:spLocks/>
            </p:cNvSpPr>
            <p:nvPr/>
          </p:nvSpPr>
          <p:spPr bwMode="auto">
            <a:xfrm>
              <a:off x="1637" y="11853"/>
              <a:ext cx="2442" cy="331"/>
            </a:xfrm>
            <a:custGeom>
              <a:avLst/>
              <a:gdLst>
                <a:gd name="T0" fmla="*/ 0 w 2442"/>
                <a:gd name="T1" fmla="*/ 294 h 331"/>
                <a:gd name="T2" fmla="*/ 299 w 2442"/>
                <a:gd name="T3" fmla="*/ 244 h 331"/>
                <a:gd name="T4" fmla="*/ 659 w 2442"/>
                <a:gd name="T5" fmla="*/ 64 h 331"/>
                <a:gd name="T6" fmla="*/ 1102 w 2442"/>
                <a:gd name="T7" fmla="*/ 18 h 331"/>
                <a:gd name="T8" fmla="*/ 1465 w 2442"/>
                <a:gd name="T9" fmla="*/ 169 h 331"/>
                <a:gd name="T10" fmla="*/ 1853 w 2442"/>
                <a:gd name="T11" fmla="*/ 269 h 331"/>
                <a:gd name="T12" fmla="*/ 2442 w 2442"/>
                <a:gd name="T13" fmla="*/ 331 h 331"/>
                <a:gd name="T14" fmla="*/ 0 60000 65536"/>
                <a:gd name="T15" fmla="*/ 0 60000 65536"/>
                <a:gd name="T16" fmla="*/ 0 60000 65536"/>
                <a:gd name="T17" fmla="*/ 0 60000 65536"/>
                <a:gd name="T18" fmla="*/ 0 60000 65536"/>
                <a:gd name="T19" fmla="*/ 0 60000 65536"/>
                <a:gd name="T20" fmla="*/ 0 60000 65536"/>
                <a:gd name="T21" fmla="*/ 0 w 2442"/>
                <a:gd name="T22" fmla="*/ 0 h 331"/>
                <a:gd name="T23" fmla="*/ 2442 w 244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2" h="331">
                  <a:moveTo>
                    <a:pt x="0" y="294"/>
                  </a:moveTo>
                  <a:cubicBezTo>
                    <a:pt x="48" y="286"/>
                    <a:pt x="189" y="282"/>
                    <a:pt x="299" y="244"/>
                  </a:cubicBezTo>
                  <a:cubicBezTo>
                    <a:pt x="409" y="206"/>
                    <a:pt x="525" y="102"/>
                    <a:pt x="659" y="64"/>
                  </a:cubicBezTo>
                  <a:cubicBezTo>
                    <a:pt x="793" y="26"/>
                    <a:pt x="968" y="0"/>
                    <a:pt x="1102" y="18"/>
                  </a:cubicBezTo>
                  <a:cubicBezTo>
                    <a:pt x="1236" y="36"/>
                    <a:pt x="1340" y="127"/>
                    <a:pt x="1465" y="169"/>
                  </a:cubicBezTo>
                  <a:cubicBezTo>
                    <a:pt x="1590" y="211"/>
                    <a:pt x="1690" y="242"/>
                    <a:pt x="1853" y="269"/>
                  </a:cubicBezTo>
                  <a:cubicBezTo>
                    <a:pt x="2016" y="296"/>
                    <a:pt x="2319" y="318"/>
                    <a:pt x="2442" y="331"/>
                  </a:cubicBezTo>
                </a:path>
              </a:pathLst>
            </a:custGeom>
            <a:noFill/>
            <a:ln w="15875">
              <a:solidFill>
                <a:srgbClr val="000000"/>
              </a:solidFill>
              <a:round/>
              <a:headEnd/>
              <a:tailEnd type="triangle" w="med" len="med"/>
            </a:ln>
          </p:spPr>
          <p:txBody>
            <a:bodyPr/>
            <a:lstStyle/>
            <a:p>
              <a:endParaRPr lang="en-US"/>
            </a:p>
          </p:txBody>
        </p:sp>
        <p:sp>
          <p:nvSpPr>
            <p:cNvPr id="226345" name="Freeform 40"/>
            <p:cNvSpPr>
              <a:spLocks/>
            </p:cNvSpPr>
            <p:nvPr/>
          </p:nvSpPr>
          <p:spPr bwMode="auto">
            <a:xfrm>
              <a:off x="1637" y="11673"/>
              <a:ext cx="2442" cy="331"/>
            </a:xfrm>
            <a:custGeom>
              <a:avLst/>
              <a:gdLst>
                <a:gd name="T0" fmla="*/ 0 w 2442"/>
                <a:gd name="T1" fmla="*/ 294 h 331"/>
                <a:gd name="T2" fmla="*/ 299 w 2442"/>
                <a:gd name="T3" fmla="*/ 244 h 331"/>
                <a:gd name="T4" fmla="*/ 659 w 2442"/>
                <a:gd name="T5" fmla="*/ 64 h 331"/>
                <a:gd name="T6" fmla="*/ 1102 w 2442"/>
                <a:gd name="T7" fmla="*/ 18 h 331"/>
                <a:gd name="T8" fmla="*/ 1465 w 2442"/>
                <a:gd name="T9" fmla="*/ 169 h 331"/>
                <a:gd name="T10" fmla="*/ 1853 w 2442"/>
                <a:gd name="T11" fmla="*/ 269 h 331"/>
                <a:gd name="T12" fmla="*/ 2442 w 2442"/>
                <a:gd name="T13" fmla="*/ 331 h 331"/>
                <a:gd name="T14" fmla="*/ 0 60000 65536"/>
                <a:gd name="T15" fmla="*/ 0 60000 65536"/>
                <a:gd name="T16" fmla="*/ 0 60000 65536"/>
                <a:gd name="T17" fmla="*/ 0 60000 65536"/>
                <a:gd name="T18" fmla="*/ 0 60000 65536"/>
                <a:gd name="T19" fmla="*/ 0 60000 65536"/>
                <a:gd name="T20" fmla="*/ 0 60000 65536"/>
                <a:gd name="T21" fmla="*/ 0 w 2442"/>
                <a:gd name="T22" fmla="*/ 0 h 331"/>
                <a:gd name="T23" fmla="*/ 2442 w 244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2" h="331">
                  <a:moveTo>
                    <a:pt x="0" y="294"/>
                  </a:moveTo>
                  <a:cubicBezTo>
                    <a:pt x="48" y="286"/>
                    <a:pt x="189" y="282"/>
                    <a:pt x="299" y="244"/>
                  </a:cubicBezTo>
                  <a:cubicBezTo>
                    <a:pt x="409" y="206"/>
                    <a:pt x="525" y="102"/>
                    <a:pt x="659" y="64"/>
                  </a:cubicBezTo>
                  <a:cubicBezTo>
                    <a:pt x="793" y="26"/>
                    <a:pt x="968" y="0"/>
                    <a:pt x="1102" y="18"/>
                  </a:cubicBezTo>
                  <a:cubicBezTo>
                    <a:pt x="1236" y="36"/>
                    <a:pt x="1340" y="127"/>
                    <a:pt x="1465" y="169"/>
                  </a:cubicBezTo>
                  <a:cubicBezTo>
                    <a:pt x="1590" y="211"/>
                    <a:pt x="1690" y="242"/>
                    <a:pt x="1853" y="269"/>
                  </a:cubicBezTo>
                  <a:cubicBezTo>
                    <a:pt x="2016" y="296"/>
                    <a:pt x="2319" y="318"/>
                    <a:pt x="2442" y="331"/>
                  </a:cubicBezTo>
                </a:path>
              </a:pathLst>
            </a:custGeom>
            <a:noFill/>
            <a:ln w="15875">
              <a:solidFill>
                <a:srgbClr val="000000"/>
              </a:solidFill>
              <a:round/>
              <a:headEnd/>
              <a:tailEnd type="triangle" w="med" len="med"/>
            </a:ln>
          </p:spPr>
          <p:txBody>
            <a:bodyPr/>
            <a:lstStyle/>
            <a:p>
              <a:endParaRPr lang="en-US"/>
            </a:p>
          </p:txBody>
        </p:sp>
        <p:sp>
          <p:nvSpPr>
            <p:cNvPr id="226346" name="Line 41"/>
            <p:cNvSpPr>
              <a:spLocks noChangeShapeType="1"/>
            </p:cNvSpPr>
            <p:nvPr/>
          </p:nvSpPr>
          <p:spPr bwMode="auto">
            <a:xfrm>
              <a:off x="1919" y="13473"/>
              <a:ext cx="1440" cy="0"/>
            </a:xfrm>
            <a:prstGeom prst="line">
              <a:avLst/>
            </a:prstGeom>
            <a:noFill/>
            <a:ln w="22225">
              <a:solidFill>
                <a:srgbClr val="000000"/>
              </a:solidFill>
              <a:round/>
              <a:headEnd/>
              <a:tailEnd/>
            </a:ln>
          </p:spPr>
          <p:txBody>
            <a:bodyPr/>
            <a:lstStyle/>
            <a:p>
              <a:endParaRPr lang="en-US"/>
            </a:p>
          </p:txBody>
        </p:sp>
        <p:sp>
          <p:nvSpPr>
            <p:cNvPr id="226347" name="Line 42"/>
            <p:cNvSpPr>
              <a:spLocks noChangeShapeType="1"/>
            </p:cNvSpPr>
            <p:nvPr/>
          </p:nvSpPr>
          <p:spPr bwMode="auto">
            <a:xfrm>
              <a:off x="1919" y="12753"/>
              <a:ext cx="0" cy="720"/>
            </a:xfrm>
            <a:prstGeom prst="line">
              <a:avLst/>
            </a:prstGeom>
            <a:noFill/>
            <a:ln w="22225">
              <a:solidFill>
                <a:srgbClr val="000000"/>
              </a:solidFill>
              <a:round/>
              <a:headEnd/>
              <a:tailEnd/>
            </a:ln>
          </p:spPr>
          <p:txBody>
            <a:bodyPr/>
            <a:lstStyle/>
            <a:p>
              <a:endParaRPr lang="en-US"/>
            </a:p>
          </p:txBody>
        </p:sp>
        <p:sp>
          <p:nvSpPr>
            <p:cNvPr id="226348" name="Line 43"/>
            <p:cNvSpPr>
              <a:spLocks noChangeShapeType="1"/>
            </p:cNvSpPr>
            <p:nvPr/>
          </p:nvSpPr>
          <p:spPr bwMode="auto">
            <a:xfrm>
              <a:off x="3359" y="12753"/>
              <a:ext cx="0" cy="720"/>
            </a:xfrm>
            <a:prstGeom prst="line">
              <a:avLst/>
            </a:prstGeom>
            <a:noFill/>
            <a:ln w="22225">
              <a:solidFill>
                <a:srgbClr val="000000"/>
              </a:solidFill>
              <a:round/>
              <a:headEnd/>
              <a:tailEnd/>
            </a:ln>
          </p:spPr>
          <p:txBody>
            <a:bodyPr/>
            <a:lstStyle/>
            <a:p>
              <a:endParaRPr lang="en-US"/>
            </a:p>
          </p:txBody>
        </p:sp>
        <p:sp>
          <p:nvSpPr>
            <p:cNvPr id="226349" name="Line 44"/>
            <p:cNvSpPr>
              <a:spLocks noChangeShapeType="1"/>
            </p:cNvSpPr>
            <p:nvPr/>
          </p:nvSpPr>
          <p:spPr bwMode="auto">
            <a:xfrm>
              <a:off x="8820" y="13473"/>
              <a:ext cx="1440" cy="0"/>
            </a:xfrm>
            <a:prstGeom prst="line">
              <a:avLst/>
            </a:prstGeom>
            <a:noFill/>
            <a:ln w="22225">
              <a:solidFill>
                <a:srgbClr val="000000"/>
              </a:solidFill>
              <a:round/>
              <a:headEnd/>
              <a:tailEnd/>
            </a:ln>
          </p:spPr>
          <p:txBody>
            <a:bodyPr/>
            <a:lstStyle/>
            <a:p>
              <a:endParaRPr lang="en-US"/>
            </a:p>
          </p:txBody>
        </p:sp>
        <p:sp>
          <p:nvSpPr>
            <p:cNvPr id="226350" name="Freeform 45"/>
            <p:cNvSpPr>
              <a:spLocks/>
            </p:cNvSpPr>
            <p:nvPr/>
          </p:nvSpPr>
          <p:spPr bwMode="auto">
            <a:xfrm>
              <a:off x="8823" y="12760"/>
              <a:ext cx="1" cy="713"/>
            </a:xfrm>
            <a:custGeom>
              <a:avLst/>
              <a:gdLst>
                <a:gd name="T0" fmla="*/ 0 w 1"/>
                <a:gd name="T1" fmla="*/ 0 h 713"/>
                <a:gd name="T2" fmla="*/ 0 w 1"/>
                <a:gd name="T3" fmla="*/ 713 h 713"/>
                <a:gd name="T4" fmla="*/ 0 60000 65536"/>
                <a:gd name="T5" fmla="*/ 0 60000 65536"/>
                <a:gd name="T6" fmla="*/ 0 w 1"/>
                <a:gd name="T7" fmla="*/ 0 h 713"/>
                <a:gd name="T8" fmla="*/ 1 w 1"/>
                <a:gd name="T9" fmla="*/ 713 h 713"/>
              </a:gdLst>
              <a:ahLst/>
              <a:cxnLst>
                <a:cxn ang="T4">
                  <a:pos x="T0" y="T1"/>
                </a:cxn>
                <a:cxn ang="T5">
                  <a:pos x="T2" y="T3"/>
                </a:cxn>
              </a:cxnLst>
              <a:rect l="T6" t="T7" r="T8" b="T9"/>
              <a:pathLst>
                <a:path w="1" h="713">
                  <a:moveTo>
                    <a:pt x="0" y="0"/>
                  </a:moveTo>
                  <a:lnTo>
                    <a:pt x="0" y="713"/>
                  </a:lnTo>
                </a:path>
              </a:pathLst>
            </a:custGeom>
            <a:noFill/>
            <a:ln w="22225">
              <a:solidFill>
                <a:srgbClr val="000000"/>
              </a:solidFill>
              <a:round/>
              <a:headEnd/>
              <a:tailEnd/>
            </a:ln>
          </p:spPr>
          <p:txBody>
            <a:bodyPr/>
            <a:lstStyle/>
            <a:p>
              <a:endParaRPr lang="en-US"/>
            </a:p>
          </p:txBody>
        </p:sp>
        <p:sp>
          <p:nvSpPr>
            <p:cNvPr id="226351" name="Line 46"/>
            <p:cNvSpPr>
              <a:spLocks noChangeShapeType="1"/>
            </p:cNvSpPr>
            <p:nvPr/>
          </p:nvSpPr>
          <p:spPr bwMode="auto">
            <a:xfrm>
              <a:off x="10260" y="12753"/>
              <a:ext cx="0" cy="720"/>
            </a:xfrm>
            <a:prstGeom prst="line">
              <a:avLst/>
            </a:prstGeom>
            <a:noFill/>
            <a:ln w="22225">
              <a:solidFill>
                <a:srgbClr val="000000"/>
              </a:solidFill>
              <a:round/>
              <a:headEnd/>
              <a:tailEnd/>
            </a:ln>
          </p:spPr>
          <p:txBody>
            <a:bodyPr/>
            <a:lstStyle/>
            <a:p>
              <a:endParaRPr lang="en-US"/>
            </a:p>
          </p:txBody>
        </p:sp>
        <p:sp>
          <p:nvSpPr>
            <p:cNvPr id="226352" name="Line 47"/>
            <p:cNvSpPr>
              <a:spLocks noChangeShapeType="1"/>
            </p:cNvSpPr>
            <p:nvPr/>
          </p:nvSpPr>
          <p:spPr bwMode="auto">
            <a:xfrm rot="3105743" flipV="1">
              <a:off x="2819" y="12933"/>
              <a:ext cx="360" cy="360"/>
            </a:xfrm>
            <a:prstGeom prst="line">
              <a:avLst/>
            </a:prstGeom>
            <a:noFill/>
            <a:ln w="15875">
              <a:solidFill>
                <a:srgbClr val="000000"/>
              </a:solidFill>
              <a:round/>
              <a:headEnd/>
              <a:tailEnd type="triangle" w="med" len="med"/>
            </a:ln>
          </p:spPr>
          <p:txBody>
            <a:bodyPr/>
            <a:lstStyle/>
            <a:p>
              <a:endParaRPr lang="en-US"/>
            </a:p>
          </p:txBody>
        </p:sp>
        <p:sp>
          <p:nvSpPr>
            <p:cNvPr id="226353" name="Line 48"/>
            <p:cNvSpPr>
              <a:spLocks noChangeShapeType="1"/>
            </p:cNvSpPr>
            <p:nvPr/>
          </p:nvSpPr>
          <p:spPr bwMode="auto">
            <a:xfrm rot="15209058" flipV="1">
              <a:off x="2459" y="12573"/>
              <a:ext cx="360" cy="360"/>
            </a:xfrm>
            <a:prstGeom prst="line">
              <a:avLst/>
            </a:prstGeom>
            <a:noFill/>
            <a:ln w="15875">
              <a:solidFill>
                <a:srgbClr val="000000"/>
              </a:solidFill>
              <a:round/>
              <a:headEnd/>
              <a:tailEnd type="triangle" w="med" len="med"/>
            </a:ln>
          </p:spPr>
          <p:txBody>
            <a:bodyPr/>
            <a:lstStyle/>
            <a:p>
              <a:endParaRPr lang="en-US"/>
            </a:p>
          </p:txBody>
        </p:sp>
        <p:sp>
          <p:nvSpPr>
            <p:cNvPr id="226354" name="Line 49"/>
            <p:cNvSpPr>
              <a:spLocks noChangeShapeType="1"/>
            </p:cNvSpPr>
            <p:nvPr/>
          </p:nvSpPr>
          <p:spPr bwMode="auto">
            <a:xfrm flipV="1">
              <a:off x="5760" y="12132"/>
              <a:ext cx="0" cy="360"/>
            </a:xfrm>
            <a:prstGeom prst="line">
              <a:avLst/>
            </a:prstGeom>
            <a:noFill/>
            <a:ln w="9525">
              <a:solidFill>
                <a:srgbClr val="000000"/>
              </a:solidFill>
              <a:round/>
              <a:headEnd type="arrow" w="med" len="med"/>
              <a:tailEnd/>
            </a:ln>
          </p:spPr>
          <p:txBody>
            <a:bodyPr/>
            <a:lstStyle/>
            <a:p>
              <a:endParaRPr lang="en-US"/>
            </a:p>
          </p:txBody>
        </p:sp>
        <p:sp>
          <p:nvSpPr>
            <p:cNvPr id="226355" name="Line 50"/>
            <p:cNvSpPr>
              <a:spLocks noChangeShapeType="1"/>
            </p:cNvSpPr>
            <p:nvPr/>
          </p:nvSpPr>
          <p:spPr bwMode="auto">
            <a:xfrm flipV="1">
              <a:off x="6120" y="12312"/>
              <a:ext cx="0" cy="900"/>
            </a:xfrm>
            <a:prstGeom prst="line">
              <a:avLst/>
            </a:prstGeom>
            <a:noFill/>
            <a:ln w="9525">
              <a:solidFill>
                <a:srgbClr val="000000"/>
              </a:solidFill>
              <a:round/>
              <a:headEnd/>
              <a:tailEnd type="arrow" w="med" len="med"/>
            </a:ln>
          </p:spPr>
          <p:txBody>
            <a:bodyPr/>
            <a:lstStyle/>
            <a:p>
              <a:endParaRPr lang="en-US"/>
            </a:p>
          </p:txBody>
        </p:sp>
        <p:sp>
          <p:nvSpPr>
            <p:cNvPr id="226356" name="Line 51"/>
            <p:cNvSpPr>
              <a:spLocks noChangeShapeType="1"/>
            </p:cNvSpPr>
            <p:nvPr/>
          </p:nvSpPr>
          <p:spPr bwMode="auto">
            <a:xfrm flipV="1">
              <a:off x="6300" y="12312"/>
              <a:ext cx="0" cy="900"/>
            </a:xfrm>
            <a:prstGeom prst="line">
              <a:avLst/>
            </a:prstGeom>
            <a:noFill/>
            <a:ln w="9525">
              <a:solidFill>
                <a:srgbClr val="000000"/>
              </a:solidFill>
              <a:round/>
              <a:headEnd/>
              <a:tailEnd type="arrow" w="med" len="med"/>
            </a:ln>
          </p:spPr>
          <p:txBody>
            <a:bodyPr/>
            <a:lstStyle/>
            <a:p>
              <a:endParaRPr lang="en-US"/>
            </a:p>
          </p:txBody>
        </p:sp>
        <p:sp>
          <p:nvSpPr>
            <p:cNvPr id="226357" name="Line 52"/>
            <p:cNvSpPr>
              <a:spLocks noChangeShapeType="1"/>
            </p:cNvSpPr>
            <p:nvPr/>
          </p:nvSpPr>
          <p:spPr bwMode="auto">
            <a:xfrm flipV="1">
              <a:off x="6480" y="12312"/>
              <a:ext cx="0" cy="900"/>
            </a:xfrm>
            <a:prstGeom prst="line">
              <a:avLst/>
            </a:prstGeom>
            <a:noFill/>
            <a:ln w="9525">
              <a:solidFill>
                <a:srgbClr val="000000"/>
              </a:solidFill>
              <a:round/>
              <a:headEnd/>
              <a:tailEnd type="arrow" w="med" len="med"/>
            </a:ln>
          </p:spPr>
          <p:txBody>
            <a:bodyPr/>
            <a:lstStyle/>
            <a:p>
              <a:endParaRPr lang="en-US"/>
            </a:p>
          </p:txBody>
        </p:sp>
        <p:sp>
          <p:nvSpPr>
            <p:cNvPr id="226358" name="Line 53"/>
            <p:cNvSpPr>
              <a:spLocks noChangeShapeType="1"/>
            </p:cNvSpPr>
            <p:nvPr/>
          </p:nvSpPr>
          <p:spPr bwMode="auto">
            <a:xfrm flipV="1">
              <a:off x="5940" y="12492"/>
              <a:ext cx="0" cy="720"/>
            </a:xfrm>
            <a:prstGeom prst="line">
              <a:avLst/>
            </a:prstGeom>
            <a:noFill/>
            <a:ln w="9525">
              <a:solidFill>
                <a:srgbClr val="000000"/>
              </a:solidFill>
              <a:round/>
              <a:headEnd/>
              <a:tailEnd type="arrow" w="med" len="med"/>
            </a:ln>
          </p:spPr>
          <p:txBody>
            <a:bodyPr/>
            <a:lstStyle/>
            <a:p>
              <a:endParaRPr lang="en-US"/>
            </a:p>
          </p:txBody>
        </p:sp>
        <p:sp>
          <p:nvSpPr>
            <p:cNvPr id="226359" name="Line 54"/>
            <p:cNvSpPr>
              <a:spLocks noChangeShapeType="1"/>
            </p:cNvSpPr>
            <p:nvPr/>
          </p:nvSpPr>
          <p:spPr bwMode="auto">
            <a:xfrm flipV="1">
              <a:off x="6660" y="12492"/>
              <a:ext cx="0" cy="720"/>
            </a:xfrm>
            <a:prstGeom prst="line">
              <a:avLst/>
            </a:prstGeom>
            <a:noFill/>
            <a:ln w="9525">
              <a:solidFill>
                <a:srgbClr val="000000"/>
              </a:solidFill>
              <a:round/>
              <a:headEnd/>
              <a:tailEnd type="arrow" w="med" len="med"/>
            </a:ln>
          </p:spPr>
          <p:txBody>
            <a:bodyPr/>
            <a:lstStyle/>
            <a:p>
              <a:endParaRPr lang="en-US"/>
            </a:p>
          </p:txBody>
        </p:sp>
        <p:sp>
          <p:nvSpPr>
            <p:cNvPr id="226360" name="Line 55"/>
            <p:cNvSpPr>
              <a:spLocks noChangeShapeType="1"/>
            </p:cNvSpPr>
            <p:nvPr/>
          </p:nvSpPr>
          <p:spPr bwMode="auto">
            <a:xfrm flipV="1">
              <a:off x="6840" y="12672"/>
              <a:ext cx="0" cy="540"/>
            </a:xfrm>
            <a:prstGeom prst="line">
              <a:avLst/>
            </a:prstGeom>
            <a:noFill/>
            <a:ln w="9525">
              <a:solidFill>
                <a:srgbClr val="000000"/>
              </a:solidFill>
              <a:round/>
              <a:headEnd/>
              <a:tailEnd type="arrow" w="med" len="med"/>
            </a:ln>
          </p:spPr>
          <p:txBody>
            <a:bodyPr/>
            <a:lstStyle/>
            <a:p>
              <a:endParaRPr lang="en-US"/>
            </a:p>
          </p:txBody>
        </p:sp>
        <p:sp>
          <p:nvSpPr>
            <p:cNvPr id="226361" name="Line 56"/>
            <p:cNvSpPr>
              <a:spLocks noChangeShapeType="1"/>
            </p:cNvSpPr>
            <p:nvPr/>
          </p:nvSpPr>
          <p:spPr bwMode="auto">
            <a:xfrm flipV="1">
              <a:off x="6000" y="11952"/>
              <a:ext cx="0" cy="360"/>
            </a:xfrm>
            <a:prstGeom prst="line">
              <a:avLst/>
            </a:prstGeom>
            <a:noFill/>
            <a:ln w="9525">
              <a:solidFill>
                <a:srgbClr val="000000"/>
              </a:solidFill>
              <a:round/>
              <a:headEnd type="arrow" w="med" len="med"/>
              <a:tailEnd/>
            </a:ln>
          </p:spPr>
          <p:txBody>
            <a:bodyPr/>
            <a:lstStyle/>
            <a:p>
              <a:endParaRPr lang="en-US"/>
            </a:p>
          </p:txBody>
        </p:sp>
        <p:sp>
          <p:nvSpPr>
            <p:cNvPr id="226362" name="Line 57"/>
            <p:cNvSpPr>
              <a:spLocks noChangeShapeType="1"/>
            </p:cNvSpPr>
            <p:nvPr/>
          </p:nvSpPr>
          <p:spPr bwMode="auto">
            <a:xfrm flipV="1">
              <a:off x="6300" y="11772"/>
              <a:ext cx="0" cy="360"/>
            </a:xfrm>
            <a:prstGeom prst="line">
              <a:avLst/>
            </a:prstGeom>
            <a:noFill/>
            <a:ln w="9525">
              <a:solidFill>
                <a:srgbClr val="000000"/>
              </a:solidFill>
              <a:round/>
              <a:headEnd type="arrow" w="med" len="med"/>
              <a:tailEnd/>
            </a:ln>
          </p:spPr>
          <p:txBody>
            <a:bodyPr/>
            <a:lstStyle/>
            <a:p>
              <a:endParaRPr lang="en-US"/>
            </a:p>
          </p:txBody>
        </p:sp>
        <p:sp>
          <p:nvSpPr>
            <p:cNvPr id="226363" name="Line 58"/>
            <p:cNvSpPr>
              <a:spLocks noChangeShapeType="1"/>
            </p:cNvSpPr>
            <p:nvPr/>
          </p:nvSpPr>
          <p:spPr bwMode="auto">
            <a:xfrm flipV="1">
              <a:off x="6660" y="11952"/>
              <a:ext cx="0" cy="360"/>
            </a:xfrm>
            <a:prstGeom prst="line">
              <a:avLst/>
            </a:prstGeom>
            <a:noFill/>
            <a:ln w="9525">
              <a:solidFill>
                <a:srgbClr val="000000"/>
              </a:solidFill>
              <a:round/>
              <a:headEnd type="arrow" w="med" len="med"/>
              <a:tailEnd/>
            </a:ln>
          </p:spPr>
          <p:txBody>
            <a:bodyPr/>
            <a:lstStyle/>
            <a:p>
              <a:endParaRPr lang="en-US"/>
            </a:p>
          </p:txBody>
        </p:sp>
        <p:sp>
          <p:nvSpPr>
            <p:cNvPr id="226364" name="Line 59"/>
            <p:cNvSpPr>
              <a:spLocks noChangeShapeType="1"/>
            </p:cNvSpPr>
            <p:nvPr/>
          </p:nvSpPr>
          <p:spPr bwMode="auto">
            <a:xfrm flipV="1">
              <a:off x="7020" y="12132"/>
              <a:ext cx="0" cy="360"/>
            </a:xfrm>
            <a:prstGeom prst="line">
              <a:avLst/>
            </a:prstGeom>
            <a:noFill/>
            <a:ln w="9525">
              <a:solidFill>
                <a:srgbClr val="000000"/>
              </a:solidFill>
              <a:round/>
              <a:headEnd type="arrow" w="med" len="med"/>
              <a:tailEnd/>
            </a:ln>
          </p:spPr>
          <p:txBody>
            <a:bodyPr/>
            <a:lstStyle/>
            <a:p>
              <a:endParaRPr lang="en-US"/>
            </a:p>
          </p:txBody>
        </p:sp>
        <p:grpSp>
          <p:nvGrpSpPr>
            <p:cNvPr id="226365" name="Group 60"/>
            <p:cNvGrpSpPr>
              <a:grpSpLocks/>
            </p:cNvGrpSpPr>
            <p:nvPr/>
          </p:nvGrpSpPr>
          <p:grpSpPr bwMode="auto">
            <a:xfrm rot="73954">
              <a:off x="5400" y="12132"/>
              <a:ext cx="1800" cy="658"/>
              <a:chOff x="1620" y="11052"/>
              <a:chExt cx="1800" cy="658"/>
            </a:xfrm>
          </p:grpSpPr>
          <p:sp>
            <p:nvSpPr>
              <p:cNvPr id="226374" name="Freeform 61"/>
              <p:cNvSpPr>
                <a:spLocks/>
              </p:cNvSpPr>
              <p:nvPr/>
            </p:nvSpPr>
            <p:spPr bwMode="auto">
              <a:xfrm>
                <a:off x="1620" y="11052"/>
                <a:ext cx="900" cy="658"/>
              </a:xfrm>
              <a:custGeom>
                <a:avLst/>
                <a:gdLst>
                  <a:gd name="T0" fmla="*/ 900 w 900"/>
                  <a:gd name="T1" fmla="*/ 0 h 658"/>
                  <a:gd name="T2" fmla="*/ 0 w 900"/>
                  <a:gd name="T3" fmla="*/ 658 h 658"/>
                  <a:gd name="T4" fmla="*/ 0 60000 65536"/>
                  <a:gd name="T5" fmla="*/ 0 60000 65536"/>
                  <a:gd name="T6" fmla="*/ 0 w 900"/>
                  <a:gd name="T7" fmla="*/ 0 h 658"/>
                  <a:gd name="T8" fmla="*/ 900 w 900"/>
                  <a:gd name="T9" fmla="*/ 658 h 658"/>
                </a:gdLst>
                <a:ahLst/>
                <a:cxnLst>
                  <a:cxn ang="T4">
                    <a:pos x="T0" y="T1"/>
                  </a:cxn>
                  <a:cxn ang="T5">
                    <a:pos x="T2" y="T3"/>
                  </a:cxn>
                </a:cxnLst>
                <a:rect l="T6" t="T7" r="T8" b="T9"/>
                <a:pathLst>
                  <a:path w="900" h="658">
                    <a:moveTo>
                      <a:pt x="900" y="0"/>
                    </a:moveTo>
                    <a:lnTo>
                      <a:pt x="0" y="658"/>
                    </a:lnTo>
                  </a:path>
                </a:pathLst>
              </a:custGeom>
              <a:noFill/>
              <a:ln w="22225">
                <a:solidFill>
                  <a:srgbClr val="000000"/>
                </a:solidFill>
                <a:round/>
                <a:headEnd/>
                <a:tailEnd/>
              </a:ln>
            </p:spPr>
            <p:txBody>
              <a:bodyPr/>
              <a:lstStyle/>
              <a:p>
                <a:endParaRPr lang="en-US"/>
              </a:p>
            </p:txBody>
          </p:sp>
          <p:sp>
            <p:nvSpPr>
              <p:cNvPr id="226375" name="Freeform 62"/>
              <p:cNvSpPr>
                <a:spLocks/>
              </p:cNvSpPr>
              <p:nvPr/>
            </p:nvSpPr>
            <p:spPr bwMode="auto">
              <a:xfrm>
                <a:off x="2520" y="11052"/>
                <a:ext cx="900" cy="653"/>
              </a:xfrm>
              <a:custGeom>
                <a:avLst/>
                <a:gdLst>
                  <a:gd name="T0" fmla="*/ 0 w 900"/>
                  <a:gd name="T1" fmla="*/ 0 h 653"/>
                  <a:gd name="T2" fmla="*/ 900 w 900"/>
                  <a:gd name="T3" fmla="*/ 653 h 653"/>
                  <a:gd name="T4" fmla="*/ 0 60000 65536"/>
                  <a:gd name="T5" fmla="*/ 0 60000 65536"/>
                  <a:gd name="T6" fmla="*/ 0 w 900"/>
                  <a:gd name="T7" fmla="*/ 0 h 653"/>
                  <a:gd name="T8" fmla="*/ 900 w 900"/>
                  <a:gd name="T9" fmla="*/ 653 h 653"/>
                </a:gdLst>
                <a:ahLst/>
                <a:cxnLst>
                  <a:cxn ang="T4">
                    <a:pos x="T0" y="T1"/>
                  </a:cxn>
                  <a:cxn ang="T5">
                    <a:pos x="T2" y="T3"/>
                  </a:cxn>
                </a:cxnLst>
                <a:rect l="T6" t="T7" r="T8" b="T9"/>
                <a:pathLst>
                  <a:path w="900" h="653">
                    <a:moveTo>
                      <a:pt x="0" y="0"/>
                    </a:moveTo>
                    <a:lnTo>
                      <a:pt x="900" y="653"/>
                    </a:lnTo>
                  </a:path>
                </a:pathLst>
              </a:custGeom>
              <a:noFill/>
              <a:ln w="22225">
                <a:solidFill>
                  <a:srgbClr val="000000"/>
                </a:solidFill>
                <a:round/>
                <a:headEnd/>
                <a:tailEnd/>
              </a:ln>
            </p:spPr>
            <p:txBody>
              <a:bodyPr/>
              <a:lstStyle/>
              <a:p>
                <a:endParaRPr lang="en-US"/>
              </a:p>
            </p:txBody>
          </p:sp>
        </p:grpSp>
        <p:sp>
          <p:nvSpPr>
            <p:cNvPr id="226366" name="Line 63"/>
            <p:cNvSpPr>
              <a:spLocks noChangeShapeType="1"/>
            </p:cNvSpPr>
            <p:nvPr/>
          </p:nvSpPr>
          <p:spPr bwMode="auto">
            <a:xfrm>
              <a:off x="5580" y="13392"/>
              <a:ext cx="1440" cy="0"/>
            </a:xfrm>
            <a:prstGeom prst="line">
              <a:avLst/>
            </a:prstGeom>
            <a:noFill/>
            <a:ln w="22225">
              <a:solidFill>
                <a:srgbClr val="000000"/>
              </a:solidFill>
              <a:round/>
              <a:headEnd/>
              <a:tailEnd/>
            </a:ln>
          </p:spPr>
          <p:txBody>
            <a:bodyPr/>
            <a:lstStyle/>
            <a:p>
              <a:endParaRPr lang="en-US"/>
            </a:p>
          </p:txBody>
        </p:sp>
        <p:sp>
          <p:nvSpPr>
            <p:cNvPr id="226367" name="Freeform 64"/>
            <p:cNvSpPr>
              <a:spLocks/>
            </p:cNvSpPr>
            <p:nvPr/>
          </p:nvSpPr>
          <p:spPr bwMode="auto">
            <a:xfrm>
              <a:off x="5583" y="12679"/>
              <a:ext cx="1" cy="713"/>
            </a:xfrm>
            <a:custGeom>
              <a:avLst/>
              <a:gdLst>
                <a:gd name="T0" fmla="*/ 0 w 1"/>
                <a:gd name="T1" fmla="*/ 0 h 713"/>
                <a:gd name="T2" fmla="*/ 0 w 1"/>
                <a:gd name="T3" fmla="*/ 713 h 713"/>
                <a:gd name="T4" fmla="*/ 0 60000 65536"/>
                <a:gd name="T5" fmla="*/ 0 60000 65536"/>
                <a:gd name="T6" fmla="*/ 0 w 1"/>
                <a:gd name="T7" fmla="*/ 0 h 713"/>
                <a:gd name="T8" fmla="*/ 1 w 1"/>
                <a:gd name="T9" fmla="*/ 713 h 713"/>
              </a:gdLst>
              <a:ahLst/>
              <a:cxnLst>
                <a:cxn ang="T4">
                  <a:pos x="T0" y="T1"/>
                </a:cxn>
                <a:cxn ang="T5">
                  <a:pos x="T2" y="T3"/>
                </a:cxn>
              </a:cxnLst>
              <a:rect l="T6" t="T7" r="T8" b="T9"/>
              <a:pathLst>
                <a:path w="1" h="713">
                  <a:moveTo>
                    <a:pt x="0" y="0"/>
                  </a:moveTo>
                  <a:lnTo>
                    <a:pt x="0" y="713"/>
                  </a:lnTo>
                </a:path>
              </a:pathLst>
            </a:custGeom>
            <a:noFill/>
            <a:ln w="22225">
              <a:solidFill>
                <a:srgbClr val="000000"/>
              </a:solidFill>
              <a:round/>
              <a:headEnd/>
              <a:tailEnd/>
            </a:ln>
          </p:spPr>
          <p:txBody>
            <a:bodyPr/>
            <a:lstStyle/>
            <a:p>
              <a:endParaRPr lang="en-US"/>
            </a:p>
          </p:txBody>
        </p:sp>
        <p:sp>
          <p:nvSpPr>
            <p:cNvPr id="226368" name="Line 65"/>
            <p:cNvSpPr>
              <a:spLocks noChangeShapeType="1"/>
            </p:cNvSpPr>
            <p:nvPr/>
          </p:nvSpPr>
          <p:spPr bwMode="auto">
            <a:xfrm>
              <a:off x="7020" y="12672"/>
              <a:ext cx="0" cy="720"/>
            </a:xfrm>
            <a:prstGeom prst="line">
              <a:avLst/>
            </a:prstGeom>
            <a:noFill/>
            <a:ln w="22225">
              <a:solidFill>
                <a:srgbClr val="000000"/>
              </a:solidFill>
              <a:round/>
              <a:headEnd/>
              <a:tailEnd/>
            </a:ln>
          </p:spPr>
          <p:txBody>
            <a:bodyPr/>
            <a:lstStyle/>
            <a:p>
              <a:endParaRPr lang="en-US"/>
            </a:p>
          </p:txBody>
        </p:sp>
        <p:sp>
          <p:nvSpPr>
            <p:cNvPr id="226369" name="Line 66"/>
            <p:cNvSpPr>
              <a:spLocks noChangeShapeType="1"/>
            </p:cNvSpPr>
            <p:nvPr/>
          </p:nvSpPr>
          <p:spPr bwMode="auto">
            <a:xfrm flipV="1">
              <a:off x="5760" y="12672"/>
              <a:ext cx="0" cy="540"/>
            </a:xfrm>
            <a:prstGeom prst="line">
              <a:avLst/>
            </a:prstGeom>
            <a:noFill/>
            <a:ln w="9525">
              <a:solidFill>
                <a:srgbClr val="000000"/>
              </a:solidFill>
              <a:round/>
              <a:headEnd/>
              <a:tailEnd type="arrow" w="med" len="med"/>
            </a:ln>
          </p:spPr>
          <p:txBody>
            <a:bodyPr/>
            <a:lstStyle/>
            <a:p>
              <a:endParaRPr lang="en-US"/>
            </a:p>
          </p:txBody>
        </p:sp>
        <p:sp>
          <p:nvSpPr>
            <p:cNvPr id="226370" name="Line 67"/>
            <p:cNvSpPr>
              <a:spLocks noChangeShapeType="1"/>
            </p:cNvSpPr>
            <p:nvPr/>
          </p:nvSpPr>
          <p:spPr bwMode="auto">
            <a:xfrm flipV="1">
              <a:off x="5400" y="12312"/>
              <a:ext cx="0" cy="360"/>
            </a:xfrm>
            <a:prstGeom prst="line">
              <a:avLst/>
            </a:prstGeom>
            <a:noFill/>
            <a:ln w="9525">
              <a:solidFill>
                <a:srgbClr val="000000"/>
              </a:solidFill>
              <a:round/>
              <a:headEnd type="arrow" w="med" len="med"/>
              <a:tailEnd/>
            </a:ln>
          </p:spPr>
          <p:txBody>
            <a:bodyPr/>
            <a:lstStyle/>
            <a:p>
              <a:endParaRPr lang="en-US"/>
            </a:p>
          </p:txBody>
        </p:sp>
        <p:sp>
          <p:nvSpPr>
            <p:cNvPr id="226371" name="Text Box 68"/>
            <p:cNvSpPr txBox="1">
              <a:spLocks noChangeArrowheads="1"/>
            </p:cNvSpPr>
            <p:nvPr/>
          </p:nvSpPr>
          <p:spPr bwMode="auto">
            <a:xfrm>
              <a:off x="5580" y="11313"/>
              <a:ext cx="1440" cy="459"/>
            </a:xfrm>
            <a:prstGeom prst="rect">
              <a:avLst/>
            </a:prstGeom>
            <a:noFill/>
            <a:ln w="9525">
              <a:noFill/>
              <a:miter lim="800000"/>
              <a:headEnd/>
              <a:tailEnd/>
            </a:ln>
          </p:spPr>
          <p:txBody>
            <a:bodyPr/>
            <a:lstStyle/>
            <a:p>
              <a:r>
                <a:rPr lang="en-US" sz="1400">
                  <a:ea typeface="Times New Roman" pitchFamily="18" charset="0"/>
                  <a:cs typeface="Arial" charset="0"/>
                </a:rPr>
                <a:t>LOW P</a:t>
              </a:r>
              <a:endParaRPr lang="en-US" sz="1800">
                <a:ea typeface="Times New Roman" pitchFamily="18" charset="0"/>
                <a:cs typeface="Arial" charset="0"/>
              </a:endParaRPr>
            </a:p>
          </p:txBody>
        </p:sp>
        <p:sp>
          <p:nvSpPr>
            <p:cNvPr id="226372" name="Text Box 69"/>
            <p:cNvSpPr txBox="1">
              <a:spLocks noChangeArrowheads="1"/>
            </p:cNvSpPr>
            <p:nvPr/>
          </p:nvSpPr>
          <p:spPr bwMode="auto">
            <a:xfrm>
              <a:off x="5580" y="13572"/>
              <a:ext cx="1440" cy="459"/>
            </a:xfrm>
            <a:prstGeom prst="rect">
              <a:avLst/>
            </a:prstGeom>
            <a:noFill/>
            <a:ln w="9525">
              <a:noFill/>
              <a:miter lim="800000"/>
              <a:headEnd/>
              <a:tailEnd/>
            </a:ln>
          </p:spPr>
          <p:txBody>
            <a:bodyPr/>
            <a:lstStyle/>
            <a:p>
              <a:r>
                <a:rPr lang="en-US" sz="1400">
                  <a:ea typeface="Times New Roman" pitchFamily="18" charset="0"/>
                  <a:cs typeface="Arial" charset="0"/>
                </a:rPr>
                <a:t>HIGH P</a:t>
              </a:r>
              <a:endParaRPr lang="en-US" sz="1800">
                <a:ea typeface="Times New Roman" pitchFamily="18" charset="0"/>
                <a:cs typeface="Arial" charset="0"/>
              </a:endParaRPr>
            </a:p>
          </p:txBody>
        </p:sp>
        <p:sp>
          <p:nvSpPr>
            <p:cNvPr id="226373" name="Freeform 70"/>
            <p:cNvSpPr>
              <a:spLocks/>
            </p:cNvSpPr>
            <p:nvPr/>
          </p:nvSpPr>
          <p:spPr bwMode="auto">
            <a:xfrm>
              <a:off x="9110" y="11586"/>
              <a:ext cx="250" cy="460"/>
            </a:xfrm>
            <a:custGeom>
              <a:avLst/>
              <a:gdLst>
                <a:gd name="T0" fmla="*/ 144 w 250"/>
                <a:gd name="T1" fmla="*/ 460 h 460"/>
                <a:gd name="T2" fmla="*/ 18 w 250"/>
                <a:gd name="T3" fmla="*/ 235 h 460"/>
                <a:gd name="T4" fmla="*/ 250 w 250"/>
                <a:gd name="T5" fmla="*/ 0 h 460"/>
                <a:gd name="T6" fmla="*/ 0 60000 65536"/>
                <a:gd name="T7" fmla="*/ 0 60000 65536"/>
                <a:gd name="T8" fmla="*/ 0 60000 65536"/>
                <a:gd name="T9" fmla="*/ 0 w 250"/>
                <a:gd name="T10" fmla="*/ 0 h 460"/>
                <a:gd name="T11" fmla="*/ 250 w 250"/>
                <a:gd name="T12" fmla="*/ 460 h 460"/>
              </a:gdLst>
              <a:ahLst/>
              <a:cxnLst>
                <a:cxn ang="T6">
                  <a:pos x="T0" y="T1"/>
                </a:cxn>
                <a:cxn ang="T7">
                  <a:pos x="T2" y="T3"/>
                </a:cxn>
                <a:cxn ang="T8">
                  <a:pos x="T4" y="T5"/>
                </a:cxn>
              </a:cxnLst>
              <a:rect l="T9" t="T10" r="T11" b="T12"/>
              <a:pathLst>
                <a:path w="250" h="460">
                  <a:moveTo>
                    <a:pt x="144" y="460"/>
                  </a:moveTo>
                  <a:cubicBezTo>
                    <a:pt x="123" y="423"/>
                    <a:pt x="0" y="312"/>
                    <a:pt x="18" y="235"/>
                  </a:cubicBezTo>
                  <a:cubicBezTo>
                    <a:pt x="36" y="158"/>
                    <a:pt x="202" y="49"/>
                    <a:pt x="250" y="0"/>
                  </a:cubicBezTo>
                </a:path>
              </a:pathLst>
            </a:custGeom>
            <a:noFill/>
            <a:ln w="15875">
              <a:solidFill>
                <a:srgbClr val="000000"/>
              </a:solidFill>
              <a:round/>
              <a:headEnd/>
              <a:tailEnd type="triangle" w="med" len="med"/>
            </a:ln>
          </p:spPr>
          <p:txBody>
            <a:bodyPr/>
            <a:lstStyle/>
            <a:p>
              <a:endParaRPr lang="en-US"/>
            </a:p>
          </p:txBody>
        </p:sp>
      </p:grpSp>
      <p:sp>
        <p:nvSpPr>
          <p:cNvPr id="226333" name="Rectangle 71"/>
          <p:cNvSpPr>
            <a:spLocks noChangeArrowheads="1"/>
          </p:cNvSpPr>
          <p:nvPr/>
        </p:nvSpPr>
        <p:spPr bwMode="auto">
          <a:xfrm>
            <a:off x="342900" y="809625"/>
            <a:ext cx="9144000" cy="0"/>
          </a:xfrm>
          <a:prstGeom prst="rect">
            <a:avLst/>
          </a:prstGeom>
          <a:noFill/>
          <a:ln w="9525">
            <a:noFill/>
            <a:miter lim="800000"/>
            <a:headEnd/>
            <a:tailEnd/>
          </a:ln>
        </p:spPr>
        <p:txBody>
          <a:bodyPr wrap="none" anchor="ctr">
            <a:spAutoFit/>
          </a:bodyPr>
          <a:lstStyle/>
          <a:p>
            <a:endParaRPr lang="en-US"/>
          </a:p>
        </p:txBody>
      </p:sp>
      <p:sp>
        <p:nvSpPr>
          <p:cNvPr id="226334" name="Rectangle 72"/>
          <p:cNvSpPr>
            <a:spLocks noChangeArrowheads="1"/>
          </p:cNvSpPr>
          <p:nvPr/>
        </p:nvSpPr>
        <p:spPr bwMode="auto">
          <a:xfrm>
            <a:off x="1752600" y="1466850"/>
            <a:ext cx="3913188" cy="641350"/>
          </a:xfrm>
          <a:prstGeom prst="rect">
            <a:avLst/>
          </a:prstGeom>
          <a:noFill/>
          <a:ln w="9525">
            <a:noFill/>
            <a:miter lim="800000"/>
            <a:headEnd/>
            <a:tailEnd/>
          </a:ln>
        </p:spPr>
        <p:txBody>
          <a:bodyPr wrap="none" anchor="ctr">
            <a:spAutoFit/>
          </a:bodyPr>
          <a:lstStyle/>
          <a:p>
            <a:pPr indent="274638" algn="l"/>
            <a:r>
              <a:rPr lang="en-US" sz="1800">
                <a:ea typeface="Times New Roman" pitchFamily="18" charset="0"/>
                <a:cs typeface="Arial" charset="0"/>
              </a:rPr>
              <a:t>For a </a:t>
            </a:r>
            <a:r>
              <a:rPr lang="en-US" sz="1800" u="sng">
                <a:ea typeface="Times New Roman" pitchFamily="18" charset="0"/>
                <a:cs typeface="Arial" charset="0"/>
              </a:rPr>
              <a:t>fluid</a:t>
            </a:r>
            <a:r>
              <a:rPr lang="en-US" sz="1800">
                <a:ea typeface="Times New Roman" pitchFamily="18" charset="0"/>
                <a:cs typeface="Arial" charset="0"/>
              </a:rPr>
              <a:t> traveling // to a surface:</a:t>
            </a:r>
            <a:endParaRPr lang="en-US" sz="900">
              <a:ea typeface="Times New Roman" pitchFamily="18" charset="0"/>
              <a:cs typeface="Arial" charset="0"/>
            </a:endParaRPr>
          </a:p>
          <a:p>
            <a:pPr indent="274638" algn="l" eaLnBrk="0" hangingPunct="0"/>
            <a:endParaRPr lang="en-US" sz="1800">
              <a:ea typeface="Times New Roman" pitchFamily="18" charset="0"/>
              <a:cs typeface="Arial" charset="0"/>
            </a:endParaRPr>
          </a:p>
        </p:txBody>
      </p:sp>
      <p:sp>
        <p:nvSpPr>
          <p:cNvPr id="226335" name="Rectangle 73"/>
          <p:cNvSpPr>
            <a:spLocks noChangeArrowheads="1"/>
          </p:cNvSpPr>
          <p:nvPr/>
        </p:nvSpPr>
        <p:spPr bwMode="auto">
          <a:xfrm>
            <a:off x="1752600" y="2108200"/>
            <a:ext cx="4789488" cy="1327150"/>
          </a:xfrm>
          <a:prstGeom prst="rect">
            <a:avLst/>
          </a:prstGeom>
          <a:noFill/>
          <a:ln w="9525">
            <a:noFill/>
            <a:miter lim="800000"/>
            <a:headEnd/>
            <a:tailEnd/>
          </a:ln>
        </p:spPr>
        <p:txBody>
          <a:bodyPr wrap="none" anchor="ctr">
            <a:spAutoFit/>
          </a:bodyPr>
          <a:lstStyle/>
          <a:p>
            <a:pPr indent="274638" algn="l"/>
            <a:r>
              <a:rPr lang="en-US" sz="900"/>
              <a:t/>
            </a:r>
            <a:br>
              <a:rPr lang="en-US" sz="900"/>
            </a:br>
            <a:endParaRPr lang="en-US" sz="1800"/>
          </a:p>
          <a:p>
            <a:pPr indent="274638" algn="l" eaLnBrk="0" hangingPunct="0"/>
            <a:r>
              <a:rPr lang="en-US" sz="1800">
                <a:ea typeface="Times New Roman" pitchFamily="18" charset="0"/>
                <a:cs typeface="Arial" charset="0"/>
              </a:rPr>
              <a:t>…FAST-moving fluids exert LOW pressure</a:t>
            </a:r>
            <a:endParaRPr lang="en-US" sz="900"/>
          </a:p>
          <a:p>
            <a:pPr indent="274638" algn="l" eaLnBrk="0" hangingPunct="0"/>
            <a:r>
              <a:rPr lang="en-US" sz="1800">
                <a:cs typeface="Times New Roman" pitchFamily="18" charset="0"/>
              </a:rPr>
              <a:t>…SLOW-    “         “         “    HIGH      “</a:t>
            </a:r>
            <a:endParaRPr lang="en-US" sz="900"/>
          </a:p>
          <a:p>
            <a:pPr indent="274638" algn="l" eaLnBrk="0" hangingPunct="0"/>
            <a:endParaRPr lang="en-US" sz="1800"/>
          </a:p>
        </p:txBody>
      </p:sp>
      <p:sp>
        <p:nvSpPr>
          <p:cNvPr id="226336" name="Rectangle 74"/>
          <p:cNvSpPr>
            <a:spLocks noChangeArrowheads="1"/>
          </p:cNvSpPr>
          <p:nvPr/>
        </p:nvSpPr>
        <p:spPr bwMode="auto">
          <a:xfrm>
            <a:off x="1219200" y="3443288"/>
            <a:ext cx="1835150" cy="1052512"/>
          </a:xfrm>
          <a:prstGeom prst="rect">
            <a:avLst/>
          </a:prstGeom>
          <a:noFill/>
          <a:ln w="9525">
            <a:noFill/>
            <a:miter lim="800000"/>
            <a:headEnd/>
            <a:tailEnd/>
          </a:ln>
        </p:spPr>
        <p:txBody>
          <a:bodyPr wrap="none" anchor="ctr">
            <a:spAutoFit/>
          </a:bodyPr>
          <a:lstStyle/>
          <a:p>
            <a:pPr algn="l"/>
            <a:r>
              <a:rPr lang="en-US" sz="900"/>
              <a:t/>
            </a:r>
            <a:br>
              <a:rPr lang="en-US" sz="900"/>
            </a:br>
            <a:endParaRPr lang="en-US" sz="1800"/>
          </a:p>
          <a:p>
            <a:pPr algn="l" eaLnBrk="0" hangingPunct="0"/>
            <a:r>
              <a:rPr lang="en-US" sz="1800">
                <a:ea typeface="Times New Roman" pitchFamily="18" charset="0"/>
                <a:cs typeface="Arial" charset="0"/>
              </a:rPr>
              <a:t>roof in hurricane</a:t>
            </a:r>
            <a:endParaRPr lang="en-US" sz="900"/>
          </a:p>
          <a:p>
            <a:pPr algn="l" eaLnBrk="0" hangingPunct="0"/>
            <a:endParaRPr lang="en-US" sz="1800"/>
          </a:p>
        </p:txBody>
      </p:sp>
      <p:sp>
        <p:nvSpPr>
          <p:cNvPr id="226337" name="Rectangle 75"/>
          <p:cNvSpPr>
            <a:spLocks noChangeArrowheads="1"/>
          </p:cNvSpPr>
          <p:nvPr/>
        </p:nvSpPr>
        <p:spPr bwMode="auto">
          <a:xfrm>
            <a:off x="342900" y="3830638"/>
            <a:ext cx="9144000" cy="0"/>
          </a:xfrm>
          <a:prstGeom prst="rect">
            <a:avLst/>
          </a:prstGeom>
          <a:noFill/>
          <a:ln w="9525">
            <a:noFill/>
            <a:miter lim="800000"/>
            <a:headEnd/>
            <a:tailEnd/>
          </a:ln>
        </p:spPr>
        <p:txBody>
          <a:bodyPr wrap="none" anchor="ctr">
            <a:spAutoFit/>
          </a:bodyPr>
          <a:lstStyle/>
          <a:p>
            <a:pPr algn="l"/>
            <a:endParaRPr lang="en-US" sz="180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30" name="Group 3"/>
          <p:cNvGrpSpPr>
            <a:grpSpLocks/>
          </p:cNvGrpSpPr>
          <p:nvPr/>
        </p:nvGrpSpPr>
        <p:grpSpPr bwMode="auto">
          <a:xfrm>
            <a:off x="1066800" y="2209800"/>
            <a:ext cx="3200400" cy="1600200"/>
            <a:chOff x="2340" y="1872"/>
            <a:chExt cx="5040" cy="2520"/>
          </a:xfrm>
        </p:grpSpPr>
        <p:sp>
          <p:nvSpPr>
            <p:cNvPr id="227348" name="Freeform 4"/>
            <p:cNvSpPr>
              <a:spLocks/>
            </p:cNvSpPr>
            <p:nvPr/>
          </p:nvSpPr>
          <p:spPr bwMode="auto">
            <a:xfrm>
              <a:off x="2598" y="2695"/>
              <a:ext cx="2988" cy="701"/>
            </a:xfrm>
            <a:custGeom>
              <a:avLst/>
              <a:gdLst>
                <a:gd name="T0" fmla="*/ 60 w 2988"/>
                <a:gd name="T1" fmla="*/ 608 h 701"/>
                <a:gd name="T2" fmla="*/ 2262 w 2988"/>
                <a:gd name="T3" fmla="*/ 77 h 701"/>
                <a:gd name="T4" fmla="*/ 2865 w 2988"/>
                <a:gd name="T5" fmla="*/ 144 h 701"/>
                <a:gd name="T6" fmla="*/ 2827 w 2988"/>
                <a:gd name="T7" fmla="*/ 583 h 701"/>
                <a:gd name="T8" fmla="*/ 1900 w 2988"/>
                <a:gd name="T9" fmla="*/ 633 h 701"/>
                <a:gd name="T10" fmla="*/ 60 w 2988"/>
                <a:gd name="T11" fmla="*/ 608 h 701"/>
                <a:gd name="T12" fmla="*/ 0 60000 65536"/>
                <a:gd name="T13" fmla="*/ 0 60000 65536"/>
                <a:gd name="T14" fmla="*/ 0 60000 65536"/>
                <a:gd name="T15" fmla="*/ 0 60000 65536"/>
                <a:gd name="T16" fmla="*/ 0 60000 65536"/>
                <a:gd name="T17" fmla="*/ 0 60000 65536"/>
                <a:gd name="T18" fmla="*/ 0 w 2988"/>
                <a:gd name="T19" fmla="*/ 0 h 701"/>
                <a:gd name="T20" fmla="*/ 2988 w 2988"/>
                <a:gd name="T21" fmla="*/ 701 h 701"/>
              </a:gdLst>
              <a:ahLst/>
              <a:cxnLst>
                <a:cxn ang="T12">
                  <a:pos x="T0" y="T1"/>
                </a:cxn>
                <a:cxn ang="T13">
                  <a:pos x="T2" y="T3"/>
                </a:cxn>
                <a:cxn ang="T14">
                  <a:pos x="T4" y="T5"/>
                </a:cxn>
                <a:cxn ang="T15">
                  <a:pos x="T6" y="T7"/>
                </a:cxn>
                <a:cxn ang="T16">
                  <a:pos x="T8" y="T9"/>
                </a:cxn>
                <a:cxn ang="T17">
                  <a:pos x="T10" y="T11"/>
                </a:cxn>
              </a:cxnLst>
              <a:rect l="T18" t="T19" r="T20" b="T21"/>
              <a:pathLst>
                <a:path w="2988" h="701">
                  <a:moveTo>
                    <a:pt x="60" y="608"/>
                  </a:moveTo>
                  <a:cubicBezTo>
                    <a:pt x="120" y="515"/>
                    <a:pt x="1794" y="154"/>
                    <a:pt x="2262" y="77"/>
                  </a:cubicBezTo>
                  <a:cubicBezTo>
                    <a:pt x="2730" y="0"/>
                    <a:pt x="2771" y="60"/>
                    <a:pt x="2865" y="144"/>
                  </a:cubicBezTo>
                  <a:cubicBezTo>
                    <a:pt x="2959" y="228"/>
                    <a:pt x="2988" y="501"/>
                    <a:pt x="2827" y="583"/>
                  </a:cubicBezTo>
                  <a:cubicBezTo>
                    <a:pt x="2666" y="665"/>
                    <a:pt x="2361" y="629"/>
                    <a:pt x="1900" y="633"/>
                  </a:cubicBezTo>
                  <a:cubicBezTo>
                    <a:pt x="1439" y="637"/>
                    <a:pt x="0" y="701"/>
                    <a:pt x="60" y="608"/>
                  </a:cubicBezTo>
                  <a:close/>
                </a:path>
              </a:pathLst>
            </a:custGeom>
            <a:solidFill>
              <a:srgbClr val="C0C0C0"/>
            </a:solidFill>
            <a:ln w="22225">
              <a:solidFill>
                <a:srgbClr val="333333"/>
              </a:solidFill>
              <a:round/>
              <a:headEnd/>
              <a:tailEnd/>
            </a:ln>
          </p:spPr>
          <p:txBody>
            <a:bodyPr/>
            <a:lstStyle/>
            <a:p>
              <a:endParaRPr lang="en-US"/>
            </a:p>
          </p:txBody>
        </p:sp>
        <p:sp>
          <p:nvSpPr>
            <p:cNvPr id="227349" name="Oval 5"/>
            <p:cNvSpPr>
              <a:spLocks noChangeArrowheads="1"/>
            </p:cNvSpPr>
            <p:nvPr/>
          </p:nvSpPr>
          <p:spPr bwMode="auto">
            <a:xfrm>
              <a:off x="5580" y="3132"/>
              <a:ext cx="180" cy="180"/>
            </a:xfrm>
            <a:prstGeom prst="ellipse">
              <a:avLst/>
            </a:prstGeom>
            <a:solidFill>
              <a:srgbClr val="000000"/>
            </a:solidFill>
            <a:ln w="9525">
              <a:solidFill>
                <a:srgbClr val="000000"/>
              </a:solidFill>
              <a:round/>
              <a:headEnd/>
              <a:tailEnd/>
            </a:ln>
          </p:spPr>
          <p:txBody>
            <a:bodyPr/>
            <a:lstStyle/>
            <a:p>
              <a:endParaRPr lang="en-US"/>
            </a:p>
          </p:txBody>
        </p:sp>
        <p:sp>
          <p:nvSpPr>
            <p:cNvPr id="227350" name="Oval 6"/>
            <p:cNvSpPr>
              <a:spLocks noChangeArrowheads="1"/>
            </p:cNvSpPr>
            <p:nvPr/>
          </p:nvSpPr>
          <p:spPr bwMode="auto">
            <a:xfrm>
              <a:off x="5580" y="3372"/>
              <a:ext cx="180" cy="180"/>
            </a:xfrm>
            <a:prstGeom prst="ellipse">
              <a:avLst/>
            </a:prstGeom>
            <a:solidFill>
              <a:srgbClr val="000000"/>
            </a:solidFill>
            <a:ln w="9525">
              <a:solidFill>
                <a:srgbClr val="000000"/>
              </a:solidFill>
              <a:round/>
              <a:headEnd/>
              <a:tailEnd/>
            </a:ln>
          </p:spPr>
          <p:txBody>
            <a:bodyPr/>
            <a:lstStyle/>
            <a:p>
              <a:endParaRPr lang="en-US"/>
            </a:p>
          </p:txBody>
        </p:sp>
        <p:sp>
          <p:nvSpPr>
            <p:cNvPr id="227351" name="Line 7"/>
            <p:cNvSpPr>
              <a:spLocks noChangeShapeType="1"/>
            </p:cNvSpPr>
            <p:nvPr/>
          </p:nvSpPr>
          <p:spPr bwMode="auto">
            <a:xfrm flipH="1">
              <a:off x="2340" y="3492"/>
              <a:ext cx="3060" cy="0"/>
            </a:xfrm>
            <a:prstGeom prst="line">
              <a:avLst/>
            </a:prstGeom>
            <a:noFill/>
            <a:ln w="15875">
              <a:solidFill>
                <a:srgbClr val="000000"/>
              </a:solidFill>
              <a:round/>
              <a:headEnd/>
              <a:tailEnd type="triangle" w="med" len="med"/>
            </a:ln>
          </p:spPr>
          <p:txBody>
            <a:bodyPr/>
            <a:lstStyle/>
            <a:p>
              <a:endParaRPr lang="en-US"/>
            </a:p>
          </p:txBody>
        </p:sp>
        <p:sp>
          <p:nvSpPr>
            <p:cNvPr id="227352" name="Freeform 8"/>
            <p:cNvSpPr>
              <a:spLocks/>
            </p:cNvSpPr>
            <p:nvPr/>
          </p:nvSpPr>
          <p:spPr bwMode="auto">
            <a:xfrm>
              <a:off x="2340" y="2574"/>
              <a:ext cx="3335" cy="558"/>
            </a:xfrm>
            <a:custGeom>
              <a:avLst/>
              <a:gdLst>
                <a:gd name="T0" fmla="*/ 3335 w 3335"/>
                <a:gd name="T1" fmla="*/ 416 h 558"/>
                <a:gd name="T2" fmla="*/ 3260 w 3335"/>
                <a:gd name="T3" fmla="*/ 203 h 558"/>
                <a:gd name="T4" fmla="*/ 3098 w 3335"/>
                <a:gd name="T5" fmla="*/ 65 h 558"/>
                <a:gd name="T6" fmla="*/ 2509 w 3335"/>
                <a:gd name="T7" fmla="*/ 52 h 558"/>
                <a:gd name="T8" fmla="*/ 900 w 3335"/>
                <a:gd name="T9" fmla="*/ 378 h 558"/>
                <a:gd name="T10" fmla="*/ 0 w 3335"/>
                <a:gd name="T11" fmla="*/ 558 h 558"/>
                <a:gd name="T12" fmla="*/ 0 60000 65536"/>
                <a:gd name="T13" fmla="*/ 0 60000 65536"/>
                <a:gd name="T14" fmla="*/ 0 60000 65536"/>
                <a:gd name="T15" fmla="*/ 0 60000 65536"/>
                <a:gd name="T16" fmla="*/ 0 60000 65536"/>
                <a:gd name="T17" fmla="*/ 0 60000 65536"/>
                <a:gd name="T18" fmla="*/ 0 w 3335"/>
                <a:gd name="T19" fmla="*/ 0 h 558"/>
                <a:gd name="T20" fmla="*/ 3335 w 3335"/>
                <a:gd name="T21" fmla="*/ 558 h 558"/>
              </a:gdLst>
              <a:ahLst/>
              <a:cxnLst>
                <a:cxn ang="T12">
                  <a:pos x="T0" y="T1"/>
                </a:cxn>
                <a:cxn ang="T13">
                  <a:pos x="T2" y="T3"/>
                </a:cxn>
                <a:cxn ang="T14">
                  <a:pos x="T4" y="T5"/>
                </a:cxn>
                <a:cxn ang="T15">
                  <a:pos x="T6" y="T7"/>
                </a:cxn>
                <a:cxn ang="T16">
                  <a:pos x="T8" y="T9"/>
                </a:cxn>
                <a:cxn ang="T17">
                  <a:pos x="T10" y="T11"/>
                </a:cxn>
              </a:cxnLst>
              <a:rect l="T18" t="T19" r="T20" b="T21"/>
              <a:pathLst>
                <a:path w="3335" h="558">
                  <a:moveTo>
                    <a:pt x="3335" y="416"/>
                  </a:moveTo>
                  <a:cubicBezTo>
                    <a:pt x="3323" y="381"/>
                    <a:pt x="3299" y="261"/>
                    <a:pt x="3260" y="203"/>
                  </a:cubicBezTo>
                  <a:cubicBezTo>
                    <a:pt x="3221" y="145"/>
                    <a:pt x="3223" y="90"/>
                    <a:pt x="3098" y="65"/>
                  </a:cubicBezTo>
                  <a:cubicBezTo>
                    <a:pt x="2973" y="40"/>
                    <a:pt x="2875" y="0"/>
                    <a:pt x="2509" y="52"/>
                  </a:cubicBezTo>
                  <a:cubicBezTo>
                    <a:pt x="2143" y="104"/>
                    <a:pt x="1318" y="294"/>
                    <a:pt x="900" y="378"/>
                  </a:cubicBezTo>
                  <a:cubicBezTo>
                    <a:pt x="482" y="462"/>
                    <a:pt x="240" y="513"/>
                    <a:pt x="0" y="558"/>
                  </a:cubicBezTo>
                </a:path>
              </a:pathLst>
            </a:custGeom>
            <a:noFill/>
            <a:ln w="15875">
              <a:solidFill>
                <a:srgbClr val="000000"/>
              </a:solidFill>
              <a:round/>
              <a:headEnd/>
              <a:tailEnd type="triangle" w="med" len="med"/>
            </a:ln>
          </p:spPr>
          <p:txBody>
            <a:bodyPr/>
            <a:lstStyle/>
            <a:p>
              <a:endParaRPr lang="en-US"/>
            </a:p>
          </p:txBody>
        </p:sp>
        <p:sp>
          <p:nvSpPr>
            <p:cNvPr id="227353" name="Text Box 9"/>
            <p:cNvSpPr txBox="1">
              <a:spLocks noChangeArrowheads="1"/>
            </p:cNvSpPr>
            <p:nvPr/>
          </p:nvSpPr>
          <p:spPr bwMode="auto">
            <a:xfrm>
              <a:off x="5040" y="3312"/>
              <a:ext cx="2340" cy="900"/>
            </a:xfrm>
            <a:prstGeom prst="rect">
              <a:avLst/>
            </a:prstGeom>
            <a:noFill/>
            <a:ln w="9525">
              <a:noFill/>
              <a:miter lim="800000"/>
              <a:headEnd/>
              <a:tailEnd/>
            </a:ln>
          </p:spPr>
          <p:txBody>
            <a:bodyPr/>
            <a:lstStyle/>
            <a:p>
              <a:r>
                <a:rPr lang="en-US" sz="1400">
                  <a:ea typeface="Times New Roman" pitchFamily="18" charset="0"/>
                  <a:cs typeface="Arial" charset="0"/>
                </a:rPr>
                <a:t>AIR</a:t>
              </a:r>
              <a:endParaRPr lang="en-US" sz="900">
                <a:ea typeface="Times New Roman" pitchFamily="18" charset="0"/>
                <a:cs typeface="Arial" charset="0"/>
              </a:endParaRPr>
            </a:p>
            <a:p>
              <a:pPr eaLnBrk="0" hangingPunct="0"/>
              <a:r>
                <a:rPr lang="en-US" sz="1400">
                  <a:ea typeface="Times New Roman" pitchFamily="18" charset="0"/>
                  <a:cs typeface="Arial" charset="0"/>
                </a:rPr>
                <a:t>PARTICLES</a:t>
              </a:r>
              <a:endParaRPr lang="en-US" sz="1800">
                <a:ea typeface="Times New Roman" pitchFamily="18" charset="0"/>
                <a:cs typeface="Arial" charset="0"/>
              </a:endParaRPr>
            </a:p>
          </p:txBody>
        </p:sp>
        <p:sp>
          <p:nvSpPr>
            <p:cNvPr id="227354" name="Text Box 10"/>
            <p:cNvSpPr txBox="1">
              <a:spLocks noChangeArrowheads="1"/>
            </p:cNvSpPr>
            <p:nvPr/>
          </p:nvSpPr>
          <p:spPr bwMode="auto">
            <a:xfrm>
              <a:off x="2700" y="1872"/>
              <a:ext cx="2340" cy="900"/>
            </a:xfrm>
            <a:prstGeom prst="rect">
              <a:avLst/>
            </a:prstGeom>
            <a:noFill/>
            <a:ln w="9525">
              <a:noFill/>
              <a:miter lim="800000"/>
              <a:headEnd/>
              <a:tailEnd/>
            </a:ln>
          </p:spPr>
          <p:txBody>
            <a:bodyPr/>
            <a:lstStyle/>
            <a:p>
              <a:r>
                <a:rPr lang="en-US" sz="1400">
                  <a:ea typeface="Times New Roman" pitchFamily="18" charset="0"/>
                  <a:cs typeface="Arial" charset="0"/>
                </a:rPr>
                <a:t>FAST</a:t>
              </a:r>
              <a:endParaRPr lang="en-US" sz="900">
                <a:ea typeface="Times New Roman" pitchFamily="18" charset="0"/>
                <a:cs typeface="Arial" charset="0"/>
              </a:endParaRPr>
            </a:p>
            <a:p>
              <a:pPr eaLnBrk="0" hangingPunct="0"/>
              <a:r>
                <a:rPr lang="en-US" sz="1400">
                  <a:ea typeface="Times New Roman" pitchFamily="18" charset="0"/>
                  <a:cs typeface="Arial" charset="0"/>
                </a:rPr>
                <a:t>LOW P</a:t>
              </a:r>
              <a:endParaRPr lang="en-US" sz="1800">
                <a:ea typeface="Times New Roman" pitchFamily="18" charset="0"/>
                <a:cs typeface="Arial" charset="0"/>
              </a:endParaRPr>
            </a:p>
          </p:txBody>
        </p:sp>
        <p:sp>
          <p:nvSpPr>
            <p:cNvPr id="227355" name="Text Box 11"/>
            <p:cNvSpPr txBox="1">
              <a:spLocks noChangeArrowheads="1"/>
            </p:cNvSpPr>
            <p:nvPr/>
          </p:nvSpPr>
          <p:spPr bwMode="auto">
            <a:xfrm>
              <a:off x="2700" y="3492"/>
              <a:ext cx="2340" cy="900"/>
            </a:xfrm>
            <a:prstGeom prst="rect">
              <a:avLst/>
            </a:prstGeom>
            <a:noFill/>
            <a:ln w="9525">
              <a:noFill/>
              <a:miter lim="800000"/>
              <a:headEnd/>
              <a:tailEnd/>
            </a:ln>
          </p:spPr>
          <p:txBody>
            <a:bodyPr/>
            <a:lstStyle/>
            <a:p>
              <a:r>
                <a:rPr lang="en-US" sz="1400">
                  <a:ea typeface="Times New Roman" pitchFamily="18" charset="0"/>
                  <a:cs typeface="Arial" charset="0"/>
                </a:rPr>
                <a:t>SLOW</a:t>
              </a:r>
              <a:endParaRPr lang="en-US" sz="900">
                <a:ea typeface="Times New Roman" pitchFamily="18" charset="0"/>
                <a:cs typeface="Arial" charset="0"/>
              </a:endParaRPr>
            </a:p>
            <a:p>
              <a:pPr eaLnBrk="0" hangingPunct="0"/>
              <a:r>
                <a:rPr lang="en-US" sz="1400">
                  <a:ea typeface="Times New Roman" pitchFamily="18" charset="0"/>
                  <a:cs typeface="Arial" charset="0"/>
                </a:rPr>
                <a:t>HIGH P</a:t>
              </a:r>
              <a:endParaRPr lang="en-US" sz="1800">
                <a:ea typeface="Times New Roman" pitchFamily="18" charset="0"/>
                <a:cs typeface="Arial" charset="0"/>
              </a:endParaRPr>
            </a:p>
          </p:txBody>
        </p:sp>
      </p:grpSp>
      <p:grpSp>
        <p:nvGrpSpPr>
          <p:cNvPr id="227331" name="Group 12"/>
          <p:cNvGrpSpPr>
            <a:grpSpLocks/>
          </p:cNvGrpSpPr>
          <p:nvPr/>
        </p:nvGrpSpPr>
        <p:grpSpPr bwMode="auto">
          <a:xfrm>
            <a:off x="5067300" y="2095500"/>
            <a:ext cx="3314700" cy="1943100"/>
            <a:chOff x="6300" y="1152"/>
            <a:chExt cx="5220" cy="3060"/>
          </a:xfrm>
        </p:grpSpPr>
        <p:sp>
          <p:nvSpPr>
            <p:cNvPr id="227343" name="AutoShape 13"/>
            <p:cNvSpPr>
              <a:spLocks noChangeArrowheads="1"/>
            </p:cNvSpPr>
            <p:nvPr/>
          </p:nvSpPr>
          <p:spPr bwMode="auto">
            <a:xfrm>
              <a:off x="8820" y="1152"/>
              <a:ext cx="450" cy="1440"/>
            </a:xfrm>
            <a:prstGeom prst="upArrow">
              <a:avLst>
                <a:gd name="adj1" fmla="val 50000"/>
                <a:gd name="adj2" fmla="val 80000"/>
              </a:avLst>
            </a:prstGeom>
            <a:solidFill>
              <a:srgbClr val="FFFFFF"/>
            </a:solidFill>
            <a:ln w="9525">
              <a:solidFill>
                <a:srgbClr val="000000"/>
              </a:solidFill>
              <a:miter lim="800000"/>
              <a:headEnd/>
              <a:tailEnd/>
            </a:ln>
          </p:spPr>
          <p:txBody>
            <a:bodyPr/>
            <a:lstStyle/>
            <a:p>
              <a:endParaRPr lang="en-US"/>
            </a:p>
          </p:txBody>
        </p:sp>
        <p:sp>
          <p:nvSpPr>
            <p:cNvPr id="227344" name="AutoShape 14"/>
            <p:cNvSpPr>
              <a:spLocks noChangeArrowheads="1"/>
            </p:cNvSpPr>
            <p:nvPr/>
          </p:nvSpPr>
          <p:spPr bwMode="auto">
            <a:xfrm rot="10800000">
              <a:off x="8820" y="2772"/>
              <a:ext cx="450" cy="1440"/>
            </a:xfrm>
            <a:prstGeom prst="upArrow">
              <a:avLst>
                <a:gd name="adj1" fmla="val 50000"/>
                <a:gd name="adj2" fmla="val 80000"/>
              </a:avLst>
            </a:prstGeom>
            <a:solidFill>
              <a:srgbClr val="FFFFFF"/>
            </a:solidFill>
            <a:ln w="9525">
              <a:solidFill>
                <a:srgbClr val="000000"/>
              </a:solidFill>
              <a:miter lim="800000"/>
              <a:headEnd/>
              <a:tailEnd/>
            </a:ln>
          </p:spPr>
          <p:txBody>
            <a:bodyPr/>
            <a:lstStyle/>
            <a:p>
              <a:endParaRPr lang="en-US"/>
            </a:p>
          </p:txBody>
        </p:sp>
        <p:sp>
          <p:nvSpPr>
            <p:cNvPr id="227345" name="Text Box 15"/>
            <p:cNvSpPr txBox="1">
              <a:spLocks noChangeArrowheads="1"/>
            </p:cNvSpPr>
            <p:nvPr/>
          </p:nvSpPr>
          <p:spPr bwMode="auto">
            <a:xfrm>
              <a:off x="6300" y="2052"/>
              <a:ext cx="2340" cy="108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Resulting Forces</a:t>
              </a:r>
            </a:p>
          </p:txBody>
        </p:sp>
        <p:sp>
          <p:nvSpPr>
            <p:cNvPr id="227346" name="Text Box 16"/>
            <p:cNvSpPr txBox="1">
              <a:spLocks noChangeArrowheads="1"/>
            </p:cNvSpPr>
            <p:nvPr/>
          </p:nvSpPr>
          <p:spPr bwMode="auto">
            <a:xfrm>
              <a:off x="9180" y="1692"/>
              <a:ext cx="2340" cy="900"/>
            </a:xfrm>
            <a:prstGeom prst="rect">
              <a:avLst/>
            </a:prstGeom>
            <a:noFill/>
            <a:ln w="9525">
              <a:noFill/>
              <a:miter lim="800000"/>
              <a:headEnd/>
              <a:tailEnd/>
            </a:ln>
          </p:spPr>
          <p:txBody>
            <a:bodyPr/>
            <a:lstStyle/>
            <a:p>
              <a:r>
                <a:rPr lang="en-US" sz="1400">
                  <a:ea typeface="Times New Roman" pitchFamily="18" charset="0"/>
                  <a:cs typeface="Arial" charset="0"/>
                </a:rPr>
                <a:t>(BERNOULLI’S</a:t>
              </a:r>
              <a:endParaRPr lang="en-US" sz="900">
                <a:ea typeface="Times New Roman" pitchFamily="18" charset="0"/>
                <a:cs typeface="Arial" charset="0"/>
              </a:endParaRPr>
            </a:p>
            <a:p>
              <a:pPr eaLnBrk="0" hangingPunct="0"/>
              <a:r>
                <a:rPr lang="en-US" sz="1400">
                  <a:ea typeface="Times New Roman" pitchFamily="18" charset="0"/>
                  <a:cs typeface="Arial" charset="0"/>
                </a:rPr>
                <a:t>PRINCIPLE)</a:t>
              </a:r>
              <a:endParaRPr lang="en-US" sz="1800">
                <a:ea typeface="Times New Roman" pitchFamily="18" charset="0"/>
                <a:cs typeface="Arial" charset="0"/>
              </a:endParaRPr>
            </a:p>
          </p:txBody>
        </p:sp>
        <p:sp>
          <p:nvSpPr>
            <p:cNvPr id="227347" name="Text Box 17"/>
            <p:cNvSpPr txBox="1">
              <a:spLocks noChangeArrowheads="1"/>
            </p:cNvSpPr>
            <p:nvPr/>
          </p:nvSpPr>
          <p:spPr bwMode="auto">
            <a:xfrm>
              <a:off x="9000" y="3132"/>
              <a:ext cx="2340" cy="540"/>
            </a:xfrm>
            <a:prstGeom prst="rect">
              <a:avLst/>
            </a:prstGeom>
            <a:noFill/>
            <a:ln w="9525">
              <a:noFill/>
              <a:miter lim="800000"/>
              <a:headEnd/>
              <a:tailEnd/>
            </a:ln>
          </p:spPr>
          <p:txBody>
            <a:bodyPr/>
            <a:lstStyle/>
            <a:p>
              <a:r>
                <a:rPr lang="en-US" sz="1400">
                  <a:ea typeface="Times New Roman" pitchFamily="18" charset="0"/>
                  <a:cs typeface="Arial" charset="0"/>
                </a:rPr>
                <a:t>(GRAVITY)</a:t>
              </a:r>
              <a:endParaRPr lang="en-US" sz="1800">
                <a:ea typeface="Times New Roman" pitchFamily="18" charset="0"/>
                <a:cs typeface="Arial" charset="0"/>
              </a:endParaRPr>
            </a:p>
          </p:txBody>
        </p:sp>
      </p:grpSp>
      <p:grpSp>
        <p:nvGrpSpPr>
          <p:cNvPr id="227332" name="Group 18"/>
          <p:cNvGrpSpPr>
            <a:grpSpLocks/>
          </p:cNvGrpSpPr>
          <p:nvPr/>
        </p:nvGrpSpPr>
        <p:grpSpPr bwMode="auto">
          <a:xfrm>
            <a:off x="1066800" y="5105400"/>
            <a:ext cx="2289175" cy="593725"/>
            <a:chOff x="2880" y="5437"/>
            <a:chExt cx="3606" cy="935"/>
          </a:xfrm>
        </p:grpSpPr>
        <p:grpSp>
          <p:nvGrpSpPr>
            <p:cNvPr id="227336" name="Group 19"/>
            <p:cNvGrpSpPr>
              <a:grpSpLocks/>
            </p:cNvGrpSpPr>
            <p:nvPr/>
          </p:nvGrpSpPr>
          <p:grpSpPr bwMode="auto">
            <a:xfrm>
              <a:off x="3240" y="5652"/>
              <a:ext cx="3020" cy="546"/>
              <a:chOff x="5295" y="6546"/>
              <a:chExt cx="2021" cy="365"/>
            </a:xfrm>
          </p:grpSpPr>
          <p:sp>
            <p:nvSpPr>
              <p:cNvPr id="227339" name="Freeform 20"/>
              <p:cNvSpPr>
                <a:spLocks/>
              </p:cNvSpPr>
              <p:nvPr/>
            </p:nvSpPr>
            <p:spPr bwMode="auto">
              <a:xfrm>
                <a:off x="5297" y="6546"/>
                <a:ext cx="2016" cy="253"/>
              </a:xfrm>
              <a:custGeom>
                <a:avLst/>
                <a:gdLst>
                  <a:gd name="T0" fmla="*/ 0 w 2016"/>
                  <a:gd name="T1" fmla="*/ 253 h 253"/>
                  <a:gd name="T2" fmla="*/ 643 w 2016"/>
                  <a:gd name="T3" fmla="*/ 36 h 253"/>
                  <a:gd name="T4" fmla="*/ 1363 w 2016"/>
                  <a:gd name="T5" fmla="*/ 36 h 253"/>
                  <a:gd name="T6" fmla="*/ 2016 w 2016"/>
                  <a:gd name="T7" fmla="*/ 228 h 253"/>
                  <a:gd name="T8" fmla="*/ 0 60000 65536"/>
                  <a:gd name="T9" fmla="*/ 0 60000 65536"/>
                  <a:gd name="T10" fmla="*/ 0 60000 65536"/>
                  <a:gd name="T11" fmla="*/ 0 60000 65536"/>
                  <a:gd name="T12" fmla="*/ 0 w 2016"/>
                  <a:gd name="T13" fmla="*/ 0 h 253"/>
                  <a:gd name="T14" fmla="*/ 2016 w 2016"/>
                  <a:gd name="T15" fmla="*/ 253 h 253"/>
                </a:gdLst>
                <a:ahLst/>
                <a:cxnLst>
                  <a:cxn ang="T8">
                    <a:pos x="T0" y="T1"/>
                  </a:cxn>
                  <a:cxn ang="T9">
                    <a:pos x="T2" y="T3"/>
                  </a:cxn>
                  <a:cxn ang="T10">
                    <a:pos x="T4" y="T5"/>
                  </a:cxn>
                  <a:cxn ang="T11">
                    <a:pos x="T6" y="T7"/>
                  </a:cxn>
                </a:cxnLst>
                <a:rect l="T12" t="T13" r="T14" b="T15"/>
                <a:pathLst>
                  <a:path w="2016" h="253">
                    <a:moveTo>
                      <a:pt x="0" y="253"/>
                    </a:moveTo>
                    <a:cubicBezTo>
                      <a:pt x="107" y="219"/>
                      <a:pt x="416" y="72"/>
                      <a:pt x="643" y="36"/>
                    </a:cubicBezTo>
                    <a:cubicBezTo>
                      <a:pt x="870" y="0"/>
                      <a:pt x="1134" y="4"/>
                      <a:pt x="1363" y="36"/>
                    </a:cubicBezTo>
                    <a:cubicBezTo>
                      <a:pt x="1592" y="68"/>
                      <a:pt x="1880" y="188"/>
                      <a:pt x="2016" y="228"/>
                    </a:cubicBezTo>
                  </a:path>
                </a:pathLst>
              </a:custGeom>
              <a:noFill/>
              <a:ln w="22225">
                <a:solidFill>
                  <a:srgbClr val="000000"/>
                </a:solidFill>
                <a:round/>
                <a:headEnd/>
                <a:tailEnd/>
              </a:ln>
            </p:spPr>
            <p:txBody>
              <a:bodyPr/>
              <a:lstStyle/>
              <a:p>
                <a:endParaRPr lang="en-US"/>
              </a:p>
            </p:txBody>
          </p:sp>
          <p:sp>
            <p:nvSpPr>
              <p:cNvPr id="227340" name="Freeform 21"/>
              <p:cNvSpPr>
                <a:spLocks/>
              </p:cNvSpPr>
              <p:nvPr/>
            </p:nvSpPr>
            <p:spPr bwMode="auto">
              <a:xfrm>
                <a:off x="5295" y="6910"/>
                <a:ext cx="2020" cy="1"/>
              </a:xfrm>
              <a:custGeom>
                <a:avLst/>
                <a:gdLst>
                  <a:gd name="T0" fmla="*/ 0 w 2020"/>
                  <a:gd name="T1" fmla="*/ 0 h 1"/>
                  <a:gd name="T2" fmla="*/ 2020 w 2020"/>
                  <a:gd name="T3" fmla="*/ 0 h 1"/>
                  <a:gd name="T4" fmla="*/ 0 60000 65536"/>
                  <a:gd name="T5" fmla="*/ 0 60000 65536"/>
                  <a:gd name="T6" fmla="*/ 0 w 2020"/>
                  <a:gd name="T7" fmla="*/ 0 h 1"/>
                  <a:gd name="T8" fmla="*/ 2020 w 2020"/>
                  <a:gd name="T9" fmla="*/ 1 h 1"/>
                </a:gdLst>
                <a:ahLst/>
                <a:cxnLst>
                  <a:cxn ang="T4">
                    <a:pos x="T0" y="T1"/>
                  </a:cxn>
                  <a:cxn ang="T5">
                    <a:pos x="T2" y="T3"/>
                  </a:cxn>
                </a:cxnLst>
                <a:rect l="T6" t="T7" r="T8" b="T9"/>
                <a:pathLst>
                  <a:path w="2020" h="1">
                    <a:moveTo>
                      <a:pt x="0" y="0"/>
                    </a:moveTo>
                    <a:lnTo>
                      <a:pt x="2020" y="0"/>
                    </a:lnTo>
                  </a:path>
                </a:pathLst>
              </a:custGeom>
              <a:noFill/>
              <a:ln w="22225">
                <a:solidFill>
                  <a:srgbClr val="000000"/>
                </a:solidFill>
                <a:round/>
                <a:headEnd/>
                <a:tailEnd/>
              </a:ln>
            </p:spPr>
            <p:txBody>
              <a:bodyPr/>
              <a:lstStyle/>
              <a:p>
                <a:endParaRPr lang="en-US"/>
              </a:p>
            </p:txBody>
          </p:sp>
          <p:sp>
            <p:nvSpPr>
              <p:cNvPr id="227341" name="Freeform 22"/>
              <p:cNvSpPr>
                <a:spLocks/>
              </p:cNvSpPr>
              <p:nvPr/>
            </p:nvSpPr>
            <p:spPr bwMode="auto">
              <a:xfrm>
                <a:off x="5295" y="6805"/>
                <a:ext cx="1" cy="105"/>
              </a:xfrm>
              <a:custGeom>
                <a:avLst/>
                <a:gdLst>
                  <a:gd name="T0" fmla="*/ 0 w 1"/>
                  <a:gd name="T1" fmla="*/ 0 h 105"/>
                  <a:gd name="T2" fmla="*/ 0 w 1"/>
                  <a:gd name="T3" fmla="*/ 105 h 105"/>
                  <a:gd name="T4" fmla="*/ 0 60000 65536"/>
                  <a:gd name="T5" fmla="*/ 0 60000 65536"/>
                  <a:gd name="T6" fmla="*/ 0 w 1"/>
                  <a:gd name="T7" fmla="*/ 0 h 105"/>
                  <a:gd name="T8" fmla="*/ 1 w 1"/>
                  <a:gd name="T9" fmla="*/ 105 h 105"/>
                </a:gdLst>
                <a:ahLst/>
                <a:cxnLst>
                  <a:cxn ang="T4">
                    <a:pos x="T0" y="T1"/>
                  </a:cxn>
                  <a:cxn ang="T5">
                    <a:pos x="T2" y="T3"/>
                  </a:cxn>
                </a:cxnLst>
                <a:rect l="T6" t="T7" r="T8" b="T9"/>
                <a:pathLst>
                  <a:path w="1" h="105">
                    <a:moveTo>
                      <a:pt x="0" y="0"/>
                    </a:moveTo>
                    <a:lnTo>
                      <a:pt x="0" y="105"/>
                    </a:lnTo>
                  </a:path>
                </a:pathLst>
              </a:custGeom>
              <a:noFill/>
              <a:ln w="22225">
                <a:solidFill>
                  <a:srgbClr val="000000"/>
                </a:solidFill>
                <a:round/>
                <a:headEnd/>
                <a:tailEnd/>
              </a:ln>
            </p:spPr>
            <p:txBody>
              <a:bodyPr/>
              <a:lstStyle/>
              <a:p>
                <a:endParaRPr lang="en-US"/>
              </a:p>
            </p:txBody>
          </p:sp>
          <p:sp>
            <p:nvSpPr>
              <p:cNvPr id="227342" name="Freeform 23"/>
              <p:cNvSpPr>
                <a:spLocks/>
              </p:cNvSpPr>
              <p:nvPr/>
            </p:nvSpPr>
            <p:spPr bwMode="auto">
              <a:xfrm>
                <a:off x="7315" y="6785"/>
                <a:ext cx="1" cy="125"/>
              </a:xfrm>
              <a:custGeom>
                <a:avLst/>
                <a:gdLst>
                  <a:gd name="T0" fmla="*/ 0 w 1"/>
                  <a:gd name="T1" fmla="*/ 0 h 125"/>
                  <a:gd name="T2" fmla="*/ 0 w 1"/>
                  <a:gd name="T3" fmla="*/ 125 h 125"/>
                  <a:gd name="T4" fmla="*/ 0 60000 65536"/>
                  <a:gd name="T5" fmla="*/ 0 60000 65536"/>
                  <a:gd name="T6" fmla="*/ 0 w 1"/>
                  <a:gd name="T7" fmla="*/ 0 h 125"/>
                  <a:gd name="T8" fmla="*/ 1 w 1"/>
                  <a:gd name="T9" fmla="*/ 125 h 125"/>
                </a:gdLst>
                <a:ahLst/>
                <a:cxnLst>
                  <a:cxn ang="T4">
                    <a:pos x="T0" y="T1"/>
                  </a:cxn>
                  <a:cxn ang="T5">
                    <a:pos x="T2" y="T3"/>
                  </a:cxn>
                </a:cxnLst>
                <a:rect l="T6" t="T7" r="T8" b="T9"/>
                <a:pathLst>
                  <a:path w="1" h="125">
                    <a:moveTo>
                      <a:pt x="0" y="0"/>
                    </a:moveTo>
                    <a:lnTo>
                      <a:pt x="0" y="125"/>
                    </a:lnTo>
                  </a:path>
                </a:pathLst>
              </a:custGeom>
              <a:noFill/>
              <a:ln w="22225">
                <a:solidFill>
                  <a:srgbClr val="000000"/>
                </a:solidFill>
                <a:round/>
                <a:headEnd/>
                <a:tailEnd/>
              </a:ln>
            </p:spPr>
            <p:txBody>
              <a:bodyPr/>
              <a:lstStyle/>
              <a:p>
                <a:endParaRPr lang="en-US"/>
              </a:p>
            </p:txBody>
          </p:sp>
        </p:grpSp>
        <p:sp>
          <p:nvSpPr>
            <p:cNvPr id="227337" name="Line 24"/>
            <p:cNvSpPr>
              <a:spLocks noChangeShapeType="1"/>
            </p:cNvSpPr>
            <p:nvPr/>
          </p:nvSpPr>
          <p:spPr bwMode="auto">
            <a:xfrm flipH="1">
              <a:off x="2880" y="6372"/>
              <a:ext cx="3600" cy="0"/>
            </a:xfrm>
            <a:prstGeom prst="line">
              <a:avLst/>
            </a:prstGeom>
            <a:noFill/>
            <a:ln w="15875">
              <a:solidFill>
                <a:srgbClr val="000000"/>
              </a:solidFill>
              <a:round/>
              <a:headEnd/>
              <a:tailEnd type="triangle" w="med" len="med"/>
            </a:ln>
          </p:spPr>
          <p:txBody>
            <a:bodyPr/>
            <a:lstStyle/>
            <a:p>
              <a:endParaRPr lang="en-US"/>
            </a:p>
          </p:txBody>
        </p:sp>
        <p:sp>
          <p:nvSpPr>
            <p:cNvPr id="227338" name="Freeform 25"/>
            <p:cNvSpPr>
              <a:spLocks/>
            </p:cNvSpPr>
            <p:nvPr/>
          </p:nvSpPr>
          <p:spPr bwMode="auto">
            <a:xfrm>
              <a:off x="2880" y="5437"/>
              <a:ext cx="3606" cy="575"/>
            </a:xfrm>
            <a:custGeom>
              <a:avLst/>
              <a:gdLst>
                <a:gd name="T0" fmla="*/ 3606 w 3606"/>
                <a:gd name="T1" fmla="*/ 498 h 575"/>
                <a:gd name="T2" fmla="*/ 3318 w 3606"/>
                <a:gd name="T3" fmla="*/ 348 h 575"/>
                <a:gd name="T4" fmla="*/ 2842 w 3606"/>
                <a:gd name="T5" fmla="*/ 148 h 575"/>
                <a:gd name="T6" fmla="*/ 2129 w 3606"/>
                <a:gd name="T7" fmla="*/ 10 h 575"/>
                <a:gd name="T8" fmla="*/ 1240 w 3606"/>
                <a:gd name="T9" fmla="*/ 85 h 575"/>
                <a:gd name="T10" fmla="*/ 576 w 3606"/>
                <a:gd name="T11" fmla="*/ 298 h 575"/>
                <a:gd name="T12" fmla="*/ 0 w 3606"/>
                <a:gd name="T13" fmla="*/ 575 h 575"/>
                <a:gd name="T14" fmla="*/ 0 60000 65536"/>
                <a:gd name="T15" fmla="*/ 0 60000 65536"/>
                <a:gd name="T16" fmla="*/ 0 60000 65536"/>
                <a:gd name="T17" fmla="*/ 0 60000 65536"/>
                <a:gd name="T18" fmla="*/ 0 60000 65536"/>
                <a:gd name="T19" fmla="*/ 0 60000 65536"/>
                <a:gd name="T20" fmla="*/ 0 60000 65536"/>
                <a:gd name="T21" fmla="*/ 0 w 3606"/>
                <a:gd name="T22" fmla="*/ 0 h 575"/>
                <a:gd name="T23" fmla="*/ 3606 w 3606"/>
                <a:gd name="T24" fmla="*/ 575 h 5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6" h="575">
                  <a:moveTo>
                    <a:pt x="3606" y="498"/>
                  </a:moveTo>
                  <a:cubicBezTo>
                    <a:pt x="3556" y="473"/>
                    <a:pt x="3445" y="406"/>
                    <a:pt x="3318" y="348"/>
                  </a:cubicBezTo>
                  <a:cubicBezTo>
                    <a:pt x="3191" y="290"/>
                    <a:pt x="3040" y="204"/>
                    <a:pt x="2842" y="148"/>
                  </a:cubicBezTo>
                  <a:cubicBezTo>
                    <a:pt x="2644" y="92"/>
                    <a:pt x="2396" y="20"/>
                    <a:pt x="2129" y="10"/>
                  </a:cubicBezTo>
                  <a:cubicBezTo>
                    <a:pt x="1862" y="0"/>
                    <a:pt x="1499" y="37"/>
                    <a:pt x="1240" y="85"/>
                  </a:cubicBezTo>
                  <a:cubicBezTo>
                    <a:pt x="981" y="133"/>
                    <a:pt x="783" y="216"/>
                    <a:pt x="576" y="298"/>
                  </a:cubicBezTo>
                  <a:cubicBezTo>
                    <a:pt x="369" y="380"/>
                    <a:pt x="120" y="517"/>
                    <a:pt x="0" y="575"/>
                  </a:cubicBezTo>
                </a:path>
              </a:pathLst>
            </a:custGeom>
            <a:noFill/>
            <a:ln w="15875">
              <a:solidFill>
                <a:srgbClr val="000000"/>
              </a:solidFill>
              <a:round/>
              <a:headEnd/>
              <a:tailEnd type="triangle" w="med" len="med"/>
            </a:ln>
          </p:spPr>
          <p:txBody>
            <a:bodyPr/>
            <a:lstStyle/>
            <a:p>
              <a:endParaRPr lang="en-US"/>
            </a:p>
          </p:txBody>
        </p:sp>
      </p:grpSp>
      <p:sp>
        <p:nvSpPr>
          <p:cNvPr id="227333" name="Rectangle 26"/>
          <p:cNvSpPr>
            <a:spLocks noChangeArrowheads="1"/>
          </p:cNvSpPr>
          <p:nvPr/>
        </p:nvSpPr>
        <p:spPr bwMode="auto">
          <a:xfrm>
            <a:off x="0" y="914400"/>
            <a:ext cx="9144000" cy="0"/>
          </a:xfrm>
          <a:prstGeom prst="rect">
            <a:avLst/>
          </a:prstGeom>
          <a:noFill/>
          <a:ln w="9525">
            <a:noFill/>
            <a:miter lim="800000"/>
            <a:headEnd/>
            <a:tailEnd/>
          </a:ln>
        </p:spPr>
        <p:txBody>
          <a:bodyPr wrap="none" anchor="ctr">
            <a:spAutoFit/>
          </a:bodyPr>
          <a:lstStyle/>
          <a:p>
            <a:endParaRPr lang="en-US"/>
          </a:p>
        </p:txBody>
      </p:sp>
      <p:sp>
        <p:nvSpPr>
          <p:cNvPr id="227334" name="Rectangle 27"/>
          <p:cNvSpPr>
            <a:spLocks noChangeArrowheads="1"/>
          </p:cNvSpPr>
          <p:nvPr/>
        </p:nvSpPr>
        <p:spPr bwMode="auto">
          <a:xfrm>
            <a:off x="609600" y="1524000"/>
            <a:ext cx="3663950" cy="915988"/>
          </a:xfrm>
          <a:prstGeom prst="rect">
            <a:avLst/>
          </a:prstGeom>
          <a:noFill/>
          <a:ln w="9525">
            <a:noFill/>
            <a:miter lim="800000"/>
            <a:headEnd/>
            <a:tailEnd/>
          </a:ln>
        </p:spPr>
        <p:txBody>
          <a:bodyPr wrap="none" anchor="ctr">
            <a:spAutoFit/>
          </a:bodyPr>
          <a:lstStyle/>
          <a:p>
            <a:pPr algn="l"/>
            <a:endParaRPr lang="en-US" sz="1800">
              <a:ea typeface="Times New Roman" pitchFamily="18" charset="0"/>
              <a:cs typeface="Arial" charset="0"/>
            </a:endParaRPr>
          </a:p>
          <a:p>
            <a:pPr algn="l" eaLnBrk="0" hangingPunct="0"/>
            <a:r>
              <a:rPr lang="en-US" sz="1800">
                <a:ea typeface="Times New Roman" pitchFamily="18" charset="0"/>
                <a:cs typeface="Arial" charset="0"/>
              </a:rPr>
              <a:t>airplane wing / helicopter propeller</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227335" name="Rectangle 28"/>
          <p:cNvSpPr>
            <a:spLocks noChangeArrowheads="1"/>
          </p:cNvSpPr>
          <p:nvPr/>
        </p:nvSpPr>
        <p:spPr bwMode="auto">
          <a:xfrm>
            <a:off x="1828800" y="4495800"/>
            <a:ext cx="869950" cy="6413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frisbee</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r>
              <a:rPr lang="en-US" smtClean="0"/>
              <a:t>Bernoulli’s Principle</a:t>
            </a:r>
          </a:p>
        </p:txBody>
      </p:sp>
      <p:sp>
        <p:nvSpPr>
          <p:cNvPr id="228355" name="Freeform 4"/>
          <p:cNvSpPr>
            <a:spLocks/>
          </p:cNvSpPr>
          <p:nvPr/>
        </p:nvSpPr>
        <p:spPr bwMode="auto">
          <a:xfrm rot="10072056">
            <a:off x="838200" y="2895600"/>
            <a:ext cx="6819900" cy="1816100"/>
          </a:xfrm>
          <a:custGeom>
            <a:avLst/>
            <a:gdLst>
              <a:gd name="T0" fmla="*/ 2147483647 w 4296"/>
              <a:gd name="T1" fmla="*/ 2147483647 h 1144"/>
              <a:gd name="T2" fmla="*/ 2147483647 w 4296"/>
              <a:gd name="T3" fmla="*/ 2147483647 h 1144"/>
              <a:gd name="T4" fmla="*/ 2147483647 w 4296"/>
              <a:gd name="T5" fmla="*/ 2147483647 h 1144"/>
              <a:gd name="T6" fmla="*/ 2147483647 w 4296"/>
              <a:gd name="T7" fmla="*/ 2147483647 h 1144"/>
              <a:gd name="T8" fmla="*/ 2147483647 w 4296"/>
              <a:gd name="T9" fmla="*/ 2147483647 h 1144"/>
              <a:gd name="T10" fmla="*/ 0 60000 65536"/>
              <a:gd name="T11" fmla="*/ 0 60000 65536"/>
              <a:gd name="T12" fmla="*/ 0 60000 65536"/>
              <a:gd name="T13" fmla="*/ 0 60000 65536"/>
              <a:gd name="T14" fmla="*/ 0 60000 65536"/>
              <a:gd name="T15" fmla="*/ 0 w 4296"/>
              <a:gd name="T16" fmla="*/ 0 h 1144"/>
              <a:gd name="T17" fmla="*/ 4296 w 4296"/>
              <a:gd name="T18" fmla="*/ 1144 h 1144"/>
            </a:gdLst>
            <a:ahLst/>
            <a:cxnLst>
              <a:cxn ang="T10">
                <a:pos x="T0" y="T1"/>
              </a:cxn>
              <a:cxn ang="T11">
                <a:pos x="T2" y="T3"/>
              </a:cxn>
              <a:cxn ang="T12">
                <a:pos x="T4" y="T5"/>
              </a:cxn>
              <a:cxn ang="T13">
                <a:pos x="T6" y="T7"/>
              </a:cxn>
              <a:cxn ang="T14">
                <a:pos x="T8" y="T9"/>
              </a:cxn>
            </a:cxnLst>
            <a:rect l="T15" t="T16" r="T17" b="T18"/>
            <a:pathLst>
              <a:path w="4296" h="1144">
                <a:moveTo>
                  <a:pt x="968" y="992"/>
                </a:moveTo>
                <a:cubicBezTo>
                  <a:pt x="368" y="840"/>
                  <a:pt x="0" y="160"/>
                  <a:pt x="344" y="80"/>
                </a:cubicBezTo>
                <a:cubicBezTo>
                  <a:pt x="688" y="0"/>
                  <a:pt x="2432" y="360"/>
                  <a:pt x="3032" y="512"/>
                </a:cubicBezTo>
                <a:cubicBezTo>
                  <a:pt x="3632" y="664"/>
                  <a:pt x="4296" y="912"/>
                  <a:pt x="3944" y="992"/>
                </a:cubicBezTo>
                <a:cubicBezTo>
                  <a:pt x="3592" y="1072"/>
                  <a:pt x="1568" y="1144"/>
                  <a:pt x="968" y="992"/>
                </a:cubicBezTo>
                <a:close/>
              </a:path>
            </a:pathLst>
          </a:custGeom>
          <a:gradFill rotWithShape="1">
            <a:gsLst>
              <a:gs pos="0">
                <a:srgbClr val="C0C0C0"/>
              </a:gs>
              <a:gs pos="50000">
                <a:srgbClr val="FFFFFF"/>
              </a:gs>
              <a:gs pos="100000">
                <a:srgbClr val="C0C0C0"/>
              </a:gs>
            </a:gsLst>
            <a:lin ang="5400000" scaled="1"/>
          </a:gradFill>
          <a:ln w="9525">
            <a:solidFill>
              <a:schemeClr val="tx1"/>
            </a:solidFill>
            <a:round/>
            <a:headEnd/>
            <a:tailEnd/>
          </a:ln>
        </p:spPr>
        <p:txBody>
          <a:bodyPr/>
          <a:lstStyle/>
          <a:p>
            <a:endParaRPr lang="en-US"/>
          </a:p>
        </p:txBody>
      </p:sp>
      <p:sp>
        <p:nvSpPr>
          <p:cNvPr id="228356" name="Line 5"/>
          <p:cNvSpPr>
            <a:spLocks noChangeShapeType="1"/>
          </p:cNvSpPr>
          <p:nvPr/>
        </p:nvSpPr>
        <p:spPr bwMode="auto">
          <a:xfrm>
            <a:off x="1143000" y="2057400"/>
            <a:ext cx="0" cy="3200400"/>
          </a:xfrm>
          <a:prstGeom prst="line">
            <a:avLst/>
          </a:prstGeom>
          <a:noFill/>
          <a:ln w="9525">
            <a:solidFill>
              <a:schemeClr val="tx1"/>
            </a:solidFill>
            <a:round/>
            <a:headEnd/>
            <a:tailEnd/>
          </a:ln>
        </p:spPr>
        <p:txBody>
          <a:bodyPr/>
          <a:lstStyle/>
          <a:p>
            <a:endParaRPr lang="en-US"/>
          </a:p>
        </p:txBody>
      </p:sp>
      <p:sp>
        <p:nvSpPr>
          <p:cNvPr id="228357" name="Line 6"/>
          <p:cNvSpPr>
            <a:spLocks noChangeShapeType="1"/>
          </p:cNvSpPr>
          <p:nvPr/>
        </p:nvSpPr>
        <p:spPr bwMode="auto">
          <a:xfrm>
            <a:off x="7391400" y="2057400"/>
            <a:ext cx="0" cy="3200400"/>
          </a:xfrm>
          <a:prstGeom prst="line">
            <a:avLst/>
          </a:prstGeom>
          <a:noFill/>
          <a:ln w="9525">
            <a:solidFill>
              <a:schemeClr val="tx1"/>
            </a:solidFill>
            <a:round/>
            <a:headEnd/>
            <a:tailEnd/>
          </a:ln>
        </p:spPr>
        <p:txBody>
          <a:bodyPr/>
          <a:lstStyle/>
          <a:p>
            <a:endParaRPr lang="en-US"/>
          </a:p>
        </p:txBody>
      </p:sp>
      <p:sp>
        <p:nvSpPr>
          <p:cNvPr id="228358" name="Line 7"/>
          <p:cNvSpPr>
            <a:spLocks noChangeShapeType="1"/>
          </p:cNvSpPr>
          <p:nvPr/>
        </p:nvSpPr>
        <p:spPr bwMode="auto">
          <a:xfrm>
            <a:off x="1143000" y="2057400"/>
            <a:ext cx="6248400" cy="0"/>
          </a:xfrm>
          <a:prstGeom prst="line">
            <a:avLst/>
          </a:prstGeom>
          <a:noFill/>
          <a:ln w="76200">
            <a:solidFill>
              <a:schemeClr val="tx1"/>
            </a:solidFill>
            <a:prstDash val="dash"/>
            <a:round/>
            <a:headEnd/>
            <a:tailEnd/>
          </a:ln>
        </p:spPr>
        <p:txBody>
          <a:bodyPr/>
          <a:lstStyle/>
          <a:p>
            <a:endParaRPr lang="en-US"/>
          </a:p>
        </p:txBody>
      </p:sp>
      <p:sp>
        <p:nvSpPr>
          <p:cNvPr id="228359" name="Line 23"/>
          <p:cNvSpPr>
            <a:spLocks noChangeShapeType="1"/>
          </p:cNvSpPr>
          <p:nvPr/>
        </p:nvSpPr>
        <p:spPr bwMode="auto">
          <a:xfrm>
            <a:off x="1143000" y="5257800"/>
            <a:ext cx="6248400" cy="0"/>
          </a:xfrm>
          <a:prstGeom prst="line">
            <a:avLst/>
          </a:prstGeom>
          <a:noFill/>
          <a:ln w="76200">
            <a:solidFill>
              <a:schemeClr val="tx1"/>
            </a:solidFill>
            <a:prstDash val="dash"/>
            <a:round/>
            <a:headEnd/>
            <a:tailEnd/>
          </a:ln>
        </p:spPr>
        <p:txBody>
          <a:bodyPr/>
          <a:lstStyle/>
          <a:p>
            <a:endParaRPr lang="en-US"/>
          </a:p>
        </p:txBody>
      </p:sp>
      <p:sp>
        <p:nvSpPr>
          <p:cNvPr id="228360" name="Text Box 70"/>
          <p:cNvSpPr txBox="1">
            <a:spLocks noChangeArrowheads="1"/>
          </p:cNvSpPr>
          <p:nvPr/>
        </p:nvSpPr>
        <p:spPr bwMode="auto">
          <a:xfrm>
            <a:off x="1889125" y="1458913"/>
            <a:ext cx="5170488" cy="396875"/>
          </a:xfrm>
          <a:prstGeom prst="rect">
            <a:avLst/>
          </a:prstGeom>
          <a:noFill/>
          <a:ln w="9525">
            <a:noFill/>
            <a:miter lim="800000"/>
            <a:headEnd/>
            <a:tailEnd/>
          </a:ln>
        </p:spPr>
        <p:txBody>
          <a:bodyPr wrap="none">
            <a:spAutoFit/>
          </a:bodyPr>
          <a:lstStyle/>
          <a:p>
            <a:pPr algn="l"/>
            <a:r>
              <a:rPr lang="en-US" sz="2000"/>
              <a:t>Faster moving air on top </a:t>
            </a:r>
            <a:r>
              <a:rPr lang="en-US" sz="2000">
                <a:sym typeface="Wingdings" pitchFamily="2" charset="2"/>
              </a:rPr>
              <a:t> less air pressure</a:t>
            </a:r>
            <a:endParaRPr lang="en-US" sz="2000"/>
          </a:p>
        </p:txBody>
      </p:sp>
      <p:sp>
        <p:nvSpPr>
          <p:cNvPr id="228361" name="Text Box 71"/>
          <p:cNvSpPr txBox="1">
            <a:spLocks noChangeArrowheads="1"/>
          </p:cNvSpPr>
          <p:nvPr/>
        </p:nvSpPr>
        <p:spPr bwMode="auto">
          <a:xfrm>
            <a:off x="1431925" y="5573713"/>
            <a:ext cx="5680075" cy="396875"/>
          </a:xfrm>
          <a:prstGeom prst="rect">
            <a:avLst/>
          </a:prstGeom>
          <a:noFill/>
          <a:ln w="9525">
            <a:noFill/>
            <a:miter lim="800000"/>
            <a:headEnd/>
            <a:tailEnd/>
          </a:ln>
        </p:spPr>
        <p:txBody>
          <a:bodyPr wrap="none">
            <a:spAutoFit/>
          </a:bodyPr>
          <a:lstStyle/>
          <a:p>
            <a:pPr algn="l"/>
            <a:r>
              <a:rPr lang="en-US" sz="2000"/>
              <a:t>Slower moving air on bottom </a:t>
            </a:r>
            <a:r>
              <a:rPr lang="en-US" sz="2000">
                <a:sym typeface="Wingdings" pitchFamily="2" charset="2"/>
              </a:rPr>
              <a:t> high air pressure</a:t>
            </a:r>
            <a:endParaRPr lang="en-US" sz="2000"/>
          </a:p>
        </p:txBody>
      </p:sp>
      <p:sp>
        <p:nvSpPr>
          <p:cNvPr id="228362" name="Text Box 72"/>
          <p:cNvSpPr txBox="1">
            <a:spLocks noChangeArrowheads="1"/>
          </p:cNvSpPr>
          <p:nvPr/>
        </p:nvSpPr>
        <p:spPr bwMode="auto">
          <a:xfrm>
            <a:off x="1371600" y="6172200"/>
            <a:ext cx="5637213" cy="396875"/>
          </a:xfrm>
          <a:prstGeom prst="rect">
            <a:avLst/>
          </a:prstGeom>
          <a:noFill/>
          <a:ln w="9525">
            <a:noFill/>
            <a:miter lim="800000"/>
            <a:headEnd/>
            <a:tailEnd/>
          </a:ln>
        </p:spPr>
        <p:txBody>
          <a:bodyPr wrap="none">
            <a:spAutoFit/>
          </a:bodyPr>
          <a:lstStyle/>
          <a:p>
            <a:pPr algn="l"/>
            <a:r>
              <a:rPr lang="en-US" sz="2000"/>
              <a:t>Air moves from HIGH pressure to LOW pressure</a:t>
            </a:r>
          </a:p>
        </p:txBody>
      </p:sp>
      <p:sp>
        <p:nvSpPr>
          <p:cNvPr id="106569" name="WordArt 73"/>
          <p:cNvSpPr>
            <a:spLocks noChangeArrowheads="1" noChangeShapeType="1" noTextEdit="1"/>
          </p:cNvSpPr>
          <p:nvPr/>
        </p:nvSpPr>
        <p:spPr bwMode="auto">
          <a:xfrm>
            <a:off x="4695825" y="3101975"/>
            <a:ext cx="1247775" cy="708025"/>
          </a:xfrm>
          <a:prstGeom prst="rect">
            <a:avLst/>
          </a:prstGeom>
        </p:spPr>
        <p:txBody>
          <a:bodyPr wrap="none" fromWordArt="1">
            <a:prstTxWarp prst="textWave1">
              <a:avLst>
                <a:gd name="adj1" fmla="val 13005"/>
                <a:gd name="adj2" fmla="val 0"/>
              </a:avLst>
            </a:prstTxWarp>
          </a:bodyPr>
          <a:lstStyle/>
          <a:p>
            <a:r>
              <a:rPr lang="en-US"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outerShdw>
                </a:effectLst>
                <a:latin typeface="Arial"/>
                <a:cs typeface="Arial"/>
              </a:rPr>
              <a:t>Air foil</a:t>
            </a:r>
          </a:p>
        </p:txBody>
      </p:sp>
      <p:sp>
        <p:nvSpPr>
          <p:cNvPr id="106570" name="Text Box 74"/>
          <p:cNvSpPr txBox="1">
            <a:spLocks noChangeArrowheads="1"/>
          </p:cNvSpPr>
          <p:nvPr/>
        </p:nvSpPr>
        <p:spPr bwMode="auto">
          <a:xfrm>
            <a:off x="3124200" y="4343400"/>
            <a:ext cx="1793875" cy="396875"/>
          </a:xfrm>
          <a:prstGeom prst="rect">
            <a:avLst/>
          </a:prstGeom>
          <a:noFill/>
          <a:ln w="9525">
            <a:noFill/>
            <a:miter lim="800000"/>
            <a:headEnd/>
            <a:tailEnd/>
          </a:ln>
        </p:spPr>
        <p:txBody>
          <a:bodyPr wrap="none">
            <a:spAutoFit/>
          </a:bodyPr>
          <a:lstStyle/>
          <a:p>
            <a:pPr algn="l"/>
            <a:r>
              <a:rPr lang="en-US" sz="2000"/>
              <a:t>High Pressure</a:t>
            </a:r>
          </a:p>
        </p:txBody>
      </p:sp>
      <p:sp>
        <p:nvSpPr>
          <p:cNvPr id="106571" name="Text Box 75"/>
          <p:cNvSpPr txBox="1">
            <a:spLocks noChangeArrowheads="1"/>
          </p:cNvSpPr>
          <p:nvPr/>
        </p:nvSpPr>
        <p:spPr bwMode="auto">
          <a:xfrm>
            <a:off x="1889125" y="2373313"/>
            <a:ext cx="1736725" cy="396875"/>
          </a:xfrm>
          <a:prstGeom prst="rect">
            <a:avLst/>
          </a:prstGeom>
          <a:noFill/>
          <a:ln w="9525">
            <a:noFill/>
            <a:miter lim="800000"/>
            <a:headEnd/>
            <a:tailEnd/>
          </a:ln>
        </p:spPr>
        <p:txBody>
          <a:bodyPr wrap="none">
            <a:spAutoFit/>
          </a:bodyPr>
          <a:lstStyle/>
          <a:p>
            <a:pPr algn="l"/>
            <a:r>
              <a:rPr lang="en-US" sz="2000"/>
              <a:t>Low Pressure</a:t>
            </a:r>
          </a:p>
        </p:txBody>
      </p:sp>
      <p:sp>
        <p:nvSpPr>
          <p:cNvPr id="106572" name="Line 76"/>
          <p:cNvSpPr>
            <a:spLocks noChangeShapeType="1"/>
          </p:cNvSpPr>
          <p:nvPr/>
        </p:nvSpPr>
        <p:spPr bwMode="auto">
          <a:xfrm flipV="1">
            <a:off x="18288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73" name="Line 77"/>
          <p:cNvSpPr>
            <a:spLocks noChangeShapeType="1"/>
          </p:cNvSpPr>
          <p:nvPr/>
        </p:nvSpPr>
        <p:spPr bwMode="auto">
          <a:xfrm flipV="1">
            <a:off x="22860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74" name="Line 78"/>
          <p:cNvSpPr>
            <a:spLocks noChangeShapeType="1"/>
          </p:cNvSpPr>
          <p:nvPr/>
        </p:nvSpPr>
        <p:spPr bwMode="auto">
          <a:xfrm flipV="1">
            <a:off x="27432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75" name="Line 79"/>
          <p:cNvSpPr>
            <a:spLocks noChangeShapeType="1"/>
          </p:cNvSpPr>
          <p:nvPr/>
        </p:nvSpPr>
        <p:spPr bwMode="auto">
          <a:xfrm flipV="1">
            <a:off x="53340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76" name="Line 80"/>
          <p:cNvSpPr>
            <a:spLocks noChangeShapeType="1"/>
          </p:cNvSpPr>
          <p:nvPr/>
        </p:nvSpPr>
        <p:spPr bwMode="auto">
          <a:xfrm flipV="1">
            <a:off x="57150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77" name="Line 81"/>
          <p:cNvSpPr>
            <a:spLocks noChangeShapeType="1"/>
          </p:cNvSpPr>
          <p:nvPr/>
        </p:nvSpPr>
        <p:spPr bwMode="auto">
          <a:xfrm flipV="1">
            <a:off x="61722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78" name="Line 82"/>
          <p:cNvSpPr>
            <a:spLocks noChangeShapeType="1"/>
          </p:cNvSpPr>
          <p:nvPr/>
        </p:nvSpPr>
        <p:spPr bwMode="auto">
          <a:xfrm flipV="1">
            <a:off x="66294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79" name="Line 83"/>
          <p:cNvSpPr>
            <a:spLocks noChangeShapeType="1"/>
          </p:cNvSpPr>
          <p:nvPr/>
        </p:nvSpPr>
        <p:spPr bwMode="auto">
          <a:xfrm flipV="1">
            <a:off x="13716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80" name="Line 84"/>
          <p:cNvSpPr>
            <a:spLocks noChangeShapeType="1"/>
          </p:cNvSpPr>
          <p:nvPr/>
        </p:nvSpPr>
        <p:spPr bwMode="auto">
          <a:xfrm flipV="1">
            <a:off x="7086600" y="4572000"/>
            <a:ext cx="0" cy="533400"/>
          </a:xfrm>
          <a:prstGeom prst="line">
            <a:avLst/>
          </a:prstGeom>
          <a:noFill/>
          <a:ln w="9525">
            <a:solidFill>
              <a:schemeClr val="tx1"/>
            </a:solidFill>
            <a:round/>
            <a:headEnd/>
            <a:tailEnd type="triangle" w="med" len="med"/>
          </a:ln>
        </p:spPr>
        <p:txBody>
          <a:bodyPr/>
          <a:lstStyle/>
          <a:p>
            <a:endParaRPr lang="en-US"/>
          </a:p>
        </p:txBody>
      </p:sp>
      <p:sp>
        <p:nvSpPr>
          <p:cNvPr id="106581" name="AutoShape 85"/>
          <p:cNvSpPr>
            <a:spLocks noChangeArrowheads="1"/>
          </p:cNvSpPr>
          <p:nvPr/>
        </p:nvSpPr>
        <p:spPr bwMode="auto">
          <a:xfrm>
            <a:off x="4572000" y="4267200"/>
            <a:ext cx="6858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w="9525">
            <a:solidFill>
              <a:schemeClr val="tx1"/>
            </a:solidFill>
            <a:miter lim="800000"/>
            <a:headEnd/>
            <a:tailEnd/>
          </a:ln>
        </p:spPr>
        <p:txBody>
          <a:bodyPr wrap="none" anchor="ctr"/>
          <a:lstStyle/>
          <a:p>
            <a:endParaRPr lang="en-US"/>
          </a:p>
        </p:txBody>
      </p:sp>
      <p:sp>
        <p:nvSpPr>
          <p:cNvPr id="106583" name="AutoShape 87"/>
          <p:cNvSpPr>
            <a:spLocks noChangeArrowheads="1"/>
          </p:cNvSpPr>
          <p:nvPr/>
        </p:nvSpPr>
        <p:spPr bwMode="auto">
          <a:xfrm flipH="1">
            <a:off x="2819400" y="4267200"/>
            <a:ext cx="609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w="9525">
            <a:solidFill>
              <a:schemeClr val="tx1"/>
            </a:solidFill>
            <a:miter lim="800000"/>
            <a:headEnd/>
            <a:tailEnd/>
          </a:ln>
        </p:spPr>
        <p:txBody>
          <a:bodyPr wrap="none" anchor="ctr"/>
          <a:lstStyle/>
          <a:p>
            <a:endParaRPr lang="en-US"/>
          </a:p>
        </p:txBody>
      </p:sp>
      <p:sp>
        <p:nvSpPr>
          <p:cNvPr id="106584" name="Text Box 88"/>
          <p:cNvSpPr txBox="1">
            <a:spLocks noChangeArrowheads="1"/>
          </p:cNvSpPr>
          <p:nvPr/>
        </p:nvSpPr>
        <p:spPr bwMode="auto">
          <a:xfrm>
            <a:off x="3565525" y="4800600"/>
            <a:ext cx="809625" cy="457200"/>
          </a:xfrm>
          <a:prstGeom prst="rect">
            <a:avLst/>
          </a:prstGeom>
          <a:noFill/>
          <a:ln w="9525">
            <a:noFill/>
            <a:miter lim="800000"/>
            <a:headEnd/>
            <a:tailEnd/>
          </a:ln>
        </p:spPr>
        <p:txBody>
          <a:bodyPr wrap="none">
            <a:spAutoFit/>
          </a:bodyPr>
          <a:lstStyle/>
          <a:p>
            <a:pPr algn="l"/>
            <a:r>
              <a:rPr lang="en-US" sz="2400">
                <a:solidFill>
                  <a:srgbClr val="FF0000"/>
                </a:solidFill>
              </a:rPr>
              <a:t>LIFT</a:t>
            </a:r>
          </a:p>
        </p:txBody>
      </p:sp>
      <p:sp>
        <p:nvSpPr>
          <p:cNvPr id="228378" name="AutoShape 90">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17791" name="Picture 1055" descr="What is an airfoil?"/>
          <p:cNvPicPr>
            <a:picLocks noChangeAspect="1" noChangeArrowheads="1"/>
          </p:cNvPicPr>
          <p:nvPr/>
        </p:nvPicPr>
        <p:blipFill>
          <a:blip r:embed="rId6" cstate="print"/>
          <a:srcRect t="6723" b="8083"/>
          <a:stretch>
            <a:fillRect/>
          </a:stretch>
        </p:blipFill>
        <p:spPr bwMode="auto">
          <a:xfrm>
            <a:off x="1108075" y="1281113"/>
            <a:ext cx="6502400" cy="41878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1000"/>
                                        <p:tgtEl>
                                          <p:spTgt spid="117791"/>
                                        </p:tgtEl>
                                        <p:attrNameLst>
                                          <p:attrName>ppt_w</p:attrName>
                                        </p:attrNameLst>
                                      </p:cBhvr>
                                      <p:tavLst>
                                        <p:tav tm="0">
                                          <p:val>
                                            <p:strVal val="ppt_w"/>
                                          </p:val>
                                        </p:tav>
                                        <p:tav tm="100000">
                                          <p:val>
                                            <p:strVal val="ppt_w+.3"/>
                                          </p:val>
                                        </p:tav>
                                      </p:tavLst>
                                    </p:anim>
                                    <p:anim calcmode="lin" valueType="num">
                                      <p:cBhvr>
                                        <p:cTn id="7" dur="1000"/>
                                        <p:tgtEl>
                                          <p:spTgt spid="117791"/>
                                        </p:tgtEl>
                                        <p:attrNameLst>
                                          <p:attrName>ppt_h</p:attrName>
                                        </p:attrNameLst>
                                      </p:cBhvr>
                                      <p:tavLst>
                                        <p:tav tm="0">
                                          <p:val>
                                            <p:strVal val="ppt_h"/>
                                          </p:val>
                                        </p:tav>
                                        <p:tav tm="100000">
                                          <p:val>
                                            <p:strVal val="ppt_h"/>
                                          </p:val>
                                        </p:tav>
                                      </p:tavLst>
                                    </p:anim>
                                    <p:animEffect transition="out" filter="fade">
                                      <p:cBhvr>
                                        <p:cTn id="8" dur="1000"/>
                                        <p:tgtEl>
                                          <p:spTgt spid="117791"/>
                                        </p:tgtEl>
                                      </p:cBhvr>
                                    </p:animEffect>
                                    <p:set>
                                      <p:cBhvr>
                                        <p:cTn id="9" dur="1" fill="hold">
                                          <p:stCondLst>
                                            <p:cond delay="999"/>
                                          </p:stCondLst>
                                        </p:cTn>
                                        <p:tgtEl>
                                          <p:spTgt spid="11779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6569"/>
                                        </p:tgtEl>
                                        <p:attrNameLst>
                                          <p:attrName>style.visibility</p:attrName>
                                        </p:attrNameLst>
                                      </p:cBhvr>
                                      <p:to>
                                        <p:strVal val="visible"/>
                                      </p:to>
                                    </p:set>
                                    <p:anim calcmode="lin" valueType="num">
                                      <p:cBhvr additive="base">
                                        <p:cTn id="14" dur="500" fill="hold"/>
                                        <p:tgtEl>
                                          <p:spTgt spid="106569"/>
                                        </p:tgtEl>
                                        <p:attrNameLst>
                                          <p:attrName>ppt_x</p:attrName>
                                        </p:attrNameLst>
                                      </p:cBhvr>
                                      <p:tavLst>
                                        <p:tav tm="0">
                                          <p:val>
                                            <p:strVal val="#ppt_x"/>
                                          </p:val>
                                        </p:tav>
                                        <p:tav tm="100000">
                                          <p:val>
                                            <p:strVal val="#ppt_x"/>
                                          </p:val>
                                        </p:tav>
                                      </p:tavLst>
                                    </p:anim>
                                    <p:anim calcmode="lin" valueType="num">
                                      <p:cBhvr additive="base">
                                        <p:cTn id="15" dur="500" fill="hold"/>
                                        <p:tgtEl>
                                          <p:spTgt spid="1065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6570"/>
                                        </p:tgtEl>
                                        <p:attrNameLst>
                                          <p:attrName>style.visibility</p:attrName>
                                        </p:attrNameLst>
                                      </p:cBhvr>
                                      <p:to>
                                        <p:strVal val="visible"/>
                                      </p:to>
                                    </p:set>
                                    <p:anim calcmode="lin" valueType="num">
                                      <p:cBhvr>
                                        <p:cTn id="20" dur="1000" fill="hold"/>
                                        <p:tgtEl>
                                          <p:spTgt spid="106570"/>
                                        </p:tgtEl>
                                        <p:attrNameLst>
                                          <p:attrName>ppt_w</p:attrName>
                                        </p:attrNameLst>
                                      </p:cBhvr>
                                      <p:tavLst>
                                        <p:tav tm="0">
                                          <p:val>
                                            <p:fltVal val="0"/>
                                          </p:val>
                                        </p:tav>
                                        <p:tav tm="100000">
                                          <p:val>
                                            <p:strVal val="#ppt_w"/>
                                          </p:val>
                                        </p:tav>
                                      </p:tavLst>
                                    </p:anim>
                                    <p:anim calcmode="lin" valueType="num">
                                      <p:cBhvr>
                                        <p:cTn id="21" dur="1000" fill="hold"/>
                                        <p:tgtEl>
                                          <p:spTgt spid="106570"/>
                                        </p:tgtEl>
                                        <p:attrNameLst>
                                          <p:attrName>ppt_h</p:attrName>
                                        </p:attrNameLst>
                                      </p:cBhvr>
                                      <p:tavLst>
                                        <p:tav tm="0">
                                          <p:val>
                                            <p:fltVal val="0"/>
                                          </p:val>
                                        </p:tav>
                                        <p:tav tm="100000">
                                          <p:val>
                                            <p:strVal val="#ppt_h"/>
                                          </p:val>
                                        </p:tav>
                                      </p:tavLst>
                                    </p:anim>
                                    <p:anim calcmode="lin" valueType="num">
                                      <p:cBhvr>
                                        <p:cTn id="22" dur="1000" fill="hold"/>
                                        <p:tgtEl>
                                          <p:spTgt spid="10657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6570"/>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18"/>
                                            </p:cond>
                                          </p:stCondLst>
                                        </p:cTn>
                                        <p:tgtEl>
                                          <p:spTgt spid="106570"/>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whoosh.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6571"/>
                                        </p:tgtEl>
                                        <p:attrNameLst>
                                          <p:attrName>style.visibility</p:attrName>
                                        </p:attrNameLst>
                                      </p:cBhvr>
                                      <p:to>
                                        <p:strVal val="visible"/>
                                      </p:to>
                                    </p:set>
                                    <p:anim calcmode="lin" valueType="num">
                                      <p:cBhvr additive="base">
                                        <p:cTn id="28" dur="500" fill="hold"/>
                                        <p:tgtEl>
                                          <p:spTgt spid="106571"/>
                                        </p:tgtEl>
                                        <p:attrNameLst>
                                          <p:attrName>ppt_x</p:attrName>
                                        </p:attrNameLst>
                                      </p:cBhvr>
                                      <p:tavLst>
                                        <p:tav tm="0">
                                          <p:val>
                                            <p:strVal val="#ppt_x"/>
                                          </p:val>
                                        </p:tav>
                                        <p:tav tm="100000">
                                          <p:val>
                                            <p:strVal val="#ppt_x"/>
                                          </p:val>
                                        </p:tav>
                                      </p:tavLst>
                                    </p:anim>
                                    <p:anim calcmode="lin" valueType="num">
                                      <p:cBhvr additive="base">
                                        <p:cTn id="29" dur="500" fill="hold"/>
                                        <p:tgtEl>
                                          <p:spTgt spid="1065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whoosh.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6572"/>
                                        </p:tgtEl>
                                        <p:attrNameLst>
                                          <p:attrName>style.visibility</p:attrName>
                                        </p:attrNameLst>
                                      </p:cBhvr>
                                      <p:to>
                                        <p:strVal val="visible"/>
                                      </p:to>
                                    </p:set>
                                    <p:anim calcmode="lin" valueType="num">
                                      <p:cBhvr additive="base">
                                        <p:cTn id="34" dur="500" fill="hold"/>
                                        <p:tgtEl>
                                          <p:spTgt spid="106572"/>
                                        </p:tgtEl>
                                        <p:attrNameLst>
                                          <p:attrName>ppt_x</p:attrName>
                                        </p:attrNameLst>
                                      </p:cBhvr>
                                      <p:tavLst>
                                        <p:tav tm="0">
                                          <p:val>
                                            <p:strVal val="#ppt_x"/>
                                          </p:val>
                                        </p:tav>
                                        <p:tav tm="100000">
                                          <p:val>
                                            <p:strVal val="#ppt_x"/>
                                          </p:val>
                                        </p:tav>
                                      </p:tavLst>
                                    </p:anim>
                                    <p:anim calcmode="lin" valueType="num">
                                      <p:cBhvr additive="base">
                                        <p:cTn id="35" dur="500" fill="hold"/>
                                        <p:tgtEl>
                                          <p:spTgt spid="1065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6573"/>
                                        </p:tgtEl>
                                        <p:attrNameLst>
                                          <p:attrName>style.visibility</p:attrName>
                                        </p:attrNameLst>
                                      </p:cBhvr>
                                      <p:to>
                                        <p:strVal val="visible"/>
                                      </p:to>
                                    </p:set>
                                    <p:anim calcmode="lin" valueType="num">
                                      <p:cBhvr additive="base">
                                        <p:cTn id="40" dur="500" fill="hold"/>
                                        <p:tgtEl>
                                          <p:spTgt spid="106573"/>
                                        </p:tgtEl>
                                        <p:attrNameLst>
                                          <p:attrName>ppt_x</p:attrName>
                                        </p:attrNameLst>
                                      </p:cBhvr>
                                      <p:tavLst>
                                        <p:tav tm="0">
                                          <p:val>
                                            <p:strVal val="#ppt_x"/>
                                          </p:val>
                                        </p:tav>
                                        <p:tav tm="100000">
                                          <p:val>
                                            <p:strVal val="#ppt_x"/>
                                          </p:val>
                                        </p:tav>
                                      </p:tavLst>
                                    </p:anim>
                                    <p:anim calcmode="lin" valueType="num">
                                      <p:cBhvr additive="base">
                                        <p:cTn id="41" dur="500" fill="hold"/>
                                        <p:tgtEl>
                                          <p:spTgt spid="1065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6574"/>
                                        </p:tgtEl>
                                        <p:attrNameLst>
                                          <p:attrName>style.visibility</p:attrName>
                                        </p:attrNameLst>
                                      </p:cBhvr>
                                      <p:to>
                                        <p:strVal val="visible"/>
                                      </p:to>
                                    </p:set>
                                    <p:anim calcmode="lin" valueType="num">
                                      <p:cBhvr additive="base">
                                        <p:cTn id="46" dur="500" fill="hold"/>
                                        <p:tgtEl>
                                          <p:spTgt spid="106574"/>
                                        </p:tgtEl>
                                        <p:attrNameLst>
                                          <p:attrName>ppt_x</p:attrName>
                                        </p:attrNameLst>
                                      </p:cBhvr>
                                      <p:tavLst>
                                        <p:tav tm="0">
                                          <p:val>
                                            <p:strVal val="#ppt_x"/>
                                          </p:val>
                                        </p:tav>
                                        <p:tav tm="100000">
                                          <p:val>
                                            <p:strVal val="#ppt_x"/>
                                          </p:val>
                                        </p:tav>
                                      </p:tavLst>
                                    </p:anim>
                                    <p:anim calcmode="lin" valueType="num">
                                      <p:cBhvr additive="base">
                                        <p:cTn id="47" dur="500" fill="hold"/>
                                        <p:tgtEl>
                                          <p:spTgt spid="1065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6575"/>
                                        </p:tgtEl>
                                        <p:attrNameLst>
                                          <p:attrName>style.visibility</p:attrName>
                                        </p:attrNameLst>
                                      </p:cBhvr>
                                      <p:to>
                                        <p:strVal val="visible"/>
                                      </p:to>
                                    </p:set>
                                    <p:anim calcmode="lin" valueType="num">
                                      <p:cBhvr additive="base">
                                        <p:cTn id="52" dur="500" fill="hold"/>
                                        <p:tgtEl>
                                          <p:spTgt spid="106575"/>
                                        </p:tgtEl>
                                        <p:attrNameLst>
                                          <p:attrName>ppt_x</p:attrName>
                                        </p:attrNameLst>
                                      </p:cBhvr>
                                      <p:tavLst>
                                        <p:tav tm="0">
                                          <p:val>
                                            <p:strVal val="#ppt_x"/>
                                          </p:val>
                                        </p:tav>
                                        <p:tav tm="100000">
                                          <p:val>
                                            <p:strVal val="#ppt_x"/>
                                          </p:val>
                                        </p:tav>
                                      </p:tavLst>
                                    </p:anim>
                                    <p:anim calcmode="lin" valueType="num">
                                      <p:cBhvr additive="base">
                                        <p:cTn id="53" dur="500" fill="hold"/>
                                        <p:tgtEl>
                                          <p:spTgt spid="10657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4" name="whoosh.wav"/>
                                        </p:tgtEl>
                                      </p:cMediaNode>
                                    </p:audio>
                                  </p:sub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6576"/>
                                        </p:tgtEl>
                                        <p:attrNameLst>
                                          <p:attrName>style.visibility</p:attrName>
                                        </p:attrNameLst>
                                      </p:cBhvr>
                                      <p:to>
                                        <p:strVal val="visible"/>
                                      </p:to>
                                    </p:set>
                                    <p:anim calcmode="lin" valueType="num">
                                      <p:cBhvr additive="base">
                                        <p:cTn id="58" dur="500" fill="hold"/>
                                        <p:tgtEl>
                                          <p:spTgt spid="106576"/>
                                        </p:tgtEl>
                                        <p:attrNameLst>
                                          <p:attrName>ppt_x</p:attrName>
                                        </p:attrNameLst>
                                      </p:cBhvr>
                                      <p:tavLst>
                                        <p:tav tm="0">
                                          <p:val>
                                            <p:strVal val="#ppt_x"/>
                                          </p:val>
                                        </p:tav>
                                        <p:tav tm="100000">
                                          <p:val>
                                            <p:strVal val="#ppt_x"/>
                                          </p:val>
                                        </p:tav>
                                      </p:tavLst>
                                    </p:anim>
                                    <p:anim calcmode="lin" valueType="num">
                                      <p:cBhvr additive="base">
                                        <p:cTn id="59" dur="500" fill="hold"/>
                                        <p:tgtEl>
                                          <p:spTgt spid="1065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4" name="whoosh.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6577"/>
                                        </p:tgtEl>
                                        <p:attrNameLst>
                                          <p:attrName>style.visibility</p:attrName>
                                        </p:attrNameLst>
                                      </p:cBhvr>
                                      <p:to>
                                        <p:strVal val="visible"/>
                                      </p:to>
                                    </p:set>
                                    <p:anim calcmode="lin" valueType="num">
                                      <p:cBhvr additive="base">
                                        <p:cTn id="64" dur="500" fill="hold"/>
                                        <p:tgtEl>
                                          <p:spTgt spid="106577"/>
                                        </p:tgtEl>
                                        <p:attrNameLst>
                                          <p:attrName>ppt_x</p:attrName>
                                        </p:attrNameLst>
                                      </p:cBhvr>
                                      <p:tavLst>
                                        <p:tav tm="0">
                                          <p:val>
                                            <p:strVal val="#ppt_x"/>
                                          </p:val>
                                        </p:tav>
                                        <p:tav tm="100000">
                                          <p:val>
                                            <p:strVal val="#ppt_x"/>
                                          </p:val>
                                        </p:tav>
                                      </p:tavLst>
                                    </p:anim>
                                    <p:anim calcmode="lin" valueType="num">
                                      <p:cBhvr additive="base">
                                        <p:cTn id="65" dur="500" fill="hold"/>
                                        <p:tgtEl>
                                          <p:spTgt spid="1065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whoosh.wav"/>
                                        </p:tgtEl>
                                      </p:cMediaNode>
                                    </p:audio>
                                  </p:sub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06578"/>
                                        </p:tgtEl>
                                        <p:attrNameLst>
                                          <p:attrName>style.visibility</p:attrName>
                                        </p:attrNameLst>
                                      </p:cBhvr>
                                      <p:to>
                                        <p:strVal val="visible"/>
                                      </p:to>
                                    </p:set>
                                    <p:anim calcmode="lin" valueType="num">
                                      <p:cBhvr additive="base">
                                        <p:cTn id="70" dur="500" fill="hold"/>
                                        <p:tgtEl>
                                          <p:spTgt spid="106578"/>
                                        </p:tgtEl>
                                        <p:attrNameLst>
                                          <p:attrName>ppt_x</p:attrName>
                                        </p:attrNameLst>
                                      </p:cBhvr>
                                      <p:tavLst>
                                        <p:tav tm="0">
                                          <p:val>
                                            <p:strVal val="#ppt_x"/>
                                          </p:val>
                                        </p:tav>
                                        <p:tav tm="100000">
                                          <p:val>
                                            <p:strVal val="#ppt_x"/>
                                          </p:val>
                                        </p:tav>
                                      </p:tavLst>
                                    </p:anim>
                                    <p:anim calcmode="lin" valueType="num">
                                      <p:cBhvr additive="base">
                                        <p:cTn id="71" dur="500" fill="hold"/>
                                        <p:tgtEl>
                                          <p:spTgt spid="1065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4" name="whoosh.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06579"/>
                                        </p:tgtEl>
                                        <p:attrNameLst>
                                          <p:attrName>style.visibility</p:attrName>
                                        </p:attrNameLst>
                                      </p:cBhvr>
                                      <p:to>
                                        <p:strVal val="visible"/>
                                      </p:to>
                                    </p:set>
                                    <p:anim calcmode="lin" valueType="num">
                                      <p:cBhvr additive="base">
                                        <p:cTn id="76" dur="500" fill="hold"/>
                                        <p:tgtEl>
                                          <p:spTgt spid="106579"/>
                                        </p:tgtEl>
                                        <p:attrNameLst>
                                          <p:attrName>ppt_x</p:attrName>
                                        </p:attrNameLst>
                                      </p:cBhvr>
                                      <p:tavLst>
                                        <p:tav tm="0">
                                          <p:val>
                                            <p:strVal val="#ppt_x"/>
                                          </p:val>
                                        </p:tav>
                                        <p:tav tm="100000">
                                          <p:val>
                                            <p:strVal val="#ppt_x"/>
                                          </p:val>
                                        </p:tav>
                                      </p:tavLst>
                                    </p:anim>
                                    <p:anim calcmode="lin" valueType="num">
                                      <p:cBhvr additive="base">
                                        <p:cTn id="77" dur="500" fill="hold"/>
                                        <p:tgtEl>
                                          <p:spTgt spid="1065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4" name="whoosh.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06580"/>
                                        </p:tgtEl>
                                        <p:attrNameLst>
                                          <p:attrName>style.visibility</p:attrName>
                                        </p:attrNameLst>
                                      </p:cBhvr>
                                      <p:to>
                                        <p:strVal val="visible"/>
                                      </p:to>
                                    </p:set>
                                    <p:anim calcmode="lin" valueType="num">
                                      <p:cBhvr additive="base">
                                        <p:cTn id="82" dur="500" fill="hold"/>
                                        <p:tgtEl>
                                          <p:spTgt spid="106580"/>
                                        </p:tgtEl>
                                        <p:attrNameLst>
                                          <p:attrName>ppt_x</p:attrName>
                                        </p:attrNameLst>
                                      </p:cBhvr>
                                      <p:tavLst>
                                        <p:tav tm="0">
                                          <p:val>
                                            <p:strVal val="#ppt_x"/>
                                          </p:val>
                                        </p:tav>
                                        <p:tav tm="100000">
                                          <p:val>
                                            <p:strVal val="#ppt_x"/>
                                          </p:val>
                                        </p:tav>
                                      </p:tavLst>
                                    </p:anim>
                                    <p:anim calcmode="lin" valueType="num">
                                      <p:cBhvr additive="base">
                                        <p:cTn id="83" dur="500" fill="hold"/>
                                        <p:tgtEl>
                                          <p:spTgt spid="1065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4" name="whoosh.wav"/>
                                        </p:tgtEl>
                                      </p:cMediaNode>
                                    </p:audio>
                                  </p:subTnLst>
                                </p:cTn>
                              </p:par>
                            </p:childTnLst>
                          </p:cTn>
                        </p:par>
                      </p:childTnLst>
                    </p:cTn>
                  </p:par>
                  <p:par>
                    <p:cTn id="84" fill="hold">
                      <p:stCondLst>
                        <p:cond delay="indefinite"/>
                      </p:stCondLst>
                      <p:childTnLst>
                        <p:par>
                          <p:cTn id="85" fill="hold">
                            <p:stCondLst>
                              <p:cond delay="0"/>
                            </p:stCondLst>
                            <p:childTnLst>
                              <p:par>
                                <p:cTn id="86" presetID="15" presetClass="entr" presetSubtype="0" fill="hold" grpId="0" nodeType="clickEffect">
                                  <p:stCondLst>
                                    <p:cond delay="0"/>
                                  </p:stCondLst>
                                  <p:childTnLst>
                                    <p:set>
                                      <p:cBhvr>
                                        <p:cTn id="87" dur="1" fill="hold">
                                          <p:stCondLst>
                                            <p:cond delay="0"/>
                                          </p:stCondLst>
                                        </p:cTn>
                                        <p:tgtEl>
                                          <p:spTgt spid="106581"/>
                                        </p:tgtEl>
                                        <p:attrNameLst>
                                          <p:attrName>style.visibility</p:attrName>
                                        </p:attrNameLst>
                                      </p:cBhvr>
                                      <p:to>
                                        <p:strVal val="visible"/>
                                      </p:to>
                                    </p:set>
                                    <p:anim calcmode="lin" valueType="num">
                                      <p:cBhvr>
                                        <p:cTn id="88" dur="1000" fill="hold"/>
                                        <p:tgtEl>
                                          <p:spTgt spid="106581"/>
                                        </p:tgtEl>
                                        <p:attrNameLst>
                                          <p:attrName>ppt_w</p:attrName>
                                        </p:attrNameLst>
                                      </p:cBhvr>
                                      <p:tavLst>
                                        <p:tav tm="0">
                                          <p:val>
                                            <p:fltVal val="0"/>
                                          </p:val>
                                        </p:tav>
                                        <p:tav tm="100000">
                                          <p:val>
                                            <p:strVal val="#ppt_w"/>
                                          </p:val>
                                        </p:tav>
                                      </p:tavLst>
                                    </p:anim>
                                    <p:anim calcmode="lin" valueType="num">
                                      <p:cBhvr>
                                        <p:cTn id="89" dur="1000" fill="hold"/>
                                        <p:tgtEl>
                                          <p:spTgt spid="106581"/>
                                        </p:tgtEl>
                                        <p:attrNameLst>
                                          <p:attrName>ppt_h</p:attrName>
                                        </p:attrNameLst>
                                      </p:cBhvr>
                                      <p:tavLst>
                                        <p:tav tm="0">
                                          <p:val>
                                            <p:fltVal val="0"/>
                                          </p:val>
                                        </p:tav>
                                        <p:tav tm="100000">
                                          <p:val>
                                            <p:strVal val="#ppt_h"/>
                                          </p:val>
                                        </p:tav>
                                      </p:tavLst>
                                    </p:anim>
                                    <p:anim calcmode="lin" valueType="num">
                                      <p:cBhvr>
                                        <p:cTn id="90" dur="1000" fill="hold"/>
                                        <p:tgtEl>
                                          <p:spTgt spid="106581"/>
                                        </p:tgtEl>
                                        <p:attrNameLst>
                                          <p:attrName>ppt_x</p:attrName>
                                        </p:attrNameLst>
                                      </p:cBhvr>
                                      <p:tavLst>
                                        <p:tav tm="0" fmla="#ppt_x+(cos(-2*pi*(1-$))*-#ppt_x-sin(-2*pi*(1-$))*(1-#ppt_y))*(1-$)">
                                          <p:val>
                                            <p:fltVal val="0"/>
                                          </p:val>
                                        </p:tav>
                                        <p:tav tm="100000">
                                          <p:val>
                                            <p:fltVal val="1"/>
                                          </p:val>
                                        </p:tav>
                                      </p:tavLst>
                                    </p:anim>
                                    <p:anim calcmode="lin" valueType="num">
                                      <p:cBhvr>
                                        <p:cTn id="91" dur="1000" fill="hold"/>
                                        <p:tgtEl>
                                          <p:spTgt spid="106581"/>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86"/>
                                            </p:cond>
                                          </p:stCondLst>
                                        </p:cTn>
                                        <p:tgtEl>
                                          <p:spTgt spid="106581"/>
                                        </p:tgtEl>
                                        <p:attrNameLst>
                                          <p:attrName>style.visibility</p:attrName>
                                        </p:attrNameLst>
                                      </p:cBhvr>
                                      <p:to>
                                        <p:strVal val="hidden"/>
                                      </p:to>
                                    </p:set>
                                  </p:subTnLst>
                                </p:cTn>
                              </p:par>
                            </p:childTnLst>
                          </p:cTn>
                        </p:par>
                      </p:childTnLst>
                    </p:cTn>
                  </p:par>
                  <p:par>
                    <p:cTn id="92" fill="hold">
                      <p:stCondLst>
                        <p:cond delay="indefinite"/>
                      </p:stCondLst>
                      <p:childTnLst>
                        <p:par>
                          <p:cTn id="93" fill="hold">
                            <p:stCondLst>
                              <p:cond delay="0"/>
                            </p:stCondLst>
                            <p:childTnLst>
                              <p:par>
                                <p:cTn id="94" presetID="15" presetClass="entr" presetSubtype="0" fill="hold" grpId="0" nodeType="clickEffect">
                                  <p:stCondLst>
                                    <p:cond delay="0"/>
                                  </p:stCondLst>
                                  <p:childTnLst>
                                    <p:set>
                                      <p:cBhvr>
                                        <p:cTn id="95" dur="1" fill="hold">
                                          <p:stCondLst>
                                            <p:cond delay="0"/>
                                          </p:stCondLst>
                                        </p:cTn>
                                        <p:tgtEl>
                                          <p:spTgt spid="106583"/>
                                        </p:tgtEl>
                                        <p:attrNameLst>
                                          <p:attrName>style.visibility</p:attrName>
                                        </p:attrNameLst>
                                      </p:cBhvr>
                                      <p:to>
                                        <p:strVal val="visible"/>
                                      </p:to>
                                    </p:set>
                                    <p:anim calcmode="lin" valueType="num">
                                      <p:cBhvr>
                                        <p:cTn id="96" dur="1000" fill="hold"/>
                                        <p:tgtEl>
                                          <p:spTgt spid="106583"/>
                                        </p:tgtEl>
                                        <p:attrNameLst>
                                          <p:attrName>ppt_w</p:attrName>
                                        </p:attrNameLst>
                                      </p:cBhvr>
                                      <p:tavLst>
                                        <p:tav tm="0">
                                          <p:val>
                                            <p:fltVal val="0"/>
                                          </p:val>
                                        </p:tav>
                                        <p:tav tm="100000">
                                          <p:val>
                                            <p:strVal val="#ppt_w"/>
                                          </p:val>
                                        </p:tav>
                                      </p:tavLst>
                                    </p:anim>
                                    <p:anim calcmode="lin" valueType="num">
                                      <p:cBhvr>
                                        <p:cTn id="97" dur="1000" fill="hold"/>
                                        <p:tgtEl>
                                          <p:spTgt spid="106583"/>
                                        </p:tgtEl>
                                        <p:attrNameLst>
                                          <p:attrName>ppt_h</p:attrName>
                                        </p:attrNameLst>
                                      </p:cBhvr>
                                      <p:tavLst>
                                        <p:tav tm="0">
                                          <p:val>
                                            <p:fltVal val="0"/>
                                          </p:val>
                                        </p:tav>
                                        <p:tav tm="100000">
                                          <p:val>
                                            <p:strVal val="#ppt_h"/>
                                          </p:val>
                                        </p:tav>
                                      </p:tavLst>
                                    </p:anim>
                                    <p:anim calcmode="lin" valueType="num">
                                      <p:cBhvr>
                                        <p:cTn id="98" dur="1000" fill="hold"/>
                                        <p:tgtEl>
                                          <p:spTgt spid="106583"/>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10658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94"/>
                                            </p:cond>
                                          </p:stCondLst>
                                        </p:cTn>
                                        <p:tgtEl>
                                          <p:spTgt spid="106583"/>
                                        </p:tgtEl>
                                        <p:attrNameLst>
                                          <p:attrName>style.visibility</p:attrName>
                                        </p:attrNameLst>
                                      </p:cBhvr>
                                      <p:to>
                                        <p:strVal val="hidden"/>
                                      </p:to>
                                    </p:set>
                                  </p:sub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106584"/>
                                        </p:tgtEl>
                                        <p:attrNameLst>
                                          <p:attrName>style.visibility</p:attrName>
                                        </p:attrNameLst>
                                      </p:cBhvr>
                                      <p:to>
                                        <p:strVal val="visible"/>
                                      </p:to>
                                    </p:set>
                                    <p:anim calcmode="lin" valueType="num">
                                      <p:cBhvr>
                                        <p:cTn id="104" dur="1000" fill="hold"/>
                                        <p:tgtEl>
                                          <p:spTgt spid="106584"/>
                                        </p:tgtEl>
                                        <p:attrNameLst>
                                          <p:attrName>ppt_w</p:attrName>
                                        </p:attrNameLst>
                                      </p:cBhvr>
                                      <p:tavLst>
                                        <p:tav tm="0">
                                          <p:val>
                                            <p:fltVal val="0"/>
                                          </p:val>
                                        </p:tav>
                                        <p:tav tm="100000">
                                          <p:val>
                                            <p:strVal val="#ppt_w"/>
                                          </p:val>
                                        </p:tav>
                                      </p:tavLst>
                                    </p:anim>
                                    <p:anim calcmode="lin" valueType="num">
                                      <p:cBhvr>
                                        <p:cTn id="105" dur="1000" fill="hold"/>
                                        <p:tgtEl>
                                          <p:spTgt spid="106584"/>
                                        </p:tgtEl>
                                        <p:attrNameLst>
                                          <p:attrName>ppt_h</p:attrName>
                                        </p:attrNameLst>
                                      </p:cBhvr>
                                      <p:tavLst>
                                        <p:tav tm="0">
                                          <p:val>
                                            <p:fltVal val="0"/>
                                          </p:val>
                                        </p:tav>
                                        <p:tav tm="100000">
                                          <p:val>
                                            <p:strVal val="#ppt_h"/>
                                          </p:val>
                                        </p:tav>
                                      </p:tavLst>
                                    </p:anim>
                                    <p:anim calcmode="lin" valueType="num">
                                      <p:cBhvr>
                                        <p:cTn id="106" dur="1000" fill="hold"/>
                                        <p:tgtEl>
                                          <p:spTgt spid="106584"/>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106584"/>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102"/>
                                            </p:cond>
                                          </p:stCondLst>
                                        </p:cTn>
                                        <p:tgtEl>
                                          <p:spTgt spid="10658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69" grpId="0" animBg="1"/>
      <p:bldP spid="106570" grpId="0" autoUpdateAnimBg="0"/>
      <p:bldP spid="106571" grpId="0" autoUpdateAnimBg="0"/>
      <p:bldP spid="106572" grpId="0" animBg="1"/>
      <p:bldP spid="106573" grpId="0" animBg="1"/>
      <p:bldP spid="106574" grpId="0" animBg="1"/>
      <p:bldP spid="106575" grpId="0" animBg="1"/>
      <p:bldP spid="106576" grpId="0" animBg="1"/>
      <p:bldP spid="106577" grpId="0" animBg="1"/>
      <p:bldP spid="106578" grpId="0" animBg="1"/>
      <p:bldP spid="106579" grpId="0" animBg="1"/>
      <p:bldP spid="106580" grpId="0" animBg="1"/>
      <p:bldP spid="106581" grpId="0" animBg="1"/>
      <p:bldP spid="106583" grpId="0" animBg="1"/>
      <p:bldP spid="106584"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685800" y="304800"/>
            <a:ext cx="7772400" cy="1143000"/>
          </a:xfrm>
        </p:spPr>
        <p:txBody>
          <a:bodyPr/>
          <a:lstStyle/>
          <a:p>
            <a:pPr eaLnBrk="1" hangingPunct="1"/>
            <a:r>
              <a:rPr lang="en-US" smtClean="0"/>
              <a:t>Bernoulli’s Principle</a:t>
            </a:r>
          </a:p>
        </p:txBody>
      </p:sp>
      <p:sp>
        <p:nvSpPr>
          <p:cNvPr id="229379" name="Text Box 4"/>
          <p:cNvSpPr txBox="1">
            <a:spLocks noChangeArrowheads="1"/>
          </p:cNvSpPr>
          <p:nvPr/>
        </p:nvSpPr>
        <p:spPr bwMode="auto">
          <a:xfrm>
            <a:off x="673100" y="1447800"/>
            <a:ext cx="7861300" cy="581025"/>
          </a:xfrm>
          <a:prstGeom prst="rect">
            <a:avLst/>
          </a:prstGeom>
          <a:noFill/>
          <a:ln w="9525">
            <a:noFill/>
            <a:miter lim="800000"/>
            <a:headEnd/>
            <a:tailEnd/>
          </a:ln>
        </p:spPr>
        <p:txBody>
          <a:bodyPr wrap="none">
            <a:spAutoFit/>
          </a:bodyPr>
          <a:lstStyle/>
          <a:p>
            <a:pPr algn="l"/>
            <a:r>
              <a:rPr lang="en-US" sz="1600" b="1"/>
              <a:t>Fast moving fluid exerts low pressure.  Slow moving fluid exerts high pressure.</a:t>
            </a:r>
          </a:p>
          <a:p>
            <a:pPr algn="l"/>
            <a:r>
              <a:rPr lang="en-US" sz="1600" b="1"/>
              <a:t>             Fluids move from concentrations of high to low concentration.</a:t>
            </a:r>
          </a:p>
        </p:txBody>
      </p:sp>
      <p:sp>
        <p:nvSpPr>
          <p:cNvPr id="229380" name="AutoShape 5"/>
          <p:cNvSpPr>
            <a:spLocks noChangeArrowheads="1"/>
          </p:cNvSpPr>
          <p:nvPr/>
        </p:nvSpPr>
        <p:spPr bwMode="auto">
          <a:xfrm>
            <a:off x="3657600" y="2209800"/>
            <a:ext cx="2438400" cy="2057400"/>
          </a:xfrm>
          <a:prstGeom prst="upArrow">
            <a:avLst>
              <a:gd name="adj1" fmla="val 47657"/>
              <a:gd name="adj2" fmla="val 41204"/>
            </a:avLst>
          </a:prstGeom>
          <a:solidFill>
            <a:srgbClr val="FF6600">
              <a:alpha val="50195"/>
            </a:srgbClr>
          </a:solidFill>
          <a:ln w="9525">
            <a:solidFill>
              <a:schemeClr val="tx1"/>
            </a:solidFill>
            <a:miter lim="800000"/>
            <a:headEnd/>
            <a:tailEnd/>
          </a:ln>
        </p:spPr>
        <p:txBody>
          <a:bodyPr wrap="none" anchor="ctr"/>
          <a:lstStyle/>
          <a:p>
            <a:r>
              <a:rPr lang="en-US" sz="3600" b="1"/>
              <a:t>LIFT</a:t>
            </a:r>
          </a:p>
          <a:p>
            <a:endParaRPr lang="en-US" sz="3600" b="1"/>
          </a:p>
          <a:p>
            <a:endParaRPr lang="en-US" sz="4000" b="1"/>
          </a:p>
        </p:txBody>
      </p:sp>
      <p:sp>
        <p:nvSpPr>
          <p:cNvPr id="229381" name="AutoShape 7"/>
          <p:cNvSpPr>
            <a:spLocks noChangeArrowheads="1"/>
          </p:cNvSpPr>
          <p:nvPr/>
        </p:nvSpPr>
        <p:spPr bwMode="auto">
          <a:xfrm>
            <a:off x="2819400" y="37338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p>
        </p:txBody>
      </p:sp>
      <p:sp>
        <p:nvSpPr>
          <p:cNvPr id="229382" name="AutoShape 8"/>
          <p:cNvSpPr>
            <a:spLocks noChangeArrowheads="1"/>
          </p:cNvSpPr>
          <p:nvPr/>
        </p:nvSpPr>
        <p:spPr bwMode="auto">
          <a:xfrm>
            <a:off x="3581400" y="35052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p>
        </p:txBody>
      </p:sp>
      <p:sp>
        <p:nvSpPr>
          <p:cNvPr id="229383" name="AutoShape 9"/>
          <p:cNvSpPr>
            <a:spLocks noChangeArrowheads="1"/>
          </p:cNvSpPr>
          <p:nvPr/>
        </p:nvSpPr>
        <p:spPr bwMode="auto">
          <a:xfrm>
            <a:off x="4419600" y="33528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p>
        </p:txBody>
      </p:sp>
      <p:sp>
        <p:nvSpPr>
          <p:cNvPr id="229384" name="AutoShape 10"/>
          <p:cNvSpPr>
            <a:spLocks noChangeArrowheads="1"/>
          </p:cNvSpPr>
          <p:nvPr/>
        </p:nvSpPr>
        <p:spPr bwMode="auto">
          <a:xfrm>
            <a:off x="5257800" y="33528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p>
        </p:txBody>
      </p:sp>
      <p:sp>
        <p:nvSpPr>
          <p:cNvPr id="229385" name="AutoShape 11"/>
          <p:cNvSpPr>
            <a:spLocks noChangeArrowheads="1"/>
          </p:cNvSpPr>
          <p:nvPr/>
        </p:nvSpPr>
        <p:spPr bwMode="auto">
          <a:xfrm>
            <a:off x="6096000" y="35814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p>
        </p:txBody>
      </p:sp>
      <p:sp>
        <p:nvSpPr>
          <p:cNvPr id="229386" name="AutoShape 12"/>
          <p:cNvSpPr>
            <a:spLocks noChangeArrowheads="1"/>
          </p:cNvSpPr>
          <p:nvPr/>
        </p:nvSpPr>
        <p:spPr bwMode="auto">
          <a:xfrm>
            <a:off x="25908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p>
        </p:txBody>
      </p:sp>
      <p:sp>
        <p:nvSpPr>
          <p:cNvPr id="229387" name="AutoShape 13"/>
          <p:cNvSpPr>
            <a:spLocks noChangeArrowheads="1"/>
          </p:cNvSpPr>
          <p:nvPr/>
        </p:nvSpPr>
        <p:spPr bwMode="auto">
          <a:xfrm>
            <a:off x="59436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p>
        </p:txBody>
      </p:sp>
      <p:sp>
        <p:nvSpPr>
          <p:cNvPr id="229388" name="AutoShape 14"/>
          <p:cNvSpPr>
            <a:spLocks noChangeArrowheads="1"/>
          </p:cNvSpPr>
          <p:nvPr/>
        </p:nvSpPr>
        <p:spPr bwMode="auto">
          <a:xfrm>
            <a:off x="51054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p>
        </p:txBody>
      </p:sp>
      <p:sp>
        <p:nvSpPr>
          <p:cNvPr id="229389" name="AutoShape 15"/>
          <p:cNvSpPr>
            <a:spLocks noChangeArrowheads="1"/>
          </p:cNvSpPr>
          <p:nvPr/>
        </p:nvSpPr>
        <p:spPr bwMode="auto">
          <a:xfrm>
            <a:off x="42672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p>
        </p:txBody>
      </p:sp>
      <p:sp>
        <p:nvSpPr>
          <p:cNvPr id="229390" name="AutoShape 16"/>
          <p:cNvSpPr>
            <a:spLocks noChangeArrowheads="1"/>
          </p:cNvSpPr>
          <p:nvPr/>
        </p:nvSpPr>
        <p:spPr bwMode="auto">
          <a:xfrm>
            <a:off x="34290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p>
        </p:txBody>
      </p:sp>
      <p:sp>
        <p:nvSpPr>
          <p:cNvPr id="229391" name="Text Box 17"/>
          <p:cNvSpPr txBox="1">
            <a:spLocks noChangeArrowheads="1"/>
          </p:cNvSpPr>
          <p:nvPr/>
        </p:nvSpPr>
        <p:spPr bwMode="auto">
          <a:xfrm>
            <a:off x="2640013" y="6172200"/>
            <a:ext cx="3913187" cy="336550"/>
          </a:xfrm>
          <a:prstGeom prst="rect">
            <a:avLst/>
          </a:prstGeom>
          <a:noFill/>
          <a:ln w="9525">
            <a:noFill/>
            <a:miter lim="800000"/>
            <a:headEnd/>
            <a:tailEnd/>
          </a:ln>
        </p:spPr>
        <p:txBody>
          <a:bodyPr wrap="none">
            <a:spAutoFit/>
          </a:bodyPr>
          <a:lstStyle/>
          <a:p>
            <a:pPr algn="l"/>
            <a:r>
              <a:rPr lang="en-US" sz="1600" b="1"/>
              <a:t>Pressure exerted by slower moving air</a:t>
            </a:r>
          </a:p>
        </p:txBody>
      </p:sp>
      <p:sp>
        <p:nvSpPr>
          <p:cNvPr id="229392" name="Freeform 18"/>
          <p:cNvSpPr>
            <a:spLocks/>
          </p:cNvSpPr>
          <p:nvPr/>
        </p:nvSpPr>
        <p:spPr bwMode="auto">
          <a:xfrm>
            <a:off x="2057400" y="4191000"/>
            <a:ext cx="4648200" cy="838200"/>
          </a:xfrm>
          <a:custGeom>
            <a:avLst/>
            <a:gdLst>
              <a:gd name="T0" fmla="*/ 2147483647 w 2968"/>
              <a:gd name="T1" fmla="*/ 2147483647 h 488"/>
              <a:gd name="T2" fmla="*/ 2147483647 w 2968"/>
              <a:gd name="T3" fmla="*/ 2147483647 h 488"/>
              <a:gd name="T4" fmla="*/ 2147483647 w 2968"/>
              <a:gd name="T5" fmla="*/ 2147483647 h 488"/>
              <a:gd name="T6" fmla="*/ 2147483647 w 2968"/>
              <a:gd name="T7" fmla="*/ 2147483647 h 488"/>
              <a:gd name="T8" fmla="*/ 2147483647 w 2968"/>
              <a:gd name="T9" fmla="*/ 2147483647 h 488"/>
              <a:gd name="T10" fmla="*/ 2147483647 w 2968"/>
              <a:gd name="T11" fmla="*/ 2147483647 h 488"/>
              <a:gd name="T12" fmla="*/ 2147483647 w 2968"/>
              <a:gd name="T13" fmla="*/ 2147483647 h 488"/>
              <a:gd name="T14" fmla="*/ 2147483647 w 2968"/>
              <a:gd name="T15" fmla="*/ 2147483647 h 488"/>
              <a:gd name="T16" fmla="*/ 0 60000 65536"/>
              <a:gd name="T17" fmla="*/ 0 60000 65536"/>
              <a:gd name="T18" fmla="*/ 0 60000 65536"/>
              <a:gd name="T19" fmla="*/ 0 60000 65536"/>
              <a:gd name="T20" fmla="*/ 0 60000 65536"/>
              <a:gd name="T21" fmla="*/ 0 60000 65536"/>
              <a:gd name="T22" fmla="*/ 0 60000 65536"/>
              <a:gd name="T23" fmla="*/ 0 60000 65536"/>
              <a:gd name="T24" fmla="*/ 0 w 2968"/>
              <a:gd name="T25" fmla="*/ 0 h 488"/>
              <a:gd name="T26" fmla="*/ 2968 w 2968"/>
              <a:gd name="T27" fmla="*/ 488 h 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8" h="488">
                <a:moveTo>
                  <a:pt x="320" y="352"/>
                </a:moveTo>
                <a:cubicBezTo>
                  <a:pt x="640" y="384"/>
                  <a:pt x="2184" y="488"/>
                  <a:pt x="2576" y="448"/>
                </a:cubicBezTo>
                <a:cubicBezTo>
                  <a:pt x="2968" y="408"/>
                  <a:pt x="2744" y="184"/>
                  <a:pt x="2672" y="112"/>
                </a:cubicBezTo>
                <a:cubicBezTo>
                  <a:pt x="2600" y="40"/>
                  <a:pt x="2336" y="32"/>
                  <a:pt x="2144" y="16"/>
                </a:cubicBezTo>
                <a:cubicBezTo>
                  <a:pt x="1952" y="0"/>
                  <a:pt x="1696" y="0"/>
                  <a:pt x="1520" y="16"/>
                </a:cubicBezTo>
                <a:cubicBezTo>
                  <a:pt x="1344" y="32"/>
                  <a:pt x="1232" y="72"/>
                  <a:pt x="1088" y="112"/>
                </a:cubicBezTo>
                <a:cubicBezTo>
                  <a:pt x="944" y="152"/>
                  <a:pt x="784" y="216"/>
                  <a:pt x="656" y="256"/>
                </a:cubicBezTo>
                <a:cubicBezTo>
                  <a:pt x="528" y="296"/>
                  <a:pt x="0" y="320"/>
                  <a:pt x="320" y="352"/>
                </a:cubicBezTo>
                <a:close/>
              </a:path>
            </a:pathLst>
          </a:custGeom>
          <a:solidFill>
            <a:srgbClr val="3366FF"/>
          </a:solidFill>
          <a:ln w="9525">
            <a:solidFill>
              <a:schemeClr val="tx1"/>
            </a:solidFill>
            <a:round/>
            <a:headEnd/>
            <a:tailEnd/>
          </a:ln>
        </p:spPr>
        <p:txBody>
          <a:bodyPr/>
          <a:lstStyle/>
          <a:p>
            <a:endParaRPr lang="en-US"/>
          </a:p>
        </p:txBody>
      </p:sp>
      <p:sp>
        <p:nvSpPr>
          <p:cNvPr id="229393" name="Text Box 19"/>
          <p:cNvSpPr txBox="1">
            <a:spLocks noChangeArrowheads="1"/>
          </p:cNvSpPr>
          <p:nvPr/>
        </p:nvSpPr>
        <p:spPr bwMode="auto">
          <a:xfrm>
            <a:off x="3810000" y="4419600"/>
            <a:ext cx="2338388" cy="396875"/>
          </a:xfrm>
          <a:prstGeom prst="rect">
            <a:avLst/>
          </a:prstGeom>
          <a:noFill/>
          <a:ln w="9525">
            <a:noFill/>
            <a:miter lim="800000"/>
            <a:headEnd/>
            <a:tailEnd/>
          </a:ln>
        </p:spPr>
        <p:txBody>
          <a:bodyPr wrap="none">
            <a:spAutoFit/>
          </a:bodyPr>
          <a:lstStyle/>
          <a:p>
            <a:pPr algn="l"/>
            <a:r>
              <a:rPr lang="en-US" sz="2000" b="1"/>
              <a:t>AIR FOIL   (WING)</a:t>
            </a:r>
          </a:p>
        </p:txBody>
      </p:sp>
      <p:pic>
        <p:nvPicPr>
          <p:cNvPr id="117784" name="Picture 24">
            <a:hlinkClick r:id="" action="ppaction://media"/>
          </p:cNvPr>
          <p:cNvPicPr>
            <a:picLocks noRot="1" noChangeAspect="1" noChangeArrowheads="1"/>
          </p:cNvPicPr>
          <p:nvPr>
            <a:wavAudioFile r:embed="rId1" name="~PP3554.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229395" name="AutoShape 2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7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7784"/>
                </p:tgtEl>
              </p:cMediaNode>
            </p:audio>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n-US" smtClean="0">
                <a:solidFill>
                  <a:schemeClr val="tx1"/>
                </a:solidFill>
              </a:rPr>
              <a:t>"Creeping" Shower Curtain</a:t>
            </a:r>
          </a:p>
        </p:txBody>
      </p:sp>
      <p:grpSp>
        <p:nvGrpSpPr>
          <p:cNvPr id="230403" name="Group 3"/>
          <p:cNvGrpSpPr>
            <a:grpSpLocks/>
          </p:cNvGrpSpPr>
          <p:nvPr/>
        </p:nvGrpSpPr>
        <p:grpSpPr bwMode="auto">
          <a:xfrm rot="5400000">
            <a:off x="5267325" y="2047875"/>
            <a:ext cx="514350" cy="685800"/>
            <a:chOff x="6120" y="6732"/>
            <a:chExt cx="1080" cy="1440"/>
          </a:xfrm>
        </p:grpSpPr>
        <p:sp>
          <p:nvSpPr>
            <p:cNvPr id="230434" name="AutoShape 4"/>
            <p:cNvSpPr>
              <a:spLocks/>
            </p:cNvSpPr>
            <p:nvPr/>
          </p:nvSpPr>
          <p:spPr bwMode="auto">
            <a:xfrm>
              <a:off x="6660" y="7272"/>
              <a:ext cx="540" cy="900"/>
            </a:xfrm>
            <a:prstGeom prst="leftBracket">
              <a:avLst>
                <a:gd name="adj" fmla="val 13889"/>
              </a:avLst>
            </a:prstGeom>
            <a:noFill/>
            <a:ln w="15875">
              <a:solidFill>
                <a:srgbClr val="000000"/>
              </a:solidFill>
              <a:round/>
              <a:headEnd/>
              <a:tailEnd/>
            </a:ln>
          </p:spPr>
          <p:txBody>
            <a:bodyPr/>
            <a:lstStyle/>
            <a:p>
              <a:endParaRPr lang="en-US"/>
            </a:p>
          </p:txBody>
        </p:sp>
        <p:sp>
          <p:nvSpPr>
            <p:cNvPr id="230435" name="Line 5"/>
            <p:cNvSpPr>
              <a:spLocks noChangeShapeType="1"/>
            </p:cNvSpPr>
            <p:nvPr/>
          </p:nvSpPr>
          <p:spPr bwMode="auto">
            <a:xfrm flipV="1">
              <a:off x="7200" y="7272"/>
              <a:ext cx="0" cy="900"/>
            </a:xfrm>
            <a:prstGeom prst="line">
              <a:avLst/>
            </a:prstGeom>
            <a:noFill/>
            <a:ln w="15875">
              <a:solidFill>
                <a:srgbClr val="000000"/>
              </a:solidFill>
              <a:round/>
              <a:headEnd/>
              <a:tailEnd/>
            </a:ln>
          </p:spPr>
          <p:txBody>
            <a:bodyPr/>
            <a:lstStyle/>
            <a:p>
              <a:endParaRPr lang="en-US"/>
            </a:p>
          </p:txBody>
        </p:sp>
        <p:sp>
          <p:nvSpPr>
            <p:cNvPr id="230436" name="AutoShape 6"/>
            <p:cNvSpPr>
              <a:spLocks/>
            </p:cNvSpPr>
            <p:nvPr/>
          </p:nvSpPr>
          <p:spPr bwMode="auto">
            <a:xfrm>
              <a:off x="6480" y="7452"/>
              <a:ext cx="180" cy="540"/>
            </a:xfrm>
            <a:prstGeom prst="leftBracket">
              <a:avLst>
                <a:gd name="adj" fmla="val 25000"/>
              </a:avLst>
            </a:prstGeom>
            <a:noFill/>
            <a:ln w="15875">
              <a:solidFill>
                <a:srgbClr val="000000"/>
              </a:solidFill>
              <a:round/>
              <a:headEnd/>
              <a:tailEnd/>
            </a:ln>
          </p:spPr>
          <p:txBody>
            <a:bodyPr/>
            <a:lstStyle/>
            <a:p>
              <a:endParaRPr lang="en-US"/>
            </a:p>
          </p:txBody>
        </p:sp>
        <p:sp>
          <p:nvSpPr>
            <p:cNvPr id="230437" name="Line 7"/>
            <p:cNvSpPr>
              <a:spLocks noChangeShapeType="1"/>
            </p:cNvSpPr>
            <p:nvPr/>
          </p:nvSpPr>
          <p:spPr bwMode="auto">
            <a:xfrm flipH="1">
              <a:off x="6300" y="7632"/>
              <a:ext cx="180" cy="0"/>
            </a:xfrm>
            <a:prstGeom prst="line">
              <a:avLst/>
            </a:prstGeom>
            <a:noFill/>
            <a:ln w="15875">
              <a:solidFill>
                <a:srgbClr val="000000"/>
              </a:solidFill>
              <a:round/>
              <a:headEnd/>
              <a:tailEnd/>
            </a:ln>
          </p:spPr>
          <p:txBody>
            <a:bodyPr/>
            <a:lstStyle/>
            <a:p>
              <a:endParaRPr lang="en-US"/>
            </a:p>
          </p:txBody>
        </p:sp>
        <p:sp>
          <p:nvSpPr>
            <p:cNvPr id="230438" name="Line 8"/>
            <p:cNvSpPr>
              <a:spLocks noChangeShapeType="1"/>
            </p:cNvSpPr>
            <p:nvPr/>
          </p:nvSpPr>
          <p:spPr bwMode="auto">
            <a:xfrm flipV="1">
              <a:off x="6300" y="6732"/>
              <a:ext cx="0" cy="900"/>
            </a:xfrm>
            <a:prstGeom prst="line">
              <a:avLst/>
            </a:prstGeom>
            <a:noFill/>
            <a:ln w="15875">
              <a:solidFill>
                <a:srgbClr val="000000"/>
              </a:solidFill>
              <a:round/>
              <a:headEnd/>
              <a:tailEnd/>
            </a:ln>
          </p:spPr>
          <p:txBody>
            <a:bodyPr/>
            <a:lstStyle/>
            <a:p>
              <a:endParaRPr lang="en-US"/>
            </a:p>
          </p:txBody>
        </p:sp>
        <p:sp>
          <p:nvSpPr>
            <p:cNvPr id="230439" name="Line 9"/>
            <p:cNvSpPr>
              <a:spLocks noChangeShapeType="1"/>
            </p:cNvSpPr>
            <p:nvPr/>
          </p:nvSpPr>
          <p:spPr bwMode="auto">
            <a:xfrm flipH="1">
              <a:off x="6120" y="7812"/>
              <a:ext cx="360" cy="0"/>
            </a:xfrm>
            <a:prstGeom prst="line">
              <a:avLst/>
            </a:prstGeom>
            <a:noFill/>
            <a:ln w="15875">
              <a:solidFill>
                <a:srgbClr val="000000"/>
              </a:solidFill>
              <a:round/>
              <a:headEnd/>
              <a:tailEnd/>
            </a:ln>
          </p:spPr>
          <p:txBody>
            <a:bodyPr/>
            <a:lstStyle/>
            <a:p>
              <a:endParaRPr lang="en-US"/>
            </a:p>
          </p:txBody>
        </p:sp>
        <p:sp>
          <p:nvSpPr>
            <p:cNvPr id="230440" name="Line 10"/>
            <p:cNvSpPr>
              <a:spLocks noChangeShapeType="1"/>
            </p:cNvSpPr>
            <p:nvPr/>
          </p:nvSpPr>
          <p:spPr bwMode="auto">
            <a:xfrm flipV="1">
              <a:off x="6120" y="6732"/>
              <a:ext cx="0" cy="1080"/>
            </a:xfrm>
            <a:prstGeom prst="line">
              <a:avLst/>
            </a:prstGeom>
            <a:noFill/>
            <a:ln w="15875">
              <a:solidFill>
                <a:srgbClr val="000000"/>
              </a:solidFill>
              <a:round/>
              <a:headEnd/>
              <a:tailEnd/>
            </a:ln>
          </p:spPr>
          <p:txBody>
            <a:bodyPr/>
            <a:lstStyle/>
            <a:p>
              <a:endParaRPr lang="en-US"/>
            </a:p>
          </p:txBody>
        </p:sp>
      </p:grpSp>
      <p:grpSp>
        <p:nvGrpSpPr>
          <p:cNvPr id="230404" name="Group 11"/>
          <p:cNvGrpSpPr>
            <a:grpSpLocks/>
          </p:cNvGrpSpPr>
          <p:nvPr/>
        </p:nvGrpSpPr>
        <p:grpSpPr bwMode="auto">
          <a:xfrm>
            <a:off x="4838700" y="3048000"/>
            <a:ext cx="1371600" cy="1028700"/>
            <a:chOff x="9000" y="8352"/>
            <a:chExt cx="2160" cy="1620"/>
          </a:xfrm>
        </p:grpSpPr>
        <p:sp>
          <p:nvSpPr>
            <p:cNvPr id="230428" name="Oval 12"/>
            <p:cNvSpPr>
              <a:spLocks noChangeArrowheads="1"/>
            </p:cNvSpPr>
            <p:nvPr/>
          </p:nvSpPr>
          <p:spPr bwMode="auto">
            <a:xfrm>
              <a:off x="9360" y="8352"/>
              <a:ext cx="1080" cy="1080"/>
            </a:xfrm>
            <a:prstGeom prst="ellipse">
              <a:avLst/>
            </a:prstGeom>
            <a:solidFill>
              <a:srgbClr val="FFFFFF"/>
            </a:solidFill>
            <a:ln w="15875">
              <a:solidFill>
                <a:srgbClr val="000000"/>
              </a:solidFill>
              <a:round/>
              <a:headEnd/>
              <a:tailEnd/>
            </a:ln>
          </p:spPr>
          <p:txBody>
            <a:bodyPr/>
            <a:lstStyle/>
            <a:p>
              <a:endParaRPr lang="en-US"/>
            </a:p>
          </p:txBody>
        </p:sp>
        <p:sp>
          <p:nvSpPr>
            <p:cNvPr id="230429" name="Line 13"/>
            <p:cNvSpPr>
              <a:spLocks noChangeShapeType="1"/>
            </p:cNvSpPr>
            <p:nvPr/>
          </p:nvSpPr>
          <p:spPr bwMode="auto">
            <a:xfrm>
              <a:off x="9900" y="9432"/>
              <a:ext cx="0" cy="360"/>
            </a:xfrm>
            <a:prstGeom prst="line">
              <a:avLst/>
            </a:prstGeom>
            <a:noFill/>
            <a:ln w="15875">
              <a:solidFill>
                <a:srgbClr val="000000"/>
              </a:solidFill>
              <a:round/>
              <a:headEnd/>
              <a:tailEnd/>
            </a:ln>
          </p:spPr>
          <p:txBody>
            <a:bodyPr/>
            <a:lstStyle/>
            <a:p>
              <a:endParaRPr lang="en-US"/>
            </a:p>
          </p:txBody>
        </p:sp>
        <p:sp>
          <p:nvSpPr>
            <p:cNvPr id="230430" name="Line 14"/>
            <p:cNvSpPr>
              <a:spLocks noChangeShapeType="1"/>
            </p:cNvSpPr>
            <p:nvPr/>
          </p:nvSpPr>
          <p:spPr bwMode="auto">
            <a:xfrm flipH="1" flipV="1">
              <a:off x="9180" y="9612"/>
              <a:ext cx="720" cy="180"/>
            </a:xfrm>
            <a:prstGeom prst="line">
              <a:avLst/>
            </a:prstGeom>
            <a:noFill/>
            <a:ln w="15875">
              <a:solidFill>
                <a:srgbClr val="000000"/>
              </a:solidFill>
              <a:round/>
              <a:headEnd/>
              <a:tailEnd/>
            </a:ln>
          </p:spPr>
          <p:txBody>
            <a:bodyPr/>
            <a:lstStyle/>
            <a:p>
              <a:endParaRPr lang="en-US"/>
            </a:p>
          </p:txBody>
        </p:sp>
        <p:sp>
          <p:nvSpPr>
            <p:cNvPr id="230431" name="Line 15"/>
            <p:cNvSpPr>
              <a:spLocks noChangeShapeType="1"/>
            </p:cNvSpPr>
            <p:nvPr/>
          </p:nvSpPr>
          <p:spPr bwMode="auto">
            <a:xfrm flipH="1" flipV="1">
              <a:off x="9000" y="8892"/>
              <a:ext cx="180" cy="720"/>
            </a:xfrm>
            <a:prstGeom prst="line">
              <a:avLst/>
            </a:prstGeom>
            <a:noFill/>
            <a:ln w="15875">
              <a:solidFill>
                <a:srgbClr val="000000"/>
              </a:solidFill>
              <a:round/>
              <a:headEnd/>
              <a:tailEnd/>
            </a:ln>
          </p:spPr>
          <p:txBody>
            <a:bodyPr/>
            <a:lstStyle/>
            <a:p>
              <a:endParaRPr lang="en-US"/>
            </a:p>
          </p:txBody>
        </p:sp>
        <p:sp>
          <p:nvSpPr>
            <p:cNvPr id="230432" name="Line 16"/>
            <p:cNvSpPr>
              <a:spLocks noChangeShapeType="1"/>
            </p:cNvSpPr>
            <p:nvPr/>
          </p:nvSpPr>
          <p:spPr bwMode="auto">
            <a:xfrm flipV="1">
              <a:off x="9900" y="9612"/>
              <a:ext cx="720" cy="180"/>
            </a:xfrm>
            <a:prstGeom prst="line">
              <a:avLst/>
            </a:prstGeom>
            <a:noFill/>
            <a:ln w="15875">
              <a:solidFill>
                <a:srgbClr val="000000"/>
              </a:solidFill>
              <a:round/>
              <a:headEnd/>
              <a:tailEnd/>
            </a:ln>
          </p:spPr>
          <p:txBody>
            <a:bodyPr/>
            <a:lstStyle/>
            <a:p>
              <a:endParaRPr lang="en-US"/>
            </a:p>
          </p:txBody>
        </p:sp>
        <p:sp>
          <p:nvSpPr>
            <p:cNvPr id="230433" name="Line 17"/>
            <p:cNvSpPr>
              <a:spLocks noChangeShapeType="1"/>
            </p:cNvSpPr>
            <p:nvPr/>
          </p:nvSpPr>
          <p:spPr bwMode="auto">
            <a:xfrm>
              <a:off x="10620" y="9612"/>
              <a:ext cx="540" cy="360"/>
            </a:xfrm>
            <a:prstGeom prst="line">
              <a:avLst/>
            </a:prstGeom>
            <a:noFill/>
            <a:ln w="15875">
              <a:solidFill>
                <a:srgbClr val="000000"/>
              </a:solidFill>
              <a:round/>
              <a:headEnd/>
              <a:tailEnd/>
            </a:ln>
          </p:spPr>
          <p:txBody>
            <a:bodyPr/>
            <a:lstStyle/>
            <a:p>
              <a:endParaRPr lang="en-US"/>
            </a:p>
          </p:txBody>
        </p:sp>
      </p:grpSp>
      <p:grpSp>
        <p:nvGrpSpPr>
          <p:cNvPr id="4" name="Group 18"/>
          <p:cNvGrpSpPr>
            <a:grpSpLocks/>
          </p:cNvGrpSpPr>
          <p:nvPr/>
        </p:nvGrpSpPr>
        <p:grpSpPr bwMode="auto">
          <a:xfrm>
            <a:off x="5111750" y="2714625"/>
            <a:ext cx="595313" cy="1344613"/>
            <a:chOff x="3220" y="1710"/>
            <a:chExt cx="375" cy="847"/>
          </a:xfrm>
        </p:grpSpPr>
        <p:sp>
          <p:nvSpPr>
            <p:cNvPr id="230424" name="Freeform 19"/>
            <p:cNvSpPr>
              <a:spLocks/>
            </p:cNvSpPr>
            <p:nvPr/>
          </p:nvSpPr>
          <p:spPr bwMode="auto">
            <a:xfrm>
              <a:off x="3220" y="1715"/>
              <a:ext cx="75" cy="832"/>
            </a:xfrm>
            <a:custGeom>
              <a:avLst/>
              <a:gdLst>
                <a:gd name="T0" fmla="*/ 12 w 188"/>
                <a:gd name="T1" fmla="*/ 0 h 2079"/>
                <a:gd name="T2" fmla="*/ 0 w 188"/>
                <a:gd name="T3" fmla="*/ 133 h 2079"/>
                <a:gd name="T4" fmla="*/ 0 60000 65536"/>
                <a:gd name="T5" fmla="*/ 0 60000 65536"/>
                <a:gd name="T6" fmla="*/ 0 w 188"/>
                <a:gd name="T7" fmla="*/ 0 h 2079"/>
                <a:gd name="T8" fmla="*/ 188 w 188"/>
                <a:gd name="T9" fmla="*/ 2079 h 2079"/>
              </a:gdLst>
              <a:ahLst/>
              <a:cxnLst>
                <a:cxn ang="T4">
                  <a:pos x="T0" y="T1"/>
                </a:cxn>
                <a:cxn ang="T5">
                  <a:pos x="T2" y="T3"/>
                </a:cxn>
              </a:cxnLst>
              <a:rect l="T6" t="T7" r="T8" b="T9"/>
              <a:pathLst>
                <a:path w="188" h="2079">
                  <a:moveTo>
                    <a:pt x="188" y="0"/>
                  </a:moveTo>
                  <a:lnTo>
                    <a:pt x="0" y="2079"/>
                  </a:lnTo>
                </a:path>
              </a:pathLst>
            </a:custGeom>
            <a:noFill/>
            <a:ln w="6350">
              <a:solidFill>
                <a:schemeClr val="accent2"/>
              </a:solidFill>
              <a:prstDash val="lgDash"/>
              <a:round/>
              <a:headEnd/>
              <a:tailEnd/>
            </a:ln>
          </p:spPr>
          <p:txBody>
            <a:bodyPr/>
            <a:lstStyle/>
            <a:p>
              <a:endParaRPr lang="en-US"/>
            </a:p>
          </p:txBody>
        </p:sp>
        <p:sp>
          <p:nvSpPr>
            <p:cNvPr id="230425" name="Freeform 20"/>
            <p:cNvSpPr>
              <a:spLocks/>
            </p:cNvSpPr>
            <p:nvPr/>
          </p:nvSpPr>
          <p:spPr bwMode="auto">
            <a:xfrm>
              <a:off x="3335" y="1710"/>
              <a:ext cx="30" cy="847"/>
            </a:xfrm>
            <a:custGeom>
              <a:avLst/>
              <a:gdLst>
                <a:gd name="T0" fmla="*/ 5 w 75"/>
                <a:gd name="T1" fmla="*/ 0 h 2116"/>
                <a:gd name="T2" fmla="*/ 0 w 75"/>
                <a:gd name="T3" fmla="*/ 136 h 2116"/>
                <a:gd name="T4" fmla="*/ 0 60000 65536"/>
                <a:gd name="T5" fmla="*/ 0 60000 65536"/>
                <a:gd name="T6" fmla="*/ 0 w 75"/>
                <a:gd name="T7" fmla="*/ 0 h 2116"/>
                <a:gd name="T8" fmla="*/ 75 w 75"/>
                <a:gd name="T9" fmla="*/ 2116 h 2116"/>
              </a:gdLst>
              <a:ahLst/>
              <a:cxnLst>
                <a:cxn ang="T4">
                  <a:pos x="T0" y="T1"/>
                </a:cxn>
                <a:cxn ang="T5">
                  <a:pos x="T2" y="T3"/>
                </a:cxn>
              </a:cxnLst>
              <a:rect l="T6" t="T7" r="T8" b="T9"/>
              <a:pathLst>
                <a:path w="75" h="2116">
                  <a:moveTo>
                    <a:pt x="75" y="0"/>
                  </a:moveTo>
                  <a:lnTo>
                    <a:pt x="0" y="2116"/>
                  </a:lnTo>
                </a:path>
              </a:pathLst>
            </a:custGeom>
            <a:noFill/>
            <a:ln w="6350">
              <a:solidFill>
                <a:schemeClr val="accent2"/>
              </a:solidFill>
              <a:prstDash val="lgDash"/>
              <a:round/>
              <a:headEnd/>
              <a:tailEnd/>
            </a:ln>
          </p:spPr>
          <p:txBody>
            <a:bodyPr/>
            <a:lstStyle/>
            <a:p>
              <a:endParaRPr lang="en-US"/>
            </a:p>
          </p:txBody>
        </p:sp>
        <p:sp>
          <p:nvSpPr>
            <p:cNvPr id="230426" name="Freeform 21"/>
            <p:cNvSpPr>
              <a:spLocks/>
            </p:cNvSpPr>
            <p:nvPr/>
          </p:nvSpPr>
          <p:spPr bwMode="auto">
            <a:xfrm>
              <a:off x="3500" y="1715"/>
              <a:ext cx="95" cy="797"/>
            </a:xfrm>
            <a:custGeom>
              <a:avLst/>
              <a:gdLst>
                <a:gd name="T0" fmla="*/ 0 w 238"/>
                <a:gd name="T1" fmla="*/ 0 h 1991"/>
                <a:gd name="T2" fmla="*/ 15 w 238"/>
                <a:gd name="T3" fmla="*/ 128 h 1991"/>
                <a:gd name="T4" fmla="*/ 0 60000 65536"/>
                <a:gd name="T5" fmla="*/ 0 60000 65536"/>
                <a:gd name="T6" fmla="*/ 0 w 238"/>
                <a:gd name="T7" fmla="*/ 0 h 1991"/>
                <a:gd name="T8" fmla="*/ 238 w 238"/>
                <a:gd name="T9" fmla="*/ 1991 h 1991"/>
              </a:gdLst>
              <a:ahLst/>
              <a:cxnLst>
                <a:cxn ang="T4">
                  <a:pos x="T0" y="T1"/>
                </a:cxn>
                <a:cxn ang="T5">
                  <a:pos x="T2" y="T3"/>
                </a:cxn>
              </a:cxnLst>
              <a:rect l="T6" t="T7" r="T8" b="T9"/>
              <a:pathLst>
                <a:path w="238" h="1991">
                  <a:moveTo>
                    <a:pt x="0" y="0"/>
                  </a:moveTo>
                  <a:lnTo>
                    <a:pt x="238" y="1991"/>
                  </a:lnTo>
                </a:path>
              </a:pathLst>
            </a:custGeom>
            <a:noFill/>
            <a:ln w="6350">
              <a:solidFill>
                <a:schemeClr val="accent2"/>
              </a:solidFill>
              <a:prstDash val="lgDash"/>
              <a:round/>
              <a:headEnd/>
              <a:tailEnd/>
            </a:ln>
          </p:spPr>
          <p:txBody>
            <a:bodyPr/>
            <a:lstStyle/>
            <a:p>
              <a:endParaRPr lang="en-US"/>
            </a:p>
          </p:txBody>
        </p:sp>
        <p:sp>
          <p:nvSpPr>
            <p:cNvPr id="230427" name="Freeform 22"/>
            <p:cNvSpPr>
              <a:spLocks/>
            </p:cNvSpPr>
            <p:nvPr/>
          </p:nvSpPr>
          <p:spPr bwMode="auto">
            <a:xfrm>
              <a:off x="3430" y="1715"/>
              <a:ext cx="55" cy="827"/>
            </a:xfrm>
            <a:custGeom>
              <a:avLst/>
              <a:gdLst>
                <a:gd name="T0" fmla="*/ 0 w 138"/>
                <a:gd name="T1" fmla="*/ 0 h 2066"/>
                <a:gd name="T2" fmla="*/ 9 w 138"/>
                <a:gd name="T3" fmla="*/ 132 h 2066"/>
                <a:gd name="T4" fmla="*/ 0 60000 65536"/>
                <a:gd name="T5" fmla="*/ 0 60000 65536"/>
                <a:gd name="T6" fmla="*/ 0 w 138"/>
                <a:gd name="T7" fmla="*/ 0 h 2066"/>
                <a:gd name="T8" fmla="*/ 138 w 138"/>
                <a:gd name="T9" fmla="*/ 2066 h 2066"/>
              </a:gdLst>
              <a:ahLst/>
              <a:cxnLst>
                <a:cxn ang="T4">
                  <a:pos x="T0" y="T1"/>
                </a:cxn>
                <a:cxn ang="T5">
                  <a:pos x="T2" y="T3"/>
                </a:cxn>
              </a:cxnLst>
              <a:rect l="T6" t="T7" r="T8" b="T9"/>
              <a:pathLst>
                <a:path w="138" h="2066">
                  <a:moveTo>
                    <a:pt x="0" y="0"/>
                  </a:moveTo>
                  <a:lnTo>
                    <a:pt x="138" y="2066"/>
                  </a:lnTo>
                </a:path>
              </a:pathLst>
            </a:custGeom>
            <a:noFill/>
            <a:ln w="6350">
              <a:solidFill>
                <a:schemeClr val="accent2"/>
              </a:solidFill>
              <a:prstDash val="lgDash"/>
              <a:round/>
              <a:headEnd/>
              <a:tailEnd/>
            </a:ln>
          </p:spPr>
          <p:txBody>
            <a:bodyPr/>
            <a:lstStyle/>
            <a:p>
              <a:endParaRPr lang="en-US"/>
            </a:p>
          </p:txBody>
        </p:sp>
      </p:grpSp>
      <p:sp>
        <p:nvSpPr>
          <p:cNvPr id="276503" name="Line 23"/>
          <p:cNvSpPr>
            <a:spLocks noChangeShapeType="1"/>
          </p:cNvSpPr>
          <p:nvPr/>
        </p:nvSpPr>
        <p:spPr bwMode="auto">
          <a:xfrm>
            <a:off x="4495800" y="2933700"/>
            <a:ext cx="0" cy="1600200"/>
          </a:xfrm>
          <a:prstGeom prst="line">
            <a:avLst/>
          </a:prstGeom>
          <a:noFill/>
          <a:ln w="19050">
            <a:solidFill>
              <a:srgbClr val="000000"/>
            </a:solidFill>
            <a:round/>
            <a:headEnd/>
            <a:tailEnd/>
          </a:ln>
        </p:spPr>
        <p:txBody>
          <a:bodyPr/>
          <a:lstStyle/>
          <a:p>
            <a:endParaRPr lang="en-US"/>
          </a:p>
        </p:txBody>
      </p:sp>
      <p:sp>
        <p:nvSpPr>
          <p:cNvPr id="230407" name="Text Box 24"/>
          <p:cNvSpPr txBox="1">
            <a:spLocks noChangeArrowheads="1"/>
          </p:cNvSpPr>
          <p:nvPr/>
        </p:nvSpPr>
        <p:spPr bwMode="auto">
          <a:xfrm>
            <a:off x="4953000" y="4419600"/>
            <a:ext cx="914400" cy="800100"/>
          </a:xfrm>
          <a:prstGeom prst="rect">
            <a:avLst/>
          </a:prstGeom>
          <a:noFill/>
          <a:ln w="9525">
            <a:noFill/>
            <a:miter lim="800000"/>
            <a:headEnd/>
            <a:tailEnd/>
          </a:ln>
        </p:spPr>
        <p:txBody>
          <a:bodyPr/>
          <a:lstStyle/>
          <a:p>
            <a:r>
              <a:rPr lang="en-US" sz="1400">
                <a:solidFill>
                  <a:srgbClr val="FF0000"/>
                </a:solidFill>
                <a:ea typeface="Times New Roman" pitchFamily="18" charset="0"/>
                <a:cs typeface="Arial" charset="0"/>
              </a:rPr>
              <a:t>WARM</a:t>
            </a:r>
          </a:p>
          <a:p>
            <a:endParaRPr lang="en-US" sz="900">
              <a:solidFill>
                <a:srgbClr val="FF0000"/>
              </a:solidFill>
              <a:ea typeface="Times New Roman" pitchFamily="18" charset="0"/>
              <a:cs typeface="Arial" charset="0"/>
            </a:endParaRPr>
          </a:p>
          <a:p>
            <a:pPr eaLnBrk="0" hangingPunct="0"/>
            <a:r>
              <a:rPr lang="en-US" sz="1400">
                <a:ea typeface="Times New Roman" pitchFamily="18" charset="0"/>
                <a:cs typeface="Arial" charset="0"/>
              </a:rPr>
              <a:t>FAST</a:t>
            </a:r>
          </a:p>
          <a:p>
            <a:pPr eaLnBrk="0" hangingPunct="0"/>
            <a:endParaRPr lang="en-US" sz="900">
              <a:ea typeface="Times New Roman" pitchFamily="18" charset="0"/>
              <a:cs typeface="Arial" charset="0"/>
            </a:endParaRPr>
          </a:p>
          <a:p>
            <a:pPr eaLnBrk="0" hangingPunct="0"/>
            <a:r>
              <a:rPr lang="en-US" sz="1400">
                <a:ea typeface="Times New Roman" pitchFamily="18" charset="0"/>
                <a:cs typeface="Arial" charset="0"/>
              </a:rPr>
              <a:t>LOW Pressure</a:t>
            </a:r>
            <a:endParaRPr lang="en-US" sz="1800">
              <a:ea typeface="Times New Roman" pitchFamily="18" charset="0"/>
              <a:cs typeface="Arial" charset="0"/>
            </a:endParaRPr>
          </a:p>
        </p:txBody>
      </p:sp>
      <p:sp>
        <p:nvSpPr>
          <p:cNvPr id="230408" name="Text Box 25"/>
          <p:cNvSpPr txBox="1">
            <a:spLocks noChangeArrowheads="1"/>
          </p:cNvSpPr>
          <p:nvPr/>
        </p:nvSpPr>
        <p:spPr bwMode="auto">
          <a:xfrm>
            <a:off x="3352800" y="4419600"/>
            <a:ext cx="914400" cy="800100"/>
          </a:xfrm>
          <a:prstGeom prst="rect">
            <a:avLst/>
          </a:prstGeom>
          <a:noFill/>
          <a:ln w="9525">
            <a:noFill/>
            <a:miter lim="800000"/>
            <a:headEnd/>
            <a:tailEnd/>
          </a:ln>
        </p:spPr>
        <p:txBody>
          <a:bodyPr/>
          <a:lstStyle/>
          <a:p>
            <a:r>
              <a:rPr lang="en-US" sz="1400">
                <a:solidFill>
                  <a:schemeClr val="accent2"/>
                </a:solidFill>
                <a:ea typeface="Times New Roman" pitchFamily="18" charset="0"/>
                <a:cs typeface="Arial" charset="0"/>
              </a:rPr>
              <a:t>COLD</a:t>
            </a:r>
          </a:p>
          <a:p>
            <a:endParaRPr lang="en-US" sz="900">
              <a:solidFill>
                <a:schemeClr val="accent2"/>
              </a:solidFill>
              <a:ea typeface="Times New Roman" pitchFamily="18" charset="0"/>
              <a:cs typeface="Arial" charset="0"/>
            </a:endParaRPr>
          </a:p>
          <a:p>
            <a:pPr eaLnBrk="0" hangingPunct="0"/>
            <a:r>
              <a:rPr lang="en-US" sz="1400">
                <a:ea typeface="Times New Roman" pitchFamily="18" charset="0"/>
                <a:cs typeface="Arial" charset="0"/>
              </a:rPr>
              <a:t>SLOW</a:t>
            </a:r>
          </a:p>
          <a:p>
            <a:pPr eaLnBrk="0" hangingPunct="0"/>
            <a:endParaRPr lang="en-US" sz="900">
              <a:ea typeface="Times New Roman" pitchFamily="18" charset="0"/>
              <a:cs typeface="Arial" charset="0"/>
            </a:endParaRPr>
          </a:p>
          <a:p>
            <a:pPr eaLnBrk="0" hangingPunct="0"/>
            <a:r>
              <a:rPr lang="en-US" sz="1400">
                <a:ea typeface="Times New Roman" pitchFamily="18" charset="0"/>
                <a:cs typeface="Arial" charset="0"/>
              </a:rPr>
              <a:t>HIGH Pressure</a:t>
            </a:r>
            <a:endParaRPr lang="en-US" sz="1800">
              <a:ea typeface="Times New Roman" pitchFamily="18" charset="0"/>
              <a:cs typeface="Arial" charset="0"/>
            </a:endParaRPr>
          </a:p>
        </p:txBody>
      </p:sp>
      <p:sp>
        <p:nvSpPr>
          <p:cNvPr id="230409" name="Text Box 26"/>
          <p:cNvSpPr txBox="1">
            <a:spLocks noChangeArrowheads="1"/>
          </p:cNvSpPr>
          <p:nvPr/>
        </p:nvSpPr>
        <p:spPr bwMode="auto">
          <a:xfrm>
            <a:off x="1981200" y="3092450"/>
            <a:ext cx="1257300" cy="457200"/>
          </a:xfrm>
          <a:prstGeom prst="rect">
            <a:avLst/>
          </a:prstGeom>
          <a:noFill/>
          <a:ln w="9525">
            <a:noFill/>
            <a:miter lim="800000"/>
            <a:headEnd/>
            <a:tailEnd/>
          </a:ln>
        </p:spPr>
        <p:txBody>
          <a:bodyPr/>
          <a:lstStyle/>
          <a:p>
            <a:r>
              <a:rPr lang="en-US" sz="1400">
                <a:ea typeface="Times New Roman" pitchFamily="18" charset="0"/>
                <a:cs typeface="Arial" charset="0"/>
              </a:rPr>
              <a:t>CURTAIN</a:t>
            </a:r>
            <a:endParaRPr lang="en-US" sz="1800">
              <a:ea typeface="Times New Roman" pitchFamily="18" charset="0"/>
              <a:cs typeface="Arial" charset="0"/>
            </a:endParaRPr>
          </a:p>
        </p:txBody>
      </p:sp>
      <p:sp>
        <p:nvSpPr>
          <p:cNvPr id="230410" name="Freeform 27"/>
          <p:cNvSpPr>
            <a:spLocks/>
          </p:cNvSpPr>
          <p:nvPr/>
        </p:nvSpPr>
        <p:spPr bwMode="auto">
          <a:xfrm>
            <a:off x="3062288" y="3257550"/>
            <a:ext cx="1433512" cy="288925"/>
          </a:xfrm>
          <a:custGeom>
            <a:avLst/>
            <a:gdLst>
              <a:gd name="T0" fmla="*/ 0 w 2257"/>
              <a:gd name="T1" fmla="*/ 0 h 454"/>
              <a:gd name="T2" fmla="*/ 2147483647 w 2257"/>
              <a:gd name="T3" fmla="*/ 2147483647 h 454"/>
              <a:gd name="T4" fmla="*/ 0 60000 65536"/>
              <a:gd name="T5" fmla="*/ 0 60000 65536"/>
              <a:gd name="T6" fmla="*/ 0 w 2257"/>
              <a:gd name="T7" fmla="*/ 0 h 454"/>
              <a:gd name="T8" fmla="*/ 2257 w 2257"/>
              <a:gd name="T9" fmla="*/ 454 h 454"/>
            </a:gdLst>
            <a:ahLst/>
            <a:cxnLst>
              <a:cxn ang="T4">
                <a:pos x="T0" y="T1"/>
              </a:cxn>
              <a:cxn ang="T5">
                <a:pos x="T2" y="T3"/>
              </a:cxn>
            </a:cxnLst>
            <a:rect l="T6" t="T7" r="T8" b="T9"/>
            <a:pathLst>
              <a:path w="2257" h="454">
                <a:moveTo>
                  <a:pt x="0" y="0"/>
                </a:moveTo>
                <a:lnTo>
                  <a:pt x="2257" y="454"/>
                </a:lnTo>
              </a:path>
            </a:pathLst>
          </a:custGeom>
          <a:noFill/>
          <a:ln w="9525">
            <a:solidFill>
              <a:srgbClr val="000000"/>
            </a:solidFill>
            <a:round/>
            <a:headEnd/>
            <a:tailEnd type="triangle" w="med" len="med"/>
          </a:ln>
        </p:spPr>
        <p:txBody>
          <a:bodyPr/>
          <a:lstStyle/>
          <a:p>
            <a:endParaRPr lang="en-US"/>
          </a:p>
        </p:txBody>
      </p:sp>
      <p:sp>
        <p:nvSpPr>
          <p:cNvPr id="230411" name="Line 28"/>
          <p:cNvSpPr>
            <a:spLocks noChangeShapeType="1"/>
          </p:cNvSpPr>
          <p:nvPr/>
        </p:nvSpPr>
        <p:spPr bwMode="auto">
          <a:xfrm flipV="1">
            <a:off x="5981700" y="4724400"/>
            <a:ext cx="914400" cy="228600"/>
          </a:xfrm>
          <a:prstGeom prst="line">
            <a:avLst/>
          </a:prstGeom>
          <a:noFill/>
          <a:ln w="9525">
            <a:solidFill>
              <a:srgbClr val="000000"/>
            </a:solidFill>
            <a:round/>
            <a:headEnd/>
            <a:tailEnd type="triangle" w="med" len="med"/>
          </a:ln>
        </p:spPr>
        <p:txBody>
          <a:bodyPr/>
          <a:lstStyle/>
          <a:p>
            <a:endParaRPr lang="en-US"/>
          </a:p>
        </p:txBody>
      </p:sp>
      <p:sp>
        <p:nvSpPr>
          <p:cNvPr id="230412" name="Line 29"/>
          <p:cNvSpPr>
            <a:spLocks noChangeShapeType="1"/>
          </p:cNvSpPr>
          <p:nvPr/>
        </p:nvSpPr>
        <p:spPr bwMode="auto">
          <a:xfrm flipH="1">
            <a:off x="6210300" y="4610100"/>
            <a:ext cx="228600" cy="800100"/>
          </a:xfrm>
          <a:prstGeom prst="line">
            <a:avLst/>
          </a:prstGeom>
          <a:noFill/>
          <a:ln w="9525">
            <a:solidFill>
              <a:srgbClr val="000000"/>
            </a:solidFill>
            <a:round/>
            <a:headEnd/>
            <a:tailEnd type="triangle" w="med" len="med"/>
          </a:ln>
        </p:spPr>
        <p:txBody>
          <a:bodyPr/>
          <a:lstStyle/>
          <a:p>
            <a:endParaRPr lang="en-US"/>
          </a:p>
        </p:txBody>
      </p:sp>
      <p:sp>
        <p:nvSpPr>
          <p:cNvPr id="230413" name="Line 30"/>
          <p:cNvSpPr>
            <a:spLocks noChangeShapeType="1"/>
          </p:cNvSpPr>
          <p:nvPr/>
        </p:nvSpPr>
        <p:spPr bwMode="auto">
          <a:xfrm>
            <a:off x="5981700" y="5064125"/>
            <a:ext cx="800100" cy="228600"/>
          </a:xfrm>
          <a:prstGeom prst="line">
            <a:avLst/>
          </a:prstGeom>
          <a:noFill/>
          <a:ln w="9525">
            <a:solidFill>
              <a:srgbClr val="000000"/>
            </a:solidFill>
            <a:round/>
            <a:headEnd/>
            <a:tailEnd type="triangle" w="med" len="med"/>
          </a:ln>
        </p:spPr>
        <p:txBody>
          <a:bodyPr/>
          <a:lstStyle/>
          <a:p>
            <a:endParaRPr lang="en-US"/>
          </a:p>
        </p:txBody>
      </p:sp>
      <p:sp>
        <p:nvSpPr>
          <p:cNvPr id="230414" name="Line 31"/>
          <p:cNvSpPr>
            <a:spLocks noChangeShapeType="1"/>
          </p:cNvSpPr>
          <p:nvPr/>
        </p:nvSpPr>
        <p:spPr bwMode="auto">
          <a:xfrm>
            <a:off x="2667000" y="4673600"/>
            <a:ext cx="228600" cy="0"/>
          </a:xfrm>
          <a:prstGeom prst="line">
            <a:avLst/>
          </a:prstGeom>
          <a:noFill/>
          <a:ln w="9525">
            <a:solidFill>
              <a:srgbClr val="000000"/>
            </a:solidFill>
            <a:round/>
            <a:headEnd/>
            <a:tailEnd type="triangle" w="med" len="med"/>
          </a:ln>
        </p:spPr>
        <p:txBody>
          <a:bodyPr/>
          <a:lstStyle/>
          <a:p>
            <a:endParaRPr lang="en-US"/>
          </a:p>
        </p:txBody>
      </p:sp>
      <p:sp>
        <p:nvSpPr>
          <p:cNvPr id="230415" name="Line 32"/>
          <p:cNvSpPr>
            <a:spLocks noChangeShapeType="1"/>
          </p:cNvSpPr>
          <p:nvPr/>
        </p:nvSpPr>
        <p:spPr bwMode="auto">
          <a:xfrm flipH="1">
            <a:off x="2895600" y="4787900"/>
            <a:ext cx="228600" cy="114300"/>
          </a:xfrm>
          <a:prstGeom prst="line">
            <a:avLst/>
          </a:prstGeom>
          <a:noFill/>
          <a:ln w="9525">
            <a:solidFill>
              <a:srgbClr val="000000"/>
            </a:solidFill>
            <a:round/>
            <a:headEnd/>
            <a:tailEnd type="triangle" w="med" len="med"/>
          </a:ln>
        </p:spPr>
        <p:txBody>
          <a:bodyPr/>
          <a:lstStyle/>
          <a:p>
            <a:endParaRPr lang="en-US"/>
          </a:p>
        </p:txBody>
      </p:sp>
      <p:sp>
        <p:nvSpPr>
          <p:cNvPr id="230416" name="Line 33"/>
          <p:cNvSpPr>
            <a:spLocks noChangeShapeType="1"/>
          </p:cNvSpPr>
          <p:nvPr/>
        </p:nvSpPr>
        <p:spPr bwMode="auto">
          <a:xfrm flipV="1">
            <a:off x="2438400" y="4787900"/>
            <a:ext cx="0" cy="228600"/>
          </a:xfrm>
          <a:prstGeom prst="line">
            <a:avLst/>
          </a:prstGeom>
          <a:noFill/>
          <a:ln w="9525">
            <a:solidFill>
              <a:srgbClr val="000000"/>
            </a:solidFill>
            <a:round/>
            <a:headEnd/>
            <a:tailEnd type="triangle" w="med" len="med"/>
          </a:ln>
        </p:spPr>
        <p:txBody>
          <a:bodyPr/>
          <a:lstStyle/>
          <a:p>
            <a:endParaRPr lang="en-US"/>
          </a:p>
        </p:txBody>
      </p:sp>
      <p:sp>
        <p:nvSpPr>
          <p:cNvPr id="230417" name="Line 34"/>
          <p:cNvSpPr>
            <a:spLocks noChangeShapeType="1"/>
          </p:cNvSpPr>
          <p:nvPr/>
        </p:nvSpPr>
        <p:spPr bwMode="auto">
          <a:xfrm flipH="1" flipV="1">
            <a:off x="3124200" y="4445000"/>
            <a:ext cx="228600" cy="114300"/>
          </a:xfrm>
          <a:prstGeom prst="line">
            <a:avLst/>
          </a:prstGeom>
          <a:noFill/>
          <a:ln w="9525">
            <a:solidFill>
              <a:srgbClr val="000000"/>
            </a:solidFill>
            <a:round/>
            <a:headEnd/>
            <a:tailEnd type="triangle" w="med" len="med"/>
          </a:ln>
        </p:spPr>
        <p:txBody>
          <a:bodyPr/>
          <a:lstStyle/>
          <a:p>
            <a:endParaRPr lang="en-US"/>
          </a:p>
        </p:txBody>
      </p:sp>
      <p:sp>
        <p:nvSpPr>
          <p:cNvPr id="230418" name="Line 35"/>
          <p:cNvSpPr>
            <a:spLocks noChangeShapeType="1"/>
          </p:cNvSpPr>
          <p:nvPr/>
        </p:nvSpPr>
        <p:spPr bwMode="auto">
          <a:xfrm flipH="1" flipV="1">
            <a:off x="6438900" y="4953000"/>
            <a:ext cx="685800" cy="342900"/>
          </a:xfrm>
          <a:prstGeom prst="line">
            <a:avLst/>
          </a:prstGeom>
          <a:noFill/>
          <a:ln w="9525">
            <a:solidFill>
              <a:srgbClr val="000000"/>
            </a:solidFill>
            <a:round/>
            <a:headEnd/>
            <a:tailEnd type="triangle" w="med" len="med"/>
          </a:ln>
        </p:spPr>
        <p:txBody>
          <a:bodyPr/>
          <a:lstStyle/>
          <a:p>
            <a:endParaRPr lang="en-US"/>
          </a:p>
        </p:txBody>
      </p:sp>
      <p:sp>
        <p:nvSpPr>
          <p:cNvPr id="230419" name="Line 36"/>
          <p:cNvSpPr>
            <a:spLocks noChangeShapeType="1"/>
          </p:cNvSpPr>
          <p:nvPr/>
        </p:nvSpPr>
        <p:spPr bwMode="auto">
          <a:xfrm rot="4291193">
            <a:off x="2702719" y="5163344"/>
            <a:ext cx="228600" cy="1588"/>
          </a:xfrm>
          <a:prstGeom prst="line">
            <a:avLst/>
          </a:prstGeom>
          <a:noFill/>
          <a:ln w="9525">
            <a:solidFill>
              <a:srgbClr val="000000"/>
            </a:solidFill>
            <a:round/>
            <a:headEnd/>
            <a:tailEnd type="triangle" w="med" len="med"/>
          </a:ln>
        </p:spPr>
        <p:txBody>
          <a:bodyPr/>
          <a:lstStyle/>
          <a:p>
            <a:endParaRPr lang="en-US"/>
          </a:p>
        </p:txBody>
      </p:sp>
      <p:sp>
        <p:nvSpPr>
          <p:cNvPr id="230420" name="Line 37"/>
          <p:cNvSpPr>
            <a:spLocks noChangeShapeType="1"/>
          </p:cNvSpPr>
          <p:nvPr/>
        </p:nvSpPr>
        <p:spPr bwMode="auto">
          <a:xfrm rot="4275841" flipH="1">
            <a:off x="2932113" y="5276850"/>
            <a:ext cx="228600" cy="114300"/>
          </a:xfrm>
          <a:prstGeom prst="line">
            <a:avLst/>
          </a:prstGeom>
          <a:noFill/>
          <a:ln w="9525">
            <a:solidFill>
              <a:srgbClr val="000000"/>
            </a:solidFill>
            <a:round/>
            <a:headEnd/>
            <a:tailEnd type="triangle" w="med" len="med"/>
          </a:ln>
        </p:spPr>
        <p:txBody>
          <a:bodyPr/>
          <a:lstStyle/>
          <a:p>
            <a:endParaRPr lang="en-US"/>
          </a:p>
        </p:txBody>
      </p:sp>
      <p:sp>
        <p:nvSpPr>
          <p:cNvPr id="230421" name="Line 38"/>
          <p:cNvSpPr>
            <a:spLocks noChangeShapeType="1"/>
          </p:cNvSpPr>
          <p:nvPr/>
        </p:nvSpPr>
        <p:spPr bwMode="auto">
          <a:xfrm rot="4265265" flipV="1">
            <a:off x="2475706" y="5276057"/>
            <a:ext cx="1587" cy="228600"/>
          </a:xfrm>
          <a:prstGeom prst="line">
            <a:avLst/>
          </a:prstGeom>
          <a:noFill/>
          <a:ln w="9525">
            <a:solidFill>
              <a:srgbClr val="000000"/>
            </a:solidFill>
            <a:round/>
            <a:headEnd/>
            <a:tailEnd type="triangle" w="med" len="med"/>
          </a:ln>
        </p:spPr>
        <p:txBody>
          <a:bodyPr/>
          <a:lstStyle/>
          <a:p>
            <a:endParaRPr lang="en-US"/>
          </a:p>
        </p:txBody>
      </p:sp>
      <p:sp>
        <p:nvSpPr>
          <p:cNvPr id="230422" name="Line 39"/>
          <p:cNvSpPr>
            <a:spLocks noChangeShapeType="1"/>
          </p:cNvSpPr>
          <p:nvPr/>
        </p:nvSpPr>
        <p:spPr bwMode="auto">
          <a:xfrm rot="4275841" flipH="1" flipV="1">
            <a:off x="3160713" y="4933950"/>
            <a:ext cx="228600" cy="114300"/>
          </a:xfrm>
          <a:prstGeom prst="line">
            <a:avLst/>
          </a:prstGeom>
          <a:noFill/>
          <a:ln w="9525">
            <a:solidFill>
              <a:srgbClr val="000000"/>
            </a:solidFill>
            <a:round/>
            <a:headEnd/>
            <a:tailEnd type="triangle" w="med" len="med"/>
          </a:ln>
        </p:spPr>
        <p:txBody>
          <a:bodyPr/>
          <a:lstStyle/>
          <a:p>
            <a:endParaRPr lang="en-US"/>
          </a:p>
        </p:txBody>
      </p:sp>
      <p:sp>
        <p:nvSpPr>
          <p:cNvPr id="276520" name="Freeform 40"/>
          <p:cNvSpPr>
            <a:spLocks/>
          </p:cNvSpPr>
          <p:nvPr/>
        </p:nvSpPr>
        <p:spPr bwMode="auto">
          <a:xfrm>
            <a:off x="5105400" y="2732088"/>
            <a:ext cx="609600" cy="1306512"/>
          </a:xfrm>
          <a:custGeom>
            <a:avLst/>
            <a:gdLst>
              <a:gd name="T0" fmla="*/ 2147483647 w 384"/>
              <a:gd name="T1" fmla="*/ 0 h 823"/>
              <a:gd name="T2" fmla="*/ 2147483647 w 384"/>
              <a:gd name="T3" fmla="*/ 0 h 823"/>
              <a:gd name="T4" fmla="*/ 2147483647 w 384"/>
              <a:gd name="T5" fmla="*/ 2147483647 h 823"/>
              <a:gd name="T6" fmla="*/ 2147483647 w 384"/>
              <a:gd name="T7" fmla="*/ 2147483647 h 823"/>
              <a:gd name="T8" fmla="*/ 2147483647 w 384"/>
              <a:gd name="T9" fmla="*/ 2147483647 h 823"/>
              <a:gd name="T10" fmla="*/ 0 w 384"/>
              <a:gd name="T11" fmla="*/ 2147483647 h 823"/>
              <a:gd name="T12" fmla="*/ 2147483647 w 384"/>
              <a:gd name="T13" fmla="*/ 0 h 823"/>
              <a:gd name="T14" fmla="*/ 0 60000 65536"/>
              <a:gd name="T15" fmla="*/ 0 60000 65536"/>
              <a:gd name="T16" fmla="*/ 0 60000 65536"/>
              <a:gd name="T17" fmla="*/ 0 60000 65536"/>
              <a:gd name="T18" fmla="*/ 0 60000 65536"/>
              <a:gd name="T19" fmla="*/ 0 60000 65536"/>
              <a:gd name="T20" fmla="*/ 0 60000 65536"/>
              <a:gd name="T21" fmla="*/ 0 w 384"/>
              <a:gd name="T22" fmla="*/ 0 h 823"/>
              <a:gd name="T23" fmla="*/ 384 w 384"/>
              <a:gd name="T24" fmla="*/ 823 h 8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823">
                <a:moveTo>
                  <a:pt x="75" y="0"/>
                </a:moveTo>
                <a:lnTo>
                  <a:pt x="267" y="0"/>
                </a:lnTo>
                <a:lnTo>
                  <a:pt x="384" y="796"/>
                </a:lnTo>
                <a:lnTo>
                  <a:pt x="267" y="802"/>
                </a:lnTo>
                <a:lnTo>
                  <a:pt x="144" y="816"/>
                </a:lnTo>
                <a:lnTo>
                  <a:pt x="0" y="823"/>
                </a:lnTo>
                <a:lnTo>
                  <a:pt x="75" y="0"/>
                </a:lnTo>
                <a:close/>
              </a:path>
            </a:pathLst>
          </a:custGeom>
          <a:solidFill>
            <a:srgbClr val="0066FF">
              <a:alpha val="7843"/>
            </a:srgbClr>
          </a:solidFill>
          <a:ln w="9525">
            <a:no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par>
                                <p:cTn id="12" presetID="32" presetClass="emph" presetSubtype="0" fill="hold" nodeType="withEffect">
                                  <p:stCondLst>
                                    <p:cond delay="0"/>
                                  </p:stCondLst>
                                  <p:childTnLst>
                                    <p:animClr clrSpc="rgb" dir="cw">
                                      <p:cBhvr override="childStyle">
                                        <p:cTn id="13" dur="100" fill="hold"/>
                                        <p:tgtEl>
                                          <p:spTgt spid="4"/>
                                        </p:tgtEl>
                                        <p:attrNameLst>
                                          <p:attrName>style.color</p:attrName>
                                        </p:attrNameLst>
                                      </p:cBhvr>
                                      <p:to>
                                        <a:schemeClr val="accent2"/>
                                      </p:to>
                                    </p:animClr>
                                    <p:animClr clrSpc="rgb" dir="cw">
                                      <p:cBhvr>
                                        <p:cTn id="14" dur="100" fill="hold"/>
                                        <p:tgtEl>
                                          <p:spTgt spid="4"/>
                                        </p:tgtEl>
                                        <p:attrNameLst>
                                          <p:attrName>fillcolor</p:attrName>
                                        </p:attrNameLst>
                                      </p:cBhvr>
                                      <p:to>
                                        <a:schemeClr val="accent2"/>
                                      </p:to>
                                    </p:animClr>
                                    <p:set>
                                      <p:cBhvr>
                                        <p:cTn id="15" dur="100" fill="hold"/>
                                        <p:tgtEl>
                                          <p:spTgt spid="4"/>
                                        </p:tgtEl>
                                        <p:attrNameLst>
                                          <p:attrName>fill.type</p:attrName>
                                        </p:attrNameLst>
                                      </p:cBhvr>
                                      <p:to>
                                        <p:strVal val="solid"/>
                                      </p:to>
                                    </p:set>
                                    <p:set>
                                      <p:cBhvr>
                                        <p:cTn id="16" dur="100" fill="hold"/>
                                        <p:tgtEl>
                                          <p:spTgt spid="4"/>
                                        </p:tgtEl>
                                        <p:attrNameLst>
                                          <p:attrName>fill.on</p:attrName>
                                        </p:attrNameLst>
                                      </p:cBhvr>
                                      <p:to>
                                        <p:strVal val="true"/>
                                      </p:to>
                                    </p:se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276520"/>
                                        </p:tgtEl>
                                        <p:attrNameLst>
                                          <p:attrName>style.visibility</p:attrName>
                                        </p:attrNameLst>
                                      </p:cBhvr>
                                      <p:to>
                                        <p:strVal val="visible"/>
                                      </p:to>
                                    </p:set>
                                    <p:animEffect transition="in" filter="fade">
                                      <p:cBhvr>
                                        <p:cTn id="24" dur="2000"/>
                                        <p:tgtEl>
                                          <p:spTgt spid="276520"/>
                                        </p:tgtEl>
                                      </p:cBhvr>
                                    </p:animEffect>
                                  </p:childTnLst>
                                </p:cTn>
                              </p:par>
                              <p:par>
                                <p:cTn id="25" presetID="30" presetClass="emph" presetSubtype="0" fill="hold" grpId="1" nodeType="withEffect">
                                  <p:stCondLst>
                                    <p:cond delay="0"/>
                                  </p:stCondLst>
                                  <p:childTnLst>
                                    <p:animClr clrSpc="hsl" dir="cw">
                                      <p:cBhvr override="childStyle">
                                        <p:cTn id="26" dur="500" fill="hold"/>
                                        <p:tgtEl>
                                          <p:spTgt spid="276520"/>
                                        </p:tgtEl>
                                        <p:attrNameLst>
                                          <p:attrName>style.color</p:attrName>
                                        </p:attrNameLst>
                                      </p:cBhvr>
                                      <p:by>
                                        <p:hsl h="0" s="12549" l="25098"/>
                                      </p:by>
                                    </p:animClr>
                                    <p:animClr clrSpc="hsl" dir="cw">
                                      <p:cBhvr>
                                        <p:cTn id="27" dur="500" fill="hold"/>
                                        <p:tgtEl>
                                          <p:spTgt spid="276520"/>
                                        </p:tgtEl>
                                        <p:attrNameLst>
                                          <p:attrName>fillcolor</p:attrName>
                                        </p:attrNameLst>
                                      </p:cBhvr>
                                      <p:by>
                                        <p:hsl h="0" s="12549" l="25098"/>
                                      </p:by>
                                    </p:animClr>
                                    <p:animClr clrSpc="hsl" dir="cw">
                                      <p:cBhvr>
                                        <p:cTn id="28" dur="500" fill="hold"/>
                                        <p:tgtEl>
                                          <p:spTgt spid="276520"/>
                                        </p:tgtEl>
                                        <p:attrNameLst>
                                          <p:attrName>stroke.color</p:attrName>
                                        </p:attrNameLst>
                                      </p:cBhvr>
                                      <p:by>
                                        <p:hsl h="0" s="12549" l="25098"/>
                                      </p:by>
                                    </p:animClr>
                                    <p:set>
                                      <p:cBhvr>
                                        <p:cTn id="29" dur="500" fill="hold"/>
                                        <p:tgtEl>
                                          <p:spTgt spid="276520"/>
                                        </p:tgtEl>
                                        <p:attrNameLst>
                                          <p:attrName>fill.type</p:attrName>
                                        </p:attrNameLst>
                                      </p:cBhvr>
                                      <p:to>
                                        <p:strVal val="solid"/>
                                      </p:to>
                                    </p:set>
                                  </p:childTnLst>
                                </p:cTn>
                              </p:par>
                              <p:par>
                                <p:cTn id="30" presetID="32" presetClass="emph" presetSubtype="0" repeatCount="4000" fill="hold" grpId="0" nodeType="withEffect">
                                  <p:stCondLst>
                                    <p:cond delay="0"/>
                                  </p:stCondLst>
                                  <p:childTnLst>
                                    <p:animClr clrSpc="rgb" dir="cw">
                                      <p:cBhvr override="childStyle">
                                        <p:cTn id="31" dur="200" fill="hold"/>
                                        <p:tgtEl>
                                          <p:spTgt spid="276503"/>
                                        </p:tgtEl>
                                        <p:attrNameLst>
                                          <p:attrName>style.color</p:attrName>
                                        </p:attrNameLst>
                                      </p:cBhvr>
                                      <p:to>
                                        <a:schemeClr val="accent2"/>
                                      </p:to>
                                    </p:animClr>
                                    <p:animClr clrSpc="rgb" dir="cw">
                                      <p:cBhvr>
                                        <p:cTn id="32" dur="200" fill="hold"/>
                                        <p:tgtEl>
                                          <p:spTgt spid="276503"/>
                                        </p:tgtEl>
                                        <p:attrNameLst>
                                          <p:attrName>fillcolor</p:attrName>
                                        </p:attrNameLst>
                                      </p:cBhvr>
                                      <p:to>
                                        <a:schemeClr val="accent2"/>
                                      </p:to>
                                    </p:animClr>
                                    <p:set>
                                      <p:cBhvr>
                                        <p:cTn id="33" dur="200" fill="hold"/>
                                        <p:tgtEl>
                                          <p:spTgt spid="276503"/>
                                        </p:tgtEl>
                                        <p:attrNameLst>
                                          <p:attrName>fill.type</p:attrName>
                                        </p:attrNameLst>
                                      </p:cBhvr>
                                      <p:to>
                                        <p:strVal val="solid"/>
                                      </p:to>
                                    </p:set>
                                    <p:set>
                                      <p:cBhvr>
                                        <p:cTn id="34" dur="200" fill="hold"/>
                                        <p:tgtEl>
                                          <p:spTgt spid="276503"/>
                                        </p:tgtEl>
                                        <p:attrNameLst>
                                          <p:attrName>fill.on</p:attrName>
                                        </p:attrNameLst>
                                      </p:cBhvr>
                                      <p:to>
                                        <p:strVal val="true"/>
                                      </p:to>
                                    </p:set>
                                    <p:animRot by="120000">
                                      <p:cBhvr>
                                        <p:cTn id="35" dur="200" fill="hold">
                                          <p:stCondLst>
                                            <p:cond delay="0"/>
                                          </p:stCondLst>
                                        </p:cTn>
                                        <p:tgtEl>
                                          <p:spTgt spid="276503"/>
                                        </p:tgtEl>
                                        <p:attrNameLst>
                                          <p:attrName>r</p:attrName>
                                        </p:attrNameLst>
                                      </p:cBhvr>
                                    </p:animRot>
                                    <p:animRot by="-240000">
                                      <p:cBhvr>
                                        <p:cTn id="36" dur="400" fill="hold">
                                          <p:stCondLst>
                                            <p:cond delay="400"/>
                                          </p:stCondLst>
                                        </p:cTn>
                                        <p:tgtEl>
                                          <p:spTgt spid="276503"/>
                                        </p:tgtEl>
                                        <p:attrNameLst>
                                          <p:attrName>r</p:attrName>
                                        </p:attrNameLst>
                                      </p:cBhvr>
                                    </p:animRot>
                                    <p:animRot by="240000">
                                      <p:cBhvr>
                                        <p:cTn id="37" dur="400" fill="hold">
                                          <p:stCondLst>
                                            <p:cond delay="800"/>
                                          </p:stCondLst>
                                        </p:cTn>
                                        <p:tgtEl>
                                          <p:spTgt spid="276503"/>
                                        </p:tgtEl>
                                        <p:attrNameLst>
                                          <p:attrName>r</p:attrName>
                                        </p:attrNameLst>
                                      </p:cBhvr>
                                    </p:animRot>
                                    <p:animRot by="-240000">
                                      <p:cBhvr>
                                        <p:cTn id="38" dur="400" fill="hold">
                                          <p:stCondLst>
                                            <p:cond delay="1200"/>
                                          </p:stCondLst>
                                        </p:cTn>
                                        <p:tgtEl>
                                          <p:spTgt spid="276503"/>
                                        </p:tgtEl>
                                        <p:attrNameLst>
                                          <p:attrName>r</p:attrName>
                                        </p:attrNameLst>
                                      </p:cBhvr>
                                    </p:animRot>
                                    <p:animRot by="120000">
                                      <p:cBhvr>
                                        <p:cTn id="39" dur="400" fill="hold">
                                          <p:stCondLst>
                                            <p:cond delay="1600"/>
                                          </p:stCondLst>
                                        </p:cTn>
                                        <p:tgtEl>
                                          <p:spTgt spid="2765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3" grpId="0" animBg="1"/>
      <p:bldP spid="276520" grpId="0" animBg="1"/>
      <p:bldP spid="2765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Pressure-Volume Relationship</a:t>
            </a:r>
          </a:p>
        </p:txBody>
      </p:sp>
      <p:pic>
        <p:nvPicPr>
          <p:cNvPr id="939011" name="Picture 3" descr="aa6"/>
          <p:cNvPicPr>
            <a:picLocks noChangeAspect="1" noChangeArrowheads="1"/>
          </p:cNvPicPr>
          <p:nvPr/>
        </p:nvPicPr>
        <p:blipFill>
          <a:blip r:embed="rId4" cstate="print">
            <a:lum bright="2000" contrast="12000"/>
          </a:blip>
          <a:srcRect l="2884" t="25574" r="80815" b="35397"/>
          <a:stretch>
            <a:fillRect/>
          </a:stretch>
        </p:blipFill>
        <p:spPr bwMode="auto">
          <a:xfrm>
            <a:off x="304800" y="2597150"/>
            <a:ext cx="1504950" cy="1839913"/>
          </a:xfrm>
          <a:prstGeom prst="rect">
            <a:avLst/>
          </a:prstGeom>
          <a:noFill/>
          <a:ln w="9525">
            <a:noFill/>
            <a:miter lim="800000"/>
            <a:headEnd/>
            <a:tailEnd/>
          </a:ln>
        </p:spPr>
      </p:pic>
      <p:pic>
        <p:nvPicPr>
          <p:cNvPr id="939012" name="Picture 4">
            <a:hlinkClick r:id="" action="ppaction://media"/>
          </p:cNvPr>
          <p:cNvPicPr>
            <a:picLocks noRot="1" noChangeAspect="1" noChangeArrowheads="1"/>
          </p:cNvPicPr>
          <p:nvPr>
            <a:wavAudioFile r:embed="rId1" name="~PP3387.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7589" name="AutoShape 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67590" name="Text Box 34"/>
          <p:cNvSpPr txBox="1">
            <a:spLocks noChangeArrowheads="1"/>
          </p:cNvSpPr>
          <p:nvPr/>
        </p:nvSpPr>
        <p:spPr bwMode="auto">
          <a:xfrm>
            <a:off x="8553450" y="4583113"/>
            <a:ext cx="358775" cy="244475"/>
          </a:xfrm>
          <a:prstGeom prst="rect">
            <a:avLst/>
          </a:prstGeom>
          <a:noFill/>
          <a:ln w="9525">
            <a:noFill/>
            <a:miter lim="800000"/>
            <a:headEnd/>
            <a:tailEnd/>
          </a:ln>
        </p:spPr>
        <p:txBody>
          <a:bodyPr wrap="none">
            <a:spAutoFit/>
          </a:bodyPr>
          <a:lstStyle/>
          <a:p>
            <a:pPr algn="l"/>
            <a:r>
              <a:rPr lang="en-US" sz="1000"/>
              <a:t>2.5</a:t>
            </a:r>
          </a:p>
        </p:txBody>
      </p:sp>
      <p:grpSp>
        <p:nvGrpSpPr>
          <p:cNvPr id="67591" name="Group 48"/>
          <p:cNvGrpSpPr>
            <a:grpSpLocks/>
          </p:cNvGrpSpPr>
          <p:nvPr/>
        </p:nvGrpSpPr>
        <p:grpSpPr bwMode="auto">
          <a:xfrm>
            <a:off x="6042025" y="2309813"/>
            <a:ext cx="2693988" cy="2719387"/>
            <a:chOff x="3806" y="1455"/>
            <a:chExt cx="1697" cy="1713"/>
          </a:xfrm>
        </p:grpSpPr>
        <p:sp>
          <p:nvSpPr>
            <p:cNvPr id="67608" name="Rectangle 6"/>
            <p:cNvSpPr>
              <a:spLocks noChangeArrowheads="1"/>
            </p:cNvSpPr>
            <p:nvPr/>
          </p:nvSpPr>
          <p:spPr bwMode="auto">
            <a:xfrm>
              <a:off x="4155" y="1533"/>
              <a:ext cx="1344" cy="1344"/>
            </a:xfrm>
            <a:prstGeom prst="rect">
              <a:avLst/>
            </a:prstGeom>
            <a:solidFill>
              <a:schemeClr val="accent1">
                <a:alpha val="25882"/>
              </a:schemeClr>
            </a:solidFill>
            <a:ln w="9525">
              <a:solidFill>
                <a:srgbClr val="00CCFF"/>
              </a:solidFill>
              <a:miter lim="800000"/>
              <a:headEnd/>
              <a:tailEnd/>
            </a:ln>
          </p:spPr>
          <p:txBody>
            <a:bodyPr wrap="none" anchor="ctr"/>
            <a:lstStyle/>
            <a:p>
              <a:endParaRPr lang="en-US"/>
            </a:p>
          </p:txBody>
        </p:sp>
        <p:sp>
          <p:nvSpPr>
            <p:cNvPr id="67609" name="Line 7"/>
            <p:cNvSpPr>
              <a:spLocks noChangeShapeType="1"/>
            </p:cNvSpPr>
            <p:nvPr/>
          </p:nvSpPr>
          <p:spPr bwMode="auto">
            <a:xfrm>
              <a:off x="4428" y="1533"/>
              <a:ext cx="0" cy="1347"/>
            </a:xfrm>
            <a:prstGeom prst="line">
              <a:avLst/>
            </a:prstGeom>
            <a:noFill/>
            <a:ln w="3175">
              <a:solidFill>
                <a:srgbClr val="00CCFF"/>
              </a:solidFill>
              <a:round/>
              <a:headEnd/>
              <a:tailEnd/>
            </a:ln>
          </p:spPr>
          <p:txBody>
            <a:bodyPr/>
            <a:lstStyle/>
            <a:p>
              <a:endParaRPr lang="en-US"/>
            </a:p>
          </p:txBody>
        </p:sp>
        <p:sp>
          <p:nvSpPr>
            <p:cNvPr id="67610" name="Line 8"/>
            <p:cNvSpPr>
              <a:spLocks noChangeShapeType="1"/>
            </p:cNvSpPr>
            <p:nvPr/>
          </p:nvSpPr>
          <p:spPr bwMode="auto">
            <a:xfrm>
              <a:off x="4698" y="1530"/>
              <a:ext cx="0" cy="1347"/>
            </a:xfrm>
            <a:prstGeom prst="line">
              <a:avLst/>
            </a:prstGeom>
            <a:noFill/>
            <a:ln w="3175">
              <a:solidFill>
                <a:srgbClr val="00CCFF"/>
              </a:solidFill>
              <a:round/>
              <a:headEnd/>
              <a:tailEnd/>
            </a:ln>
          </p:spPr>
          <p:txBody>
            <a:bodyPr/>
            <a:lstStyle/>
            <a:p>
              <a:endParaRPr lang="en-US"/>
            </a:p>
          </p:txBody>
        </p:sp>
        <p:sp>
          <p:nvSpPr>
            <p:cNvPr id="67611" name="Line 9"/>
            <p:cNvSpPr>
              <a:spLocks noChangeShapeType="1"/>
            </p:cNvSpPr>
            <p:nvPr/>
          </p:nvSpPr>
          <p:spPr bwMode="auto">
            <a:xfrm>
              <a:off x="4965" y="1533"/>
              <a:ext cx="0" cy="1347"/>
            </a:xfrm>
            <a:prstGeom prst="line">
              <a:avLst/>
            </a:prstGeom>
            <a:noFill/>
            <a:ln w="3175">
              <a:solidFill>
                <a:srgbClr val="00CCFF"/>
              </a:solidFill>
              <a:round/>
              <a:headEnd/>
              <a:tailEnd/>
            </a:ln>
          </p:spPr>
          <p:txBody>
            <a:bodyPr/>
            <a:lstStyle/>
            <a:p>
              <a:endParaRPr lang="en-US"/>
            </a:p>
          </p:txBody>
        </p:sp>
        <p:sp>
          <p:nvSpPr>
            <p:cNvPr id="67612" name="Line 10"/>
            <p:cNvSpPr>
              <a:spLocks noChangeShapeType="1"/>
            </p:cNvSpPr>
            <p:nvPr/>
          </p:nvSpPr>
          <p:spPr bwMode="auto">
            <a:xfrm>
              <a:off x="5235" y="1533"/>
              <a:ext cx="0" cy="1347"/>
            </a:xfrm>
            <a:prstGeom prst="line">
              <a:avLst/>
            </a:prstGeom>
            <a:noFill/>
            <a:ln w="3175">
              <a:solidFill>
                <a:srgbClr val="00CCFF"/>
              </a:solidFill>
              <a:round/>
              <a:headEnd/>
              <a:tailEnd/>
            </a:ln>
          </p:spPr>
          <p:txBody>
            <a:bodyPr/>
            <a:lstStyle/>
            <a:p>
              <a:endParaRPr lang="en-US"/>
            </a:p>
          </p:txBody>
        </p:sp>
        <p:sp>
          <p:nvSpPr>
            <p:cNvPr id="67613" name="Line 11"/>
            <p:cNvSpPr>
              <a:spLocks noChangeShapeType="1"/>
            </p:cNvSpPr>
            <p:nvPr/>
          </p:nvSpPr>
          <p:spPr bwMode="auto">
            <a:xfrm>
              <a:off x="5503" y="1530"/>
              <a:ext cx="0" cy="1347"/>
            </a:xfrm>
            <a:prstGeom prst="line">
              <a:avLst/>
            </a:prstGeom>
            <a:noFill/>
            <a:ln w="3175">
              <a:solidFill>
                <a:srgbClr val="00CCFF"/>
              </a:solidFill>
              <a:round/>
              <a:headEnd/>
              <a:tailEnd/>
            </a:ln>
          </p:spPr>
          <p:txBody>
            <a:bodyPr/>
            <a:lstStyle/>
            <a:p>
              <a:endParaRPr lang="en-US"/>
            </a:p>
          </p:txBody>
        </p:sp>
        <p:sp>
          <p:nvSpPr>
            <p:cNvPr id="67614" name="Line 12"/>
            <p:cNvSpPr>
              <a:spLocks noChangeShapeType="1"/>
            </p:cNvSpPr>
            <p:nvPr/>
          </p:nvSpPr>
          <p:spPr bwMode="auto">
            <a:xfrm>
              <a:off x="4155" y="1533"/>
              <a:ext cx="0" cy="1347"/>
            </a:xfrm>
            <a:prstGeom prst="line">
              <a:avLst/>
            </a:prstGeom>
            <a:noFill/>
            <a:ln w="15875">
              <a:solidFill>
                <a:schemeClr val="tx1"/>
              </a:solidFill>
              <a:round/>
              <a:headEnd/>
              <a:tailEnd/>
            </a:ln>
          </p:spPr>
          <p:txBody>
            <a:bodyPr/>
            <a:lstStyle/>
            <a:p>
              <a:endParaRPr lang="en-US"/>
            </a:p>
          </p:txBody>
        </p:sp>
        <p:sp>
          <p:nvSpPr>
            <p:cNvPr id="67615" name="Line 13"/>
            <p:cNvSpPr>
              <a:spLocks noChangeShapeType="1"/>
            </p:cNvSpPr>
            <p:nvPr/>
          </p:nvSpPr>
          <p:spPr bwMode="auto">
            <a:xfrm rot="-5400000">
              <a:off x="4829" y="1944"/>
              <a:ext cx="0" cy="1347"/>
            </a:xfrm>
            <a:prstGeom prst="line">
              <a:avLst/>
            </a:prstGeom>
            <a:noFill/>
            <a:ln w="3175">
              <a:solidFill>
                <a:srgbClr val="00CCFF"/>
              </a:solidFill>
              <a:round/>
              <a:headEnd/>
              <a:tailEnd/>
            </a:ln>
          </p:spPr>
          <p:txBody>
            <a:bodyPr/>
            <a:lstStyle/>
            <a:p>
              <a:endParaRPr lang="en-US"/>
            </a:p>
          </p:txBody>
        </p:sp>
        <p:sp>
          <p:nvSpPr>
            <p:cNvPr id="67616" name="Line 14"/>
            <p:cNvSpPr>
              <a:spLocks noChangeShapeType="1"/>
            </p:cNvSpPr>
            <p:nvPr/>
          </p:nvSpPr>
          <p:spPr bwMode="auto">
            <a:xfrm rot="-5400000">
              <a:off x="4828" y="1674"/>
              <a:ext cx="0" cy="1347"/>
            </a:xfrm>
            <a:prstGeom prst="line">
              <a:avLst/>
            </a:prstGeom>
            <a:noFill/>
            <a:ln w="3175">
              <a:solidFill>
                <a:srgbClr val="00CCFF"/>
              </a:solidFill>
              <a:round/>
              <a:headEnd/>
              <a:tailEnd/>
            </a:ln>
          </p:spPr>
          <p:txBody>
            <a:bodyPr/>
            <a:lstStyle/>
            <a:p>
              <a:endParaRPr lang="en-US"/>
            </a:p>
          </p:txBody>
        </p:sp>
        <p:sp>
          <p:nvSpPr>
            <p:cNvPr id="67617" name="Line 15"/>
            <p:cNvSpPr>
              <a:spLocks noChangeShapeType="1"/>
            </p:cNvSpPr>
            <p:nvPr/>
          </p:nvSpPr>
          <p:spPr bwMode="auto">
            <a:xfrm rot="-5400000">
              <a:off x="4829" y="1405"/>
              <a:ext cx="0" cy="1347"/>
            </a:xfrm>
            <a:prstGeom prst="line">
              <a:avLst/>
            </a:prstGeom>
            <a:noFill/>
            <a:ln w="3175">
              <a:solidFill>
                <a:srgbClr val="00CCFF"/>
              </a:solidFill>
              <a:round/>
              <a:headEnd/>
              <a:tailEnd/>
            </a:ln>
          </p:spPr>
          <p:txBody>
            <a:bodyPr/>
            <a:lstStyle/>
            <a:p>
              <a:endParaRPr lang="en-US"/>
            </a:p>
          </p:txBody>
        </p:sp>
        <p:sp>
          <p:nvSpPr>
            <p:cNvPr id="67618" name="Line 16"/>
            <p:cNvSpPr>
              <a:spLocks noChangeShapeType="1"/>
            </p:cNvSpPr>
            <p:nvPr/>
          </p:nvSpPr>
          <p:spPr bwMode="auto">
            <a:xfrm rot="-5400000">
              <a:off x="4829" y="1137"/>
              <a:ext cx="0" cy="1347"/>
            </a:xfrm>
            <a:prstGeom prst="line">
              <a:avLst/>
            </a:prstGeom>
            <a:noFill/>
            <a:ln w="3175">
              <a:solidFill>
                <a:srgbClr val="00CCFF"/>
              </a:solidFill>
              <a:round/>
              <a:headEnd/>
              <a:tailEnd/>
            </a:ln>
          </p:spPr>
          <p:txBody>
            <a:bodyPr/>
            <a:lstStyle/>
            <a:p>
              <a:endParaRPr lang="en-US"/>
            </a:p>
          </p:txBody>
        </p:sp>
        <p:sp>
          <p:nvSpPr>
            <p:cNvPr id="67619" name="Line 17"/>
            <p:cNvSpPr>
              <a:spLocks noChangeShapeType="1"/>
            </p:cNvSpPr>
            <p:nvPr/>
          </p:nvSpPr>
          <p:spPr bwMode="auto">
            <a:xfrm rot="-5400000">
              <a:off x="4828" y="855"/>
              <a:ext cx="0" cy="1347"/>
            </a:xfrm>
            <a:prstGeom prst="line">
              <a:avLst/>
            </a:prstGeom>
            <a:noFill/>
            <a:ln w="3175">
              <a:solidFill>
                <a:srgbClr val="00CCFF"/>
              </a:solidFill>
              <a:round/>
              <a:headEnd/>
              <a:tailEnd/>
            </a:ln>
          </p:spPr>
          <p:txBody>
            <a:bodyPr/>
            <a:lstStyle/>
            <a:p>
              <a:endParaRPr lang="en-US"/>
            </a:p>
          </p:txBody>
        </p:sp>
        <p:sp>
          <p:nvSpPr>
            <p:cNvPr id="67620" name="Line 18"/>
            <p:cNvSpPr>
              <a:spLocks noChangeShapeType="1"/>
            </p:cNvSpPr>
            <p:nvPr/>
          </p:nvSpPr>
          <p:spPr bwMode="auto">
            <a:xfrm rot="-5400000">
              <a:off x="4829" y="2207"/>
              <a:ext cx="0" cy="1347"/>
            </a:xfrm>
            <a:prstGeom prst="line">
              <a:avLst/>
            </a:prstGeom>
            <a:noFill/>
            <a:ln w="15875">
              <a:solidFill>
                <a:schemeClr val="tx1"/>
              </a:solidFill>
              <a:round/>
              <a:headEnd/>
              <a:tailEnd/>
            </a:ln>
          </p:spPr>
          <p:txBody>
            <a:bodyPr/>
            <a:lstStyle/>
            <a:p>
              <a:endParaRPr lang="en-US"/>
            </a:p>
          </p:txBody>
        </p:sp>
        <p:sp>
          <p:nvSpPr>
            <p:cNvPr id="67621" name="Text Box 24"/>
            <p:cNvSpPr txBox="1">
              <a:spLocks noChangeArrowheads="1"/>
            </p:cNvSpPr>
            <p:nvPr/>
          </p:nvSpPr>
          <p:spPr bwMode="auto">
            <a:xfrm>
              <a:off x="3926" y="1455"/>
              <a:ext cx="248" cy="154"/>
            </a:xfrm>
            <a:prstGeom prst="rect">
              <a:avLst/>
            </a:prstGeom>
            <a:noFill/>
            <a:ln w="9525">
              <a:noFill/>
              <a:miter lim="800000"/>
              <a:headEnd/>
              <a:tailEnd/>
            </a:ln>
          </p:spPr>
          <p:txBody>
            <a:bodyPr wrap="none">
              <a:spAutoFit/>
            </a:bodyPr>
            <a:lstStyle/>
            <a:p>
              <a:pPr algn="l"/>
              <a:r>
                <a:rPr lang="en-US" sz="1000"/>
                <a:t>250</a:t>
              </a:r>
            </a:p>
          </p:txBody>
        </p:sp>
        <p:sp>
          <p:nvSpPr>
            <p:cNvPr id="67622" name="Text Box 25"/>
            <p:cNvSpPr txBox="1">
              <a:spLocks noChangeArrowheads="1"/>
            </p:cNvSpPr>
            <p:nvPr/>
          </p:nvSpPr>
          <p:spPr bwMode="auto">
            <a:xfrm>
              <a:off x="3924" y="1735"/>
              <a:ext cx="248" cy="154"/>
            </a:xfrm>
            <a:prstGeom prst="rect">
              <a:avLst/>
            </a:prstGeom>
            <a:noFill/>
            <a:ln w="9525">
              <a:noFill/>
              <a:miter lim="800000"/>
              <a:headEnd/>
              <a:tailEnd/>
            </a:ln>
          </p:spPr>
          <p:txBody>
            <a:bodyPr wrap="none">
              <a:spAutoFit/>
            </a:bodyPr>
            <a:lstStyle/>
            <a:p>
              <a:pPr algn="l"/>
              <a:r>
                <a:rPr lang="en-US" sz="1000"/>
                <a:t>200</a:t>
              </a:r>
            </a:p>
          </p:txBody>
        </p:sp>
        <p:sp>
          <p:nvSpPr>
            <p:cNvPr id="67623" name="Text Box 26"/>
            <p:cNvSpPr txBox="1">
              <a:spLocks noChangeArrowheads="1"/>
            </p:cNvSpPr>
            <p:nvPr/>
          </p:nvSpPr>
          <p:spPr bwMode="auto">
            <a:xfrm>
              <a:off x="3929" y="2002"/>
              <a:ext cx="248" cy="154"/>
            </a:xfrm>
            <a:prstGeom prst="rect">
              <a:avLst/>
            </a:prstGeom>
            <a:noFill/>
            <a:ln w="9525">
              <a:noFill/>
              <a:miter lim="800000"/>
              <a:headEnd/>
              <a:tailEnd/>
            </a:ln>
          </p:spPr>
          <p:txBody>
            <a:bodyPr wrap="none">
              <a:spAutoFit/>
            </a:bodyPr>
            <a:lstStyle/>
            <a:p>
              <a:pPr algn="l"/>
              <a:r>
                <a:rPr lang="en-US" sz="1000"/>
                <a:t>150</a:t>
              </a:r>
            </a:p>
          </p:txBody>
        </p:sp>
        <p:sp>
          <p:nvSpPr>
            <p:cNvPr id="67624" name="Text Box 27"/>
            <p:cNvSpPr txBox="1">
              <a:spLocks noChangeArrowheads="1"/>
            </p:cNvSpPr>
            <p:nvPr/>
          </p:nvSpPr>
          <p:spPr bwMode="auto">
            <a:xfrm>
              <a:off x="3929" y="2272"/>
              <a:ext cx="248" cy="154"/>
            </a:xfrm>
            <a:prstGeom prst="rect">
              <a:avLst/>
            </a:prstGeom>
            <a:noFill/>
            <a:ln w="9525">
              <a:noFill/>
              <a:miter lim="800000"/>
              <a:headEnd/>
              <a:tailEnd/>
            </a:ln>
          </p:spPr>
          <p:txBody>
            <a:bodyPr wrap="none">
              <a:spAutoFit/>
            </a:bodyPr>
            <a:lstStyle/>
            <a:p>
              <a:pPr algn="l"/>
              <a:r>
                <a:rPr lang="en-US" sz="1000"/>
                <a:t>100</a:t>
              </a:r>
            </a:p>
          </p:txBody>
        </p:sp>
        <p:sp>
          <p:nvSpPr>
            <p:cNvPr id="67625" name="Text Box 28"/>
            <p:cNvSpPr txBox="1">
              <a:spLocks noChangeArrowheads="1"/>
            </p:cNvSpPr>
            <p:nvPr/>
          </p:nvSpPr>
          <p:spPr bwMode="auto">
            <a:xfrm>
              <a:off x="3974" y="2542"/>
              <a:ext cx="204" cy="154"/>
            </a:xfrm>
            <a:prstGeom prst="rect">
              <a:avLst/>
            </a:prstGeom>
            <a:noFill/>
            <a:ln w="9525">
              <a:noFill/>
              <a:miter lim="800000"/>
              <a:headEnd/>
              <a:tailEnd/>
            </a:ln>
          </p:spPr>
          <p:txBody>
            <a:bodyPr wrap="none">
              <a:spAutoFit/>
            </a:bodyPr>
            <a:lstStyle/>
            <a:p>
              <a:pPr algn="l"/>
              <a:r>
                <a:rPr lang="en-US" sz="1000"/>
                <a:t>50</a:t>
              </a:r>
            </a:p>
          </p:txBody>
        </p:sp>
        <p:sp>
          <p:nvSpPr>
            <p:cNvPr id="67626" name="Text Box 29"/>
            <p:cNvSpPr txBox="1">
              <a:spLocks noChangeArrowheads="1"/>
            </p:cNvSpPr>
            <p:nvPr/>
          </p:nvSpPr>
          <p:spPr bwMode="auto">
            <a:xfrm>
              <a:off x="4074" y="2888"/>
              <a:ext cx="160" cy="154"/>
            </a:xfrm>
            <a:prstGeom prst="rect">
              <a:avLst/>
            </a:prstGeom>
            <a:noFill/>
            <a:ln w="9525">
              <a:noFill/>
              <a:miter lim="800000"/>
              <a:headEnd/>
              <a:tailEnd/>
            </a:ln>
          </p:spPr>
          <p:txBody>
            <a:bodyPr wrap="none">
              <a:spAutoFit/>
            </a:bodyPr>
            <a:lstStyle/>
            <a:p>
              <a:pPr algn="l"/>
              <a:r>
                <a:rPr lang="en-US" sz="1000"/>
                <a:t>0</a:t>
              </a:r>
            </a:p>
          </p:txBody>
        </p:sp>
        <p:sp>
          <p:nvSpPr>
            <p:cNvPr id="67627" name="Text Box 30"/>
            <p:cNvSpPr txBox="1">
              <a:spLocks noChangeArrowheads="1"/>
            </p:cNvSpPr>
            <p:nvPr/>
          </p:nvSpPr>
          <p:spPr bwMode="auto">
            <a:xfrm>
              <a:off x="4317" y="2887"/>
              <a:ext cx="226" cy="154"/>
            </a:xfrm>
            <a:prstGeom prst="rect">
              <a:avLst/>
            </a:prstGeom>
            <a:noFill/>
            <a:ln w="9525">
              <a:noFill/>
              <a:miter lim="800000"/>
              <a:headEnd/>
              <a:tailEnd/>
            </a:ln>
          </p:spPr>
          <p:txBody>
            <a:bodyPr wrap="none">
              <a:spAutoFit/>
            </a:bodyPr>
            <a:lstStyle/>
            <a:p>
              <a:pPr algn="l"/>
              <a:r>
                <a:rPr lang="en-US" sz="1000"/>
                <a:t>0.5</a:t>
              </a:r>
            </a:p>
          </p:txBody>
        </p:sp>
        <p:sp>
          <p:nvSpPr>
            <p:cNvPr id="67628" name="Text Box 31"/>
            <p:cNvSpPr txBox="1">
              <a:spLocks noChangeArrowheads="1"/>
            </p:cNvSpPr>
            <p:nvPr/>
          </p:nvSpPr>
          <p:spPr bwMode="auto">
            <a:xfrm>
              <a:off x="4587" y="2888"/>
              <a:ext cx="226" cy="154"/>
            </a:xfrm>
            <a:prstGeom prst="rect">
              <a:avLst/>
            </a:prstGeom>
            <a:noFill/>
            <a:ln w="9525">
              <a:noFill/>
              <a:miter lim="800000"/>
              <a:headEnd/>
              <a:tailEnd/>
            </a:ln>
          </p:spPr>
          <p:txBody>
            <a:bodyPr wrap="none">
              <a:spAutoFit/>
            </a:bodyPr>
            <a:lstStyle/>
            <a:p>
              <a:pPr algn="l"/>
              <a:r>
                <a:rPr lang="en-US" sz="1000"/>
                <a:t>1.0</a:t>
              </a:r>
            </a:p>
          </p:txBody>
        </p:sp>
        <p:sp>
          <p:nvSpPr>
            <p:cNvPr id="67629" name="Text Box 32"/>
            <p:cNvSpPr txBox="1">
              <a:spLocks noChangeArrowheads="1"/>
            </p:cNvSpPr>
            <p:nvPr/>
          </p:nvSpPr>
          <p:spPr bwMode="auto">
            <a:xfrm>
              <a:off x="4855" y="2889"/>
              <a:ext cx="226" cy="154"/>
            </a:xfrm>
            <a:prstGeom prst="rect">
              <a:avLst/>
            </a:prstGeom>
            <a:noFill/>
            <a:ln w="9525">
              <a:noFill/>
              <a:miter lim="800000"/>
              <a:headEnd/>
              <a:tailEnd/>
            </a:ln>
          </p:spPr>
          <p:txBody>
            <a:bodyPr wrap="none">
              <a:spAutoFit/>
            </a:bodyPr>
            <a:lstStyle/>
            <a:p>
              <a:pPr algn="l"/>
              <a:r>
                <a:rPr lang="en-US" sz="1000"/>
                <a:t>1.5</a:t>
              </a:r>
            </a:p>
          </p:txBody>
        </p:sp>
        <p:sp>
          <p:nvSpPr>
            <p:cNvPr id="67630" name="Text Box 33"/>
            <p:cNvSpPr txBox="1">
              <a:spLocks noChangeArrowheads="1"/>
            </p:cNvSpPr>
            <p:nvPr/>
          </p:nvSpPr>
          <p:spPr bwMode="auto">
            <a:xfrm>
              <a:off x="5123" y="2887"/>
              <a:ext cx="226" cy="154"/>
            </a:xfrm>
            <a:prstGeom prst="rect">
              <a:avLst/>
            </a:prstGeom>
            <a:noFill/>
            <a:ln w="9525">
              <a:noFill/>
              <a:miter lim="800000"/>
              <a:headEnd/>
              <a:tailEnd/>
            </a:ln>
          </p:spPr>
          <p:txBody>
            <a:bodyPr wrap="none">
              <a:spAutoFit/>
            </a:bodyPr>
            <a:lstStyle/>
            <a:p>
              <a:pPr algn="l"/>
              <a:r>
                <a:rPr lang="en-US" sz="1000"/>
                <a:t>2.0</a:t>
              </a:r>
            </a:p>
          </p:txBody>
        </p:sp>
        <p:sp>
          <p:nvSpPr>
            <p:cNvPr id="67631" name="Text Box 35"/>
            <p:cNvSpPr txBox="1">
              <a:spLocks noChangeArrowheads="1"/>
            </p:cNvSpPr>
            <p:nvPr/>
          </p:nvSpPr>
          <p:spPr bwMode="auto">
            <a:xfrm>
              <a:off x="4582" y="3014"/>
              <a:ext cx="506" cy="154"/>
            </a:xfrm>
            <a:prstGeom prst="rect">
              <a:avLst/>
            </a:prstGeom>
            <a:noFill/>
            <a:ln w="9525">
              <a:noFill/>
              <a:miter lim="800000"/>
              <a:headEnd/>
              <a:tailEnd/>
            </a:ln>
          </p:spPr>
          <p:txBody>
            <a:bodyPr wrap="none">
              <a:spAutoFit/>
            </a:bodyPr>
            <a:lstStyle/>
            <a:p>
              <a:pPr algn="l"/>
              <a:r>
                <a:rPr lang="en-US" sz="1000"/>
                <a:t>Volume (L)</a:t>
              </a:r>
            </a:p>
          </p:txBody>
        </p:sp>
        <p:sp>
          <p:nvSpPr>
            <p:cNvPr id="67632" name="Text Box 36"/>
            <p:cNvSpPr txBox="1">
              <a:spLocks noChangeArrowheads="1"/>
            </p:cNvSpPr>
            <p:nvPr/>
          </p:nvSpPr>
          <p:spPr bwMode="auto">
            <a:xfrm rot="-5400000">
              <a:off x="3559" y="2126"/>
              <a:ext cx="648" cy="154"/>
            </a:xfrm>
            <a:prstGeom prst="rect">
              <a:avLst/>
            </a:prstGeom>
            <a:noFill/>
            <a:ln w="9525">
              <a:noFill/>
              <a:miter lim="800000"/>
              <a:headEnd/>
              <a:tailEnd/>
            </a:ln>
          </p:spPr>
          <p:txBody>
            <a:bodyPr wrap="none">
              <a:spAutoFit/>
            </a:bodyPr>
            <a:lstStyle/>
            <a:p>
              <a:pPr algn="l"/>
              <a:r>
                <a:rPr lang="en-US" sz="1000"/>
                <a:t>Pressure (kPa)</a:t>
              </a:r>
            </a:p>
          </p:txBody>
        </p:sp>
      </p:grpSp>
      <p:sp>
        <p:nvSpPr>
          <p:cNvPr id="939045" name="Text Box 37"/>
          <p:cNvSpPr txBox="1">
            <a:spLocks noChangeArrowheads="1"/>
          </p:cNvSpPr>
          <p:nvPr/>
        </p:nvSpPr>
        <p:spPr bwMode="auto">
          <a:xfrm>
            <a:off x="7431088" y="3540125"/>
            <a:ext cx="571500" cy="244475"/>
          </a:xfrm>
          <a:prstGeom prst="rect">
            <a:avLst/>
          </a:prstGeom>
          <a:noFill/>
          <a:ln w="9525">
            <a:noFill/>
            <a:miter lim="800000"/>
            <a:headEnd/>
            <a:tailEnd/>
          </a:ln>
        </p:spPr>
        <p:txBody>
          <a:bodyPr wrap="none">
            <a:spAutoFit/>
          </a:bodyPr>
          <a:lstStyle/>
          <a:p>
            <a:pPr algn="l"/>
            <a:r>
              <a:rPr lang="en-US" sz="1000"/>
              <a:t>(P</a:t>
            </a:r>
            <a:r>
              <a:rPr lang="en-US" sz="1000" baseline="-25000"/>
              <a:t>1</a:t>
            </a:r>
            <a:r>
              <a:rPr lang="en-US" sz="1000"/>
              <a:t>,V</a:t>
            </a:r>
            <a:r>
              <a:rPr lang="en-US" sz="1000" baseline="-25000"/>
              <a:t>1</a:t>
            </a:r>
            <a:r>
              <a:rPr lang="en-US" sz="1000"/>
              <a:t>)</a:t>
            </a:r>
          </a:p>
        </p:txBody>
      </p:sp>
      <p:sp>
        <p:nvSpPr>
          <p:cNvPr id="939046" name="Text Box 38"/>
          <p:cNvSpPr txBox="1">
            <a:spLocks noChangeArrowheads="1"/>
          </p:cNvSpPr>
          <p:nvPr/>
        </p:nvSpPr>
        <p:spPr bwMode="auto">
          <a:xfrm>
            <a:off x="8012113" y="3863975"/>
            <a:ext cx="571500" cy="244475"/>
          </a:xfrm>
          <a:prstGeom prst="rect">
            <a:avLst/>
          </a:prstGeom>
          <a:noFill/>
          <a:ln w="9525">
            <a:noFill/>
            <a:miter lim="800000"/>
            <a:headEnd/>
            <a:tailEnd/>
          </a:ln>
        </p:spPr>
        <p:txBody>
          <a:bodyPr wrap="none">
            <a:spAutoFit/>
          </a:bodyPr>
          <a:lstStyle/>
          <a:p>
            <a:pPr algn="l"/>
            <a:r>
              <a:rPr lang="en-US" sz="1000"/>
              <a:t>(P</a:t>
            </a:r>
            <a:r>
              <a:rPr lang="en-US" sz="1000" baseline="-25000"/>
              <a:t>2</a:t>
            </a:r>
            <a:r>
              <a:rPr lang="en-US" sz="1000"/>
              <a:t>,V</a:t>
            </a:r>
            <a:r>
              <a:rPr lang="en-US" sz="1000" baseline="-25000"/>
              <a:t>2</a:t>
            </a:r>
            <a:r>
              <a:rPr lang="en-US" sz="1000"/>
              <a:t>)</a:t>
            </a:r>
          </a:p>
        </p:txBody>
      </p:sp>
      <p:sp>
        <p:nvSpPr>
          <p:cNvPr id="939047" name="Text Box 39"/>
          <p:cNvSpPr txBox="1">
            <a:spLocks noChangeArrowheads="1"/>
          </p:cNvSpPr>
          <p:nvPr/>
        </p:nvSpPr>
        <p:spPr bwMode="auto">
          <a:xfrm>
            <a:off x="6988175" y="2692400"/>
            <a:ext cx="571500" cy="244475"/>
          </a:xfrm>
          <a:prstGeom prst="rect">
            <a:avLst/>
          </a:prstGeom>
          <a:noFill/>
          <a:ln w="9525">
            <a:noFill/>
            <a:miter lim="800000"/>
            <a:headEnd/>
            <a:tailEnd/>
          </a:ln>
        </p:spPr>
        <p:txBody>
          <a:bodyPr wrap="none">
            <a:spAutoFit/>
          </a:bodyPr>
          <a:lstStyle/>
          <a:p>
            <a:pPr algn="l"/>
            <a:r>
              <a:rPr lang="en-US" sz="1000"/>
              <a:t>(P</a:t>
            </a:r>
            <a:r>
              <a:rPr lang="en-US" sz="1000" baseline="-25000"/>
              <a:t>3</a:t>
            </a:r>
            <a:r>
              <a:rPr lang="en-US" sz="1000"/>
              <a:t>,V</a:t>
            </a:r>
            <a:r>
              <a:rPr lang="en-US" sz="1000" baseline="-25000"/>
              <a:t>3</a:t>
            </a:r>
            <a:r>
              <a:rPr lang="en-US" sz="1000"/>
              <a:t>)</a:t>
            </a:r>
          </a:p>
        </p:txBody>
      </p:sp>
      <p:sp>
        <p:nvSpPr>
          <p:cNvPr id="939048" name="Freeform 40"/>
          <p:cNvSpPr>
            <a:spLocks/>
          </p:cNvSpPr>
          <p:nvPr/>
        </p:nvSpPr>
        <p:spPr bwMode="auto">
          <a:xfrm>
            <a:off x="6959600" y="2422525"/>
            <a:ext cx="1771650" cy="1819275"/>
          </a:xfrm>
          <a:custGeom>
            <a:avLst/>
            <a:gdLst>
              <a:gd name="T0" fmla="*/ 0 w 1116"/>
              <a:gd name="T1" fmla="*/ 0 h 1146"/>
              <a:gd name="T2" fmla="*/ 2147483647 w 1116"/>
              <a:gd name="T3" fmla="*/ 2147483647 h 1146"/>
              <a:gd name="T4" fmla="*/ 2147483647 w 1116"/>
              <a:gd name="T5" fmla="*/ 2147483647 h 1146"/>
              <a:gd name="T6" fmla="*/ 2147483647 w 1116"/>
              <a:gd name="T7" fmla="*/ 2147483647 h 1146"/>
              <a:gd name="T8" fmla="*/ 2147483647 w 1116"/>
              <a:gd name="T9" fmla="*/ 2147483647 h 1146"/>
              <a:gd name="T10" fmla="*/ 2147483647 w 1116"/>
              <a:gd name="T11" fmla="*/ 2147483647 h 1146"/>
              <a:gd name="T12" fmla="*/ 2147483647 w 1116"/>
              <a:gd name="T13" fmla="*/ 2147483647 h 1146"/>
              <a:gd name="T14" fmla="*/ 2147483647 w 1116"/>
              <a:gd name="T15" fmla="*/ 2147483647 h 1146"/>
              <a:gd name="T16" fmla="*/ 0 60000 65536"/>
              <a:gd name="T17" fmla="*/ 0 60000 65536"/>
              <a:gd name="T18" fmla="*/ 0 60000 65536"/>
              <a:gd name="T19" fmla="*/ 0 60000 65536"/>
              <a:gd name="T20" fmla="*/ 0 60000 65536"/>
              <a:gd name="T21" fmla="*/ 0 60000 65536"/>
              <a:gd name="T22" fmla="*/ 0 60000 65536"/>
              <a:gd name="T23" fmla="*/ 0 60000 65536"/>
              <a:gd name="T24" fmla="*/ 0 w 1116"/>
              <a:gd name="T25" fmla="*/ 0 h 1146"/>
              <a:gd name="T26" fmla="*/ 1116 w 1116"/>
              <a:gd name="T27" fmla="*/ 1146 h 1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6" h="1146">
                <a:moveTo>
                  <a:pt x="0" y="0"/>
                </a:moveTo>
                <a:cubicBezTo>
                  <a:pt x="2" y="22"/>
                  <a:pt x="2" y="64"/>
                  <a:pt x="14" y="134"/>
                </a:cubicBezTo>
                <a:cubicBezTo>
                  <a:pt x="26" y="204"/>
                  <a:pt x="43" y="332"/>
                  <a:pt x="70" y="418"/>
                </a:cubicBezTo>
                <a:cubicBezTo>
                  <a:pt x="97" y="504"/>
                  <a:pt x="125" y="577"/>
                  <a:pt x="174" y="652"/>
                </a:cubicBezTo>
                <a:cubicBezTo>
                  <a:pt x="223" y="727"/>
                  <a:pt x="297" y="808"/>
                  <a:pt x="366" y="866"/>
                </a:cubicBezTo>
                <a:cubicBezTo>
                  <a:pt x="435" y="924"/>
                  <a:pt x="509" y="964"/>
                  <a:pt x="590" y="1002"/>
                </a:cubicBezTo>
                <a:cubicBezTo>
                  <a:pt x="671" y="1040"/>
                  <a:pt x="766" y="1068"/>
                  <a:pt x="854" y="1092"/>
                </a:cubicBezTo>
                <a:cubicBezTo>
                  <a:pt x="942" y="1116"/>
                  <a:pt x="1029" y="1131"/>
                  <a:pt x="1116" y="1146"/>
                </a:cubicBezTo>
              </a:path>
            </a:pathLst>
          </a:custGeom>
          <a:noFill/>
          <a:ln w="15875">
            <a:solidFill>
              <a:schemeClr val="tx1"/>
            </a:solidFill>
            <a:round/>
            <a:headEnd/>
            <a:tailEnd/>
          </a:ln>
        </p:spPr>
        <p:txBody>
          <a:bodyPr/>
          <a:lstStyle/>
          <a:p>
            <a:endParaRPr lang="en-US"/>
          </a:p>
        </p:txBody>
      </p:sp>
      <p:sp>
        <p:nvSpPr>
          <p:cNvPr id="939027" name="Oval 19"/>
          <p:cNvSpPr>
            <a:spLocks noChangeAspect="1" noChangeArrowheads="1"/>
          </p:cNvSpPr>
          <p:nvPr/>
        </p:nvSpPr>
        <p:spPr bwMode="auto">
          <a:xfrm>
            <a:off x="6927850" y="2398713"/>
            <a:ext cx="63500" cy="63500"/>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939028" name="Oval 20"/>
          <p:cNvSpPr>
            <a:spLocks noChangeAspect="1" noChangeArrowheads="1"/>
          </p:cNvSpPr>
          <p:nvPr/>
        </p:nvSpPr>
        <p:spPr bwMode="auto">
          <a:xfrm>
            <a:off x="6994525" y="2841625"/>
            <a:ext cx="63500" cy="63500"/>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939029" name="Oval 21"/>
          <p:cNvSpPr>
            <a:spLocks noChangeAspect="1" noChangeArrowheads="1"/>
          </p:cNvSpPr>
          <p:nvPr/>
        </p:nvSpPr>
        <p:spPr bwMode="auto">
          <a:xfrm>
            <a:off x="7429500" y="3694113"/>
            <a:ext cx="63500" cy="63500"/>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939030" name="Oval 22"/>
          <p:cNvSpPr>
            <a:spLocks noChangeAspect="1" noChangeArrowheads="1"/>
          </p:cNvSpPr>
          <p:nvPr/>
        </p:nvSpPr>
        <p:spPr bwMode="auto">
          <a:xfrm>
            <a:off x="7861300" y="3981450"/>
            <a:ext cx="63500" cy="63500"/>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939031" name="Oval 23"/>
          <p:cNvSpPr>
            <a:spLocks noChangeAspect="1" noChangeArrowheads="1"/>
          </p:cNvSpPr>
          <p:nvPr/>
        </p:nvSpPr>
        <p:spPr bwMode="auto">
          <a:xfrm>
            <a:off x="8281988" y="4122738"/>
            <a:ext cx="63500" cy="63500"/>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939049" name="Oval 41"/>
          <p:cNvSpPr>
            <a:spLocks noChangeAspect="1" noChangeArrowheads="1"/>
          </p:cNvSpPr>
          <p:nvPr/>
        </p:nvSpPr>
        <p:spPr bwMode="auto">
          <a:xfrm>
            <a:off x="8704263" y="4208463"/>
            <a:ext cx="63500" cy="63500"/>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939050" name="Text Box 42"/>
          <p:cNvSpPr txBox="1">
            <a:spLocks noChangeArrowheads="1"/>
          </p:cNvSpPr>
          <p:nvPr/>
        </p:nvSpPr>
        <p:spPr bwMode="auto">
          <a:xfrm>
            <a:off x="1101725" y="5216525"/>
            <a:ext cx="3692525" cy="304800"/>
          </a:xfrm>
          <a:prstGeom prst="rect">
            <a:avLst/>
          </a:prstGeom>
          <a:noFill/>
          <a:ln w="9525">
            <a:noFill/>
            <a:miter lim="800000"/>
            <a:headEnd/>
            <a:tailEnd/>
          </a:ln>
        </p:spPr>
        <p:txBody>
          <a:bodyPr wrap="none">
            <a:spAutoFit/>
          </a:bodyPr>
          <a:lstStyle/>
          <a:p>
            <a:pPr algn="l"/>
            <a:r>
              <a:rPr lang="en-US" sz="1400" i="1"/>
              <a:t>P</a:t>
            </a:r>
            <a:r>
              <a:rPr lang="en-US" sz="1400" baseline="-25000"/>
              <a:t>1 </a:t>
            </a:r>
            <a:r>
              <a:rPr lang="en-US" sz="1400"/>
              <a:t>x </a:t>
            </a:r>
            <a:r>
              <a:rPr lang="en-US" sz="1400" i="1"/>
              <a:t>V</a:t>
            </a:r>
            <a:r>
              <a:rPr lang="en-US" sz="1400" baseline="-25000"/>
              <a:t>1</a:t>
            </a:r>
            <a:r>
              <a:rPr lang="en-US" sz="1400"/>
              <a:t>  =  </a:t>
            </a:r>
            <a:r>
              <a:rPr lang="en-US" sz="1400" i="1"/>
              <a:t>P</a:t>
            </a:r>
            <a:r>
              <a:rPr lang="en-US" sz="1400" baseline="-25000"/>
              <a:t>2 </a:t>
            </a:r>
            <a:r>
              <a:rPr lang="en-US" sz="1400"/>
              <a:t>x </a:t>
            </a:r>
            <a:r>
              <a:rPr lang="en-US" sz="1400" i="1"/>
              <a:t>V</a:t>
            </a:r>
            <a:r>
              <a:rPr lang="en-US" sz="1400" baseline="-25000"/>
              <a:t>2</a:t>
            </a:r>
            <a:r>
              <a:rPr lang="en-US" sz="1400"/>
              <a:t>  =  </a:t>
            </a:r>
            <a:r>
              <a:rPr lang="en-US" sz="1400" i="1"/>
              <a:t>P</a:t>
            </a:r>
            <a:r>
              <a:rPr lang="en-US" sz="1400" baseline="-25000"/>
              <a:t>3</a:t>
            </a:r>
            <a:r>
              <a:rPr lang="en-US" sz="1400"/>
              <a:t> x </a:t>
            </a:r>
            <a:r>
              <a:rPr lang="en-US" sz="1400" i="1"/>
              <a:t>V</a:t>
            </a:r>
            <a:r>
              <a:rPr lang="en-US" sz="1400" baseline="-25000"/>
              <a:t>3</a:t>
            </a:r>
            <a:r>
              <a:rPr lang="en-US" sz="1400"/>
              <a:t>  =  100 L  x kPa</a:t>
            </a:r>
          </a:p>
        </p:txBody>
      </p:sp>
      <p:pic>
        <p:nvPicPr>
          <p:cNvPr id="939051" name="Picture 43" descr="aa6"/>
          <p:cNvPicPr>
            <a:picLocks noChangeAspect="1" noChangeArrowheads="1"/>
          </p:cNvPicPr>
          <p:nvPr/>
        </p:nvPicPr>
        <p:blipFill>
          <a:blip r:embed="rId4" cstate="print">
            <a:lum bright="2000" contrast="12000"/>
          </a:blip>
          <a:srcRect l="24017" t="14124" r="60730" b="35599"/>
          <a:stretch>
            <a:fillRect/>
          </a:stretch>
        </p:blipFill>
        <p:spPr bwMode="auto">
          <a:xfrm>
            <a:off x="2265363" y="2051050"/>
            <a:ext cx="1408112" cy="2370138"/>
          </a:xfrm>
          <a:prstGeom prst="rect">
            <a:avLst/>
          </a:prstGeom>
          <a:noFill/>
          <a:ln w="9525">
            <a:noFill/>
            <a:miter lim="800000"/>
            <a:headEnd/>
            <a:tailEnd/>
          </a:ln>
        </p:spPr>
      </p:pic>
      <p:pic>
        <p:nvPicPr>
          <p:cNvPr id="939052" name="Picture 44" descr="aa6"/>
          <p:cNvPicPr>
            <a:picLocks noChangeAspect="1" noChangeArrowheads="1"/>
          </p:cNvPicPr>
          <p:nvPr/>
        </p:nvPicPr>
        <p:blipFill>
          <a:blip r:embed="rId4" cstate="print">
            <a:lum bright="2000" contrast="12000"/>
          </a:blip>
          <a:srcRect l="44789" t="24832" r="39029" b="35970"/>
          <a:stretch>
            <a:fillRect/>
          </a:stretch>
        </p:blipFill>
        <p:spPr bwMode="auto">
          <a:xfrm>
            <a:off x="4184650" y="2557463"/>
            <a:ext cx="1493838" cy="1847850"/>
          </a:xfrm>
          <a:prstGeom prst="rect">
            <a:avLst/>
          </a:prstGeom>
          <a:noFill/>
          <a:ln w="9525">
            <a:noFill/>
            <a:miter lim="800000"/>
            <a:headEnd/>
            <a:tailEnd/>
          </a:ln>
        </p:spPr>
      </p:pic>
      <p:sp>
        <p:nvSpPr>
          <p:cNvPr id="939053" name="Text Box 45"/>
          <p:cNvSpPr txBox="1">
            <a:spLocks noChangeArrowheads="1"/>
          </p:cNvSpPr>
          <p:nvPr/>
        </p:nvSpPr>
        <p:spPr bwMode="auto">
          <a:xfrm>
            <a:off x="465138" y="4448175"/>
            <a:ext cx="1074737" cy="457200"/>
          </a:xfrm>
          <a:prstGeom prst="rect">
            <a:avLst/>
          </a:prstGeom>
          <a:noFill/>
          <a:ln w="9525">
            <a:noFill/>
            <a:miter lim="800000"/>
            <a:headEnd/>
            <a:tailEnd/>
          </a:ln>
        </p:spPr>
        <p:txBody>
          <a:bodyPr wrap="none">
            <a:spAutoFit/>
          </a:bodyPr>
          <a:lstStyle/>
          <a:p>
            <a:pPr algn="l"/>
            <a:r>
              <a:rPr lang="en-US" i="1"/>
              <a:t>P</a:t>
            </a:r>
            <a:r>
              <a:rPr lang="en-US" baseline="-25000"/>
              <a:t>1</a:t>
            </a:r>
            <a:r>
              <a:rPr lang="en-US"/>
              <a:t> = 100 kPa</a:t>
            </a:r>
          </a:p>
          <a:p>
            <a:pPr algn="l"/>
            <a:r>
              <a:rPr lang="en-US" i="1"/>
              <a:t>V</a:t>
            </a:r>
            <a:r>
              <a:rPr lang="en-US" baseline="-25000"/>
              <a:t>1</a:t>
            </a:r>
            <a:r>
              <a:rPr lang="en-US"/>
              <a:t> = 1.0 L</a:t>
            </a:r>
          </a:p>
        </p:txBody>
      </p:sp>
      <p:sp>
        <p:nvSpPr>
          <p:cNvPr id="939054" name="Text Box 46"/>
          <p:cNvSpPr txBox="1">
            <a:spLocks noChangeArrowheads="1"/>
          </p:cNvSpPr>
          <p:nvPr/>
        </p:nvSpPr>
        <p:spPr bwMode="auto">
          <a:xfrm>
            <a:off x="2413000" y="4440238"/>
            <a:ext cx="990600" cy="457200"/>
          </a:xfrm>
          <a:prstGeom prst="rect">
            <a:avLst/>
          </a:prstGeom>
          <a:noFill/>
          <a:ln w="9525">
            <a:noFill/>
            <a:miter lim="800000"/>
            <a:headEnd/>
            <a:tailEnd/>
          </a:ln>
        </p:spPr>
        <p:txBody>
          <a:bodyPr wrap="none">
            <a:spAutoFit/>
          </a:bodyPr>
          <a:lstStyle/>
          <a:p>
            <a:pPr algn="l"/>
            <a:r>
              <a:rPr lang="en-US" i="1"/>
              <a:t>P</a:t>
            </a:r>
            <a:r>
              <a:rPr lang="en-US" baseline="-25000"/>
              <a:t>2</a:t>
            </a:r>
            <a:r>
              <a:rPr lang="en-US"/>
              <a:t> = 50 kPa</a:t>
            </a:r>
          </a:p>
          <a:p>
            <a:pPr algn="l"/>
            <a:r>
              <a:rPr lang="en-US" i="1"/>
              <a:t>V</a:t>
            </a:r>
            <a:r>
              <a:rPr lang="en-US" baseline="-25000"/>
              <a:t>2</a:t>
            </a:r>
            <a:r>
              <a:rPr lang="en-US"/>
              <a:t> = 2.0 L</a:t>
            </a:r>
          </a:p>
        </p:txBody>
      </p:sp>
      <p:sp>
        <p:nvSpPr>
          <p:cNvPr id="939055" name="Text Box 47"/>
          <p:cNvSpPr txBox="1">
            <a:spLocks noChangeArrowheads="1"/>
          </p:cNvSpPr>
          <p:nvPr/>
        </p:nvSpPr>
        <p:spPr bwMode="auto">
          <a:xfrm>
            <a:off x="4322763" y="4430713"/>
            <a:ext cx="1074737" cy="457200"/>
          </a:xfrm>
          <a:prstGeom prst="rect">
            <a:avLst/>
          </a:prstGeom>
          <a:noFill/>
          <a:ln w="9525">
            <a:noFill/>
            <a:miter lim="800000"/>
            <a:headEnd/>
            <a:tailEnd/>
          </a:ln>
        </p:spPr>
        <p:txBody>
          <a:bodyPr wrap="none">
            <a:spAutoFit/>
          </a:bodyPr>
          <a:lstStyle/>
          <a:p>
            <a:pPr algn="l"/>
            <a:r>
              <a:rPr lang="en-US" i="1"/>
              <a:t>P</a:t>
            </a:r>
            <a:r>
              <a:rPr lang="en-US" baseline="-25000"/>
              <a:t>3</a:t>
            </a:r>
            <a:r>
              <a:rPr lang="en-US"/>
              <a:t> = 200 kPa</a:t>
            </a:r>
          </a:p>
          <a:p>
            <a:pPr algn="l"/>
            <a:r>
              <a:rPr lang="en-US" i="1"/>
              <a:t>V</a:t>
            </a:r>
            <a:r>
              <a:rPr lang="en-US" baseline="-25000"/>
              <a:t>3</a:t>
            </a:r>
            <a:r>
              <a:rPr lang="en-US"/>
              <a:t> = 0.5 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90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39011"/>
                                        </p:tgtEl>
                                        <p:attrNameLst>
                                          <p:attrName>style.visibility</p:attrName>
                                        </p:attrNameLst>
                                      </p:cBhvr>
                                      <p:to>
                                        <p:strVal val="visible"/>
                                      </p:to>
                                    </p:set>
                                    <p:animEffect transition="in" filter="fade">
                                      <p:cBhvr>
                                        <p:cTn id="11" dur="2000"/>
                                        <p:tgtEl>
                                          <p:spTgt spid="939011"/>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939053"/>
                                        </p:tgtEl>
                                        <p:attrNameLst>
                                          <p:attrName>style.visibility</p:attrName>
                                        </p:attrNameLst>
                                      </p:cBhvr>
                                      <p:to>
                                        <p:strVal val="visible"/>
                                      </p:to>
                                    </p:set>
                                    <p:animEffect transition="in" filter="fade">
                                      <p:cBhvr>
                                        <p:cTn id="16" dur="1000"/>
                                        <p:tgtEl>
                                          <p:spTgt spid="939053"/>
                                        </p:tgtEl>
                                      </p:cBhvr>
                                    </p:animEffect>
                                    <p:anim calcmode="lin" valueType="num">
                                      <p:cBhvr>
                                        <p:cTn id="17" dur="1000" fill="hold"/>
                                        <p:tgtEl>
                                          <p:spTgt spid="939053"/>
                                        </p:tgtEl>
                                        <p:attrNameLst>
                                          <p:attrName>ppt_x</p:attrName>
                                        </p:attrNameLst>
                                      </p:cBhvr>
                                      <p:tavLst>
                                        <p:tav tm="0">
                                          <p:val>
                                            <p:strVal val="#ppt_x"/>
                                          </p:val>
                                        </p:tav>
                                        <p:tav tm="100000">
                                          <p:val>
                                            <p:strVal val="#ppt_x"/>
                                          </p:val>
                                        </p:tav>
                                      </p:tavLst>
                                    </p:anim>
                                    <p:anim calcmode="lin" valueType="num">
                                      <p:cBhvr>
                                        <p:cTn id="18" dur="1000" fill="hold"/>
                                        <p:tgtEl>
                                          <p:spTgt spid="93905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39029"/>
                                        </p:tgtEl>
                                        <p:attrNameLst>
                                          <p:attrName>style.visibility</p:attrName>
                                        </p:attrNameLst>
                                      </p:cBhvr>
                                      <p:to>
                                        <p:strVal val="visible"/>
                                      </p:to>
                                    </p:set>
                                    <p:animEffect transition="in" filter="dissolve">
                                      <p:cBhvr>
                                        <p:cTn id="23" dur="500"/>
                                        <p:tgtEl>
                                          <p:spTgt spid="939029"/>
                                        </p:tgtEl>
                                      </p:cBhvr>
                                    </p:animEffect>
                                  </p:childTnLst>
                                </p:cTn>
                              </p:par>
                            </p:childTnLst>
                          </p:cTn>
                        </p:par>
                        <p:par>
                          <p:cTn id="24" fill="hold">
                            <p:stCondLst>
                              <p:cond delay="500"/>
                            </p:stCondLst>
                            <p:childTnLst>
                              <p:par>
                                <p:cTn id="25" presetID="53" presetClass="entr" presetSubtype="0" fill="hold" grpId="0" nodeType="afterEffect">
                                  <p:stCondLst>
                                    <p:cond delay="0"/>
                                  </p:stCondLst>
                                  <p:childTnLst>
                                    <p:set>
                                      <p:cBhvr>
                                        <p:cTn id="26" dur="1" fill="hold">
                                          <p:stCondLst>
                                            <p:cond delay="0"/>
                                          </p:stCondLst>
                                        </p:cTn>
                                        <p:tgtEl>
                                          <p:spTgt spid="939045"/>
                                        </p:tgtEl>
                                        <p:attrNameLst>
                                          <p:attrName>style.visibility</p:attrName>
                                        </p:attrNameLst>
                                      </p:cBhvr>
                                      <p:to>
                                        <p:strVal val="visible"/>
                                      </p:to>
                                    </p:set>
                                    <p:anim calcmode="lin" valueType="num">
                                      <p:cBhvr>
                                        <p:cTn id="27" dur="500" fill="hold"/>
                                        <p:tgtEl>
                                          <p:spTgt spid="939045"/>
                                        </p:tgtEl>
                                        <p:attrNameLst>
                                          <p:attrName>ppt_w</p:attrName>
                                        </p:attrNameLst>
                                      </p:cBhvr>
                                      <p:tavLst>
                                        <p:tav tm="0">
                                          <p:val>
                                            <p:fltVal val="0"/>
                                          </p:val>
                                        </p:tav>
                                        <p:tav tm="100000">
                                          <p:val>
                                            <p:strVal val="#ppt_w"/>
                                          </p:val>
                                        </p:tav>
                                      </p:tavLst>
                                    </p:anim>
                                    <p:anim calcmode="lin" valueType="num">
                                      <p:cBhvr>
                                        <p:cTn id="28" dur="500" fill="hold"/>
                                        <p:tgtEl>
                                          <p:spTgt spid="939045"/>
                                        </p:tgtEl>
                                        <p:attrNameLst>
                                          <p:attrName>ppt_h</p:attrName>
                                        </p:attrNameLst>
                                      </p:cBhvr>
                                      <p:tavLst>
                                        <p:tav tm="0">
                                          <p:val>
                                            <p:fltVal val="0"/>
                                          </p:val>
                                        </p:tav>
                                        <p:tav tm="100000">
                                          <p:val>
                                            <p:strVal val="#ppt_h"/>
                                          </p:val>
                                        </p:tav>
                                      </p:tavLst>
                                    </p:anim>
                                    <p:animEffect transition="in" filter="fade">
                                      <p:cBhvr>
                                        <p:cTn id="29" dur="500"/>
                                        <p:tgtEl>
                                          <p:spTgt spid="9390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39051"/>
                                        </p:tgtEl>
                                        <p:attrNameLst>
                                          <p:attrName>style.visibility</p:attrName>
                                        </p:attrNameLst>
                                      </p:cBhvr>
                                      <p:to>
                                        <p:strVal val="visible"/>
                                      </p:to>
                                    </p:set>
                                    <p:animEffect transition="in" filter="fade">
                                      <p:cBhvr>
                                        <p:cTn id="34" dur="2000"/>
                                        <p:tgtEl>
                                          <p:spTgt spid="939051"/>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939054"/>
                                        </p:tgtEl>
                                        <p:attrNameLst>
                                          <p:attrName>style.visibility</p:attrName>
                                        </p:attrNameLst>
                                      </p:cBhvr>
                                      <p:to>
                                        <p:strVal val="visible"/>
                                      </p:to>
                                    </p:set>
                                    <p:animEffect transition="in" filter="fade">
                                      <p:cBhvr>
                                        <p:cTn id="39" dur="1000"/>
                                        <p:tgtEl>
                                          <p:spTgt spid="939054"/>
                                        </p:tgtEl>
                                      </p:cBhvr>
                                    </p:animEffect>
                                    <p:anim calcmode="lin" valueType="num">
                                      <p:cBhvr>
                                        <p:cTn id="40" dur="1000" fill="hold"/>
                                        <p:tgtEl>
                                          <p:spTgt spid="939054"/>
                                        </p:tgtEl>
                                        <p:attrNameLst>
                                          <p:attrName>ppt_x</p:attrName>
                                        </p:attrNameLst>
                                      </p:cBhvr>
                                      <p:tavLst>
                                        <p:tav tm="0">
                                          <p:val>
                                            <p:strVal val="#ppt_x"/>
                                          </p:val>
                                        </p:tav>
                                        <p:tav tm="100000">
                                          <p:val>
                                            <p:strVal val="#ppt_x"/>
                                          </p:val>
                                        </p:tav>
                                      </p:tavLst>
                                    </p:anim>
                                    <p:anim calcmode="lin" valueType="num">
                                      <p:cBhvr>
                                        <p:cTn id="41" dur="1000" fill="hold"/>
                                        <p:tgtEl>
                                          <p:spTgt spid="93905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939031"/>
                                        </p:tgtEl>
                                        <p:attrNameLst>
                                          <p:attrName>style.visibility</p:attrName>
                                        </p:attrNameLst>
                                      </p:cBhvr>
                                      <p:to>
                                        <p:strVal val="visible"/>
                                      </p:to>
                                    </p:set>
                                    <p:animEffect transition="in" filter="dissolve">
                                      <p:cBhvr>
                                        <p:cTn id="46" dur="500"/>
                                        <p:tgtEl>
                                          <p:spTgt spid="939031"/>
                                        </p:tgtEl>
                                      </p:cBhvr>
                                    </p:animEffect>
                                  </p:childTnLst>
                                </p:cTn>
                              </p:par>
                            </p:childTnLst>
                          </p:cTn>
                        </p:par>
                        <p:par>
                          <p:cTn id="47" fill="hold">
                            <p:stCondLst>
                              <p:cond delay="500"/>
                            </p:stCondLst>
                            <p:childTnLst>
                              <p:par>
                                <p:cTn id="48" presetID="53" presetClass="entr" presetSubtype="0" fill="hold" grpId="0" nodeType="afterEffect">
                                  <p:stCondLst>
                                    <p:cond delay="0"/>
                                  </p:stCondLst>
                                  <p:childTnLst>
                                    <p:set>
                                      <p:cBhvr>
                                        <p:cTn id="49" dur="1" fill="hold">
                                          <p:stCondLst>
                                            <p:cond delay="0"/>
                                          </p:stCondLst>
                                        </p:cTn>
                                        <p:tgtEl>
                                          <p:spTgt spid="939046"/>
                                        </p:tgtEl>
                                        <p:attrNameLst>
                                          <p:attrName>style.visibility</p:attrName>
                                        </p:attrNameLst>
                                      </p:cBhvr>
                                      <p:to>
                                        <p:strVal val="visible"/>
                                      </p:to>
                                    </p:set>
                                    <p:anim calcmode="lin" valueType="num">
                                      <p:cBhvr>
                                        <p:cTn id="50" dur="500" fill="hold"/>
                                        <p:tgtEl>
                                          <p:spTgt spid="939046"/>
                                        </p:tgtEl>
                                        <p:attrNameLst>
                                          <p:attrName>ppt_w</p:attrName>
                                        </p:attrNameLst>
                                      </p:cBhvr>
                                      <p:tavLst>
                                        <p:tav tm="0">
                                          <p:val>
                                            <p:fltVal val="0"/>
                                          </p:val>
                                        </p:tav>
                                        <p:tav tm="100000">
                                          <p:val>
                                            <p:strVal val="#ppt_w"/>
                                          </p:val>
                                        </p:tav>
                                      </p:tavLst>
                                    </p:anim>
                                    <p:anim calcmode="lin" valueType="num">
                                      <p:cBhvr>
                                        <p:cTn id="51" dur="500" fill="hold"/>
                                        <p:tgtEl>
                                          <p:spTgt spid="939046"/>
                                        </p:tgtEl>
                                        <p:attrNameLst>
                                          <p:attrName>ppt_h</p:attrName>
                                        </p:attrNameLst>
                                      </p:cBhvr>
                                      <p:tavLst>
                                        <p:tav tm="0">
                                          <p:val>
                                            <p:fltVal val="0"/>
                                          </p:val>
                                        </p:tav>
                                        <p:tav tm="100000">
                                          <p:val>
                                            <p:strVal val="#ppt_h"/>
                                          </p:val>
                                        </p:tav>
                                      </p:tavLst>
                                    </p:anim>
                                    <p:animEffect transition="in" filter="fade">
                                      <p:cBhvr>
                                        <p:cTn id="52" dur="500"/>
                                        <p:tgtEl>
                                          <p:spTgt spid="9390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39052"/>
                                        </p:tgtEl>
                                        <p:attrNameLst>
                                          <p:attrName>style.visibility</p:attrName>
                                        </p:attrNameLst>
                                      </p:cBhvr>
                                      <p:to>
                                        <p:strVal val="visible"/>
                                      </p:to>
                                    </p:set>
                                    <p:animEffect transition="in" filter="fade">
                                      <p:cBhvr>
                                        <p:cTn id="57" dur="2000"/>
                                        <p:tgtEl>
                                          <p:spTgt spid="939052"/>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939055"/>
                                        </p:tgtEl>
                                        <p:attrNameLst>
                                          <p:attrName>style.visibility</p:attrName>
                                        </p:attrNameLst>
                                      </p:cBhvr>
                                      <p:to>
                                        <p:strVal val="visible"/>
                                      </p:to>
                                    </p:set>
                                    <p:animEffect transition="in" filter="fade">
                                      <p:cBhvr>
                                        <p:cTn id="62" dur="1000"/>
                                        <p:tgtEl>
                                          <p:spTgt spid="939055"/>
                                        </p:tgtEl>
                                      </p:cBhvr>
                                    </p:animEffect>
                                    <p:anim calcmode="lin" valueType="num">
                                      <p:cBhvr>
                                        <p:cTn id="63" dur="1000" fill="hold"/>
                                        <p:tgtEl>
                                          <p:spTgt spid="939055"/>
                                        </p:tgtEl>
                                        <p:attrNameLst>
                                          <p:attrName>ppt_x</p:attrName>
                                        </p:attrNameLst>
                                      </p:cBhvr>
                                      <p:tavLst>
                                        <p:tav tm="0">
                                          <p:val>
                                            <p:strVal val="#ppt_x"/>
                                          </p:val>
                                        </p:tav>
                                        <p:tav tm="100000">
                                          <p:val>
                                            <p:strVal val="#ppt_x"/>
                                          </p:val>
                                        </p:tav>
                                      </p:tavLst>
                                    </p:anim>
                                    <p:anim calcmode="lin" valueType="num">
                                      <p:cBhvr>
                                        <p:cTn id="64" dur="1000" fill="hold"/>
                                        <p:tgtEl>
                                          <p:spTgt spid="93905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939028"/>
                                        </p:tgtEl>
                                        <p:attrNameLst>
                                          <p:attrName>style.visibility</p:attrName>
                                        </p:attrNameLst>
                                      </p:cBhvr>
                                      <p:to>
                                        <p:strVal val="visible"/>
                                      </p:to>
                                    </p:set>
                                    <p:animEffect transition="in" filter="dissolve">
                                      <p:cBhvr>
                                        <p:cTn id="69" dur="500"/>
                                        <p:tgtEl>
                                          <p:spTgt spid="939028"/>
                                        </p:tgtEl>
                                      </p:cBhvr>
                                    </p:animEffect>
                                  </p:childTnLst>
                                </p:cTn>
                              </p:par>
                            </p:childTnLst>
                          </p:cTn>
                        </p:par>
                        <p:par>
                          <p:cTn id="70" fill="hold">
                            <p:stCondLst>
                              <p:cond delay="500"/>
                            </p:stCondLst>
                            <p:childTnLst>
                              <p:par>
                                <p:cTn id="71" presetID="53" presetClass="entr" presetSubtype="0" fill="hold" grpId="0" nodeType="afterEffect">
                                  <p:stCondLst>
                                    <p:cond delay="0"/>
                                  </p:stCondLst>
                                  <p:childTnLst>
                                    <p:set>
                                      <p:cBhvr>
                                        <p:cTn id="72" dur="1" fill="hold">
                                          <p:stCondLst>
                                            <p:cond delay="0"/>
                                          </p:stCondLst>
                                        </p:cTn>
                                        <p:tgtEl>
                                          <p:spTgt spid="939047"/>
                                        </p:tgtEl>
                                        <p:attrNameLst>
                                          <p:attrName>style.visibility</p:attrName>
                                        </p:attrNameLst>
                                      </p:cBhvr>
                                      <p:to>
                                        <p:strVal val="visible"/>
                                      </p:to>
                                    </p:set>
                                    <p:anim calcmode="lin" valueType="num">
                                      <p:cBhvr>
                                        <p:cTn id="73" dur="500" fill="hold"/>
                                        <p:tgtEl>
                                          <p:spTgt spid="939047"/>
                                        </p:tgtEl>
                                        <p:attrNameLst>
                                          <p:attrName>ppt_w</p:attrName>
                                        </p:attrNameLst>
                                      </p:cBhvr>
                                      <p:tavLst>
                                        <p:tav tm="0">
                                          <p:val>
                                            <p:fltVal val="0"/>
                                          </p:val>
                                        </p:tav>
                                        <p:tav tm="100000">
                                          <p:val>
                                            <p:strVal val="#ppt_w"/>
                                          </p:val>
                                        </p:tav>
                                      </p:tavLst>
                                    </p:anim>
                                    <p:anim calcmode="lin" valueType="num">
                                      <p:cBhvr>
                                        <p:cTn id="74" dur="500" fill="hold"/>
                                        <p:tgtEl>
                                          <p:spTgt spid="939047"/>
                                        </p:tgtEl>
                                        <p:attrNameLst>
                                          <p:attrName>ppt_h</p:attrName>
                                        </p:attrNameLst>
                                      </p:cBhvr>
                                      <p:tavLst>
                                        <p:tav tm="0">
                                          <p:val>
                                            <p:fltVal val="0"/>
                                          </p:val>
                                        </p:tav>
                                        <p:tav tm="100000">
                                          <p:val>
                                            <p:strVal val="#ppt_h"/>
                                          </p:val>
                                        </p:tav>
                                      </p:tavLst>
                                    </p:anim>
                                    <p:animEffect transition="in" filter="fade">
                                      <p:cBhvr>
                                        <p:cTn id="75" dur="500"/>
                                        <p:tgtEl>
                                          <p:spTgt spid="939047"/>
                                        </p:tgtEl>
                                      </p:cBhvr>
                                    </p:animEffect>
                                  </p:childTnLst>
                                </p:cTn>
                              </p:par>
                            </p:childTnLst>
                          </p:cTn>
                        </p:par>
                      </p:childTnLst>
                    </p:cTn>
                  </p:par>
                  <p:par>
                    <p:cTn id="76" fill="hold">
                      <p:stCondLst>
                        <p:cond delay="indefinite"/>
                      </p:stCondLst>
                      <p:childTnLst>
                        <p:par>
                          <p:cTn id="77" fill="hold">
                            <p:stCondLst>
                              <p:cond delay="0"/>
                            </p:stCondLst>
                            <p:childTnLst>
                              <p:par>
                                <p:cTn id="78" presetID="40" presetClass="entr" presetSubtype="0" fill="hold" grpId="0" nodeType="clickEffect">
                                  <p:stCondLst>
                                    <p:cond delay="0"/>
                                  </p:stCondLst>
                                  <p:iterate type="lt">
                                    <p:tmPct val="10000"/>
                                  </p:iterate>
                                  <p:childTnLst>
                                    <p:set>
                                      <p:cBhvr>
                                        <p:cTn id="79" dur="1" fill="hold">
                                          <p:stCondLst>
                                            <p:cond delay="0"/>
                                          </p:stCondLst>
                                        </p:cTn>
                                        <p:tgtEl>
                                          <p:spTgt spid="939050"/>
                                        </p:tgtEl>
                                        <p:attrNameLst>
                                          <p:attrName>style.visibility</p:attrName>
                                        </p:attrNameLst>
                                      </p:cBhvr>
                                      <p:to>
                                        <p:strVal val="visible"/>
                                      </p:to>
                                    </p:set>
                                    <p:animEffect transition="in" filter="fade">
                                      <p:cBhvr>
                                        <p:cTn id="80" dur="1000"/>
                                        <p:tgtEl>
                                          <p:spTgt spid="939050"/>
                                        </p:tgtEl>
                                      </p:cBhvr>
                                    </p:animEffect>
                                    <p:anim calcmode="lin" valueType="num">
                                      <p:cBhvr>
                                        <p:cTn id="81" dur="1000" fill="hold"/>
                                        <p:tgtEl>
                                          <p:spTgt spid="939050"/>
                                        </p:tgtEl>
                                        <p:attrNameLst>
                                          <p:attrName>ppt_x</p:attrName>
                                        </p:attrNameLst>
                                      </p:cBhvr>
                                      <p:tavLst>
                                        <p:tav tm="0">
                                          <p:val>
                                            <p:strVal val="#ppt_x-.1"/>
                                          </p:val>
                                        </p:tav>
                                        <p:tav tm="100000">
                                          <p:val>
                                            <p:strVal val="#ppt_x"/>
                                          </p:val>
                                        </p:tav>
                                      </p:tavLst>
                                    </p:anim>
                                    <p:anim calcmode="lin" valueType="num">
                                      <p:cBhvr>
                                        <p:cTn id="82" dur="1000" fill="hold"/>
                                        <p:tgtEl>
                                          <p:spTgt spid="939050"/>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939027"/>
                                        </p:tgtEl>
                                        <p:attrNameLst>
                                          <p:attrName>style.visibility</p:attrName>
                                        </p:attrNameLst>
                                      </p:cBhvr>
                                      <p:to>
                                        <p:strVal val="visible"/>
                                      </p:to>
                                    </p:set>
                                    <p:animEffect transition="in" filter="dissolve">
                                      <p:cBhvr>
                                        <p:cTn id="87" dur="500"/>
                                        <p:tgtEl>
                                          <p:spTgt spid="939027"/>
                                        </p:tgtEl>
                                      </p:cBhvr>
                                    </p:animEffect>
                                  </p:childTnLst>
                                </p:cTn>
                              </p:par>
                            </p:childTnLst>
                          </p:cTn>
                        </p:par>
                        <p:par>
                          <p:cTn id="88" fill="hold">
                            <p:stCondLst>
                              <p:cond delay="500"/>
                            </p:stCondLst>
                            <p:childTnLst>
                              <p:par>
                                <p:cTn id="89" presetID="9" presetClass="entr" presetSubtype="0" fill="hold" grpId="0" nodeType="afterEffect">
                                  <p:stCondLst>
                                    <p:cond delay="0"/>
                                  </p:stCondLst>
                                  <p:childTnLst>
                                    <p:set>
                                      <p:cBhvr>
                                        <p:cTn id="90" dur="1" fill="hold">
                                          <p:stCondLst>
                                            <p:cond delay="0"/>
                                          </p:stCondLst>
                                        </p:cTn>
                                        <p:tgtEl>
                                          <p:spTgt spid="939030"/>
                                        </p:tgtEl>
                                        <p:attrNameLst>
                                          <p:attrName>style.visibility</p:attrName>
                                        </p:attrNameLst>
                                      </p:cBhvr>
                                      <p:to>
                                        <p:strVal val="visible"/>
                                      </p:to>
                                    </p:set>
                                    <p:animEffect transition="in" filter="dissolve">
                                      <p:cBhvr>
                                        <p:cTn id="91" dur="500"/>
                                        <p:tgtEl>
                                          <p:spTgt spid="939030"/>
                                        </p:tgtEl>
                                      </p:cBhvr>
                                    </p:animEffect>
                                  </p:childTnLst>
                                </p:cTn>
                              </p:par>
                            </p:childTnLst>
                          </p:cTn>
                        </p:par>
                        <p:par>
                          <p:cTn id="92" fill="hold">
                            <p:stCondLst>
                              <p:cond delay="1000"/>
                            </p:stCondLst>
                            <p:childTnLst>
                              <p:par>
                                <p:cTn id="93" presetID="9" presetClass="entr" presetSubtype="0" fill="hold" grpId="0" nodeType="afterEffect">
                                  <p:stCondLst>
                                    <p:cond delay="0"/>
                                  </p:stCondLst>
                                  <p:childTnLst>
                                    <p:set>
                                      <p:cBhvr>
                                        <p:cTn id="94" dur="1" fill="hold">
                                          <p:stCondLst>
                                            <p:cond delay="0"/>
                                          </p:stCondLst>
                                        </p:cTn>
                                        <p:tgtEl>
                                          <p:spTgt spid="939049"/>
                                        </p:tgtEl>
                                        <p:attrNameLst>
                                          <p:attrName>style.visibility</p:attrName>
                                        </p:attrNameLst>
                                      </p:cBhvr>
                                      <p:to>
                                        <p:strVal val="visible"/>
                                      </p:to>
                                    </p:set>
                                    <p:animEffect transition="in" filter="dissolve">
                                      <p:cBhvr>
                                        <p:cTn id="95" dur="500"/>
                                        <p:tgtEl>
                                          <p:spTgt spid="93904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39048"/>
                                        </p:tgtEl>
                                        <p:attrNameLst>
                                          <p:attrName>style.visibility</p:attrName>
                                        </p:attrNameLst>
                                      </p:cBhvr>
                                      <p:to>
                                        <p:strVal val="visible"/>
                                      </p:to>
                                    </p:set>
                                    <p:animEffect transition="in" filter="wipe(left)">
                                      <p:cBhvr>
                                        <p:cTn id="100" dur="3000"/>
                                        <p:tgtEl>
                                          <p:spTgt spid="9390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1" fill="hold" display="0">
                  <p:stCondLst>
                    <p:cond delay="indefinite"/>
                  </p:stCondLst>
                  <p:endCondLst>
                    <p:cond evt="onPrev" delay="0">
                      <p:tgtEl>
                        <p:sldTgt/>
                      </p:tgtEl>
                    </p:cond>
                    <p:cond evt="onStopAudio" delay="0">
                      <p:tgtEl>
                        <p:sldTgt/>
                      </p:tgtEl>
                    </p:cond>
                  </p:endCondLst>
                </p:cTn>
                <p:tgtEl>
                  <p:spTgt spid="939012"/>
                </p:tgtEl>
              </p:cMediaNode>
            </p:audio>
          </p:childTnLst>
        </p:cTn>
      </p:par>
    </p:tnLst>
    <p:bldLst>
      <p:bldP spid="939045" grpId="0"/>
      <p:bldP spid="939046" grpId="0"/>
      <p:bldP spid="939047" grpId="0"/>
      <p:bldP spid="939048" grpId="0" animBg="1"/>
      <p:bldP spid="939027" grpId="0" animBg="1"/>
      <p:bldP spid="939028" grpId="0" animBg="1"/>
      <p:bldP spid="939029" grpId="0" animBg="1"/>
      <p:bldP spid="939030" grpId="0" animBg="1"/>
      <p:bldP spid="939031" grpId="0" animBg="1"/>
      <p:bldP spid="939049" grpId="0" animBg="1"/>
      <p:bldP spid="939050" grpId="0"/>
      <p:bldP spid="939053" grpId="0"/>
      <p:bldP spid="939054" grpId="0"/>
      <p:bldP spid="939055"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66" name="Picture 62" descr="tornado"/>
          <p:cNvPicPr>
            <a:picLocks noChangeAspect="1" noChangeArrowheads="1"/>
          </p:cNvPicPr>
          <p:nvPr/>
        </p:nvPicPr>
        <p:blipFill>
          <a:blip r:embed="rId3" cstate="print"/>
          <a:srcRect/>
          <a:stretch>
            <a:fillRect/>
          </a:stretch>
        </p:blipFill>
        <p:spPr bwMode="auto">
          <a:xfrm>
            <a:off x="2386013" y="1317625"/>
            <a:ext cx="3762375" cy="1479550"/>
          </a:xfrm>
          <a:prstGeom prst="rect">
            <a:avLst/>
          </a:prstGeom>
          <a:noFill/>
          <a:ln w="9525">
            <a:noFill/>
            <a:miter lim="800000"/>
            <a:headEnd/>
            <a:tailEnd/>
          </a:ln>
        </p:spPr>
      </p:pic>
      <p:sp>
        <p:nvSpPr>
          <p:cNvPr id="231427" name="Rectangle 2"/>
          <p:cNvSpPr>
            <a:spLocks noGrp="1" noChangeArrowheads="1"/>
          </p:cNvSpPr>
          <p:nvPr>
            <p:ph type="title"/>
          </p:nvPr>
        </p:nvSpPr>
        <p:spPr/>
        <p:txBody>
          <a:bodyPr/>
          <a:lstStyle/>
          <a:p>
            <a:pPr eaLnBrk="1" hangingPunct="1"/>
            <a:endParaRPr lang="en-US" smtClean="0"/>
          </a:p>
        </p:txBody>
      </p:sp>
      <p:sp>
        <p:nvSpPr>
          <p:cNvPr id="231428" name="Rectangle 3"/>
          <p:cNvSpPr>
            <a:spLocks noChangeArrowheads="1"/>
          </p:cNvSpPr>
          <p:nvPr/>
        </p:nvSpPr>
        <p:spPr bwMode="auto">
          <a:xfrm>
            <a:off x="57150" y="1985963"/>
            <a:ext cx="9144000" cy="0"/>
          </a:xfrm>
          <a:prstGeom prst="rect">
            <a:avLst/>
          </a:prstGeom>
          <a:noFill/>
          <a:ln w="9525">
            <a:noFill/>
            <a:miter lim="800000"/>
            <a:headEnd/>
            <a:tailEnd/>
          </a:ln>
        </p:spPr>
        <p:txBody>
          <a:bodyPr wrap="none" anchor="ctr">
            <a:spAutoFit/>
          </a:bodyPr>
          <a:lstStyle/>
          <a:p>
            <a:endParaRPr lang="en-US"/>
          </a:p>
        </p:txBody>
      </p:sp>
      <p:grpSp>
        <p:nvGrpSpPr>
          <p:cNvPr id="2" name="Group 54"/>
          <p:cNvGrpSpPr>
            <a:grpSpLocks/>
          </p:cNvGrpSpPr>
          <p:nvPr/>
        </p:nvGrpSpPr>
        <p:grpSpPr bwMode="auto">
          <a:xfrm>
            <a:off x="5264150" y="2700338"/>
            <a:ext cx="2012950" cy="1828800"/>
            <a:chOff x="3316" y="1701"/>
            <a:chExt cx="1268" cy="1152"/>
          </a:xfrm>
        </p:grpSpPr>
        <p:sp>
          <p:nvSpPr>
            <p:cNvPr id="231457" name="Line 23"/>
            <p:cNvSpPr>
              <a:spLocks noChangeShapeType="1"/>
            </p:cNvSpPr>
            <p:nvPr/>
          </p:nvSpPr>
          <p:spPr bwMode="auto">
            <a:xfrm flipV="1">
              <a:off x="3432" y="1701"/>
              <a:ext cx="0" cy="1152"/>
            </a:xfrm>
            <a:prstGeom prst="line">
              <a:avLst/>
            </a:prstGeom>
            <a:noFill/>
            <a:ln w="15875">
              <a:solidFill>
                <a:srgbClr val="000000"/>
              </a:solidFill>
              <a:round/>
              <a:headEnd/>
              <a:tailEnd/>
            </a:ln>
          </p:spPr>
          <p:txBody>
            <a:bodyPr/>
            <a:lstStyle/>
            <a:p>
              <a:endParaRPr lang="en-US"/>
            </a:p>
          </p:txBody>
        </p:sp>
        <p:sp>
          <p:nvSpPr>
            <p:cNvPr id="231458" name="Line 24"/>
            <p:cNvSpPr>
              <a:spLocks noChangeShapeType="1"/>
            </p:cNvSpPr>
            <p:nvPr/>
          </p:nvSpPr>
          <p:spPr bwMode="auto">
            <a:xfrm>
              <a:off x="3432" y="1701"/>
              <a:ext cx="1152" cy="0"/>
            </a:xfrm>
            <a:prstGeom prst="line">
              <a:avLst/>
            </a:prstGeom>
            <a:noFill/>
            <a:ln w="15875">
              <a:solidFill>
                <a:srgbClr val="000000"/>
              </a:solidFill>
              <a:round/>
              <a:headEnd/>
              <a:tailEnd/>
            </a:ln>
          </p:spPr>
          <p:txBody>
            <a:bodyPr/>
            <a:lstStyle/>
            <a:p>
              <a:endParaRPr lang="en-US"/>
            </a:p>
          </p:txBody>
        </p:sp>
        <p:sp>
          <p:nvSpPr>
            <p:cNvPr id="231459" name="Line 25"/>
            <p:cNvSpPr>
              <a:spLocks noChangeShapeType="1"/>
            </p:cNvSpPr>
            <p:nvPr/>
          </p:nvSpPr>
          <p:spPr bwMode="auto">
            <a:xfrm>
              <a:off x="4584" y="1701"/>
              <a:ext cx="0" cy="1152"/>
            </a:xfrm>
            <a:prstGeom prst="line">
              <a:avLst/>
            </a:prstGeom>
            <a:noFill/>
            <a:ln w="15875">
              <a:solidFill>
                <a:srgbClr val="000000"/>
              </a:solidFill>
              <a:round/>
              <a:headEnd/>
              <a:tailEnd/>
            </a:ln>
          </p:spPr>
          <p:txBody>
            <a:bodyPr/>
            <a:lstStyle/>
            <a:p>
              <a:endParaRPr lang="en-US"/>
            </a:p>
          </p:txBody>
        </p:sp>
        <p:sp>
          <p:nvSpPr>
            <p:cNvPr id="231460" name="Rectangle 26"/>
            <p:cNvSpPr>
              <a:spLocks noChangeArrowheads="1"/>
            </p:cNvSpPr>
            <p:nvPr/>
          </p:nvSpPr>
          <p:spPr bwMode="auto">
            <a:xfrm>
              <a:off x="3504"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1" name="Rectangle 27"/>
            <p:cNvSpPr>
              <a:spLocks noChangeArrowheads="1"/>
            </p:cNvSpPr>
            <p:nvPr/>
          </p:nvSpPr>
          <p:spPr bwMode="auto">
            <a:xfrm>
              <a:off x="3720"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2" name="Rectangle 28"/>
            <p:cNvSpPr>
              <a:spLocks noChangeArrowheads="1"/>
            </p:cNvSpPr>
            <p:nvPr/>
          </p:nvSpPr>
          <p:spPr bwMode="auto">
            <a:xfrm>
              <a:off x="3936"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3" name="Rectangle 29"/>
            <p:cNvSpPr>
              <a:spLocks noChangeArrowheads="1"/>
            </p:cNvSpPr>
            <p:nvPr/>
          </p:nvSpPr>
          <p:spPr bwMode="auto">
            <a:xfrm>
              <a:off x="4152"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4" name="Rectangle 30"/>
            <p:cNvSpPr>
              <a:spLocks noChangeArrowheads="1"/>
            </p:cNvSpPr>
            <p:nvPr/>
          </p:nvSpPr>
          <p:spPr bwMode="auto">
            <a:xfrm>
              <a:off x="4368"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5" name="Rectangle 31"/>
            <p:cNvSpPr>
              <a:spLocks noChangeArrowheads="1"/>
            </p:cNvSpPr>
            <p:nvPr/>
          </p:nvSpPr>
          <p:spPr bwMode="auto">
            <a:xfrm>
              <a:off x="3504"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6" name="Rectangle 32"/>
            <p:cNvSpPr>
              <a:spLocks noChangeArrowheads="1"/>
            </p:cNvSpPr>
            <p:nvPr/>
          </p:nvSpPr>
          <p:spPr bwMode="auto">
            <a:xfrm>
              <a:off x="3720"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7" name="Rectangle 33"/>
            <p:cNvSpPr>
              <a:spLocks noChangeArrowheads="1"/>
            </p:cNvSpPr>
            <p:nvPr/>
          </p:nvSpPr>
          <p:spPr bwMode="auto">
            <a:xfrm>
              <a:off x="3936"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8" name="Rectangle 34"/>
            <p:cNvSpPr>
              <a:spLocks noChangeArrowheads="1"/>
            </p:cNvSpPr>
            <p:nvPr/>
          </p:nvSpPr>
          <p:spPr bwMode="auto">
            <a:xfrm>
              <a:off x="4152"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69" name="Rectangle 35"/>
            <p:cNvSpPr>
              <a:spLocks noChangeArrowheads="1"/>
            </p:cNvSpPr>
            <p:nvPr/>
          </p:nvSpPr>
          <p:spPr bwMode="auto">
            <a:xfrm>
              <a:off x="4368"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70" name="Rectangle 36"/>
            <p:cNvSpPr>
              <a:spLocks noChangeArrowheads="1"/>
            </p:cNvSpPr>
            <p:nvPr/>
          </p:nvSpPr>
          <p:spPr bwMode="auto">
            <a:xfrm>
              <a:off x="3504"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71" name="Rectangle 37"/>
            <p:cNvSpPr>
              <a:spLocks noChangeArrowheads="1"/>
            </p:cNvSpPr>
            <p:nvPr/>
          </p:nvSpPr>
          <p:spPr bwMode="auto">
            <a:xfrm>
              <a:off x="3720"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72" name="Rectangle 38"/>
            <p:cNvSpPr>
              <a:spLocks noChangeArrowheads="1"/>
            </p:cNvSpPr>
            <p:nvPr/>
          </p:nvSpPr>
          <p:spPr bwMode="auto">
            <a:xfrm>
              <a:off x="3936"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73" name="Rectangle 39"/>
            <p:cNvSpPr>
              <a:spLocks noChangeArrowheads="1"/>
            </p:cNvSpPr>
            <p:nvPr/>
          </p:nvSpPr>
          <p:spPr bwMode="auto">
            <a:xfrm>
              <a:off x="4152"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74" name="Rectangle 40"/>
            <p:cNvSpPr>
              <a:spLocks noChangeArrowheads="1"/>
            </p:cNvSpPr>
            <p:nvPr/>
          </p:nvSpPr>
          <p:spPr bwMode="auto">
            <a:xfrm>
              <a:off x="4368"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75" name="Freeform 41"/>
            <p:cNvSpPr>
              <a:spLocks/>
            </p:cNvSpPr>
            <p:nvPr/>
          </p:nvSpPr>
          <p:spPr bwMode="auto">
            <a:xfrm>
              <a:off x="3326" y="1839"/>
              <a:ext cx="70" cy="15"/>
            </a:xfrm>
            <a:custGeom>
              <a:avLst/>
              <a:gdLst>
                <a:gd name="T0" fmla="*/ 11 w 176"/>
                <a:gd name="T1" fmla="*/ 2 h 37"/>
                <a:gd name="T2" fmla="*/ 0 w 176"/>
                <a:gd name="T3" fmla="*/ 0 h 37"/>
                <a:gd name="T4" fmla="*/ 0 60000 65536"/>
                <a:gd name="T5" fmla="*/ 0 60000 65536"/>
                <a:gd name="T6" fmla="*/ 0 w 176"/>
                <a:gd name="T7" fmla="*/ 0 h 37"/>
                <a:gd name="T8" fmla="*/ 176 w 176"/>
                <a:gd name="T9" fmla="*/ 37 h 37"/>
              </a:gdLst>
              <a:ahLst/>
              <a:cxnLst>
                <a:cxn ang="T4">
                  <a:pos x="T0" y="T1"/>
                </a:cxn>
                <a:cxn ang="T5">
                  <a:pos x="T2" y="T3"/>
                </a:cxn>
              </a:cxnLst>
              <a:rect l="T6" t="T7" r="T8" b="T9"/>
              <a:pathLst>
                <a:path w="176" h="37">
                  <a:moveTo>
                    <a:pt x="176" y="37"/>
                  </a:moveTo>
                  <a:lnTo>
                    <a:pt x="0" y="0"/>
                  </a:lnTo>
                </a:path>
              </a:pathLst>
            </a:custGeom>
            <a:noFill/>
            <a:ln w="15875">
              <a:solidFill>
                <a:srgbClr val="993300"/>
              </a:solidFill>
              <a:round/>
              <a:headEnd/>
              <a:tailEnd/>
            </a:ln>
          </p:spPr>
          <p:txBody>
            <a:bodyPr/>
            <a:lstStyle/>
            <a:p>
              <a:endParaRPr lang="en-US"/>
            </a:p>
          </p:txBody>
        </p:sp>
        <p:sp>
          <p:nvSpPr>
            <p:cNvPr id="231476" name="Freeform 42"/>
            <p:cNvSpPr>
              <a:spLocks/>
            </p:cNvSpPr>
            <p:nvPr/>
          </p:nvSpPr>
          <p:spPr bwMode="auto">
            <a:xfrm>
              <a:off x="3331" y="1939"/>
              <a:ext cx="75" cy="16"/>
            </a:xfrm>
            <a:custGeom>
              <a:avLst/>
              <a:gdLst>
                <a:gd name="T0" fmla="*/ 12 w 188"/>
                <a:gd name="T1" fmla="*/ 0 h 38"/>
                <a:gd name="T2" fmla="*/ 0 w 188"/>
                <a:gd name="T3" fmla="*/ 3 h 38"/>
                <a:gd name="T4" fmla="*/ 0 60000 65536"/>
                <a:gd name="T5" fmla="*/ 0 60000 65536"/>
                <a:gd name="T6" fmla="*/ 0 w 188"/>
                <a:gd name="T7" fmla="*/ 0 h 38"/>
                <a:gd name="T8" fmla="*/ 188 w 188"/>
                <a:gd name="T9" fmla="*/ 38 h 38"/>
              </a:gdLst>
              <a:ahLst/>
              <a:cxnLst>
                <a:cxn ang="T4">
                  <a:pos x="T0" y="T1"/>
                </a:cxn>
                <a:cxn ang="T5">
                  <a:pos x="T2" y="T3"/>
                </a:cxn>
              </a:cxnLst>
              <a:rect l="T6" t="T7" r="T8" b="T9"/>
              <a:pathLst>
                <a:path w="188" h="38">
                  <a:moveTo>
                    <a:pt x="188" y="0"/>
                  </a:moveTo>
                  <a:lnTo>
                    <a:pt x="0" y="38"/>
                  </a:lnTo>
                </a:path>
              </a:pathLst>
            </a:custGeom>
            <a:noFill/>
            <a:ln w="15875">
              <a:solidFill>
                <a:srgbClr val="993300"/>
              </a:solidFill>
              <a:round/>
              <a:headEnd/>
              <a:tailEnd/>
            </a:ln>
          </p:spPr>
          <p:txBody>
            <a:bodyPr/>
            <a:lstStyle/>
            <a:p>
              <a:endParaRPr lang="en-US"/>
            </a:p>
          </p:txBody>
        </p:sp>
        <p:sp>
          <p:nvSpPr>
            <p:cNvPr id="231477" name="Freeform 43"/>
            <p:cNvSpPr>
              <a:spLocks/>
            </p:cNvSpPr>
            <p:nvPr/>
          </p:nvSpPr>
          <p:spPr bwMode="auto">
            <a:xfrm>
              <a:off x="3316" y="1895"/>
              <a:ext cx="70" cy="4"/>
            </a:xfrm>
            <a:custGeom>
              <a:avLst/>
              <a:gdLst>
                <a:gd name="T0" fmla="*/ 11 w 176"/>
                <a:gd name="T1" fmla="*/ 0 h 12"/>
                <a:gd name="T2" fmla="*/ 0 w 176"/>
                <a:gd name="T3" fmla="*/ 0 h 12"/>
                <a:gd name="T4" fmla="*/ 0 60000 65536"/>
                <a:gd name="T5" fmla="*/ 0 60000 65536"/>
                <a:gd name="T6" fmla="*/ 0 w 176"/>
                <a:gd name="T7" fmla="*/ 0 h 12"/>
                <a:gd name="T8" fmla="*/ 176 w 176"/>
                <a:gd name="T9" fmla="*/ 12 h 12"/>
              </a:gdLst>
              <a:ahLst/>
              <a:cxnLst>
                <a:cxn ang="T4">
                  <a:pos x="T0" y="T1"/>
                </a:cxn>
                <a:cxn ang="T5">
                  <a:pos x="T2" y="T3"/>
                </a:cxn>
              </a:cxnLst>
              <a:rect l="T6" t="T7" r="T8" b="T9"/>
              <a:pathLst>
                <a:path w="176" h="12">
                  <a:moveTo>
                    <a:pt x="176" y="12"/>
                  </a:moveTo>
                  <a:lnTo>
                    <a:pt x="0" y="0"/>
                  </a:lnTo>
                </a:path>
              </a:pathLst>
            </a:custGeom>
            <a:noFill/>
            <a:ln w="15875">
              <a:solidFill>
                <a:srgbClr val="993300"/>
              </a:solidFill>
              <a:round/>
              <a:headEnd/>
              <a:tailEnd/>
            </a:ln>
          </p:spPr>
          <p:txBody>
            <a:bodyPr/>
            <a:lstStyle/>
            <a:p>
              <a:endParaRPr lang="en-US"/>
            </a:p>
          </p:txBody>
        </p:sp>
        <p:sp>
          <p:nvSpPr>
            <p:cNvPr id="231478" name="Freeform 44"/>
            <p:cNvSpPr>
              <a:spLocks/>
            </p:cNvSpPr>
            <p:nvPr/>
          </p:nvSpPr>
          <p:spPr bwMode="auto">
            <a:xfrm>
              <a:off x="3341" y="1774"/>
              <a:ext cx="50" cy="40"/>
            </a:xfrm>
            <a:custGeom>
              <a:avLst/>
              <a:gdLst>
                <a:gd name="T0" fmla="*/ 8 w 125"/>
                <a:gd name="T1" fmla="*/ 6 h 100"/>
                <a:gd name="T2" fmla="*/ 0 w 125"/>
                <a:gd name="T3" fmla="*/ 0 h 100"/>
                <a:gd name="T4" fmla="*/ 0 60000 65536"/>
                <a:gd name="T5" fmla="*/ 0 60000 65536"/>
                <a:gd name="T6" fmla="*/ 0 w 125"/>
                <a:gd name="T7" fmla="*/ 0 h 100"/>
                <a:gd name="T8" fmla="*/ 125 w 125"/>
                <a:gd name="T9" fmla="*/ 100 h 100"/>
              </a:gdLst>
              <a:ahLst/>
              <a:cxnLst>
                <a:cxn ang="T4">
                  <a:pos x="T0" y="T1"/>
                </a:cxn>
                <a:cxn ang="T5">
                  <a:pos x="T2" y="T3"/>
                </a:cxn>
              </a:cxnLst>
              <a:rect l="T6" t="T7" r="T8" b="T9"/>
              <a:pathLst>
                <a:path w="125" h="100">
                  <a:moveTo>
                    <a:pt x="125" y="100"/>
                  </a:moveTo>
                  <a:lnTo>
                    <a:pt x="0" y="0"/>
                  </a:lnTo>
                </a:path>
              </a:pathLst>
            </a:custGeom>
            <a:noFill/>
            <a:ln w="15875">
              <a:solidFill>
                <a:srgbClr val="993300"/>
              </a:solidFill>
              <a:round/>
              <a:headEnd/>
              <a:tailEnd/>
            </a:ln>
          </p:spPr>
          <p:txBody>
            <a:bodyPr/>
            <a:lstStyle/>
            <a:p>
              <a:endParaRPr lang="en-US"/>
            </a:p>
          </p:txBody>
        </p:sp>
        <p:sp>
          <p:nvSpPr>
            <p:cNvPr id="231479" name="Freeform 45"/>
            <p:cNvSpPr>
              <a:spLocks/>
            </p:cNvSpPr>
            <p:nvPr/>
          </p:nvSpPr>
          <p:spPr bwMode="auto">
            <a:xfrm>
              <a:off x="3331" y="1990"/>
              <a:ext cx="60" cy="20"/>
            </a:xfrm>
            <a:custGeom>
              <a:avLst/>
              <a:gdLst>
                <a:gd name="T0" fmla="*/ 10 w 150"/>
                <a:gd name="T1" fmla="*/ 0 h 50"/>
                <a:gd name="T2" fmla="*/ 0 w 150"/>
                <a:gd name="T3" fmla="*/ 3 h 50"/>
                <a:gd name="T4" fmla="*/ 0 60000 65536"/>
                <a:gd name="T5" fmla="*/ 0 60000 65536"/>
                <a:gd name="T6" fmla="*/ 0 w 150"/>
                <a:gd name="T7" fmla="*/ 0 h 50"/>
                <a:gd name="T8" fmla="*/ 150 w 150"/>
                <a:gd name="T9" fmla="*/ 50 h 50"/>
              </a:gdLst>
              <a:ahLst/>
              <a:cxnLst>
                <a:cxn ang="T4">
                  <a:pos x="T0" y="T1"/>
                </a:cxn>
                <a:cxn ang="T5">
                  <a:pos x="T2" y="T3"/>
                </a:cxn>
              </a:cxnLst>
              <a:rect l="T6" t="T7" r="T8" b="T9"/>
              <a:pathLst>
                <a:path w="150" h="50">
                  <a:moveTo>
                    <a:pt x="150" y="0"/>
                  </a:moveTo>
                  <a:lnTo>
                    <a:pt x="0" y="50"/>
                  </a:lnTo>
                </a:path>
              </a:pathLst>
            </a:custGeom>
            <a:noFill/>
            <a:ln w="15875">
              <a:solidFill>
                <a:srgbClr val="993300"/>
              </a:solidFill>
              <a:round/>
              <a:headEnd/>
              <a:tailEnd/>
            </a:ln>
          </p:spPr>
          <p:txBody>
            <a:bodyPr/>
            <a:lstStyle/>
            <a:p>
              <a:endParaRPr lang="en-US"/>
            </a:p>
          </p:txBody>
        </p:sp>
      </p:grpSp>
      <p:sp>
        <p:nvSpPr>
          <p:cNvPr id="277552" name="Text Box 48"/>
          <p:cNvSpPr txBox="1">
            <a:spLocks noChangeArrowheads="1"/>
          </p:cNvSpPr>
          <p:nvPr/>
        </p:nvSpPr>
        <p:spPr bwMode="auto">
          <a:xfrm>
            <a:off x="4876800" y="4529138"/>
            <a:ext cx="2971800" cy="342900"/>
          </a:xfrm>
          <a:prstGeom prst="rect">
            <a:avLst/>
          </a:prstGeom>
          <a:noFill/>
          <a:ln w="9525">
            <a:noFill/>
            <a:miter lim="800000"/>
            <a:headEnd/>
            <a:tailEnd/>
          </a:ln>
        </p:spPr>
        <p:txBody>
          <a:bodyPr/>
          <a:lstStyle/>
          <a:p>
            <a:r>
              <a:rPr lang="en-US" sz="1400">
                <a:ea typeface="Times New Roman" pitchFamily="18" charset="0"/>
                <a:cs typeface="Arial" charset="0"/>
              </a:rPr>
              <a:t>WINDOWS BURST OUTWARDS</a:t>
            </a:r>
            <a:endParaRPr lang="en-US" sz="1800">
              <a:ea typeface="Times New Roman" pitchFamily="18" charset="0"/>
              <a:cs typeface="Arial" charset="0"/>
            </a:endParaRPr>
          </a:p>
        </p:txBody>
      </p:sp>
      <p:grpSp>
        <p:nvGrpSpPr>
          <p:cNvPr id="231431" name="Group 53"/>
          <p:cNvGrpSpPr>
            <a:grpSpLocks/>
          </p:cNvGrpSpPr>
          <p:nvPr/>
        </p:nvGrpSpPr>
        <p:grpSpPr bwMode="auto">
          <a:xfrm>
            <a:off x="1333500" y="2357438"/>
            <a:ext cx="3314700" cy="2286000"/>
            <a:chOff x="840" y="1485"/>
            <a:chExt cx="2088" cy="1440"/>
          </a:xfrm>
        </p:grpSpPr>
        <p:sp>
          <p:nvSpPr>
            <p:cNvPr id="231436" name="Line 5"/>
            <p:cNvSpPr>
              <a:spLocks noChangeShapeType="1"/>
            </p:cNvSpPr>
            <p:nvPr/>
          </p:nvSpPr>
          <p:spPr bwMode="auto">
            <a:xfrm flipV="1">
              <a:off x="1416" y="1701"/>
              <a:ext cx="0" cy="1152"/>
            </a:xfrm>
            <a:prstGeom prst="line">
              <a:avLst/>
            </a:prstGeom>
            <a:noFill/>
            <a:ln w="15875">
              <a:solidFill>
                <a:srgbClr val="000000"/>
              </a:solidFill>
              <a:round/>
              <a:headEnd/>
              <a:tailEnd/>
            </a:ln>
          </p:spPr>
          <p:txBody>
            <a:bodyPr/>
            <a:lstStyle/>
            <a:p>
              <a:endParaRPr lang="en-US"/>
            </a:p>
          </p:txBody>
        </p:sp>
        <p:sp>
          <p:nvSpPr>
            <p:cNvPr id="231437" name="Line 6"/>
            <p:cNvSpPr>
              <a:spLocks noChangeShapeType="1"/>
            </p:cNvSpPr>
            <p:nvPr/>
          </p:nvSpPr>
          <p:spPr bwMode="auto">
            <a:xfrm>
              <a:off x="1416" y="1701"/>
              <a:ext cx="1152" cy="0"/>
            </a:xfrm>
            <a:prstGeom prst="line">
              <a:avLst/>
            </a:prstGeom>
            <a:noFill/>
            <a:ln w="15875">
              <a:solidFill>
                <a:srgbClr val="000000"/>
              </a:solidFill>
              <a:round/>
              <a:headEnd/>
              <a:tailEnd/>
            </a:ln>
          </p:spPr>
          <p:txBody>
            <a:bodyPr/>
            <a:lstStyle/>
            <a:p>
              <a:endParaRPr lang="en-US"/>
            </a:p>
          </p:txBody>
        </p:sp>
        <p:sp>
          <p:nvSpPr>
            <p:cNvPr id="231438" name="Line 7"/>
            <p:cNvSpPr>
              <a:spLocks noChangeShapeType="1"/>
            </p:cNvSpPr>
            <p:nvPr/>
          </p:nvSpPr>
          <p:spPr bwMode="auto">
            <a:xfrm>
              <a:off x="2568" y="1701"/>
              <a:ext cx="0" cy="1152"/>
            </a:xfrm>
            <a:prstGeom prst="line">
              <a:avLst/>
            </a:prstGeom>
            <a:noFill/>
            <a:ln w="15875">
              <a:solidFill>
                <a:srgbClr val="000000"/>
              </a:solidFill>
              <a:round/>
              <a:headEnd/>
              <a:tailEnd/>
            </a:ln>
          </p:spPr>
          <p:txBody>
            <a:bodyPr/>
            <a:lstStyle/>
            <a:p>
              <a:endParaRPr lang="en-US"/>
            </a:p>
          </p:txBody>
        </p:sp>
        <p:sp>
          <p:nvSpPr>
            <p:cNvPr id="231439" name="Rectangle 14"/>
            <p:cNvSpPr>
              <a:spLocks noChangeArrowheads="1"/>
            </p:cNvSpPr>
            <p:nvPr/>
          </p:nvSpPr>
          <p:spPr bwMode="auto">
            <a:xfrm>
              <a:off x="1704"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0" name="Rectangle 8"/>
            <p:cNvSpPr>
              <a:spLocks noChangeArrowheads="1"/>
            </p:cNvSpPr>
            <p:nvPr/>
          </p:nvSpPr>
          <p:spPr bwMode="auto">
            <a:xfrm>
              <a:off x="1488"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1" name="Rectangle 9"/>
            <p:cNvSpPr>
              <a:spLocks noChangeArrowheads="1"/>
            </p:cNvSpPr>
            <p:nvPr/>
          </p:nvSpPr>
          <p:spPr bwMode="auto">
            <a:xfrm>
              <a:off x="1704"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2" name="Rectangle 10"/>
            <p:cNvSpPr>
              <a:spLocks noChangeArrowheads="1"/>
            </p:cNvSpPr>
            <p:nvPr/>
          </p:nvSpPr>
          <p:spPr bwMode="auto">
            <a:xfrm>
              <a:off x="1920"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3" name="Rectangle 11"/>
            <p:cNvSpPr>
              <a:spLocks noChangeArrowheads="1"/>
            </p:cNvSpPr>
            <p:nvPr/>
          </p:nvSpPr>
          <p:spPr bwMode="auto">
            <a:xfrm>
              <a:off x="2136"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4" name="Rectangle 12"/>
            <p:cNvSpPr>
              <a:spLocks noChangeArrowheads="1"/>
            </p:cNvSpPr>
            <p:nvPr/>
          </p:nvSpPr>
          <p:spPr bwMode="auto">
            <a:xfrm>
              <a:off x="2352" y="1773"/>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5" name="Rectangle 13"/>
            <p:cNvSpPr>
              <a:spLocks noChangeArrowheads="1"/>
            </p:cNvSpPr>
            <p:nvPr/>
          </p:nvSpPr>
          <p:spPr bwMode="auto">
            <a:xfrm>
              <a:off x="1488"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6" name="Rectangle 15"/>
            <p:cNvSpPr>
              <a:spLocks noChangeArrowheads="1"/>
            </p:cNvSpPr>
            <p:nvPr/>
          </p:nvSpPr>
          <p:spPr bwMode="auto">
            <a:xfrm>
              <a:off x="1920"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7" name="Rectangle 16"/>
            <p:cNvSpPr>
              <a:spLocks noChangeArrowheads="1"/>
            </p:cNvSpPr>
            <p:nvPr/>
          </p:nvSpPr>
          <p:spPr bwMode="auto">
            <a:xfrm>
              <a:off x="2136"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8" name="Rectangle 17"/>
            <p:cNvSpPr>
              <a:spLocks noChangeArrowheads="1"/>
            </p:cNvSpPr>
            <p:nvPr/>
          </p:nvSpPr>
          <p:spPr bwMode="auto">
            <a:xfrm>
              <a:off x="2352" y="2061"/>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49" name="Rectangle 18"/>
            <p:cNvSpPr>
              <a:spLocks noChangeArrowheads="1"/>
            </p:cNvSpPr>
            <p:nvPr/>
          </p:nvSpPr>
          <p:spPr bwMode="auto">
            <a:xfrm>
              <a:off x="1488"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50" name="Rectangle 19"/>
            <p:cNvSpPr>
              <a:spLocks noChangeArrowheads="1"/>
            </p:cNvSpPr>
            <p:nvPr/>
          </p:nvSpPr>
          <p:spPr bwMode="auto">
            <a:xfrm>
              <a:off x="1704"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51" name="Rectangle 20"/>
            <p:cNvSpPr>
              <a:spLocks noChangeArrowheads="1"/>
            </p:cNvSpPr>
            <p:nvPr/>
          </p:nvSpPr>
          <p:spPr bwMode="auto">
            <a:xfrm>
              <a:off x="1920"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52" name="Rectangle 21"/>
            <p:cNvSpPr>
              <a:spLocks noChangeArrowheads="1"/>
            </p:cNvSpPr>
            <p:nvPr/>
          </p:nvSpPr>
          <p:spPr bwMode="auto">
            <a:xfrm>
              <a:off x="2136"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53" name="Rectangle 22"/>
            <p:cNvSpPr>
              <a:spLocks noChangeArrowheads="1"/>
            </p:cNvSpPr>
            <p:nvPr/>
          </p:nvSpPr>
          <p:spPr bwMode="auto">
            <a:xfrm>
              <a:off x="2352" y="2349"/>
              <a:ext cx="144" cy="216"/>
            </a:xfrm>
            <a:prstGeom prst="rect">
              <a:avLst/>
            </a:prstGeom>
            <a:gradFill rotWithShape="1">
              <a:gsLst>
                <a:gs pos="0">
                  <a:schemeClr val="bg1"/>
                </a:gs>
                <a:gs pos="100000">
                  <a:srgbClr val="EAEAEA"/>
                </a:gs>
              </a:gsLst>
              <a:lin ang="2700000" scaled="1"/>
            </a:gradFill>
            <a:ln w="15875">
              <a:solidFill>
                <a:srgbClr val="000000"/>
              </a:solidFill>
              <a:miter lim="800000"/>
              <a:headEnd/>
              <a:tailEnd/>
            </a:ln>
          </p:spPr>
          <p:txBody>
            <a:bodyPr/>
            <a:lstStyle/>
            <a:p>
              <a:endParaRPr lang="en-US"/>
            </a:p>
          </p:txBody>
        </p:sp>
        <p:sp>
          <p:nvSpPr>
            <p:cNvPr id="231454" name="Text Box 46"/>
            <p:cNvSpPr txBox="1">
              <a:spLocks noChangeArrowheads="1"/>
            </p:cNvSpPr>
            <p:nvPr/>
          </p:nvSpPr>
          <p:spPr bwMode="auto">
            <a:xfrm>
              <a:off x="840" y="1701"/>
              <a:ext cx="576" cy="360"/>
            </a:xfrm>
            <a:prstGeom prst="rect">
              <a:avLst/>
            </a:prstGeom>
            <a:noFill/>
            <a:ln w="9525">
              <a:noFill/>
              <a:miter lim="800000"/>
              <a:headEnd/>
              <a:tailEnd/>
            </a:ln>
          </p:spPr>
          <p:txBody>
            <a:bodyPr/>
            <a:lstStyle/>
            <a:p>
              <a:r>
                <a:rPr lang="en-US" sz="1400" i="1">
                  <a:ea typeface="Times New Roman" pitchFamily="18" charset="0"/>
                  <a:cs typeface="Arial" charset="0"/>
                </a:rPr>
                <a:t>FAST</a:t>
              </a:r>
              <a:endParaRPr lang="en-US" sz="900" i="1">
                <a:ea typeface="Times New Roman" pitchFamily="18" charset="0"/>
                <a:cs typeface="Arial" charset="0"/>
              </a:endParaRPr>
            </a:p>
            <a:p>
              <a:pPr eaLnBrk="0" hangingPunct="0"/>
              <a:r>
                <a:rPr lang="en-US" sz="1400">
                  <a:ea typeface="Times New Roman" pitchFamily="18" charset="0"/>
                  <a:cs typeface="Arial" charset="0"/>
                </a:rPr>
                <a:t>LOW P</a:t>
              </a:r>
              <a:endParaRPr lang="en-US" sz="1800">
                <a:ea typeface="Times New Roman" pitchFamily="18" charset="0"/>
                <a:cs typeface="Arial" charset="0"/>
              </a:endParaRPr>
            </a:p>
          </p:txBody>
        </p:sp>
        <p:sp>
          <p:nvSpPr>
            <p:cNvPr id="231455" name="Text Box 47"/>
            <p:cNvSpPr txBox="1">
              <a:spLocks noChangeArrowheads="1"/>
            </p:cNvSpPr>
            <p:nvPr/>
          </p:nvSpPr>
          <p:spPr bwMode="auto">
            <a:xfrm>
              <a:off x="1704" y="2565"/>
              <a:ext cx="576" cy="360"/>
            </a:xfrm>
            <a:prstGeom prst="rect">
              <a:avLst/>
            </a:prstGeom>
            <a:noFill/>
            <a:ln w="9525">
              <a:noFill/>
              <a:miter lim="800000"/>
              <a:headEnd/>
              <a:tailEnd/>
            </a:ln>
          </p:spPr>
          <p:txBody>
            <a:bodyPr/>
            <a:lstStyle/>
            <a:p>
              <a:r>
                <a:rPr lang="en-US" sz="1400">
                  <a:ea typeface="Times New Roman" pitchFamily="18" charset="0"/>
                  <a:cs typeface="Arial" charset="0"/>
                </a:rPr>
                <a:t>SLOW</a:t>
              </a:r>
              <a:endParaRPr lang="en-US" sz="900">
                <a:ea typeface="Times New Roman" pitchFamily="18" charset="0"/>
                <a:cs typeface="Arial" charset="0"/>
              </a:endParaRPr>
            </a:p>
            <a:p>
              <a:pPr eaLnBrk="0" hangingPunct="0"/>
              <a:r>
                <a:rPr lang="en-US" sz="1400">
                  <a:ea typeface="Times New Roman" pitchFamily="18" charset="0"/>
                  <a:cs typeface="Arial" charset="0"/>
                </a:rPr>
                <a:t>HIGH P</a:t>
              </a:r>
              <a:endParaRPr lang="en-US" sz="1800">
                <a:ea typeface="Times New Roman" pitchFamily="18" charset="0"/>
                <a:cs typeface="Arial" charset="0"/>
              </a:endParaRPr>
            </a:p>
          </p:txBody>
        </p:sp>
        <p:sp>
          <p:nvSpPr>
            <p:cNvPr id="231456" name="Text Box 49"/>
            <p:cNvSpPr txBox="1">
              <a:spLocks noChangeArrowheads="1"/>
            </p:cNvSpPr>
            <p:nvPr/>
          </p:nvSpPr>
          <p:spPr bwMode="auto">
            <a:xfrm>
              <a:off x="1056" y="1485"/>
              <a:ext cx="1872" cy="216"/>
            </a:xfrm>
            <a:prstGeom prst="rect">
              <a:avLst/>
            </a:prstGeom>
            <a:noFill/>
            <a:ln w="9525">
              <a:noFill/>
              <a:miter lim="800000"/>
              <a:headEnd/>
              <a:tailEnd/>
            </a:ln>
          </p:spPr>
          <p:txBody>
            <a:bodyPr/>
            <a:lstStyle/>
            <a:p>
              <a:r>
                <a:rPr lang="en-US" sz="1400">
                  <a:ea typeface="Times New Roman" pitchFamily="18" charset="0"/>
                  <a:cs typeface="Arial" charset="0"/>
                </a:rPr>
                <a:t>TALL BUILDING</a:t>
              </a:r>
              <a:endParaRPr lang="en-US" sz="1800">
                <a:ea typeface="Times New Roman" pitchFamily="18" charset="0"/>
                <a:cs typeface="Arial" charset="0"/>
              </a:endParaRPr>
            </a:p>
          </p:txBody>
        </p:sp>
      </p:grpSp>
      <p:sp>
        <p:nvSpPr>
          <p:cNvPr id="231432" name="Rectangle 50"/>
          <p:cNvSpPr>
            <a:spLocks noChangeArrowheads="1"/>
          </p:cNvSpPr>
          <p:nvPr/>
        </p:nvSpPr>
        <p:spPr bwMode="auto">
          <a:xfrm>
            <a:off x="1327150" y="5106988"/>
            <a:ext cx="4387850" cy="915987"/>
          </a:xfrm>
          <a:prstGeom prst="rect">
            <a:avLst/>
          </a:prstGeom>
          <a:noFill/>
          <a:ln w="9525">
            <a:noFill/>
            <a:miter lim="800000"/>
            <a:headEnd/>
            <a:tailEnd/>
          </a:ln>
        </p:spPr>
        <p:txBody>
          <a:bodyPr wrap="none" anchor="ctr">
            <a:spAutoFit/>
          </a:bodyPr>
          <a:lstStyle/>
          <a:p>
            <a:pPr algn="l"/>
            <a:endParaRPr lang="en-US" sz="1800">
              <a:ea typeface="Times New Roman" pitchFamily="18" charset="0"/>
              <a:cs typeface="Arial" charset="0"/>
            </a:endParaRPr>
          </a:p>
          <a:p>
            <a:pPr algn="l" eaLnBrk="0" hangingPunct="0"/>
            <a:r>
              <a:rPr lang="en-US" sz="1800">
                <a:ea typeface="Times New Roman" pitchFamily="18" charset="0"/>
                <a:cs typeface="Arial" charset="0"/>
              </a:rPr>
              <a:t>windows and high winds (e.g., tornadoes)</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pic>
        <p:nvPicPr>
          <p:cNvPr id="277562" name="Picture 58" descr="tornado"/>
          <p:cNvPicPr>
            <a:picLocks noChangeAspect="1" noChangeArrowheads="1"/>
          </p:cNvPicPr>
          <p:nvPr/>
        </p:nvPicPr>
        <p:blipFill>
          <a:blip r:embed="rId4" cstate="print"/>
          <a:srcRect/>
          <a:stretch>
            <a:fillRect/>
          </a:stretch>
        </p:blipFill>
        <p:spPr bwMode="auto">
          <a:xfrm>
            <a:off x="6330950" y="190500"/>
            <a:ext cx="2432050" cy="1824038"/>
          </a:xfrm>
          <a:prstGeom prst="rect">
            <a:avLst/>
          </a:prstGeom>
          <a:noFill/>
          <a:ln w="9525">
            <a:noFill/>
            <a:miter lim="800000"/>
            <a:headEnd/>
            <a:tailEnd/>
          </a:ln>
        </p:spPr>
      </p:pic>
      <p:pic>
        <p:nvPicPr>
          <p:cNvPr id="231434" name="Picture 60" descr="tornado_warning">
            <a:hlinkClick r:id="rId5" tooltip="Tornado Facts"/>
          </p:cNvPr>
          <p:cNvPicPr>
            <a:picLocks noChangeAspect="1" noChangeArrowheads="1"/>
          </p:cNvPicPr>
          <p:nvPr/>
        </p:nvPicPr>
        <p:blipFill>
          <a:blip r:embed="rId6" cstate="print"/>
          <a:srcRect/>
          <a:stretch>
            <a:fillRect/>
          </a:stretch>
        </p:blipFill>
        <p:spPr bwMode="auto">
          <a:xfrm>
            <a:off x="325438" y="349250"/>
            <a:ext cx="1519237" cy="1519238"/>
          </a:xfrm>
          <a:prstGeom prst="rect">
            <a:avLst/>
          </a:prstGeom>
          <a:noFill/>
          <a:ln w="9525">
            <a:noFill/>
            <a:miter lim="800000"/>
            <a:headEnd/>
            <a:tailEnd/>
          </a:ln>
        </p:spPr>
      </p:pic>
      <p:pic>
        <p:nvPicPr>
          <p:cNvPr id="277568" name="Picture 64" descr="tornado1"/>
          <p:cNvPicPr>
            <a:picLocks noChangeAspect="1" noChangeArrowheads="1"/>
          </p:cNvPicPr>
          <p:nvPr/>
        </p:nvPicPr>
        <p:blipFill>
          <a:blip r:embed="rId7" cstate="print"/>
          <a:srcRect/>
          <a:stretch>
            <a:fillRect/>
          </a:stretch>
        </p:blipFill>
        <p:spPr bwMode="auto">
          <a:xfrm>
            <a:off x="6311900" y="127000"/>
            <a:ext cx="2487613" cy="2128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77566"/>
                                        </p:tgtEl>
                                        <p:attrNameLst>
                                          <p:attrName>style.visibility</p:attrName>
                                        </p:attrNameLst>
                                      </p:cBhvr>
                                      <p:to>
                                        <p:strVal val="visible"/>
                                      </p:to>
                                    </p:set>
                                    <p:anim calcmode="lin" valueType="num">
                                      <p:cBhvr>
                                        <p:cTn id="7" dur="1000" fill="hold"/>
                                        <p:tgtEl>
                                          <p:spTgt spid="277566"/>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7566"/>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7566"/>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7566"/>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7552"/>
                                        </p:tgtEl>
                                        <p:attrNameLst>
                                          <p:attrName>style.visibility</p:attrName>
                                        </p:attrNameLst>
                                      </p:cBhvr>
                                      <p:to>
                                        <p:strVal val="visible"/>
                                      </p:to>
                                    </p:set>
                                    <p:animEffect transition="in" filter="fade">
                                      <p:cBhvr>
                                        <p:cTn id="19" dur="1000"/>
                                        <p:tgtEl>
                                          <p:spTgt spid="277552"/>
                                        </p:tgtEl>
                                      </p:cBhvr>
                                    </p:animEffect>
                                    <p:anim calcmode="lin" valueType="num">
                                      <p:cBhvr>
                                        <p:cTn id="20" dur="1000" fill="hold"/>
                                        <p:tgtEl>
                                          <p:spTgt spid="277552"/>
                                        </p:tgtEl>
                                        <p:attrNameLst>
                                          <p:attrName>ppt_x</p:attrName>
                                        </p:attrNameLst>
                                      </p:cBhvr>
                                      <p:tavLst>
                                        <p:tav tm="0">
                                          <p:val>
                                            <p:strVal val="#ppt_x"/>
                                          </p:val>
                                        </p:tav>
                                        <p:tav tm="100000">
                                          <p:val>
                                            <p:strVal val="#ppt_x"/>
                                          </p:val>
                                        </p:tav>
                                      </p:tavLst>
                                    </p:anim>
                                    <p:anim calcmode="lin" valueType="num">
                                      <p:cBhvr>
                                        <p:cTn id="21" dur="1000" fill="hold"/>
                                        <p:tgtEl>
                                          <p:spTgt spid="2775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7562"/>
                                        </p:tgtEl>
                                        <p:attrNameLst>
                                          <p:attrName>style.visibility</p:attrName>
                                        </p:attrNameLst>
                                      </p:cBhvr>
                                      <p:to>
                                        <p:strVal val="visible"/>
                                      </p:to>
                                    </p:set>
                                    <p:animEffect transition="in" filter="fade">
                                      <p:cBhvr>
                                        <p:cTn id="26" dur="2000"/>
                                        <p:tgtEl>
                                          <p:spTgt spid="277562"/>
                                        </p:tgtEl>
                                      </p:cBhvr>
                                    </p:animEffect>
                                  </p:childTnLst>
                                </p:cTn>
                              </p:par>
                              <p:par>
                                <p:cTn id="27" presetID="9" presetClass="emph" presetSubtype="0" nodeType="withEffect">
                                  <p:stCondLst>
                                    <p:cond delay="0"/>
                                  </p:stCondLst>
                                  <p:childTnLst>
                                    <p:set>
                                      <p:cBhvr rctx="PPT">
                                        <p:cTn id="28" dur="indefinite"/>
                                        <p:tgtEl>
                                          <p:spTgt spid="277566"/>
                                        </p:tgtEl>
                                        <p:attrNameLst>
                                          <p:attrName>style.opacity</p:attrName>
                                        </p:attrNameLst>
                                      </p:cBhvr>
                                      <p:to>
                                        <p:strVal val="0.5"/>
                                      </p:to>
                                    </p:set>
                                    <p:animEffect filter="image" prLst="opacity: 0.5">
                                      <p:cBhvr rctx="IE">
                                        <p:cTn id="29" dur="indefinite"/>
                                        <p:tgtEl>
                                          <p:spTgt spid="27756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77568"/>
                                        </p:tgtEl>
                                        <p:attrNameLst>
                                          <p:attrName>style.visibility</p:attrName>
                                        </p:attrNameLst>
                                      </p:cBhvr>
                                      <p:to>
                                        <p:strVal val="visible"/>
                                      </p:to>
                                    </p:set>
                                    <p:animEffect transition="in" filter="dissolve">
                                      <p:cBhvr>
                                        <p:cTn id="34" dur="500"/>
                                        <p:tgtEl>
                                          <p:spTgt spid="277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52" grpId="0"/>
    </p:bldLst>
  </p:timing>
</p:sld>
</file>

<file path=ppt/slides/slide2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4085" name="Picture 5" descr="space-shuttle-challenger"/>
          <p:cNvPicPr>
            <a:picLocks noChangeAspect="1" noChangeArrowheads="1"/>
          </p:cNvPicPr>
          <p:nvPr/>
        </p:nvPicPr>
        <p:blipFill>
          <a:blip r:embed="rId3" cstate="print">
            <a:clrChange>
              <a:clrFrom>
                <a:srgbClr val="0B0509"/>
              </a:clrFrom>
              <a:clrTo>
                <a:srgbClr val="0B0509">
                  <a:alpha val="0"/>
                </a:srgbClr>
              </a:clrTo>
            </a:clrChange>
          </a:blip>
          <a:srcRect l="471" t="774"/>
          <a:stretch>
            <a:fillRect/>
          </a:stretch>
        </p:blipFill>
        <p:spPr bwMode="auto">
          <a:xfrm>
            <a:off x="2051050" y="552450"/>
            <a:ext cx="5029200" cy="6311900"/>
          </a:xfrm>
          <a:prstGeom prst="rect">
            <a:avLst/>
          </a:prstGeom>
          <a:noFill/>
          <a:ln w="9525">
            <a:noFill/>
            <a:miter lim="800000"/>
            <a:headEnd/>
            <a:tailEnd/>
          </a:ln>
        </p:spPr>
      </p:pic>
      <p:sp>
        <p:nvSpPr>
          <p:cNvPr id="232451" name="Rectangle 2"/>
          <p:cNvSpPr>
            <a:spLocks noGrp="1" noChangeArrowheads="1"/>
          </p:cNvSpPr>
          <p:nvPr>
            <p:ph type="title"/>
          </p:nvPr>
        </p:nvSpPr>
        <p:spPr/>
        <p:txBody>
          <a:bodyPr/>
          <a:lstStyle/>
          <a:p>
            <a:pPr eaLnBrk="1" hangingPunct="1"/>
            <a:r>
              <a:rPr lang="en-US" smtClean="0">
                <a:solidFill>
                  <a:schemeClr val="bg1"/>
                </a:solidFill>
              </a:rPr>
              <a:t>Space Shuttle</a:t>
            </a:r>
          </a:p>
        </p:txBody>
      </p:sp>
      <p:sp>
        <p:nvSpPr>
          <p:cNvPr id="232452" name="AutoShape 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74087" name="Picture 7" descr="Space Shuttle Columbia"/>
          <p:cNvPicPr>
            <a:picLocks noChangeAspect="1" noChangeArrowheads="1"/>
          </p:cNvPicPr>
          <p:nvPr/>
        </p:nvPicPr>
        <p:blipFill>
          <a:blip r:embed="rId5" cstate="print"/>
          <a:srcRect/>
          <a:stretch>
            <a:fillRect/>
          </a:stretch>
        </p:blipFill>
        <p:spPr bwMode="auto">
          <a:xfrm>
            <a:off x="2857500" y="1985963"/>
            <a:ext cx="3429000" cy="3978275"/>
          </a:xfrm>
          <a:prstGeom prst="rect">
            <a:avLst/>
          </a:prstGeom>
          <a:noFill/>
          <a:ln w="9525">
            <a:noFill/>
            <a:miter lim="800000"/>
            <a:headEnd/>
            <a:tailEnd/>
          </a:ln>
        </p:spPr>
      </p:pic>
      <p:pic>
        <p:nvPicPr>
          <p:cNvPr id="174088" name="Picture 8" descr="space-shuttle-challenger"/>
          <p:cNvPicPr>
            <a:picLocks noChangeAspect="1" noChangeArrowheads="1"/>
          </p:cNvPicPr>
          <p:nvPr/>
        </p:nvPicPr>
        <p:blipFill>
          <a:blip r:embed="rId3" cstate="print">
            <a:clrChange>
              <a:clrFrom>
                <a:srgbClr val="0B0509"/>
              </a:clrFrom>
              <a:clrTo>
                <a:srgbClr val="0B0509">
                  <a:alpha val="0"/>
                </a:srgbClr>
              </a:clrTo>
            </a:clrChange>
          </a:blip>
          <a:srcRect l="1445" t="56326" r="47408"/>
          <a:stretch>
            <a:fillRect/>
          </a:stretch>
        </p:blipFill>
        <p:spPr bwMode="auto">
          <a:xfrm rot="20939716" flipH="1">
            <a:off x="-341313" y="4318000"/>
            <a:ext cx="2584451" cy="2778125"/>
          </a:xfrm>
          <a:prstGeom prst="rect">
            <a:avLst/>
          </a:prstGeom>
          <a:noFill/>
          <a:ln w="9525">
            <a:noFill/>
            <a:miter lim="800000"/>
            <a:headEnd/>
            <a:tailEnd/>
          </a:ln>
        </p:spPr>
      </p:pic>
      <p:pic>
        <p:nvPicPr>
          <p:cNvPr id="174089" name="Picture 9" descr="space-shuttle-challenger"/>
          <p:cNvPicPr>
            <a:picLocks noChangeAspect="1" noChangeArrowheads="1"/>
          </p:cNvPicPr>
          <p:nvPr/>
        </p:nvPicPr>
        <p:blipFill>
          <a:blip r:embed="rId3" cstate="print">
            <a:clrChange>
              <a:clrFrom>
                <a:srgbClr val="0B0509"/>
              </a:clrFrom>
              <a:clrTo>
                <a:srgbClr val="0B0509">
                  <a:alpha val="0"/>
                </a:srgbClr>
              </a:clrTo>
            </a:clrChange>
          </a:blip>
          <a:srcRect l="51335" t="56326"/>
          <a:stretch>
            <a:fillRect/>
          </a:stretch>
        </p:blipFill>
        <p:spPr bwMode="auto">
          <a:xfrm rot="145408" flipH="1">
            <a:off x="6950075" y="4130675"/>
            <a:ext cx="2459038" cy="27781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174087"/>
                                        </p:tgtEl>
                                        <p:attrNameLst>
                                          <p:attrName>ppt_x</p:attrName>
                                        </p:attrNameLst>
                                      </p:cBhvr>
                                      <p:tavLst>
                                        <p:tav tm="0">
                                          <p:val>
                                            <p:strVal val="ppt_x"/>
                                          </p:val>
                                        </p:tav>
                                        <p:tav tm="100000">
                                          <p:val>
                                            <p:strVal val="ppt_x"/>
                                          </p:val>
                                        </p:tav>
                                      </p:tavLst>
                                    </p:anim>
                                    <p:anim calcmode="lin" valueType="num">
                                      <p:cBhvr additive="base">
                                        <p:cTn id="7" dur="500"/>
                                        <p:tgtEl>
                                          <p:spTgt spid="174087"/>
                                        </p:tgtEl>
                                        <p:attrNameLst>
                                          <p:attrName>ppt_y</p:attrName>
                                        </p:attrNameLst>
                                      </p:cBhvr>
                                      <p:tavLst>
                                        <p:tav tm="0">
                                          <p:val>
                                            <p:strVal val="ppt_y"/>
                                          </p:val>
                                        </p:tav>
                                        <p:tav tm="100000">
                                          <p:val>
                                            <p:strVal val="0-ppt_h/2"/>
                                          </p:val>
                                        </p:tav>
                                      </p:tavLst>
                                    </p:anim>
                                    <p:set>
                                      <p:cBhvr>
                                        <p:cTn id="8" dur="1" fill="hold">
                                          <p:stCondLst>
                                            <p:cond delay="499"/>
                                          </p:stCondLst>
                                        </p:cTn>
                                        <p:tgtEl>
                                          <p:spTgt spid="174087"/>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174085"/>
                                        </p:tgtEl>
                                        <p:attrNameLst>
                                          <p:attrName>style.visibility</p:attrName>
                                        </p:attrNameLst>
                                      </p:cBhvr>
                                      <p:to>
                                        <p:strVal val="visible"/>
                                      </p:to>
                                    </p:set>
                                    <p:animEffect transition="in" filter="fade">
                                      <p:cBhvr>
                                        <p:cTn id="11" dur="2000"/>
                                        <p:tgtEl>
                                          <p:spTgt spid="1740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4088"/>
                                        </p:tgtEl>
                                        <p:attrNameLst>
                                          <p:attrName>style.visibility</p:attrName>
                                        </p:attrNameLst>
                                      </p:cBhvr>
                                      <p:to>
                                        <p:strVal val="visible"/>
                                      </p:to>
                                    </p:set>
                                    <p:animEffect transition="in" filter="fade">
                                      <p:cBhvr>
                                        <p:cTn id="16" dur="2000"/>
                                        <p:tgtEl>
                                          <p:spTgt spid="174088"/>
                                        </p:tgtEl>
                                      </p:cBhvr>
                                    </p:animEffect>
                                  </p:childTnLst>
                                </p:cTn>
                              </p:par>
                              <p:par>
                                <p:cTn id="17" presetID="10" presetClass="entr" presetSubtype="0" fill="hold" nodeType="withEffect">
                                  <p:stCondLst>
                                    <p:cond delay="0"/>
                                  </p:stCondLst>
                                  <p:childTnLst>
                                    <p:set>
                                      <p:cBhvr>
                                        <p:cTn id="18" dur="1" fill="hold">
                                          <p:stCondLst>
                                            <p:cond delay="0"/>
                                          </p:stCondLst>
                                        </p:cTn>
                                        <p:tgtEl>
                                          <p:spTgt spid="174089"/>
                                        </p:tgtEl>
                                        <p:attrNameLst>
                                          <p:attrName>style.visibility</p:attrName>
                                        </p:attrNameLst>
                                      </p:cBhvr>
                                      <p:to>
                                        <p:strVal val="visible"/>
                                      </p:to>
                                    </p:set>
                                    <p:animEffect transition="in" filter="fade">
                                      <p:cBhvr>
                                        <p:cTn id="19" dur="2000"/>
                                        <p:tgtEl>
                                          <p:spTgt spid="174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smtClean="0"/>
              <a:t>Space Shuttle </a:t>
            </a:r>
            <a:r>
              <a:rPr lang="en-US" i="1" smtClean="0"/>
              <a:t>Discovery</a:t>
            </a:r>
            <a:endParaRPr lang="en-US" smtClean="0"/>
          </a:p>
        </p:txBody>
      </p:sp>
      <p:sp>
        <p:nvSpPr>
          <p:cNvPr id="41988"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238</a:t>
            </a:r>
          </a:p>
        </p:txBody>
      </p:sp>
      <p:sp>
        <p:nvSpPr>
          <p:cNvPr id="41989"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41986" name="Object 7">
            <a:hlinkClick r:id="" action="ppaction://ole?verb=0"/>
          </p:cNvPr>
          <p:cNvGraphicFramePr>
            <a:graphicFrameLocks noChangeAspect="1"/>
          </p:cNvGraphicFramePr>
          <p:nvPr/>
        </p:nvGraphicFramePr>
        <p:xfrm>
          <a:off x="8839200" y="6553200"/>
          <a:ext cx="304800" cy="304800"/>
        </p:xfrm>
        <a:graphic>
          <a:graphicData uri="http://schemas.openxmlformats.org/presentationml/2006/ole">
            <p:oleObj spid="_x0000_s41986" name="Sound Recorder Document" r:id="rId5" imgW="304520" imgH="304520" progId="SoundRec">
              <p:embed/>
            </p:oleObj>
          </a:graphicData>
        </a:graphic>
      </p:graphicFrame>
      <p:pic>
        <p:nvPicPr>
          <p:cNvPr id="97283" name="Picture 3" descr="Zumdahl08_08"/>
          <p:cNvPicPr>
            <a:picLocks noChangeAspect="1" noChangeArrowheads="1"/>
          </p:cNvPicPr>
          <p:nvPr/>
        </p:nvPicPr>
        <p:blipFill>
          <a:blip r:embed="rId6" cstate="print"/>
          <a:srcRect l="19341" t="1538" r="36703" b="12308"/>
          <a:stretch>
            <a:fillRect/>
          </a:stretch>
        </p:blipFill>
        <p:spPr bwMode="auto">
          <a:xfrm>
            <a:off x="3200400" y="1676400"/>
            <a:ext cx="1905000" cy="4267200"/>
          </a:xfrm>
          <a:prstGeom prst="rect">
            <a:avLst/>
          </a:prstGeom>
          <a:noFill/>
          <a:ln w="9525">
            <a:noFill/>
            <a:miter lim="800000"/>
            <a:headEnd/>
            <a:tailEnd/>
          </a:ln>
        </p:spPr>
      </p:pic>
      <p:sp>
        <p:nvSpPr>
          <p:cNvPr id="97288" name="Text Box 8"/>
          <p:cNvSpPr txBox="1">
            <a:spLocks noChangeArrowheads="1"/>
          </p:cNvSpPr>
          <p:nvPr/>
        </p:nvSpPr>
        <p:spPr bwMode="auto">
          <a:xfrm>
            <a:off x="5029200" y="3048000"/>
            <a:ext cx="1143000" cy="825500"/>
          </a:xfrm>
          <a:prstGeom prst="rect">
            <a:avLst/>
          </a:prstGeom>
          <a:solidFill>
            <a:schemeClr val="bg1"/>
          </a:solidFill>
          <a:ln w="9525">
            <a:noFill/>
            <a:miter lim="800000"/>
            <a:headEnd/>
            <a:tailEnd/>
          </a:ln>
        </p:spPr>
        <p:txBody>
          <a:bodyPr>
            <a:spAutoFit/>
          </a:bodyPr>
          <a:lstStyle/>
          <a:p>
            <a:pPr algn="l"/>
            <a:r>
              <a:rPr lang="en-US" sz="1600"/>
              <a:t>Right solid</a:t>
            </a:r>
          </a:p>
          <a:p>
            <a:pPr algn="l"/>
            <a:r>
              <a:rPr lang="en-US" sz="1600"/>
              <a:t>rocket </a:t>
            </a:r>
          </a:p>
          <a:p>
            <a:pPr algn="l"/>
            <a:r>
              <a:rPr lang="en-US" sz="1600"/>
              <a:t>booster</a:t>
            </a:r>
          </a:p>
        </p:txBody>
      </p:sp>
      <p:sp>
        <p:nvSpPr>
          <p:cNvPr id="97289" name="Text Box 9"/>
          <p:cNvSpPr txBox="1">
            <a:spLocks noChangeArrowheads="1"/>
          </p:cNvSpPr>
          <p:nvPr/>
        </p:nvSpPr>
        <p:spPr bwMode="auto">
          <a:xfrm>
            <a:off x="2286000" y="2743200"/>
            <a:ext cx="1143000" cy="825500"/>
          </a:xfrm>
          <a:prstGeom prst="rect">
            <a:avLst/>
          </a:prstGeom>
          <a:solidFill>
            <a:schemeClr val="bg1"/>
          </a:solidFill>
          <a:ln w="9525">
            <a:noFill/>
            <a:miter lim="800000"/>
            <a:headEnd/>
            <a:tailEnd/>
          </a:ln>
        </p:spPr>
        <p:txBody>
          <a:bodyPr>
            <a:spAutoFit/>
          </a:bodyPr>
          <a:lstStyle/>
          <a:p>
            <a:pPr algn="l"/>
            <a:r>
              <a:rPr lang="en-US" sz="1600"/>
              <a:t>Left solid</a:t>
            </a:r>
          </a:p>
          <a:p>
            <a:pPr algn="l"/>
            <a:r>
              <a:rPr lang="en-US" sz="1600"/>
              <a:t>rocket </a:t>
            </a:r>
          </a:p>
          <a:p>
            <a:pPr algn="l"/>
            <a:r>
              <a:rPr lang="en-US" sz="1600"/>
              <a:t>booster</a:t>
            </a:r>
          </a:p>
        </p:txBody>
      </p:sp>
      <p:sp>
        <p:nvSpPr>
          <p:cNvPr id="97290" name="Text Box 10"/>
          <p:cNvSpPr txBox="1">
            <a:spLocks noChangeArrowheads="1"/>
          </p:cNvSpPr>
          <p:nvPr/>
        </p:nvSpPr>
        <p:spPr bwMode="auto">
          <a:xfrm>
            <a:off x="5029200" y="4267200"/>
            <a:ext cx="1524000" cy="581025"/>
          </a:xfrm>
          <a:prstGeom prst="rect">
            <a:avLst/>
          </a:prstGeom>
          <a:solidFill>
            <a:schemeClr val="bg1"/>
          </a:solidFill>
          <a:ln w="9525">
            <a:noFill/>
            <a:miter lim="800000"/>
            <a:headEnd/>
            <a:tailEnd/>
          </a:ln>
        </p:spPr>
        <p:txBody>
          <a:bodyPr>
            <a:spAutoFit/>
          </a:bodyPr>
          <a:lstStyle/>
          <a:p>
            <a:pPr algn="l"/>
            <a:r>
              <a:rPr lang="en-US" sz="1600"/>
              <a:t>Space shuttle main engines</a:t>
            </a:r>
          </a:p>
        </p:txBody>
      </p:sp>
      <p:sp>
        <p:nvSpPr>
          <p:cNvPr id="97291" name="Text Box 11"/>
          <p:cNvSpPr txBox="1">
            <a:spLocks noChangeArrowheads="1"/>
          </p:cNvSpPr>
          <p:nvPr/>
        </p:nvSpPr>
        <p:spPr bwMode="auto">
          <a:xfrm>
            <a:off x="2286000" y="4038600"/>
            <a:ext cx="990600" cy="581025"/>
          </a:xfrm>
          <a:prstGeom prst="rect">
            <a:avLst/>
          </a:prstGeom>
          <a:solidFill>
            <a:schemeClr val="bg1"/>
          </a:solidFill>
          <a:ln w="9525">
            <a:noFill/>
            <a:miter lim="800000"/>
            <a:headEnd/>
            <a:tailEnd/>
          </a:ln>
        </p:spPr>
        <p:txBody>
          <a:bodyPr>
            <a:spAutoFit/>
          </a:bodyPr>
          <a:lstStyle/>
          <a:p>
            <a:pPr algn="l"/>
            <a:r>
              <a:rPr lang="en-US" sz="1600"/>
              <a:t>Orbiter</a:t>
            </a:r>
          </a:p>
          <a:p>
            <a:pPr algn="l"/>
            <a:r>
              <a:rPr lang="en-US" sz="1600"/>
              <a:t>vehicle</a:t>
            </a:r>
          </a:p>
        </p:txBody>
      </p:sp>
      <p:sp>
        <p:nvSpPr>
          <p:cNvPr id="97292" name="Text Box 12"/>
          <p:cNvSpPr txBox="1">
            <a:spLocks noChangeArrowheads="1"/>
          </p:cNvSpPr>
          <p:nvPr/>
        </p:nvSpPr>
        <p:spPr bwMode="auto">
          <a:xfrm>
            <a:off x="3048000" y="5943600"/>
            <a:ext cx="2514600" cy="581025"/>
          </a:xfrm>
          <a:prstGeom prst="rect">
            <a:avLst/>
          </a:prstGeom>
          <a:solidFill>
            <a:schemeClr val="bg1"/>
          </a:solidFill>
          <a:ln w="9525">
            <a:noFill/>
            <a:miter lim="800000"/>
            <a:headEnd/>
            <a:tailEnd/>
          </a:ln>
        </p:spPr>
        <p:txBody>
          <a:bodyPr>
            <a:spAutoFit/>
          </a:bodyPr>
          <a:lstStyle/>
          <a:p>
            <a:pPr algn="l"/>
            <a:r>
              <a:rPr lang="en-US" sz="1600"/>
              <a:t>Space shuttle </a:t>
            </a:r>
            <a:r>
              <a:rPr lang="en-US" sz="1600" i="1"/>
              <a:t>Discovery</a:t>
            </a:r>
            <a:r>
              <a:rPr lang="en-US" sz="1600"/>
              <a:t> stacked for launch</a:t>
            </a:r>
          </a:p>
        </p:txBody>
      </p:sp>
      <p:sp>
        <p:nvSpPr>
          <p:cNvPr id="97293" name="Text Box 13"/>
          <p:cNvSpPr txBox="1">
            <a:spLocks noChangeArrowheads="1"/>
          </p:cNvSpPr>
          <p:nvPr/>
        </p:nvSpPr>
        <p:spPr bwMode="auto">
          <a:xfrm>
            <a:off x="4419600" y="1600200"/>
            <a:ext cx="2286000" cy="825500"/>
          </a:xfrm>
          <a:prstGeom prst="rect">
            <a:avLst/>
          </a:prstGeom>
          <a:solidFill>
            <a:schemeClr val="bg1"/>
          </a:solidFill>
          <a:ln w="9525">
            <a:noFill/>
            <a:miter lim="800000"/>
            <a:headEnd/>
            <a:tailEnd/>
          </a:ln>
        </p:spPr>
        <p:txBody>
          <a:bodyPr>
            <a:spAutoFit/>
          </a:bodyPr>
          <a:lstStyle/>
          <a:p>
            <a:pPr algn="l"/>
            <a:r>
              <a:rPr lang="en-US" sz="1600"/>
              <a:t>External fuel tank</a:t>
            </a:r>
          </a:p>
          <a:p>
            <a:pPr algn="l"/>
            <a:r>
              <a:rPr lang="en-US" sz="1600"/>
              <a:t>(153.8 feet long,</a:t>
            </a:r>
          </a:p>
          <a:p>
            <a:pPr algn="l"/>
            <a:r>
              <a:rPr lang="en-US" sz="1600"/>
              <a:t>27.5 feet in diameter)</a:t>
            </a:r>
          </a:p>
        </p:txBody>
      </p:sp>
      <p:sp>
        <p:nvSpPr>
          <p:cNvPr id="97294" name="Text Box 14"/>
          <p:cNvSpPr txBox="1">
            <a:spLocks noChangeArrowheads="1"/>
          </p:cNvSpPr>
          <p:nvPr/>
        </p:nvSpPr>
        <p:spPr bwMode="auto">
          <a:xfrm>
            <a:off x="3581400" y="5638800"/>
            <a:ext cx="1143000" cy="336550"/>
          </a:xfrm>
          <a:prstGeom prst="rect">
            <a:avLst/>
          </a:prstGeom>
          <a:solidFill>
            <a:schemeClr val="bg1"/>
          </a:solidFill>
          <a:ln w="9525">
            <a:noFill/>
            <a:miter lim="800000"/>
            <a:headEnd/>
            <a:tailEnd/>
          </a:ln>
        </p:spPr>
        <p:txBody>
          <a:bodyPr>
            <a:spAutoFit/>
          </a:bodyPr>
          <a:lstStyle/>
          <a:p>
            <a:pPr algn="l"/>
            <a:r>
              <a:rPr lang="en-US" sz="1600"/>
              <a:t>78.06 feet</a:t>
            </a:r>
          </a:p>
        </p:txBody>
      </p:sp>
      <p:pic>
        <p:nvPicPr>
          <p:cNvPr id="97297" name="Picture 17" descr="shuttle"/>
          <p:cNvPicPr>
            <a:picLocks noChangeAspect="1" noChangeArrowheads="1"/>
          </p:cNvPicPr>
          <p:nvPr/>
        </p:nvPicPr>
        <p:blipFill>
          <a:blip r:embed="rId7" cstate="print"/>
          <a:srcRect/>
          <a:stretch>
            <a:fillRect/>
          </a:stretch>
        </p:blipFill>
        <p:spPr bwMode="auto">
          <a:xfrm>
            <a:off x="3305175" y="1909763"/>
            <a:ext cx="1624013" cy="3792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7297"/>
                                        </p:tgtEl>
                                      </p:cBhvr>
                                    </p:animEffect>
                                    <p:set>
                                      <p:cBhvr>
                                        <p:cTn id="7" dur="1" fill="hold">
                                          <p:stCondLst>
                                            <p:cond delay="499"/>
                                          </p:stCondLst>
                                        </p:cTn>
                                        <p:tgtEl>
                                          <p:spTgt spid="9729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97283"/>
                                        </p:tgtEl>
                                        <p:attrNameLst>
                                          <p:attrName>style.visibility</p:attrName>
                                        </p:attrNameLst>
                                      </p:cBhvr>
                                      <p:to>
                                        <p:strVal val="visible"/>
                                      </p:to>
                                    </p:set>
                                    <p:animEffect transition="in" filter="dissolve">
                                      <p:cBhvr>
                                        <p:cTn id="10" dur="500"/>
                                        <p:tgtEl>
                                          <p:spTgt spid="9728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7293"/>
                                        </p:tgtEl>
                                        <p:attrNameLst>
                                          <p:attrName>style.visibility</p:attrName>
                                        </p:attrNameLst>
                                      </p:cBhvr>
                                      <p:to>
                                        <p:strVal val="visible"/>
                                      </p:to>
                                    </p:set>
                                    <p:animEffect transition="in" filter="dissolve">
                                      <p:cBhvr>
                                        <p:cTn id="13" dur="500"/>
                                        <p:tgtEl>
                                          <p:spTgt spid="9729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7288"/>
                                        </p:tgtEl>
                                        <p:attrNameLst>
                                          <p:attrName>style.visibility</p:attrName>
                                        </p:attrNameLst>
                                      </p:cBhvr>
                                      <p:to>
                                        <p:strVal val="visible"/>
                                      </p:to>
                                    </p:set>
                                    <p:animEffect transition="in" filter="dissolve">
                                      <p:cBhvr>
                                        <p:cTn id="16" dur="500"/>
                                        <p:tgtEl>
                                          <p:spTgt spid="9728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7290"/>
                                        </p:tgtEl>
                                        <p:attrNameLst>
                                          <p:attrName>style.visibility</p:attrName>
                                        </p:attrNameLst>
                                      </p:cBhvr>
                                      <p:to>
                                        <p:strVal val="visible"/>
                                      </p:to>
                                    </p:set>
                                    <p:animEffect transition="in" filter="dissolve">
                                      <p:cBhvr>
                                        <p:cTn id="19" dur="500"/>
                                        <p:tgtEl>
                                          <p:spTgt spid="9729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7291"/>
                                        </p:tgtEl>
                                        <p:attrNameLst>
                                          <p:attrName>style.visibility</p:attrName>
                                        </p:attrNameLst>
                                      </p:cBhvr>
                                      <p:to>
                                        <p:strVal val="visible"/>
                                      </p:to>
                                    </p:set>
                                    <p:animEffect transition="in" filter="dissolve">
                                      <p:cBhvr>
                                        <p:cTn id="22" dur="500"/>
                                        <p:tgtEl>
                                          <p:spTgt spid="972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7289"/>
                                        </p:tgtEl>
                                        <p:attrNameLst>
                                          <p:attrName>style.visibility</p:attrName>
                                        </p:attrNameLst>
                                      </p:cBhvr>
                                      <p:to>
                                        <p:strVal val="visible"/>
                                      </p:to>
                                    </p:set>
                                    <p:animEffect transition="in" filter="dissolve">
                                      <p:cBhvr>
                                        <p:cTn id="25" dur="500"/>
                                        <p:tgtEl>
                                          <p:spTgt spid="9728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7292"/>
                                        </p:tgtEl>
                                        <p:attrNameLst>
                                          <p:attrName>style.visibility</p:attrName>
                                        </p:attrNameLst>
                                      </p:cBhvr>
                                      <p:to>
                                        <p:strVal val="visible"/>
                                      </p:to>
                                    </p:set>
                                    <p:animEffect transition="in" filter="dissolve">
                                      <p:cBhvr>
                                        <p:cTn id="28" dur="500"/>
                                        <p:tgtEl>
                                          <p:spTgt spid="9729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7294"/>
                                        </p:tgtEl>
                                        <p:attrNameLst>
                                          <p:attrName>style.visibility</p:attrName>
                                        </p:attrNameLst>
                                      </p:cBhvr>
                                      <p:to>
                                        <p:strVal val="visible"/>
                                      </p:to>
                                    </p:set>
                                    <p:animEffect transition="in" filter="dissolve">
                                      <p:cBhvr>
                                        <p:cTn id="31" dur="500"/>
                                        <p:tgtEl>
                                          <p:spTgt spid="97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8" grpId="0" animBg="1"/>
      <p:bldP spid="97289" grpId="0" animBg="1"/>
      <p:bldP spid="97290" grpId="0" animBg="1"/>
      <p:bldP spid="97291" grpId="0" animBg="1"/>
      <p:bldP spid="97292" grpId="0" animBg="1"/>
      <p:bldP spid="97293" grpId="0" animBg="1"/>
      <p:bldP spid="97294"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n-US" smtClean="0"/>
              <a:t>Solid Fuel Rocket Engine</a:t>
            </a:r>
          </a:p>
        </p:txBody>
      </p:sp>
      <p:pic>
        <p:nvPicPr>
          <p:cNvPr id="233475" name="Picture 3" descr="Zumdahl08_09"/>
          <p:cNvPicPr>
            <a:picLocks noChangeAspect="1" noChangeArrowheads="1"/>
          </p:cNvPicPr>
          <p:nvPr/>
        </p:nvPicPr>
        <p:blipFill>
          <a:blip r:embed="rId4" cstate="print"/>
          <a:srcRect/>
          <a:stretch>
            <a:fillRect/>
          </a:stretch>
        </p:blipFill>
        <p:spPr bwMode="auto">
          <a:xfrm>
            <a:off x="2133600" y="1905000"/>
            <a:ext cx="4256088" cy="4572000"/>
          </a:xfrm>
          <a:prstGeom prst="rect">
            <a:avLst/>
          </a:prstGeom>
          <a:noFill/>
          <a:ln w="9525">
            <a:noFill/>
            <a:miter lim="800000"/>
            <a:headEnd/>
            <a:tailEnd/>
          </a:ln>
        </p:spPr>
      </p:pic>
      <p:pic>
        <p:nvPicPr>
          <p:cNvPr id="98308" name="Picture 4">
            <a:hlinkClick r:id="" action="ppaction://media"/>
          </p:cNvPr>
          <p:cNvPicPr>
            <a:picLocks noRot="1" noChangeAspect="1" noChangeArrowheads="1"/>
          </p:cNvPicPr>
          <p:nvPr>
            <a:wavAudioFile r:embed="rId1" name="~PP938.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233477"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238</a:t>
            </a:r>
          </a:p>
        </p:txBody>
      </p:sp>
      <p:sp>
        <p:nvSpPr>
          <p:cNvPr id="233478" name="AutoShape 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98312" name="Picture 8" descr="sensorlarge"/>
          <p:cNvPicPr>
            <a:picLocks noChangeAspect="1" noChangeArrowheads="1"/>
          </p:cNvPicPr>
          <p:nvPr/>
        </p:nvPicPr>
        <p:blipFill>
          <a:blip r:embed="rId7" cstate="print"/>
          <a:srcRect/>
          <a:stretch>
            <a:fillRect/>
          </a:stretch>
        </p:blipFill>
        <p:spPr bwMode="auto">
          <a:xfrm>
            <a:off x="892175" y="538163"/>
            <a:ext cx="7361238" cy="58975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30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8312"/>
                                        </p:tgtEl>
                                        <p:attrNameLst>
                                          <p:attrName>style.visibility</p:attrName>
                                        </p:attrNameLst>
                                      </p:cBhvr>
                                      <p:to>
                                        <p:strVal val="visible"/>
                                      </p:to>
                                    </p:set>
                                    <p:animEffect transition="in" filter="dissolve">
                                      <p:cBhvr>
                                        <p:cTn id="11" dur="500"/>
                                        <p:tgtEl>
                                          <p:spTgt spid="983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98308"/>
                </p:tgtEl>
              </p:cMediaNode>
            </p:audio>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533400" y="609600"/>
            <a:ext cx="6324600" cy="1143000"/>
          </a:xfrm>
        </p:spPr>
        <p:txBody>
          <a:bodyPr/>
          <a:lstStyle/>
          <a:p>
            <a:pPr eaLnBrk="1" hangingPunct="1"/>
            <a:r>
              <a:rPr lang="en-US" smtClean="0"/>
              <a:t>Challenger Explosion</a:t>
            </a:r>
          </a:p>
        </p:txBody>
      </p:sp>
      <p:sp>
        <p:nvSpPr>
          <p:cNvPr id="234499" name="Text Box 4"/>
          <p:cNvSpPr txBox="1">
            <a:spLocks noChangeArrowheads="1"/>
          </p:cNvSpPr>
          <p:nvPr/>
        </p:nvSpPr>
        <p:spPr bwMode="auto">
          <a:xfrm>
            <a:off x="2590800" y="6096000"/>
            <a:ext cx="2541588" cy="457200"/>
          </a:xfrm>
          <a:prstGeom prst="rect">
            <a:avLst/>
          </a:prstGeom>
          <a:noFill/>
          <a:ln w="9525">
            <a:noFill/>
            <a:miter lim="800000"/>
            <a:headEnd/>
            <a:tailEnd/>
          </a:ln>
        </p:spPr>
        <p:txBody>
          <a:bodyPr wrap="none">
            <a:spAutoFit/>
          </a:bodyPr>
          <a:lstStyle/>
          <a:p>
            <a:pPr algn="l"/>
            <a:r>
              <a:rPr lang="en-US" sz="2400"/>
              <a:t>January 28, 1986</a:t>
            </a:r>
          </a:p>
        </p:txBody>
      </p:sp>
      <p:sp>
        <p:nvSpPr>
          <p:cNvPr id="126981" name="Text Box 5"/>
          <p:cNvSpPr txBox="1">
            <a:spLocks noChangeArrowheads="1"/>
          </p:cNvSpPr>
          <p:nvPr/>
        </p:nvSpPr>
        <p:spPr bwMode="auto">
          <a:xfrm>
            <a:off x="2286000" y="1676400"/>
            <a:ext cx="2959100" cy="396875"/>
          </a:xfrm>
          <a:prstGeom prst="rect">
            <a:avLst/>
          </a:prstGeom>
          <a:noFill/>
          <a:ln w="9525">
            <a:noFill/>
            <a:miter lim="800000"/>
            <a:headEnd/>
            <a:tailEnd/>
          </a:ln>
        </p:spPr>
        <p:txBody>
          <a:bodyPr wrap="none">
            <a:spAutoFit/>
          </a:bodyPr>
          <a:lstStyle/>
          <a:p>
            <a:pPr algn="l"/>
            <a:r>
              <a:rPr lang="en-US" sz="2000" b="1"/>
              <a:t>76 seconds after lift off</a:t>
            </a:r>
          </a:p>
        </p:txBody>
      </p:sp>
      <p:pic>
        <p:nvPicPr>
          <p:cNvPr id="234501" name="Picture 6" descr="challenger crew"/>
          <p:cNvPicPr>
            <a:picLocks noChangeAspect="1" noChangeArrowheads="1"/>
          </p:cNvPicPr>
          <p:nvPr/>
        </p:nvPicPr>
        <p:blipFill>
          <a:blip r:embed="rId4" cstate="print"/>
          <a:srcRect/>
          <a:stretch>
            <a:fillRect/>
          </a:stretch>
        </p:blipFill>
        <p:spPr bwMode="auto">
          <a:xfrm>
            <a:off x="6781800" y="304800"/>
            <a:ext cx="2133600" cy="1600200"/>
          </a:xfrm>
          <a:prstGeom prst="rect">
            <a:avLst/>
          </a:prstGeom>
          <a:noFill/>
          <a:ln w="9525">
            <a:noFill/>
            <a:miter lim="800000"/>
            <a:headEnd/>
            <a:tailEnd/>
          </a:ln>
        </p:spPr>
      </p:pic>
      <p:sp>
        <p:nvSpPr>
          <p:cNvPr id="234502" name="AutoShape 8">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34503" name="Rectangle 9">
            <a:hlinkClick r:id="rId6" tooltip="Wikipedia -  CHALLENGER   DISASTER"/>
          </p:cNvPr>
          <p:cNvSpPr>
            <a:spLocks noChangeArrowheads="1"/>
          </p:cNvSpPr>
          <p:nvPr/>
        </p:nvSpPr>
        <p:spPr bwMode="auto">
          <a:xfrm>
            <a:off x="1023938" y="914400"/>
            <a:ext cx="5354637" cy="587375"/>
          </a:xfrm>
          <a:prstGeom prst="rect">
            <a:avLst/>
          </a:prstGeom>
          <a:noFill/>
          <a:ln w="9525">
            <a:noFill/>
            <a:miter lim="800000"/>
            <a:headEnd/>
            <a:tailEnd/>
          </a:ln>
        </p:spPr>
        <p:txBody>
          <a:bodyPr wrap="none" anchor="ctr"/>
          <a:lstStyle/>
          <a:p>
            <a:endParaRPr lang="en-US"/>
          </a:p>
        </p:txBody>
      </p:sp>
      <p:pic>
        <p:nvPicPr>
          <p:cNvPr id="126988" name="Picture 12" descr="challenger_explosion_jan28_86"/>
          <p:cNvPicPr>
            <a:picLocks noChangeAspect="1" noChangeArrowheads="1"/>
          </p:cNvPicPr>
          <p:nvPr/>
        </p:nvPicPr>
        <p:blipFill>
          <a:blip r:embed="rId7" cstate="print"/>
          <a:srcRect/>
          <a:stretch>
            <a:fillRect/>
          </a:stretch>
        </p:blipFill>
        <p:spPr bwMode="auto">
          <a:xfrm>
            <a:off x="990600" y="3813175"/>
            <a:ext cx="2765425" cy="2171700"/>
          </a:xfrm>
          <a:prstGeom prst="rect">
            <a:avLst/>
          </a:prstGeom>
          <a:noFill/>
          <a:ln w="9525">
            <a:noFill/>
            <a:miter lim="800000"/>
            <a:headEnd/>
            <a:tailEnd/>
          </a:ln>
        </p:spPr>
      </p:pic>
      <p:pic>
        <p:nvPicPr>
          <p:cNvPr id="126979" name="Picture 3" descr="challenger"/>
          <p:cNvPicPr>
            <a:picLocks noChangeAspect="1" noChangeArrowheads="1"/>
          </p:cNvPicPr>
          <p:nvPr/>
        </p:nvPicPr>
        <p:blipFill>
          <a:blip r:embed="rId8" cstate="print"/>
          <a:srcRect/>
          <a:stretch>
            <a:fillRect/>
          </a:stretch>
        </p:blipFill>
        <p:spPr bwMode="auto">
          <a:xfrm>
            <a:off x="990600" y="2133600"/>
            <a:ext cx="5715000" cy="3863975"/>
          </a:xfrm>
          <a:prstGeom prst="rect">
            <a:avLst/>
          </a:prstGeom>
          <a:noFill/>
          <a:ln w="9525">
            <a:noFill/>
            <a:miter lim="800000"/>
            <a:headEnd/>
            <a:tailEnd/>
          </a:ln>
        </p:spPr>
      </p:pic>
      <p:sp>
        <p:nvSpPr>
          <p:cNvPr id="234506" name="Rectangle 15"/>
          <p:cNvSpPr>
            <a:spLocks noChangeArrowheads="1"/>
          </p:cNvSpPr>
          <p:nvPr/>
        </p:nvSpPr>
        <p:spPr bwMode="auto">
          <a:xfrm>
            <a:off x="6575425" y="1971675"/>
            <a:ext cx="2487613" cy="274638"/>
          </a:xfrm>
          <a:prstGeom prst="rect">
            <a:avLst/>
          </a:prstGeom>
          <a:noFill/>
          <a:ln w="9525">
            <a:noFill/>
            <a:miter lim="800000"/>
            <a:headEnd/>
            <a:tailEnd/>
          </a:ln>
        </p:spPr>
        <p:txBody>
          <a:bodyPr>
            <a:spAutoFit/>
          </a:bodyPr>
          <a:lstStyle/>
          <a:p>
            <a:pPr>
              <a:spcBef>
                <a:spcPct val="50000"/>
              </a:spcBef>
            </a:pPr>
            <a:r>
              <a:rPr lang="en-US"/>
              <a:t>The Challenger Shuttle Crew</a:t>
            </a:r>
          </a:p>
        </p:txBody>
      </p:sp>
      <p:sp>
        <p:nvSpPr>
          <p:cNvPr id="126993" name="Rectangle 17"/>
          <p:cNvSpPr>
            <a:spLocks noChangeArrowheads="1"/>
          </p:cNvSpPr>
          <p:nvPr/>
        </p:nvSpPr>
        <p:spPr bwMode="auto">
          <a:xfrm>
            <a:off x="6696075" y="2220913"/>
            <a:ext cx="2447925" cy="887412"/>
          </a:xfrm>
          <a:prstGeom prst="rect">
            <a:avLst/>
          </a:prstGeom>
          <a:noFill/>
          <a:ln w="9525">
            <a:noFill/>
            <a:miter lim="800000"/>
            <a:headEnd/>
            <a:tailEnd/>
          </a:ln>
        </p:spPr>
        <p:txBody>
          <a:bodyPr>
            <a:spAutoFit/>
          </a:bodyPr>
          <a:lstStyle/>
          <a:p>
            <a:pPr>
              <a:spcBef>
                <a:spcPct val="50000"/>
              </a:spcBef>
            </a:pPr>
            <a:r>
              <a:rPr lang="en-US" sz="800"/>
              <a:t>Back row, from left: mission specialist Ellison S. Onizuka, Teacher in Space Participant Sharon Christa McAuliffe, Payload Specialist Greg Jarvis and Mission specialist Judy Resnik.</a:t>
            </a:r>
          </a:p>
          <a:p>
            <a:pPr>
              <a:spcBef>
                <a:spcPct val="50000"/>
              </a:spcBef>
            </a:pPr>
            <a:r>
              <a:rPr lang="en-US" sz="800"/>
              <a:t>Front row, from left: Pilot Mike Smith, Commander Dick Scobee, and Mission specialist Ron McNair.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6993"/>
                                        </p:tgtEl>
                                        <p:attrNameLst>
                                          <p:attrName>style.visibility</p:attrName>
                                        </p:attrNameLst>
                                      </p:cBhvr>
                                      <p:to>
                                        <p:strVal val="visible"/>
                                      </p:to>
                                    </p:set>
                                    <p:animEffect transition="in" filter="fade">
                                      <p:cBhvr>
                                        <p:cTn id="7" dur="1000"/>
                                        <p:tgtEl>
                                          <p:spTgt spid="126993"/>
                                        </p:tgtEl>
                                      </p:cBhvr>
                                    </p:animEffect>
                                    <p:anim calcmode="lin" valueType="num">
                                      <p:cBhvr>
                                        <p:cTn id="8" dur="1000" fill="hold"/>
                                        <p:tgtEl>
                                          <p:spTgt spid="126993"/>
                                        </p:tgtEl>
                                        <p:attrNameLst>
                                          <p:attrName>ppt_x</p:attrName>
                                        </p:attrNameLst>
                                      </p:cBhvr>
                                      <p:tavLst>
                                        <p:tav tm="0">
                                          <p:val>
                                            <p:strVal val="#ppt_x"/>
                                          </p:val>
                                        </p:tav>
                                        <p:tav tm="100000">
                                          <p:val>
                                            <p:strVal val="#ppt_x"/>
                                          </p:val>
                                        </p:tav>
                                      </p:tavLst>
                                    </p:anim>
                                    <p:anim calcmode="lin" valueType="num">
                                      <p:cBhvr>
                                        <p:cTn id="9" dur="1000" fill="hold"/>
                                        <p:tgtEl>
                                          <p:spTgt spid="1269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1" nodeType="clickEffect">
                                  <p:stCondLst>
                                    <p:cond delay="0"/>
                                  </p:stCondLst>
                                  <p:childTnLst>
                                    <p:anim calcmode="lin" valueType="num">
                                      <p:cBhvr>
                                        <p:cTn id="13" dur="1000"/>
                                        <p:tgtEl>
                                          <p:spTgt spid="126993"/>
                                        </p:tgtEl>
                                        <p:attrNameLst>
                                          <p:attrName>ppt_w</p:attrName>
                                        </p:attrNameLst>
                                      </p:cBhvr>
                                      <p:tavLst>
                                        <p:tav tm="0">
                                          <p:val>
                                            <p:strVal val="ppt_w"/>
                                          </p:val>
                                        </p:tav>
                                        <p:tav tm="100000">
                                          <p:val>
                                            <p:strVal val="ppt_w*0.70"/>
                                          </p:val>
                                        </p:tav>
                                      </p:tavLst>
                                    </p:anim>
                                    <p:anim calcmode="lin" valueType="num">
                                      <p:cBhvr>
                                        <p:cTn id="14" dur="1000"/>
                                        <p:tgtEl>
                                          <p:spTgt spid="126993"/>
                                        </p:tgtEl>
                                        <p:attrNameLst>
                                          <p:attrName>ppt_h</p:attrName>
                                        </p:attrNameLst>
                                      </p:cBhvr>
                                      <p:tavLst>
                                        <p:tav tm="0">
                                          <p:val>
                                            <p:strVal val="ppt_h"/>
                                          </p:val>
                                        </p:tav>
                                        <p:tav tm="100000">
                                          <p:val>
                                            <p:strVal val="ppt_h"/>
                                          </p:val>
                                        </p:tav>
                                      </p:tavLst>
                                    </p:anim>
                                    <p:animEffect transition="out" filter="fade">
                                      <p:cBhvr>
                                        <p:cTn id="15" dur="1000"/>
                                        <p:tgtEl>
                                          <p:spTgt spid="126993"/>
                                        </p:tgtEl>
                                      </p:cBhvr>
                                    </p:animEffect>
                                    <p:set>
                                      <p:cBhvr>
                                        <p:cTn id="16" dur="1" fill="hold">
                                          <p:stCondLst>
                                            <p:cond delay="999"/>
                                          </p:stCondLst>
                                        </p:cTn>
                                        <p:tgtEl>
                                          <p:spTgt spid="126993"/>
                                        </p:tgtEl>
                                        <p:attrNameLst>
                                          <p:attrName>style.visibility</p:attrName>
                                        </p:attrNameLst>
                                      </p:cBhvr>
                                      <p:to>
                                        <p:strVal val="hidden"/>
                                      </p:to>
                                    </p:se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126981"/>
                                        </p:tgtEl>
                                        <p:attrNameLst>
                                          <p:attrName>style.visibility</p:attrName>
                                        </p:attrNameLst>
                                      </p:cBhvr>
                                      <p:to>
                                        <p:strVal val="visible"/>
                                      </p:to>
                                    </p:set>
                                    <p:animEffect transition="in" filter="slide(fromBottom)">
                                      <p:cBhvr>
                                        <p:cTn id="20" dur="500"/>
                                        <p:tgtEl>
                                          <p:spTgt spid="12698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26988"/>
                                        </p:tgtEl>
                                        <p:attrNameLst>
                                          <p:attrName>style.visibility</p:attrName>
                                        </p:attrNameLst>
                                      </p:cBhvr>
                                      <p:to>
                                        <p:strVal val="visible"/>
                                      </p:to>
                                    </p:set>
                                    <p:anim calcmode="lin" valueType="num">
                                      <p:cBhvr>
                                        <p:cTn id="25" dur="500" fill="hold"/>
                                        <p:tgtEl>
                                          <p:spTgt spid="126988"/>
                                        </p:tgtEl>
                                        <p:attrNameLst>
                                          <p:attrName>ppt_w</p:attrName>
                                        </p:attrNameLst>
                                      </p:cBhvr>
                                      <p:tavLst>
                                        <p:tav tm="0">
                                          <p:val>
                                            <p:fltVal val="0"/>
                                          </p:val>
                                        </p:tav>
                                        <p:tav tm="100000">
                                          <p:val>
                                            <p:strVal val="#ppt_w"/>
                                          </p:val>
                                        </p:tav>
                                      </p:tavLst>
                                    </p:anim>
                                    <p:anim calcmode="lin" valueType="num">
                                      <p:cBhvr>
                                        <p:cTn id="26" dur="500" fill="hold"/>
                                        <p:tgtEl>
                                          <p:spTgt spid="126988"/>
                                        </p:tgtEl>
                                        <p:attrNameLst>
                                          <p:attrName>ppt_h</p:attrName>
                                        </p:attrNameLst>
                                      </p:cBhvr>
                                      <p:tavLst>
                                        <p:tav tm="0">
                                          <p:val>
                                            <p:fltVal val="0"/>
                                          </p:val>
                                        </p:tav>
                                        <p:tav tm="100000">
                                          <p:val>
                                            <p:strVal val="#ppt_h"/>
                                          </p:val>
                                        </p:tav>
                                      </p:tavLst>
                                    </p:anim>
                                    <p:animEffect transition="in" filter="fade">
                                      <p:cBhvr>
                                        <p:cTn id="27" dur="500"/>
                                        <p:tgtEl>
                                          <p:spTgt spid="126988"/>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126979"/>
                                        </p:tgtEl>
                                        <p:attrNameLst>
                                          <p:attrName>style.visibility</p:attrName>
                                        </p:attrNameLst>
                                      </p:cBhvr>
                                      <p:to>
                                        <p:strVal val="visible"/>
                                      </p:to>
                                    </p:set>
                                    <p:anim calcmode="lin" valueType="num">
                                      <p:cBhvr>
                                        <p:cTn id="32" dur="500" fill="hold"/>
                                        <p:tgtEl>
                                          <p:spTgt spid="126979"/>
                                        </p:tgtEl>
                                        <p:attrNameLst>
                                          <p:attrName>ppt_x</p:attrName>
                                        </p:attrNameLst>
                                      </p:cBhvr>
                                      <p:tavLst>
                                        <p:tav tm="0">
                                          <p:val>
                                            <p:strVal val="#ppt_x-#ppt_w/2"/>
                                          </p:val>
                                        </p:tav>
                                        <p:tav tm="100000">
                                          <p:val>
                                            <p:strVal val="#ppt_x"/>
                                          </p:val>
                                        </p:tav>
                                      </p:tavLst>
                                    </p:anim>
                                    <p:anim calcmode="lin" valueType="num">
                                      <p:cBhvr>
                                        <p:cTn id="33" dur="500" fill="hold"/>
                                        <p:tgtEl>
                                          <p:spTgt spid="126979"/>
                                        </p:tgtEl>
                                        <p:attrNameLst>
                                          <p:attrName>ppt_y</p:attrName>
                                        </p:attrNameLst>
                                      </p:cBhvr>
                                      <p:tavLst>
                                        <p:tav tm="0">
                                          <p:val>
                                            <p:strVal val="#ppt_y"/>
                                          </p:val>
                                        </p:tav>
                                        <p:tav tm="100000">
                                          <p:val>
                                            <p:strVal val="#ppt_y"/>
                                          </p:val>
                                        </p:tav>
                                      </p:tavLst>
                                    </p:anim>
                                    <p:anim calcmode="lin" valueType="num">
                                      <p:cBhvr>
                                        <p:cTn id="34" dur="500" fill="hold"/>
                                        <p:tgtEl>
                                          <p:spTgt spid="126979"/>
                                        </p:tgtEl>
                                        <p:attrNameLst>
                                          <p:attrName>ppt_w</p:attrName>
                                        </p:attrNameLst>
                                      </p:cBhvr>
                                      <p:tavLst>
                                        <p:tav tm="0">
                                          <p:val>
                                            <p:fltVal val="0"/>
                                          </p:val>
                                        </p:tav>
                                        <p:tav tm="100000">
                                          <p:val>
                                            <p:strVal val="#ppt_w"/>
                                          </p:val>
                                        </p:tav>
                                      </p:tavLst>
                                    </p:anim>
                                    <p:anim calcmode="lin" valueType="num">
                                      <p:cBhvr>
                                        <p:cTn id="35" dur="500" fill="hold"/>
                                        <p:tgtEl>
                                          <p:spTgt spid="1269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93" grpId="0"/>
      <p:bldP spid="126993" grpId="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en-US" sz="3600" smtClean="0"/>
              <a:t>Gas Demonstrations</a:t>
            </a:r>
          </a:p>
        </p:txBody>
      </p:sp>
      <p:sp>
        <p:nvSpPr>
          <p:cNvPr id="375811" name="Document">
            <a:hlinkClick r:id="rId9"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581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35525" name="Rectangle 7"/>
          <p:cNvSpPr>
            <a:spLocks noChangeArrowheads="1"/>
          </p:cNvSpPr>
          <p:nvPr/>
        </p:nvSpPr>
        <p:spPr bwMode="auto">
          <a:xfrm>
            <a:off x="2286000" y="1952625"/>
            <a:ext cx="2679700" cy="396875"/>
          </a:xfrm>
          <a:prstGeom prst="rect">
            <a:avLst/>
          </a:prstGeom>
          <a:noFill/>
          <a:ln w="9525">
            <a:noFill/>
            <a:miter lim="800000"/>
            <a:headEnd/>
            <a:tailEnd/>
          </a:ln>
        </p:spPr>
        <p:txBody>
          <a:bodyPr wrap="none" anchor="ctr">
            <a:spAutoFit/>
          </a:bodyPr>
          <a:lstStyle/>
          <a:p>
            <a:pPr algn="l"/>
            <a:r>
              <a:rPr lang="en-US" sz="2000">
                <a:hlinkClick r:id="rId10" action="ppaction://hlinkfile"/>
              </a:rPr>
              <a:t>Gas:  Demonstrations</a:t>
            </a:r>
            <a:r>
              <a:rPr lang="en-US" b="1">
                <a:hlinkClick r:id="rId10" action="ppaction://hlinkfile"/>
              </a:rPr>
              <a:t> </a:t>
            </a:r>
            <a:endParaRPr lang="en-US" b="1"/>
          </a:p>
        </p:txBody>
      </p:sp>
      <p:sp>
        <p:nvSpPr>
          <p:cNvPr id="235526" name="Rectangle 8"/>
          <p:cNvSpPr>
            <a:spLocks noChangeArrowheads="1"/>
          </p:cNvSpPr>
          <p:nvPr/>
        </p:nvSpPr>
        <p:spPr bwMode="auto">
          <a:xfrm>
            <a:off x="2286000" y="4019550"/>
            <a:ext cx="2679700" cy="396875"/>
          </a:xfrm>
          <a:prstGeom prst="rect">
            <a:avLst/>
          </a:prstGeom>
          <a:noFill/>
          <a:ln w="9525">
            <a:noFill/>
            <a:miter lim="800000"/>
            <a:headEnd/>
            <a:tailEnd/>
          </a:ln>
        </p:spPr>
        <p:txBody>
          <a:bodyPr wrap="none" anchor="ctr">
            <a:spAutoFit/>
          </a:bodyPr>
          <a:lstStyle/>
          <a:p>
            <a:pPr algn="l"/>
            <a:r>
              <a:rPr lang="en-US" sz="2000">
                <a:hlinkClick r:id="rId11"/>
              </a:rPr>
              <a:t>Gas:  Demonstrations</a:t>
            </a:r>
            <a:r>
              <a:rPr lang="en-US" b="1"/>
              <a:t> </a:t>
            </a:r>
          </a:p>
        </p:txBody>
      </p:sp>
      <p:sp>
        <p:nvSpPr>
          <p:cNvPr id="375821" name="Text Box 13"/>
          <p:cNvSpPr txBox="1">
            <a:spLocks noChangeArrowheads="1"/>
          </p:cNvSpPr>
          <p:nvPr/>
        </p:nvSpPr>
        <p:spPr bwMode="auto">
          <a:xfrm>
            <a:off x="6805613" y="2058988"/>
            <a:ext cx="2211387" cy="396875"/>
          </a:xfrm>
          <a:prstGeom prst="rect">
            <a:avLst/>
          </a:prstGeom>
          <a:noFill/>
          <a:ln w="9525">
            <a:noFill/>
            <a:miter lim="800000"/>
            <a:headEnd/>
            <a:tailEnd/>
          </a:ln>
        </p:spPr>
        <p:txBody>
          <a:bodyPr wrap="none">
            <a:spAutoFit/>
          </a:bodyPr>
          <a:lstStyle/>
          <a:p>
            <a:r>
              <a:rPr lang="en-US" sz="1000" b="1"/>
              <a:t>Effect of Temperature on Volume </a:t>
            </a:r>
          </a:p>
          <a:p>
            <a:r>
              <a:rPr lang="en-US" sz="1000" b="1"/>
              <a:t>of a Gas VIDEO</a:t>
            </a:r>
          </a:p>
        </p:txBody>
      </p:sp>
      <p:sp>
        <p:nvSpPr>
          <p:cNvPr id="375822" name="Text Box 14"/>
          <p:cNvSpPr txBox="1">
            <a:spLocks noChangeArrowheads="1"/>
          </p:cNvSpPr>
          <p:nvPr/>
        </p:nvSpPr>
        <p:spPr bwMode="auto">
          <a:xfrm>
            <a:off x="6811963" y="3201988"/>
            <a:ext cx="2073275" cy="396875"/>
          </a:xfrm>
          <a:prstGeom prst="rect">
            <a:avLst/>
          </a:prstGeom>
          <a:noFill/>
          <a:ln w="9525">
            <a:noFill/>
            <a:miter lim="800000"/>
            <a:headEnd/>
            <a:tailEnd/>
          </a:ln>
        </p:spPr>
        <p:txBody>
          <a:bodyPr wrap="none">
            <a:spAutoFit/>
          </a:bodyPr>
          <a:lstStyle/>
          <a:p>
            <a:r>
              <a:rPr lang="en-US" sz="1000" b="1"/>
              <a:t>Air Pressure Crushes a Popcan</a:t>
            </a:r>
          </a:p>
          <a:p>
            <a:r>
              <a:rPr lang="en-US" sz="1000" b="1"/>
              <a:t> VIDEO</a:t>
            </a:r>
          </a:p>
        </p:txBody>
      </p:sp>
      <p:sp>
        <p:nvSpPr>
          <p:cNvPr id="375823" name="Text Box 15"/>
          <p:cNvSpPr txBox="1">
            <a:spLocks noChangeArrowheads="1"/>
          </p:cNvSpPr>
          <p:nvPr/>
        </p:nvSpPr>
        <p:spPr bwMode="auto">
          <a:xfrm>
            <a:off x="6938963" y="4325938"/>
            <a:ext cx="1939925" cy="549275"/>
          </a:xfrm>
          <a:prstGeom prst="rect">
            <a:avLst/>
          </a:prstGeom>
          <a:noFill/>
          <a:ln w="9525">
            <a:noFill/>
            <a:miter lim="800000"/>
            <a:headEnd/>
            <a:tailEnd/>
          </a:ln>
        </p:spPr>
        <p:txBody>
          <a:bodyPr wrap="none">
            <a:spAutoFit/>
          </a:bodyPr>
          <a:lstStyle/>
          <a:p>
            <a:r>
              <a:rPr lang="en-US" sz="1000" b="1"/>
              <a:t>Air Pressure Inside a Balloon</a:t>
            </a:r>
          </a:p>
          <a:p>
            <a:r>
              <a:rPr lang="en-US" sz="1000" b="1"/>
              <a:t>(Needle through a balloon)</a:t>
            </a:r>
          </a:p>
          <a:p>
            <a:r>
              <a:rPr lang="en-US" sz="1000" b="1"/>
              <a:t> VIDEO</a:t>
            </a:r>
          </a:p>
        </p:txBody>
      </p:sp>
      <p:sp>
        <p:nvSpPr>
          <p:cNvPr id="375824" name="Text Box 16"/>
          <p:cNvSpPr txBox="1">
            <a:spLocks noChangeArrowheads="1"/>
          </p:cNvSpPr>
          <p:nvPr/>
        </p:nvSpPr>
        <p:spPr bwMode="auto">
          <a:xfrm>
            <a:off x="6969125" y="5497513"/>
            <a:ext cx="1949450" cy="549275"/>
          </a:xfrm>
          <a:prstGeom prst="rect">
            <a:avLst/>
          </a:prstGeom>
          <a:noFill/>
          <a:ln w="9525">
            <a:noFill/>
            <a:miter lim="800000"/>
            <a:headEnd/>
            <a:tailEnd/>
          </a:ln>
        </p:spPr>
        <p:txBody>
          <a:bodyPr wrap="none">
            <a:spAutoFit/>
          </a:bodyPr>
          <a:lstStyle/>
          <a:p>
            <a:r>
              <a:rPr lang="en-US" sz="1000" b="1"/>
              <a:t>Effect of Pressure on Volume</a:t>
            </a:r>
          </a:p>
          <a:p>
            <a:r>
              <a:rPr lang="en-US" sz="1000" b="1"/>
              <a:t>(Shaving Creme in a Belljar)</a:t>
            </a:r>
          </a:p>
          <a:p>
            <a:r>
              <a:rPr lang="en-US" sz="1000" b="1"/>
              <a:t> VIDEO</a:t>
            </a:r>
          </a:p>
        </p:txBody>
      </p:sp>
      <p:sp>
        <p:nvSpPr>
          <p:cNvPr id="235531" name="Text Box 17"/>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pic>
        <p:nvPicPr>
          <p:cNvPr id="375826" name="ballon4.wmv">
            <a:hlinkClick r:id="" action="ppaction://media"/>
          </p:cNvPr>
          <p:cNvPicPr>
            <a:picLocks noRot="1" noChangeAspect="1" noChangeArrowheads="1"/>
          </p:cNvPicPr>
          <p:nvPr>
            <a:videoFile r:link="rId2"/>
          </p:nvPr>
        </p:nvPicPr>
        <p:blipFill>
          <a:blip r:embed="rId12" cstate="print"/>
          <a:srcRect/>
          <a:stretch>
            <a:fillRect/>
          </a:stretch>
        </p:blipFill>
        <p:spPr bwMode="auto">
          <a:xfrm>
            <a:off x="5507038" y="1824038"/>
            <a:ext cx="1216025" cy="912812"/>
          </a:xfrm>
          <a:prstGeom prst="rect">
            <a:avLst/>
          </a:prstGeom>
          <a:noFill/>
          <a:ln w="9525">
            <a:noFill/>
            <a:miter lim="800000"/>
            <a:headEnd/>
            <a:tailEnd/>
          </a:ln>
        </p:spPr>
      </p:pic>
      <p:pic>
        <p:nvPicPr>
          <p:cNvPr id="375827" name="balloon pop.wmv">
            <a:hlinkClick r:id="" action="ppaction://media"/>
          </p:cNvPr>
          <p:cNvPicPr>
            <a:picLocks noRot="1" noChangeAspect="1" noChangeArrowheads="1"/>
          </p:cNvPicPr>
          <p:nvPr>
            <a:videoFile r:link="rId3"/>
          </p:nvPr>
        </p:nvPicPr>
        <p:blipFill>
          <a:blip r:embed="rId13" cstate="print"/>
          <a:srcRect/>
          <a:stretch>
            <a:fillRect/>
          </a:stretch>
        </p:blipFill>
        <p:spPr bwMode="auto">
          <a:xfrm>
            <a:off x="5507038" y="4067175"/>
            <a:ext cx="1216025" cy="912813"/>
          </a:xfrm>
          <a:prstGeom prst="rect">
            <a:avLst/>
          </a:prstGeom>
          <a:noFill/>
          <a:ln w="9525">
            <a:noFill/>
            <a:miter lim="800000"/>
            <a:headEnd/>
            <a:tailEnd/>
          </a:ln>
        </p:spPr>
      </p:pic>
      <p:pic>
        <p:nvPicPr>
          <p:cNvPr id="375828" name="Popcan.wmv">
            <a:hlinkClick r:id="" action="ppaction://media"/>
          </p:cNvPr>
          <p:cNvPicPr>
            <a:picLocks noRot="1" noChangeAspect="1" noChangeArrowheads="1"/>
          </p:cNvPicPr>
          <p:nvPr>
            <a:videoFile r:link="rId4"/>
          </p:nvPr>
        </p:nvPicPr>
        <p:blipFill>
          <a:blip r:embed="rId14" cstate="print"/>
          <a:srcRect/>
          <a:stretch>
            <a:fillRect/>
          </a:stretch>
        </p:blipFill>
        <p:spPr bwMode="auto">
          <a:xfrm>
            <a:off x="5507038" y="2935288"/>
            <a:ext cx="1216025" cy="912812"/>
          </a:xfrm>
          <a:prstGeom prst="rect">
            <a:avLst/>
          </a:prstGeom>
          <a:noFill/>
          <a:ln w="9525">
            <a:noFill/>
            <a:miter lim="800000"/>
            <a:headEnd/>
            <a:tailEnd/>
          </a:ln>
        </p:spPr>
      </p:pic>
      <p:pic>
        <p:nvPicPr>
          <p:cNvPr id="375829" name="Bell jar creme.wmv">
            <a:hlinkClick r:id="" action="ppaction://media"/>
          </p:cNvPr>
          <p:cNvPicPr>
            <a:picLocks noRot="1" noChangeAspect="1" noChangeArrowheads="1"/>
          </p:cNvPicPr>
          <p:nvPr>
            <a:videoFile r:link="rId5"/>
          </p:nvPr>
        </p:nvPicPr>
        <p:blipFill>
          <a:blip r:embed="rId15" cstate="print"/>
          <a:srcRect/>
          <a:stretch>
            <a:fillRect/>
          </a:stretch>
        </p:blipFill>
        <p:spPr bwMode="auto">
          <a:xfrm>
            <a:off x="5514975" y="5232400"/>
            <a:ext cx="1216025" cy="912813"/>
          </a:xfrm>
          <a:prstGeom prst="rect">
            <a:avLst/>
          </a:prstGeom>
          <a:noFill/>
          <a:ln w="9525">
            <a:noFill/>
            <a:miter lim="800000"/>
            <a:headEnd/>
            <a:tailEnd/>
          </a:ln>
        </p:spPr>
      </p:pic>
      <p:pic>
        <p:nvPicPr>
          <p:cNvPr id="375830" name="eggslpode.wmv">
            <a:hlinkClick r:id="" action="ppaction://media"/>
          </p:cNvPr>
          <p:cNvPicPr>
            <a:picLocks noRot="1" noChangeAspect="1" noChangeArrowheads="1"/>
          </p:cNvPicPr>
          <p:nvPr>
            <a:videoFile r:link="rId6"/>
          </p:nvPr>
        </p:nvPicPr>
        <p:blipFill>
          <a:blip r:embed="rId16" cstate="print"/>
          <a:srcRect/>
          <a:stretch>
            <a:fillRect/>
          </a:stretch>
        </p:blipFill>
        <p:spPr bwMode="auto">
          <a:xfrm>
            <a:off x="7721600" y="150813"/>
            <a:ext cx="1216025" cy="912812"/>
          </a:xfrm>
          <a:prstGeom prst="rect">
            <a:avLst/>
          </a:prstGeom>
          <a:noFill/>
          <a:ln w="9525">
            <a:noFill/>
            <a:miter lim="800000"/>
            <a:headEnd/>
            <a:tailEnd/>
          </a:ln>
        </p:spPr>
      </p:pic>
      <p:sp>
        <p:nvSpPr>
          <p:cNvPr id="235537" name="Text Box 23"/>
          <p:cNvSpPr txBox="1">
            <a:spLocks noChangeArrowheads="1"/>
          </p:cNvSpPr>
          <p:nvPr/>
        </p:nvSpPr>
        <p:spPr bwMode="auto">
          <a:xfrm>
            <a:off x="7820025" y="192088"/>
            <a:ext cx="1009650" cy="274637"/>
          </a:xfrm>
          <a:prstGeom prst="rect">
            <a:avLst/>
          </a:prstGeom>
          <a:noFill/>
          <a:ln w="9525">
            <a:noFill/>
            <a:miter lim="800000"/>
            <a:headEnd/>
            <a:tailEnd/>
          </a:ln>
        </p:spPr>
        <p:txBody>
          <a:bodyPr wrap="none">
            <a:spAutoFit/>
          </a:bodyPr>
          <a:lstStyle/>
          <a:p>
            <a:pPr algn="l"/>
            <a:r>
              <a:rPr lang="en-US">
                <a:solidFill>
                  <a:srgbClr val="663300"/>
                </a:solidFill>
              </a:rPr>
              <a:t>Eggsplosion</a:t>
            </a:r>
          </a:p>
        </p:txBody>
      </p:sp>
      <p:sp>
        <p:nvSpPr>
          <p:cNvPr id="235538" name="Text Box 24"/>
          <p:cNvSpPr txBox="1">
            <a:spLocks noChangeArrowheads="1"/>
          </p:cNvSpPr>
          <p:nvPr/>
        </p:nvSpPr>
        <p:spPr bwMode="auto">
          <a:xfrm>
            <a:off x="5503863" y="2032000"/>
            <a:ext cx="1265237" cy="458788"/>
          </a:xfrm>
          <a:prstGeom prst="rect">
            <a:avLst/>
          </a:prstGeom>
          <a:noFill/>
          <a:ln w="9525">
            <a:noFill/>
            <a:miter lim="800000"/>
            <a:headEnd/>
            <a:tailEnd/>
          </a:ln>
        </p:spPr>
        <p:txBody>
          <a:bodyPr wrap="none">
            <a:spAutoFit/>
          </a:bodyPr>
          <a:lstStyle/>
          <a:p>
            <a:r>
              <a:rPr lang="en-US" sz="800" b="1">
                <a:solidFill>
                  <a:schemeClr val="bg1"/>
                </a:solidFill>
              </a:rPr>
              <a:t>Effect of Temperature </a:t>
            </a:r>
          </a:p>
          <a:p>
            <a:r>
              <a:rPr lang="en-US" sz="800" b="1">
                <a:solidFill>
                  <a:schemeClr val="bg1"/>
                </a:solidFill>
              </a:rPr>
              <a:t>on Volume </a:t>
            </a:r>
          </a:p>
          <a:p>
            <a:r>
              <a:rPr lang="en-US" sz="800" b="1">
                <a:solidFill>
                  <a:schemeClr val="bg1"/>
                </a:solidFill>
              </a:rPr>
              <a:t>of a Gas VIDEO</a:t>
            </a:r>
          </a:p>
        </p:txBody>
      </p:sp>
      <p:sp>
        <p:nvSpPr>
          <p:cNvPr id="235539" name="Text Box 25"/>
          <p:cNvSpPr txBox="1">
            <a:spLocks noChangeArrowheads="1"/>
          </p:cNvSpPr>
          <p:nvPr/>
        </p:nvSpPr>
        <p:spPr bwMode="auto">
          <a:xfrm>
            <a:off x="5568950" y="3108325"/>
            <a:ext cx="1074738" cy="458788"/>
          </a:xfrm>
          <a:prstGeom prst="rect">
            <a:avLst/>
          </a:prstGeom>
          <a:noFill/>
          <a:ln w="9525">
            <a:noFill/>
            <a:miter lim="800000"/>
            <a:headEnd/>
            <a:tailEnd/>
          </a:ln>
        </p:spPr>
        <p:txBody>
          <a:bodyPr wrap="none">
            <a:spAutoFit/>
          </a:bodyPr>
          <a:lstStyle/>
          <a:p>
            <a:r>
              <a:rPr lang="en-US" sz="800" b="1">
                <a:solidFill>
                  <a:schemeClr val="bg1"/>
                </a:solidFill>
              </a:rPr>
              <a:t>Air Pressure </a:t>
            </a:r>
          </a:p>
          <a:p>
            <a:r>
              <a:rPr lang="en-US" sz="800" b="1">
                <a:solidFill>
                  <a:schemeClr val="bg1"/>
                </a:solidFill>
              </a:rPr>
              <a:t>Crushes a Popcan</a:t>
            </a:r>
          </a:p>
          <a:p>
            <a:r>
              <a:rPr lang="en-US" sz="800" b="1">
                <a:solidFill>
                  <a:schemeClr val="bg1"/>
                </a:solidFill>
              </a:rPr>
              <a:t> VIDEO</a:t>
            </a:r>
          </a:p>
        </p:txBody>
      </p:sp>
      <p:sp>
        <p:nvSpPr>
          <p:cNvPr id="235540" name="Rectangle 27"/>
          <p:cNvSpPr>
            <a:spLocks noChangeArrowheads="1"/>
          </p:cNvSpPr>
          <p:nvPr/>
        </p:nvSpPr>
        <p:spPr bwMode="auto">
          <a:xfrm>
            <a:off x="5564188" y="4148138"/>
            <a:ext cx="1108075" cy="703262"/>
          </a:xfrm>
          <a:prstGeom prst="rect">
            <a:avLst/>
          </a:prstGeom>
          <a:noFill/>
          <a:ln w="9525">
            <a:noFill/>
            <a:miter lim="800000"/>
            <a:headEnd/>
            <a:tailEnd/>
          </a:ln>
        </p:spPr>
        <p:txBody>
          <a:bodyPr>
            <a:spAutoFit/>
          </a:bodyPr>
          <a:lstStyle/>
          <a:p>
            <a:r>
              <a:rPr lang="en-US" sz="800" b="1">
                <a:solidFill>
                  <a:schemeClr val="bg1"/>
                </a:solidFill>
              </a:rPr>
              <a:t>Air Pressure </a:t>
            </a:r>
          </a:p>
          <a:p>
            <a:r>
              <a:rPr lang="en-US" sz="800" b="1">
                <a:solidFill>
                  <a:schemeClr val="bg1"/>
                </a:solidFill>
              </a:rPr>
              <a:t>Inside a Balloon</a:t>
            </a:r>
          </a:p>
          <a:p>
            <a:r>
              <a:rPr lang="en-US" sz="800" b="1">
                <a:solidFill>
                  <a:schemeClr val="bg1"/>
                </a:solidFill>
              </a:rPr>
              <a:t>(Needle through </a:t>
            </a:r>
          </a:p>
          <a:p>
            <a:r>
              <a:rPr lang="en-US" sz="800" b="1">
                <a:solidFill>
                  <a:schemeClr val="bg1"/>
                </a:solidFill>
              </a:rPr>
              <a:t>a balloon)</a:t>
            </a:r>
          </a:p>
          <a:p>
            <a:r>
              <a:rPr lang="en-US" sz="800" b="1">
                <a:solidFill>
                  <a:schemeClr val="bg1"/>
                </a:solidFill>
              </a:rPr>
              <a:t> VIDEO</a:t>
            </a:r>
          </a:p>
        </p:txBody>
      </p:sp>
      <p:sp>
        <p:nvSpPr>
          <p:cNvPr id="235541" name="Rectangle 29"/>
          <p:cNvSpPr>
            <a:spLocks noChangeArrowheads="1"/>
          </p:cNvSpPr>
          <p:nvPr/>
        </p:nvSpPr>
        <p:spPr bwMode="auto">
          <a:xfrm>
            <a:off x="5116513" y="5324475"/>
            <a:ext cx="2071687" cy="703263"/>
          </a:xfrm>
          <a:prstGeom prst="rect">
            <a:avLst/>
          </a:prstGeom>
          <a:noFill/>
          <a:ln w="9525">
            <a:noFill/>
            <a:miter lim="800000"/>
            <a:headEnd/>
            <a:tailEnd/>
          </a:ln>
        </p:spPr>
        <p:txBody>
          <a:bodyPr>
            <a:spAutoFit/>
          </a:bodyPr>
          <a:lstStyle/>
          <a:p>
            <a:r>
              <a:rPr lang="en-US" sz="800" b="1">
                <a:solidFill>
                  <a:schemeClr val="bg1"/>
                </a:solidFill>
              </a:rPr>
              <a:t>Effect of Pressure </a:t>
            </a:r>
          </a:p>
          <a:p>
            <a:r>
              <a:rPr lang="en-US" sz="800" b="1">
                <a:solidFill>
                  <a:schemeClr val="bg1"/>
                </a:solidFill>
              </a:rPr>
              <a:t>on Volume</a:t>
            </a:r>
          </a:p>
          <a:p>
            <a:r>
              <a:rPr lang="en-US" sz="800" b="1">
                <a:solidFill>
                  <a:schemeClr val="bg1"/>
                </a:solidFill>
              </a:rPr>
              <a:t>(Shaving Creme </a:t>
            </a:r>
          </a:p>
          <a:p>
            <a:r>
              <a:rPr lang="en-US" sz="800" b="1">
                <a:solidFill>
                  <a:schemeClr val="bg1"/>
                </a:solidFill>
              </a:rPr>
              <a:t>in a Belljar)</a:t>
            </a:r>
          </a:p>
          <a:p>
            <a:r>
              <a:rPr lang="en-US" sz="800" b="1">
                <a:solidFill>
                  <a:schemeClr val="bg1"/>
                </a:solidFill>
              </a:rPr>
              <a:t> VIDEO</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75821"/>
                                        </p:tgtEl>
                                        <p:attrNameLst>
                                          <p:attrName>style.visibility</p:attrName>
                                        </p:attrNameLst>
                                      </p:cBhvr>
                                      <p:to>
                                        <p:strVal val="visible"/>
                                      </p:to>
                                    </p:set>
                                    <p:anim calcmode="lin" valueType="num">
                                      <p:cBhvr>
                                        <p:cTn id="7" dur="1000" fill="hold"/>
                                        <p:tgtEl>
                                          <p:spTgt spid="375821"/>
                                        </p:tgtEl>
                                        <p:attrNameLst>
                                          <p:attrName>ppt_x</p:attrName>
                                        </p:attrNameLst>
                                      </p:cBhvr>
                                      <p:tavLst>
                                        <p:tav tm="0">
                                          <p:val>
                                            <p:strVal val="#ppt_x-.2"/>
                                          </p:val>
                                        </p:tav>
                                        <p:tav tm="100000">
                                          <p:val>
                                            <p:strVal val="#ppt_x"/>
                                          </p:val>
                                        </p:tav>
                                      </p:tavLst>
                                    </p:anim>
                                    <p:anim calcmode="lin" valueType="num">
                                      <p:cBhvr>
                                        <p:cTn id="8" dur="1000" fill="hold"/>
                                        <p:tgtEl>
                                          <p:spTgt spid="3758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58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75822"/>
                                        </p:tgtEl>
                                        <p:attrNameLst>
                                          <p:attrName>style.visibility</p:attrName>
                                        </p:attrNameLst>
                                      </p:cBhvr>
                                      <p:to>
                                        <p:strVal val="visible"/>
                                      </p:to>
                                    </p:set>
                                    <p:anim calcmode="lin" valueType="num">
                                      <p:cBhvr>
                                        <p:cTn id="12" dur="1000" fill="hold"/>
                                        <p:tgtEl>
                                          <p:spTgt spid="375822"/>
                                        </p:tgtEl>
                                        <p:attrNameLst>
                                          <p:attrName>ppt_x</p:attrName>
                                        </p:attrNameLst>
                                      </p:cBhvr>
                                      <p:tavLst>
                                        <p:tav tm="0">
                                          <p:val>
                                            <p:strVal val="#ppt_x-.2"/>
                                          </p:val>
                                        </p:tav>
                                        <p:tav tm="100000">
                                          <p:val>
                                            <p:strVal val="#ppt_x"/>
                                          </p:val>
                                        </p:tav>
                                      </p:tavLst>
                                    </p:anim>
                                    <p:anim calcmode="lin" valueType="num">
                                      <p:cBhvr>
                                        <p:cTn id="13" dur="1000" fill="hold"/>
                                        <p:tgtEl>
                                          <p:spTgt spid="37582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7582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375823"/>
                                        </p:tgtEl>
                                        <p:attrNameLst>
                                          <p:attrName>style.visibility</p:attrName>
                                        </p:attrNameLst>
                                      </p:cBhvr>
                                      <p:to>
                                        <p:strVal val="visible"/>
                                      </p:to>
                                    </p:set>
                                    <p:anim calcmode="lin" valueType="num">
                                      <p:cBhvr>
                                        <p:cTn id="17" dur="1000" fill="hold"/>
                                        <p:tgtEl>
                                          <p:spTgt spid="375823"/>
                                        </p:tgtEl>
                                        <p:attrNameLst>
                                          <p:attrName>ppt_x</p:attrName>
                                        </p:attrNameLst>
                                      </p:cBhvr>
                                      <p:tavLst>
                                        <p:tav tm="0">
                                          <p:val>
                                            <p:strVal val="#ppt_x-.2"/>
                                          </p:val>
                                        </p:tav>
                                        <p:tav tm="100000">
                                          <p:val>
                                            <p:strVal val="#ppt_x"/>
                                          </p:val>
                                        </p:tav>
                                      </p:tavLst>
                                    </p:anim>
                                    <p:anim calcmode="lin" valueType="num">
                                      <p:cBhvr>
                                        <p:cTn id="18" dur="1000" fill="hold"/>
                                        <p:tgtEl>
                                          <p:spTgt spid="3758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7582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75824"/>
                                        </p:tgtEl>
                                        <p:attrNameLst>
                                          <p:attrName>style.visibility</p:attrName>
                                        </p:attrNameLst>
                                      </p:cBhvr>
                                      <p:to>
                                        <p:strVal val="visible"/>
                                      </p:to>
                                    </p:set>
                                    <p:anim calcmode="lin" valueType="num">
                                      <p:cBhvr>
                                        <p:cTn id="22" dur="1000" fill="hold"/>
                                        <p:tgtEl>
                                          <p:spTgt spid="375824"/>
                                        </p:tgtEl>
                                        <p:attrNameLst>
                                          <p:attrName>ppt_x</p:attrName>
                                        </p:attrNameLst>
                                      </p:cBhvr>
                                      <p:tavLst>
                                        <p:tav tm="0">
                                          <p:val>
                                            <p:strVal val="#ppt_x-.2"/>
                                          </p:val>
                                        </p:tav>
                                        <p:tav tm="100000">
                                          <p:val>
                                            <p:strVal val="#ppt_x"/>
                                          </p:val>
                                        </p:tav>
                                      </p:tavLst>
                                    </p:anim>
                                    <p:anim calcmode="lin" valueType="num">
                                      <p:cBhvr>
                                        <p:cTn id="23" dur="1000" fill="hold"/>
                                        <p:tgtEl>
                                          <p:spTgt spid="37582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758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7582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75826"/>
                                        </p:tgtEl>
                                      </p:cBhvr>
                                    </p:cmd>
                                  </p:childTnLst>
                                </p:cTn>
                              </p:par>
                            </p:childTnLst>
                          </p:cTn>
                        </p:par>
                      </p:childTnLst>
                    </p:cTn>
                  </p:par>
                </p:childTnLst>
              </p:cTn>
              <p:nextCondLst>
                <p:cond evt="onClick" delay="0">
                  <p:tgtEl>
                    <p:spTgt spid="375826"/>
                  </p:tgtEl>
                </p:cond>
              </p:nextCondLst>
            </p:seq>
            <p:video fullScrn="1">
              <p:cMediaNode>
                <p:cTn id="30" fill="hold" display="0">
                  <p:stCondLst>
                    <p:cond delay="indefinite"/>
                  </p:stCondLst>
                  <p:endCondLst>
                    <p:cond evt="onNext" delay="0">
                      <p:tgtEl>
                        <p:sldTgt/>
                      </p:tgtEl>
                    </p:cond>
                    <p:cond evt="onPrev" delay="0">
                      <p:tgtEl>
                        <p:sldTgt/>
                      </p:tgtEl>
                    </p:cond>
                  </p:endCondLst>
                </p:cTn>
                <p:tgtEl>
                  <p:spTgt spid="375826"/>
                </p:tgtEl>
              </p:cMediaNode>
            </p:video>
            <p:seq concurrent="1" nextAc="seek">
              <p:cTn id="31" restart="whenNotActive" fill="hold" evtFilter="cancelBubble" nodeType="interactiveSeq">
                <p:stCondLst>
                  <p:cond evt="onClick" delay="0">
                    <p:tgtEl>
                      <p:spTgt spid="375827"/>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75827"/>
                                        </p:tgtEl>
                                      </p:cBhvr>
                                    </p:cmd>
                                  </p:childTnLst>
                                </p:cTn>
                              </p:par>
                            </p:childTnLst>
                          </p:cTn>
                        </p:par>
                      </p:childTnLst>
                    </p:cTn>
                  </p:par>
                </p:childTnLst>
              </p:cTn>
              <p:nextCondLst>
                <p:cond evt="onClick" delay="0">
                  <p:tgtEl>
                    <p:spTgt spid="375827"/>
                  </p:tgtEl>
                </p:cond>
              </p:nextCondLst>
            </p:seq>
            <p:video fullScrn="1">
              <p:cMediaNode>
                <p:cTn id="36" fill="hold" display="0">
                  <p:stCondLst>
                    <p:cond delay="indefinite"/>
                  </p:stCondLst>
                  <p:endCondLst>
                    <p:cond evt="onNext" delay="0">
                      <p:tgtEl>
                        <p:sldTgt/>
                      </p:tgtEl>
                    </p:cond>
                    <p:cond evt="onPrev" delay="0">
                      <p:tgtEl>
                        <p:sldTgt/>
                      </p:tgtEl>
                    </p:cond>
                  </p:endCondLst>
                </p:cTn>
                <p:tgtEl>
                  <p:spTgt spid="375827"/>
                </p:tgtEl>
              </p:cMediaNode>
            </p:video>
            <p:seq concurrent="1" nextAc="seek">
              <p:cTn id="37" restart="whenNotActive" fill="hold" evtFilter="cancelBubble" nodeType="interactiveSeq">
                <p:stCondLst>
                  <p:cond evt="onClick" delay="0">
                    <p:tgtEl>
                      <p:spTgt spid="37582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75828"/>
                                        </p:tgtEl>
                                      </p:cBhvr>
                                    </p:cmd>
                                  </p:childTnLst>
                                </p:cTn>
                              </p:par>
                            </p:childTnLst>
                          </p:cTn>
                        </p:par>
                      </p:childTnLst>
                    </p:cTn>
                  </p:par>
                </p:childTnLst>
              </p:cTn>
              <p:nextCondLst>
                <p:cond evt="onClick" delay="0">
                  <p:tgtEl>
                    <p:spTgt spid="375828"/>
                  </p:tgtEl>
                </p:cond>
              </p:nextCondLst>
            </p:seq>
            <p:video fullScrn="1">
              <p:cMediaNode>
                <p:cTn id="42" fill="hold" display="0">
                  <p:stCondLst>
                    <p:cond delay="indefinite"/>
                  </p:stCondLst>
                  <p:endCondLst>
                    <p:cond evt="onNext" delay="0">
                      <p:tgtEl>
                        <p:sldTgt/>
                      </p:tgtEl>
                    </p:cond>
                    <p:cond evt="onPrev" delay="0">
                      <p:tgtEl>
                        <p:sldTgt/>
                      </p:tgtEl>
                    </p:cond>
                  </p:endCondLst>
                </p:cTn>
                <p:tgtEl>
                  <p:spTgt spid="375828"/>
                </p:tgtEl>
              </p:cMediaNode>
            </p:video>
            <p:seq concurrent="1" nextAc="seek">
              <p:cTn id="43" restart="whenNotActive" fill="hold" evtFilter="cancelBubble" nodeType="interactiveSeq">
                <p:stCondLst>
                  <p:cond evt="onClick" delay="0">
                    <p:tgtEl>
                      <p:spTgt spid="37582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75829"/>
                                        </p:tgtEl>
                                      </p:cBhvr>
                                    </p:cmd>
                                  </p:childTnLst>
                                </p:cTn>
                              </p:par>
                            </p:childTnLst>
                          </p:cTn>
                        </p:par>
                      </p:childTnLst>
                    </p:cTn>
                  </p:par>
                </p:childTnLst>
              </p:cTn>
              <p:nextCondLst>
                <p:cond evt="onClick" delay="0">
                  <p:tgtEl>
                    <p:spTgt spid="375829"/>
                  </p:tgtEl>
                </p:cond>
              </p:nextCondLst>
            </p:seq>
            <p:video fullScrn="1">
              <p:cMediaNode>
                <p:cTn id="48" fill="hold" display="0">
                  <p:stCondLst>
                    <p:cond delay="indefinite"/>
                  </p:stCondLst>
                  <p:endCondLst>
                    <p:cond evt="onNext" delay="0">
                      <p:tgtEl>
                        <p:sldTgt/>
                      </p:tgtEl>
                    </p:cond>
                    <p:cond evt="onPrev" delay="0">
                      <p:tgtEl>
                        <p:sldTgt/>
                      </p:tgtEl>
                    </p:cond>
                  </p:endCondLst>
                </p:cTn>
                <p:tgtEl>
                  <p:spTgt spid="375829"/>
                </p:tgtEl>
              </p:cMediaNode>
            </p:video>
            <p:seq concurrent="1" nextAc="seek">
              <p:cTn id="49" restart="whenNotActive" fill="hold" evtFilter="cancelBubble" nodeType="interactiveSeq">
                <p:stCondLst>
                  <p:cond evt="onClick" delay="0">
                    <p:tgtEl>
                      <p:spTgt spid="375830"/>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375830"/>
                                        </p:tgtEl>
                                      </p:cBhvr>
                                    </p:cmd>
                                  </p:childTnLst>
                                </p:cTn>
                              </p:par>
                            </p:childTnLst>
                          </p:cTn>
                        </p:par>
                      </p:childTnLst>
                    </p:cTn>
                  </p:par>
                </p:childTnLst>
              </p:cTn>
              <p:nextCondLst>
                <p:cond evt="onClick" delay="0">
                  <p:tgtEl>
                    <p:spTgt spid="375830"/>
                  </p:tgtEl>
                </p:cond>
              </p:nextCondLst>
            </p:seq>
            <p:video fullScrn="1">
              <p:cMediaNode>
                <p:cTn id="54" fill="hold" display="0">
                  <p:stCondLst>
                    <p:cond delay="indefinite"/>
                  </p:stCondLst>
                  <p:endCondLst>
                    <p:cond evt="onNext" delay="0">
                      <p:tgtEl>
                        <p:sldTgt/>
                      </p:tgtEl>
                    </p:cond>
                    <p:cond evt="onPrev" delay="0">
                      <p:tgtEl>
                        <p:sldTgt/>
                      </p:tgtEl>
                    </p:cond>
                  </p:endCondLst>
                </p:cTn>
                <p:tgtEl>
                  <p:spTgt spid="375830"/>
                </p:tgtEl>
              </p:cMediaNode>
            </p:video>
          </p:childTnLst>
        </p:cTn>
      </p:par>
    </p:tnLst>
    <p:bldLst>
      <p:bldP spid="375821" grpId="0"/>
      <p:bldP spid="375822" grpId="0"/>
      <p:bldP spid="375823" grpId="0"/>
      <p:bldP spid="375824"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36546" name="Rectangle 26"/>
          <p:cNvSpPr>
            <a:spLocks noChangeArrowheads="1"/>
          </p:cNvSpPr>
          <p:nvPr/>
        </p:nvSpPr>
        <p:spPr bwMode="auto">
          <a:xfrm>
            <a:off x="5318125" y="2225675"/>
            <a:ext cx="3149600" cy="40259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36547" name="Rectangle 2"/>
          <p:cNvSpPr>
            <a:spLocks noGrp="1" noChangeArrowheads="1"/>
          </p:cNvSpPr>
          <p:nvPr>
            <p:ph type="title"/>
          </p:nvPr>
        </p:nvSpPr>
        <p:spPr/>
        <p:txBody>
          <a:bodyPr/>
          <a:lstStyle/>
          <a:p>
            <a:pPr eaLnBrk="1" hangingPunct="1"/>
            <a:r>
              <a:rPr lang="en-US" sz="3600" smtClean="0"/>
              <a:t>Gas Demonstrations</a:t>
            </a:r>
          </a:p>
        </p:txBody>
      </p:sp>
      <p:sp>
        <p:nvSpPr>
          <p:cNvPr id="1396739" name="Document">
            <a:hlinkClick r:id="rId5"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39674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36550" name="Rectangle 5"/>
          <p:cNvSpPr>
            <a:spLocks noChangeArrowheads="1"/>
          </p:cNvSpPr>
          <p:nvPr/>
        </p:nvSpPr>
        <p:spPr bwMode="auto">
          <a:xfrm>
            <a:off x="2286000" y="1952625"/>
            <a:ext cx="2679700" cy="396875"/>
          </a:xfrm>
          <a:prstGeom prst="rect">
            <a:avLst/>
          </a:prstGeom>
          <a:noFill/>
          <a:ln w="9525">
            <a:noFill/>
            <a:miter lim="800000"/>
            <a:headEnd/>
            <a:tailEnd/>
          </a:ln>
        </p:spPr>
        <p:txBody>
          <a:bodyPr wrap="none" anchor="ctr">
            <a:spAutoFit/>
          </a:bodyPr>
          <a:lstStyle/>
          <a:p>
            <a:pPr algn="l"/>
            <a:r>
              <a:rPr lang="en-US" sz="2000">
                <a:hlinkClick r:id="rId6" action="ppaction://hlinkfile"/>
              </a:rPr>
              <a:t>Gas:  Demonstrations</a:t>
            </a:r>
            <a:r>
              <a:rPr lang="en-US" b="1">
                <a:hlinkClick r:id="rId6" action="ppaction://hlinkfile"/>
              </a:rPr>
              <a:t> </a:t>
            </a:r>
            <a:endParaRPr lang="en-US" b="1"/>
          </a:p>
        </p:txBody>
      </p:sp>
      <p:sp>
        <p:nvSpPr>
          <p:cNvPr id="236551" name="Rectangle 6"/>
          <p:cNvSpPr>
            <a:spLocks noChangeArrowheads="1"/>
          </p:cNvSpPr>
          <p:nvPr/>
        </p:nvSpPr>
        <p:spPr bwMode="auto">
          <a:xfrm>
            <a:off x="2286000" y="4019550"/>
            <a:ext cx="2679700" cy="396875"/>
          </a:xfrm>
          <a:prstGeom prst="rect">
            <a:avLst/>
          </a:prstGeom>
          <a:noFill/>
          <a:ln w="9525">
            <a:noFill/>
            <a:miter lim="800000"/>
            <a:headEnd/>
            <a:tailEnd/>
          </a:ln>
        </p:spPr>
        <p:txBody>
          <a:bodyPr wrap="none" anchor="ctr">
            <a:spAutoFit/>
          </a:bodyPr>
          <a:lstStyle/>
          <a:p>
            <a:pPr algn="l"/>
            <a:r>
              <a:rPr lang="en-US" sz="2000">
                <a:hlinkClick r:id="rId7"/>
              </a:rPr>
              <a:t>Gas:  Demonstrations</a:t>
            </a:r>
            <a:r>
              <a:rPr lang="en-US" b="1"/>
              <a:t> </a:t>
            </a:r>
          </a:p>
        </p:txBody>
      </p:sp>
      <p:sp>
        <p:nvSpPr>
          <p:cNvPr id="236552" name="Text Box 11"/>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pic>
        <p:nvPicPr>
          <p:cNvPr id="1396752" name="eggslpode.wmv">
            <a:hlinkClick r:id="" action="ppaction://media"/>
          </p:cNvPr>
          <p:cNvPicPr>
            <a:picLocks noRot="1" noChangeAspect="1" noChangeArrowheads="1"/>
          </p:cNvPicPr>
          <p:nvPr>
            <a:videoFile r:link="rId2"/>
          </p:nvPr>
        </p:nvPicPr>
        <p:blipFill>
          <a:blip r:embed="rId8" cstate="print"/>
          <a:srcRect/>
          <a:stretch>
            <a:fillRect/>
          </a:stretch>
        </p:blipFill>
        <p:spPr bwMode="auto">
          <a:xfrm>
            <a:off x="7721600" y="150813"/>
            <a:ext cx="1216025" cy="912812"/>
          </a:xfrm>
          <a:prstGeom prst="rect">
            <a:avLst/>
          </a:prstGeom>
          <a:noFill/>
          <a:ln w="9525">
            <a:noFill/>
            <a:miter lim="800000"/>
            <a:headEnd/>
            <a:tailEnd/>
          </a:ln>
        </p:spPr>
      </p:pic>
      <p:sp>
        <p:nvSpPr>
          <p:cNvPr id="236554" name="Text Box 17"/>
          <p:cNvSpPr txBox="1">
            <a:spLocks noChangeArrowheads="1"/>
          </p:cNvSpPr>
          <p:nvPr/>
        </p:nvSpPr>
        <p:spPr bwMode="auto">
          <a:xfrm>
            <a:off x="7820025" y="192088"/>
            <a:ext cx="1009650" cy="274637"/>
          </a:xfrm>
          <a:prstGeom prst="rect">
            <a:avLst/>
          </a:prstGeom>
          <a:noFill/>
          <a:ln w="9525">
            <a:noFill/>
            <a:miter lim="800000"/>
            <a:headEnd/>
            <a:tailEnd/>
          </a:ln>
        </p:spPr>
        <p:txBody>
          <a:bodyPr wrap="none">
            <a:spAutoFit/>
          </a:bodyPr>
          <a:lstStyle/>
          <a:p>
            <a:pPr algn="l"/>
            <a:r>
              <a:rPr lang="en-US">
                <a:solidFill>
                  <a:srgbClr val="663300"/>
                </a:solidFill>
              </a:rPr>
              <a:t>Eggsplosion</a:t>
            </a:r>
          </a:p>
        </p:txBody>
      </p:sp>
      <p:pic>
        <p:nvPicPr>
          <p:cNvPr id="1396760" name="Picture 24" descr="whole_egg_simple"/>
          <p:cNvPicPr>
            <a:picLocks noChangeAspect="1" noChangeArrowheads="1"/>
          </p:cNvPicPr>
          <p:nvPr/>
        </p:nvPicPr>
        <p:blipFill>
          <a:blip r:embed="rId9" cstate="print"/>
          <a:srcRect/>
          <a:stretch>
            <a:fillRect/>
          </a:stretch>
        </p:blipFill>
        <p:spPr bwMode="auto">
          <a:xfrm>
            <a:off x="5510213" y="2319338"/>
            <a:ext cx="2762250" cy="3810000"/>
          </a:xfrm>
          <a:prstGeom prst="rect">
            <a:avLst/>
          </a:prstGeom>
          <a:noFill/>
          <a:ln w="9525">
            <a:noFill/>
            <a:miter lim="800000"/>
            <a:headEnd/>
            <a:tailEnd/>
          </a:ln>
        </p:spPr>
      </p:pic>
      <p:pic>
        <p:nvPicPr>
          <p:cNvPr id="1396759" name="Picture 23" descr="cracked_egg"/>
          <p:cNvPicPr>
            <a:picLocks noChangeAspect="1" noChangeArrowheads="1"/>
          </p:cNvPicPr>
          <p:nvPr/>
        </p:nvPicPr>
        <p:blipFill>
          <a:blip r:embed="rId10" cstate="print"/>
          <a:srcRect/>
          <a:stretch>
            <a:fillRect/>
          </a:stretch>
        </p:blipFill>
        <p:spPr bwMode="auto">
          <a:xfrm>
            <a:off x="5610225" y="3716338"/>
            <a:ext cx="2519363" cy="2479675"/>
          </a:xfrm>
          <a:prstGeom prst="rect">
            <a:avLst/>
          </a:prstGeom>
          <a:noFill/>
          <a:ln w="9525">
            <a:noFill/>
            <a:miter lim="800000"/>
            <a:headEnd/>
            <a:tailEnd/>
          </a:ln>
        </p:spPr>
      </p:pic>
      <p:pic>
        <p:nvPicPr>
          <p:cNvPr id="1396761" name="Picture 25" descr="explosion_1"/>
          <p:cNvPicPr>
            <a:picLocks noChangeAspect="1" noChangeArrowheads="1"/>
          </p:cNvPicPr>
          <p:nvPr/>
        </p:nvPicPr>
        <p:blipFill>
          <a:blip r:embed="rId11" cstate="print"/>
          <a:srcRect/>
          <a:stretch>
            <a:fillRect/>
          </a:stretch>
        </p:blipFill>
        <p:spPr bwMode="auto">
          <a:xfrm>
            <a:off x="5429250" y="2797175"/>
            <a:ext cx="3028950" cy="25431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96760"/>
                                        </p:tgtEl>
                                      </p:cBhvr>
                                    </p:animEffect>
                                    <p:set>
                                      <p:cBhvr>
                                        <p:cTn id="7" dur="1" fill="hold">
                                          <p:stCondLst>
                                            <p:cond delay="499"/>
                                          </p:stCondLst>
                                        </p:cTn>
                                        <p:tgtEl>
                                          <p:spTgt spid="1396760"/>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1396761"/>
                                        </p:tgtEl>
                                        <p:attrNameLst>
                                          <p:attrName>style.visibility</p:attrName>
                                        </p:attrNameLst>
                                      </p:cBhvr>
                                      <p:to>
                                        <p:strVal val="visible"/>
                                      </p:to>
                                    </p:set>
                                    <p:anim calcmode="lin" valueType="num">
                                      <p:cBhvr>
                                        <p:cTn id="10" dur="500" fill="hold"/>
                                        <p:tgtEl>
                                          <p:spTgt spid="1396761"/>
                                        </p:tgtEl>
                                        <p:attrNameLst>
                                          <p:attrName>ppt_w</p:attrName>
                                        </p:attrNameLst>
                                      </p:cBhvr>
                                      <p:tavLst>
                                        <p:tav tm="0">
                                          <p:val>
                                            <p:fltVal val="0"/>
                                          </p:val>
                                        </p:tav>
                                        <p:tav tm="100000">
                                          <p:val>
                                            <p:strVal val="#ppt_w"/>
                                          </p:val>
                                        </p:tav>
                                      </p:tavLst>
                                    </p:anim>
                                    <p:anim calcmode="lin" valueType="num">
                                      <p:cBhvr>
                                        <p:cTn id="11" dur="500" fill="hold"/>
                                        <p:tgtEl>
                                          <p:spTgt spid="1396761"/>
                                        </p:tgtEl>
                                        <p:attrNameLst>
                                          <p:attrName>ppt_h</p:attrName>
                                        </p:attrNameLst>
                                      </p:cBhvr>
                                      <p:tavLst>
                                        <p:tav tm="0">
                                          <p:val>
                                            <p:fltVal val="0"/>
                                          </p:val>
                                        </p:tav>
                                        <p:tav tm="100000">
                                          <p:val>
                                            <p:strVal val="#ppt_h"/>
                                          </p:val>
                                        </p:tav>
                                      </p:tavLst>
                                    </p:anim>
                                    <p:animEffect transition="in" filter="fade">
                                      <p:cBhvr>
                                        <p:cTn id="12" dur="500"/>
                                        <p:tgtEl>
                                          <p:spTgt spid="1396761"/>
                                        </p:tgtEl>
                                      </p:cBhvr>
                                    </p:animEffect>
                                  </p:childTnLst>
                                </p:cTn>
                              </p:par>
                              <p:par>
                                <p:cTn id="13" presetID="1" presetClass="entr" presetSubtype="0" fill="hold" nodeType="withEffect">
                                  <p:stCondLst>
                                    <p:cond delay="500"/>
                                  </p:stCondLst>
                                  <p:childTnLst>
                                    <p:set>
                                      <p:cBhvr>
                                        <p:cTn id="14" dur="1" fill="hold">
                                          <p:stCondLst>
                                            <p:cond delay="0"/>
                                          </p:stCondLst>
                                        </p:cTn>
                                        <p:tgtEl>
                                          <p:spTgt spid="1396759"/>
                                        </p:tgtEl>
                                        <p:attrNameLst>
                                          <p:attrName>style.visibility</p:attrName>
                                        </p:attrNameLst>
                                      </p:cBhvr>
                                      <p:to>
                                        <p:strVal val="visible"/>
                                      </p:to>
                                    </p:set>
                                  </p:childTnLst>
                                </p:cTn>
                              </p:par>
                            </p:childTnLst>
                          </p:cTn>
                        </p:par>
                        <p:par>
                          <p:cTn id="15" fill="hold">
                            <p:stCondLst>
                              <p:cond delay="500"/>
                            </p:stCondLst>
                            <p:childTnLst>
                              <p:par>
                                <p:cTn id="16" presetID="53" presetClass="exit" presetSubtype="0" fill="hold" nodeType="afterEffect">
                                  <p:stCondLst>
                                    <p:cond delay="0"/>
                                  </p:stCondLst>
                                  <p:childTnLst>
                                    <p:anim calcmode="lin" valueType="num">
                                      <p:cBhvr>
                                        <p:cTn id="17" dur="500"/>
                                        <p:tgtEl>
                                          <p:spTgt spid="1396761"/>
                                        </p:tgtEl>
                                        <p:attrNameLst>
                                          <p:attrName>ppt_w</p:attrName>
                                        </p:attrNameLst>
                                      </p:cBhvr>
                                      <p:tavLst>
                                        <p:tav tm="0">
                                          <p:val>
                                            <p:strVal val="ppt_w"/>
                                          </p:val>
                                        </p:tav>
                                        <p:tav tm="100000">
                                          <p:val>
                                            <p:fltVal val="0"/>
                                          </p:val>
                                        </p:tav>
                                      </p:tavLst>
                                    </p:anim>
                                    <p:anim calcmode="lin" valueType="num">
                                      <p:cBhvr>
                                        <p:cTn id="18" dur="500"/>
                                        <p:tgtEl>
                                          <p:spTgt spid="1396761"/>
                                        </p:tgtEl>
                                        <p:attrNameLst>
                                          <p:attrName>ppt_h</p:attrName>
                                        </p:attrNameLst>
                                      </p:cBhvr>
                                      <p:tavLst>
                                        <p:tav tm="0">
                                          <p:val>
                                            <p:strVal val="ppt_h"/>
                                          </p:val>
                                        </p:tav>
                                        <p:tav tm="100000">
                                          <p:val>
                                            <p:fltVal val="0"/>
                                          </p:val>
                                        </p:tav>
                                      </p:tavLst>
                                    </p:anim>
                                    <p:animEffect transition="out" filter="fade">
                                      <p:cBhvr>
                                        <p:cTn id="19" dur="500"/>
                                        <p:tgtEl>
                                          <p:spTgt spid="1396761"/>
                                        </p:tgtEl>
                                      </p:cBhvr>
                                    </p:animEffect>
                                    <p:set>
                                      <p:cBhvr>
                                        <p:cTn id="20" dur="1" fill="hold">
                                          <p:stCondLst>
                                            <p:cond delay="499"/>
                                          </p:stCondLst>
                                        </p:cTn>
                                        <p:tgtEl>
                                          <p:spTgt spid="13967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9675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396752"/>
                                        </p:tgtEl>
                                      </p:cBhvr>
                                    </p:cmd>
                                  </p:childTnLst>
                                </p:cTn>
                              </p:par>
                            </p:childTnLst>
                          </p:cTn>
                        </p:par>
                      </p:childTnLst>
                    </p:cTn>
                  </p:par>
                </p:childTnLst>
              </p:cTn>
              <p:nextCondLst>
                <p:cond evt="onClick" delay="0">
                  <p:tgtEl>
                    <p:spTgt spid="1396752"/>
                  </p:tgtEl>
                </p:cond>
              </p:nextCondLst>
            </p:seq>
            <p:video fullScrn="1">
              <p:cMediaNode>
                <p:cTn id="26" fill="hold" display="0">
                  <p:stCondLst>
                    <p:cond delay="indefinite"/>
                  </p:stCondLst>
                  <p:endCondLst>
                    <p:cond evt="onNext" delay="0">
                      <p:tgtEl>
                        <p:sldTgt/>
                      </p:tgtEl>
                    </p:cond>
                    <p:cond evt="onPrev" delay="0">
                      <p:tgtEl>
                        <p:sldTgt/>
                      </p:tgtEl>
                    </p:cond>
                  </p:endCondLst>
                </p:cTn>
                <p:tgtEl>
                  <p:spTgt spid="1396752"/>
                </p:tgtEl>
              </p:cMediaNode>
            </p:video>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rPr lang="en-US" smtClean="0">
                <a:solidFill>
                  <a:schemeClr val="bg1"/>
                </a:solidFill>
              </a:rPr>
              <a:t>Self-Cooling Can</a:t>
            </a:r>
          </a:p>
        </p:txBody>
      </p:sp>
      <p:sp>
        <p:nvSpPr>
          <p:cNvPr id="237571"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en-US" smtClean="0"/>
              <a:t>Self-Cooling Can</a:t>
            </a:r>
          </a:p>
        </p:txBody>
      </p:sp>
      <p:sp>
        <p:nvSpPr>
          <p:cNvPr id="160772" name="Text Box 4"/>
          <p:cNvSpPr txBox="1">
            <a:spLocks noChangeArrowheads="1"/>
          </p:cNvSpPr>
          <p:nvPr/>
        </p:nvSpPr>
        <p:spPr bwMode="auto">
          <a:xfrm>
            <a:off x="441325" y="2090738"/>
            <a:ext cx="7874000" cy="822325"/>
          </a:xfrm>
          <a:prstGeom prst="rect">
            <a:avLst/>
          </a:prstGeom>
          <a:noFill/>
          <a:ln w="9525">
            <a:noFill/>
            <a:miter lim="800000"/>
            <a:headEnd/>
            <a:tailEnd/>
          </a:ln>
        </p:spPr>
        <p:txBody>
          <a:bodyPr wrap="none">
            <a:spAutoFit/>
          </a:bodyPr>
          <a:lstStyle/>
          <a:p>
            <a:pPr algn="l"/>
            <a:r>
              <a:rPr lang="en-US" b="1"/>
              <a:t>          A change in phase of carbon dioxide is the key to the biggest  breakthrough in soda-can technology</a:t>
            </a:r>
          </a:p>
          <a:p>
            <a:pPr algn="l"/>
            <a:r>
              <a:rPr lang="en-US" b="1"/>
              <a:t>since the pop top popped up in 1962.  The self-cooling can is able to cool its contents to 0.6 </a:t>
            </a:r>
            <a:r>
              <a:rPr lang="en-US" b="1" baseline="30000"/>
              <a:t>o</a:t>
            </a:r>
            <a:r>
              <a:rPr lang="en-US" b="1"/>
              <a:t>C to 1.7 </a:t>
            </a:r>
            <a:r>
              <a:rPr lang="en-US" b="1" baseline="30000"/>
              <a:t>o</a:t>
            </a:r>
            <a:r>
              <a:rPr lang="en-US" b="1"/>
              <a:t>C, </a:t>
            </a:r>
          </a:p>
          <a:p>
            <a:pPr algn="l"/>
            <a:r>
              <a:rPr lang="en-US" b="1"/>
              <a:t>or just above freezing, from beginning temperatures of up to 43 </a:t>
            </a:r>
            <a:r>
              <a:rPr lang="en-US" b="1" baseline="30000"/>
              <a:t>o</a:t>
            </a:r>
            <a:r>
              <a:rPr lang="en-US" b="1"/>
              <a:t>C.  The cooling takes less than a minute</a:t>
            </a:r>
          </a:p>
          <a:p>
            <a:pPr algn="l"/>
            <a:r>
              <a:rPr lang="en-US" b="1"/>
              <a:t>and a half.  Soon, the refrigerator may be the least likely place to find a soda.</a:t>
            </a:r>
          </a:p>
        </p:txBody>
      </p:sp>
      <p:pic>
        <p:nvPicPr>
          <p:cNvPr id="238596" name="Picture 5" descr="coke_can"/>
          <p:cNvPicPr>
            <a:picLocks noChangeAspect="1" noChangeArrowheads="1"/>
          </p:cNvPicPr>
          <p:nvPr/>
        </p:nvPicPr>
        <p:blipFill>
          <a:blip r:embed="rId3" cstate="print"/>
          <a:srcRect/>
          <a:stretch>
            <a:fillRect/>
          </a:stretch>
        </p:blipFill>
        <p:spPr bwMode="auto">
          <a:xfrm>
            <a:off x="7162800" y="152400"/>
            <a:ext cx="952500" cy="1784350"/>
          </a:xfrm>
          <a:prstGeom prst="rect">
            <a:avLst/>
          </a:prstGeom>
          <a:noFill/>
          <a:ln w="9525">
            <a:noFill/>
            <a:miter lim="800000"/>
            <a:headEnd/>
            <a:tailEnd/>
          </a:ln>
        </p:spPr>
      </p:pic>
      <p:sp>
        <p:nvSpPr>
          <p:cNvPr id="238597" name="Rectangle 6"/>
          <p:cNvSpPr>
            <a:spLocks noChangeArrowheads="1"/>
          </p:cNvSpPr>
          <p:nvPr/>
        </p:nvSpPr>
        <p:spPr bwMode="auto">
          <a:xfrm>
            <a:off x="76200" y="6567488"/>
            <a:ext cx="3973513" cy="214312"/>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313</a:t>
            </a:r>
          </a:p>
        </p:txBody>
      </p:sp>
      <p:sp>
        <p:nvSpPr>
          <p:cNvPr id="238598"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0777" name="Rectangle 9"/>
          <p:cNvSpPr>
            <a:spLocks noChangeArrowheads="1"/>
          </p:cNvSpPr>
          <p:nvPr/>
        </p:nvSpPr>
        <p:spPr bwMode="auto">
          <a:xfrm>
            <a:off x="457200" y="2971800"/>
            <a:ext cx="8229600" cy="1187450"/>
          </a:xfrm>
          <a:prstGeom prst="rect">
            <a:avLst/>
          </a:prstGeom>
          <a:noFill/>
          <a:ln w="9525">
            <a:noFill/>
            <a:miter lim="800000"/>
            <a:headEnd/>
            <a:tailEnd/>
          </a:ln>
        </p:spPr>
        <p:txBody>
          <a:bodyPr>
            <a:spAutoFit/>
          </a:bodyPr>
          <a:lstStyle/>
          <a:p>
            <a:pPr algn="l"/>
            <a:r>
              <a:rPr lang="en-US" b="1"/>
              <a:t>         The self-cooling can looks like any other can, except it has a cone-shaped container about</a:t>
            </a:r>
          </a:p>
          <a:p>
            <a:pPr algn="l"/>
            <a:r>
              <a:rPr lang="en-US" b="1"/>
              <a:t>5 cm long just inside the top of the can.  Within the cone is a capsule containing liquid CO</a:t>
            </a:r>
            <a:r>
              <a:rPr lang="en-US" b="1" baseline="-25000"/>
              <a:t>2</a:t>
            </a:r>
            <a:r>
              <a:rPr lang="en-US" b="1"/>
              <a:t> under high</a:t>
            </a:r>
          </a:p>
          <a:p>
            <a:pPr algn="l"/>
            <a:r>
              <a:rPr lang="en-US" b="1"/>
              <a:t>pressure.  When the tab is pulled to open the can, a release valve connected to the tab opens the capsule.  </a:t>
            </a:r>
          </a:p>
          <a:p>
            <a:pPr algn="l"/>
            <a:r>
              <a:rPr lang="en-US" b="1"/>
              <a:t>As the liquid CO</a:t>
            </a:r>
            <a:r>
              <a:rPr lang="en-US" b="1" baseline="-25000"/>
              <a:t>2</a:t>
            </a:r>
            <a:r>
              <a:rPr lang="en-US" b="1"/>
              <a:t> escapes from the capsule and enters the cone, it changes to a gas.  The gas rushes through</a:t>
            </a:r>
          </a:p>
          <a:p>
            <a:pPr algn="l"/>
            <a:r>
              <a:rPr lang="en-US" b="1"/>
              <a:t>the cone and escapes through the top of the can.  The phase change is caused by the change in pressure.</a:t>
            </a:r>
          </a:p>
          <a:p>
            <a:pPr algn="l"/>
            <a:r>
              <a:rPr lang="en-US" b="1"/>
              <a:t>CO</a:t>
            </a:r>
            <a:r>
              <a:rPr lang="en-US" b="1" baseline="-25000"/>
              <a:t>2</a:t>
            </a:r>
            <a:r>
              <a:rPr lang="en-US" b="1"/>
              <a:t> is a liquid when the capsule is opened.</a:t>
            </a:r>
          </a:p>
        </p:txBody>
      </p:sp>
      <p:sp>
        <p:nvSpPr>
          <p:cNvPr id="160778" name="Rectangle 10"/>
          <p:cNvSpPr>
            <a:spLocks noChangeArrowheads="1"/>
          </p:cNvSpPr>
          <p:nvPr/>
        </p:nvSpPr>
        <p:spPr bwMode="auto">
          <a:xfrm>
            <a:off x="457200" y="4191000"/>
            <a:ext cx="8229600" cy="1004888"/>
          </a:xfrm>
          <a:prstGeom prst="rect">
            <a:avLst/>
          </a:prstGeom>
          <a:noFill/>
          <a:ln w="9525">
            <a:noFill/>
            <a:miter lim="800000"/>
            <a:headEnd/>
            <a:tailEnd/>
          </a:ln>
        </p:spPr>
        <p:txBody>
          <a:bodyPr>
            <a:spAutoFit/>
          </a:bodyPr>
          <a:lstStyle/>
          <a:p>
            <a:pPr algn="l"/>
            <a:r>
              <a:rPr lang="en-US" b="1"/>
              <a:t>         When a liquid changes to a gas, it absorbs energy.  The energy absorbed in this case comes from the metal cone and the liquid beverage surrounding it.  The cone works like a supercold ice cube.  Within 90 seconds, the cone is chilled to –51 </a:t>
            </a:r>
            <a:r>
              <a:rPr lang="en-US" b="1" baseline="30000"/>
              <a:t>o</a:t>
            </a:r>
            <a:r>
              <a:rPr lang="en-US" b="1"/>
              <a:t>C and the beverage to 0.6 </a:t>
            </a:r>
            <a:r>
              <a:rPr lang="en-US" b="1" baseline="30000"/>
              <a:t>o</a:t>
            </a:r>
            <a:r>
              <a:rPr lang="en-US" b="1"/>
              <a:t>C to 1.7 </a:t>
            </a:r>
            <a:r>
              <a:rPr lang="en-US" b="1" baseline="30000"/>
              <a:t>o</a:t>
            </a:r>
            <a:r>
              <a:rPr lang="en-US" b="1"/>
              <a:t>C.  After activation, the beverage remains at about 3</a:t>
            </a:r>
            <a:r>
              <a:rPr lang="en-US" b="1" baseline="30000"/>
              <a:t>o</a:t>
            </a:r>
            <a:r>
              <a:rPr lang="en-US" b="1"/>
              <a:t>C for half an hour because the cone is still quite cold.  Beverages  in ordinary cans gain heat much more quickly.</a:t>
            </a:r>
          </a:p>
        </p:txBody>
      </p:sp>
      <p:sp>
        <p:nvSpPr>
          <p:cNvPr id="160779" name="Rectangle 11"/>
          <p:cNvSpPr>
            <a:spLocks noChangeArrowheads="1"/>
          </p:cNvSpPr>
          <p:nvPr/>
        </p:nvSpPr>
        <p:spPr bwMode="auto">
          <a:xfrm>
            <a:off x="457200" y="5257800"/>
            <a:ext cx="8305800" cy="822325"/>
          </a:xfrm>
          <a:prstGeom prst="rect">
            <a:avLst/>
          </a:prstGeom>
          <a:noFill/>
          <a:ln w="9525">
            <a:noFill/>
            <a:miter lim="800000"/>
            <a:headEnd/>
            <a:tailEnd/>
          </a:ln>
        </p:spPr>
        <p:txBody>
          <a:bodyPr>
            <a:spAutoFit/>
          </a:bodyPr>
          <a:lstStyle/>
          <a:p>
            <a:pPr algn="l"/>
            <a:r>
              <a:rPr lang="en-US" b="1"/>
              <a:t>         The cone itself takes up about 59 cm</a:t>
            </a:r>
            <a:r>
              <a:rPr lang="en-US" b="1" baseline="30000"/>
              <a:t>3</a:t>
            </a:r>
            <a:r>
              <a:rPr lang="en-US" b="1"/>
              <a:t> (2 fluid ounces) per 354 cm</a:t>
            </a:r>
            <a:r>
              <a:rPr lang="en-US" b="1" baseline="30000"/>
              <a:t>3</a:t>
            </a:r>
            <a:r>
              <a:rPr lang="en-US" b="1"/>
              <a:t> (12 ounce) can.   The manufacturing </a:t>
            </a:r>
          </a:p>
          <a:p>
            <a:pPr algn="l"/>
            <a:r>
              <a:rPr lang="en-US" b="1"/>
              <a:t>cost of the new can is expected to add 5 to 10 cents to the price of each can of soda.  So the consumer will be </a:t>
            </a:r>
          </a:p>
          <a:p>
            <a:pPr algn="l"/>
            <a:r>
              <a:rPr lang="en-US" b="1"/>
              <a:t>paying more money for less beverage.  But the company that holds the patents for the can believe people will </a:t>
            </a:r>
          </a:p>
          <a:p>
            <a:pPr algn="l"/>
            <a:r>
              <a:rPr lang="en-US" b="1"/>
              <a:t>pay the extra price because of the convenience of the self-cooling 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 calcmode="lin" valueType="num">
                                      <p:cBhvr>
                                        <p:cTn id="7" dur="500" fill="hold"/>
                                        <p:tgtEl>
                                          <p:spTgt spid="16077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077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077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077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160777"/>
                                        </p:tgtEl>
                                        <p:attrNameLst>
                                          <p:attrName>style.visibility</p:attrName>
                                        </p:attrNameLst>
                                      </p:cBhvr>
                                      <p:to>
                                        <p:strVal val="visible"/>
                                      </p:to>
                                    </p:set>
                                    <p:animEffect transition="in" filter="fade">
                                      <p:cBhvr>
                                        <p:cTn id="15" dur="2000"/>
                                        <p:tgtEl>
                                          <p:spTgt spid="160777"/>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160777"/>
                                        </p:tgtEl>
                                        <p:attrNameLst>
                                          <p:attrName>style.visibility</p:attrName>
                                        </p:attrNameLst>
                                      </p:cBhvr>
                                      <p:to>
                                        <p:strVal val="visible"/>
                                      </p:to>
                                    </p:set>
                                    <p:animEffect transition="in" filter="fade">
                                      <p:cBhvr>
                                        <p:cTn id="18" dur="1000"/>
                                        <p:tgtEl>
                                          <p:spTgt spid="160777"/>
                                        </p:tgtEl>
                                      </p:cBhvr>
                                    </p:animEffect>
                                    <p:anim calcmode="lin" valueType="num">
                                      <p:cBhvr>
                                        <p:cTn id="19" dur="1000" fill="hold"/>
                                        <p:tgtEl>
                                          <p:spTgt spid="160777"/>
                                        </p:tgtEl>
                                        <p:attrNameLst>
                                          <p:attrName>ppt_x</p:attrName>
                                        </p:attrNameLst>
                                      </p:cBhvr>
                                      <p:tavLst>
                                        <p:tav tm="0">
                                          <p:val>
                                            <p:strVal val="#ppt_x"/>
                                          </p:val>
                                        </p:tav>
                                        <p:tav tm="100000">
                                          <p:val>
                                            <p:strVal val="#ppt_x"/>
                                          </p:val>
                                        </p:tav>
                                      </p:tavLst>
                                    </p:anim>
                                    <p:anim calcmode="lin" valueType="num">
                                      <p:cBhvr>
                                        <p:cTn id="20" dur="1000" fill="hold"/>
                                        <p:tgtEl>
                                          <p:spTgt spid="16077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60778"/>
                                        </p:tgtEl>
                                        <p:attrNameLst>
                                          <p:attrName>style.visibility</p:attrName>
                                        </p:attrNameLst>
                                      </p:cBhvr>
                                      <p:to>
                                        <p:strVal val="visible"/>
                                      </p:to>
                                    </p:set>
                                    <p:animEffect transition="in" filter="fade">
                                      <p:cBhvr>
                                        <p:cTn id="25" dur="2000"/>
                                        <p:tgtEl>
                                          <p:spTgt spid="160778"/>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160778"/>
                                        </p:tgtEl>
                                        <p:attrNameLst>
                                          <p:attrName>style.visibility</p:attrName>
                                        </p:attrNameLst>
                                      </p:cBhvr>
                                      <p:to>
                                        <p:strVal val="visible"/>
                                      </p:to>
                                    </p:set>
                                    <p:animEffect transition="in" filter="fade">
                                      <p:cBhvr>
                                        <p:cTn id="28" dur="1000"/>
                                        <p:tgtEl>
                                          <p:spTgt spid="160778"/>
                                        </p:tgtEl>
                                      </p:cBhvr>
                                    </p:animEffect>
                                    <p:anim calcmode="lin" valueType="num">
                                      <p:cBhvr>
                                        <p:cTn id="29" dur="1000" fill="hold"/>
                                        <p:tgtEl>
                                          <p:spTgt spid="160778"/>
                                        </p:tgtEl>
                                        <p:attrNameLst>
                                          <p:attrName>ppt_x</p:attrName>
                                        </p:attrNameLst>
                                      </p:cBhvr>
                                      <p:tavLst>
                                        <p:tav tm="0">
                                          <p:val>
                                            <p:strVal val="#ppt_x"/>
                                          </p:val>
                                        </p:tav>
                                        <p:tav tm="100000">
                                          <p:val>
                                            <p:strVal val="#ppt_x"/>
                                          </p:val>
                                        </p:tav>
                                      </p:tavLst>
                                    </p:anim>
                                    <p:anim calcmode="lin" valueType="num">
                                      <p:cBhvr>
                                        <p:cTn id="30" dur="1000" fill="hold"/>
                                        <p:tgtEl>
                                          <p:spTgt spid="16077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0779"/>
                                        </p:tgtEl>
                                        <p:attrNameLst>
                                          <p:attrName>style.visibility</p:attrName>
                                        </p:attrNameLst>
                                      </p:cBhvr>
                                      <p:to>
                                        <p:strVal val="visible"/>
                                      </p:to>
                                    </p:set>
                                    <p:animEffect transition="in" filter="fade">
                                      <p:cBhvr>
                                        <p:cTn id="35" dur="2000"/>
                                        <p:tgtEl>
                                          <p:spTgt spid="160779"/>
                                        </p:tgtEl>
                                      </p:cBhvr>
                                    </p:animEffect>
                                  </p:childTnLst>
                                </p:cTn>
                              </p:par>
                              <p:par>
                                <p:cTn id="36" presetID="47" presetClass="entr" presetSubtype="0" fill="hold" grpId="1" nodeType="withEffect">
                                  <p:stCondLst>
                                    <p:cond delay="0"/>
                                  </p:stCondLst>
                                  <p:childTnLst>
                                    <p:set>
                                      <p:cBhvr>
                                        <p:cTn id="37" dur="1" fill="hold">
                                          <p:stCondLst>
                                            <p:cond delay="0"/>
                                          </p:stCondLst>
                                        </p:cTn>
                                        <p:tgtEl>
                                          <p:spTgt spid="160779"/>
                                        </p:tgtEl>
                                        <p:attrNameLst>
                                          <p:attrName>style.visibility</p:attrName>
                                        </p:attrNameLst>
                                      </p:cBhvr>
                                      <p:to>
                                        <p:strVal val="visible"/>
                                      </p:to>
                                    </p:set>
                                    <p:animEffect transition="in" filter="fade">
                                      <p:cBhvr>
                                        <p:cTn id="38" dur="1000"/>
                                        <p:tgtEl>
                                          <p:spTgt spid="160779"/>
                                        </p:tgtEl>
                                      </p:cBhvr>
                                    </p:animEffect>
                                    <p:anim calcmode="lin" valueType="num">
                                      <p:cBhvr>
                                        <p:cTn id="39" dur="1000" fill="hold"/>
                                        <p:tgtEl>
                                          <p:spTgt spid="160779"/>
                                        </p:tgtEl>
                                        <p:attrNameLst>
                                          <p:attrName>ppt_x</p:attrName>
                                        </p:attrNameLst>
                                      </p:cBhvr>
                                      <p:tavLst>
                                        <p:tav tm="0">
                                          <p:val>
                                            <p:strVal val="#ppt_x"/>
                                          </p:val>
                                        </p:tav>
                                        <p:tav tm="100000">
                                          <p:val>
                                            <p:strVal val="#ppt_x"/>
                                          </p:val>
                                        </p:tav>
                                      </p:tavLst>
                                    </p:anim>
                                    <p:anim calcmode="lin" valueType="num">
                                      <p:cBhvr>
                                        <p:cTn id="40" dur="1000" fill="hold"/>
                                        <p:tgtEl>
                                          <p:spTgt spid="1607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p:bldP spid="160777" grpId="0"/>
      <p:bldP spid="160777" grpId="1"/>
      <p:bldP spid="160778" grpId="0"/>
      <p:bldP spid="160778" grpId="1"/>
      <p:bldP spid="160779" grpId="0"/>
      <p:bldP spid="160779" grpId="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r>
              <a:rPr lang="en-US" smtClean="0"/>
              <a:t>Self-Cooling Can</a:t>
            </a:r>
          </a:p>
        </p:txBody>
      </p:sp>
      <p:pic>
        <p:nvPicPr>
          <p:cNvPr id="239619" name="Picture 3" descr="self_cooling_can_large"/>
          <p:cNvPicPr>
            <a:picLocks noChangeAspect="1" noChangeArrowheads="1"/>
          </p:cNvPicPr>
          <p:nvPr/>
        </p:nvPicPr>
        <p:blipFill>
          <a:blip r:embed="rId3" cstate="print"/>
          <a:srcRect l="6471" t="18568" r="6374" b="12509"/>
          <a:stretch>
            <a:fillRect/>
          </a:stretch>
        </p:blipFill>
        <p:spPr bwMode="auto">
          <a:xfrm>
            <a:off x="1371600" y="2438400"/>
            <a:ext cx="6553200" cy="3886200"/>
          </a:xfrm>
          <a:prstGeom prst="rect">
            <a:avLst/>
          </a:prstGeom>
          <a:noFill/>
          <a:ln w="9525">
            <a:noFill/>
            <a:miter lim="800000"/>
            <a:headEnd/>
            <a:tailEnd/>
          </a:ln>
        </p:spPr>
      </p:pic>
      <p:sp>
        <p:nvSpPr>
          <p:cNvPr id="239620"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39621" name="Text Box 6"/>
          <p:cNvSpPr txBox="1">
            <a:spLocks noChangeArrowheads="1"/>
          </p:cNvSpPr>
          <p:nvPr/>
        </p:nvSpPr>
        <p:spPr bwMode="auto">
          <a:xfrm>
            <a:off x="2497138" y="1935163"/>
            <a:ext cx="4513262" cy="274637"/>
          </a:xfrm>
          <a:prstGeom prst="rect">
            <a:avLst/>
          </a:prstGeom>
          <a:noFill/>
          <a:ln w="9525">
            <a:noFill/>
            <a:miter lim="800000"/>
            <a:headEnd/>
            <a:tailEnd/>
          </a:ln>
        </p:spPr>
        <p:txBody>
          <a:bodyPr wrap="none">
            <a:spAutoFit/>
          </a:bodyPr>
          <a:lstStyle/>
          <a:p>
            <a:pPr algn="l"/>
            <a:r>
              <a:rPr lang="en-US" b="1"/>
              <a:t>THE CROWN / TEMPRA SELF-CHILLING CAN - SCHEMATIC</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mtClean="0"/>
              <a:t>P vs. V (Boyle’s Data)</a:t>
            </a:r>
          </a:p>
        </p:txBody>
      </p:sp>
      <p:pic>
        <p:nvPicPr>
          <p:cNvPr id="68611" name="Picture 3" descr="Zumdahl13_05"/>
          <p:cNvPicPr>
            <a:picLocks noChangeAspect="1" noChangeArrowheads="1"/>
          </p:cNvPicPr>
          <p:nvPr/>
        </p:nvPicPr>
        <p:blipFill>
          <a:blip r:embed="rId4" cstate="print"/>
          <a:srcRect/>
          <a:stretch>
            <a:fillRect/>
          </a:stretch>
        </p:blipFill>
        <p:spPr bwMode="auto">
          <a:xfrm>
            <a:off x="2362200" y="1676400"/>
            <a:ext cx="4425950" cy="4953000"/>
          </a:xfrm>
          <a:prstGeom prst="rect">
            <a:avLst/>
          </a:prstGeom>
          <a:noFill/>
          <a:ln w="9525">
            <a:noFill/>
            <a:miter lim="800000"/>
            <a:headEnd/>
            <a:tailEnd/>
          </a:ln>
        </p:spPr>
      </p:pic>
      <p:pic>
        <p:nvPicPr>
          <p:cNvPr id="80900" name="Picture 4">
            <a:hlinkClick r:id="" action="ppaction://media"/>
          </p:cNvPr>
          <p:cNvPicPr>
            <a:picLocks noRot="1" noChangeAspect="1" noChangeArrowheads="1"/>
          </p:cNvPicPr>
          <p:nvPr>
            <a:wavAudioFile r:embed="rId1" name="~PP462.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8613"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404</a:t>
            </a:r>
          </a:p>
        </p:txBody>
      </p:sp>
      <p:sp>
        <p:nvSpPr>
          <p:cNvPr id="68614" name="AutoShape 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09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0900"/>
                </p:tgtEl>
              </p:cMediaNode>
            </p:audio>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n-US" smtClean="0">
                <a:solidFill>
                  <a:schemeClr val="bg1"/>
                </a:solidFill>
              </a:rPr>
              <a:t>Liquid Nitrogen Tank</a:t>
            </a:r>
          </a:p>
        </p:txBody>
      </p:sp>
      <p:sp>
        <p:nvSpPr>
          <p:cNvPr id="24064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84325" name="Picture 5" descr="013341"/>
          <p:cNvPicPr>
            <a:picLocks noChangeAspect="1" noChangeArrowheads="1"/>
          </p:cNvPicPr>
          <p:nvPr/>
        </p:nvPicPr>
        <p:blipFill>
          <a:blip r:embed="rId4" cstate="print"/>
          <a:srcRect/>
          <a:stretch>
            <a:fillRect/>
          </a:stretch>
        </p:blipFill>
        <p:spPr bwMode="auto">
          <a:xfrm>
            <a:off x="2571750" y="1819275"/>
            <a:ext cx="4000500" cy="4000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685800" y="381000"/>
            <a:ext cx="5562600" cy="1143000"/>
          </a:xfrm>
        </p:spPr>
        <p:txBody>
          <a:bodyPr/>
          <a:lstStyle/>
          <a:p>
            <a:pPr eaLnBrk="1" hangingPunct="1"/>
            <a:r>
              <a:rPr lang="en-US" smtClean="0"/>
              <a:t>Liquid Nitrogen Tank</a:t>
            </a:r>
          </a:p>
        </p:txBody>
      </p:sp>
      <p:pic>
        <p:nvPicPr>
          <p:cNvPr id="241667" name="Picture 3" descr="CO2 tank"/>
          <p:cNvPicPr>
            <a:picLocks noChangeAspect="1" noChangeArrowheads="1"/>
          </p:cNvPicPr>
          <p:nvPr/>
        </p:nvPicPr>
        <p:blipFill>
          <a:blip r:embed="rId3" cstate="print"/>
          <a:srcRect l="12926" t="8081" r="22441" b="9496"/>
          <a:stretch>
            <a:fillRect/>
          </a:stretch>
        </p:blipFill>
        <p:spPr bwMode="auto">
          <a:xfrm>
            <a:off x="609600" y="1676400"/>
            <a:ext cx="2644775" cy="4495800"/>
          </a:xfrm>
          <a:prstGeom prst="rect">
            <a:avLst/>
          </a:prstGeom>
          <a:noFill/>
          <a:ln w="9525">
            <a:noFill/>
            <a:miter lim="800000"/>
            <a:headEnd/>
            <a:tailEnd/>
          </a:ln>
        </p:spPr>
      </p:pic>
      <p:pic>
        <p:nvPicPr>
          <p:cNvPr id="241668" name="Picture 4" descr="cold co2"/>
          <p:cNvPicPr>
            <a:picLocks noChangeAspect="1" noChangeArrowheads="1"/>
          </p:cNvPicPr>
          <p:nvPr/>
        </p:nvPicPr>
        <p:blipFill>
          <a:blip r:embed="rId4" cstate="print"/>
          <a:srcRect/>
          <a:stretch>
            <a:fillRect/>
          </a:stretch>
        </p:blipFill>
        <p:spPr bwMode="auto">
          <a:xfrm>
            <a:off x="4419600" y="1905000"/>
            <a:ext cx="1314450" cy="1752600"/>
          </a:xfrm>
          <a:prstGeom prst="rect">
            <a:avLst/>
          </a:prstGeom>
          <a:noFill/>
          <a:ln w="9525">
            <a:noFill/>
            <a:miter lim="800000"/>
            <a:headEnd/>
            <a:tailEnd/>
          </a:ln>
        </p:spPr>
      </p:pic>
      <p:pic>
        <p:nvPicPr>
          <p:cNvPr id="241669" name="Picture 5" descr="dense co2"/>
          <p:cNvPicPr>
            <a:picLocks noChangeAspect="1" noChangeArrowheads="1"/>
          </p:cNvPicPr>
          <p:nvPr/>
        </p:nvPicPr>
        <p:blipFill>
          <a:blip r:embed="rId5" cstate="print"/>
          <a:srcRect l="6845" t="11406" r="12727" b="20152"/>
          <a:stretch>
            <a:fillRect/>
          </a:stretch>
        </p:blipFill>
        <p:spPr bwMode="auto">
          <a:xfrm>
            <a:off x="4572000" y="4114800"/>
            <a:ext cx="3581400" cy="2286000"/>
          </a:xfrm>
          <a:prstGeom prst="rect">
            <a:avLst/>
          </a:prstGeom>
          <a:noFill/>
          <a:ln w="9525">
            <a:noFill/>
            <a:miter lim="800000"/>
            <a:headEnd/>
            <a:tailEnd/>
          </a:ln>
        </p:spPr>
      </p:pic>
      <p:pic>
        <p:nvPicPr>
          <p:cNvPr id="241670" name="Picture 6" descr="dewar boil"/>
          <p:cNvPicPr>
            <a:picLocks noChangeAspect="1" noChangeArrowheads="1"/>
          </p:cNvPicPr>
          <p:nvPr/>
        </p:nvPicPr>
        <p:blipFill>
          <a:blip r:embed="rId6" cstate="print"/>
          <a:srcRect/>
          <a:stretch>
            <a:fillRect/>
          </a:stretch>
        </p:blipFill>
        <p:spPr bwMode="auto">
          <a:xfrm>
            <a:off x="6705600" y="914400"/>
            <a:ext cx="1822450" cy="2428875"/>
          </a:xfrm>
          <a:prstGeom prst="rect">
            <a:avLst/>
          </a:prstGeom>
          <a:noFill/>
          <a:ln w="9525">
            <a:noFill/>
            <a:miter lim="800000"/>
            <a:headEnd/>
            <a:tailEnd/>
          </a:ln>
        </p:spPr>
      </p:pic>
      <p:sp>
        <p:nvSpPr>
          <p:cNvPr id="241671" name="Text Box 7"/>
          <p:cNvSpPr txBox="1">
            <a:spLocks noChangeArrowheads="1"/>
          </p:cNvSpPr>
          <p:nvPr/>
        </p:nvSpPr>
        <p:spPr bwMode="auto">
          <a:xfrm>
            <a:off x="746125" y="6281738"/>
            <a:ext cx="2424113" cy="457200"/>
          </a:xfrm>
          <a:prstGeom prst="rect">
            <a:avLst/>
          </a:prstGeom>
          <a:noFill/>
          <a:ln w="9525">
            <a:noFill/>
            <a:miter lim="800000"/>
            <a:headEnd/>
            <a:tailEnd/>
          </a:ln>
        </p:spPr>
        <p:txBody>
          <a:bodyPr wrap="none">
            <a:spAutoFit/>
          </a:bodyPr>
          <a:lstStyle/>
          <a:p>
            <a:r>
              <a:rPr lang="en-US" b="1"/>
              <a:t>Liquid nitrogen storage tank at</a:t>
            </a:r>
          </a:p>
          <a:p>
            <a:r>
              <a:rPr lang="en-US" b="1"/>
              <a:t>Illinois State University.</a:t>
            </a:r>
          </a:p>
        </p:txBody>
      </p:sp>
      <p:sp>
        <p:nvSpPr>
          <p:cNvPr id="241672" name="AutoShape 9">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457200" y="274638"/>
            <a:ext cx="5808663" cy="1143000"/>
          </a:xfrm>
        </p:spPr>
        <p:txBody>
          <a:bodyPr/>
          <a:lstStyle/>
          <a:p>
            <a:pPr eaLnBrk="1" hangingPunct="1"/>
            <a:r>
              <a:rPr lang="en-US" smtClean="0"/>
              <a:t>Liquid Nitrogen (N</a:t>
            </a:r>
            <a:r>
              <a:rPr lang="en-US" baseline="-25000" smtClean="0"/>
              <a:t>2</a:t>
            </a:r>
            <a:r>
              <a:rPr lang="en-US" smtClean="0"/>
              <a:t>)</a:t>
            </a:r>
          </a:p>
        </p:txBody>
      </p:sp>
      <p:sp>
        <p:nvSpPr>
          <p:cNvPr id="242691" name="Text Box 3"/>
          <p:cNvSpPr txBox="1">
            <a:spLocks noChangeArrowheads="1"/>
          </p:cNvSpPr>
          <p:nvPr/>
        </p:nvSpPr>
        <p:spPr bwMode="auto">
          <a:xfrm>
            <a:off x="990600" y="2057400"/>
            <a:ext cx="4475163" cy="1187450"/>
          </a:xfrm>
          <a:prstGeom prst="rect">
            <a:avLst/>
          </a:prstGeom>
          <a:noFill/>
          <a:ln w="9525">
            <a:noFill/>
            <a:miter lim="800000"/>
            <a:headEnd/>
            <a:tailEnd/>
          </a:ln>
        </p:spPr>
        <p:txBody>
          <a:bodyPr wrap="none">
            <a:spAutoFit/>
          </a:bodyPr>
          <a:lstStyle/>
          <a:p>
            <a:pPr algn="l"/>
            <a:r>
              <a:rPr lang="en-US" sz="2400" b="1"/>
              <a:t>Physical properties:</a:t>
            </a:r>
          </a:p>
          <a:p>
            <a:pPr algn="l"/>
            <a:r>
              <a:rPr lang="en-US" sz="2400" b="1"/>
              <a:t>	colorless liquid</a:t>
            </a:r>
          </a:p>
          <a:p>
            <a:pPr algn="l"/>
            <a:r>
              <a:rPr lang="en-US" sz="2400" b="1"/>
              <a:t>	boiling point  =  -196 </a:t>
            </a:r>
            <a:r>
              <a:rPr lang="en-US" sz="2400" b="1" baseline="30000"/>
              <a:t>o</a:t>
            </a:r>
            <a:r>
              <a:rPr lang="en-US" sz="2400" b="1"/>
              <a:t>C</a:t>
            </a:r>
          </a:p>
        </p:txBody>
      </p:sp>
      <p:sp>
        <p:nvSpPr>
          <p:cNvPr id="242692" name="Text Box 4"/>
          <p:cNvSpPr txBox="1">
            <a:spLocks noChangeArrowheads="1"/>
          </p:cNvSpPr>
          <p:nvPr/>
        </p:nvSpPr>
        <p:spPr bwMode="auto">
          <a:xfrm>
            <a:off x="957263" y="4162425"/>
            <a:ext cx="6738937" cy="1917700"/>
          </a:xfrm>
          <a:prstGeom prst="rect">
            <a:avLst/>
          </a:prstGeom>
          <a:noFill/>
          <a:ln w="9525">
            <a:noFill/>
            <a:miter lim="800000"/>
            <a:headEnd/>
            <a:tailEnd/>
          </a:ln>
        </p:spPr>
        <p:txBody>
          <a:bodyPr wrap="none">
            <a:spAutoFit/>
          </a:bodyPr>
          <a:lstStyle/>
          <a:p>
            <a:pPr algn="l"/>
            <a:r>
              <a:rPr lang="en-US" sz="2400" b="1"/>
              <a:t>Uses:  ‘flash’ freezing food (peas, fish)</a:t>
            </a:r>
          </a:p>
          <a:p>
            <a:pPr algn="l"/>
            <a:r>
              <a:rPr lang="en-US" sz="2400" b="1"/>
              <a:t>	  cosmetic surgery (removal of moles)</a:t>
            </a:r>
          </a:p>
          <a:p>
            <a:pPr algn="l"/>
            <a:r>
              <a:rPr lang="en-US" sz="2400" b="1"/>
              <a:t>	  size metal pieces </a:t>
            </a:r>
          </a:p>
          <a:p>
            <a:pPr algn="l"/>
            <a:r>
              <a:rPr lang="en-US" sz="2400" b="1"/>
              <a:t>	  cryogenic freezer for genetic samples</a:t>
            </a:r>
          </a:p>
          <a:p>
            <a:pPr algn="l"/>
            <a:r>
              <a:rPr lang="en-US" sz="2400" b="1"/>
              <a:t>		(sperm, eggs)</a:t>
            </a:r>
          </a:p>
        </p:txBody>
      </p:sp>
      <p:sp>
        <p:nvSpPr>
          <p:cNvPr id="242693" name="AutoShape 5">
            <a:hlinkClick r:id="rId3" action="ppaction://hlinksldjump" highlightClick="1"/>
          </p:cNvPr>
          <p:cNvSpPr>
            <a:spLocks noChangeArrowheads="1"/>
          </p:cNvSpPr>
          <p:nvPr/>
        </p:nvSpPr>
        <p:spPr bwMode="auto">
          <a:xfrm>
            <a:off x="76200" y="6096000"/>
            <a:ext cx="457200" cy="304800"/>
          </a:xfrm>
          <a:prstGeom prst="actionButtonBackPrevious">
            <a:avLst/>
          </a:prstGeom>
          <a:solidFill>
            <a:schemeClr val="bg1"/>
          </a:solidFill>
          <a:ln w="9525">
            <a:solidFill>
              <a:srgbClr val="C0C0C0"/>
            </a:solidFill>
            <a:miter lim="800000"/>
            <a:headEnd/>
            <a:tailEnd/>
          </a:ln>
        </p:spPr>
        <p:txBody>
          <a:bodyPr wrap="none" anchor="ctr"/>
          <a:lstStyle/>
          <a:p>
            <a:endParaRPr lang="en-US"/>
          </a:p>
        </p:txBody>
      </p:sp>
      <p:sp>
        <p:nvSpPr>
          <p:cNvPr id="242694" name="Text Box 6"/>
          <p:cNvSpPr txBox="1">
            <a:spLocks noChangeArrowheads="1"/>
          </p:cNvSpPr>
          <p:nvPr/>
        </p:nvSpPr>
        <p:spPr bwMode="auto">
          <a:xfrm>
            <a:off x="990600" y="6172200"/>
            <a:ext cx="7783513" cy="457200"/>
          </a:xfrm>
          <a:prstGeom prst="rect">
            <a:avLst/>
          </a:prstGeom>
          <a:noFill/>
          <a:ln w="9525">
            <a:noFill/>
            <a:miter lim="800000"/>
            <a:headEnd/>
            <a:tailEnd/>
          </a:ln>
        </p:spPr>
        <p:txBody>
          <a:bodyPr wrap="none">
            <a:spAutoFit/>
          </a:bodyPr>
          <a:lstStyle/>
          <a:p>
            <a:pPr algn="l"/>
            <a:r>
              <a:rPr lang="en-US" sz="2400" b="1">
                <a:solidFill>
                  <a:srgbClr val="FF0000"/>
                </a:solidFill>
              </a:rPr>
              <a:t>WARNING:  Liquid nitrogen can cause severe burns.</a:t>
            </a:r>
          </a:p>
        </p:txBody>
      </p:sp>
      <p:pic>
        <p:nvPicPr>
          <p:cNvPr id="242695" name="Picture 7" descr="yellow submarine"/>
          <p:cNvPicPr>
            <a:picLocks noChangeAspect="1" noChangeArrowheads="1"/>
          </p:cNvPicPr>
          <p:nvPr/>
        </p:nvPicPr>
        <p:blipFill>
          <a:blip r:embed="rId4" cstate="print"/>
          <a:srcRect/>
          <a:stretch>
            <a:fillRect/>
          </a:stretch>
        </p:blipFill>
        <p:spPr bwMode="auto">
          <a:xfrm>
            <a:off x="838200" y="4800600"/>
            <a:ext cx="990600" cy="990600"/>
          </a:xfrm>
          <a:prstGeom prst="rect">
            <a:avLst/>
          </a:prstGeom>
          <a:noFill/>
          <a:ln w="9525">
            <a:noFill/>
            <a:miter lim="800000"/>
            <a:headEnd/>
            <a:tailEnd/>
          </a:ln>
        </p:spPr>
      </p:pic>
      <p:pic>
        <p:nvPicPr>
          <p:cNvPr id="242696" name="Picture 8" descr="Mr"/>
          <p:cNvPicPr>
            <a:picLocks noChangeAspect="1" noChangeArrowheads="1"/>
          </p:cNvPicPr>
          <p:nvPr/>
        </p:nvPicPr>
        <p:blipFill>
          <a:blip r:embed="rId5" cstate="print"/>
          <a:srcRect l="4948" t="12993" r="10928" b="5336"/>
          <a:stretch>
            <a:fillRect/>
          </a:stretch>
        </p:blipFill>
        <p:spPr bwMode="auto">
          <a:xfrm>
            <a:off x="6553200" y="609600"/>
            <a:ext cx="2236788" cy="2895600"/>
          </a:xfrm>
          <a:prstGeom prst="rect">
            <a:avLst/>
          </a:prstGeom>
          <a:noFill/>
          <a:ln w="9525">
            <a:noFill/>
            <a:miter lim="800000"/>
            <a:headEnd/>
            <a:tailEnd/>
          </a:ln>
        </p:spPr>
      </p:pic>
      <p:sp>
        <p:nvSpPr>
          <p:cNvPr id="242697" name="Text Box 9"/>
          <p:cNvSpPr txBox="1">
            <a:spLocks noChangeArrowheads="1"/>
          </p:cNvSpPr>
          <p:nvPr/>
        </p:nvSpPr>
        <p:spPr bwMode="auto">
          <a:xfrm>
            <a:off x="6553200" y="3581400"/>
            <a:ext cx="2265363" cy="457200"/>
          </a:xfrm>
          <a:prstGeom prst="rect">
            <a:avLst/>
          </a:prstGeom>
          <a:noFill/>
          <a:ln w="9525">
            <a:noFill/>
            <a:miter lim="800000"/>
            <a:headEnd/>
            <a:tailEnd/>
          </a:ln>
        </p:spPr>
        <p:txBody>
          <a:bodyPr wrap="none">
            <a:spAutoFit/>
          </a:bodyPr>
          <a:lstStyle/>
          <a:p>
            <a:pPr algn="l"/>
            <a:r>
              <a:rPr lang="en-US" b="1"/>
              <a:t>Mr. Bergmann demonstrates</a:t>
            </a:r>
          </a:p>
          <a:p>
            <a:pPr algn="l"/>
            <a:r>
              <a:rPr lang="en-US" b="1"/>
              <a:t>properties of liquid nitrogen.</a:t>
            </a:r>
          </a:p>
        </p:txBody>
      </p:sp>
      <p:sp>
        <p:nvSpPr>
          <p:cNvPr id="242698" name="AutoShape 11">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5410200" y="1447800"/>
            <a:ext cx="3429000" cy="1143000"/>
          </a:xfrm>
        </p:spPr>
        <p:txBody>
          <a:bodyPr/>
          <a:lstStyle/>
          <a:p>
            <a:pPr eaLnBrk="1" hangingPunct="1"/>
            <a:r>
              <a:rPr lang="en-US" sz="3200" smtClean="0"/>
              <a:t>Pressure Gauge for N</a:t>
            </a:r>
            <a:r>
              <a:rPr lang="en-US" sz="3200" baseline="-25000" smtClean="0"/>
              <a:t>2</a:t>
            </a:r>
          </a:p>
        </p:txBody>
      </p:sp>
      <p:pic>
        <p:nvPicPr>
          <p:cNvPr id="243715" name="Picture 3" descr="gauge"/>
          <p:cNvPicPr>
            <a:picLocks noChangeAspect="1" noChangeArrowheads="1"/>
          </p:cNvPicPr>
          <p:nvPr/>
        </p:nvPicPr>
        <p:blipFill>
          <a:blip r:embed="rId3" cstate="print"/>
          <a:srcRect l="6282" t="3387" r="7330" b="7069"/>
          <a:stretch>
            <a:fillRect/>
          </a:stretch>
        </p:blipFill>
        <p:spPr bwMode="auto">
          <a:xfrm>
            <a:off x="838200" y="381000"/>
            <a:ext cx="4191000" cy="5791200"/>
          </a:xfrm>
          <a:prstGeom prst="rect">
            <a:avLst/>
          </a:prstGeom>
          <a:noFill/>
          <a:ln w="9525">
            <a:noFill/>
            <a:miter lim="800000"/>
            <a:headEnd/>
            <a:tailEnd/>
          </a:ln>
        </p:spPr>
      </p:pic>
      <p:sp>
        <p:nvSpPr>
          <p:cNvPr id="243716" name="Text Box 4"/>
          <p:cNvSpPr txBox="1">
            <a:spLocks noChangeArrowheads="1"/>
          </p:cNvSpPr>
          <p:nvPr/>
        </p:nvSpPr>
        <p:spPr bwMode="auto">
          <a:xfrm>
            <a:off x="779463" y="6278563"/>
            <a:ext cx="4138612" cy="274637"/>
          </a:xfrm>
          <a:prstGeom prst="rect">
            <a:avLst/>
          </a:prstGeom>
          <a:noFill/>
          <a:ln w="9525">
            <a:noFill/>
            <a:miter lim="800000"/>
            <a:headEnd/>
            <a:tailEnd/>
          </a:ln>
        </p:spPr>
        <p:txBody>
          <a:bodyPr wrap="none">
            <a:spAutoFit/>
          </a:bodyPr>
          <a:lstStyle/>
          <a:p>
            <a:pPr algn="l"/>
            <a:r>
              <a:rPr lang="en-US" b="1"/>
              <a:t>Note frozen water vapor on pipe (bottom left) of photo.</a:t>
            </a:r>
          </a:p>
        </p:txBody>
      </p:sp>
      <p:sp>
        <p:nvSpPr>
          <p:cNvPr id="243717"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r>
              <a:rPr lang="en-US" smtClean="0"/>
              <a:t>Liquid Nitrogen</a:t>
            </a:r>
          </a:p>
        </p:txBody>
      </p:sp>
      <p:sp>
        <p:nvSpPr>
          <p:cNvPr id="244739" name="Text Box 4"/>
          <p:cNvSpPr txBox="1">
            <a:spLocks noChangeArrowheads="1"/>
          </p:cNvSpPr>
          <p:nvPr/>
        </p:nvSpPr>
        <p:spPr bwMode="auto">
          <a:xfrm>
            <a:off x="3670300" y="2005013"/>
            <a:ext cx="2546350" cy="457200"/>
          </a:xfrm>
          <a:prstGeom prst="rect">
            <a:avLst/>
          </a:prstGeom>
          <a:noFill/>
          <a:ln w="9525">
            <a:noFill/>
            <a:miter lim="800000"/>
            <a:headEnd/>
            <a:tailEnd/>
          </a:ln>
        </p:spPr>
        <p:txBody>
          <a:bodyPr wrap="none">
            <a:spAutoFit/>
          </a:bodyPr>
          <a:lstStyle/>
          <a:p>
            <a:r>
              <a:rPr lang="en-US"/>
              <a:t>Freeze-dried flower (lyophylization)</a:t>
            </a:r>
          </a:p>
          <a:p>
            <a:r>
              <a:rPr lang="en-US"/>
              <a:t>VIDEO</a:t>
            </a:r>
          </a:p>
        </p:txBody>
      </p:sp>
      <p:sp>
        <p:nvSpPr>
          <p:cNvPr id="244740" name="Text Box 7"/>
          <p:cNvSpPr txBox="1">
            <a:spLocks noChangeArrowheads="1"/>
          </p:cNvSpPr>
          <p:nvPr/>
        </p:nvSpPr>
        <p:spPr bwMode="auto">
          <a:xfrm>
            <a:off x="3525838" y="3490913"/>
            <a:ext cx="2933700" cy="457200"/>
          </a:xfrm>
          <a:prstGeom prst="rect">
            <a:avLst/>
          </a:prstGeom>
          <a:noFill/>
          <a:ln w="9525">
            <a:noFill/>
            <a:miter lim="800000"/>
            <a:headEnd/>
            <a:tailEnd/>
          </a:ln>
        </p:spPr>
        <p:txBody>
          <a:bodyPr wrap="none">
            <a:spAutoFit/>
          </a:bodyPr>
          <a:lstStyle/>
          <a:p>
            <a:r>
              <a:rPr lang="en-US"/>
              <a:t>Effect of temperature on volume of a gas</a:t>
            </a:r>
          </a:p>
          <a:p>
            <a:r>
              <a:rPr lang="en-US"/>
              <a:t>VIDEO</a:t>
            </a:r>
          </a:p>
        </p:txBody>
      </p:sp>
      <p:sp>
        <p:nvSpPr>
          <p:cNvPr id="244741"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pic>
        <p:nvPicPr>
          <p:cNvPr id="332809" name="flower4.wmv">
            <a:hlinkClick r:id="" action="ppaction://media"/>
          </p:cNvPr>
          <p:cNvPicPr>
            <a:picLocks noRot="1" noChangeAspect="1" noChangeArrowheads="1"/>
          </p:cNvPicPr>
          <p:nvPr>
            <a:videoFile r:link="rId1"/>
          </p:nvPr>
        </p:nvPicPr>
        <p:blipFill>
          <a:blip r:embed="rId5" cstate="print"/>
          <a:srcRect/>
          <a:stretch>
            <a:fillRect/>
          </a:stretch>
        </p:blipFill>
        <p:spPr bwMode="auto">
          <a:xfrm>
            <a:off x="2209800" y="1793875"/>
            <a:ext cx="1216025" cy="912813"/>
          </a:xfrm>
          <a:prstGeom prst="rect">
            <a:avLst/>
          </a:prstGeom>
          <a:noFill/>
          <a:ln w="9525">
            <a:noFill/>
            <a:miter lim="800000"/>
            <a:headEnd/>
            <a:tailEnd/>
          </a:ln>
        </p:spPr>
      </p:pic>
      <p:pic>
        <p:nvPicPr>
          <p:cNvPr id="332810" name="ballon4.wmv">
            <a:hlinkClick r:id="" action="ppaction://media"/>
          </p:cNvPr>
          <p:cNvPicPr>
            <a:picLocks noRot="1" noChangeAspect="1" noChangeArrowheads="1"/>
          </p:cNvPicPr>
          <p:nvPr>
            <a:videoFile r:link="rId2"/>
          </p:nvPr>
        </p:nvPicPr>
        <p:blipFill>
          <a:blip r:embed="rId6" cstate="print"/>
          <a:srcRect/>
          <a:stretch>
            <a:fillRect/>
          </a:stretch>
        </p:blipFill>
        <p:spPr bwMode="auto">
          <a:xfrm>
            <a:off x="2201863" y="3302000"/>
            <a:ext cx="1216025" cy="912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280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32809"/>
                                        </p:tgtEl>
                                      </p:cBhvr>
                                    </p:cmd>
                                  </p:childTnLst>
                                </p:cTn>
                              </p:par>
                            </p:childTnLst>
                          </p:cTn>
                        </p:par>
                      </p:childTnLst>
                    </p:cTn>
                  </p:par>
                </p:childTnLst>
              </p:cTn>
              <p:nextCondLst>
                <p:cond evt="onClick" delay="0">
                  <p:tgtEl>
                    <p:spTgt spid="332809"/>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32809"/>
                </p:tgtEl>
              </p:cMediaNode>
            </p:video>
            <p:seq concurrent="1" nextAc="seek">
              <p:cTn id="8" restart="whenNotActive" fill="hold" evtFilter="cancelBubble" nodeType="interactiveSeq">
                <p:stCondLst>
                  <p:cond evt="onClick" delay="0">
                    <p:tgtEl>
                      <p:spTgt spid="3328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2810"/>
                                        </p:tgtEl>
                                      </p:cBhvr>
                                    </p:cmd>
                                  </p:childTnLst>
                                </p:cTn>
                              </p:par>
                            </p:childTnLst>
                          </p:cTn>
                        </p:par>
                      </p:childTnLst>
                    </p:cTn>
                  </p:par>
                </p:childTnLst>
              </p:cTn>
              <p:nextCondLst>
                <p:cond evt="onClick" delay="0">
                  <p:tgtEl>
                    <p:spTgt spid="332810"/>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332810"/>
                </p:tgtEl>
              </p:cMediaNode>
            </p:video>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smtClean="0">
                <a:solidFill>
                  <a:schemeClr val="bg1"/>
                </a:solidFill>
              </a:rPr>
              <a:t>Resources - Gas Laws</a:t>
            </a:r>
          </a:p>
        </p:txBody>
      </p:sp>
      <p:sp>
        <p:nvSpPr>
          <p:cNvPr id="837635" name="Text Box 3"/>
          <p:cNvSpPr txBox="1">
            <a:spLocks noChangeArrowheads="1"/>
          </p:cNvSpPr>
          <p:nvPr/>
        </p:nvSpPr>
        <p:spPr bwMode="auto">
          <a:xfrm>
            <a:off x="1365250" y="1641475"/>
            <a:ext cx="160813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3" action="ppaction://hlinkfile"/>
              </a:rPr>
              <a:t>Objectives</a:t>
            </a:r>
            <a:endParaRPr lang="en-US" sz="2400">
              <a:solidFill>
                <a:schemeClr val="bg1"/>
              </a:solidFill>
              <a:effectLst>
                <a:outerShdw blurRad="38100" dist="38100" dir="2700000" algn="tl">
                  <a:srgbClr val="000000"/>
                </a:outerShdw>
              </a:effectLst>
            </a:endParaRPr>
          </a:p>
        </p:txBody>
      </p:sp>
      <p:sp>
        <p:nvSpPr>
          <p:cNvPr id="837636" name="Text Box 4"/>
          <p:cNvSpPr txBox="1">
            <a:spLocks noChangeArrowheads="1"/>
          </p:cNvSpPr>
          <p:nvPr/>
        </p:nvSpPr>
        <p:spPr bwMode="auto">
          <a:xfrm>
            <a:off x="939800" y="2543175"/>
            <a:ext cx="2046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4" action="ppaction://hlinkfile"/>
              </a:rPr>
              <a:t>Worksheet</a:t>
            </a:r>
            <a:r>
              <a:rPr lang="en-US" sz="1400">
                <a:solidFill>
                  <a:schemeClr val="bg1"/>
                </a:solidFill>
                <a:effectLst>
                  <a:outerShdw blurRad="38100" dist="38100" dir="2700000" algn="tl">
                    <a:srgbClr val="000000"/>
                  </a:outerShdw>
                </a:effectLst>
              </a:rPr>
              <a:t> - vocabulary</a:t>
            </a:r>
          </a:p>
        </p:txBody>
      </p:sp>
      <p:sp>
        <p:nvSpPr>
          <p:cNvPr id="837637" name="Text Box 5"/>
          <p:cNvSpPr txBox="1">
            <a:spLocks noChangeArrowheads="1"/>
          </p:cNvSpPr>
          <p:nvPr/>
        </p:nvSpPr>
        <p:spPr bwMode="auto">
          <a:xfrm>
            <a:off x="938213" y="2898775"/>
            <a:ext cx="32004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rPr>
              <a:t>Video (VHS) - crisis in the atmosphere</a:t>
            </a:r>
          </a:p>
        </p:txBody>
      </p:sp>
      <p:sp>
        <p:nvSpPr>
          <p:cNvPr id="837638" name="Text Box 6"/>
          <p:cNvSpPr txBox="1">
            <a:spLocks noChangeArrowheads="1"/>
          </p:cNvSpPr>
          <p:nvPr/>
        </p:nvSpPr>
        <p:spPr bwMode="auto">
          <a:xfrm>
            <a:off x="939800" y="3289300"/>
            <a:ext cx="258762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5" action="ppaction://hlinkfile"/>
              </a:rPr>
              <a:t>Worksheet</a:t>
            </a:r>
            <a:r>
              <a:rPr lang="en-US" sz="1400">
                <a:solidFill>
                  <a:schemeClr val="bg1"/>
                </a:solidFill>
                <a:effectLst>
                  <a:outerShdw blurRad="38100" dist="38100" dir="2700000" algn="tl">
                    <a:srgbClr val="000000"/>
                  </a:outerShdw>
                </a:effectLst>
              </a:rPr>
              <a:t> - behavior of gases</a:t>
            </a:r>
          </a:p>
        </p:txBody>
      </p:sp>
      <p:sp>
        <p:nvSpPr>
          <p:cNvPr id="837639" name="Text Box 7"/>
          <p:cNvSpPr txBox="1">
            <a:spLocks noChangeArrowheads="1"/>
          </p:cNvSpPr>
          <p:nvPr/>
        </p:nvSpPr>
        <p:spPr bwMode="auto">
          <a:xfrm>
            <a:off x="939800" y="3686175"/>
            <a:ext cx="37607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6" action="ppaction://hlinkfile"/>
              </a:rPr>
              <a:t>Worksheet</a:t>
            </a:r>
            <a:r>
              <a:rPr lang="en-US" sz="1400">
                <a:solidFill>
                  <a:schemeClr val="bg1"/>
                </a:solidFill>
                <a:effectLst>
                  <a:outerShdw blurRad="38100" dist="38100" dir="2700000" algn="tl">
                    <a:srgbClr val="000000"/>
                  </a:outerShdw>
                </a:effectLst>
              </a:rPr>
              <a:t> - unit conversions for the gas laws</a:t>
            </a:r>
          </a:p>
        </p:txBody>
      </p:sp>
      <p:sp>
        <p:nvSpPr>
          <p:cNvPr id="837640" name="Text Box 8"/>
          <p:cNvSpPr txBox="1">
            <a:spLocks noChangeArrowheads="1"/>
          </p:cNvSpPr>
          <p:nvPr/>
        </p:nvSpPr>
        <p:spPr bwMode="auto">
          <a:xfrm>
            <a:off x="941388" y="4076700"/>
            <a:ext cx="22669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7" action="ppaction://hlinkfile"/>
              </a:rPr>
              <a:t>Worksheet</a:t>
            </a:r>
            <a:r>
              <a:rPr lang="en-US" sz="1400">
                <a:solidFill>
                  <a:schemeClr val="bg1"/>
                </a:solidFill>
                <a:effectLst>
                  <a:outerShdw blurRad="38100" dist="38100" dir="2700000" algn="tl">
                    <a:srgbClr val="000000"/>
                  </a:outerShdw>
                </a:effectLst>
              </a:rPr>
              <a:t> - Graham's law</a:t>
            </a:r>
          </a:p>
        </p:txBody>
      </p:sp>
      <p:sp>
        <p:nvSpPr>
          <p:cNvPr id="837641" name="Text Box 9"/>
          <p:cNvSpPr txBox="1">
            <a:spLocks noChangeArrowheads="1"/>
          </p:cNvSpPr>
          <p:nvPr/>
        </p:nvSpPr>
        <p:spPr bwMode="auto">
          <a:xfrm>
            <a:off x="949325" y="4457700"/>
            <a:ext cx="37115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8" action="ppaction://hlinkfile"/>
              </a:rPr>
              <a:t>Worksheet</a:t>
            </a:r>
            <a:r>
              <a:rPr lang="en-US" sz="1400">
                <a:solidFill>
                  <a:schemeClr val="bg1"/>
                </a:solidFill>
                <a:effectLst>
                  <a:outerShdw blurRad="38100" dist="38100" dir="2700000" algn="tl">
                    <a:srgbClr val="000000"/>
                  </a:outerShdw>
                </a:effectLst>
              </a:rPr>
              <a:t> - gas laws with one term constant</a:t>
            </a:r>
          </a:p>
        </p:txBody>
      </p:sp>
      <p:sp>
        <p:nvSpPr>
          <p:cNvPr id="837642" name="Text Box 10"/>
          <p:cNvSpPr txBox="1">
            <a:spLocks noChangeArrowheads="1"/>
          </p:cNvSpPr>
          <p:nvPr/>
        </p:nvSpPr>
        <p:spPr bwMode="auto">
          <a:xfrm>
            <a:off x="949325" y="4854575"/>
            <a:ext cx="29035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9" action="ppaction://hlinkfile"/>
              </a:rPr>
              <a:t>Worksheet</a:t>
            </a:r>
            <a:r>
              <a:rPr lang="en-US" sz="1400">
                <a:solidFill>
                  <a:schemeClr val="bg1"/>
                </a:solidFill>
                <a:effectLst>
                  <a:outerShdw blurRad="38100" dist="38100" dir="2700000" algn="tl">
                    <a:srgbClr val="000000"/>
                  </a:outerShdw>
                </a:effectLst>
              </a:rPr>
              <a:t> - the combined gas law</a:t>
            </a:r>
          </a:p>
        </p:txBody>
      </p:sp>
      <p:sp>
        <p:nvSpPr>
          <p:cNvPr id="837643" name="Text Box 11"/>
          <p:cNvSpPr txBox="1">
            <a:spLocks noChangeArrowheads="1"/>
          </p:cNvSpPr>
          <p:nvPr/>
        </p:nvSpPr>
        <p:spPr bwMode="auto">
          <a:xfrm>
            <a:off x="950913" y="5245100"/>
            <a:ext cx="3606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0" action="ppaction://hlinkfile"/>
              </a:rPr>
              <a:t>Worksheet</a:t>
            </a:r>
            <a:r>
              <a:rPr lang="en-US" sz="1400">
                <a:solidFill>
                  <a:schemeClr val="bg1"/>
                </a:solidFill>
                <a:effectLst>
                  <a:outerShdw blurRad="38100" dist="38100" dir="2700000" algn="tl">
                    <a:srgbClr val="000000"/>
                  </a:outerShdw>
                </a:effectLst>
              </a:rPr>
              <a:t> - Dalton's law of partial pressure</a:t>
            </a:r>
          </a:p>
        </p:txBody>
      </p:sp>
      <p:sp>
        <p:nvSpPr>
          <p:cNvPr id="837644" name="Text Box 12"/>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lgn="l">
              <a:defRPr/>
            </a:pPr>
            <a:r>
              <a:rPr lang="en-US" sz="2400">
                <a:hlinkClick r:id="rId11" action="ppaction://hlinkfile"/>
              </a:rPr>
              <a:t>Outline</a:t>
            </a:r>
            <a:r>
              <a:rPr lang="en-US" sz="2400"/>
              <a:t> </a:t>
            </a:r>
            <a:r>
              <a:rPr lang="en-US" sz="2400">
                <a:solidFill>
                  <a:schemeClr val="bg1"/>
                </a:solidFill>
                <a:effectLst>
                  <a:outerShdw blurRad="38100" dist="38100" dir="2700000" algn="tl">
                    <a:srgbClr val="000000"/>
                  </a:outerShdw>
                </a:effectLst>
              </a:rPr>
              <a:t>(</a:t>
            </a:r>
            <a:r>
              <a:rPr lang="en-US" sz="2400">
                <a:solidFill>
                  <a:schemeClr val="bg1"/>
                </a:solidFill>
                <a:effectLst>
                  <a:outerShdw blurRad="38100" dist="38100" dir="2700000" algn="tl">
                    <a:srgbClr val="000000"/>
                  </a:outerShdw>
                </a:effectLst>
                <a:hlinkClick r:id="rId12" action="ppaction://hlinkfile"/>
              </a:rPr>
              <a:t>general</a:t>
            </a:r>
            <a:r>
              <a:rPr lang="en-US" sz="2400">
                <a:solidFill>
                  <a:schemeClr val="bg1"/>
                </a:solidFill>
                <a:effectLst>
                  <a:outerShdw blurRad="38100" dist="38100" dir="2700000" algn="tl">
                    <a:srgbClr val="000000"/>
                  </a:outerShdw>
                </a:effectLst>
              </a:rPr>
              <a:t>)</a:t>
            </a:r>
          </a:p>
        </p:txBody>
      </p:sp>
      <p:sp>
        <p:nvSpPr>
          <p:cNvPr id="837645" name="Text Box 13"/>
          <p:cNvSpPr txBox="1">
            <a:spLocks noChangeArrowheads="1"/>
          </p:cNvSpPr>
          <p:nvPr/>
        </p:nvSpPr>
        <p:spPr bwMode="auto">
          <a:xfrm>
            <a:off x="5083175" y="2543175"/>
            <a:ext cx="3021013"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3" action="ppaction://hlinkfile"/>
              </a:rPr>
              <a:t>Worksheet</a:t>
            </a:r>
            <a:r>
              <a:rPr lang="en-US" sz="1400">
                <a:solidFill>
                  <a:schemeClr val="bg1"/>
                </a:solidFill>
                <a:effectLst>
                  <a:outerShdw blurRad="38100" dist="38100" dir="2700000" algn="tl">
                    <a:srgbClr val="000000"/>
                  </a:outerShdw>
                </a:effectLst>
              </a:rPr>
              <a:t> - density of gases (</a:t>
            </a:r>
            <a:r>
              <a:rPr lang="en-US" sz="1400">
                <a:solidFill>
                  <a:schemeClr val="bg1"/>
                </a:solidFill>
                <a:effectLst>
                  <a:outerShdw blurRad="38100" dist="38100" dir="2700000" algn="tl">
                    <a:srgbClr val="000000"/>
                  </a:outerShdw>
                </a:effectLst>
                <a:hlinkClick r:id="rId14" action="ppaction://hlinkfile"/>
              </a:rPr>
              <a:t>table</a:t>
            </a:r>
            <a:r>
              <a:rPr lang="en-US" sz="1400">
                <a:solidFill>
                  <a:schemeClr val="bg1"/>
                </a:solidFill>
                <a:effectLst>
                  <a:outerShdw blurRad="38100" dist="38100" dir="2700000" algn="tl">
                    <a:srgbClr val="000000"/>
                  </a:outerShdw>
                </a:effectLst>
              </a:rPr>
              <a:t>)</a:t>
            </a:r>
          </a:p>
        </p:txBody>
      </p:sp>
      <p:sp>
        <p:nvSpPr>
          <p:cNvPr id="837646" name="Text Box 14"/>
          <p:cNvSpPr txBox="1">
            <a:spLocks noChangeArrowheads="1"/>
          </p:cNvSpPr>
          <p:nvPr/>
        </p:nvSpPr>
        <p:spPr bwMode="auto">
          <a:xfrm>
            <a:off x="5081588" y="2898775"/>
            <a:ext cx="3582987"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5" action="ppaction://hlinkfile"/>
              </a:rPr>
              <a:t>Worksheet</a:t>
            </a:r>
            <a:r>
              <a:rPr lang="en-US" sz="1400">
                <a:solidFill>
                  <a:schemeClr val="bg1"/>
                </a:solidFill>
                <a:effectLst>
                  <a:outerShdw blurRad="38100" dist="38100" dir="2700000" algn="tl">
                    <a:srgbClr val="000000"/>
                  </a:outerShdw>
                </a:effectLst>
              </a:rPr>
              <a:t> - practice problems for gas laws</a:t>
            </a:r>
          </a:p>
        </p:txBody>
      </p:sp>
      <p:sp>
        <p:nvSpPr>
          <p:cNvPr id="837647" name="Text Box 15"/>
          <p:cNvSpPr txBox="1">
            <a:spLocks noChangeArrowheads="1"/>
          </p:cNvSpPr>
          <p:nvPr/>
        </p:nvSpPr>
        <p:spPr bwMode="auto">
          <a:xfrm>
            <a:off x="5083175" y="3289300"/>
            <a:ext cx="29733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6" action="ppaction://hlinkfile"/>
              </a:rPr>
              <a:t>Worksheet</a:t>
            </a:r>
            <a:r>
              <a:rPr lang="en-US" sz="1400">
                <a:solidFill>
                  <a:schemeClr val="bg1"/>
                </a:solidFill>
                <a:effectLst>
                  <a:outerShdw blurRad="38100" dist="38100" dir="2700000" algn="tl">
                    <a:srgbClr val="000000"/>
                  </a:outerShdw>
                </a:effectLst>
              </a:rPr>
              <a:t> - gas laws review / mole</a:t>
            </a:r>
          </a:p>
        </p:txBody>
      </p:sp>
      <p:sp>
        <p:nvSpPr>
          <p:cNvPr id="837648" name="Text Box 16"/>
          <p:cNvSpPr txBox="1">
            <a:spLocks noChangeArrowheads="1"/>
          </p:cNvSpPr>
          <p:nvPr/>
        </p:nvSpPr>
        <p:spPr bwMode="auto">
          <a:xfrm>
            <a:off x="5083175" y="3686175"/>
            <a:ext cx="34750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7" action="ppaction://hlinkfile"/>
              </a:rPr>
              <a:t>Worksheet</a:t>
            </a:r>
            <a:r>
              <a:rPr lang="en-US" sz="1400">
                <a:solidFill>
                  <a:schemeClr val="bg1"/>
                </a:solidFill>
                <a:effectLst>
                  <a:outerShdw blurRad="38100" dist="38100" dir="2700000" algn="tl">
                    <a:srgbClr val="000000"/>
                  </a:outerShdw>
                </a:effectLst>
              </a:rPr>
              <a:t> - review problems for gas laws</a:t>
            </a:r>
          </a:p>
        </p:txBody>
      </p:sp>
      <p:sp>
        <p:nvSpPr>
          <p:cNvPr id="837649" name="Text Box 17"/>
          <p:cNvSpPr txBox="1">
            <a:spLocks noChangeArrowheads="1"/>
          </p:cNvSpPr>
          <p:nvPr/>
        </p:nvSpPr>
        <p:spPr bwMode="auto">
          <a:xfrm>
            <a:off x="5084763" y="4076700"/>
            <a:ext cx="2449512"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8" action="ppaction://hlinkfile"/>
              </a:rPr>
              <a:t>Demonstrations</a:t>
            </a:r>
            <a:r>
              <a:rPr lang="en-US" sz="1400">
                <a:solidFill>
                  <a:schemeClr val="bg1"/>
                </a:solidFill>
                <a:effectLst>
                  <a:outerShdw blurRad="38100" dist="38100" dir="2700000" algn="tl">
                    <a:srgbClr val="000000"/>
                  </a:outerShdw>
                </a:effectLst>
              </a:rPr>
              <a:t> - gas demos</a:t>
            </a:r>
          </a:p>
        </p:txBody>
      </p:sp>
      <p:sp>
        <p:nvSpPr>
          <p:cNvPr id="837650" name="Text Box 18"/>
          <p:cNvSpPr txBox="1">
            <a:spLocks noChangeArrowheads="1"/>
          </p:cNvSpPr>
          <p:nvPr/>
        </p:nvSpPr>
        <p:spPr bwMode="auto">
          <a:xfrm>
            <a:off x="5092700" y="4457700"/>
            <a:ext cx="2173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9" action="ppaction://hlinkfile"/>
              </a:rPr>
              <a:t>Worksheet</a:t>
            </a:r>
            <a:r>
              <a:rPr lang="en-US" sz="1400">
                <a:solidFill>
                  <a:schemeClr val="bg1"/>
                </a:solidFill>
                <a:effectLst>
                  <a:outerShdw blurRad="38100" dist="38100" dir="2700000" algn="tl">
                    <a:srgbClr val="000000"/>
                  </a:outerShdw>
                </a:effectLst>
              </a:rPr>
              <a:t> - manometers</a:t>
            </a:r>
          </a:p>
        </p:txBody>
      </p:sp>
      <p:sp>
        <p:nvSpPr>
          <p:cNvPr id="837651" name="Text Box 19"/>
          <p:cNvSpPr txBox="1">
            <a:spLocks noChangeArrowheads="1"/>
          </p:cNvSpPr>
          <p:nvPr/>
        </p:nvSpPr>
        <p:spPr bwMode="auto">
          <a:xfrm>
            <a:off x="5092700" y="4854575"/>
            <a:ext cx="32766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0" action="ppaction://hlinkfile"/>
              </a:rPr>
              <a:t>Worksheet</a:t>
            </a:r>
            <a:r>
              <a:rPr lang="en-US" sz="1400">
                <a:solidFill>
                  <a:schemeClr val="bg1"/>
                </a:solidFill>
                <a:effectLst>
                  <a:outerShdw blurRad="38100" dist="38100" dir="2700000" algn="tl">
                    <a:srgbClr val="000000"/>
                  </a:outerShdw>
                </a:effectLst>
              </a:rPr>
              <a:t> - vapor pressure and boiling</a:t>
            </a:r>
          </a:p>
        </p:txBody>
      </p:sp>
      <p:sp>
        <p:nvSpPr>
          <p:cNvPr id="837652" name="Text Box 20"/>
          <p:cNvSpPr txBox="1">
            <a:spLocks noChangeArrowheads="1"/>
          </p:cNvSpPr>
          <p:nvPr/>
        </p:nvSpPr>
        <p:spPr bwMode="auto">
          <a:xfrm>
            <a:off x="5094288" y="5245100"/>
            <a:ext cx="24701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1" action="ppaction://hlinkfile"/>
              </a:rPr>
              <a:t>Lab</a:t>
            </a:r>
            <a:r>
              <a:rPr lang="en-US" sz="1400">
                <a:solidFill>
                  <a:schemeClr val="bg1"/>
                </a:solidFill>
                <a:effectLst>
                  <a:outerShdw blurRad="38100" dist="38100" dir="2700000" algn="tl">
                    <a:srgbClr val="000000"/>
                  </a:outerShdw>
                </a:effectLst>
              </a:rPr>
              <a:t> - reaction of Mg with HCl</a:t>
            </a:r>
          </a:p>
        </p:txBody>
      </p:sp>
      <p:sp>
        <p:nvSpPr>
          <p:cNvPr id="837653" name="Text Box 21"/>
          <p:cNvSpPr txBox="1">
            <a:spLocks noChangeArrowheads="1"/>
          </p:cNvSpPr>
          <p:nvPr/>
        </p:nvSpPr>
        <p:spPr bwMode="auto">
          <a:xfrm>
            <a:off x="944563" y="5643563"/>
            <a:ext cx="22637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2" action="ppaction://hlinkfile"/>
              </a:rPr>
              <a:t>Worksheet</a:t>
            </a:r>
            <a:r>
              <a:rPr lang="en-US" sz="1400">
                <a:solidFill>
                  <a:schemeClr val="bg1"/>
                </a:solidFill>
                <a:effectLst>
                  <a:outerShdw blurRad="38100" dist="38100" dir="2700000" algn="tl">
                    <a:srgbClr val="000000"/>
                  </a:outerShdw>
                </a:effectLst>
              </a:rPr>
              <a:t> - ideal gas law </a:t>
            </a:r>
          </a:p>
        </p:txBody>
      </p:sp>
      <p:sp>
        <p:nvSpPr>
          <p:cNvPr id="245782" name="AutoShape 22" descr="Back to menu">
            <a:hlinkClick r:id="" action="ppaction://hlinkshowjump?jump=lastslideviewed" highlightClick="1"/>
            <a:hlinkHover r:id="" action="ppaction://hlinkshowjump?jump=lastslideviewed"/>
          </p:cNvPr>
          <p:cNvSpPr>
            <a:spLocks noChangeArrowheads="1"/>
          </p:cNvSpPr>
          <p:nvPr/>
        </p:nvSpPr>
        <p:spPr bwMode="auto">
          <a:xfrm>
            <a:off x="0" y="6391275"/>
            <a:ext cx="381000" cy="238125"/>
          </a:xfrm>
          <a:prstGeom prst="actionButtonBackPrevious">
            <a:avLst/>
          </a:prstGeom>
          <a:solidFill>
            <a:srgbClr val="F8F8F8">
              <a:alpha val="89803"/>
            </a:srgbClr>
          </a:solidFill>
          <a:ln w="9525">
            <a:noFill/>
            <a:miter lim="800000"/>
            <a:headEnd/>
            <a:tailEnd/>
          </a:ln>
        </p:spPr>
        <p:txBody>
          <a:bodyPr wrap="none" anchor="ctr"/>
          <a:lstStyle/>
          <a:p>
            <a:endParaRPr lang="en-US"/>
          </a:p>
        </p:txBody>
      </p:sp>
      <p:sp>
        <p:nvSpPr>
          <p:cNvPr id="837655" name="Text Box 23"/>
          <p:cNvSpPr txBox="1">
            <a:spLocks noChangeArrowheads="1"/>
          </p:cNvSpPr>
          <p:nvPr/>
        </p:nvSpPr>
        <p:spPr bwMode="auto">
          <a:xfrm>
            <a:off x="5102225" y="5600700"/>
            <a:ext cx="18700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3" action="ppaction://hlinkfile"/>
              </a:rPr>
              <a:t>Review</a:t>
            </a:r>
            <a:r>
              <a:rPr lang="en-US" sz="1400">
                <a:solidFill>
                  <a:schemeClr val="bg1"/>
                </a:solidFill>
                <a:effectLst>
                  <a:outerShdw blurRad="38100" dist="38100" dir="2700000" algn="tl">
                    <a:srgbClr val="000000"/>
                  </a:outerShdw>
                </a:effectLst>
              </a:rPr>
              <a:t> – main points</a:t>
            </a:r>
          </a:p>
        </p:txBody>
      </p:sp>
      <p:sp>
        <p:nvSpPr>
          <p:cNvPr id="837656" name="Text Box 24"/>
          <p:cNvSpPr txBox="1">
            <a:spLocks noChangeArrowheads="1"/>
          </p:cNvSpPr>
          <p:nvPr/>
        </p:nvSpPr>
        <p:spPr bwMode="auto">
          <a:xfrm>
            <a:off x="969963" y="5940425"/>
            <a:ext cx="1828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4" action="ppaction://hlinkfile"/>
              </a:rPr>
              <a:t>Textbook</a:t>
            </a:r>
            <a:r>
              <a:rPr lang="en-US" sz="1400">
                <a:solidFill>
                  <a:schemeClr val="bg1"/>
                </a:solidFill>
                <a:effectLst>
                  <a:outerShdw blurRad="38100" dist="38100" dir="2700000" algn="tl">
                    <a:srgbClr val="000000"/>
                  </a:outerShdw>
                </a:effectLst>
              </a:rPr>
              <a:t> - questions</a:t>
            </a:r>
          </a:p>
        </p:txBody>
      </p:sp>
      <p:sp>
        <p:nvSpPr>
          <p:cNvPr id="245785" name="Rectangle 25"/>
          <p:cNvSpPr>
            <a:spLocks noChangeArrowheads="1"/>
          </p:cNvSpPr>
          <p:nvPr/>
        </p:nvSpPr>
        <p:spPr bwMode="auto">
          <a:xfrm>
            <a:off x="5084763" y="2225675"/>
            <a:ext cx="3200400" cy="304800"/>
          </a:xfrm>
          <a:prstGeom prst="rect">
            <a:avLst/>
          </a:prstGeom>
          <a:noFill/>
          <a:ln w="9525">
            <a:noFill/>
            <a:miter lim="800000"/>
            <a:headEnd/>
            <a:tailEnd/>
          </a:ln>
        </p:spPr>
        <p:txBody>
          <a:bodyPr wrap="none">
            <a:spAutoFit/>
          </a:bodyPr>
          <a:lstStyle/>
          <a:p>
            <a:pPr algn="l"/>
            <a:r>
              <a:rPr lang="en-US" sz="1400">
                <a:solidFill>
                  <a:schemeClr val="accent1"/>
                </a:solidFill>
                <a:hlinkClick r:id="rId25" action="ppaction://hlinkfile" tooltip="The Precious Envelope"/>
              </a:rPr>
              <a:t>Episode 17</a:t>
            </a:r>
            <a:r>
              <a:rPr lang="en-US" sz="1400">
                <a:solidFill>
                  <a:schemeClr val="accent1"/>
                </a:solidFill>
              </a:rPr>
              <a:t>  –  The Precious Envelope</a:t>
            </a:r>
          </a:p>
        </p:txBody>
      </p:sp>
      <p:sp>
        <p:nvSpPr>
          <p:cNvPr id="245786" name="AutoShape 26">
            <a:hlinkClick r:id="rId26" highlightClick="1"/>
          </p:cNvPr>
          <p:cNvSpPr>
            <a:spLocks noChangeArrowheads="1"/>
          </p:cNvSpPr>
          <p:nvPr/>
        </p:nvSpPr>
        <p:spPr bwMode="auto">
          <a:xfrm>
            <a:off x="6388100" y="1581150"/>
            <a:ext cx="569913" cy="569913"/>
          </a:xfrm>
          <a:prstGeom prst="actionButtonMovie">
            <a:avLst/>
          </a:prstGeom>
          <a:solidFill>
            <a:schemeClr val="accent1"/>
          </a:solidFill>
          <a:ln w="9525">
            <a:noFill/>
            <a:miter lim="800000"/>
            <a:headEnd/>
            <a:tailEnd/>
          </a:ln>
        </p:spPr>
        <p:txBody>
          <a:bodyPr wrap="none" anchor="ctr"/>
          <a:lstStyle/>
          <a:p>
            <a:endParaRPr lang="en-US"/>
          </a:p>
        </p:txBody>
      </p:sp>
      <p:sp>
        <p:nvSpPr>
          <p:cNvPr id="837661" name="Text Box 29"/>
          <p:cNvSpPr txBox="1">
            <a:spLocks noChangeArrowheads="1"/>
          </p:cNvSpPr>
          <p:nvPr/>
        </p:nvSpPr>
        <p:spPr bwMode="auto">
          <a:xfrm>
            <a:off x="5102225" y="5905500"/>
            <a:ext cx="22637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7" action="ppaction://hlinkfile"/>
              </a:rPr>
              <a:t>Worksheet</a:t>
            </a:r>
            <a:r>
              <a:rPr lang="en-US" sz="1400">
                <a:solidFill>
                  <a:schemeClr val="bg1"/>
                </a:solidFill>
                <a:effectLst>
                  <a:outerShdw blurRad="38100" dist="38100" dir="2700000" algn="tl">
                    <a:srgbClr val="000000"/>
                  </a:outerShdw>
                </a:effectLst>
              </a:rPr>
              <a:t> – mixed review</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r>
              <a:rPr lang="en-US" smtClean="0">
                <a:solidFill>
                  <a:schemeClr val="bg1"/>
                </a:solidFill>
              </a:rPr>
              <a:t>KEYS - Gas Laws</a:t>
            </a:r>
          </a:p>
        </p:txBody>
      </p:sp>
      <p:sp>
        <p:nvSpPr>
          <p:cNvPr id="833539" name="Text Box 3"/>
          <p:cNvSpPr txBox="1">
            <a:spLocks noChangeArrowheads="1"/>
          </p:cNvSpPr>
          <p:nvPr/>
        </p:nvSpPr>
        <p:spPr bwMode="auto">
          <a:xfrm>
            <a:off x="1365250" y="1641475"/>
            <a:ext cx="160813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4" action="ppaction://hlinkfile"/>
              </a:rPr>
              <a:t>Objectives</a:t>
            </a:r>
            <a:endParaRPr lang="en-US" sz="2400">
              <a:solidFill>
                <a:schemeClr val="bg1"/>
              </a:solidFill>
              <a:effectLst>
                <a:outerShdw blurRad="38100" dist="38100" dir="2700000" algn="tl">
                  <a:srgbClr val="000000"/>
                </a:outerShdw>
              </a:effectLst>
            </a:endParaRPr>
          </a:p>
        </p:txBody>
      </p:sp>
      <p:sp>
        <p:nvSpPr>
          <p:cNvPr id="833540" name="Text Box 4"/>
          <p:cNvSpPr txBox="1">
            <a:spLocks noChangeArrowheads="1"/>
          </p:cNvSpPr>
          <p:nvPr/>
        </p:nvSpPr>
        <p:spPr bwMode="auto">
          <a:xfrm>
            <a:off x="939800" y="2543175"/>
            <a:ext cx="2046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5"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6" action="ppaction://hlinkfile"/>
              </a:rPr>
              <a:t>vocabulary</a:t>
            </a:r>
            <a:endParaRPr lang="en-US" sz="1400">
              <a:solidFill>
                <a:schemeClr val="bg1"/>
              </a:solidFill>
              <a:effectLst>
                <a:outerShdw blurRad="38100" dist="38100" dir="2700000" algn="tl">
                  <a:srgbClr val="000000"/>
                </a:outerShdw>
              </a:effectLst>
            </a:endParaRPr>
          </a:p>
        </p:txBody>
      </p:sp>
      <p:sp>
        <p:nvSpPr>
          <p:cNvPr id="833541" name="Text Box 5"/>
          <p:cNvSpPr txBox="1">
            <a:spLocks noChangeArrowheads="1"/>
          </p:cNvSpPr>
          <p:nvPr/>
        </p:nvSpPr>
        <p:spPr bwMode="auto">
          <a:xfrm>
            <a:off x="938213" y="2898775"/>
            <a:ext cx="32004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rPr>
              <a:t>Video (VHS) - crisis in the atmosphere</a:t>
            </a:r>
          </a:p>
        </p:txBody>
      </p:sp>
      <p:sp>
        <p:nvSpPr>
          <p:cNvPr id="833542" name="Text Box 6"/>
          <p:cNvSpPr txBox="1">
            <a:spLocks noChangeArrowheads="1"/>
          </p:cNvSpPr>
          <p:nvPr/>
        </p:nvSpPr>
        <p:spPr bwMode="auto">
          <a:xfrm>
            <a:off x="939800" y="3289300"/>
            <a:ext cx="258762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7" action="ppaction://hlinkfile"/>
              </a:rPr>
              <a:t>Worksheet</a:t>
            </a:r>
            <a:r>
              <a:rPr lang="en-US" sz="1400">
                <a:solidFill>
                  <a:schemeClr val="bg1"/>
                </a:solidFill>
                <a:effectLst>
                  <a:outerShdw blurRad="38100" dist="38100" dir="2700000" algn="tl">
                    <a:srgbClr val="000000"/>
                  </a:outerShdw>
                </a:effectLst>
              </a:rPr>
              <a:t> - behavior of gases</a:t>
            </a:r>
          </a:p>
        </p:txBody>
      </p:sp>
      <p:sp>
        <p:nvSpPr>
          <p:cNvPr id="833543" name="Text Box 7"/>
          <p:cNvSpPr txBox="1">
            <a:spLocks noChangeArrowheads="1"/>
          </p:cNvSpPr>
          <p:nvPr/>
        </p:nvSpPr>
        <p:spPr bwMode="auto">
          <a:xfrm>
            <a:off x="939800" y="3686175"/>
            <a:ext cx="37607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8"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9" action="ppaction://hlinkfile"/>
              </a:rPr>
              <a:t>unit conversions for the gas laws</a:t>
            </a:r>
            <a:endParaRPr lang="en-US" sz="1400">
              <a:solidFill>
                <a:schemeClr val="bg1"/>
              </a:solidFill>
              <a:effectLst>
                <a:outerShdw blurRad="38100" dist="38100" dir="2700000" algn="tl">
                  <a:srgbClr val="000000"/>
                </a:outerShdw>
              </a:effectLst>
            </a:endParaRPr>
          </a:p>
        </p:txBody>
      </p:sp>
      <p:sp>
        <p:nvSpPr>
          <p:cNvPr id="833544" name="Text Box 8"/>
          <p:cNvSpPr txBox="1">
            <a:spLocks noChangeArrowheads="1"/>
          </p:cNvSpPr>
          <p:nvPr/>
        </p:nvSpPr>
        <p:spPr bwMode="auto">
          <a:xfrm>
            <a:off x="941388" y="4076700"/>
            <a:ext cx="22669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0"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1" action="ppaction://hlinkfile"/>
              </a:rPr>
              <a:t>Graham's law</a:t>
            </a:r>
            <a:endParaRPr lang="en-US" sz="1400">
              <a:solidFill>
                <a:schemeClr val="bg1"/>
              </a:solidFill>
              <a:effectLst>
                <a:outerShdw blurRad="38100" dist="38100" dir="2700000" algn="tl">
                  <a:srgbClr val="000000"/>
                </a:outerShdw>
              </a:effectLst>
            </a:endParaRPr>
          </a:p>
        </p:txBody>
      </p:sp>
      <p:sp>
        <p:nvSpPr>
          <p:cNvPr id="833545" name="Text Box 9"/>
          <p:cNvSpPr txBox="1">
            <a:spLocks noChangeArrowheads="1"/>
          </p:cNvSpPr>
          <p:nvPr/>
        </p:nvSpPr>
        <p:spPr bwMode="auto">
          <a:xfrm>
            <a:off x="949325" y="4457700"/>
            <a:ext cx="37115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2"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3" action="ppaction://hlinkfile"/>
              </a:rPr>
              <a:t>gas laws with one term constant</a:t>
            </a:r>
            <a:endParaRPr lang="en-US" sz="1400">
              <a:solidFill>
                <a:schemeClr val="bg1"/>
              </a:solidFill>
              <a:effectLst>
                <a:outerShdw blurRad="38100" dist="38100" dir="2700000" algn="tl">
                  <a:srgbClr val="000000"/>
                </a:outerShdw>
              </a:effectLst>
            </a:endParaRPr>
          </a:p>
        </p:txBody>
      </p:sp>
      <p:sp>
        <p:nvSpPr>
          <p:cNvPr id="833546" name="Text Box 10"/>
          <p:cNvSpPr txBox="1">
            <a:spLocks noChangeArrowheads="1"/>
          </p:cNvSpPr>
          <p:nvPr/>
        </p:nvSpPr>
        <p:spPr bwMode="auto">
          <a:xfrm>
            <a:off x="949325" y="4854575"/>
            <a:ext cx="29035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4"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5" action="ppaction://hlinkfile"/>
              </a:rPr>
              <a:t>the combined gas law</a:t>
            </a:r>
            <a:endParaRPr lang="en-US" sz="1400">
              <a:solidFill>
                <a:schemeClr val="bg1"/>
              </a:solidFill>
              <a:effectLst>
                <a:outerShdw blurRad="38100" dist="38100" dir="2700000" algn="tl">
                  <a:srgbClr val="000000"/>
                </a:outerShdw>
              </a:effectLst>
            </a:endParaRPr>
          </a:p>
        </p:txBody>
      </p:sp>
      <p:sp>
        <p:nvSpPr>
          <p:cNvPr id="833547" name="Text Box 11"/>
          <p:cNvSpPr txBox="1">
            <a:spLocks noChangeArrowheads="1"/>
          </p:cNvSpPr>
          <p:nvPr/>
        </p:nvSpPr>
        <p:spPr bwMode="auto">
          <a:xfrm>
            <a:off x="950913" y="5245100"/>
            <a:ext cx="3606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6"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7" action="ppaction://hlinkfile"/>
              </a:rPr>
              <a:t>Dalton's law of partial pressure</a:t>
            </a:r>
            <a:endParaRPr lang="en-US" sz="1400">
              <a:solidFill>
                <a:schemeClr val="bg1"/>
              </a:solidFill>
              <a:effectLst>
                <a:outerShdw blurRad="38100" dist="38100" dir="2700000" algn="tl">
                  <a:srgbClr val="000000"/>
                </a:outerShdw>
              </a:effectLst>
            </a:endParaRPr>
          </a:p>
        </p:txBody>
      </p:sp>
      <p:sp>
        <p:nvSpPr>
          <p:cNvPr id="833548" name="Text Box 12"/>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lgn="l">
              <a:defRPr/>
            </a:pPr>
            <a:r>
              <a:rPr lang="en-US" sz="2400">
                <a:hlinkClick r:id="rId18" action="ppaction://hlinkfile"/>
              </a:rPr>
              <a:t>Outline</a:t>
            </a:r>
            <a:r>
              <a:rPr lang="en-US" sz="2400"/>
              <a:t> </a:t>
            </a:r>
            <a:r>
              <a:rPr lang="en-US" sz="2400">
                <a:solidFill>
                  <a:schemeClr val="bg1"/>
                </a:solidFill>
                <a:effectLst>
                  <a:outerShdw blurRad="38100" dist="38100" dir="2700000" algn="tl">
                    <a:srgbClr val="000000"/>
                  </a:outerShdw>
                </a:effectLst>
              </a:rPr>
              <a:t>(general)</a:t>
            </a:r>
          </a:p>
        </p:txBody>
      </p:sp>
      <p:sp>
        <p:nvSpPr>
          <p:cNvPr id="833549" name="Text Box 13"/>
          <p:cNvSpPr txBox="1">
            <a:spLocks noChangeArrowheads="1"/>
          </p:cNvSpPr>
          <p:nvPr/>
        </p:nvSpPr>
        <p:spPr bwMode="auto">
          <a:xfrm>
            <a:off x="5083175" y="2543175"/>
            <a:ext cx="3021013"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9"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0" action="ppaction://hlinkfile"/>
              </a:rPr>
              <a:t>density of gases</a:t>
            </a:r>
            <a:r>
              <a:rPr lang="en-US" sz="1400">
                <a:solidFill>
                  <a:schemeClr val="bg1"/>
                </a:solidFill>
                <a:effectLst>
                  <a:outerShdw blurRad="38100" dist="38100" dir="2700000" algn="tl">
                    <a:srgbClr val="000000"/>
                  </a:outerShdw>
                </a:effectLst>
              </a:rPr>
              <a:t> (</a:t>
            </a:r>
            <a:r>
              <a:rPr lang="en-US" sz="1400">
                <a:solidFill>
                  <a:schemeClr val="bg1"/>
                </a:solidFill>
                <a:effectLst>
                  <a:outerShdw blurRad="38100" dist="38100" dir="2700000" algn="tl">
                    <a:srgbClr val="000000"/>
                  </a:outerShdw>
                </a:effectLst>
                <a:hlinkClick r:id="rId21" action="ppaction://hlinkfile"/>
              </a:rPr>
              <a:t>table</a:t>
            </a:r>
            <a:r>
              <a:rPr lang="en-US" sz="1400">
                <a:solidFill>
                  <a:schemeClr val="bg1"/>
                </a:solidFill>
                <a:effectLst>
                  <a:outerShdw blurRad="38100" dist="38100" dir="2700000" algn="tl">
                    <a:srgbClr val="000000"/>
                  </a:outerShdw>
                </a:effectLst>
              </a:rPr>
              <a:t>)</a:t>
            </a:r>
          </a:p>
        </p:txBody>
      </p:sp>
      <p:sp>
        <p:nvSpPr>
          <p:cNvPr id="833550" name="Text Box 14"/>
          <p:cNvSpPr txBox="1">
            <a:spLocks noChangeArrowheads="1"/>
          </p:cNvSpPr>
          <p:nvPr/>
        </p:nvSpPr>
        <p:spPr bwMode="auto">
          <a:xfrm>
            <a:off x="5081588" y="2898775"/>
            <a:ext cx="3582987"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2" action="ppaction://hlinkfile"/>
              </a:rPr>
              <a:t>Worksheet</a:t>
            </a:r>
            <a:r>
              <a:rPr lang="en-US" sz="1400">
                <a:solidFill>
                  <a:schemeClr val="bg1"/>
                </a:solidFill>
                <a:effectLst>
                  <a:outerShdw blurRad="38100" dist="38100" dir="2700000" algn="tl">
                    <a:srgbClr val="000000"/>
                  </a:outerShdw>
                </a:effectLst>
              </a:rPr>
              <a:t> - practice problems for gas laws</a:t>
            </a:r>
          </a:p>
        </p:txBody>
      </p:sp>
      <p:sp>
        <p:nvSpPr>
          <p:cNvPr id="833551" name="Text Box 15"/>
          <p:cNvSpPr txBox="1">
            <a:spLocks noChangeArrowheads="1"/>
          </p:cNvSpPr>
          <p:nvPr/>
        </p:nvSpPr>
        <p:spPr bwMode="auto">
          <a:xfrm>
            <a:off x="5083175" y="3289300"/>
            <a:ext cx="29733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3"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4" action="ppaction://hlinkfile"/>
              </a:rPr>
              <a:t>gas laws review / mole</a:t>
            </a:r>
            <a:endParaRPr lang="en-US" sz="1400">
              <a:solidFill>
                <a:schemeClr val="bg1"/>
              </a:solidFill>
              <a:effectLst>
                <a:outerShdw blurRad="38100" dist="38100" dir="2700000" algn="tl">
                  <a:srgbClr val="000000"/>
                </a:outerShdw>
              </a:effectLst>
            </a:endParaRPr>
          </a:p>
        </p:txBody>
      </p:sp>
      <p:sp>
        <p:nvSpPr>
          <p:cNvPr id="833552" name="Text Box 16"/>
          <p:cNvSpPr txBox="1">
            <a:spLocks noChangeArrowheads="1"/>
          </p:cNvSpPr>
          <p:nvPr/>
        </p:nvSpPr>
        <p:spPr bwMode="auto">
          <a:xfrm>
            <a:off x="5083175" y="3686175"/>
            <a:ext cx="34750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5"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6" action="ppaction://hlinkfile"/>
              </a:rPr>
              <a:t>review problems for gas laws</a:t>
            </a:r>
            <a:endParaRPr lang="en-US" sz="1400">
              <a:solidFill>
                <a:schemeClr val="bg1"/>
              </a:solidFill>
              <a:effectLst>
                <a:outerShdw blurRad="38100" dist="38100" dir="2700000" algn="tl">
                  <a:srgbClr val="000000"/>
                </a:outerShdw>
              </a:effectLst>
            </a:endParaRPr>
          </a:p>
        </p:txBody>
      </p:sp>
      <p:sp>
        <p:nvSpPr>
          <p:cNvPr id="833553" name="Text Box 17"/>
          <p:cNvSpPr txBox="1">
            <a:spLocks noChangeArrowheads="1"/>
          </p:cNvSpPr>
          <p:nvPr/>
        </p:nvSpPr>
        <p:spPr bwMode="auto">
          <a:xfrm>
            <a:off x="5084763" y="4076700"/>
            <a:ext cx="2449512"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7" action="ppaction://hlinkfile"/>
              </a:rPr>
              <a:t>Demonstrations</a:t>
            </a:r>
            <a:r>
              <a:rPr lang="en-US" sz="1400">
                <a:solidFill>
                  <a:schemeClr val="bg1"/>
                </a:solidFill>
                <a:effectLst>
                  <a:outerShdw blurRad="38100" dist="38100" dir="2700000" algn="tl">
                    <a:srgbClr val="000000"/>
                  </a:outerShdw>
                </a:effectLst>
              </a:rPr>
              <a:t> - gas demos</a:t>
            </a:r>
          </a:p>
        </p:txBody>
      </p:sp>
      <p:sp>
        <p:nvSpPr>
          <p:cNvPr id="833554" name="Text Box 18"/>
          <p:cNvSpPr txBox="1">
            <a:spLocks noChangeArrowheads="1"/>
          </p:cNvSpPr>
          <p:nvPr/>
        </p:nvSpPr>
        <p:spPr bwMode="auto">
          <a:xfrm>
            <a:off x="5092700" y="4457700"/>
            <a:ext cx="2173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8"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9" action="ppaction://hlinkfile"/>
              </a:rPr>
              <a:t>manometers</a:t>
            </a:r>
            <a:endParaRPr lang="en-US" sz="1400">
              <a:solidFill>
                <a:schemeClr val="bg1"/>
              </a:solidFill>
              <a:effectLst>
                <a:outerShdw blurRad="38100" dist="38100" dir="2700000" algn="tl">
                  <a:srgbClr val="000000"/>
                </a:outerShdw>
              </a:effectLst>
            </a:endParaRPr>
          </a:p>
        </p:txBody>
      </p:sp>
      <p:sp>
        <p:nvSpPr>
          <p:cNvPr id="833555" name="Text Box 19"/>
          <p:cNvSpPr txBox="1">
            <a:spLocks noChangeArrowheads="1"/>
          </p:cNvSpPr>
          <p:nvPr/>
        </p:nvSpPr>
        <p:spPr bwMode="auto">
          <a:xfrm>
            <a:off x="5092700" y="4854575"/>
            <a:ext cx="32766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0"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1" action="ppaction://hlinkfile"/>
              </a:rPr>
              <a:t>vapor pressure and boiling</a:t>
            </a:r>
            <a:endParaRPr lang="en-US" sz="1400">
              <a:solidFill>
                <a:schemeClr val="bg1"/>
              </a:solidFill>
              <a:effectLst>
                <a:outerShdw blurRad="38100" dist="38100" dir="2700000" algn="tl">
                  <a:srgbClr val="000000"/>
                </a:outerShdw>
              </a:effectLst>
            </a:endParaRPr>
          </a:p>
        </p:txBody>
      </p:sp>
      <p:sp>
        <p:nvSpPr>
          <p:cNvPr id="833556" name="Text Box 20"/>
          <p:cNvSpPr txBox="1">
            <a:spLocks noChangeArrowheads="1"/>
          </p:cNvSpPr>
          <p:nvPr/>
        </p:nvSpPr>
        <p:spPr bwMode="auto">
          <a:xfrm>
            <a:off x="5094288" y="5245100"/>
            <a:ext cx="24701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2" action="ppaction://hlinkfile"/>
              </a:rPr>
              <a:t>Lab</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3" action="ppaction://hlinkfile"/>
              </a:rPr>
              <a:t>reaction of Mg with HCl</a:t>
            </a:r>
            <a:endParaRPr lang="en-US" sz="1400">
              <a:solidFill>
                <a:schemeClr val="bg1"/>
              </a:solidFill>
              <a:effectLst>
                <a:outerShdw blurRad="38100" dist="38100" dir="2700000" algn="tl">
                  <a:srgbClr val="000000"/>
                </a:outerShdw>
              </a:effectLst>
            </a:endParaRPr>
          </a:p>
        </p:txBody>
      </p:sp>
      <p:sp>
        <p:nvSpPr>
          <p:cNvPr id="833557" name="Text Box 21"/>
          <p:cNvSpPr txBox="1">
            <a:spLocks noChangeArrowheads="1"/>
          </p:cNvSpPr>
          <p:nvPr/>
        </p:nvSpPr>
        <p:spPr bwMode="auto">
          <a:xfrm>
            <a:off x="944563" y="5643563"/>
            <a:ext cx="22637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4"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5" action="ppaction://hlinkfile"/>
              </a:rPr>
              <a:t>ideal gas law </a:t>
            </a:r>
            <a:endParaRPr lang="en-US" sz="1400">
              <a:solidFill>
                <a:schemeClr val="bg1"/>
              </a:solidFill>
              <a:effectLst>
                <a:outerShdw blurRad="38100" dist="38100" dir="2700000" algn="tl">
                  <a:srgbClr val="000000"/>
                </a:outerShdw>
              </a:effectLst>
            </a:endParaRPr>
          </a:p>
        </p:txBody>
      </p:sp>
      <p:sp>
        <p:nvSpPr>
          <p:cNvPr id="833558" name="Text Box 22"/>
          <p:cNvSpPr txBox="1">
            <a:spLocks noChangeArrowheads="1"/>
          </p:cNvSpPr>
          <p:nvPr/>
        </p:nvSpPr>
        <p:spPr bwMode="auto">
          <a:xfrm>
            <a:off x="5102225" y="5600700"/>
            <a:ext cx="18700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6" action="ppaction://hlinkfile"/>
              </a:rPr>
              <a:t>Review</a:t>
            </a:r>
            <a:r>
              <a:rPr lang="en-US" sz="1400">
                <a:solidFill>
                  <a:schemeClr val="bg1"/>
                </a:solidFill>
                <a:effectLst>
                  <a:outerShdw blurRad="38100" dist="38100" dir="2700000" algn="tl">
                    <a:srgbClr val="000000"/>
                  </a:outerShdw>
                </a:effectLst>
              </a:rPr>
              <a:t> – main points</a:t>
            </a:r>
          </a:p>
        </p:txBody>
      </p:sp>
      <p:sp>
        <p:nvSpPr>
          <p:cNvPr id="833559" name="Text Box 23"/>
          <p:cNvSpPr txBox="1">
            <a:spLocks noChangeArrowheads="1"/>
          </p:cNvSpPr>
          <p:nvPr/>
        </p:nvSpPr>
        <p:spPr bwMode="auto">
          <a:xfrm>
            <a:off x="969963" y="5940425"/>
            <a:ext cx="1828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7" action="ppaction://hlinkfile"/>
              </a:rPr>
              <a:t>Textbook</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8" action="ppaction://hlinkfile"/>
              </a:rPr>
              <a:t>questions</a:t>
            </a:r>
            <a:endParaRPr lang="en-US" sz="1400">
              <a:solidFill>
                <a:schemeClr val="bg1"/>
              </a:solidFill>
              <a:effectLst>
                <a:outerShdw blurRad="38100" dist="38100" dir="2700000" algn="tl">
                  <a:srgbClr val="000000"/>
                </a:outerShdw>
              </a:effectLst>
            </a:endParaRPr>
          </a:p>
        </p:txBody>
      </p:sp>
      <p:sp>
        <p:nvSpPr>
          <p:cNvPr id="833560" name="Text Box 24"/>
          <p:cNvSpPr txBox="1">
            <a:spLocks noChangeArrowheads="1"/>
          </p:cNvSpPr>
          <p:nvPr/>
        </p:nvSpPr>
        <p:spPr bwMode="auto">
          <a:xfrm>
            <a:off x="5102225" y="5905500"/>
            <a:ext cx="22637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9"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40" action="ppaction://hlinkfile"/>
              </a:rPr>
              <a:t>mixed review</a:t>
            </a:r>
            <a:endParaRPr lang="en-US" sz="1400">
              <a:solidFill>
                <a:schemeClr val="bg1"/>
              </a:solidFill>
              <a:effectLst>
                <a:outerShdw blurRad="38100" dist="38100" dir="2700000" algn="tl">
                  <a:srgbClr val="000000"/>
                </a:outerShdw>
              </a:effectLst>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457200"/>
            <a:ext cx="7772400" cy="1143000"/>
          </a:xfrm>
        </p:spPr>
        <p:txBody>
          <a:bodyPr/>
          <a:lstStyle/>
          <a:p>
            <a:pPr eaLnBrk="1" hangingPunct="1"/>
            <a:r>
              <a:rPr lang="en-US" sz="3200" smtClean="0"/>
              <a:t>Pressure vs. Volume </a:t>
            </a:r>
            <a:br>
              <a:rPr lang="en-US" sz="3200" smtClean="0"/>
            </a:br>
            <a:r>
              <a:rPr lang="en-US" sz="3200" smtClean="0"/>
              <a:t>for a Fixed Amount of Gas</a:t>
            </a:r>
            <a:br>
              <a:rPr lang="en-US" sz="3200" smtClean="0"/>
            </a:br>
            <a:r>
              <a:rPr lang="en-US" sz="2400" smtClean="0"/>
              <a:t>(Constant Temperature)</a:t>
            </a:r>
            <a:endParaRPr lang="en-US" sz="3200" smtClean="0"/>
          </a:p>
        </p:txBody>
      </p:sp>
      <p:sp>
        <p:nvSpPr>
          <p:cNvPr id="69635"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p>
        </p:txBody>
      </p:sp>
      <p:sp>
        <p:nvSpPr>
          <p:cNvPr id="69636"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p>
        </p:txBody>
      </p:sp>
      <p:sp>
        <p:nvSpPr>
          <p:cNvPr id="69637"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p>
        </p:txBody>
      </p:sp>
      <p:sp>
        <p:nvSpPr>
          <p:cNvPr id="69638"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p>
        </p:txBody>
      </p:sp>
      <p:sp>
        <p:nvSpPr>
          <p:cNvPr id="69639"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p>
        </p:txBody>
      </p:sp>
      <p:sp>
        <p:nvSpPr>
          <p:cNvPr id="69640"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p>
        </p:txBody>
      </p:sp>
      <p:sp>
        <p:nvSpPr>
          <p:cNvPr id="69641"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p>
        </p:txBody>
      </p:sp>
      <p:sp>
        <p:nvSpPr>
          <p:cNvPr id="69642"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p>
        </p:txBody>
      </p:sp>
      <p:sp>
        <p:nvSpPr>
          <p:cNvPr id="69643"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p>
        </p:txBody>
      </p:sp>
      <p:sp>
        <p:nvSpPr>
          <p:cNvPr id="69644"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p>
        </p:txBody>
      </p:sp>
      <p:sp>
        <p:nvSpPr>
          <p:cNvPr id="69645"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p>
        </p:txBody>
      </p:sp>
      <p:sp>
        <p:nvSpPr>
          <p:cNvPr id="69646"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p>
        </p:txBody>
      </p:sp>
      <p:sp>
        <p:nvSpPr>
          <p:cNvPr id="69647"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p>
        </p:txBody>
      </p:sp>
      <p:sp>
        <p:nvSpPr>
          <p:cNvPr id="69648"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p>
        </p:txBody>
      </p:sp>
      <p:sp>
        <p:nvSpPr>
          <p:cNvPr id="69649"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p>
        </p:txBody>
      </p:sp>
      <p:sp>
        <p:nvSpPr>
          <p:cNvPr id="69650"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p>
        </p:txBody>
      </p:sp>
      <p:sp>
        <p:nvSpPr>
          <p:cNvPr id="69651"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p>
        </p:txBody>
      </p:sp>
      <p:sp>
        <p:nvSpPr>
          <p:cNvPr id="69652"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p>
        </p:txBody>
      </p:sp>
      <p:sp>
        <p:nvSpPr>
          <p:cNvPr id="69653"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p>
        </p:txBody>
      </p:sp>
      <p:sp>
        <p:nvSpPr>
          <p:cNvPr id="69654"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p>
        </p:txBody>
      </p:sp>
      <p:sp>
        <p:nvSpPr>
          <p:cNvPr id="69655"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p>
        </p:txBody>
      </p:sp>
      <p:sp>
        <p:nvSpPr>
          <p:cNvPr id="69656"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p>
        </p:txBody>
      </p:sp>
      <p:sp>
        <p:nvSpPr>
          <p:cNvPr id="69657"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p>
        </p:txBody>
      </p:sp>
      <p:sp>
        <p:nvSpPr>
          <p:cNvPr id="69658"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p>
        </p:txBody>
      </p:sp>
      <p:sp>
        <p:nvSpPr>
          <p:cNvPr id="69659"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p>
        </p:txBody>
      </p:sp>
      <p:sp>
        <p:nvSpPr>
          <p:cNvPr id="69660"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p>
        </p:txBody>
      </p:sp>
      <p:sp>
        <p:nvSpPr>
          <p:cNvPr id="69661" name="Line 29"/>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69662" name="Line 30"/>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p>
        </p:txBody>
      </p:sp>
      <p:sp>
        <p:nvSpPr>
          <p:cNvPr id="69663" name="Line 31"/>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p>
        </p:txBody>
      </p:sp>
      <p:sp>
        <p:nvSpPr>
          <p:cNvPr id="69664" name="Line 32"/>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p>
        </p:txBody>
      </p:sp>
      <p:sp>
        <p:nvSpPr>
          <p:cNvPr id="69665" name="Line 33"/>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p>
        </p:txBody>
      </p:sp>
      <p:sp>
        <p:nvSpPr>
          <p:cNvPr id="69666" name="Line 34"/>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p>
        </p:txBody>
      </p:sp>
      <p:sp>
        <p:nvSpPr>
          <p:cNvPr id="69667"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69668" name="Line 36"/>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p>
        </p:txBody>
      </p:sp>
      <p:sp>
        <p:nvSpPr>
          <p:cNvPr id="69669" name="Line 37"/>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p>
        </p:txBody>
      </p:sp>
      <p:sp>
        <p:nvSpPr>
          <p:cNvPr id="69670" name="Text Box 38"/>
          <p:cNvSpPr txBox="1">
            <a:spLocks noChangeArrowheads="1"/>
          </p:cNvSpPr>
          <p:nvPr/>
        </p:nvSpPr>
        <p:spPr bwMode="auto">
          <a:xfrm>
            <a:off x="1125538" y="5926138"/>
            <a:ext cx="6570662" cy="274637"/>
          </a:xfrm>
          <a:prstGeom prst="rect">
            <a:avLst/>
          </a:prstGeom>
          <a:noFill/>
          <a:ln w="9525">
            <a:noFill/>
            <a:miter lim="800000"/>
            <a:headEnd/>
            <a:tailEnd/>
          </a:ln>
        </p:spPr>
        <p:txBody>
          <a:bodyPr>
            <a:spAutoFit/>
          </a:bodyPr>
          <a:lstStyle/>
          <a:p>
            <a:pPr algn="l"/>
            <a:r>
              <a:rPr lang="en-US" b="1"/>
              <a:t>0                          100                       200                      300                        400                      500</a:t>
            </a:r>
          </a:p>
        </p:txBody>
      </p:sp>
      <p:sp>
        <p:nvSpPr>
          <p:cNvPr id="69671" name="Text Box 39"/>
          <p:cNvSpPr txBox="1">
            <a:spLocks noChangeArrowheads="1"/>
          </p:cNvSpPr>
          <p:nvPr/>
        </p:nvSpPr>
        <p:spPr bwMode="auto">
          <a:xfrm>
            <a:off x="5181600" y="1981200"/>
            <a:ext cx="2895600" cy="2579688"/>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Pressure      Volume       </a:t>
            </a:r>
            <a:r>
              <a:rPr lang="en-US" sz="1400" b="1" i="1"/>
              <a:t>PV</a:t>
            </a:r>
            <a:r>
              <a:rPr lang="en-US" sz="1400" b="1"/>
              <a:t> </a:t>
            </a:r>
          </a:p>
          <a:p>
            <a:pPr marL="457200" indent="-457200" algn="l">
              <a:lnSpc>
                <a:spcPct val="70000"/>
              </a:lnSpc>
              <a:spcBef>
                <a:spcPct val="50000"/>
              </a:spcBef>
            </a:pPr>
            <a:r>
              <a:rPr lang="en-US" sz="1400" b="1"/>
              <a:t> (Kpa)	     (mL)</a:t>
            </a:r>
          </a:p>
          <a:p>
            <a:pPr marL="457200" indent="-457200" algn="l">
              <a:lnSpc>
                <a:spcPct val="70000"/>
              </a:lnSpc>
              <a:spcBef>
                <a:spcPct val="50000"/>
              </a:spcBef>
            </a:pPr>
            <a:r>
              <a:rPr lang="en-US" sz="1400"/>
              <a:t>   100		      500	 50,000</a:t>
            </a:r>
          </a:p>
          <a:p>
            <a:pPr marL="457200" indent="-457200" algn="l">
              <a:lnSpc>
                <a:spcPct val="70000"/>
              </a:lnSpc>
              <a:spcBef>
                <a:spcPct val="50000"/>
              </a:spcBef>
            </a:pPr>
            <a:r>
              <a:rPr lang="en-US" sz="1400"/>
              <a:t>   150		      333	 49,950</a:t>
            </a:r>
          </a:p>
          <a:p>
            <a:pPr marL="457200" indent="-457200" algn="l">
              <a:lnSpc>
                <a:spcPct val="70000"/>
              </a:lnSpc>
              <a:spcBef>
                <a:spcPct val="50000"/>
              </a:spcBef>
            </a:pPr>
            <a:r>
              <a:rPr lang="en-US" sz="1400"/>
              <a:t>   200		      250	 50,000</a:t>
            </a:r>
          </a:p>
          <a:p>
            <a:pPr marL="457200" indent="-457200" algn="l">
              <a:lnSpc>
                <a:spcPct val="70000"/>
              </a:lnSpc>
              <a:spcBef>
                <a:spcPct val="50000"/>
              </a:spcBef>
            </a:pPr>
            <a:r>
              <a:rPr lang="en-US" sz="1400"/>
              <a:t>   250		      200	 50,000</a:t>
            </a:r>
          </a:p>
          <a:p>
            <a:pPr marL="457200" indent="-457200" algn="l">
              <a:lnSpc>
                <a:spcPct val="70000"/>
              </a:lnSpc>
              <a:spcBef>
                <a:spcPct val="50000"/>
              </a:spcBef>
            </a:pPr>
            <a:r>
              <a:rPr lang="en-US" sz="1400"/>
              <a:t>   300		      166	 49,800</a:t>
            </a:r>
          </a:p>
          <a:p>
            <a:pPr marL="457200" indent="-457200" algn="l">
              <a:lnSpc>
                <a:spcPct val="70000"/>
              </a:lnSpc>
              <a:spcBef>
                <a:spcPct val="50000"/>
              </a:spcBef>
            </a:pPr>
            <a:r>
              <a:rPr lang="en-US" sz="1400"/>
              <a:t>   350		      143	 50,500</a:t>
            </a:r>
          </a:p>
          <a:p>
            <a:pPr marL="457200" indent="-457200" algn="l">
              <a:lnSpc>
                <a:spcPct val="70000"/>
              </a:lnSpc>
              <a:spcBef>
                <a:spcPct val="50000"/>
              </a:spcBef>
            </a:pPr>
            <a:r>
              <a:rPr lang="en-US" sz="1400"/>
              <a:t>   400		      125	 50,000</a:t>
            </a:r>
          </a:p>
          <a:p>
            <a:pPr marL="457200" indent="-457200" algn="l">
              <a:lnSpc>
                <a:spcPct val="70000"/>
              </a:lnSpc>
              <a:spcBef>
                <a:spcPct val="50000"/>
              </a:spcBef>
            </a:pPr>
            <a:r>
              <a:rPr lang="en-US" sz="1400"/>
              <a:t>   450		      110	 49,500</a:t>
            </a:r>
          </a:p>
        </p:txBody>
      </p:sp>
      <p:sp>
        <p:nvSpPr>
          <p:cNvPr id="69672" name="Text Box 40"/>
          <p:cNvSpPr txBox="1">
            <a:spLocks noChangeArrowheads="1"/>
          </p:cNvSpPr>
          <p:nvPr/>
        </p:nvSpPr>
        <p:spPr bwMode="auto">
          <a:xfrm rot="-5400000">
            <a:off x="-427038" y="3916363"/>
            <a:ext cx="2073275" cy="457200"/>
          </a:xfrm>
          <a:prstGeom prst="rect">
            <a:avLst/>
          </a:prstGeom>
          <a:noFill/>
          <a:ln w="9525">
            <a:noFill/>
            <a:miter lim="800000"/>
            <a:headEnd/>
            <a:tailEnd/>
          </a:ln>
        </p:spPr>
        <p:txBody>
          <a:bodyPr>
            <a:spAutoFit/>
          </a:bodyPr>
          <a:lstStyle/>
          <a:p>
            <a:pPr algn="l"/>
            <a:r>
              <a:rPr lang="en-US" sz="2400"/>
              <a:t>Volume (mL)</a:t>
            </a:r>
          </a:p>
        </p:txBody>
      </p:sp>
      <p:sp>
        <p:nvSpPr>
          <p:cNvPr id="69673" name="Text Box 41"/>
          <p:cNvSpPr txBox="1">
            <a:spLocks noChangeArrowheads="1"/>
          </p:cNvSpPr>
          <p:nvPr/>
        </p:nvSpPr>
        <p:spPr bwMode="auto">
          <a:xfrm>
            <a:off x="838200" y="5105400"/>
            <a:ext cx="436563" cy="274638"/>
          </a:xfrm>
          <a:prstGeom prst="rect">
            <a:avLst/>
          </a:prstGeom>
          <a:noFill/>
          <a:ln w="9525">
            <a:noFill/>
            <a:miter lim="800000"/>
            <a:headEnd/>
            <a:tailEnd/>
          </a:ln>
        </p:spPr>
        <p:txBody>
          <a:bodyPr wrap="none">
            <a:spAutoFit/>
          </a:bodyPr>
          <a:lstStyle/>
          <a:p>
            <a:pPr algn="l"/>
            <a:r>
              <a:rPr lang="en-US"/>
              <a:t>100</a:t>
            </a:r>
          </a:p>
        </p:txBody>
      </p:sp>
      <p:sp>
        <p:nvSpPr>
          <p:cNvPr id="69674" name="Text Box 42"/>
          <p:cNvSpPr txBox="1">
            <a:spLocks noChangeArrowheads="1"/>
          </p:cNvSpPr>
          <p:nvPr/>
        </p:nvSpPr>
        <p:spPr bwMode="auto">
          <a:xfrm>
            <a:off x="838200" y="4495800"/>
            <a:ext cx="436563" cy="274638"/>
          </a:xfrm>
          <a:prstGeom prst="rect">
            <a:avLst/>
          </a:prstGeom>
          <a:noFill/>
          <a:ln w="9525">
            <a:noFill/>
            <a:miter lim="800000"/>
            <a:headEnd/>
            <a:tailEnd/>
          </a:ln>
        </p:spPr>
        <p:txBody>
          <a:bodyPr wrap="none">
            <a:spAutoFit/>
          </a:bodyPr>
          <a:lstStyle/>
          <a:p>
            <a:pPr algn="l"/>
            <a:r>
              <a:rPr lang="en-US"/>
              <a:t>200</a:t>
            </a:r>
          </a:p>
        </p:txBody>
      </p:sp>
      <p:sp>
        <p:nvSpPr>
          <p:cNvPr id="69675" name="Text Box 43"/>
          <p:cNvSpPr txBox="1">
            <a:spLocks noChangeArrowheads="1"/>
          </p:cNvSpPr>
          <p:nvPr/>
        </p:nvSpPr>
        <p:spPr bwMode="auto">
          <a:xfrm>
            <a:off x="838200" y="3886200"/>
            <a:ext cx="436563" cy="274638"/>
          </a:xfrm>
          <a:prstGeom prst="rect">
            <a:avLst/>
          </a:prstGeom>
          <a:noFill/>
          <a:ln w="9525">
            <a:noFill/>
            <a:miter lim="800000"/>
            <a:headEnd/>
            <a:tailEnd/>
          </a:ln>
        </p:spPr>
        <p:txBody>
          <a:bodyPr wrap="none">
            <a:spAutoFit/>
          </a:bodyPr>
          <a:lstStyle/>
          <a:p>
            <a:pPr algn="l"/>
            <a:r>
              <a:rPr lang="en-US"/>
              <a:t>300</a:t>
            </a:r>
          </a:p>
        </p:txBody>
      </p:sp>
      <p:sp>
        <p:nvSpPr>
          <p:cNvPr id="69676" name="Text Box 44"/>
          <p:cNvSpPr txBox="1">
            <a:spLocks noChangeArrowheads="1"/>
          </p:cNvSpPr>
          <p:nvPr/>
        </p:nvSpPr>
        <p:spPr bwMode="auto">
          <a:xfrm>
            <a:off x="836613" y="3276600"/>
            <a:ext cx="436562" cy="274638"/>
          </a:xfrm>
          <a:prstGeom prst="rect">
            <a:avLst/>
          </a:prstGeom>
          <a:noFill/>
          <a:ln w="9525">
            <a:noFill/>
            <a:miter lim="800000"/>
            <a:headEnd/>
            <a:tailEnd/>
          </a:ln>
        </p:spPr>
        <p:txBody>
          <a:bodyPr wrap="none">
            <a:spAutoFit/>
          </a:bodyPr>
          <a:lstStyle/>
          <a:p>
            <a:pPr algn="l"/>
            <a:r>
              <a:rPr lang="en-US"/>
              <a:t>400</a:t>
            </a:r>
          </a:p>
        </p:txBody>
      </p:sp>
      <p:sp>
        <p:nvSpPr>
          <p:cNvPr id="69677" name="Text Box 45"/>
          <p:cNvSpPr txBox="1">
            <a:spLocks noChangeArrowheads="1"/>
          </p:cNvSpPr>
          <p:nvPr/>
        </p:nvSpPr>
        <p:spPr bwMode="auto">
          <a:xfrm>
            <a:off x="836613" y="2697163"/>
            <a:ext cx="436562" cy="274637"/>
          </a:xfrm>
          <a:prstGeom prst="rect">
            <a:avLst/>
          </a:prstGeom>
          <a:noFill/>
          <a:ln w="9525">
            <a:noFill/>
            <a:miter lim="800000"/>
            <a:headEnd/>
            <a:tailEnd/>
          </a:ln>
        </p:spPr>
        <p:txBody>
          <a:bodyPr wrap="none">
            <a:spAutoFit/>
          </a:bodyPr>
          <a:lstStyle/>
          <a:p>
            <a:pPr algn="l"/>
            <a:r>
              <a:rPr lang="en-US"/>
              <a:t>500</a:t>
            </a:r>
          </a:p>
        </p:txBody>
      </p:sp>
      <p:sp>
        <p:nvSpPr>
          <p:cNvPr id="69678" name="Text Box 46"/>
          <p:cNvSpPr txBox="1">
            <a:spLocks noChangeArrowheads="1"/>
          </p:cNvSpPr>
          <p:nvPr/>
        </p:nvSpPr>
        <p:spPr bwMode="auto">
          <a:xfrm>
            <a:off x="836613" y="2057400"/>
            <a:ext cx="436562" cy="274638"/>
          </a:xfrm>
          <a:prstGeom prst="rect">
            <a:avLst/>
          </a:prstGeom>
          <a:noFill/>
          <a:ln w="9525">
            <a:noFill/>
            <a:miter lim="800000"/>
            <a:headEnd/>
            <a:tailEnd/>
          </a:ln>
        </p:spPr>
        <p:txBody>
          <a:bodyPr wrap="none">
            <a:spAutoFit/>
          </a:bodyPr>
          <a:lstStyle/>
          <a:p>
            <a:pPr algn="l"/>
            <a:r>
              <a:rPr lang="en-US"/>
              <a:t>600</a:t>
            </a:r>
          </a:p>
        </p:txBody>
      </p:sp>
      <p:sp>
        <p:nvSpPr>
          <p:cNvPr id="69679" name="Line 47"/>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p>
        </p:txBody>
      </p:sp>
      <p:sp>
        <p:nvSpPr>
          <p:cNvPr id="69680" name="Line 48"/>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p>
        </p:txBody>
      </p:sp>
      <p:sp>
        <p:nvSpPr>
          <p:cNvPr id="69681" name="Line 49"/>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p>
        </p:txBody>
      </p:sp>
      <p:sp>
        <p:nvSpPr>
          <p:cNvPr id="69682" name="Line 50"/>
          <p:cNvSpPr>
            <a:spLocks noChangeShapeType="1"/>
          </p:cNvSpPr>
          <p:nvPr/>
        </p:nvSpPr>
        <p:spPr bwMode="auto">
          <a:xfrm flipV="1">
            <a:off x="8380413" y="1905000"/>
            <a:ext cx="0" cy="3962400"/>
          </a:xfrm>
          <a:prstGeom prst="line">
            <a:avLst/>
          </a:prstGeom>
          <a:noFill/>
          <a:ln w="9525">
            <a:solidFill>
              <a:schemeClr val="tx1"/>
            </a:solidFill>
            <a:miter lim="800000"/>
            <a:headEnd/>
            <a:tailEnd/>
          </a:ln>
        </p:spPr>
        <p:txBody>
          <a:bodyPr wrap="none"/>
          <a:lstStyle/>
          <a:p>
            <a:endParaRPr lang="en-US"/>
          </a:p>
        </p:txBody>
      </p:sp>
      <p:sp>
        <p:nvSpPr>
          <p:cNvPr id="69683" name="Line 51"/>
          <p:cNvSpPr>
            <a:spLocks noChangeShapeType="1"/>
          </p:cNvSpPr>
          <p:nvPr/>
        </p:nvSpPr>
        <p:spPr bwMode="auto">
          <a:xfrm>
            <a:off x="8304213" y="5867400"/>
            <a:ext cx="152400" cy="0"/>
          </a:xfrm>
          <a:prstGeom prst="line">
            <a:avLst/>
          </a:prstGeom>
          <a:noFill/>
          <a:ln w="9525">
            <a:solidFill>
              <a:schemeClr val="tx1"/>
            </a:solidFill>
            <a:miter lim="800000"/>
            <a:headEnd/>
            <a:tailEnd/>
          </a:ln>
        </p:spPr>
        <p:txBody>
          <a:bodyPr wrap="none"/>
          <a:lstStyle/>
          <a:p>
            <a:endParaRPr lang="en-US"/>
          </a:p>
        </p:txBody>
      </p:sp>
      <p:sp>
        <p:nvSpPr>
          <p:cNvPr id="69684" name="Line 52"/>
          <p:cNvSpPr>
            <a:spLocks noChangeShapeType="1"/>
          </p:cNvSpPr>
          <p:nvPr/>
        </p:nvSpPr>
        <p:spPr bwMode="auto">
          <a:xfrm>
            <a:off x="8304213" y="5715000"/>
            <a:ext cx="152400" cy="0"/>
          </a:xfrm>
          <a:prstGeom prst="line">
            <a:avLst/>
          </a:prstGeom>
          <a:noFill/>
          <a:ln w="9525">
            <a:solidFill>
              <a:schemeClr val="tx1"/>
            </a:solidFill>
            <a:miter lim="800000"/>
            <a:headEnd/>
            <a:tailEnd/>
          </a:ln>
        </p:spPr>
        <p:txBody>
          <a:bodyPr wrap="none"/>
          <a:lstStyle/>
          <a:p>
            <a:endParaRPr lang="en-US"/>
          </a:p>
        </p:txBody>
      </p:sp>
      <p:sp>
        <p:nvSpPr>
          <p:cNvPr id="69685" name="Line 53"/>
          <p:cNvSpPr>
            <a:spLocks noChangeShapeType="1"/>
          </p:cNvSpPr>
          <p:nvPr/>
        </p:nvSpPr>
        <p:spPr bwMode="auto">
          <a:xfrm>
            <a:off x="8304213" y="5562600"/>
            <a:ext cx="152400" cy="0"/>
          </a:xfrm>
          <a:prstGeom prst="line">
            <a:avLst/>
          </a:prstGeom>
          <a:noFill/>
          <a:ln w="9525">
            <a:solidFill>
              <a:schemeClr val="tx1"/>
            </a:solidFill>
            <a:miter lim="800000"/>
            <a:headEnd/>
            <a:tailEnd/>
          </a:ln>
        </p:spPr>
        <p:txBody>
          <a:bodyPr wrap="none"/>
          <a:lstStyle/>
          <a:p>
            <a:endParaRPr lang="en-US"/>
          </a:p>
        </p:txBody>
      </p:sp>
      <p:sp>
        <p:nvSpPr>
          <p:cNvPr id="69686" name="Line 54"/>
          <p:cNvSpPr>
            <a:spLocks noChangeShapeType="1"/>
          </p:cNvSpPr>
          <p:nvPr/>
        </p:nvSpPr>
        <p:spPr bwMode="auto">
          <a:xfrm>
            <a:off x="8304213" y="5410200"/>
            <a:ext cx="152400" cy="0"/>
          </a:xfrm>
          <a:prstGeom prst="line">
            <a:avLst/>
          </a:prstGeom>
          <a:noFill/>
          <a:ln w="9525">
            <a:solidFill>
              <a:schemeClr val="tx1"/>
            </a:solidFill>
            <a:miter lim="800000"/>
            <a:headEnd/>
            <a:tailEnd/>
          </a:ln>
        </p:spPr>
        <p:txBody>
          <a:bodyPr wrap="none"/>
          <a:lstStyle/>
          <a:p>
            <a:endParaRPr lang="en-US"/>
          </a:p>
        </p:txBody>
      </p:sp>
      <p:sp>
        <p:nvSpPr>
          <p:cNvPr id="69687" name="Line 55"/>
          <p:cNvSpPr>
            <a:spLocks noChangeShapeType="1"/>
          </p:cNvSpPr>
          <p:nvPr/>
        </p:nvSpPr>
        <p:spPr bwMode="auto">
          <a:xfrm>
            <a:off x="8304213" y="5257800"/>
            <a:ext cx="152400" cy="0"/>
          </a:xfrm>
          <a:prstGeom prst="line">
            <a:avLst/>
          </a:prstGeom>
          <a:noFill/>
          <a:ln w="9525">
            <a:solidFill>
              <a:schemeClr val="tx1"/>
            </a:solidFill>
            <a:miter lim="800000"/>
            <a:headEnd/>
            <a:tailEnd/>
          </a:ln>
        </p:spPr>
        <p:txBody>
          <a:bodyPr wrap="none"/>
          <a:lstStyle/>
          <a:p>
            <a:endParaRPr lang="en-US"/>
          </a:p>
        </p:txBody>
      </p:sp>
      <p:sp>
        <p:nvSpPr>
          <p:cNvPr id="69688" name="Line 56"/>
          <p:cNvSpPr>
            <a:spLocks noChangeShapeType="1"/>
          </p:cNvSpPr>
          <p:nvPr/>
        </p:nvSpPr>
        <p:spPr bwMode="auto">
          <a:xfrm>
            <a:off x="8304213" y="5105400"/>
            <a:ext cx="152400" cy="0"/>
          </a:xfrm>
          <a:prstGeom prst="line">
            <a:avLst/>
          </a:prstGeom>
          <a:noFill/>
          <a:ln w="9525">
            <a:solidFill>
              <a:schemeClr val="tx1"/>
            </a:solidFill>
            <a:miter lim="800000"/>
            <a:headEnd/>
            <a:tailEnd/>
          </a:ln>
        </p:spPr>
        <p:txBody>
          <a:bodyPr wrap="none"/>
          <a:lstStyle/>
          <a:p>
            <a:endParaRPr lang="en-US"/>
          </a:p>
        </p:txBody>
      </p:sp>
      <p:sp>
        <p:nvSpPr>
          <p:cNvPr id="69689" name="Line 57"/>
          <p:cNvSpPr>
            <a:spLocks noChangeShapeType="1"/>
          </p:cNvSpPr>
          <p:nvPr/>
        </p:nvSpPr>
        <p:spPr bwMode="auto">
          <a:xfrm>
            <a:off x="8304213" y="4953000"/>
            <a:ext cx="152400" cy="0"/>
          </a:xfrm>
          <a:prstGeom prst="line">
            <a:avLst/>
          </a:prstGeom>
          <a:noFill/>
          <a:ln w="9525">
            <a:solidFill>
              <a:schemeClr val="tx1"/>
            </a:solidFill>
            <a:miter lim="800000"/>
            <a:headEnd/>
            <a:tailEnd/>
          </a:ln>
        </p:spPr>
        <p:txBody>
          <a:bodyPr wrap="none"/>
          <a:lstStyle/>
          <a:p>
            <a:endParaRPr lang="en-US"/>
          </a:p>
        </p:txBody>
      </p:sp>
      <p:sp>
        <p:nvSpPr>
          <p:cNvPr id="69690" name="Line 58"/>
          <p:cNvSpPr>
            <a:spLocks noChangeShapeType="1"/>
          </p:cNvSpPr>
          <p:nvPr/>
        </p:nvSpPr>
        <p:spPr bwMode="auto">
          <a:xfrm>
            <a:off x="8304213" y="4800600"/>
            <a:ext cx="152400" cy="0"/>
          </a:xfrm>
          <a:prstGeom prst="line">
            <a:avLst/>
          </a:prstGeom>
          <a:noFill/>
          <a:ln w="9525">
            <a:solidFill>
              <a:schemeClr val="tx1"/>
            </a:solidFill>
            <a:miter lim="800000"/>
            <a:headEnd/>
            <a:tailEnd/>
          </a:ln>
        </p:spPr>
        <p:txBody>
          <a:bodyPr wrap="none"/>
          <a:lstStyle/>
          <a:p>
            <a:endParaRPr lang="en-US"/>
          </a:p>
        </p:txBody>
      </p:sp>
      <p:sp>
        <p:nvSpPr>
          <p:cNvPr id="69691" name="Line 59"/>
          <p:cNvSpPr>
            <a:spLocks noChangeShapeType="1"/>
          </p:cNvSpPr>
          <p:nvPr/>
        </p:nvSpPr>
        <p:spPr bwMode="auto">
          <a:xfrm>
            <a:off x="8304213" y="4648200"/>
            <a:ext cx="152400" cy="0"/>
          </a:xfrm>
          <a:prstGeom prst="line">
            <a:avLst/>
          </a:prstGeom>
          <a:noFill/>
          <a:ln w="9525">
            <a:solidFill>
              <a:schemeClr val="tx1"/>
            </a:solidFill>
            <a:miter lim="800000"/>
            <a:headEnd/>
            <a:tailEnd/>
          </a:ln>
        </p:spPr>
        <p:txBody>
          <a:bodyPr wrap="none"/>
          <a:lstStyle/>
          <a:p>
            <a:endParaRPr lang="en-US"/>
          </a:p>
        </p:txBody>
      </p:sp>
      <p:sp>
        <p:nvSpPr>
          <p:cNvPr id="69692" name="Line 60"/>
          <p:cNvSpPr>
            <a:spLocks noChangeShapeType="1"/>
          </p:cNvSpPr>
          <p:nvPr/>
        </p:nvSpPr>
        <p:spPr bwMode="auto">
          <a:xfrm>
            <a:off x="8304213" y="4495800"/>
            <a:ext cx="152400" cy="0"/>
          </a:xfrm>
          <a:prstGeom prst="line">
            <a:avLst/>
          </a:prstGeom>
          <a:noFill/>
          <a:ln w="9525">
            <a:solidFill>
              <a:schemeClr val="tx1"/>
            </a:solidFill>
            <a:miter lim="800000"/>
            <a:headEnd/>
            <a:tailEnd/>
          </a:ln>
        </p:spPr>
        <p:txBody>
          <a:bodyPr wrap="none"/>
          <a:lstStyle/>
          <a:p>
            <a:endParaRPr lang="en-US"/>
          </a:p>
        </p:txBody>
      </p:sp>
      <p:sp>
        <p:nvSpPr>
          <p:cNvPr id="69693" name="Line 61"/>
          <p:cNvSpPr>
            <a:spLocks noChangeShapeType="1"/>
          </p:cNvSpPr>
          <p:nvPr/>
        </p:nvSpPr>
        <p:spPr bwMode="auto">
          <a:xfrm>
            <a:off x="8304213" y="4343400"/>
            <a:ext cx="152400" cy="0"/>
          </a:xfrm>
          <a:prstGeom prst="line">
            <a:avLst/>
          </a:prstGeom>
          <a:noFill/>
          <a:ln w="9525">
            <a:solidFill>
              <a:schemeClr val="tx1"/>
            </a:solidFill>
            <a:miter lim="800000"/>
            <a:headEnd/>
            <a:tailEnd/>
          </a:ln>
        </p:spPr>
        <p:txBody>
          <a:bodyPr wrap="none"/>
          <a:lstStyle/>
          <a:p>
            <a:endParaRPr lang="en-US"/>
          </a:p>
        </p:txBody>
      </p:sp>
      <p:sp>
        <p:nvSpPr>
          <p:cNvPr id="69694" name="Line 62"/>
          <p:cNvSpPr>
            <a:spLocks noChangeShapeType="1"/>
          </p:cNvSpPr>
          <p:nvPr/>
        </p:nvSpPr>
        <p:spPr bwMode="auto">
          <a:xfrm>
            <a:off x="8304213" y="4191000"/>
            <a:ext cx="152400" cy="0"/>
          </a:xfrm>
          <a:prstGeom prst="line">
            <a:avLst/>
          </a:prstGeom>
          <a:noFill/>
          <a:ln w="9525">
            <a:solidFill>
              <a:schemeClr val="tx1"/>
            </a:solidFill>
            <a:miter lim="800000"/>
            <a:headEnd/>
            <a:tailEnd/>
          </a:ln>
        </p:spPr>
        <p:txBody>
          <a:bodyPr wrap="none"/>
          <a:lstStyle/>
          <a:p>
            <a:endParaRPr lang="en-US"/>
          </a:p>
        </p:txBody>
      </p:sp>
      <p:sp>
        <p:nvSpPr>
          <p:cNvPr id="69695" name="Line 63"/>
          <p:cNvSpPr>
            <a:spLocks noChangeShapeType="1"/>
          </p:cNvSpPr>
          <p:nvPr/>
        </p:nvSpPr>
        <p:spPr bwMode="auto">
          <a:xfrm>
            <a:off x="8304213" y="4038600"/>
            <a:ext cx="152400" cy="0"/>
          </a:xfrm>
          <a:prstGeom prst="line">
            <a:avLst/>
          </a:prstGeom>
          <a:noFill/>
          <a:ln w="9525">
            <a:solidFill>
              <a:schemeClr val="tx1"/>
            </a:solidFill>
            <a:miter lim="800000"/>
            <a:headEnd/>
            <a:tailEnd/>
          </a:ln>
        </p:spPr>
        <p:txBody>
          <a:bodyPr wrap="none"/>
          <a:lstStyle/>
          <a:p>
            <a:endParaRPr lang="en-US"/>
          </a:p>
        </p:txBody>
      </p:sp>
      <p:sp>
        <p:nvSpPr>
          <p:cNvPr id="69696" name="Line 64"/>
          <p:cNvSpPr>
            <a:spLocks noChangeShapeType="1"/>
          </p:cNvSpPr>
          <p:nvPr/>
        </p:nvSpPr>
        <p:spPr bwMode="auto">
          <a:xfrm>
            <a:off x="8304213" y="3886200"/>
            <a:ext cx="152400" cy="0"/>
          </a:xfrm>
          <a:prstGeom prst="line">
            <a:avLst/>
          </a:prstGeom>
          <a:noFill/>
          <a:ln w="9525">
            <a:solidFill>
              <a:schemeClr val="tx1"/>
            </a:solidFill>
            <a:miter lim="800000"/>
            <a:headEnd/>
            <a:tailEnd/>
          </a:ln>
        </p:spPr>
        <p:txBody>
          <a:bodyPr wrap="none"/>
          <a:lstStyle/>
          <a:p>
            <a:endParaRPr lang="en-US"/>
          </a:p>
        </p:txBody>
      </p:sp>
      <p:sp>
        <p:nvSpPr>
          <p:cNvPr id="69697" name="Line 65"/>
          <p:cNvSpPr>
            <a:spLocks noChangeShapeType="1"/>
          </p:cNvSpPr>
          <p:nvPr/>
        </p:nvSpPr>
        <p:spPr bwMode="auto">
          <a:xfrm>
            <a:off x="8304213" y="3733800"/>
            <a:ext cx="152400" cy="0"/>
          </a:xfrm>
          <a:prstGeom prst="line">
            <a:avLst/>
          </a:prstGeom>
          <a:noFill/>
          <a:ln w="9525">
            <a:solidFill>
              <a:schemeClr val="tx1"/>
            </a:solidFill>
            <a:miter lim="800000"/>
            <a:headEnd/>
            <a:tailEnd/>
          </a:ln>
        </p:spPr>
        <p:txBody>
          <a:bodyPr wrap="none"/>
          <a:lstStyle/>
          <a:p>
            <a:endParaRPr lang="en-US"/>
          </a:p>
        </p:txBody>
      </p:sp>
      <p:sp>
        <p:nvSpPr>
          <p:cNvPr id="69698" name="Line 66"/>
          <p:cNvSpPr>
            <a:spLocks noChangeShapeType="1"/>
          </p:cNvSpPr>
          <p:nvPr/>
        </p:nvSpPr>
        <p:spPr bwMode="auto">
          <a:xfrm>
            <a:off x="8304213" y="3581400"/>
            <a:ext cx="152400" cy="0"/>
          </a:xfrm>
          <a:prstGeom prst="line">
            <a:avLst/>
          </a:prstGeom>
          <a:noFill/>
          <a:ln w="9525">
            <a:solidFill>
              <a:schemeClr val="tx1"/>
            </a:solidFill>
            <a:miter lim="800000"/>
            <a:headEnd/>
            <a:tailEnd/>
          </a:ln>
        </p:spPr>
        <p:txBody>
          <a:bodyPr wrap="none"/>
          <a:lstStyle/>
          <a:p>
            <a:endParaRPr lang="en-US"/>
          </a:p>
        </p:txBody>
      </p:sp>
      <p:sp>
        <p:nvSpPr>
          <p:cNvPr id="69699" name="Line 67"/>
          <p:cNvSpPr>
            <a:spLocks noChangeShapeType="1"/>
          </p:cNvSpPr>
          <p:nvPr/>
        </p:nvSpPr>
        <p:spPr bwMode="auto">
          <a:xfrm>
            <a:off x="8304213" y="3429000"/>
            <a:ext cx="152400" cy="0"/>
          </a:xfrm>
          <a:prstGeom prst="line">
            <a:avLst/>
          </a:prstGeom>
          <a:noFill/>
          <a:ln w="9525">
            <a:solidFill>
              <a:schemeClr val="tx1"/>
            </a:solidFill>
            <a:miter lim="800000"/>
            <a:headEnd/>
            <a:tailEnd/>
          </a:ln>
        </p:spPr>
        <p:txBody>
          <a:bodyPr wrap="none"/>
          <a:lstStyle/>
          <a:p>
            <a:endParaRPr lang="en-US"/>
          </a:p>
        </p:txBody>
      </p:sp>
      <p:sp>
        <p:nvSpPr>
          <p:cNvPr id="69700" name="Line 68"/>
          <p:cNvSpPr>
            <a:spLocks noChangeShapeType="1"/>
          </p:cNvSpPr>
          <p:nvPr/>
        </p:nvSpPr>
        <p:spPr bwMode="auto">
          <a:xfrm>
            <a:off x="8304213" y="3276600"/>
            <a:ext cx="152400" cy="0"/>
          </a:xfrm>
          <a:prstGeom prst="line">
            <a:avLst/>
          </a:prstGeom>
          <a:noFill/>
          <a:ln w="9525">
            <a:solidFill>
              <a:schemeClr val="tx1"/>
            </a:solidFill>
            <a:miter lim="800000"/>
            <a:headEnd/>
            <a:tailEnd/>
          </a:ln>
        </p:spPr>
        <p:txBody>
          <a:bodyPr wrap="none"/>
          <a:lstStyle/>
          <a:p>
            <a:endParaRPr lang="en-US"/>
          </a:p>
        </p:txBody>
      </p:sp>
      <p:sp>
        <p:nvSpPr>
          <p:cNvPr id="69701" name="Line 69"/>
          <p:cNvSpPr>
            <a:spLocks noChangeShapeType="1"/>
          </p:cNvSpPr>
          <p:nvPr/>
        </p:nvSpPr>
        <p:spPr bwMode="auto">
          <a:xfrm>
            <a:off x="8304213" y="3124200"/>
            <a:ext cx="152400" cy="0"/>
          </a:xfrm>
          <a:prstGeom prst="line">
            <a:avLst/>
          </a:prstGeom>
          <a:noFill/>
          <a:ln w="9525">
            <a:solidFill>
              <a:schemeClr val="tx1"/>
            </a:solidFill>
            <a:miter lim="800000"/>
            <a:headEnd/>
            <a:tailEnd/>
          </a:ln>
        </p:spPr>
        <p:txBody>
          <a:bodyPr wrap="none"/>
          <a:lstStyle/>
          <a:p>
            <a:endParaRPr lang="en-US"/>
          </a:p>
        </p:txBody>
      </p:sp>
      <p:sp>
        <p:nvSpPr>
          <p:cNvPr id="69702" name="Line 70"/>
          <p:cNvSpPr>
            <a:spLocks noChangeShapeType="1"/>
          </p:cNvSpPr>
          <p:nvPr/>
        </p:nvSpPr>
        <p:spPr bwMode="auto">
          <a:xfrm>
            <a:off x="8304213" y="2971800"/>
            <a:ext cx="152400" cy="0"/>
          </a:xfrm>
          <a:prstGeom prst="line">
            <a:avLst/>
          </a:prstGeom>
          <a:noFill/>
          <a:ln w="9525">
            <a:solidFill>
              <a:schemeClr val="tx1"/>
            </a:solidFill>
            <a:miter lim="800000"/>
            <a:headEnd/>
            <a:tailEnd/>
          </a:ln>
        </p:spPr>
        <p:txBody>
          <a:bodyPr wrap="none"/>
          <a:lstStyle/>
          <a:p>
            <a:endParaRPr lang="en-US"/>
          </a:p>
        </p:txBody>
      </p:sp>
      <p:sp>
        <p:nvSpPr>
          <p:cNvPr id="69703" name="Line 71"/>
          <p:cNvSpPr>
            <a:spLocks noChangeShapeType="1"/>
          </p:cNvSpPr>
          <p:nvPr/>
        </p:nvSpPr>
        <p:spPr bwMode="auto">
          <a:xfrm>
            <a:off x="8304213" y="2819400"/>
            <a:ext cx="152400" cy="0"/>
          </a:xfrm>
          <a:prstGeom prst="line">
            <a:avLst/>
          </a:prstGeom>
          <a:noFill/>
          <a:ln w="9525">
            <a:solidFill>
              <a:schemeClr val="tx1"/>
            </a:solidFill>
            <a:miter lim="800000"/>
            <a:headEnd/>
            <a:tailEnd/>
          </a:ln>
        </p:spPr>
        <p:txBody>
          <a:bodyPr wrap="none"/>
          <a:lstStyle/>
          <a:p>
            <a:endParaRPr lang="en-US"/>
          </a:p>
        </p:txBody>
      </p:sp>
      <p:sp>
        <p:nvSpPr>
          <p:cNvPr id="69704" name="Line 72"/>
          <p:cNvSpPr>
            <a:spLocks noChangeShapeType="1"/>
          </p:cNvSpPr>
          <p:nvPr/>
        </p:nvSpPr>
        <p:spPr bwMode="auto">
          <a:xfrm>
            <a:off x="8304213" y="2667000"/>
            <a:ext cx="152400" cy="0"/>
          </a:xfrm>
          <a:prstGeom prst="line">
            <a:avLst/>
          </a:prstGeom>
          <a:noFill/>
          <a:ln w="9525">
            <a:solidFill>
              <a:schemeClr val="tx1"/>
            </a:solidFill>
            <a:miter lim="800000"/>
            <a:headEnd/>
            <a:tailEnd/>
          </a:ln>
        </p:spPr>
        <p:txBody>
          <a:bodyPr wrap="none"/>
          <a:lstStyle/>
          <a:p>
            <a:endParaRPr lang="en-US"/>
          </a:p>
        </p:txBody>
      </p:sp>
      <p:sp>
        <p:nvSpPr>
          <p:cNvPr id="69705" name="Line 73"/>
          <p:cNvSpPr>
            <a:spLocks noChangeShapeType="1"/>
          </p:cNvSpPr>
          <p:nvPr/>
        </p:nvSpPr>
        <p:spPr bwMode="auto">
          <a:xfrm>
            <a:off x="8304213" y="2514600"/>
            <a:ext cx="152400" cy="0"/>
          </a:xfrm>
          <a:prstGeom prst="line">
            <a:avLst/>
          </a:prstGeom>
          <a:noFill/>
          <a:ln w="9525">
            <a:solidFill>
              <a:schemeClr val="tx1"/>
            </a:solidFill>
            <a:miter lim="800000"/>
            <a:headEnd/>
            <a:tailEnd/>
          </a:ln>
        </p:spPr>
        <p:txBody>
          <a:bodyPr wrap="none"/>
          <a:lstStyle/>
          <a:p>
            <a:endParaRPr lang="en-US"/>
          </a:p>
        </p:txBody>
      </p:sp>
      <p:sp>
        <p:nvSpPr>
          <p:cNvPr id="69706" name="Line 74"/>
          <p:cNvSpPr>
            <a:spLocks noChangeShapeType="1"/>
          </p:cNvSpPr>
          <p:nvPr/>
        </p:nvSpPr>
        <p:spPr bwMode="auto">
          <a:xfrm>
            <a:off x="8304213" y="2362200"/>
            <a:ext cx="152400" cy="0"/>
          </a:xfrm>
          <a:prstGeom prst="line">
            <a:avLst/>
          </a:prstGeom>
          <a:noFill/>
          <a:ln w="9525">
            <a:solidFill>
              <a:schemeClr val="tx1"/>
            </a:solidFill>
            <a:miter lim="800000"/>
            <a:headEnd/>
            <a:tailEnd/>
          </a:ln>
        </p:spPr>
        <p:txBody>
          <a:bodyPr wrap="none"/>
          <a:lstStyle/>
          <a:p>
            <a:endParaRPr lang="en-US"/>
          </a:p>
        </p:txBody>
      </p:sp>
      <p:sp>
        <p:nvSpPr>
          <p:cNvPr id="69707" name="Line 75"/>
          <p:cNvSpPr>
            <a:spLocks noChangeShapeType="1"/>
          </p:cNvSpPr>
          <p:nvPr/>
        </p:nvSpPr>
        <p:spPr bwMode="auto">
          <a:xfrm>
            <a:off x="8304213" y="2209800"/>
            <a:ext cx="152400" cy="0"/>
          </a:xfrm>
          <a:prstGeom prst="line">
            <a:avLst/>
          </a:prstGeom>
          <a:noFill/>
          <a:ln w="9525">
            <a:solidFill>
              <a:schemeClr val="tx1"/>
            </a:solidFill>
            <a:miter lim="800000"/>
            <a:headEnd/>
            <a:tailEnd/>
          </a:ln>
        </p:spPr>
        <p:txBody>
          <a:bodyPr wrap="none"/>
          <a:lstStyle/>
          <a:p>
            <a:endParaRPr lang="en-US"/>
          </a:p>
        </p:txBody>
      </p:sp>
      <p:sp>
        <p:nvSpPr>
          <p:cNvPr id="69708" name="Line 76"/>
          <p:cNvSpPr>
            <a:spLocks noChangeShapeType="1"/>
          </p:cNvSpPr>
          <p:nvPr/>
        </p:nvSpPr>
        <p:spPr bwMode="auto">
          <a:xfrm>
            <a:off x="8304213" y="2057400"/>
            <a:ext cx="152400" cy="0"/>
          </a:xfrm>
          <a:prstGeom prst="line">
            <a:avLst/>
          </a:prstGeom>
          <a:noFill/>
          <a:ln w="9525">
            <a:solidFill>
              <a:schemeClr val="tx1"/>
            </a:solidFill>
            <a:miter lim="800000"/>
            <a:headEnd/>
            <a:tailEnd/>
          </a:ln>
        </p:spPr>
        <p:txBody>
          <a:bodyPr wrap="none"/>
          <a:lstStyle/>
          <a:p>
            <a:endParaRPr lang="en-US"/>
          </a:p>
        </p:txBody>
      </p:sp>
      <p:sp>
        <p:nvSpPr>
          <p:cNvPr id="69709" name="Line 77"/>
          <p:cNvSpPr>
            <a:spLocks noChangeShapeType="1"/>
          </p:cNvSpPr>
          <p:nvPr/>
        </p:nvSpPr>
        <p:spPr bwMode="auto">
          <a:xfrm>
            <a:off x="8304213" y="1905000"/>
            <a:ext cx="152400" cy="0"/>
          </a:xfrm>
          <a:prstGeom prst="line">
            <a:avLst/>
          </a:prstGeom>
          <a:noFill/>
          <a:ln w="9525">
            <a:solidFill>
              <a:schemeClr val="tx1"/>
            </a:solidFill>
            <a:miter lim="800000"/>
            <a:headEnd/>
            <a:tailEnd/>
          </a:ln>
        </p:spPr>
        <p:txBody>
          <a:bodyPr wrap="none"/>
          <a:lstStyle/>
          <a:p>
            <a:endParaRPr lang="en-US"/>
          </a:p>
        </p:txBody>
      </p:sp>
      <p:sp>
        <p:nvSpPr>
          <p:cNvPr id="69710" name="Oval 78"/>
          <p:cNvSpPr>
            <a:spLocks noChangeArrowheads="1"/>
          </p:cNvSpPr>
          <p:nvPr/>
        </p:nvSpPr>
        <p:spPr bwMode="auto">
          <a:xfrm>
            <a:off x="6705600" y="5181600"/>
            <a:ext cx="152400" cy="152400"/>
          </a:xfrm>
          <a:prstGeom prst="ellipse">
            <a:avLst/>
          </a:prstGeom>
          <a:noFill/>
          <a:ln w="9525">
            <a:solidFill>
              <a:srgbClr val="FF0000"/>
            </a:solidFill>
            <a:round/>
            <a:headEnd/>
            <a:tailEnd/>
          </a:ln>
        </p:spPr>
        <p:txBody>
          <a:bodyPr wrap="none" anchor="ctr"/>
          <a:lstStyle/>
          <a:p>
            <a:endParaRPr lang="en-US"/>
          </a:p>
        </p:txBody>
      </p:sp>
      <p:sp>
        <p:nvSpPr>
          <p:cNvPr id="69711" name="Oval 79"/>
          <p:cNvSpPr>
            <a:spLocks noChangeArrowheads="1"/>
          </p:cNvSpPr>
          <p:nvPr/>
        </p:nvSpPr>
        <p:spPr bwMode="auto">
          <a:xfrm>
            <a:off x="6096000" y="5105400"/>
            <a:ext cx="152400" cy="152400"/>
          </a:xfrm>
          <a:prstGeom prst="ellipse">
            <a:avLst/>
          </a:prstGeom>
          <a:noFill/>
          <a:ln w="9525">
            <a:solidFill>
              <a:srgbClr val="FF0000"/>
            </a:solidFill>
            <a:round/>
            <a:headEnd/>
            <a:tailEnd/>
          </a:ln>
        </p:spPr>
        <p:txBody>
          <a:bodyPr wrap="none" anchor="ctr"/>
          <a:lstStyle/>
          <a:p>
            <a:endParaRPr lang="en-US"/>
          </a:p>
        </p:txBody>
      </p:sp>
      <p:sp>
        <p:nvSpPr>
          <p:cNvPr id="69712" name="Oval 80"/>
          <p:cNvSpPr>
            <a:spLocks noChangeArrowheads="1"/>
          </p:cNvSpPr>
          <p:nvPr/>
        </p:nvSpPr>
        <p:spPr bwMode="auto">
          <a:xfrm>
            <a:off x="3048000" y="3733800"/>
            <a:ext cx="152400" cy="152400"/>
          </a:xfrm>
          <a:prstGeom prst="ellipse">
            <a:avLst/>
          </a:prstGeom>
          <a:noFill/>
          <a:ln w="9525">
            <a:solidFill>
              <a:srgbClr val="FF0000"/>
            </a:solidFill>
            <a:round/>
            <a:headEnd/>
            <a:tailEnd/>
          </a:ln>
        </p:spPr>
        <p:txBody>
          <a:bodyPr wrap="none" anchor="ctr"/>
          <a:lstStyle/>
          <a:p>
            <a:endParaRPr lang="en-US"/>
          </a:p>
        </p:txBody>
      </p:sp>
      <p:sp>
        <p:nvSpPr>
          <p:cNvPr id="69713" name="Oval 81"/>
          <p:cNvSpPr>
            <a:spLocks noChangeArrowheads="1"/>
          </p:cNvSpPr>
          <p:nvPr/>
        </p:nvSpPr>
        <p:spPr bwMode="auto">
          <a:xfrm>
            <a:off x="4876800" y="4800600"/>
            <a:ext cx="152400" cy="152400"/>
          </a:xfrm>
          <a:prstGeom prst="ellipse">
            <a:avLst/>
          </a:prstGeom>
          <a:noFill/>
          <a:ln w="9525">
            <a:solidFill>
              <a:srgbClr val="FF0000"/>
            </a:solidFill>
            <a:round/>
            <a:headEnd/>
            <a:tailEnd/>
          </a:ln>
        </p:spPr>
        <p:txBody>
          <a:bodyPr wrap="none" anchor="ctr"/>
          <a:lstStyle/>
          <a:p>
            <a:endParaRPr lang="en-US"/>
          </a:p>
        </p:txBody>
      </p:sp>
      <p:sp>
        <p:nvSpPr>
          <p:cNvPr id="69714" name="Oval 82"/>
          <p:cNvSpPr>
            <a:spLocks noChangeArrowheads="1"/>
          </p:cNvSpPr>
          <p:nvPr/>
        </p:nvSpPr>
        <p:spPr bwMode="auto">
          <a:xfrm>
            <a:off x="5486400" y="5029200"/>
            <a:ext cx="152400" cy="152400"/>
          </a:xfrm>
          <a:prstGeom prst="ellipse">
            <a:avLst/>
          </a:prstGeom>
          <a:noFill/>
          <a:ln w="9525">
            <a:solidFill>
              <a:srgbClr val="FF0000"/>
            </a:solidFill>
            <a:round/>
            <a:headEnd/>
            <a:tailEnd/>
          </a:ln>
        </p:spPr>
        <p:txBody>
          <a:bodyPr wrap="none" anchor="ctr"/>
          <a:lstStyle/>
          <a:p>
            <a:endParaRPr lang="en-US"/>
          </a:p>
        </p:txBody>
      </p:sp>
      <p:sp>
        <p:nvSpPr>
          <p:cNvPr id="69715" name="Oval 83"/>
          <p:cNvSpPr>
            <a:spLocks noChangeArrowheads="1"/>
          </p:cNvSpPr>
          <p:nvPr/>
        </p:nvSpPr>
        <p:spPr bwMode="auto">
          <a:xfrm>
            <a:off x="3657600" y="4267200"/>
            <a:ext cx="152400" cy="152400"/>
          </a:xfrm>
          <a:prstGeom prst="ellipse">
            <a:avLst/>
          </a:prstGeom>
          <a:noFill/>
          <a:ln w="9525">
            <a:solidFill>
              <a:srgbClr val="FF0000"/>
            </a:solidFill>
            <a:round/>
            <a:headEnd/>
            <a:tailEnd/>
          </a:ln>
        </p:spPr>
        <p:txBody>
          <a:bodyPr wrap="none" anchor="ctr"/>
          <a:lstStyle/>
          <a:p>
            <a:endParaRPr lang="en-US"/>
          </a:p>
        </p:txBody>
      </p:sp>
      <p:sp>
        <p:nvSpPr>
          <p:cNvPr id="69716" name="Oval 84"/>
          <p:cNvSpPr>
            <a:spLocks noChangeArrowheads="1"/>
          </p:cNvSpPr>
          <p:nvPr/>
        </p:nvSpPr>
        <p:spPr bwMode="auto">
          <a:xfrm>
            <a:off x="2438400" y="2743200"/>
            <a:ext cx="152400" cy="152400"/>
          </a:xfrm>
          <a:prstGeom prst="ellipse">
            <a:avLst/>
          </a:prstGeom>
          <a:noFill/>
          <a:ln w="9525">
            <a:solidFill>
              <a:srgbClr val="FF0000"/>
            </a:solidFill>
            <a:round/>
            <a:headEnd/>
            <a:tailEnd/>
          </a:ln>
        </p:spPr>
        <p:txBody>
          <a:bodyPr wrap="none" anchor="ctr"/>
          <a:lstStyle/>
          <a:p>
            <a:endParaRPr lang="en-US"/>
          </a:p>
        </p:txBody>
      </p:sp>
      <p:sp>
        <p:nvSpPr>
          <p:cNvPr id="69717" name="Rectangle 85"/>
          <p:cNvSpPr>
            <a:spLocks noChangeArrowheads="1"/>
          </p:cNvSpPr>
          <p:nvPr/>
        </p:nvSpPr>
        <p:spPr bwMode="auto">
          <a:xfrm>
            <a:off x="3429000" y="6172200"/>
            <a:ext cx="2268538" cy="457200"/>
          </a:xfrm>
          <a:prstGeom prst="rect">
            <a:avLst/>
          </a:prstGeom>
          <a:noFill/>
          <a:ln w="9525">
            <a:noFill/>
            <a:miter lim="800000"/>
            <a:headEnd/>
            <a:tailEnd/>
          </a:ln>
        </p:spPr>
        <p:txBody>
          <a:bodyPr wrap="none">
            <a:spAutoFit/>
          </a:bodyPr>
          <a:lstStyle/>
          <a:p>
            <a:pPr algn="l"/>
            <a:r>
              <a:rPr lang="en-US" sz="2400"/>
              <a:t>Pressure (KPa)</a:t>
            </a:r>
          </a:p>
        </p:txBody>
      </p:sp>
      <p:sp>
        <p:nvSpPr>
          <p:cNvPr id="69718" name="Freeform 86"/>
          <p:cNvSpPr>
            <a:spLocks/>
          </p:cNvSpPr>
          <p:nvPr/>
        </p:nvSpPr>
        <p:spPr bwMode="auto">
          <a:xfrm>
            <a:off x="2209800" y="2057400"/>
            <a:ext cx="4864100" cy="3217863"/>
          </a:xfrm>
          <a:custGeom>
            <a:avLst/>
            <a:gdLst>
              <a:gd name="T0" fmla="*/ 0 w 3064"/>
              <a:gd name="T1" fmla="*/ 0 h 2027"/>
              <a:gd name="T2" fmla="*/ 2147483647 w 3064"/>
              <a:gd name="T3" fmla="*/ 2147483647 h 2027"/>
              <a:gd name="T4" fmla="*/ 2147483647 w 3064"/>
              <a:gd name="T5" fmla="*/ 2147483647 h 2027"/>
              <a:gd name="T6" fmla="*/ 2147483647 w 3064"/>
              <a:gd name="T7" fmla="*/ 2147483647 h 2027"/>
              <a:gd name="T8" fmla="*/ 2147483647 w 3064"/>
              <a:gd name="T9" fmla="*/ 2147483647 h 2027"/>
              <a:gd name="T10" fmla="*/ 2147483647 w 3064"/>
              <a:gd name="T11" fmla="*/ 2147483647 h 2027"/>
              <a:gd name="T12" fmla="*/ 2147483647 w 3064"/>
              <a:gd name="T13" fmla="*/ 2147483647 h 2027"/>
              <a:gd name="T14" fmla="*/ 2147483647 w 3064"/>
              <a:gd name="T15" fmla="*/ 2147483647 h 2027"/>
              <a:gd name="T16" fmla="*/ 2147483647 w 3064"/>
              <a:gd name="T17" fmla="*/ 2147483647 h 20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64"/>
              <a:gd name="T28" fmla="*/ 0 h 2027"/>
              <a:gd name="T29" fmla="*/ 3064 w 3064"/>
              <a:gd name="T30" fmla="*/ 2027 h 20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64" h="2027">
                <a:moveTo>
                  <a:pt x="0" y="0"/>
                </a:moveTo>
                <a:cubicBezTo>
                  <a:pt x="35" y="89"/>
                  <a:pt x="114" y="350"/>
                  <a:pt x="210" y="534"/>
                </a:cubicBezTo>
                <a:cubicBezTo>
                  <a:pt x="306" y="718"/>
                  <a:pt x="442" y="950"/>
                  <a:pt x="579" y="1107"/>
                </a:cubicBezTo>
                <a:cubicBezTo>
                  <a:pt x="716" y="1264"/>
                  <a:pt x="833" y="1358"/>
                  <a:pt x="1032" y="1476"/>
                </a:cubicBezTo>
                <a:cubicBezTo>
                  <a:pt x="1231" y="1594"/>
                  <a:pt x="1583" y="1741"/>
                  <a:pt x="1776" y="1818"/>
                </a:cubicBezTo>
                <a:cubicBezTo>
                  <a:pt x="1969" y="1895"/>
                  <a:pt x="2028" y="1907"/>
                  <a:pt x="2193" y="1938"/>
                </a:cubicBezTo>
                <a:cubicBezTo>
                  <a:pt x="2358" y="1969"/>
                  <a:pt x="2628" y="1990"/>
                  <a:pt x="2766" y="2004"/>
                </a:cubicBezTo>
                <a:cubicBezTo>
                  <a:pt x="2904" y="2018"/>
                  <a:pt x="2978" y="2023"/>
                  <a:pt x="3021" y="2025"/>
                </a:cubicBezTo>
                <a:cubicBezTo>
                  <a:pt x="3064" y="2027"/>
                  <a:pt x="3023" y="2018"/>
                  <a:pt x="3024" y="2016"/>
                </a:cubicBezTo>
              </a:path>
            </a:pathLst>
          </a:custGeom>
          <a:noFill/>
          <a:ln w="12700">
            <a:solidFill>
              <a:srgbClr val="FF0000"/>
            </a:solidFill>
            <a:prstDash val="sysDot"/>
            <a:round/>
            <a:headEnd/>
            <a:tailEnd/>
          </a:ln>
        </p:spPr>
        <p:txBody>
          <a:bodyPr/>
          <a:lstStyle/>
          <a:p>
            <a:endParaRPr lang="en-US"/>
          </a:p>
        </p:txBody>
      </p:sp>
      <p:sp>
        <p:nvSpPr>
          <p:cNvPr id="69719" name="AutoShape 8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57200"/>
            <a:ext cx="7772400" cy="1143000"/>
          </a:xfrm>
        </p:spPr>
        <p:txBody>
          <a:bodyPr/>
          <a:lstStyle/>
          <a:p>
            <a:pPr eaLnBrk="1" hangingPunct="1"/>
            <a:r>
              <a:rPr lang="en-US" sz="3200" smtClean="0"/>
              <a:t>Pressure vs. Reciprocal of Volume </a:t>
            </a:r>
            <a:br>
              <a:rPr lang="en-US" sz="3200" smtClean="0"/>
            </a:br>
            <a:r>
              <a:rPr lang="en-US" sz="3200" smtClean="0"/>
              <a:t>for a Fixed Amount of Gas</a:t>
            </a:r>
            <a:br>
              <a:rPr lang="en-US" sz="3200" smtClean="0"/>
            </a:br>
            <a:r>
              <a:rPr lang="en-US" sz="2400" smtClean="0"/>
              <a:t>(Constant Temperature)</a:t>
            </a:r>
            <a:endParaRPr lang="en-US" sz="3200" smtClean="0"/>
          </a:p>
        </p:txBody>
      </p:sp>
      <p:sp>
        <p:nvSpPr>
          <p:cNvPr id="70659"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p>
        </p:txBody>
      </p:sp>
      <p:sp>
        <p:nvSpPr>
          <p:cNvPr id="70660"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p>
        </p:txBody>
      </p:sp>
      <p:sp>
        <p:nvSpPr>
          <p:cNvPr id="70661"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p>
        </p:txBody>
      </p:sp>
      <p:sp>
        <p:nvSpPr>
          <p:cNvPr id="70662"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p>
        </p:txBody>
      </p:sp>
      <p:sp>
        <p:nvSpPr>
          <p:cNvPr id="70663"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p>
        </p:txBody>
      </p:sp>
      <p:sp>
        <p:nvSpPr>
          <p:cNvPr id="70664"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p>
        </p:txBody>
      </p:sp>
      <p:sp>
        <p:nvSpPr>
          <p:cNvPr id="70665"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p>
        </p:txBody>
      </p:sp>
      <p:sp>
        <p:nvSpPr>
          <p:cNvPr id="70666"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p>
        </p:txBody>
      </p:sp>
      <p:sp>
        <p:nvSpPr>
          <p:cNvPr id="70667"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p>
        </p:txBody>
      </p:sp>
      <p:sp>
        <p:nvSpPr>
          <p:cNvPr id="70668"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p>
        </p:txBody>
      </p:sp>
      <p:sp>
        <p:nvSpPr>
          <p:cNvPr id="70669"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p>
        </p:txBody>
      </p:sp>
      <p:sp>
        <p:nvSpPr>
          <p:cNvPr id="70670"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p>
        </p:txBody>
      </p:sp>
      <p:sp>
        <p:nvSpPr>
          <p:cNvPr id="70671"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p>
        </p:txBody>
      </p:sp>
      <p:sp>
        <p:nvSpPr>
          <p:cNvPr id="70672"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p>
        </p:txBody>
      </p:sp>
      <p:sp>
        <p:nvSpPr>
          <p:cNvPr id="70673"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p>
        </p:txBody>
      </p:sp>
      <p:sp>
        <p:nvSpPr>
          <p:cNvPr id="70674"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p>
        </p:txBody>
      </p:sp>
      <p:sp>
        <p:nvSpPr>
          <p:cNvPr id="70675"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p>
        </p:txBody>
      </p:sp>
      <p:sp>
        <p:nvSpPr>
          <p:cNvPr id="70676"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p>
        </p:txBody>
      </p:sp>
      <p:sp>
        <p:nvSpPr>
          <p:cNvPr id="70677"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p>
        </p:txBody>
      </p:sp>
      <p:sp>
        <p:nvSpPr>
          <p:cNvPr id="70678"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p>
        </p:txBody>
      </p:sp>
      <p:sp>
        <p:nvSpPr>
          <p:cNvPr id="70679"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p>
        </p:txBody>
      </p:sp>
      <p:sp>
        <p:nvSpPr>
          <p:cNvPr id="70680"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p>
        </p:txBody>
      </p:sp>
      <p:sp>
        <p:nvSpPr>
          <p:cNvPr id="70681"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p>
        </p:txBody>
      </p:sp>
      <p:sp>
        <p:nvSpPr>
          <p:cNvPr id="70682"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p>
        </p:txBody>
      </p:sp>
      <p:sp>
        <p:nvSpPr>
          <p:cNvPr id="70683"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p>
        </p:txBody>
      </p:sp>
      <p:sp>
        <p:nvSpPr>
          <p:cNvPr id="70684"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p>
        </p:txBody>
      </p:sp>
      <p:sp>
        <p:nvSpPr>
          <p:cNvPr id="70685" name="Line 29"/>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70686" name="Line 30"/>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p>
        </p:txBody>
      </p:sp>
      <p:sp>
        <p:nvSpPr>
          <p:cNvPr id="70687" name="Line 31"/>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p>
        </p:txBody>
      </p:sp>
      <p:sp>
        <p:nvSpPr>
          <p:cNvPr id="70688" name="Line 32"/>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p>
        </p:txBody>
      </p:sp>
      <p:sp>
        <p:nvSpPr>
          <p:cNvPr id="70689" name="Line 33"/>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p>
        </p:txBody>
      </p:sp>
      <p:sp>
        <p:nvSpPr>
          <p:cNvPr id="70690" name="Line 34"/>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p>
        </p:txBody>
      </p:sp>
      <p:sp>
        <p:nvSpPr>
          <p:cNvPr id="70691"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70692" name="Text Box 36"/>
          <p:cNvSpPr txBox="1">
            <a:spLocks noChangeArrowheads="1"/>
          </p:cNvSpPr>
          <p:nvPr/>
        </p:nvSpPr>
        <p:spPr bwMode="auto">
          <a:xfrm>
            <a:off x="1125538" y="5926138"/>
            <a:ext cx="6570662" cy="274637"/>
          </a:xfrm>
          <a:prstGeom prst="rect">
            <a:avLst/>
          </a:prstGeom>
          <a:noFill/>
          <a:ln w="9525">
            <a:noFill/>
            <a:miter lim="800000"/>
            <a:headEnd/>
            <a:tailEnd/>
          </a:ln>
        </p:spPr>
        <p:txBody>
          <a:bodyPr>
            <a:spAutoFit/>
          </a:bodyPr>
          <a:lstStyle/>
          <a:p>
            <a:pPr algn="l"/>
            <a:r>
              <a:rPr lang="en-US" b="1"/>
              <a:t>0                          100                       200                      300                        400                      500</a:t>
            </a:r>
          </a:p>
        </p:txBody>
      </p:sp>
      <p:sp>
        <p:nvSpPr>
          <p:cNvPr id="70693" name="Text Box 37"/>
          <p:cNvSpPr txBox="1">
            <a:spLocks noChangeArrowheads="1"/>
          </p:cNvSpPr>
          <p:nvPr/>
        </p:nvSpPr>
        <p:spPr bwMode="auto">
          <a:xfrm>
            <a:off x="5943600" y="3048000"/>
            <a:ext cx="2667000" cy="2579688"/>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Pressure      Volume       </a:t>
            </a:r>
            <a:r>
              <a:rPr lang="en-US" sz="1400" b="1" i="1"/>
              <a:t>1/V</a:t>
            </a:r>
            <a:r>
              <a:rPr lang="en-US" sz="1400" b="1"/>
              <a:t> </a:t>
            </a:r>
          </a:p>
          <a:p>
            <a:pPr marL="457200" indent="-457200" algn="l">
              <a:lnSpc>
                <a:spcPct val="70000"/>
              </a:lnSpc>
              <a:spcBef>
                <a:spcPct val="50000"/>
              </a:spcBef>
            </a:pPr>
            <a:r>
              <a:rPr lang="en-US" sz="1400" b="1"/>
              <a:t> (Kpa)	     (mL)</a:t>
            </a:r>
          </a:p>
          <a:p>
            <a:pPr marL="457200" indent="-457200" algn="l">
              <a:lnSpc>
                <a:spcPct val="70000"/>
              </a:lnSpc>
              <a:spcBef>
                <a:spcPct val="50000"/>
              </a:spcBef>
            </a:pPr>
            <a:r>
              <a:rPr lang="en-US" sz="1400"/>
              <a:t>   100		      500	 0.002</a:t>
            </a:r>
          </a:p>
          <a:p>
            <a:pPr marL="457200" indent="-457200" algn="l">
              <a:lnSpc>
                <a:spcPct val="70000"/>
              </a:lnSpc>
              <a:spcBef>
                <a:spcPct val="50000"/>
              </a:spcBef>
            </a:pPr>
            <a:r>
              <a:rPr lang="en-US" sz="1400"/>
              <a:t>   150		      333	 0.003</a:t>
            </a:r>
          </a:p>
          <a:p>
            <a:pPr marL="457200" indent="-457200" algn="l">
              <a:lnSpc>
                <a:spcPct val="70000"/>
              </a:lnSpc>
              <a:spcBef>
                <a:spcPct val="50000"/>
              </a:spcBef>
            </a:pPr>
            <a:r>
              <a:rPr lang="en-US" sz="1400"/>
              <a:t>   200		      250	 0.004</a:t>
            </a:r>
          </a:p>
          <a:p>
            <a:pPr marL="457200" indent="-457200" algn="l">
              <a:lnSpc>
                <a:spcPct val="70000"/>
              </a:lnSpc>
              <a:spcBef>
                <a:spcPct val="50000"/>
              </a:spcBef>
            </a:pPr>
            <a:r>
              <a:rPr lang="en-US" sz="1400"/>
              <a:t>   250		      200	 0.005</a:t>
            </a:r>
          </a:p>
          <a:p>
            <a:pPr marL="457200" indent="-457200" algn="l">
              <a:lnSpc>
                <a:spcPct val="70000"/>
              </a:lnSpc>
              <a:spcBef>
                <a:spcPct val="50000"/>
              </a:spcBef>
            </a:pPr>
            <a:r>
              <a:rPr lang="en-US" sz="1400"/>
              <a:t>   300		      166	 0.006</a:t>
            </a:r>
          </a:p>
          <a:p>
            <a:pPr marL="457200" indent="-457200" algn="l">
              <a:lnSpc>
                <a:spcPct val="70000"/>
              </a:lnSpc>
              <a:spcBef>
                <a:spcPct val="50000"/>
              </a:spcBef>
            </a:pPr>
            <a:r>
              <a:rPr lang="en-US" sz="1400"/>
              <a:t>   350		      143	 0.007</a:t>
            </a:r>
          </a:p>
          <a:p>
            <a:pPr marL="457200" indent="-457200" algn="l">
              <a:lnSpc>
                <a:spcPct val="70000"/>
              </a:lnSpc>
              <a:spcBef>
                <a:spcPct val="50000"/>
              </a:spcBef>
            </a:pPr>
            <a:r>
              <a:rPr lang="en-US" sz="1400"/>
              <a:t>   400		      125	 0.008</a:t>
            </a:r>
          </a:p>
          <a:p>
            <a:pPr marL="457200" indent="-457200" algn="l">
              <a:lnSpc>
                <a:spcPct val="70000"/>
              </a:lnSpc>
              <a:spcBef>
                <a:spcPct val="50000"/>
              </a:spcBef>
            </a:pPr>
            <a:r>
              <a:rPr lang="en-US" sz="1400"/>
              <a:t>   450		      110	 0.009</a:t>
            </a:r>
          </a:p>
        </p:txBody>
      </p:sp>
      <p:sp>
        <p:nvSpPr>
          <p:cNvPr id="70694" name="Text Box 38"/>
          <p:cNvSpPr txBox="1">
            <a:spLocks noChangeArrowheads="1"/>
          </p:cNvSpPr>
          <p:nvPr/>
        </p:nvSpPr>
        <p:spPr bwMode="auto">
          <a:xfrm rot="-5400000">
            <a:off x="-799306" y="3617119"/>
            <a:ext cx="2665412" cy="457200"/>
          </a:xfrm>
          <a:prstGeom prst="rect">
            <a:avLst/>
          </a:prstGeom>
          <a:noFill/>
          <a:ln w="9525">
            <a:noFill/>
            <a:miter lim="800000"/>
            <a:headEnd/>
            <a:tailEnd/>
          </a:ln>
        </p:spPr>
        <p:txBody>
          <a:bodyPr>
            <a:spAutoFit/>
          </a:bodyPr>
          <a:lstStyle/>
          <a:p>
            <a:pPr algn="l"/>
            <a:r>
              <a:rPr lang="en-US" sz="2400"/>
              <a:t>1 / Volume (1/L)</a:t>
            </a:r>
          </a:p>
        </p:txBody>
      </p:sp>
      <p:sp>
        <p:nvSpPr>
          <p:cNvPr id="70695" name="Text Box 39"/>
          <p:cNvSpPr txBox="1">
            <a:spLocks noChangeArrowheads="1"/>
          </p:cNvSpPr>
          <p:nvPr/>
        </p:nvSpPr>
        <p:spPr bwMode="auto">
          <a:xfrm>
            <a:off x="655638" y="4953000"/>
            <a:ext cx="563562" cy="274638"/>
          </a:xfrm>
          <a:prstGeom prst="rect">
            <a:avLst/>
          </a:prstGeom>
          <a:noFill/>
          <a:ln w="9525">
            <a:noFill/>
            <a:miter lim="800000"/>
            <a:headEnd/>
            <a:tailEnd/>
          </a:ln>
        </p:spPr>
        <p:txBody>
          <a:bodyPr wrap="none">
            <a:spAutoFit/>
          </a:bodyPr>
          <a:lstStyle/>
          <a:p>
            <a:pPr algn="l"/>
            <a:r>
              <a:rPr lang="en-US"/>
              <a:t>0.002</a:t>
            </a:r>
          </a:p>
        </p:txBody>
      </p:sp>
      <p:sp>
        <p:nvSpPr>
          <p:cNvPr id="70696" name="Text Box 40"/>
          <p:cNvSpPr txBox="1">
            <a:spLocks noChangeArrowheads="1"/>
          </p:cNvSpPr>
          <p:nvPr/>
        </p:nvSpPr>
        <p:spPr bwMode="auto">
          <a:xfrm>
            <a:off x="685800" y="4191000"/>
            <a:ext cx="563563" cy="274638"/>
          </a:xfrm>
          <a:prstGeom prst="rect">
            <a:avLst/>
          </a:prstGeom>
          <a:noFill/>
          <a:ln w="9525">
            <a:noFill/>
            <a:miter lim="800000"/>
            <a:headEnd/>
            <a:tailEnd/>
          </a:ln>
        </p:spPr>
        <p:txBody>
          <a:bodyPr wrap="none">
            <a:spAutoFit/>
          </a:bodyPr>
          <a:lstStyle/>
          <a:p>
            <a:pPr algn="l"/>
            <a:r>
              <a:rPr lang="en-US"/>
              <a:t>0.004</a:t>
            </a:r>
          </a:p>
        </p:txBody>
      </p:sp>
      <p:sp>
        <p:nvSpPr>
          <p:cNvPr id="70697" name="Text Box 41"/>
          <p:cNvSpPr txBox="1">
            <a:spLocks noChangeArrowheads="1"/>
          </p:cNvSpPr>
          <p:nvPr/>
        </p:nvSpPr>
        <p:spPr bwMode="auto">
          <a:xfrm>
            <a:off x="685800" y="3429000"/>
            <a:ext cx="563563" cy="274638"/>
          </a:xfrm>
          <a:prstGeom prst="rect">
            <a:avLst/>
          </a:prstGeom>
          <a:noFill/>
          <a:ln w="9525">
            <a:noFill/>
            <a:miter lim="800000"/>
            <a:headEnd/>
            <a:tailEnd/>
          </a:ln>
        </p:spPr>
        <p:txBody>
          <a:bodyPr wrap="none">
            <a:spAutoFit/>
          </a:bodyPr>
          <a:lstStyle/>
          <a:p>
            <a:pPr algn="l"/>
            <a:r>
              <a:rPr lang="en-US"/>
              <a:t>0.006</a:t>
            </a:r>
          </a:p>
        </p:txBody>
      </p:sp>
      <p:sp>
        <p:nvSpPr>
          <p:cNvPr id="70698" name="Text Box 42"/>
          <p:cNvSpPr txBox="1">
            <a:spLocks noChangeArrowheads="1"/>
          </p:cNvSpPr>
          <p:nvPr/>
        </p:nvSpPr>
        <p:spPr bwMode="auto">
          <a:xfrm>
            <a:off x="685800" y="2667000"/>
            <a:ext cx="563563" cy="274638"/>
          </a:xfrm>
          <a:prstGeom prst="rect">
            <a:avLst/>
          </a:prstGeom>
          <a:noFill/>
          <a:ln w="9525">
            <a:noFill/>
            <a:miter lim="800000"/>
            <a:headEnd/>
            <a:tailEnd/>
          </a:ln>
        </p:spPr>
        <p:txBody>
          <a:bodyPr wrap="none">
            <a:spAutoFit/>
          </a:bodyPr>
          <a:lstStyle/>
          <a:p>
            <a:pPr algn="l"/>
            <a:r>
              <a:rPr lang="en-US"/>
              <a:t>0.008</a:t>
            </a:r>
          </a:p>
        </p:txBody>
      </p:sp>
      <p:sp>
        <p:nvSpPr>
          <p:cNvPr id="70699" name="Text Box 43"/>
          <p:cNvSpPr txBox="1">
            <a:spLocks noChangeArrowheads="1"/>
          </p:cNvSpPr>
          <p:nvPr/>
        </p:nvSpPr>
        <p:spPr bwMode="auto">
          <a:xfrm>
            <a:off x="685800" y="1905000"/>
            <a:ext cx="563563" cy="274638"/>
          </a:xfrm>
          <a:prstGeom prst="rect">
            <a:avLst/>
          </a:prstGeom>
          <a:noFill/>
          <a:ln w="9525">
            <a:noFill/>
            <a:miter lim="800000"/>
            <a:headEnd/>
            <a:tailEnd/>
          </a:ln>
        </p:spPr>
        <p:txBody>
          <a:bodyPr wrap="none">
            <a:spAutoFit/>
          </a:bodyPr>
          <a:lstStyle/>
          <a:p>
            <a:pPr algn="l"/>
            <a:r>
              <a:rPr lang="en-US"/>
              <a:t>0.010</a:t>
            </a:r>
          </a:p>
        </p:txBody>
      </p:sp>
      <p:sp>
        <p:nvSpPr>
          <p:cNvPr id="70700" name="Line 44"/>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p>
        </p:txBody>
      </p:sp>
      <p:sp>
        <p:nvSpPr>
          <p:cNvPr id="70701" name="Line 45"/>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p>
        </p:txBody>
      </p:sp>
      <p:sp>
        <p:nvSpPr>
          <p:cNvPr id="70702" name="Line 46"/>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p>
        </p:txBody>
      </p:sp>
      <p:sp>
        <p:nvSpPr>
          <p:cNvPr id="70703" name="Oval 47"/>
          <p:cNvSpPr>
            <a:spLocks noChangeArrowheads="1"/>
          </p:cNvSpPr>
          <p:nvPr/>
        </p:nvSpPr>
        <p:spPr bwMode="auto">
          <a:xfrm>
            <a:off x="6096000" y="2514600"/>
            <a:ext cx="152400" cy="152400"/>
          </a:xfrm>
          <a:prstGeom prst="ellipse">
            <a:avLst/>
          </a:prstGeom>
          <a:noFill/>
          <a:ln w="9525">
            <a:solidFill>
              <a:srgbClr val="FF0000"/>
            </a:solidFill>
            <a:round/>
            <a:headEnd/>
            <a:tailEnd/>
          </a:ln>
        </p:spPr>
        <p:txBody>
          <a:bodyPr wrap="none" anchor="ctr"/>
          <a:lstStyle/>
          <a:p>
            <a:endParaRPr lang="en-US"/>
          </a:p>
        </p:txBody>
      </p:sp>
      <p:sp>
        <p:nvSpPr>
          <p:cNvPr id="70704" name="Oval 48"/>
          <p:cNvSpPr>
            <a:spLocks noChangeArrowheads="1"/>
          </p:cNvSpPr>
          <p:nvPr/>
        </p:nvSpPr>
        <p:spPr bwMode="auto">
          <a:xfrm>
            <a:off x="5486400" y="2971800"/>
            <a:ext cx="152400" cy="152400"/>
          </a:xfrm>
          <a:prstGeom prst="ellipse">
            <a:avLst/>
          </a:prstGeom>
          <a:noFill/>
          <a:ln w="9525">
            <a:solidFill>
              <a:srgbClr val="FF0000"/>
            </a:solidFill>
            <a:round/>
            <a:headEnd/>
            <a:tailEnd/>
          </a:ln>
        </p:spPr>
        <p:txBody>
          <a:bodyPr wrap="none" anchor="ctr"/>
          <a:lstStyle/>
          <a:p>
            <a:endParaRPr lang="en-US"/>
          </a:p>
        </p:txBody>
      </p:sp>
      <p:sp>
        <p:nvSpPr>
          <p:cNvPr id="70705" name="Oval 49"/>
          <p:cNvSpPr>
            <a:spLocks noChangeArrowheads="1"/>
          </p:cNvSpPr>
          <p:nvPr/>
        </p:nvSpPr>
        <p:spPr bwMode="auto">
          <a:xfrm>
            <a:off x="3048000" y="4572000"/>
            <a:ext cx="152400" cy="152400"/>
          </a:xfrm>
          <a:prstGeom prst="ellipse">
            <a:avLst/>
          </a:prstGeom>
          <a:noFill/>
          <a:ln w="9525">
            <a:solidFill>
              <a:srgbClr val="FF0000"/>
            </a:solidFill>
            <a:round/>
            <a:headEnd/>
            <a:tailEnd/>
          </a:ln>
        </p:spPr>
        <p:txBody>
          <a:bodyPr wrap="none" anchor="ctr"/>
          <a:lstStyle/>
          <a:p>
            <a:endParaRPr lang="en-US"/>
          </a:p>
        </p:txBody>
      </p:sp>
      <p:sp>
        <p:nvSpPr>
          <p:cNvPr id="70706" name="Oval 50"/>
          <p:cNvSpPr>
            <a:spLocks noChangeArrowheads="1"/>
          </p:cNvSpPr>
          <p:nvPr/>
        </p:nvSpPr>
        <p:spPr bwMode="auto">
          <a:xfrm>
            <a:off x="4267200" y="3733800"/>
            <a:ext cx="152400" cy="152400"/>
          </a:xfrm>
          <a:prstGeom prst="ellipse">
            <a:avLst/>
          </a:prstGeom>
          <a:noFill/>
          <a:ln w="9525">
            <a:solidFill>
              <a:srgbClr val="FF0000"/>
            </a:solidFill>
            <a:round/>
            <a:headEnd/>
            <a:tailEnd/>
          </a:ln>
        </p:spPr>
        <p:txBody>
          <a:bodyPr wrap="none" anchor="ctr"/>
          <a:lstStyle/>
          <a:p>
            <a:endParaRPr lang="en-US"/>
          </a:p>
        </p:txBody>
      </p:sp>
      <p:sp>
        <p:nvSpPr>
          <p:cNvPr id="70707" name="Oval 51"/>
          <p:cNvSpPr>
            <a:spLocks noChangeArrowheads="1"/>
          </p:cNvSpPr>
          <p:nvPr/>
        </p:nvSpPr>
        <p:spPr bwMode="auto">
          <a:xfrm>
            <a:off x="4876800" y="3352800"/>
            <a:ext cx="152400" cy="152400"/>
          </a:xfrm>
          <a:prstGeom prst="ellipse">
            <a:avLst/>
          </a:prstGeom>
          <a:noFill/>
          <a:ln w="9525">
            <a:solidFill>
              <a:srgbClr val="FF0000"/>
            </a:solidFill>
            <a:round/>
            <a:headEnd/>
            <a:tailEnd/>
          </a:ln>
        </p:spPr>
        <p:txBody>
          <a:bodyPr wrap="none" anchor="ctr"/>
          <a:lstStyle/>
          <a:p>
            <a:endParaRPr lang="en-US"/>
          </a:p>
        </p:txBody>
      </p:sp>
      <p:sp>
        <p:nvSpPr>
          <p:cNvPr id="70708" name="Oval 52"/>
          <p:cNvSpPr>
            <a:spLocks noChangeArrowheads="1"/>
          </p:cNvSpPr>
          <p:nvPr/>
        </p:nvSpPr>
        <p:spPr bwMode="auto">
          <a:xfrm>
            <a:off x="3657600" y="4191000"/>
            <a:ext cx="152400" cy="152400"/>
          </a:xfrm>
          <a:prstGeom prst="ellipse">
            <a:avLst/>
          </a:prstGeom>
          <a:noFill/>
          <a:ln w="9525">
            <a:solidFill>
              <a:srgbClr val="FF0000"/>
            </a:solidFill>
            <a:round/>
            <a:headEnd/>
            <a:tailEnd/>
          </a:ln>
        </p:spPr>
        <p:txBody>
          <a:bodyPr wrap="none" anchor="ctr"/>
          <a:lstStyle/>
          <a:p>
            <a:endParaRPr lang="en-US"/>
          </a:p>
        </p:txBody>
      </p:sp>
      <p:sp>
        <p:nvSpPr>
          <p:cNvPr id="70709" name="Oval 53"/>
          <p:cNvSpPr>
            <a:spLocks noChangeArrowheads="1"/>
          </p:cNvSpPr>
          <p:nvPr/>
        </p:nvSpPr>
        <p:spPr bwMode="auto">
          <a:xfrm>
            <a:off x="2438400" y="4953000"/>
            <a:ext cx="152400" cy="152400"/>
          </a:xfrm>
          <a:prstGeom prst="ellipse">
            <a:avLst/>
          </a:prstGeom>
          <a:noFill/>
          <a:ln w="9525">
            <a:solidFill>
              <a:srgbClr val="FF0000"/>
            </a:solidFill>
            <a:round/>
            <a:headEnd/>
            <a:tailEnd/>
          </a:ln>
        </p:spPr>
        <p:txBody>
          <a:bodyPr wrap="none" anchor="ctr"/>
          <a:lstStyle/>
          <a:p>
            <a:endParaRPr lang="en-US"/>
          </a:p>
        </p:txBody>
      </p:sp>
      <p:sp>
        <p:nvSpPr>
          <p:cNvPr id="70710" name="Rectangle 54"/>
          <p:cNvSpPr>
            <a:spLocks noChangeArrowheads="1"/>
          </p:cNvSpPr>
          <p:nvPr/>
        </p:nvSpPr>
        <p:spPr bwMode="auto">
          <a:xfrm>
            <a:off x="3429000" y="6172200"/>
            <a:ext cx="2268538" cy="457200"/>
          </a:xfrm>
          <a:prstGeom prst="rect">
            <a:avLst/>
          </a:prstGeom>
          <a:noFill/>
          <a:ln w="9525">
            <a:noFill/>
            <a:miter lim="800000"/>
            <a:headEnd/>
            <a:tailEnd/>
          </a:ln>
        </p:spPr>
        <p:txBody>
          <a:bodyPr wrap="none">
            <a:spAutoFit/>
          </a:bodyPr>
          <a:lstStyle/>
          <a:p>
            <a:pPr algn="l"/>
            <a:r>
              <a:rPr lang="en-US" sz="2400"/>
              <a:t>Pressure (KPa)</a:t>
            </a:r>
          </a:p>
        </p:txBody>
      </p:sp>
      <p:sp>
        <p:nvSpPr>
          <p:cNvPr id="70711" name="Line 55"/>
          <p:cNvSpPr>
            <a:spLocks noChangeShapeType="1"/>
          </p:cNvSpPr>
          <p:nvPr/>
        </p:nvSpPr>
        <p:spPr bwMode="auto">
          <a:xfrm flipV="1">
            <a:off x="1295400" y="2362200"/>
            <a:ext cx="5257800" cy="3505200"/>
          </a:xfrm>
          <a:prstGeom prst="line">
            <a:avLst/>
          </a:prstGeom>
          <a:noFill/>
          <a:ln w="12700">
            <a:solidFill>
              <a:srgbClr val="FF0000"/>
            </a:solidFill>
            <a:round/>
            <a:headEnd/>
            <a:tailEnd/>
          </a:ln>
        </p:spPr>
        <p:txBody>
          <a:bodyPr/>
          <a:lstStyle/>
          <a:p>
            <a:endParaRPr lang="en-US"/>
          </a:p>
        </p:txBody>
      </p:sp>
      <p:sp>
        <p:nvSpPr>
          <p:cNvPr id="70712" name="AutoShape 5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p:txBody>
          <a:bodyPr/>
          <a:lstStyle/>
          <a:p>
            <a:pPr eaLnBrk="1" hangingPunct="1"/>
            <a:r>
              <a:rPr lang="en-US" smtClean="0"/>
              <a:t>Boyle’s Law Illustrated</a:t>
            </a:r>
          </a:p>
        </p:txBody>
      </p:sp>
      <p:pic>
        <p:nvPicPr>
          <p:cNvPr id="71683" name="Picture 1027" descr="Zumdahl13_06"/>
          <p:cNvPicPr>
            <a:picLocks noChangeAspect="1" noChangeArrowheads="1"/>
          </p:cNvPicPr>
          <p:nvPr/>
        </p:nvPicPr>
        <p:blipFill>
          <a:blip r:embed="rId4" cstate="print"/>
          <a:srcRect/>
          <a:stretch>
            <a:fillRect/>
          </a:stretch>
        </p:blipFill>
        <p:spPr bwMode="auto">
          <a:xfrm>
            <a:off x="228600" y="2114550"/>
            <a:ext cx="8686800" cy="3600450"/>
          </a:xfrm>
          <a:prstGeom prst="rect">
            <a:avLst/>
          </a:prstGeom>
          <a:noFill/>
          <a:ln w="9525">
            <a:noFill/>
            <a:miter lim="800000"/>
            <a:headEnd/>
            <a:tailEnd/>
          </a:ln>
        </p:spPr>
      </p:pic>
      <p:pic>
        <p:nvPicPr>
          <p:cNvPr id="81924" name="Picture 1028">
            <a:hlinkClick r:id="" action="ppaction://media"/>
          </p:cNvPr>
          <p:cNvPicPr>
            <a:picLocks noRot="1" noChangeAspect="1" noChangeArrowheads="1"/>
          </p:cNvPicPr>
          <p:nvPr>
            <a:wavAudioFile r:embed="rId1" name="~PP2042.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71685" name="Rectangle 1029"/>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404</a:t>
            </a:r>
          </a:p>
        </p:txBody>
      </p:sp>
      <p:sp>
        <p:nvSpPr>
          <p:cNvPr id="71686" name="AutoShape 1030">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81956" name="Picture 1060" descr="tire pump"/>
          <p:cNvPicPr>
            <a:picLocks noChangeAspect="1" noChangeArrowheads="1"/>
          </p:cNvPicPr>
          <p:nvPr/>
        </p:nvPicPr>
        <p:blipFill>
          <a:blip r:embed="rId7" cstate="print"/>
          <a:srcRect/>
          <a:stretch>
            <a:fillRect/>
          </a:stretch>
        </p:blipFill>
        <p:spPr bwMode="auto">
          <a:xfrm>
            <a:off x="7777163" y="307975"/>
            <a:ext cx="906462" cy="968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2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1956"/>
                                        </p:tgtEl>
                                        <p:attrNameLst>
                                          <p:attrName>style.visibility</p:attrName>
                                        </p:attrNameLst>
                                      </p:cBhvr>
                                      <p:to>
                                        <p:strVal val="visible"/>
                                      </p:to>
                                    </p:set>
                                    <p:animEffect transition="in" filter="dissolve">
                                      <p:cBhvr>
                                        <p:cTn id="11" dur="500"/>
                                        <p:tgtEl>
                                          <p:spTgt spid="8195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8192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3"/>
          <p:cNvSpPr>
            <a:spLocks noChangeArrowheads="1"/>
          </p:cNvSpPr>
          <p:nvPr/>
        </p:nvSpPr>
        <p:spPr bwMode="auto">
          <a:xfrm>
            <a:off x="3429000" y="1447800"/>
            <a:ext cx="5334000" cy="2066925"/>
          </a:xfrm>
          <a:prstGeom prst="rect">
            <a:avLst/>
          </a:prstGeom>
          <a:noFill/>
          <a:ln w="9525">
            <a:noFill/>
            <a:miter lim="800000"/>
            <a:headEnd/>
            <a:tailEnd/>
          </a:ln>
        </p:spPr>
        <p:txBody>
          <a:bodyPr>
            <a:spAutoFit/>
          </a:bodyPr>
          <a:lstStyle/>
          <a:p>
            <a:pPr algn="l">
              <a:spcBef>
                <a:spcPct val="100000"/>
              </a:spcBef>
              <a:buClr>
                <a:schemeClr val="tx2"/>
              </a:buClr>
              <a:buSzPct val="75000"/>
              <a:buFont typeface="Monotype Sorts" pitchFamily="2" charset="2"/>
              <a:buChar char="b"/>
            </a:pPr>
            <a:r>
              <a:rPr kumimoji="1" lang="en-US" sz="3200"/>
              <a:t>The pressure and volume of a gas are inversely related 	</a:t>
            </a:r>
          </a:p>
          <a:p>
            <a:pPr lvl="1" algn="l">
              <a:spcBef>
                <a:spcPct val="20000"/>
              </a:spcBef>
              <a:buClr>
                <a:schemeClr val="tx2"/>
              </a:buClr>
              <a:buFontTx/>
              <a:buChar char="•"/>
            </a:pPr>
            <a:r>
              <a:rPr kumimoji="1" lang="en-US" sz="2800"/>
              <a:t>at constant mass &amp; temp</a:t>
            </a:r>
          </a:p>
        </p:txBody>
      </p:sp>
      <p:sp>
        <p:nvSpPr>
          <p:cNvPr id="72707" name="Rectangle 2"/>
          <p:cNvSpPr>
            <a:spLocks noGrp="1" noChangeArrowheads="1"/>
          </p:cNvSpPr>
          <p:nvPr>
            <p:ph type="title"/>
          </p:nvPr>
        </p:nvSpPr>
        <p:spPr/>
        <p:txBody>
          <a:bodyPr/>
          <a:lstStyle/>
          <a:p>
            <a:pPr eaLnBrk="1" hangingPunct="1"/>
            <a:r>
              <a:rPr lang="en-US" smtClean="0"/>
              <a:t>Boyle’s Law</a:t>
            </a:r>
          </a:p>
        </p:txBody>
      </p:sp>
      <p:grpSp>
        <p:nvGrpSpPr>
          <p:cNvPr id="2" name="Group 3"/>
          <p:cNvGrpSpPr>
            <a:grpSpLocks/>
          </p:cNvGrpSpPr>
          <p:nvPr/>
        </p:nvGrpSpPr>
        <p:grpSpPr bwMode="auto">
          <a:xfrm>
            <a:off x="1135063" y="3962400"/>
            <a:ext cx="3011487" cy="2641600"/>
            <a:chOff x="877" y="2245"/>
            <a:chExt cx="1897" cy="1664"/>
          </a:xfrm>
        </p:grpSpPr>
        <p:sp>
          <p:nvSpPr>
            <p:cNvPr id="72726" name="Line 4"/>
            <p:cNvSpPr>
              <a:spLocks noChangeShapeType="1"/>
            </p:cNvSpPr>
            <p:nvPr/>
          </p:nvSpPr>
          <p:spPr bwMode="auto">
            <a:xfrm>
              <a:off x="1184" y="2245"/>
              <a:ext cx="0" cy="1303"/>
            </a:xfrm>
            <a:prstGeom prst="line">
              <a:avLst/>
            </a:prstGeom>
            <a:noFill/>
            <a:ln w="57150">
              <a:solidFill>
                <a:schemeClr val="tx1"/>
              </a:solidFill>
              <a:round/>
              <a:headEnd type="triangle" w="med" len="med"/>
              <a:tailEnd/>
            </a:ln>
          </p:spPr>
          <p:txBody>
            <a:bodyPr/>
            <a:lstStyle/>
            <a:p>
              <a:endParaRPr lang="en-US"/>
            </a:p>
          </p:txBody>
        </p:sp>
        <p:sp>
          <p:nvSpPr>
            <p:cNvPr id="72727" name="Line 5"/>
            <p:cNvSpPr>
              <a:spLocks noChangeShapeType="1"/>
            </p:cNvSpPr>
            <p:nvPr/>
          </p:nvSpPr>
          <p:spPr bwMode="auto">
            <a:xfrm>
              <a:off x="1184" y="3548"/>
              <a:ext cx="1590" cy="0"/>
            </a:xfrm>
            <a:prstGeom prst="line">
              <a:avLst/>
            </a:prstGeom>
            <a:noFill/>
            <a:ln w="57150">
              <a:solidFill>
                <a:schemeClr val="tx1"/>
              </a:solidFill>
              <a:round/>
              <a:headEnd/>
              <a:tailEnd type="triangle" w="med" len="med"/>
            </a:ln>
          </p:spPr>
          <p:txBody>
            <a:bodyPr/>
            <a:lstStyle/>
            <a:p>
              <a:endParaRPr lang="en-US"/>
            </a:p>
          </p:txBody>
        </p:sp>
        <p:sp>
          <p:nvSpPr>
            <p:cNvPr id="72728" name="Arc 6"/>
            <p:cNvSpPr>
              <a:spLocks/>
            </p:cNvSpPr>
            <p:nvPr/>
          </p:nvSpPr>
          <p:spPr bwMode="auto">
            <a:xfrm flipH="1" flipV="1">
              <a:off x="1334" y="2274"/>
              <a:ext cx="1326" cy="1122"/>
            </a:xfrm>
            <a:custGeom>
              <a:avLst/>
              <a:gdLst>
                <a:gd name="T0" fmla="*/ 0 w 21600"/>
                <a:gd name="T1" fmla="*/ 0 h 21583"/>
                <a:gd name="T2" fmla="*/ 0 w 21600"/>
                <a:gd name="T3" fmla="*/ 0 h 21583"/>
                <a:gd name="T4" fmla="*/ 0 w 21600"/>
                <a:gd name="T5" fmla="*/ 0 h 21583"/>
                <a:gd name="T6" fmla="*/ 0 60000 65536"/>
                <a:gd name="T7" fmla="*/ 0 60000 65536"/>
                <a:gd name="T8" fmla="*/ 0 60000 65536"/>
                <a:gd name="T9" fmla="*/ 0 w 21600"/>
                <a:gd name="T10" fmla="*/ 0 h 21583"/>
                <a:gd name="T11" fmla="*/ 21600 w 21600"/>
                <a:gd name="T12" fmla="*/ 21583 h 21583"/>
              </a:gdLst>
              <a:ahLst/>
              <a:cxnLst>
                <a:cxn ang="T6">
                  <a:pos x="T0" y="T1"/>
                </a:cxn>
                <a:cxn ang="T7">
                  <a:pos x="T2" y="T3"/>
                </a:cxn>
                <a:cxn ang="T8">
                  <a:pos x="T4" y="T5"/>
                </a:cxn>
              </a:cxnLst>
              <a:rect l="T9" t="T10" r="T11" b="T12"/>
              <a:pathLst>
                <a:path w="21600" h="21583" fill="none" extrusionOk="0">
                  <a:moveTo>
                    <a:pt x="866" y="0"/>
                  </a:moveTo>
                  <a:cubicBezTo>
                    <a:pt x="12449" y="465"/>
                    <a:pt x="21600" y="9990"/>
                    <a:pt x="21600" y="21583"/>
                  </a:cubicBezTo>
                </a:path>
                <a:path w="21600" h="21583" stroke="0" extrusionOk="0">
                  <a:moveTo>
                    <a:pt x="866" y="0"/>
                  </a:moveTo>
                  <a:cubicBezTo>
                    <a:pt x="12449" y="465"/>
                    <a:pt x="21600" y="9990"/>
                    <a:pt x="21600" y="21583"/>
                  </a:cubicBezTo>
                  <a:lnTo>
                    <a:pt x="0" y="21583"/>
                  </a:lnTo>
                  <a:close/>
                </a:path>
              </a:pathLst>
            </a:custGeom>
            <a:noFill/>
            <a:ln w="57150">
              <a:solidFill>
                <a:schemeClr val="tx1"/>
              </a:solidFill>
              <a:round/>
              <a:headEnd/>
              <a:tailEnd/>
            </a:ln>
          </p:spPr>
          <p:txBody>
            <a:bodyPr/>
            <a:lstStyle/>
            <a:p>
              <a:endParaRPr lang="en-US"/>
            </a:p>
          </p:txBody>
        </p:sp>
        <p:sp>
          <p:nvSpPr>
            <p:cNvPr id="72729" name="Text Box 7"/>
            <p:cNvSpPr txBox="1">
              <a:spLocks noChangeArrowheads="1"/>
            </p:cNvSpPr>
            <p:nvPr/>
          </p:nvSpPr>
          <p:spPr bwMode="auto">
            <a:xfrm>
              <a:off x="877" y="2739"/>
              <a:ext cx="307" cy="371"/>
            </a:xfrm>
            <a:prstGeom prst="rect">
              <a:avLst/>
            </a:prstGeom>
            <a:noFill/>
            <a:ln w="9525">
              <a:noFill/>
              <a:miter lim="800000"/>
              <a:headEnd/>
              <a:tailEnd/>
            </a:ln>
          </p:spPr>
          <p:txBody>
            <a:bodyPr/>
            <a:lstStyle/>
            <a:p>
              <a:pPr algn="l" eaLnBrk="0" hangingPunct="0"/>
              <a:r>
                <a:rPr lang="en-US" sz="2800" b="1"/>
                <a:t>P</a:t>
              </a:r>
              <a:endParaRPr lang="en-US" sz="1600"/>
            </a:p>
          </p:txBody>
        </p:sp>
        <p:sp>
          <p:nvSpPr>
            <p:cNvPr id="72730" name="Text Box 8"/>
            <p:cNvSpPr txBox="1">
              <a:spLocks noChangeArrowheads="1"/>
            </p:cNvSpPr>
            <p:nvPr/>
          </p:nvSpPr>
          <p:spPr bwMode="auto">
            <a:xfrm>
              <a:off x="1817" y="3538"/>
              <a:ext cx="307" cy="371"/>
            </a:xfrm>
            <a:prstGeom prst="rect">
              <a:avLst/>
            </a:prstGeom>
            <a:noFill/>
            <a:ln w="9525">
              <a:noFill/>
              <a:miter lim="800000"/>
              <a:headEnd/>
              <a:tailEnd/>
            </a:ln>
          </p:spPr>
          <p:txBody>
            <a:bodyPr/>
            <a:lstStyle/>
            <a:p>
              <a:pPr algn="just" eaLnBrk="0" hangingPunct="0"/>
              <a:r>
                <a:rPr lang="en-US" sz="2800" b="1"/>
                <a:t>V</a:t>
              </a:r>
              <a:endParaRPr lang="en-US" sz="1600"/>
            </a:p>
          </p:txBody>
        </p:sp>
      </p:grpSp>
      <p:sp>
        <p:nvSpPr>
          <p:cNvPr id="788489" name="Oval 9"/>
          <p:cNvSpPr>
            <a:spLocks noChangeArrowheads="1"/>
          </p:cNvSpPr>
          <p:nvPr/>
        </p:nvSpPr>
        <p:spPr bwMode="auto">
          <a:xfrm>
            <a:off x="4708525" y="4191000"/>
            <a:ext cx="3697288" cy="2366963"/>
          </a:xfrm>
          <a:prstGeom prst="ellipse">
            <a:avLst/>
          </a:prstGeom>
          <a:solidFill>
            <a:schemeClr val="accent1"/>
          </a:solidFill>
          <a:ln w="28575">
            <a:solidFill>
              <a:srgbClr val="000000"/>
            </a:solidFill>
            <a:round/>
            <a:headEnd/>
            <a:tailEnd/>
          </a:ln>
        </p:spPr>
        <p:txBody>
          <a:bodyPr wrap="none" anchor="ctr"/>
          <a:lstStyle/>
          <a:p>
            <a:pPr eaLnBrk="0" hangingPunct="0"/>
            <a:r>
              <a:rPr lang="en-US" sz="7200" b="1">
                <a:solidFill>
                  <a:srgbClr val="000000"/>
                </a:solidFill>
                <a:latin typeface="Times New Roman" pitchFamily="18" charset="0"/>
              </a:rPr>
              <a:t>PV = k</a:t>
            </a:r>
            <a:endParaRPr lang="en-US" sz="2400">
              <a:latin typeface="Times New Roman" pitchFamily="18" charset="0"/>
            </a:endParaRPr>
          </a:p>
        </p:txBody>
      </p:sp>
      <p:pic>
        <p:nvPicPr>
          <p:cNvPr id="788491" name="Picture 11" descr="Boyle"/>
          <p:cNvPicPr>
            <a:picLocks noChangeAspect="1" noChangeArrowheads="1"/>
          </p:cNvPicPr>
          <p:nvPr/>
        </p:nvPicPr>
        <p:blipFill>
          <a:blip r:embed="rId3" cstate="print"/>
          <a:srcRect/>
          <a:stretch>
            <a:fillRect/>
          </a:stretch>
        </p:blipFill>
        <p:spPr bwMode="auto">
          <a:xfrm>
            <a:off x="1214438" y="1214438"/>
            <a:ext cx="1508125" cy="1785937"/>
          </a:xfrm>
          <a:prstGeom prst="rect">
            <a:avLst/>
          </a:prstGeom>
          <a:noFill/>
          <a:ln w="19050">
            <a:solidFill>
              <a:srgbClr val="000000"/>
            </a:solidFill>
            <a:miter lim="800000"/>
            <a:headEnd/>
            <a:tailEnd/>
          </a:ln>
        </p:spPr>
      </p:pic>
      <p:sp>
        <p:nvSpPr>
          <p:cNvPr id="72711" name="Rectangle 12"/>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aphicFrame>
        <p:nvGraphicFramePr>
          <p:cNvPr id="788521" name="Group 41"/>
          <p:cNvGraphicFramePr>
            <a:graphicFrameLocks noGrp="1"/>
          </p:cNvGraphicFramePr>
          <p:nvPr/>
        </p:nvGraphicFramePr>
        <p:xfrm>
          <a:off x="3276600" y="1295400"/>
          <a:ext cx="5562600" cy="2692083"/>
        </p:xfrm>
        <a:graphic>
          <a:graphicData uri="http://schemas.openxmlformats.org/drawingml/2006/table">
            <a:tbl>
              <a:tblPr/>
              <a:tblGrid>
                <a:gridCol w="1854200"/>
                <a:gridCol w="1854200"/>
                <a:gridCol w="1854200"/>
              </a:tblGrid>
              <a:tr h="355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Volume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Pressure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(torr)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a:t>
                      </a:r>
                      <a:r>
                        <a:rPr kumimoji="0" lang="en-US" sz="2800" b="0" i="0" u="none" strike="noStrike" cap="none" normalizeH="0" baseline="30000" smtClean="0">
                          <a:ln>
                            <a:noFill/>
                          </a:ln>
                          <a:solidFill>
                            <a:schemeClr val="tx1"/>
                          </a:solidFill>
                          <a:effectLst/>
                          <a:latin typeface="Arial" charset="0"/>
                        </a:rPr>
                        <a:t>.</a:t>
                      </a:r>
                      <a:r>
                        <a:rPr kumimoji="0" lang="en-US" sz="2800" b="0" i="0" u="none" strike="noStrike" cap="none" normalizeH="0" baseline="0" smtClean="0">
                          <a:ln>
                            <a:noFill/>
                          </a:ln>
                          <a:solidFill>
                            <a:schemeClr val="tx1"/>
                          </a:solidFill>
                          <a:effectLst/>
                          <a:latin typeface="Arial" charset="0"/>
                        </a:rPr>
                        <a:t>V</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(mL</a:t>
                      </a:r>
                      <a:r>
                        <a:rPr kumimoji="0" lang="en-US" sz="2000" b="0" i="0" u="none" strike="noStrike" cap="none" normalizeH="0" baseline="30000" smtClean="0">
                          <a:ln>
                            <a:noFill/>
                          </a:ln>
                          <a:solidFill>
                            <a:schemeClr val="tx1"/>
                          </a:solidFill>
                          <a:effectLst/>
                          <a:latin typeface="Arial" charset="0"/>
                        </a:rPr>
                        <a:t>.</a:t>
                      </a:r>
                      <a:r>
                        <a:rPr kumimoji="0" lang="en-US" sz="2000" b="0" i="0" u="none" strike="noStrike" cap="none" normalizeH="0" baseline="0" smtClean="0">
                          <a:ln>
                            <a:noFill/>
                          </a:ln>
                          <a:solidFill>
                            <a:schemeClr val="tx1"/>
                          </a:solidFill>
                          <a:effectLst/>
                          <a:latin typeface="Arial" charset="0"/>
                        </a:rPr>
                        <a:t>torr)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8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379.6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253.2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7.60 x 10</a:t>
                      </a:r>
                      <a:r>
                        <a:rPr kumimoji="0" lang="en-US" sz="2400" b="0" i="0" u="none" strike="noStrike" cap="none" normalizeH="0" baseline="30000" smtClean="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7.59 x 10</a:t>
                      </a:r>
                      <a:r>
                        <a:rPr kumimoji="0" lang="en-US" sz="2400" b="0" i="0" u="none" strike="noStrike" cap="none" normalizeH="0" baseline="30000" smtClean="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7.60 x 10</a:t>
                      </a:r>
                      <a:r>
                        <a:rPr kumimoji="0" lang="en-US" sz="2400" b="0" i="0" u="none" strike="noStrike" cap="none" normalizeH="0" baseline="30000" smtClean="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7.64 x 10</a:t>
                      </a:r>
                      <a:r>
                        <a:rPr kumimoji="0" lang="en-US" sz="2400" b="0" i="0" u="none" strike="noStrike" cap="none" normalizeH="0" baseline="3000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88491"/>
                                        </p:tgtEl>
                                        <p:attrNameLst>
                                          <p:attrName>style.visibility</p:attrName>
                                        </p:attrNameLst>
                                      </p:cBhvr>
                                      <p:to>
                                        <p:strVal val="visible"/>
                                      </p:to>
                                    </p:set>
                                    <p:animEffect transition="in" filter="dissolve">
                                      <p:cBhvr>
                                        <p:cTn id="7" dur="500"/>
                                        <p:tgtEl>
                                          <p:spTgt spid="78849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788489"/>
                                        </p:tgtEl>
                                        <p:attrNameLst>
                                          <p:attrName>style.visibility</p:attrName>
                                        </p:attrNameLst>
                                      </p:cBhvr>
                                      <p:to>
                                        <p:strVal val="visible"/>
                                      </p:to>
                                    </p:set>
                                    <p:animEffect transition="in" filter="dissolve">
                                      <p:cBhvr>
                                        <p:cTn id="17" dur="500"/>
                                        <p:tgtEl>
                                          <p:spTgt spid="7884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788521"/>
                                        </p:tgtEl>
                                      </p:cBhvr>
                                    </p:animEffect>
                                    <p:set>
                                      <p:cBhvr>
                                        <p:cTn id="22" dur="1" fill="hold">
                                          <p:stCondLst>
                                            <p:cond delay="499"/>
                                          </p:stCondLst>
                                        </p:cTn>
                                        <p:tgtEl>
                                          <p:spTgt spid="7885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9"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smtClean="0"/>
              <a:t>Pressure and Volume of a Gas</a:t>
            </a:r>
            <a:br>
              <a:rPr lang="en-US" sz="4000" smtClean="0"/>
            </a:br>
            <a:r>
              <a:rPr lang="en-US" sz="3200" smtClean="0">
                <a:solidFill>
                  <a:schemeClr val="accent2"/>
                </a:solidFill>
                <a:effectLst>
                  <a:outerShdw blurRad="38100" dist="38100" dir="2700000" algn="tl">
                    <a:srgbClr val="C0C0C0"/>
                  </a:outerShdw>
                </a:effectLst>
              </a:rPr>
              <a:t>Boyle’s Law</a:t>
            </a:r>
            <a:endParaRPr lang="en-US" sz="4000" smtClean="0">
              <a:solidFill>
                <a:schemeClr val="accent2"/>
              </a:solidFill>
              <a:effectLst>
                <a:outerShdw blurRad="38100" dist="38100" dir="2700000" algn="tl">
                  <a:srgbClr val="C0C0C0"/>
                </a:outerShdw>
              </a:effectLst>
            </a:endParaRPr>
          </a:p>
        </p:txBody>
      </p:sp>
      <p:sp>
        <p:nvSpPr>
          <p:cNvPr id="107523" name="Text Box 3"/>
          <p:cNvSpPr txBox="1">
            <a:spLocks noChangeArrowheads="1"/>
          </p:cNvSpPr>
          <p:nvPr/>
        </p:nvSpPr>
        <p:spPr bwMode="auto">
          <a:xfrm>
            <a:off x="346075" y="1857375"/>
            <a:ext cx="8539163" cy="1187450"/>
          </a:xfrm>
          <a:prstGeom prst="rect">
            <a:avLst/>
          </a:prstGeom>
          <a:noFill/>
          <a:ln w="9525">
            <a:noFill/>
            <a:miter lim="800000"/>
            <a:headEnd/>
            <a:tailEnd/>
          </a:ln>
        </p:spPr>
        <p:txBody>
          <a:bodyPr wrap="none">
            <a:spAutoFit/>
          </a:bodyPr>
          <a:lstStyle/>
          <a:p>
            <a:pPr algn="l"/>
            <a:r>
              <a:rPr lang="en-US" sz="2400"/>
              <a:t>A quantity of gas under a pressure of 106.6 kPa has a volume</a:t>
            </a:r>
          </a:p>
          <a:p>
            <a:pPr algn="l"/>
            <a:r>
              <a:rPr lang="en-US" sz="2400"/>
              <a:t>of 380 dm</a:t>
            </a:r>
            <a:r>
              <a:rPr lang="en-US" sz="2400" baseline="30000"/>
              <a:t>3</a:t>
            </a:r>
            <a:r>
              <a:rPr lang="en-US" sz="2400"/>
              <a:t>.  What is the volume of the gas at standard </a:t>
            </a:r>
          </a:p>
          <a:p>
            <a:pPr algn="l"/>
            <a:r>
              <a:rPr lang="en-US" sz="2400"/>
              <a:t>pressure, if the temperature is held constant?</a:t>
            </a:r>
          </a:p>
        </p:txBody>
      </p:sp>
      <p:sp>
        <p:nvSpPr>
          <p:cNvPr id="107524" name="Text Box 4"/>
          <p:cNvSpPr txBox="1">
            <a:spLocks noChangeArrowheads="1"/>
          </p:cNvSpPr>
          <p:nvPr/>
        </p:nvSpPr>
        <p:spPr bwMode="auto">
          <a:xfrm>
            <a:off x="609600" y="3429000"/>
            <a:ext cx="2603500" cy="457200"/>
          </a:xfrm>
          <a:prstGeom prst="rect">
            <a:avLst/>
          </a:prstGeom>
          <a:noFill/>
          <a:ln w="9525">
            <a:noFill/>
            <a:miter lim="800000"/>
            <a:headEnd/>
            <a:tailEnd/>
          </a:ln>
        </p:spPr>
        <p:txBody>
          <a:bodyPr wrap="none">
            <a:spAutoFit/>
          </a:bodyPr>
          <a:lstStyle/>
          <a:p>
            <a:pPr algn="l"/>
            <a:r>
              <a:rPr lang="en-US" sz="2400">
                <a:solidFill>
                  <a:schemeClr val="accent2"/>
                </a:solidFill>
              </a:rPr>
              <a:t>P</a:t>
            </a:r>
            <a:r>
              <a:rPr lang="en-US" sz="2400" baseline="-25000">
                <a:solidFill>
                  <a:schemeClr val="accent2"/>
                </a:solidFill>
              </a:rPr>
              <a:t>1</a:t>
            </a:r>
            <a:r>
              <a:rPr lang="en-US" sz="2400">
                <a:solidFill>
                  <a:schemeClr val="accent2"/>
                </a:solidFill>
              </a:rPr>
              <a:t> x V</a:t>
            </a:r>
            <a:r>
              <a:rPr lang="en-US" sz="2400" baseline="-25000">
                <a:solidFill>
                  <a:schemeClr val="accent2"/>
                </a:solidFill>
              </a:rPr>
              <a:t>1</a:t>
            </a:r>
            <a:r>
              <a:rPr lang="en-US" sz="2400">
                <a:solidFill>
                  <a:schemeClr val="accent2"/>
                </a:solidFill>
              </a:rPr>
              <a:t>  =  P</a:t>
            </a:r>
            <a:r>
              <a:rPr lang="en-US" sz="2400" baseline="-25000">
                <a:solidFill>
                  <a:schemeClr val="accent2"/>
                </a:solidFill>
              </a:rPr>
              <a:t>2</a:t>
            </a:r>
            <a:r>
              <a:rPr lang="en-US" sz="2400">
                <a:solidFill>
                  <a:schemeClr val="accent2"/>
                </a:solidFill>
              </a:rPr>
              <a:t> x V</a:t>
            </a:r>
            <a:r>
              <a:rPr lang="en-US" sz="2400" baseline="-25000">
                <a:solidFill>
                  <a:schemeClr val="accent2"/>
                </a:solidFill>
              </a:rPr>
              <a:t>2</a:t>
            </a:r>
          </a:p>
        </p:txBody>
      </p:sp>
      <p:sp>
        <p:nvSpPr>
          <p:cNvPr id="107525" name="Text Box 5"/>
          <p:cNvSpPr txBox="1">
            <a:spLocks noChangeArrowheads="1"/>
          </p:cNvSpPr>
          <p:nvPr/>
        </p:nvSpPr>
        <p:spPr bwMode="auto">
          <a:xfrm>
            <a:off x="457200" y="4343400"/>
            <a:ext cx="6345238" cy="457200"/>
          </a:xfrm>
          <a:prstGeom prst="rect">
            <a:avLst/>
          </a:prstGeom>
          <a:noFill/>
          <a:ln w="9525">
            <a:noFill/>
            <a:miter lim="800000"/>
            <a:headEnd/>
            <a:tailEnd/>
          </a:ln>
        </p:spPr>
        <p:txBody>
          <a:bodyPr wrap="none">
            <a:spAutoFit/>
          </a:bodyPr>
          <a:lstStyle/>
          <a:p>
            <a:pPr algn="l"/>
            <a:r>
              <a:rPr lang="en-US" sz="2400"/>
              <a:t>(106.6 kPa) x (380 dm</a:t>
            </a:r>
            <a:r>
              <a:rPr lang="en-US" sz="2400" baseline="30000"/>
              <a:t>3</a:t>
            </a:r>
            <a:r>
              <a:rPr lang="en-US" sz="2400"/>
              <a:t>)  =  (103.3 kPa) x (V</a:t>
            </a:r>
            <a:r>
              <a:rPr lang="en-US" sz="2400" baseline="-25000"/>
              <a:t>2</a:t>
            </a:r>
            <a:r>
              <a:rPr lang="en-US" sz="2400"/>
              <a:t>)</a:t>
            </a:r>
          </a:p>
        </p:txBody>
      </p:sp>
      <p:sp>
        <p:nvSpPr>
          <p:cNvPr id="107526" name="Text Box 6"/>
          <p:cNvSpPr txBox="1">
            <a:spLocks noChangeArrowheads="1"/>
          </p:cNvSpPr>
          <p:nvPr/>
        </p:nvSpPr>
        <p:spPr bwMode="auto">
          <a:xfrm>
            <a:off x="6389688" y="5181600"/>
            <a:ext cx="2163762" cy="461963"/>
          </a:xfrm>
          <a:prstGeom prst="rect">
            <a:avLst/>
          </a:prstGeom>
          <a:noFill/>
          <a:ln w="9525">
            <a:noFill/>
            <a:miter lim="800000"/>
            <a:headEnd/>
            <a:tailEnd/>
          </a:ln>
        </p:spPr>
        <p:txBody>
          <a:bodyPr wrap="none">
            <a:spAutoFit/>
          </a:bodyPr>
          <a:lstStyle/>
          <a:p>
            <a:pPr algn="l"/>
            <a:r>
              <a:rPr lang="en-US" sz="2400"/>
              <a:t>V</a:t>
            </a:r>
            <a:r>
              <a:rPr lang="en-US" sz="2400" baseline="-25000"/>
              <a:t>2</a:t>
            </a:r>
            <a:r>
              <a:rPr lang="en-US" sz="2400"/>
              <a:t>  =  392 dm</a:t>
            </a:r>
            <a:r>
              <a:rPr lang="en-US" sz="2400" baseline="30000"/>
              <a:t>3</a:t>
            </a:r>
          </a:p>
        </p:txBody>
      </p:sp>
      <p:sp>
        <p:nvSpPr>
          <p:cNvPr id="73735" name="AutoShape 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 name="Text Box 6"/>
          <p:cNvSpPr txBox="1">
            <a:spLocks noChangeArrowheads="1"/>
          </p:cNvSpPr>
          <p:nvPr/>
        </p:nvSpPr>
        <p:spPr bwMode="auto">
          <a:xfrm>
            <a:off x="6391275" y="5183188"/>
            <a:ext cx="2165350" cy="461962"/>
          </a:xfrm>
          <a:prstGeom prst="rect">
            <a:avLst/>
          </a:prstGeom>
          <a:noFill/>
          <a:ln w="9525">
            <a:noFill/>
            <a:miter lim="800000"/>
            <a:headEnd/>
            <a:tailEnd/>
          </a:ln>
        </p:spPr>
        <p:txBody>
          <a:bodyPr wrap="none">
            <a:spAutoFit/>
          </a:bodyPr>
          <a:lstStyle/>
          <a:p>
            <a:pPr algn="l"/>
            <a:r>
              <a:rPr lang="en-US" sz="2400"/>
              <a:t>V</a:t>
            </a:r>
            <a:r>
              <a:rPr lang="en-US" sz="2400" baseline="-25000"/>
              <a:t>2</a:t>
            </a:r>
            <a:r>
              <a:rPr lang="en-US" sz="2400"/>
              <a:t>  =  400 dm</a:t>
            </a:r>
            <a:r>
              <a:rPr lang="en-US" sz="2400" baseline="30000"/>
              <a:t>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p:cTn id="7" dur="500" fill="hold"/>
                                        <p:tgtEl>
                                          <p:spTgt spid="107523"/>
                                        </p:tgtEl>
                                        <p:attrNameLst>
                                          <p:attrName>ppt_w</p:attrName>
                                        </p:attrNameLst>
                                      </p:cBhvr>
                                      <p:tavLst>
                                        <p:tav tm="0">
                                          <p:val>
                                            <p:fltVal val="0"/>
                                          </p:val>
                                        </p:tav>
                                        <p:tav tm="100000">
                                          <p:val>
                                            <p:strVal val="#ppt_w"/>
                                          </p:val>
                                        </p:tav>
                                      </p:tavLst>
                                    </p:anim>
                                    <p:anim calcmode="lin" valueType="num">
                                      <p:cBhvr>
                                        <p:cTn id="8" dur="500" fill="hold"/>
                                        <p:tgtEl>
                                          <p:spTgt spid="1075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7524">
                                            <p:txEl>
                                              <p:pRg st="0" end="0"/>
                                            </p:txEl>
                                          </p:spTgt>
                                        </p:tgtEl>
                                        <p:attrNameLst>
                                          <p:attrName>style.visibility</p:attrName>
                                        </p:attrNameLst>
                                      </p:cBhvr>
                                      <p:to>
                                        <p:strVal val="visible"/>
                                      </p:to>
                                    </p:set>
                                    <p:animEffect transition="in" filter="dissolve">
                                      <p:cBhvr>
                                        <p:cTn id="13" dur="500"/>
                                        <p:tgtEl>
                                          <p:spTgt spid="1075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7525">
                                            <p:txEl>
                                              <p:pRg st="0" end="0"/>
                                            </p:txEl>
                                          </p:spTgt>
                                        </p:tgtEl>
                                        <p:attrNameLst>
                                          <p:attrName>style.visibility</p:attrName>
                                        </p:attrNameLst>
                                      </p:cBhvr>
                                      <p:to>
                                        <p:strVal val="visible"/>
                                      </p:to>
                                    </p:set>
                                    <p:animEffect transition="in" filter="dissolve">
                                      <p:cBhvr>
                                        <p:cTn id="18" dur="500"/>
                                        <p:tgtEl>
                                          <p:spTgt spid="1075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07526"/>
                                        </p:tgtEl>
                                        <p:attrNameLst>
                                          <p:attrName>style.visibility</p:attrName>
                                        </p:attrNameLst>
                                      </p:cBhvr>
                                      <p:to>
                                        <p:strVal val="visible"/>
                                      </p:to>
                                    </p:set>
                                    <p:anim calcmode="lin" valueType="num">
                                      <p:cBhvr>
                                        <p:cTn id="23" dur="500" fill="hold"/>
                                        <p:tgtEl>
                                          <p:spTgt spid="107526"/>
                                        </p:tgtEl>
                                        <p:attrNameLst>
                                          <p:attrName>ppt_w</p:attrName>
                                        </p:attrNameLst>
                                      </p:cBhvr>
                                      <p:tavLst>
                                        <p:tav tm="0">
                                          <p:val>
                                            <p:fltVal val="0"/>
                                          </p:val>
                                        </p:tav>
                                        <p:tav tm="100000">
                                          <p:val>
                                            <p:strVal val="#ppt_w"/>
                                          </p:val>
                                        </p:tav>
                                      </p:tavLst>
                                    </p:anim>
                                    <p:anim calcmode="lin" valueType="num">
                                      <p:cBhvr>
                                        <p:cTn id="24" dur="500" fill="hold"/>
                                        <p:tgtEl>
                                          <p:spTgt spid="10752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107526"/>
                                        </p:tgtEl>
                                      </p:cBhvr>
                                    </p:animEffect>
                                    <p:set>
                                      <p:cBhvr>
                                        <p:cTn id="29" dur="1" fill="hold">
                                          <p:stCondLst>
                                            <p:cond delay="499"/>
                                          </p:stCondLst>
                                        </p:cTn>
                                        <p:tgtEl>
                                          <p:spTgt spid="107526"/>
                                        </p:tgtEl>
                                        <p:attrNameLst>
                                          <p:attrName>style.visibility</p:attrName>
                                        </p:attrNameLst>
                                      </p:cBhvr>
                                      <p:to>
                                        <p:strVal val="hidden"/>
                                      </p:to>
                                    </p:set>
                                  </p:childTnLst>
                                </p:cTn>
                              </p:par>
                              <p:par>
                                <p:cTn id="30" presetID="2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P spid="107524" grpId="0" build="p" autoUpdateAnimBg="0"/>
      <p:bldP spid="107525" grpId="0" build="p" autoUpdateAnimBg="0"/>
      <p:bldP spid="107526" grpId="0" autoUpdateAnimBg="0"/>
      <p:bldP spid="107526" grpId="1"/>
      <p:bldP spid="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t>PV Calculation  (Boyle’s Law)</a:t>
            </a:r>
          </a:p>
        </p:txBody>
      </p:sp>
      <p:sp>
        <p:nvSpPr>
          <p:cNvPr id="108547" name="Text Box 3"/>
          <p:cNvSpPr txBox="1">
            <a:spLocks noChangeArrowheads="1"/>
          </p:cNvSpPr>
          <p:nvPr/>
        </p:nvSpPr>
        <p:spPr bwMode="auto">
          <a:xfrm>
            <a:off x="441325" y="1792288"/>
            <a:ext cx="8042275" cy="1552575"/>
          </a:xfrm>
          <a:prstGeom prst="rect">
            <a:avLst/>
          </a:prstGeom>
          <a:noFill/>
          <a:ln w="9525">
            <a:noFill/>
            <a:miter lim="800000"/>
            <a:headEnd/>
            <a:tailEnd/>
          </a:ln>
        </p:spPr>
        <p:txBody>
          <a:bodyPr wrap="none">
            <a:spAutoFit/>
          </a:bodyPr>
          <a:lstStyle/>
          <a:p>
            <a:pPr algn="l"/>
            <a:r>
              <a:rPr lang="en-US" sz="2400"/>
              <a:t>A quantity of gas has a volume of 120 dm</a:t>
            </a:r>
            <a:r>
              <a:rPr lang="en-US" sz="2400" baseline="30000"/>
              <a:t>3</a:t>
            </a:r>
            <a:r>
              <a:rPr lang="en-US" sz="2400"/>
              <a:t> when confined </a:t>
            </a:r>
          </a:p>
          <a:p>
            <a:pPr algn="l"/>
            <a:r>
              <a:rPr lang="en-US" sz="2400"/>
              <a:t>under a pressure of 93.3 kPa at a temperature of 20 </a:t>
            </a:r>
            <a:r>
              <a:rPr lang="en-US" sz="2400" baseline="30000"/>
              <a:t>o</a:t>
            </a:r>
            <a:r>
              <a:rPr lang="en-US" sz="2400"/>
              <a:t>C.  </a:t>
            </a:r>
          </a:p>
          <a:p>
            <a:pPr algn="l"/>
            <a:r>
              <a:rPr lang="en-US" sz="2400"/>
              <a:t>At what pressure will the volume of the gas be 30 dm</a:t>
            </a:r>
            <a:r>
              <a:rPr lang="en-US" sz="2400" baseline="30000"/>
              <a:t>3</a:t>
            </a:r>
            <a:r>
              <a:rPr lang="en-US" sz="2400"/>
              <a:t> at</a:t>
            </a:r>
          </a:p>
          <a:p>
            <a:pPr algn="l"/>
            <a:r>
              <a:rPr lang="en-US" sz="2400"/>
              <a:t>20 </a:t>
            </a:r>
            <a:r>
              <a:rPr lang="en-US" sz="2400" baseline="30000"/>
              <a:t>o</a:t>
            </a:r>
            <a:r>
              <a:rPr lang="en-US" sz="2400"/>
              <a:t>C?</a:t>
            </a:r>
          </a:p>
        </p:txBody>
      </p:sp>
      <p:sp>
        <p:nvSpPr>
          <p:cNvPr id="74756" name="Text Box 4"/>
          <p:cNvSpPr txBox="1">
            <a:spLocks noChangeArrowheads="1"/>
          </p:cNvSpPr>
          <p:nvPr/>
        </p:nvSpPr>
        <p:spPr bwMode="auto">
          <a:xfrm>
            <a:off x="593725" y="3468688"/>
            <a:ext cx="184150" cy="457200"/>
          </a:xfrm>
          <a:prstGeom prst="rect">
            <a:avLst/>
          </a:prstGeom>
          <a:noFill/>
          <a:ln w="9525">
            <a:noFill/>
            <a:miter lim="800000"/>
            <a:headEnd/>
            <a:tailEnd/>
          </a:ln>
        </p:spPr>
        <p:txBody>
          <a:bodyPr wrap="none">
            <a:spAutoFit/>
          </a:bodyPr>
          <a:lstStyle/>
          <a:p>
            <a:pPr algn="l"/>
            <a:endParaRPr lang="en-US" sz="2400"/>
          </a:p>
        </p:txBody>
      </p:sp>
      <p:sp>
        <p:nvSpPr>
          <p:cNvPr id="108549" name="Text Box 5"/>
          <p:cNvSpPr txBox="1">
            <a:spLocks noChangeArrowheads="1"/>
          </p:cNvSpPr>
          <p:nvPr/>
        </p:nvSpPr>
        <p:spPr bwMode="auto">
          <a:xfrm>
            <a:off x="533400" y="3733800"/>
            <a:ext cx="2603500" cy="457200"/>
          </a:xfrm>
          <a:prstGeom prst="rect">
            <a:avLst/>
          </a:prstGeom>
          <a:noFill/>
          <a:ln w="9525">
            <a:noFill/>
            <a:miter lim="800000"/>
            <a:headEnd/>
            <a:tailEnd/>
          </a:ln>
        </p:spPr>
        <p:txBody>
          <a:bodyPr wrap="none">
            <a:spAutoFit/>
          </a:bodyPr>
          <a:lstStyle/>
          <a:p>
            <a:pPr algn="l"/>
            <a:r>
              <a:rPr lang="en-US" sz="2400"/>
              <a:t>P</a:t>
            </a:r>
            <a:r>
              <a:rPr lang="en-US" sz="2400" baseline="-25000"/>
              <a:t>1</a:t>
            </a:r>
            <a:r>
              <a:rPr lang="en-US" sz="2400"/>
              <a:t> x V</a:t>
            </a:r>
            <a:r>
              <a:rPr lang="en-US" sz="2400" baseline="-25000"/>
              <a:t>1</a:t>
            </a:r>
            <a:r>
              <a:rPr lang="en-US" sz="2400"/>
              <a:t>  =  P</a:t>
            </a:r>
            <a:r>
              <a:rPr lang="en-US" sz="2400" baseline="-25000"/>
              <a:t>2</a:t>
            </a:r>
            <a:r>
              <a:rPr lang="en-US" sz="2400"/>
              <a:t> x V</a:t>
            </a:r>
            <a:r>
              <a:rPr lang="en-US" sz="2400" baseline="-25000"/>
              <a:t>2</a:t>
            </a:r>
          </a:p>
        </p:txBody>
      </p:sp>
      <p:sp>
        <p:nvSpPr>
          <p:cNvPr id="108550" name="Text Box 6"/>
          <p:cNvSpPr txBox="1">
            <a:spLocks noChangeArrowheads="1"/>
          </p:cNvSpPr>
          <p:nvPr/>
        </p:nvSpPr>
        <p:spPr bwMode="auto">
          <a:xfrm>
            <a:off x="457200" y="4459288"/>
            <a:ext cx="5762625" cy="457200"/>
          </a:xfrm>
          <a:prstGeom prst="rect">
            <a:avLst/>
          </a:prstGeom>
          <a:noFill/>
          <a:ln w="9525">
            <a:noFill/>
            <a:miter lim="800000"/>
            <a:headEnd/>
            <a:tailEnd/>
          </a:ln>
        </p:spPr>
        <p:txBody>
          <a:bodyPr wrap="none">
            <a:spAutoFit/>
          </a:bodyPr>
          <a:lstStyle/>
          <a:p>
            <a:pPr algn="l"/>
            <a:r>
              <a:rPr lang="en-US" sz="2400"/>
              <a:t>(93.3 kPa) x (120 dm</a:t>
            </a:r>
            <a:r>
              <a:rPr lang="en-US" sz="2400" baseline="30000"/>
              <a:t>3</a:t>
            </a:r>
            <a:r>
              <a:rPr lang="en-US" sz="2400"/>
              <a:t>)  =  (P</a:t>
            </a:r>
            <a:r>
              <a:rPr lang="en-US" sz="2400" baseline="-25000"/>
              <a:t>2</a:t>
            </a:r>
            <a:r>
              <a:rPr lang="en-US" sz="2400"/>
              <a:t>) x (30 dm</a:t>
            </a:r>
            <a:r>
              <a:rPr lang="en-US" sz="2400" baseline="30000"/>
              <a:t>3</a:t>
            </a:r>
            <a:r>
              <a:rPr lang="en-US" sz="2400"/>
              <a:t>)</a:t>
            </a:r>
          </a:p>
        </p:txBody>
      </p:sp>
      <p:sp>
        <p:nvSpPr>
          <p:cNvPr id="108551" name="Text Box 7"/>
          <p:cNvSpPr txBox="1">
            <a:spLocks noChangeArrowheads="1"/>
          </p:cNvSpPr>
          <p:nvPr/>
        </p:nvSpPr>
        <p:spPr bwMode="auto">
          <a:xfrm>
            <a:off x="6080125" y="5449888"/>
            <a:ext cx="2276475" cy="457200"/>
          </a:xfrm>
          <a:prstGeom prst="rect">
            <a:avLst/>
          </a:prstGeom>
          <a:noFill/>
          <a:ln w="9525">
            <a:noFill/>
            <a:miter lim="800000"/>
            <a:headEnd/>
            <a:tailEnd/>
          </a:ln>
        </p:spPr>
        <p:txBody>
          <a:bodyPr wrap="none">
            <a:spAutoFit/>
          </a:bodyPr>
          <a:lstStyle/>
          <a:p>
            <a:pPr algn="l"/>
            <a:r>
              <a:rPr lang="en-US" sz="2400"/>
              <a:t>P</a:t>
            </a:r>
            <a:r>
              <a:rPr lang="en-US" sz="2400" baseline="-25000"/>
              <a:t>2 </a:t>
            </a:r>
            <a:r>
              <a:rPr lang="en-US" sz="2400"/>
              <a:t>=  373.2 kPa</a:t>
            </a:r>
          </a:p>
        </p:txBody>
      </p:sp>
      <p:sp>
        <p:nvSpPr>
          <p:cNvPr id="74760" name="AutoShape 9">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ppt_w</p:attrName>
                                        </p:attrNameLst>
                                      </p:cBhvr>
                                      <p:tavLst>
                                        <p:tav tm="0">
                                          <p:val>
                                            <p:fltVal val="0"/>
                                          </p:val>
                                        </p:tav>
                                        <p:tav tm="100000">
                                          <p:val>
                                            <p:strVal val="#ppt_w"/>
                                          </p:val>
                                        </p:tav>
                                      </p:tavLst>
                                    </p:anim>
                                    <p:anim calcmode="lin" valueType="num">
                                      <p:cBhvr>
                                        <p:cTn id="8" dur="500" fill="hold"/>
                                        <p:tgtEl>
                                          <p:spTgt spid="10854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8549">
                                            <p:txEl>
                                              <p:pRg st="0" end="0"/>
                                            </p:txEl>
                                          </p:spTgt>
                                        </p:tgtEl>
                                        <p:attrNameLst>
                                          <p:attrName>style.visibility</p:attrName>
                                        </p:attrNameLst>
                                      </p:cBhvr>
                                      <p:to>
                                        <p:strVal val="visible"/>
                                      </p:to>
                                    </p:set>
                                    <p:animEffect transition="in" filter="dissolve">
                                      <p:cBhvr>
                                        <p:cTn id="13" dur="500"/>
                                        <p:tgtEl>
                                          <p:spTgt spid="1085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8550">
                                            <p:txEl>
                                              <p:pRg st="0" end="0"/>
                                            </p:txEl>
                                          </p:spTgt>
                                        </p:tgtEl>
                                        <p:attrNameLst>
                                          <p:attrName>style.visibility</p:attrName>
                                        </p:attrNameLst>
                                      </p:cBhvr>
                                      <p:to>
                                        <p:strVal val="visible"/>
                                      </p:to>
                                    </p:set>
                                    <p:animEffect transition="in" filter="dissolve">
                                      <p:cBhvr>
                                        <p:cTn id="18" dur="500"/>
                                        <p:tgtEl>
                                          <p:spTgt spid="10855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8551">
                                            <p:txEl>
                                              <p:pRg st="0" end="0"/>
                                            </p:txEl>
                                          </p:spTgt>
                                        </p:tgtEl>
                                        <p:attrNameLst>
                                          <p:attrName>style.visibility</p:attrName>
                                        </p:attrNameLst>
                                      </p:cBhvr>
                                      <p:to>
                                        <p:strVal val="visible"/>
                                      </p:to>
                                    </p:set>
                                    <p:animEffect transition="in" filter="dissolve">
                                      <p:cBhvr>
                                        <p:cTn id="23" dur="500"/>
                                        <p:tgtEl>
                                          <p:spTgt spid="1085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49" grpId="0" build="p" autoUpdateAnimBg="0"/>
      <p:bldP spid="108550" grpId="0" build="p" autoUpdateAnimBg="0"/>
      <p:bldP spid="10855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DDDDDD"/>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smtClean="0"/>
              <a:t>Lecture Outline – The Gas Laws</a:t>
            </a:r>
          </a:p>
        </p:txBody>
      </p:sp>
      <p:sp>
        <p:nvSpPr>
          <p:cNvPr id="861187"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6118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61189"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1400"/>
          </a:p>
        </p:txBody>
      </p:sp>
      <p:sp>
        <p:nvSpPr>
          <p:cNvPr id="49158" name="Rectangle 6"/>
          <p:cNvSpPr>
            <a:spLocks noChangeArrowheads="1"/>
          </p:cNvSpPr>
          <p:nvPr/>
        </p:nvSpPr>
        <p:spPr bwMode="auto">
          <a:xfrm>
            <a:off x="2144713" y="1905000"/>
            <a:ext cx="4556125" cy="457200"/>
          </a:xfrm>
          <a:prstGeom prst="rect">
            <a:avLst/>
          </a:prstGeom>
          <a:noFill/>
          <a:ln w="9525">
            <a:noFill/>
            <a:miter lim="800000"/>
            <a:headEnd/>
            <a:tailEnd/>
          </a:ln>
        </p:spPr>
        <p:txBody>
          <a:bodyPr wrap="none" anchor="ctr">
            <a:spAutoFit/>
          </a:bodyPr>
          <a:lstStyle/>
          <a:p>
            <a:pPr algn="l"/>
            <a:r>
              <a:rPr lang="en-US" sz="2400">
                <a:hlinkClick r:id="rId5" action="ppaction://hlinkfile"/>
              </a:rPr>
              <a:t>Lecture Outline – The Gas Laws</a:t>
            </a:r>
            <a:endParaRPr lang="en-US" sz="2400" b="1"/>
          </a:p>
        </p:txBody>
      </p:sp>
      <p:sp>
        <p:nvSpPr>
          <p:cNvPr id="49159" name="Rectangle 7"/>
          <p:cNvSpPr>
            <a:spLocks noChangeArrowheads="1"/>
          </p:cNvSpPr>
          <p:nvPr/>
        </p:nvSpPr>
        <p:spPr bwMode="auto">
          <a:xfrm>
            <a:off x="2144713" y="4000500"/>
            <a:ext cx="4556125" cy="457200"/>
          </a:xfrm>
          <a:prstGeom prst="rect">
            <a:avLst/>
          </a:prstGeom>
          <a:noFill/>
          <a:ln w="9525">
            <a:noFill/>
            <a:miter lim="800000"/>
            <a:headEnd/>
            <a:tailEnd/>
          </a:ln>
        </p:spPr>
        <p:txBody>
          <a:bodyPr wrap="none" anchor="ctr">
            <a:spAutoFit/>
          </a:bodyPr>
          <a:lstStyle/>
          <a:p>
            <a:pPr algn="l"/>
            <a:r>
              <a:rPr lang="en-US" sz="2400">
                <a:hlinkClick r:id="rId6"/>
              </a:rPr>
              <a:t>Lecture Outline – </a:t>
            </a:r>
            <a:r>
              <a:rPr lang="en-US" sz="2400">
                <a:hlinkClick r:id="rId7"/>
              </a:rPr>
              <a:t>The Gas Laws</a:t>
            </a:r>
            <a:endParaRPr lang="en-US" sz="2400" b="1"/>
          </a:p>
        </p:txBody>
      </p:sp>
      <p:sp>
        <p:nvSpPr>
          <p:cNvPr id="49160" name="Text Box 9"/>
          <p:cNvSpPr txBox="1">
            <a:spLocks noChangeArrowheads="1"/>
          </p:cNvSpPr>
          <p:nvPr/>
        </p:nvSpPr>
        <p:spPr bwMode="auto">
          <a:xfrm>
            <a:off x="2484438" y="2316163"/>
            <a:ext cx="2998787" cy="457200"/>
          </a:xfrm>
          <a:prstGeom prst="rect">
            <a:avLst/>
          </a:prstGeom>
          <a:noFill/>
          <a:ln w="9525">
            <a:noFill/>
            <a:miter lim="800000"/>
            <a:headEnd/>
            <a:tailEnd/>
          </a:ln>
        </p:spPr>
        <p:txBody>
          <a:bodyPr wrap="none">
            <a:spAutoFit/>
          </a:bodyPr>
          <a:lstStyle/>
          <a:p>
            <a:pPr algn="l"/>
            <a:r>
              <a:rPr lang="en-US" sz="2400">
                <a:hlinkClick r:id="rId8" action="ppaction://hlinkfile"/>
              </a:rPr>
              <a:t>student notes outline</a:t>
            </a:r>
            <a:endParaRPr lang="en-US" sz="2400"/>
          </a:p>
        </p:txBody>
      </p:sp>
      <p:sp>
        <p:nvSpPr>
          <p:cNvPr id="49161" name="Text Box 10"/>
          <p:cNvSpPr txBox="1">
            <a:spLocks noChangeArrowheads="1"/>
          </p:cNvSpPr>
          <p:nvPr/>
        </p:nvSpPr>
        <p:spPr bwMode="auto">
          <a:xfrm>
            <a:off x="2492375" y="2770188"/>
            <a:ext cx="2727325" cy="457200"/>
          </a:xfrm>
          <a:prstGeom prst="rect">
            <a:avLst/>
          </a:prstGeom>
          <a:noFill/>
          <a:ln w="9525">
            <a:noFill/>
            <a:miter lim="800000"/>
            <a:headEnd/>
            <a:tailEnd/>
          </a:ln>
        </p:spPr>
        <p:txBody>
          <a:bodyPr wrap="none">
            <a:spAutoFit/>
          </a:bodyPr>
          <a:lstStyle/>
          <a:p>
            <a:pPr algn="l"/>
            <a:r>
              <a:rPr lang="en-US" sz="2400">
                <a:hlinkClick r:id="rId9" action="ppaction://hlinkfile"/>
              </a:rPr>
              <a:t>textbook questions</a:t>
            </a:r>
            <a:endParaRPr lang="en-US" sz="2400"/>
          </a:p>
        </p:txBody>
      </p:sp>
      <p:sp>
        <p:nvSpPr>
          <p:cNvPr id="49162" name="Text Box 11"/>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
        <p:nvSpPr>
          <p:cNvPr id="49163" name="AutoShape 12">
            <a:hlinkClick r:id="rId10" highlightClick="1"/>
          </p:cNvPr>
          <p:cNvSpPr>
            <a:spLocks noChangeArrowheads="1"/>
          </p:cNvSpPr>
          <p:nvPr/>
        </p:nvSpPr>
        <p:spPr bwMode="auto">
          <a:xfrm>
            <a:off x="8340725" y="6062663"/>
            <a:ext cx="266700" cy="266700"/>
          </a:xfrm>
          <a:prstGeom prst="actionButtonInformation">
            <a:avLst/>
          </a:prstGeom>
          <a:solidFill>
            <a:schemeClr val="accent1"/>
          </a:solidFill>
          <a:ln w="9525">
            <a:noFill/>
            <a:miter lim="800000"/>
            <a:headEnd/>
            <a:tailEnd/>
          </a:ln>
        </p:spPr>
        <p:txBody>
          <a:bodyPr wrap="none" anchor="ctr"/>
          <a:lstStyle/>
          <a:p>
            <a:endParaRPr lang="en-US"/>
          </a:p>
        </p:txBody>
      </p:sp>
      <p:sp>
        <p:nvSpPr>
          <p:cNvPr id="49164" name="Text Box 13"/>
          <p:cNvSpPr txBox="1">
            <a:spLocks noChangeArrowheads="1"/>
          </p:cNvSpPr>
          <p:nvPr/>
        </p:nvSpPr>
        <p:spPr bwMode="auto">
          <a:xfrm>
            <a:off x="2493963" y="4457700"/>
            <a:ext cx="2727325" cy="457200"/>
          </a:xfrm>
          <a:prstGeom prst="rect">
            <a:avLst/>
          </a:prstGeom>
          <a:noFill/>
          <a:ln w="9525">
            <a:noFill/>
            <a:miter lim="800000"/>
            <a:headEnd/>
            <a:tailEnd/>
          </a:ln>
        </p:spPr>
        <p:txBody>
          <a:bodyPr wrap="none">
            <a:spAutoFit/>
          </a:bodyPr>
          <a:lstStyle/>
          <a:p>
            <a:pPr algn="l"/>
            <a:r>
              <a:rPr lang="en-US" sz="2400">
                <a:hlinkClick r:id="rId11" tooltip="Textbook Questions Unit 9"/>
              </a:rPr>
              <a:t>textbook questions</a:t>
            </a:r>
            <a:endParaRPr lang="en-US" sz="2400"/>
          </a:p>
        </p:txBody>
      </p:sp>
      <p:sp>
        <p:nvSpPr>
          <p:cNvPr id="49165" name="Text Box 14"/>
          <p:cNvSpPr txBox="1">
            <a:spLocks noChangeArrowheads="1"/>
          </p:cNvSpPr>
          <p:nvPr/>
        </p:nvSpPr>
        <p:spPr bwMode="auto">
          <a:xfrm>
            <a:off x="7496175" y="6094413"/>
            <a:ext cx="469900" cy="304800"/>
          </a:xfrm>
          <a:prstGeom prst="rect">
            <a:avLst/>
          </a:prstGeom>
          <a:noFill/>
          <a:ln w="9525">
            <a:noFill/>
            <a:miter lim="800000"/>
            <a:headEnd/>
            <a:tailEnd/>
          </a:ln>
        </p:spPr>
        <p:txBody>
          <a:bodyPr wrap="none">
            <a:spAutoFit/>
          </a:bodyPr>
          <a:lstStyle/>
          <a:p>
            <a:pPr algn="l"/>
            <a:r>
              <a:rPr lang="en-US" sz="1400" i="1">
                <a:hlinkClick r:id="rId12" action="ppaction://hlinkfile"/>
              </a:rPr>
              <a:t>text</a:t>
            </a:r>
            <a:endParaRPr lang="en-US" sz="1400" i="1"/>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reeform 2"/>
          <p:cNvSpPr>
            <a:spLocks/>
          </p:cNvSpPr>
          <p:nvPr/>
        </p:nvSpPr>
        <p:spPr bwMode="auto">
          <a:xfrm>
            <a:off x="533400" y="2332038"/>
            <a:ext cx="2306638" cy="2652712"/>
          </a:xfrm>
          <a:custGeom>
            <a:avLst/>
            <a:gdLst>
              <a:gd name="T0" fmla="*/ 2147483647 w 1453"/>
              <a:gd name="T1" fmla="*/ 0 h 1671"/>
              <a:gd name="T2" fmla="*/ 2147483647 w 1453"/>
              <a:gd name="T3" fmla="*/ 0 h 1671"/>
              <a:gd name="T4" fmla="*/ 2147483647 w 1453"/>
              <a:gd name="T5" fmla="*/ 2147483647 h 1671"/>
              <a:gd name="T6" fmla="*/ 2147483647 w 1453"/>
              <a:gd name="T7" fmla="*/ 2147483647 h 1671"/>
              <a:gd name="T8" fmla="*/ 2147483647 w 1453"/>
              <a:gd name="T9" fmla="*/ 2147483647 h 1671"/>
              <a:gd name="T10" fmla="*/ 2147483647 w 1453"/>
              <a:gd name="T11" fmla="*/ 2147483647 h 1671"/>
              <a:gd name="T12" fmla="*/ 2147483647 w 1453"/>
              <a:gd name="T13" fmla="*/ 2147483647 h 1671"/>
              <a:gd name="T14" fmla="*/ 2147483647 w 1453"/>
              <a:gd name="T15" fmla="*/ 2147483647 h 1671"/>
              <a:gd name="T16" fmla="*/ 2147483647 w 1453"/>
              <a:gd name="T17" fmla="*/ 2147483647 h 1671"/>
              <a:gd name="T18" fmla="*/ 2147483647 w 1453"/>
              <a:gd name="T19" fmla="*/ 2147483647 h 1671"/>
              <a:gd name="T20" fmla="*/ 2147483647 w 1453"/>
              <a:gd name="T21" fmla="*/ 2147483647 h 1671"/>
              <a:gd name="T22" fmla="*/ 2147483647 w 1453"/>
              <a:gd name="T23" fmla="*/ 2147483647 h 1671"/>
              <a:gd name="T24" fmla="*/ 2147483647 w 1453"/>
              <a:gd name="T25" fmla="*/ 2147483647 h 1671"/>
              <a:gd name="T26" fmla="*/ 2147483647 w 1453"/>
              <a:gd name="T27" fmla="*/ 2147483647 h 1671"/>
              <a:gd name="T28" fmla="*/ 2147483647 w 1453"/>
              <a:gd name="T29" fmla="*/ 2147483647 h 1671"/>
              <a:gd name="T30" fmla="*/ 2147483647 w 1453"/>
              <a:gd name="T31" fmla="*/ 2147483647 h 1671"/>
              <a:gd name="T32" fmla="*/ 2147483647 w 1453"/>
              <a:gd name="T33" fmla="*/ 2147483647 h 1671"/>
              <a:gd name="T34" fmla="*/ 2147483647 w 1453"/>
              <a:gd name="T35" fmla="*/ 2147483647 h 1671"/>
              <a:gd name="T36" fmla="*/ 2147483647 w 1453"/>
              <a:gd name="T37" fmla="*/ 2147483647 h 1671"/>
              <a:gd name="T38" fmla="*/ 2147483647 w 1453"/>
              <a:gd name="T39" fmla="*/ 2147483647 h 1671"/>
              <a:gd name="T40" fmla="*/ 2147483647 w 1453"/>
              <a:gd name="T41" fmla="*/ 2147483647 h 1671"/>
              <a:gd name="T42" fmla="*/ 2147483647 w 1453"/>
              <a:gd name="T43" fmla="*/ 2147483647 h 1671"/>
              <a:gd name="T44" fmla="*/ 2147483647 w 1453"/>
              <a:gd name="T45" fmla="*/ 2147483647 h 1671"/>
              <a:gd name="T46" fmla="*/ 2147483647 w 1453"/>
              <a:gd name="T47" fmla="*/ 2147483647 h 1671"/>
              <a:gd name="T48" fmla="*/ 2147483647 w 1453"/>
              <a:gd name="T49" fmla="*/ 2147483647 h 1671"/>
              <a:gd name="T50" fmla="*/ 2147483647 w 1453"/>
              <a:gd name="T51" fmla="*/ 2147483647 h 1671"/>
              <a:gd name="T52" fmla="*/ 2147483647 w 1453"/>
              <a:gd name="T53" fmla="*/ 2147483647 h 1671"/>
              <a:gd name="T54" fmla="*/ 2147483647 w 1453"/>
              <a:gd name="T55" fmla="*/ 2147483647 h 1671"/>
              <a:gd name="T56" fmla="*/ 2147483647 w 1453"/>
              <a:gd name="T57" fmla="*/ 2147483647 h 1671"/>
              <a:gd name="T58" fmla="*/ 0 w 1453"/>
              <a:gd name="T59" fmla="*/ 2147483647 h 1671"/>
              <a:gd name="T60" fmla="*/ 0 w 1453"/>
              <a:gd name="T61" fmla="*/ 2147483647 h 1671"/>
              <a:gd name="T62" fmla="*/ 2147483647 w 1453"/>
              <a:gd name="T63" fmla="*/ 2147483647 h 1671"/>
              <a:gd name="T64" fmla="*/ 2147483647 w 1453"/>
              <a:gd name="T65" fmla="*/ 2147483647 h 1671"/>
              <a:gd name="T66" fmla="*/ 2147483647 w 1453"/>
              <a:gd name="T67" fmla="*/ 2147483647 h 1671"/>
              <a:gd name="T68" fmla="*/ 2147483647 w 1453"/>
              <a:gd name="T69" fmla="*/ 2147483647 h 1671"/>
              <a:gd name="T70" fmla="*/ 2147483647 w 1453"/>
              <a:gd name="T71" fmla="*/ 2147483647 h 1671"/>
              <a:gd name="T72" fmla="*/ 2147483647 w 1453"/>
              <a:gd name="T73" fmla="*/ 2147483647 h 1671"/>
              <a:gd name="T74" fmla="*/ 2147483647 w 1453"/>
              <a:gd name="T75" fmla="*/ 2147483647 h 1671"/>
              <a:gd name="T76" fmla="*/ 2147483647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264195" name="Freeform 3"/>
          <p:cNvSpPr>
            <a:spLocks/>
          </p:cNvSpPr>
          <p:nvPr/>
        </p:nvSpPr>
        <p:spPr bwMode="auto">
          <a:xfrm>
            <a:off x="1185863" y="2286000"/>
            <a:ext cx="982662" cy="384175"/>
          </a:xfrm>
          <a:custGeom>
            <a:avLst/>
            <a:gdLst>
              <a:gd name="T0" fmla="*/ 0 w 619"/>
              <a:gd name="T1" fmla="*/ 0 h 242"/>
              <a:gd name="T2" fmla="*/ 2147483647 w 619"/>
              <a:gd name="T3" fmla="*/ 2147483647 h 242"/>
              <a:gd name="T4" fmla="*/ 2147483647 w 619"/>
              <a:gd name="T5" fmla="*/ 2147483647 h 242"/>
              <a:gd name="T6" fmla="*/ 2147483647 w 619"/>
              <a:gd name="T7" fmla="*/ 2147483647 h 242"/>
              <a:gd name="T8" fmla="*/ 2147483647 w 619"/>
              <a:gd name="T9" fmla="*/ 2147483647 h 242"/>
              <a:gd name="T10" fmla="*/ 2147483647 w 619"/>
              <a:gd name="T11" fmla="*/ 2147483647 h 242"/>
              <a:gd name="T12" fmla="*/ 2147483647 w 619"/>
              <a:gd name="T13" fmla="*/ 2147483647 h 242"/>
              <a:gd name="T14" fmla="*/ 2147483647 w 619"/>
              <a:gd name="T15" fmla="*/ 2147483647 h 242"/>
              <a:gd name="T16" fmla="*/ 2147483647 w 619"/>
              <a:gd name="T17" fmla="*/ 2147483647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sp>
        <p:nvSpPr>
          <p:cNvPr id="75780" name="Rectangle 4"/>
          <p:cNvSpPr>
            <a:spLocks noGrp="1" noChangeArrowheads="1"/>
          </p:cNvSpPr>
          <p:nvPr>
            <p:ph type="title"/>
          </p:nvPr>
        </p:nvSpPr>
        <p:spPr>
          <a:xfrm>
            <a:off x="457200" y="274638"/>
            <a:ext cx="7197725" cy="1143000"/>
          </a:xfrm>
        </p:spPr>
        <p:txBody>
          <a:bodyPr/>
          <a:lstStyle/>
          <a:p>
            <a:pPr eaLnBrk="1" hangingPunct="1"/>
            <a:r>
              <a:rPr lang="en-US" smtClean="0"/>
              <a:t>Volume and Pressure</a:t>
            </a:r>
          </a:p>
        </p:txBody>
      </p:sp>
      <p:sp>
        <p:nvSpPr>
          <p:cNvPr id="75781"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5782" name="Oval 6"/>
          <p:cNvSpPr>
            <a:spLocks noChangeArrowheads="1"/>
          </p:cNvSpPr>
          <p:nvPr/>
        </p:nvSpPr>
        <p:spPr bwMode="auto">
          <a:xfrm>
            <a:off x="1295400" y="4495800"/>
            <a:ext cx="76200" cy="76200"/>
          </a:xfrm>
          <a:prstGeom prst="ellipse">
            <a:avLst/>
          </a:prstGeom>
          <a:solidFill>
            <a:srgbClr val="FF0000"/>
          </a:solidFill>
          <a:ln w="9525">
            <a:noFill/>
            <a:round/>
            <a:headEnd/>
            <a:tailEnd/>
          </a:ln>
        </p:spPr>
        <p:txBody>
          <a:bodyPr wrap="none" anchor="ctr"/>
          <a:lstStyle/>
          <a:p>
            <a:endParaRPr lang="en-US"/>
          </a:p>
        </p:txBody>
      </p:sp>
      <p:sp>
        <p:nvSpPr>
          <p:cNvPr id="75783" name="Oval 7"/>
          <p:cNvSpPr>
            <a:spLocks noChangeArrowheads="1"/>
          </p:cNvSpPr>
          <p:nvPr/>
        </p:nvSpPr>
        <p:spPr bwMode="auto">
          <a:xfrm>
            <a:off x="1143000" y="4724400"/>
            <a:ext cx="76200" cy="76200"/>
          </a:xfrm>
          <a:prstGeom prst="ellipse">
            <a:avLst/>
          </a:prstGeom>
          <a:solidFill>
            <a:srgbClr val="FF0000"/>
          </a:solidFill>
          <a:ln w="9525">
            <a:noFill/>
            <a:round/>
            <a:headEnd/>
            <a:tailEnd/>
          </a:ln>
        </p:spPr>
        <p:txBody>
          <a:bodyPr wrap="none" anchor="ctr"/>
          <a:lstStyle/>
          <a:p>
            <a:endParaRPr lang="en-US"/>
          </a:p>
        </p:txBody>
      </p:sp>
      <p:sp>
        <p:nvSpPr>
          <p:cNvPr id="75784" name="Oval 8"/>
          <p:cNvSpPr>
            <a:spLocks noChangeArrowheads="1"/>
          </p:cNvSpPr>
          <p:nvPr/>
        </p:nvSpPr>
        <p:spPr bwMode="auto">
          <a:xfrm>
            <a:off x="1371600" y="4191000"/>
            <a:ext cx="76200" cy="76200"/>
          </a:xfrm>
          <a:prstGeom prst="ellipse">
            <a:avLst/>
          </a:prstGeom>
          <a:solidFill>
            <a:srgbClr val="FF0000"/>
          </a:solidFill>
          <a:ln w="9525">
            <a:noFill/>
            <a:round/>
            <a:headEnd/>
            <a:tailEnd/>
          </a:ln>
        </p:spPr>
        <p:txBody>
          <a:bodyPr wrap="none" anchor="ctr"/>
          <a:lstStyle/>
          <a:p>
            <a:endParaRPr lang="en-US"/>
          </a:p>
        </p:txBody>
      </p:sp>
      <p:sp>
        <p:nvSpPr>
          <p:cNvPr id="75785" name="Oval 9"/>
          <p:cNvSpPr>
            <a:spLocks noChangeArrowheads="1"/>
          </p:cNvSpPr>
          <p:nvPr/>
        </p:nvSpPr>
        <p:spPr bwMode="auto">
          <a:xfrm>
            <a:off x="1676400" y="4495800"/>
            <a:ext cx="76200" cy="76200"/>
          </a:xfrm>
          <a:prstGeom prst="ellipse">
            <a:avLst/>
          </a:prstGeom>
          <a:solidFill>
            <a:srgbClr val="FF0000"/>
          </a:solidFill>
          <a:ln w="9525">
            <a:noFill/>
            <a:round/>
            <a:headEnd/>
            <a:tailEnd/>
          </a:ln>
        </p:spPr>
        <p:txBody>
          <a:bodyPr wrap="none" anchor="ctr"/>
          <a:lstStyle/>
          <a:p>
            <a:endParaRPr lang="en-US"/>
          </a:p>
        </p:txBody>
      </p:sp>
      <p:sp>
        <p:nvSpPr>
          <p:cNvPr id="75786" name="Oval 10"/>
          <p:cNvSpPr>
            <a:spLocks noChangeArrowheads="1"/>
          </p:cNvSpPr>
          <p:nvPr/>
        </p:nvSpPr>
        <p:spPr bwMode="auto">
          <a:xfrm rot="-4522747">
            <a:off x="1600200" y="3962400"/>
            <a:ext cx="76200" cy="76200"/>
          </a:xfrm>
          <a:prstGeom prst="ellipse">
            <a:avLst/>
          </a:prstGeom>
          <a:solidFill>
            <a:srgbClr val="FF0000"/>
          </a:solidFill>
          <a:ln w="9525">
            <a:noFill/>
            <a:round/>
            <a:headEnd/>
            <a:tailEnd/>
          </a:ln>
        </p:spPr>
        <p:txBody>
          <a:bodyPr wrap="none" anchor="ctr"/>
          <a:lstStyle/>
          <a:p>
            <a:endParaRPr lang="en-US"/>
          </a:p>
        </p:txBody>
      </p:sp>
      <p:sp>
        <p:nvSpPr>
          <p:cNvPr id="75787" name="Oval 11"/>
          <p:cNvSpPr>
            <a:spLocks noChangeArrowheads="1"/>
          </p:cNvSpPr>
          <p:nvPr/>
        </p:nvSpPr>
        <p:spPr bwMode="auto">
          <a:xfrm rot="-4522747">
            <a:off x="1905000" y="4267200"/>
            <a:ext cx="76200" cy="76200"/>
          </a:xfrm>
          <a:prstGeom prst="ellipse">
            <a:avLst/>
          </a:prstGeom>
          <a:solidFill>
            <a:srgbClr val="FF0000"/>
          </a:solidFill>
          <a:ln w="9525">
            <a:noFill/>
            <a:round/>
            <a:headEnd/>
            <a:tailEnd/>
          </a:ln>
        </p:spPr>
        <p:txBody>
          <a:bodyPr wrap="none" anchor="ctr"/>
          <a:lstStyle/>
          <a:p>
            <a:endParaRPr lang="en-US"/>
          </a:p>
        </p:txBody>
      </p:sp>
      <p:sp>
        <p:nvSpPr>
          <p:cNvPr id="75788" name="Oval 12"/>
          <p:cNvSpPr>
            <a:spLocks noChangeArrowheads="1"/>
          </p:cNvSpPr>
          <p:nvPr/>
        </p:nvSpPr>
        <p:spPr bwMode="auto">
          <a:xfrm rot="-4522747">
            <a:off x="2209800" y="4572000"/>
            <a:ext cx="76200" cy="76200"/>
          </a:xfrm>
          <a:prstGeom prst="ellipse">
            <a:avLst/>
          </a:prstGeom>
          <a:solidFill>
            <a:srgbClr val="FF0000"/>
          </a:solidFill>
          <a:ln w="9525">
            <a:noFill/>
            <a:round/>
            <a:headEnd/>
            <a:tailEnd/>
          </a:ln>
        </p:spPr>
        <p:txBody>
          <a:bodyPr wrap="none" anchor="ctr"/>
          <a:lstStyle/>
          <a:p>
            <a:endParaRPr lang="en-US"/>
          </a:p>
        </p:txBody>
      </p:sp>
      <p:sp>
        <p:nvSpPr>
          <p:cNvPr id="75789" name="Oval 13"/>
          <p:cNvSpPr>
            <a:spLocks noChangeArrowheads="1"/>
          </p:cNvSpPr>
          <p:nvPr/>
        </p:nvSpPr>
        <p:spPr bwMode="auto">
          <a:xfrm rot="-4522747">
            <a:off x="1905000" y="3810000"/>
            <a:ext cx="76200" cy="76200"/>
          </a:xfrm>
          <a:prstGeom prst="ellipse">
            <a:avLst/>
          </a:prstGeom>
          <a:solidFill>
            <a:srgbClr val="FF0000"/>
          </a:solidFill>
          <a:ln w="9525">
            <a:noFill/>
            <a:round/>
            <a:headEnd/>
            <a:tailEnd/>
          </a:ln>
        </p:spPr>
        <p:txBody>
          <a:bodyPr wrap="none" anchor="ctr"/>
          <a:lstStyle/>
          <a:p>
            <a:endParaRPr lang="en-US"/>
          </a:p>
        </p:txBody>
      </p:sp>
      <p:sp>
        <p:nvSpPr>
          <p:cNvPr id="75790" name="Oval 14"/>
          <p:cNvSpPr>
            <a:spLocks noChangeArrowheads="1"/>
          </p:cNvSpPr>
          <p:nvPr/>
        </p:nvSpPr>
        <p:spPr bwMode="auto">
          <a:xfrm rot="-4522747">
            <a:off x="2209800" y="4114800"/>
            <a:ext cx="76200" cy="76200"/>
          </a:xfrm>
          <a:prstGeom prst="ellipse">
            <a:avLst/>
          </a:prstGeom>
          <a:solidFill>
            <a:srgbClr val="FF0000"/>
          </a:solidFill>
          <a:ln w="9525">
            <a:noFill/>
            <a:round/>
            <a:headEnd/>
            <a:tailEnd/>
          </a:ln>
        </p:spPr>
        <p:txBody>
          <a:bodyPr wrap="none" anchor="ctr"/>
          <a:lstStyle/>
          <a:p>
            <a:endParaRPr lang="en-US"/>
          </a:p>
        </p:txBody>
      </p:sp>
      <p:sp>
        <p:nvSpPr>
          <p:cNvPr id="75791" name="Oval 15"/>
          <p:cNvSpPr>
            <a:spLocks noChangeArrowheads="1"/>
          </p:cNvSpPr>
          <p:nvPr/>
        </p:nvSpPr>
        <p:spPr bwMode="auto">
          <a:xfrm>
            <a:off x="1143000" y="3505200"/>
            <a:ext cx="76200" cy="76200"/>
          </a:xfrm>
          <a:prstGeom prst="ellipse">
            <a:avLst/>
          </a:prstGeom>
          <a:solidFill>
            <a:srgbClr val="FF0000"/>
          </a:solidFill>
          <a:ln w="9525">
            <a:noFill/>
            <a:round/>
            <a:headEnd/>
            <a:tailEnd/>
          </a:ln>
        </p:spPr>
        <p:txBody>
          <a:bodyPr wrap="none" anchor="ctr"/>
          <a:lstStyle/>
          <a:p>
            <a:endParaRPr lang="en-US"/>
          </a:p>
        </p:txBody>
      </p:sp>
      <p:sp>
        <p:nvSpPr>
          <p:cNvPr id="75792" name="Oval 16"/>
          <p:cNvSpPr>
            <a:spLocks noChangeArrowheads="1"/>
          </p:cNvSpPr>
          <p:nvPr/>
        </p:nvSpPr>
        <p:spPr bwMode="auto">
          <a:xfrm>
            <a:off x="990600" y="4191000"/>
            <a:ext cx="76200" cy="76200"/>
          </a:xfrm>
          <a:prstGeom prst="ellipse">
            <a:avLst/>
          </a:prstGeom>
          <a:solidFill>
            <a:srgbClr val="FF0000"/>
          </a:solidFill>
          <a:ln w="9525">
            <a:noFill/>
            <a:round/>
            <a:headEnd/>
            <a:tailEnd/>
          </a:ln>
        </p:spPr>
        <p:txBody>
          <a:bodyPr wrap="none" anchor="ctr"/>
          <a:lstStyle/>
          <a:p>
            <a:endParaRPr lang="en-US"/>
          </a:p>
        </p:txBody>
      </p:sp>
      <p:sp>
        <p:nvSpPr>
          <p:cNvPr id="75793" name="Oval 17"/>
          <p:cNvSpPr>
            <a:spLocks noChangeArrowheads="1"/>
          </p:cNvSpPr>
          <p:nvPr/>
        </p:nvSpPr>
        <p:spPr bwMode="auto">
          <a:xfrm>
            <a:off x="1066800" y="3810000"/>
            <a:ext cx="76200" cy="76200"/>
          </a:xfrm>
          <a:prstGeom prst="ellipse">
            <a:avLst/>
          </a:prstGeom>
          <a:solidFill>
            <a:srgbClr val="FF0000"/>
          </a:solidFill>
          <a:ln w="9525">
            <a:noFill/>
            <a:round/>
            <a:headEnd/>
            <a:tailEnd/>
          </a:ln>
        </p:spPr>
        <p:txBody>
          <a:bodyPr wrap="none" anchor="ctr"/>
          <a:lstStyle/>
          <a:p>
            <a:endParaRPr lang="en-US"/>
          </a:p>
        </p:txBody>
      </p:sp>
      <p:sp>
        <p:nvSpPr>
          <p:cNvPr id="75794" name="Oval 18"/>
          <p:cNvSpPr>
            <a:spLocks noChangeArrowheads="1"/>
          </p:cNvSpPr>
          <p:nvPr/>
        </p:nvSpPr>
        <p:spPr bwMode="auto">
          <a:xfrm>
            <a:off x="1524000" y="4800600"/>
            <a:ext cx="76200" cy="76200"/>
          </a:xfrm>
          <a:prstGeom prst="ellipse">
            <a:avLst/>
          </a:prstGeom>
          <a:solidFill>
            <a:srgbClr val="FF0000"/>
          </a:solidFill>
          <a:ln w="9525">
            <a:noFill/>
            <a:round/>
            <a:headEnd/>
            <a:tailEnd/>
          </a:ln>
        </p:spPr>
        <p:txBody>
          <a:bodyPr wrap="none" anchor="ctr"/>
          <a:lstStyle/>
          <a:p>
            <a:endParaRPr lang="en-US"/>
          </a:p>
        </p:txBody>
      </p:sp>
      <p:sp>
        <p:nvSpPr>
          <p:cNvPr id="75795" name="Oval 19"/>
          <p:cNvSpPr>
            <a:spLocks noChangeArrowheads="1"/>
          </p:cNvSpPr>
          <p:nvPr/>
        </p:nvSpPr>
        <p:spPr bwMode="auto">
          <a:xfrm>
            <a:off x="1447800" y="3429000"/>
            <a:ext cx="76200" cy="76200"/>
          </a:xfrm>
          <a:prstGeom prst="ellipse">
            <a:avLst/>
          </a:prstGeom>
          <a:solidFill>
            <a:srgbClr val="FF0000"/>
          </a:solidFill>
          <a:ln w="9525">
            <a:noFill/>
            <a:round/>
            <a:headEnd/>
            <a:tailEnd/>
          </a:ln>
        </p:spPr>
        <p:txBody>
          <a:bodyPr wrap="none" anchor="ctr"/>
          <a:lstStyle/>
          <a:p>
            <a:endParaRPr lang="en-US"/>
          </a:p>
        </p:txBody>
      </p:sp>
      <p:sp>
        <p:nvSpPr>
          <p:cNvPr id="75796" name="Oval 20"/>
          <p:cNvSpPr>
            <a:spLocks noChangeArrowheads="1"/>
          </p:cNvSpPr>
          <p:nvPr/>
        </p:nvSpPr>
        <p:spPr bwMode="auto">
          <a:xfrm>
            <a:off x="1600200" y="3581400"/>
            <a:ext cx="76200" cy="76200"/>
          </a:xfrm>
          <a:prstGeom prst="ellipse">
            <a:avLst/>
          </a:prstGeom>
          <a:solidFill>
            <a:srgbClr val="FF0000"/>
          </a:solidFill>
          <a:ln w="9525">
            <a:noFill/>
            <a:round/>
            <a:headEnd/>
            <a:tailEnd/>
          </a:ln>
        </p:spPr>
        <p:txBody>
          <a:bodyPr wrap="none" anchor="ctr"/>
          <a:lstStyle/>
          <a:p>
            <a:endParaRPr lang="en-US"/>
          </a:p>
        </p:txBody>
      </p:sp>
      <p:sp>
        <p:nvSpPr>
          <p:cNvPr id="75797" name="Oval 21"/>
          <p:cNvSpPr>
            <a:spLocks noChangeArrowheads="1"/>
          </p:cNvSpPr>
          <p:nvPr/>
        </p:nvSpPr>
        <p:spPr bwMode="auto">
          <a:xfrm>
            <a:off x="1219200" y="3962400"/>
            <a:ext cx="76200" cy="76200"/>
          </a:xfrm>
          <a:prstGeom prst="ellipse">
            <a:avLst/>
          </a:prstGeom>
          <a:solidFill>
            <a:srgbClr val="FF0000"/>
          </a:solidFill>
          <a:ln w="9525">
            <a:noFill/>
            <a:round/>
            <a:headEnd/>
            <a:tailEnd/>
          </a:ln>
        </p:spPr>
        <p:txBody>
          <a:bodyPr wrap="none" anchor="ctr"/>
          <a:lstStyle/>
          <a:p>
            <a:endParaRPr lang="en-US"/>
          </a:p>
        </p:txBody>
      </p:sp>
      <p:sp>
        <p:nvSpPr>
          <p:cNvPr id="75798" name="Oval 22"/>
          <p:cNvSpPr>
            <a:spLocks noChangeArrowheads="1"/>
          </p:cNvSpPr>
          <p:nvPr/>
        </p:nvSpPr>
        <p:spPr bwMode="auto">
          <a:xfrm rot="-4522747">
            <a:off x="1524000" y="3048000"/>
            <a:ext cx="76200" cy="76200"/>
          </a:xfrm>
          <a:prstGeom prst="ellipse">
            <a:avLst/>
          </a:prstGeom>
          <a:solidFill>
            <a:srgbClr val="FF0000"/>
          </a:solidFill>
          <a:ln w="9525">
            <a:noFill/>
            <a:round/>
            <a:headEnd/>
            <a:tailEnd/>
          </a:ln>
        </p:spPr>
        <p:txBody>
          <a:bodyPr wrap="none" anchor="ctr"/>
          <a:lstStyle/>
          <a:p>
            <a:endParaRPr lang="en-US"/>
          </a:p>
        </p:txBody>
      </p:sp>
      <p:sp>
        <p:nvSpPr>
          <p:cNvPr id="75799" name="Oval 23"/>
          <p:cNvSpPr>
            <a:spLocks noChangeArrowheads="1"/>
          </p:cNvSpPr>
          <p:nvPr/>
        </p:nvSpPr>
        <p:spPr bwMode="auto">
          <a:xfrm rot="-4522747">
            <a:off x="1828800" y="3124200"/>
            <a:ext cx="76200" cy="76200"/>
          </a:xfrm>
          <a:prstGeom prst="ellipse">
            <a:avLst/>
          </a:prstGeom>
          <a:solidFill>
            <a:srgbClr val="FF0000"/>
          </a:solidFill>
          <a:ln w="9525">
            <a:noFill/>
            <a:round/>
            <a:headEnd/>
            <a:tailEnd/>
          </a:ln>
        </p:spPr>
        <p:txBody>
          <a:bodyPr wrap="none" anchor="ctr"/>
          <a:lstStyle/>
          <a:p>
            <a:endParaRPr lang="en-US"/>
          </a:p>
        </p:txBody>
      </p:sp>
      <p:sp>
        <p:nvSpPr>
          <p:cNvPr id="75800" name="Oval 24"/>
          <p:cNvSpPr>
            <a:spLocks noChangeArrowheads="1"/>
          </p:cNvSpPr>
          <p:nvPr/>
        </p:nvSpPr>
        <p:spPr bwMode="auto">
          <a:xfrm rot="-4522747">
            <a:off x="1828800" y="3352800"/>
            <a:ext cx="76200" cy="76200"/>
          </a:xfrm>
          <a:prstGeom prst="ellipse">
            <a:avLst/>
          </a:prstGeom>
          <a:solidFill>
            <a:srgbClr val="FF0000"/>
          </a:solidFill>
          <a:ln w="9525">
            <a:noFill/>
            <a:round/>
            <a:headEnd/>
            <a:tailEnd/>
          </a:ln>
        </p:spPr>
        <p:txBody>
          <a:bodyPr wrap="none" anchor="ctr"/>
          <a:lstStyle/>
          <a:p>
            <a:endParaRPr lang="en-US"/>
          </a:p>
        </p:txBody>
      </p:sp>
      <p:sp>
        <p:nvSpPr>
          <p:cNvPr id="75801" name="Oval 25"/>
          <p:cNvSpPr>
            <a:spLocks noChangeArrowheads="1"/>
          </p:cNvSpPr>
          <p:nvPr/>
        </p:nvSpPr>
        <p:spPr bwMode="auto">
          <a:xfrm rot="-4522747">
            <a:off x="2362200" y="4343400"/>
            <a:ext cx="76200" cy="76200"/>
          </a:xfrm>
          <a:prstGeom prst="ellipse">
            <a:avLst/>
          </a:prstGeom>
          <a:solidFill>
            <a:srgbClr val="FF0000"/>
          </a:solidFill>
          <a:ln w="9525">
            <a:noFill/>
            <a:round/>
            <a:headEnd/>
            <a:tailEnd/>
          </a:ln>
        </p:spPr>
        <p:txBody>
          <a:bodyPr wrap="none" anchor="ctr"/>
          <a:lstStyle/>
          <a:p>
            <a:endParaRPr lang="en-US"/>
          </a:p>
        </p:txBody>
      </p:sp>
      <p:sp>
        <p:nvSpPr>
          <p:cNvPr id="75802" name="Oval 26"/>
          <p:cNvSpPr>
            <a:spLocks noChangeArrowheads="1"/>
          </p:cNvSpPr>
          <p:nvPr/>
        </p:nvSpPr>
        <p:spPr bwMode="auto">
          <a:xfrm rot="-4522747">
            <a:off x="2133600" y="3657600"/>
            <a:ext cx="76200" cy="76200"/>
          </a:xfrm>
          <a:prstGeom prst="ellipse">
            <a:avLst/>
          </a:prstGeom>
          <a:solidFill>
            <a:srgbClr val="FF0000"/>
          </a:solidFill>
          <a:ln w="9525">
            <a:noFill/>
            <a:round/>
            <a:headEnd/>
            <a:tailEnd/>
          </a:ln>
        </p:spPr>
        <p:txBody>
          <a:bodyPr wrap="none" anchor="ctr"/>
          <a:lstStyle/>
          <a:p>
            <a:endParaRPr lang="en-US"/>
          </a:p>
        </p:txBody>
      </p:sp>
      <p:sp>
        <p:nvSpPr>
          <p:cNvPr id="75803" name="Oval 27"/>
          <p:cNvSpPr>
            <a:spLocks noChangeArrowheads="1"/>
          </p:cNvSpPr>
          <p:nvPr/>
        </p:nvSpPr>
        <p:spPr bwMode="auto">
          <a:xfrm rot="-4522747">
            <a:off x="1676400" y="2743200"/>
            <a:ext cx="76200" cy="76200"/>
          </a:xfrm>
          <a:prstGeom prst="ellipse">
            <a:avLst/>
          </a:prstGeom>
          <a:solidFill>
            <a:srgbClr val="FF0000"/>
          </a:solidFill>
          <a:ln w="9525">
            <a:noFill/>
            <a:round/>
            <a:headEnd/>
            <a:tailEnd/>
          </a:ln>
        </p:spPr>
        <p:txBody>
          <a:bodyPr wrap="none" anchor="ctr"/>
          <a:lstStyle/>
          <a:p>
            <a:endParaRPr lang="en-US"/>
          </a:p>
        </p:txBody>
      </p:sp>
      <p:sp>
        <p:nvSpPr>
          <p:cNvPr id="75804" name="Oval 28"/>
          <p:cNvSpPr>
            <a:spLocks noChangeArrowheads="1"/>
          </p:cNvSpPr>
          <p:nvPr/>
        </p:nvSpPr>
        <p:spPr bwMode="auto">
          <a:xfrm rot="-4522747">
            <a:off x="1066800" y="4419600"/>
            <a:ext cx="76200" cy="76200"/>
          </a:xfrm>
          <a:prstGeom prst="ellipse">
            <a:avLst/>
          </a:prstGeom>
          <a:solidFill>
            <a:srgbClr val="FF0000"/>
          </a:solidFill>
          <a:ln w="9525">
            <a:noFill/>
            <a:round/>
            <a:headEnd/>
            <a:tailEnd/>
          </a:ln>
        </p:spPr>
        <p:txBody>
          <a:bodyPr wrap="none" anchor="ctr"/>
          <a:lstStyle/>
          <a:p>
            <a:endParaRPr lang="en-US"/>
          </a:p>
        </p:txBody>
      </p:sp>
      <p:sp>
        <p:nvSpPr>
          <p:cNvPr id="75805" name="Oval 29"/>
          <p:cNvSpPr>
            <a:spLocks noChangeArrowheads="1"/>
          </p:cNvSpPr>
          <p:nvPr/>
        </p:nvSpPr>
        <p:spPr bwMode="auto">
          <a:xfrm rot="-4522747">
            <a:off x="762000" y="4724400"/>
            <a:ext cx="76200" cy="76200"/>
          </a:xfrm>
          <a:prstGeom prst="ellipse">
            <a:avLst/>
          </a:prstGeom>
          <a:solidFill>
            <a:srgbClr val="FF0000"/>
          </a:solidFill>
          <a:ln w="9525">
            <a:noFill/>
            <a:round/>
            <a:headEnd/>
            <a:tailEnd/>
          </a:ln>
        </p:spPr>
        <p:txBody>
          <a:bodyPr wrap="none" anchor="ctr"/>
          <a:lstStyle/>
          <a:p>
            <a:endParaRPr lang="en-US"/>
          </a:p>
        </p:txBody>
      </p:sp>
      <p:sp>
        <p:nvSpPr>
          <p:cNvPr id="75806" name="Oval 30"/>
          <p:cNvSpPr>
            <a:spLocks noChangeArrowheads="1"/>
          </p:cNvSpPr>
          <p:nvPr/>
        </p:nvSpPr>
        <p:spPr bwMode="auto">
          <a:xfrm rot="-4522747">
            <a:off x="2057400" y="4800600"/>
            <a:ext cx="76200" cy="76200"/>
          </a:xfrm>
          <a:prstGeom prst="ellipse">
            <a:avLst/>
          </a:prstGeom>
          <a:solidFill>
            <a:srgbClr val="FF0000"/>
          </a:solidFill>
          <a:ln w="9525">
            <a:noFill/>
            <a:round/>
            <a:headEnd/>
            <a:tailEnd/>
          </a:ln>
        </p:spPr>
        <p:txBody>
          <a:bodyPr wrap="none" anchor="ctr"/>
          <a:lstStyle/>
          <a:p>
            <a:endParaRPr lang="en-US"/>
          </a:p>
        </p:txBody>
      </p:sp>
      <p:sp>
        <p:nvSpPr>
          <p:cNvPr id="75807" name="Oval 31"/>
          <p:cNvSpPr>
            <a:spLocks noChangeArrowheads="1"/>
          </p:cNvSpPr>
          <p:nvPr/>
        </p:nvSpPr>
        <p:spPr bwMode="auto">
          <a:xfrm rot="-4522747">
            <a:off x="2590800" y="4724400"/>
            <a:ext cx="76200" cy="76200"/>
          </a:xfrm>
          <a:prstGeom prst="ellipse">
            <a:avLst/>
          </a:prstGeom>
          <a:solidFill>
            <a:srgbClr val="FF0000"/>
          </a:solidFill>
          <a:ln w="9525">
            <a:noFill/>
            <a:round/>
            <a:headEnd/>
            <a:tailEnd/>
          </a:ln>
        </p:spPr>
        <p:txBody>
          <a:bodyPr wrap="none" anchor="ctr"/>
          <a:lstStyle/>
          <a:p>
            <a:endParaRPr lang="en-US"/>
          </a:p>
        </p:txBody>
      </p:sp>
      <p:sp>
        <p:nvSpPr>
          <p:cNvPr id="75808" name="Text Box 32"/>
          <p:cNvSpPr txBox="1">
            <a:spLocks noChangeArrowheads="1"/>
          </p:cNvSpPr>
          <p:nvPr/>
        </p:nvSpPr>
        <p:spPr bwMode="auto">
          <a:xfrm>
            <a:off x="914400" y="1636713"/>
            <a:ext cx="1593850" cy="366712"/>
          </a:xfrm>
          <a:prstGeom prst="rect">
            <a:avLst/>
          </a:prstGeom>
          <a:noFill/>
          <a:ln w="9525">
            <a:noFill/>
            <a:miter lim="800000"/>
            <a:headEnd/>
            <a:tailEnd/>
          </a:ln>
        </p:spPr>
        <p:txBody>
          <a:bodyPr wrap="none">
            <a:spAutoFit/>
          </a:bodyPr>
          <a:lstStyle/>
          <a:p>
            <a:pPr algn="l"/>
            <a:r>
              <a:rPr lang="en-US" sz="1800"/>
              <a:t>Two-liter flask</a:t>
            </a:r>
          </a:p>
        </p:txBody>
      </p:sp>
      <p:grpSp>
        <p:nvGrpSpPr>
          <p:cNvPr id="2" name="Group 33"/>
          <p:cNvGrpSpPr>
            <a:grpSpLocks/>
          </p:cNvGrpSpPr>
          <p:nvPr/>
        </p:nvGrpSpPr>
        <p:grpSpPr bwMode="auto">
          <a:xfrm>
            <a:off x="2971800" y="3048000"/>
            <a:ext cx="1593850" cy="1890713"/>
            <a:chOff x="1872" y="1920"/>
            <a:chExt cx="1004" cy="1191"/>
          </a:xfrm>
        </p:grpSpPr>
        <p:grpSp>
          <p:nvGrpSpPr>
            <p:cNvPr id="75907" name="Group 34"/>
            <p:cNvGrpSpPr>
              <a:grpSpLocks/>
            </p:cNvGrpSpPr>
            <p:nvPr/>
          </p:nvGrpSpPr>
          <p:grpSpPr bwMode="auto">
            <a:xfrm>
              <a:off x="1968" y="2256"/>
              <a:ext cx="731" cy="855"/>
              <a:chOff x="1968" y="2256"/>
              <a:chExt cx="731" cy="855"/>
            </a:xfrm>
          </p:grpSpPr>
          <p:sp>
            <p:nvSpPr>
              <p:cNvPr id="75935" name="Freeform 35"/>
              <p:cNvSpPr>
                <a:spLocks noChangeAspect="1"/>
              </p:cNvSpPr>
              <p:nvPr/>
            </p:nvSpPr>
            <p:spPr bwMode="auto">
              <a:xfrm>
                <a:off x="1968" y="2271"/>
                <a:ext cx="731" cy="840"/>
              </a:xfrm>
              <a:custGeom>
                <a:avLst/>
                <a:gdLst>
                  <a:gd name="T0" fmla="*/ 55 w 1453"/>
                  <a:gd name="T1" fmla="*/ 0 h 1671"/>
                  <a:gd name="T2" fmla="*/ 130 w 1453"/>
                  <a:gd name="T3" fmla="*/ 0 h 1671"/>
                  <a:gd name="T4" fmla="*/ 130 w 1453"/>
                  <a:gd name="T5" fmla="*/ 13 h 1671"/>
                  <a:gd name="T6" fmla="*/ 121 w 1453"/>
                  <a:gd name="T7" fmla="*/ 13 h 1671"/>
                  <a:gd name="T8" fmla="*/ 121 w 1453"/>
                  <a:gd name="T9" fmla="*/ 57 h 1671"/>
                  <a:gd name="T10" fmla="*/ 184 w 1453"/>
                  <a:gd name="T11" fmla="*/ 203 h 1671"/>
                  <a:gd name="T12" fmla="*/ 185 w 1453"/>
                  <a:gd name="T13" fmla="*/ 203 h 1671"/>
                  <a:gd name="T14" fmla="*/ 185 w 1453"/>
                  <a:gd name="T15" fmla="*/ 204 h 1671"/>
                  <a:gd name="T16" fmla="*/ 185 w 1453"/>
                  <a:gd name="T17" fmla="*/ 205 h 1671"/>
                  <a:gd name="T18" fmla="*/ 185 w 1453"/>
                  <a:gd name="T19" fmla="*/ 206 h 1671"/>
                  <a:gd name="T20" fmla="*/ 185 w 1453"/>
                  <a:gd name="T21" fmla="*/ 207 h 1671"/>
                  <a:gd name="T22" fmla="*/ 184 w 1453"/>
                  <a:gd name="T23" fmla="*/ 208 h 1671"/>
                  <a:gd name="T24" fmla="*/ 184 w 1453"/>
                  <a:gd name="T25" fmla="*/ 209 h 1671"/>
                  <a:gd name="T26" fmla="*/ 183 w 1453"/>
                  <a:gd name="T27" fmla="*/ 210 h 1671"/>
                  <a:gd name="T28" fmla="*/ 182 w 1453"/>
                  <a:gd name="T29" fmla="*/ 211 h 1671"/>
                  <a:gd name="T30" fmla="*/ 182 w 1453"/>
                  <a:gd name="T31" fmla="*/ 211 h 1671"/>
                  <a:gd name="T32" fmla="*/ 181 w 1453"/>
                  <a:gd name="T33" fmla="*/ 212 h 1671"/>
                  <a:gd name="T34" fmla="*/ 180 w 1453"/>
                  <a:gd name="T35" fmla="*/ 212 h 1671"/>
                  <a:gd name="T36" fmla="*/ 179 w 1453"/>
                  <a:gd name="T37" fmla="*/ 212 h 1671"/>
                  <a:gd name="T38" fmla="*/ 178 w 1453"/>
                  <a:gd name="T39" fmla="*/ 212 h 1671"/>
                  <a:gd name="T40" fmla="*/ 8 w 1453"/>
                  <a:gd name="T41" fmla="*/ 212 h 1671"/>
                  <a:gd name="T42" fmla="*/ 7 w 1453"/>
                  <a:gd name="T43" fmla="*/ 212 h 1671"/>
                  <a:gd name="T44" fmla="*/ 6 w 1453"/>
                  <a:gd name="T45" fmla="*/ 212 h 1671"/>
                  <a:gd name="T46" fmla="*/ 5 w 1453"/>
                  <a:gd name="T47" fmla="*/ 212 h 1671"/>
                  <a:gd name="T48" fmla="*/ 4 w 1453"/>
                  <a:gd name="T49" fmla="*/ 211 h 1671"/>
                  <a:gd name="T50" fmla="*/ 3 w 1453"/>
                  <a:gd name="T51" fmla="*/ 210 h 1671"/>
                  <a:gd name="T52" fmla="*/ 2 w 1453"/>
                  <a:gd name="T53" fmla="*/ 210 h 1671"/>
                  <a:gd name="T54" fmla="*/ 1 w 1453"/>
                  <a:gd name="T55" fmla="*/ 208 h 1671"/>
                  <a:gd name="T56" fmla="*/ 1 w 1453"/>
                  <a:gd name="T57" fmla="*/ 207 h 1671"/>
                  <a:gd name="T58" fmla="*/ 0 w 1453"/>
                  <a:gd name="T59" fmla="*/ 206 h 1671"/>
                  <a:gd name="T60" fmla="*/ 0 w 1453"/>
                  <a:gd name="T61" fmla="*/ 205 h 1671"/>
                  <a:gd name="T62" fmla="*/ 1 w 1453"/>
                  <a:gd name="T63" fmla="*/ 203 h 1671"/>
                  <a:gd name="T64" fmla="*/ 1 w 1453"/>
                  <a:gd name="T65" fmla="*/ 202 h 1671"/>
                  <a:gd name="T66" fmla="*/ 2 w 1453"/>
                  <a:gd name="T67" fmla="*/ 201 h 1671"/>
                  <a:gd name="T68" fmla="*/ 3 w 1453"/>
                  <a:gd name="T69" fmla="*/ 199 h 1671"/>
                  <a:gd name="T70" fmla="*/ 63 w 1453"/>
                  <a:gd name="T71" fmla="*/ 57 h 1671"/>
                  <a:gd name="T72" fmla="*/ 63 w 1453"/>
                  <a:gd name="T73" fmla="*/ 13 h 1671"/>
                  <a:gd name="T74" fmla="*/ 55 w 1453"/>
                  <a:gd name="T75" fmla="*/ 13 h 1671"/>
                  <a:gd name="T76" fmla="*/ 55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75936" name="Freeform 36"/>
              <p:cNvSpPr>
                <a:spLocks noChangeAspect="1"/>
              </p:cNvSpPr>
              <p:nvPr/>
            </p:nvSpPr>
            <p:spPr bwMode="auto">
              <a:xfrm>
                <a:off x="2175" y="2256"/>
                <a:ext cx="311" cy="122"/>
              </a:xfrm>
              <a:custGeom>
                <a:avLst/>
                <a:gdLst>
                  <a:gd name="T0" fmla="*/ 0 w 619"/>
                  <a:gd name="T1" fmla="*/ 0 h 242"/>
                  <a:gd name="T2" fmla="*/ 7 w 619"/>
                  <a:gd name="T3" fmla="*/ 11 h 242"/>
                  <a:gd name="T4" fmla="*/ 12 w 619"/>
                  <a:gd name="T5" fmla="*/ 17 h 242"/>
                  <a:gd name="T6" fmla="*/ 14 w 619"/>
                  <a:gd name="T7" fmla="*/ 31 h 242"/>
                  <a:gd name="T8" fmla="*/ 67 w 619"/>
                  <a:gd name="T9" fmla="*/ 30 h 242"/>
                  <a:gd name="T10" fmla="*/ 68 w 619"/>
                  <a:gd name="T11" fmla="*/ 17 h 242"/>
                  <a:gd name="T12" fmla="*/ 71 w 619"/>
                  <a:gd name="T13" fmla="*/ 9 h 242"/>
                  <a:gd name="T14" fmla="*/ 78 w 619"/>
                  <a:gd name="T15" fmla="*/ 1 h 242"/>
                  <a:gd name="T16" fmla="*/ 1 w 619"/>
                  <a:gd name="T17" fmla="*/ 1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grpSp>
        <p:sp>
          <p:nvSpPr>
            <p:cNvPr id="75908" name="Oval 37"/>
            <p:cNvSpPr>
              <a:spLocks noChangeArrowheads="1"/>
            </p:cNvSpPr>
            <p:nvPr/>
          </p:nvSpPr>
          <p:spPr bwMode="auto">
            <a:xfrm>
              <a:off x="2112" y="2976"/>
              <a:ext cx="48" cy="48"/>
            </a:xfrm>
            <a:prstGeom prst="ellipse">
              <a:avLst/>
            </a:prstGeom>
            <a:solidFill>
              <a:srgbClr val="FF0000"/>
            </a:solidFill>
            <a:ln w="9525">
              <a:noFill/>
              <a:round/>
              <a:headEnd/>
              <a:tailEnd/>
            </a:ln>
          </p:spPr>
          <p:txBody>
            <a:bodyPr wrap="none" anchor="ctr"/>
            <a:lstStyle/>
            <a:p>
              <a:endParaRPr lang="en-US"/>
            </a:p>
          </p:txBody>
        </p:sp>
        <p:sp>
          <p:nvSpPr>
            <p:cNvPr id="75909" name="Oval 38"/>
            <p:cNvSpPr>
              <a:spLocks noChangeArrowheads="1"/>
            </p:cNvSpPr>
            <p:nvPr/>
          </p:nvSpPr>
          <p:spPr bwMode="auto">
            <a:xfrm>
              <a:off x="2064" y="3024"/>
              <a:ext cx="48" cy="48"/>
            </a:xfrm>
            <a:prstGeom prst="ellipse">
              <a:avLst/>
            </a:prstGeom>
            <a:solidFill>
              <a:srgbClr val="FF0000"/>
            </a:solidFill>
            <a:ln w="9525">
              <a:noFill/>
              <a:round/>
              <a:headEnd/>
              <a:tailEnd/>
            </a:ln>
          </p:spPr>
          <p:txBody>
            <a:bodyPr wrap="none" anchor="ctr"/>
            <a:lstStyle/>
            <a:p>
              <a:endParaRPr lang="en-US"/>
            </a:p>
          </p:txBody>
        </p:sp>
        <p:sp>
          <p:nvSpPr>
            <p:cNvPr id="75910" name="Oval 39"/>
            <p:cNvSpPr>
              <a:spLocks noChangeArrowheads="1"/>
            </p:cNvSpPr>
            <p:nvPr/>
          </p:nvSpPr>
          <p:spPr bwMode="auto">
            <a:xfrm>
              <a:off x="2160" y="2688"/>
              <a:ext cx="48" cy="48"/>
            </a:xfrm>
            <a:prstGeom prst="ellipse">
              <a:avLst/>
            </a:prstGeom>
            <a:solidFill>
              <a:srgbClr val="FF0000"/>
            </a:solidFill>
            <a:ln w="9525">
              <a:noFill/>
              <a:round/>
              <a:headEnd/>
              <a:tailEnd/>
            </a:ln>
          </p:spPr>
          <p:txBody>
            <a:bodyPr wrap="none" anchor="ctr"/>
            <a:lstStyle/>
            <a:p>
              <a:endParaRPr lang="en-US"/>
            </a:p>
          </p:txBody>
        </p:sp>
        <p:sp>
          <p:nvSpPr>
            <p:cNvPr id="75911" name="Oval 40"/>
            <p:cNvSpPr>
              <a:spLocks noChangeArrowheads="1"/>
            </p:cNvSpPr>
            <p:nvPr/>
          </p:nvSpPr>
          <p:spPr bwMode="auto">
            <a:xfrm>
              <a:off x="2208" y="2784"/>
              <a:ext cx="48" cy="48"/>
            </a:xfrm>
            <a:prstGeom prst="ellipse">
              <a:avLst/>
            </a:prstGeom>
            <a:solidFill>
              <a:srgbClr val="FF0000"/>
            </a:solidFill>
            <a:ln w="9525">
              <a:noFill/>
              <a:round/>
              <a:headEnd/>
              <a:tailEnd/>
            </a:ln>
          </p:spPr>
          <p:txBody>
            <a:bodyPr wrap="none" anchor="ctr"/>
            <a:lstStyle/>
            <a:p>
              <a:endParaRPr lang="en-US"/>
            </a:p>
          </p:txBody>
        </p:sp>
        <p:sp>
          <p:nvSpPr>
            <p:cNvPr id="75912" name="Oval 41"/>
            <p:cNvSpPr>
              <a:spLocks noChangeArrowheads="1"/>
            </p:cNvSpPr>
            <p:nvPr/>
          </p:nvSpPr>
          <p:spPr bwMode="auto">
            <a:xfrm>
              <a:off x="2304" y="2880"/>
              <a:ext cx="48" cy="48"/>
            </a:xfrm>
            <a:prstGeom prst="ellipse">
              <a:avLst/>
            </a:prstGeom>
            <a:solidFill>
              <a:srgbClr val="FF0000"/>
            </a:solidFill>
            <a:ln w="9525">
              <a:noFill/>
              <a:round/>
              <a:headEnd/>
              <a:tailEnd/>
            </a:ln>
          </p:spPr>
          <p:txBody>
            <a:bodyPr wrap="none" anchor="ctr"/>
            <a:lstStyle/>
            <a:p>
              <a:endParaRPr lang="en-US"/>
            </a:p>
          </p:txBody>
        </p:sp>
        <p:sp>
          <p:nvSpPr>
            <p:cNvPr id="75913" name="Oval 42"/>
            <p:cNvSpPr>
              <a:spLocks noChangeArrowheads="1"/>
            </p:cNvSpPr>
            <p:nvPr/>
          </p:nvSpPr>
          <p:spPr bwMode="auto">
            <a:xfrm>
              <a:off x="2400" y="2976"/>
              <a:ext cx="48" cy="48"/>
            </a:xfrm>
            <a:prstGeom prst="ellipse">
              <a:avLst/>
            </a:prstGeom>
            <a:solidFill>
              <a:srgbClr val="FF0000"/>
            </a:solidFill>
            <a:ln w="9525">
              <a:noFill/>
              <a:round/>
              <a:headEnd/>
              <a:tailEnd/>
            </a:ln>
          </p:spPr>
          <p:txBody>
            <a:bodyPr wrap="none" anchor="ctr"/>
            <a:lstStyle/>
            <a:p>
              <a:endParaRPr lang="en-US"/>
            </a:p>
          </p:txBody>
        </p:sp>
        <p:sp>
          <p:nvSpPr>
            <p:cNvPr id="75914" name="Oval 43"/>
            <p:cNvSpPr>
              <a:spLocks noChangeArrowheads="1"/>
            </p:cNvSpPr>
            <p:nvPr/>
          </p:nvSpPr>
          <p:spPr bwMode="auto">
            <a:xfrm rot="-4522747">
              <a:off x="2256" y="2544"/>
              <a:ext cx="48" cy="48"/>
            </a:xfrm>
            <a:prstGeom prst="ellipse">
              <a:avLst/>
            </a:prstGeom>
            <a:solidFill>
              <a:srgbClr val="FF0000"/>
            </a:solidFill>
            <a:ln w="9525">
              <a:noFill/>
              <a:round/>
              <a:headEnd/>
              <a:tailEnd/>
            </a:ln>
          </p:spPr>
          <p:txBody>
            <a:bodyPr wrap="none" anchor="ctr"/>
            <a:lstStyle/>
            <a:p>
              <a:endParaRPr lang="en-US"/>
            </a:p>
          </p:txBody>
        </p:sp>
        <p:sp>
          <p:nvSpPr>
            <p:cNvPr id="75915" name="Oval 44"/>
            <p:cNvSpPr>
              <a:spLocks noChangeArrowheads="1"/>
            </p:cNvSpPr>
            <p:nvPr/>
          </p:nvSpPr>
          <p:spPr bwMode="auto">
            <a:xfrm rot="-4522747">
              <a:off x="2352" y="2640"/>
              <a:ext cx="48" cy="48"/>
            </a:xfrm>
            <a:prstGeom prst="ellipse">
              <a:avLst/>
            </a:prstGeom>
            <a:solidFill>
              <a:srgbClr val="FF0000"/>
            </a:solidFill>
            <a:ln w="9525">
              <a:noFill/>
              <a:round/>
              <a:headEnd/>
              <a:tailEnd/>
            </a:ln>
          </p:spPr>
          <p:txBody>
            <a:bodyPr wrap="none" anchor="ctr"/>
            <a:lstStyle/>
            <a:p>
              <a:endParaRPr lang="en-US"/>
            </a:p>
          </p:txBody>
        </p:sp>
        <p:sp>
          <p:nvSpPr>
            <p:cNvPr id="75916" name="Oval 45"/>
            <p:cNvSpPr>
              <a:spLocks noChangeArrowheads="1"/>
            </p:cNvSpPr>
            <p:nvPr/>
          </p:nvSpPr>
          <p:spPr bwMode="auto">
            <a:xfrm rot="-4522747">
              <a:off x="2448" y="2736"/>
              <a:ext cx="48" cy="48"/>
            </a:xfrm>
            <a:prstGeom prst="ellipse">
              <a:avLst/>
            </a:prstGeom>
            <a:solidFill>
              <a:srgbClr val="FF0000"/>
            </a:solidFill>
            <a:ln w="9525">
              <a:noFill/>
              <a:round/>
              <a:headEnd/>
              <a:tailEnd/>
            </a:ln>
          </p:spPr>
          <p:txBody>
            <a:bodyPr wrap="none" anchor="ctr"/>
            <a:lstStyle/>
            <a:p>
              <a:endParaRPr lang="en-US"/>
            </a:p>
          </p:txBody>
        </p:sp>
        <p:sp>
          <p:nvSpPr>
            <p:cNvPr id="75917" name="Oval 46"/>
            <p:cNvSpPr>
              <a:spLocks noChangeArrowheads="1"/>
            </p:cNvSpPr>
            <p:nvPr/>
          </p:nvSpPr>
          <p:spPr bwMode="auto">
            <a:xfrm rot="-4522747">
              <a:off x="2352" y="2400"/>
              <a:ext cx="48" cy="48"/>
            </a:xfrm>
            <a:prstGeom prst="ellipse">
              <a:avLst/>
            </a:prstGeom>
            <a:solidFill>
              <a:srgbClr val="FF0000"/>
            </a:solidFill>
            <a:ln w="9525">
              <a:noFill/>
              <a:round/>
              <a:headEnd/>
              <a:tailEnd/>
            </a:ln>
          </p:spPr>
          <p:txBody>
            <a:bodyPr wrap="none" anchor="ctr"/>
            <a:lstStyle/>
            <a:p>
              <a:endParaRPr lang="en-US"/>
            </a:p>
          </p:txBody>
        </p:sp>
        <p:sp>
          <p:nvSpPr>
            <p:cNvPr id="75918" name="Oval 47"/>
            <p:cNvSpPr>
              <a:spLocks noChangeArrowheads="1"/>
            </p:cNvSpPr>
            <p:nvPr/>
          </p:nvSpPr>
          <p:spPr bwMode="auto">
            <a:xfrm>
              <a:off x="2304" y="3024"/>
              <a:ext cx="48" cy="48"/>
            </a:xfrm>
            <a:prstGeom prst="ellipse">
              <a:avLst/>
            </a:prstGeom>
            <a:solidFill>
              <a:srgbClr val="FF0000"/>
            </a:solidFill>
            <a:ln w="9525">
              <a:noFill/>
              <a:round/>
              <a:headEnd/>
              <a:tailEnd/>
            </a:ln>
          </p:spPr>
          <p:txBody>
            <a:bodyPr wrap="none" anchor="ctr"/>
            <a:lstStyle/>
            <a:p>
              <a:endParaRPr lang="en-US"/>
            </a:p>
          </p:txBody>
        </p:sp>
        <p:sp>
          <p:nvSpPr>
            <p:cNvPr id="75919" name="Oval 48"/>
            <p:cNvSpPr>
              <a:spLocks noChangeArrowheads="1"/>
            </p:cNvSpPr>
            <p:nvPr/>
          </p:nvSpPr>
          <p:spPr bwMode="auto">
            <a:xfrm>
              <a:off x="2208" y="3024"/>
              <a:ext cx="48" cy="48"/>
            </a:xfrm>
            <a:prstGeom prst="ellipse">
              <a:avLst/>
            </a:prstGeom>
            <a:solidFill>
              <a:srgbClr val="FF0000"/>
            </a:solidFill>
            <a:ln w="9525">
              <a:noFill/>
              <a:round/>
              <a:headEnd/>
              <a:tailEnd/>
            </a:ln>
          </p:spPr>
          <p:txBody>
            <a:bodyPr wrap="none" anchor="ctr"/>
            <a:lstStyle/>
            <a:p>
              <a:endParaRPr lang="en-US"/>
            </a:p>
          </p:txBody>
        </p:sp>
        <p:sp>
          <p:nvSpPr>
            <p:cNvPr id="75920" name="Oval 49"/>
            <p:cNvSpPr>
              <a:spLocks noChangeArrowheads="1"/>
            </p:cNvSpPr>
            <p:nvPr/>
          </p:nvSpPr>
          <p:spPr bwMode="auto">
            <a:xfrm rot="-4522747">
              <a:off x="2496" y="3024"/>
              <a:ext cx="48" cy="48"/>
            </a:xfrm>
            <a:prstGeom prst="ellipse">
              <a:avLst/>
            </a:prstGeom>
            <a:solidFill>
              <a:srgbClr val="FF0000"/>
            </a:solidFill>
            <a:ln w="9525">
              <a:noFill/>
              <a:round/>
              <a:headEnd/>
              <a:tailEnd/>
            </a:ln>
          </p:spPr>
          <p:txBody>
            <a:bodyPr wrap="none" anchor="ctr"/>
            <a:lstStyle/>
            <a:p>
              <a:endParaRPr lang="en-US"/>
            </a:p>
          </p:txBody>
        </p:sp>
        <p:sp>
          <p:nvSpPr>
            <p:cNvPr id="75921" name="Oval 50"/>
            <p:cNvSpPr>
              <a:spLocks noChangeArrowheads="1"/>
            </p:cNvSpPr>
            <p:nvPr/>
          </p:nvSpPr>
          <p:spPr bwMode="auto">
            <a:xfrm>
              <a:off x="2016" y="2976"/>
              <a:ext cx="48" cy="48"/>
            </a:xfrm>
            <a:prstGeom prst="ellipse">
              <a:avLst/>
            </a:prstGeom>
            <a:solidFill>
              <a:srgbClr val="FF0000"/>
            </a:solidFill>
            <a:ln w="9525">
              <a:noFill/>
              <a:round/>
              <a:headEnd/>
              <a:tailEnd/>
            </a:ln>
          </p:spPr>
          <p:txBody>
            <a:bodyPr wrap="none" anchor="ctr"/>
            <a:lstStyle/>
            <a:p>
              <a:endParaRPr lang="en-US"/>
            </a:p>
          </p:txBody>
        </p:sp>
        <p:sp>
          <p:nvSpPr>
            <p:cNvPr id="75922" name="Oval 51"/>
            <p:cNvSpPr>
              <a:spLocks noChangeArrowheads="1"/>
            </p:cNvSpPr>
            <p:nvPr/>
          </p:nvSpPr>
          <p:spPr bwMode="auto">
            <a:xfrm>
              <a:off x="2112" y="2832"/>
              <a:ext cx="48" cy="48"/>
            </a:xfrm>
            <a:prstGeom prst="ellipse">
              <a:avLst/>
            </a:prstGeom>
            <a:solidFill>
              <a:srgbClr val="FF0000"/>
            </a:solidFill>
            <a:ln w="9525">
              <a:noFill/>
              <a:round/>
              <a:headEnd/>
              <a:tailEnd/>
            </a:ln>
          </p:spPr>
          <p:txBody>
            <a:bodyPr wrap="none" anchor="ctr"/>
            <a:lstStyle/>
            <a:p>
              <a:endParaRPr lang="en-US"/>
            </a:p>
          </p:txBody>
        </p:sp>
        <p:sp>
          <p:nvSpPr>
            <p:cNvPr id="75923" name="Oval 52"/>
            <p:cNvSpPr>
              <a:spLocks noChangeArrowheads="1"/>
            </p:cNvSpPr>
            <p:nvPr/>
          </p:nvSpPr>
          <p:spPr bwMode="auto">
            <a:xfrm>
              <a:off x="2208" y="2928"/>
              <a:ext cx="48" cy="48"/>
            </a:xfrm>
            <a:prstGeom prst="ellipse">
              <a:avLst/>
            </a:prstGeom>
            <a:solidFill>
              <a:srgbClr val="FF0000"/>
            </a:solidFill>
            <a:ln w="9525">
              <a:noFill/>
              <a:round/>
              <a:headEnd/>
              <a:tailEnd/>
            </a:ln>
          </p:spPr>
          <p:txBody>
            <a:bodyPr wrap="none" anchor="ctr"/>
            <a:lstStyle/>
            <a:p>
              <a:endParaRPr lang="en-US"/>
            </a:p>
          </p:txBody>
        </p:sp>
        <p:sp>
          <p:nvSpPr>
            <p:cNvPr id="75924" name="Oval 53"/>
            <p:cNvSpPr>
              <a:spLocks noChangeArrowheads="1"/>
            </p:cNvSpPr>
            <p:nvPr/>
          </p:nvSpPr>
          <p:spPr bwMode="auto">
            <a:xfrm>
              <a:off x="2304" y="3024"/>
              <a:ext cx="48" cy="48"/>
            </a:xfrm>
            <a:prstGeom prst="ellipse">
              <a:avLst/>
            </a:prstGeom>
            <a:solidFill>
              <a:srgbClr val="FF0000"/>
            </a:solidFill>
            <a:ln w="9525">
              <a:noFill/>
              <a:round/>
              <a:headEnd/>
              <a:tailEnd/>
            </a:ln>
          </p:spPr>
          <p:txBody>
            <a:bodyPr wrap="none" anchor="ctr"/>
            <a:lstStyle/>
            <a:p>
              <a:endParaRPr lang="en-US"/>
            </a:p>
          </p:txBody>
        </p:sp>
        <p:sp>
          <p:nvSpPr>
            <p:cNvPr id="75925" name="Oval 54"/>
            <p:cNvSpPr>
              <a:spLocks noChangeArrowheads="1"/>
            </p:cNvSpPr>
            <p:nvPr/>
          </p:nvSpPr>
          <p:spPr bwMode="auto">
            <a:xfrm>
              <a:off x="2544" y="2832"/>
              <a:ext cx="48" cy="48"/>
            </a:xfrm>
            <a:prstGeom prst="ellipse">
              <a:avLst/>
            </a:prstGeom>
            <a:solidFill>
              <a:srgbClr val="FF0000"/>
            </a:solidFill>
            <a:ln w="9525">
              <a:noFill/>
              <a:round/>
              <a:headEnd/>
              <a:tailEnd/>
            </a:ln>
          </p:spPr>
          <p:txBody>
            <a:bodyPr wrap="none" anchor="ctr"/>
            <a:lstStyle/>
            <a:p>
              <a:endParaRPr lang="en-US"/>
            </a:p>
          </p:txBody>
        </p:sp>
        <p:sp>
          <p:nvSpPr>
            <p:cNvPr id="75926" name="Oval 55"/>
            <p:cNvSpPr>
              <a:spLocks noChangeArrowheads="1"/>
            </p:cNvSpPr>
            <p:nvPr/>
          </p:nvSpPr>
          <p:spPr bwMode="auto">
            <a:xfrm rot="-4522747">
              <a:off x="2256" y="2688"/>
              <a:ext cx="48" cy="48"/>
            </a:xfrm>
            <a:prstGeom prst="ellipse">
              <a:avLst/>
            </a:prstGeom>
            <a:solidFill>
              <a:srgbClr val="FF0000"/>
            </a:solidFill>
            <a:ln w="9525">
              <a:noFill/>
              <a:round/>
              <a:headEnd/>
              <a:tailEnd/>
            </a:ln>
          </p:spPr>
          <p:txBody>
            <a:bodyPr wrap="none" anchor="ctr"/>
            <a:lstStyle/>
            <a:p>
              <a:endParaRPr lang="en-US"/>
            </a:p>
          </p:txBody>
        </p:sp>
        <p:sp>
          <p:nvSpPr>
            <p:cNvPr id="75927" name="Oval 56"/>
            <p:cNvSpPr>
              <a:spLocks noChangeArrowheads="1"/>
            </p:cNvSpPr>
            <p:nvPr/>
          </p:nvSpPr>
          <p:spPr bwMode="auto">
            <a:xfrm rot="-4522747">
              <a:off x="2352" y="2784"/>
              <a:ext cx="48" cy="48"/>
            </a:xfrm>
            <a:prstGeom prst="ellipse">
              <a:avLst/>
            </a:prstGeom>
            <a:solidFill>
              <a:srgbClr val="FF0000"/>
            </a:solidFill>
            <a:ln w="9525">
              <a:noFill/>
              <a:round/>
              <a:headEnd/>
              <a:tailEnd/>
            </a:ln>
          </p:spPr>
          <p:txBody>
            <a:bodyPr wrap="none" anchor="ctr"/>
            <a:lstStyle/>
            <a:p>
              <a:endParaRPr lang="en-US"/>
            </a:p>
          </p:txBody>
        </p:sp>
        <p:sp>
          <p:nvSpPr>
            <p:cNvPr id="75928" name="Oval 57"/>
            <p:cNvSpPr>
              <a:spLocks noChangeArrowheads="1"/>
            </p:cNvSpPr>
            <p:nvPr/>
          </p:nvSpPr>
          <p:spPr bwMode="auto">
            <a:xfrm rot="-4522747">
              <a:off x="2448" y="2880"/>
              <a:ext cx="48" cy="48"/>
            </a:xfrm>
            <a:prstGeom prst="ellipse">
              <a:avLst/>
            </a:prstGeom>
            <a:solidFill>
              <a:srgbClr val="FF0000"/>
            </a:solidFill>
            <a:ln w="9525">
              <a:noFill/>
              <a:round/>
              <a:headEnd/>
              <a:tailEnd/>
            </a:ln>
          </p:spPr>
          <p:txBody>
            <a:bodyPr wrap="none" anchor="ctr"/>
            <a:lstStyle/>
            <a:p>
              <a:endParaRPr lang="en-US"/>
            </a:p>
          </p:txBody>
        </p:sp>
        <p:sp>
          <p:nvSpPr>
            <p:cNvPr id="75929" name="Oval 58"/>
            <p:cNvSpPr>
              <a:spLocks noChangeArrowheads="1"/>
            </p:cNvSpPr>
            <p:nvPr/>
          </p:nvSpPr>
          <p:spPr bwMode="auto">
            <a:xfrm rot="-4522747">
              <a:off x="2592" y="3024"/>
              <a:ext cx="48" cy="48"/>
            </a:xfrm>
            <a:prstGeom prst="ellipse">
              <a:avLst/>
            </a:prstGeom>
            <a:solidFill>
              <a:srgbClr val="FF0000"/>
            </a:solidFill>
            <a:ln w="9525">
              <a:noFill/>
              <a:round/>
              <a:headEnd/>
              <a:tailEnd/>
            </a:ln>
          </p:spPr>
          <p:txBody>
            <a:bodyPr wrap="none" anchor="ctr"/>
            <a:lstStyle/>
            <a:p>
              <a:endParaRPr lang="en-US"/>
            </a:p>
          </p:txBody>
        </p:sp>
        <p:sp>
          <p:nvSpPr>
            <p:cNvPr id="75930" name="Oval 59"/>
            <p:cNvSpPr>
              <a:spLocks noChangeArrowheads="1"/>
            </p:cNvSpPr>
            <p:nvPr/>
          </p:nvSpPr>
          <p:spPr bwMode="auto">
            <a:xfrm rot="-4522747">
              <a:off x="2352" y="2496"/>
              <a:ext cx="48" cy="48"/>
            </a:xfrm>
            <a:prstGeom prst="ellipse">
              <a:avLst/>
            </a:prstGeom>
            <a:solidFill>
              <a:srgbClr val="FF0000"/>
            </a:solidFill>
            <a:ln w="9525">
              <a:noFill/>
              <a:round/>
              <a:headEnd/>
              <a:tailEnd/>
            </a:ln>
          </p:spPr>
          <p:txBody>
            <a:bodyPr wrap="none" anchor="ctr"/>
            <a:lstStyle/>
            <a:p>
              <a:endParaRPr lang="en-US"/>
            </a:p>
          </p:txBody>
        </p:sp>
        <p:sp>
          <p:nvSpPr>
            <p:cNvPr id="75931" name="Oval 60"/>
            <p:cNvSpPr>
              <a:spLocks noChangeArrowheads="1"/>
            </p:cNvSpPr>
            <p:nvPr/>
          </p:nvSpPr>
          <p:spPr bwMode="auto">
            <a:xfrm rot="-4522747">
              <a:off x="2448" y="2592"/>
              <a:ext cx="48" cy="48"/>
            </a:xfrm>
            <a:prstGeom prst="ellipse">
              <a:avLst/>
            </a:prstGeom>
            <a:solidFill>
              <a:srgbClr val="FF0000"/>
            </a:solidFill>
            <a:ln w="9525">
              <a:noFill/>
              <a:round/>
              <a:headEnd/>
              <a:tailEnd/>
            </a:ln>
          </p:spPr>
          <p:txBody>
            <a:bodyPr wrap="none" anchor="ctr"/>
            <a:lstStyle/>
            <a:p>
              <a:endParaRPr lang="en-US"/>
            </a:p>
          </p:txBody>
        </p:sp>
        <p:sp>
          <p:nvSpPr>
            <p:cNvPr id="75932" name="Oval 61"/>
            <p:cNvSpPr>
              <a:spLocks noChangeArrowheads="1"/>
            </p:cNvSpPr>
            <p:nvPr/>
          </p:nvSpPr>
          <p:spPr bwMode="auto">
            <a:xfrm rot="-4522747">
              <a:off x="2544" y="2928"/>
              <a:ext cx="48" cy="48"/>
            </a:xfrm>
            <a:prstGeom prst="ellipse">
              <a:avLst/>
            </a:prstGeom>
            <a:solidFill>
              <a:srgbClr val="FF0000"/>
            </a:solidFill>
            <a:ln w="9525">
              <a:noFill/>
              <a:round/>
              <a:headEnd/>
              <a:tailEnd/>
            </a:ln>
          </p:spPr>
          <p:txBody>
            <a:bodyPr wrap="none" anchor="ctr"/>
            <a:lstStyle/>
            <a:p>
              <a:endParaRPr lang="en-US"/>
            </a:p>
          </p:txBody>
        </p:sp>
        <p:sp>
          <p:nvSpPr>
            <p:cNvPr id="75933" name="Oval 62"/>
            <p:cNvSpPr>
              <a:spLocks noChangeArrowheads="1"/>
            </p:cNvSpPr>
            <p:nvPr/>
          </p:nvSpPr>
          <p:spPr bwMode="auto">
            <a:xfrm>
              <a:off x="2256" y="2448"/>
              <a:ext cx="48" cy="48"/>
            </a:xfrm>
            <a:prstGeom prst="ellipse">
              <a:avLst/>
            </a:prstGeom>
            <a:solidFill>
              <a:srgbClr val="FF0000"/>
            </a:solidFill>
            <a:ln w="9525">
              <a:noFill/>
              <a:round/>
              <a:headEnd/>
              <a:tailEnd/>
            </a:ln>
          </p:spPr>
          <p:txBody>
            <a:bodyPr wrap="none" anchor="ctr"/>
            <a:lstStyle/>
            <a:p>
              <a:endParaRPr lang="en-US"/>
            </a:p>
          </p:txBody>
        </p:sp>
        <p:sp>
          <p:nvSpPr>
            <p:cNvPr id="75934" name="Text Box 63"/>
            <p:cNvSpPr txBox="1">
              <a:spLocks noChangeArrowheads="1"/>
            </p:cNvSpPr>
            <p:nvPr/>
          </p:nvSpPr>
          <p:spPr bwMode="auto">
            <a:xfrm>
              <a:off x="1872" y="1920"/>
              <a:ext cx="1004" cy="231"/>
            </a:xfrm>
            <a:prstGeom prst="rect">
              <a:avLst/>
            </a:prstGeom>
            <a:noFill/>
            <a:ln w="9525">
              <a:noFill/>
              <a:miter lim="800000"/>
              <a:headEnd/>
              <a:tailEnd/>
            </a:ln>
          </p:spPr>
          <p:txBody>
            <a:bodyPr wrap="none">
              <a:spAutoFit/>
            </a:bodyPr>
            <a:lstStyle/>
            <a:p>
              <a:pPr algn="l"/>
              <a:r>
                <a:rPr lang="en-US" sz="1800"/>
                <a:t>One-liter flask</a:t>
              </a:r>
            </a:p>
          </p:txBody>
        </p:sp>
      </p:grpSp>
      <p:sp>
        <p:nvSpPr>
          <p:cNvPr id="264256" name="Text Box 64"/>
          <p:cNvSpPr txBox="1">
            <a:spLocks noChangeArrowheads="1"/>
          </p:cNvSpPr>
          <p:nvPr/>
        </p:nvSpPr>
        <p:spPr bwMode="auto">
          <a:xfrm>
            <a:off x="2667000" y="5470525"/>
            <a:ext cx="1925638" cy="825500"/>
          </a:xfrm>
          <a:prstGeom prst="rect">
            <a:avLst/>
          </a:prstGeom>
          <a:noFill/>
          <a:ln w="9525">
            <a:noFill/>
            <a:miter lim="800000"/>
            <a:headEnd/>
            <a:tailEnd/>
          </a:ln>
        </p:spPr>
        <p:txBody>
          <a:bodyPr wrap="none">
            <a:spAutoFit/>
          </a:bodyPr>
          <a:lstStyle/>
          <a:p>
            <a:pPr algn="l"/>
            <a:r>
              <a:rPr lang="en-US" sz="1600" i="1"/>
              <a:t>The molecules are</a:t>
            </a:r>
          </a:p>
          <a:p>
            <a:pPr algn="l"/>
            <a:r>
              <a:rPr lang="en-US" sz="1600" i="1"/>
              <a:t>closer together; the</a:t>
            </a:r>
          </a:p>
          <a:p>
            <a:pPr algn="l"/>
            <a:r>
              <a:rPr lang="en-US" sz="1600" i="1"/>
              <a:t>density is doubled.</a:t>
            </a:r>
          </a:p>
        </p:txBody>
      </p:sp>
      <p:sp>
        <p:nvSpPr>
          <p:cNvPr id="264257" name="Freeform 65"/>
          <p:cNvSpPr>
            <a:spLocks/>
          </p:cNvSpPr>
          <p:nvPr/>
        </p:nvSpPr>
        <p:spPr bwMode="auto">
          <a:xfrm>
            <a:off x="4991100" y="2332038"/>
            <a:ext cx="2306638" cy="2652712"/>
          </a:xfrm>
          <a:custGeom>
            <a:avLst/>
            <a:gdLst>
              <a:gd name="T0" fmla="*/ 2147483647 w 1453"/>
              <a:gd name="T1" fmla="*/ 0 h 1671"/>
              <a:gd name="T2" fmla="*/ 2147483647 w 1453"/>
              <a:gd name="T3" fmla="*/ 0 h 1671"/>
              <a:gd name="T4" fmla="*/ 2147483647 w 1453"/>
              <a:gd name="T5" fmla="*/ 2147483647 h 1671"/>
              <a:gd name="T6" fmla="*/ 2147483647 w 1453"/>
              <a:gd name="T7" fmla="*/ 2147483647 h 1671"/>
              <a:gd name="T8" fmla="*/ 2147483647 w 1453"/>
              <a:gd name="T9" fmla="*/ 2147483647 h 1671"/>
              <a:gd name="T10" fmla="*/ 2147483647 w 1453"/>
              <a:gd name="T11" fmla="*/ 2147483647 h 1671"/>
              <a:gd name="T12" fmla="*/ 2147483647 w 1453"/>
              <a:gd name="T13" fmla="*/ 2147483647 h 1671"/>
              <a:gd name="T14" fmla="*/ 2147483647 w 1453"/>
              <a:gd name="T15" fmla="*/ 2147483647 h 1671"/>
              <a:gd name="T16" fmla="*/ 2147483647 w 1453"/>
              <a:gd name="T17" fmla="*/ 2147483647 h 1671"/>
              <a:gd name="T18" fmla="*/ 2147483647 w 1453"/>
              <a:gd name="T19" fmla="*/ 2147483647 h 1671"/>
              <a:gd name="T20" fmla="*/ 2147483647 w 1453"/>
              <a:gd name="T21" fmla="*/ 2147483647 h 1671"/>
              <a:gd name="T22" fmla="*/ 2147483647 w 1453"/>
              <a:gd name="T23" fmla="*/ 2147483647 h 1671"/>
              <a:gd name="T24" fmla="*/ 2147483647 w 1453"/>
              <a:gd name="T25" fmla="*/ 2147483647 h 1671"/>
              <a:gd name="T26" fmla="*/ 2147483647 w 1453"/>
              <a:gd name="T27" fmla="*/ 2147483647 h 1671"/>
              <a:gd name="T28" fmla="*/ 2147483647 w 1453"/>
              <a:gd name="T29" fmla="*/ 2147483647 h 1671"/>
              <a:gd name="T30" fmla="*/ 2147483647 w 1453"/>
              <a:gd name="T31" fmla="*/ 2147483647 h 1671"/>
              <a:gd name="T32" fmla="*/ 2147483647 w 1453"/>
              <a:gd name="T33" fmla="*/ 2147483647 h 1671"/>
              <a:gd name="T34" fmla="*/ 2147483647 w 1453"/>
              <a:gd name="T35" fmla="*/ 2147483647 h 1671"/>
              <a:gd name="T36" fmla="*/ 2147483647 w 1453"/>
              <a:gd name="T37" fmla="*/ 2147483647 h 1671"/>
              <a:gd name="T38" fmla="*/ 2147483647 w 1453"/>
              <a:gd name="T39" fmla="*/ 2147483647 h 1671"/>
              <a:gd name="T40" fmla="*/ 2147483647 w 1453"/>
              <a:gd name="T41" fmla="*/ 2147483647 h 1671"/>
              <a:gd name="T42" fmla="*/ 2147483647 w 1453"/>
              <a:gd name="T43" fmla="*/ 2147483647 h 1671"/>
              <a:gd name="T44" fmla="*/ 2147483647 w 1453"/>
              <a:gd name="T45" fmla="*/ 2147483647 h 1671"/>
              <a:gd name="T46" fmla="*/ 2147483647 w 1453"/>
              <a:gd name="T47" fmla="*/ 2147483647 h 1671"/>
              <a:gd name="T48" fmla="*/ 2147483647 w 1453"/>
              <a:gd name="T49" fmla="*/ 2147483647 h 1671"/>
              <a:gd name="T50" fmla="*/ 2147483647 w 1453"/>
              <a:gd name="T51" fmla="*/ 2147483647 h 1671"/>
              <a:gd name="T52" fmla="*/ 2147483647 w 1453"/>
              <a:gd name="T53" fmla="*/ 2147483647 h 1671"/>
              <a:gd name="T54" fmla="*/ 2147483647 w 1453"/>
              <a:gd name="T55" fmla="*/ 2147483647 h 1671"/>
              <a:gd name="T56" fmla="*/ 2147483647 w 1453"/>
              <a:gd name="T57" fmla="*/ 2147483647 h 1671"/>
              <a:gd name="T58" fmla="*/ 0 w 1453"/>
              <a:gd name="T59" fmla="*/ 2147483647 h 1671"/>
              <a:gd name="T60" fmla="*/ 0 w 1453"/>
              <a:gd name="T61" fmla="*/ 2147483647 h 1671"/>
              <a:gd name="T62" fmla="*/ 2147483647 w 1453"/>
              <a:gd name="T63" fmla="*/ 2147483647 h 1671"/>
              <a:gd name="T64" fmla="*/ 2147483647 w 1453"/>
              <a:gd name="T65" fmla="*/ 2147483647 h 1671"/>
              <a:gd name="T66" fmla="*/ 2147483647 w 1453"/>
              <a:gd name="T67" fmla="*/ 2147483647 h 1671"/>
              <a:gd name="T68" fmla="*/ 2147483647 w 1453"/>
              <a:gd name="T69" fmla="*/ 2147483647 h 1671"/>
              <a:gd name="T70" fmla="*/ 2147483647 w 1453"/>
              <a:gd name="T71" fmla="*/ 2147483647 h 1671"/>
              <a:gd name="T72" fmla="*/ 2147483647 w 1453"/>
              <a:gd name="T73" fmla="*/ 2147483647 h 1671"/>
              <a:gd name="T74" fmla="*/ 2147483647 w 1453"/>
              <a:gd name="T75" fmla="*/ 2147483647 h 1671"/>
              <a:gd name="T76" fmla="*/ 2147483647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264258" name="Freeform 66"/>
          <p:cNvSpPr>
            <a:spLocks/>
          </p:cNvSpPr>
          <p:nvPr/>
        </p:nvSpPr>
        <p:spPr bwMode="auto">
          <a:xfrm>
            <a:off x="5643563" y="2286000"/>
            <a:ext cx="982662" cy="384175"/>
          </a:xfrm>
          <a:custGeom>
            <a:avLst/>
            <a:gdLst>
              <a:gd name="T0" fmla="*/ 0 w 619"/>
              <a:gd name="T1" fmla="*/ 0 h 242"/>
              <a:gd name="T2" fmla="*/ 2147483647 w 619"/>
              <a:gd name="T3" fmla="*/ 2147483647 h 242"/>
              <a:gd name="T4" fmla="*/ 2147483647 w 619"/>
              <a:gd name="T5" fmla="*/ 2147483647 h 242"/>
              <a:gd name="T6" fmla="*/ 2147483647 w 619"/>
              <a:gd name="T7" fmla="*/ 2147483647 h 242"/>
              <a:gd name="T8" fmla="*/ 2147483647 w 619"/>
              <a:gd name="T9" fmla="*/ 2147483647 h 242"/>
              <a:gd name="T10" fmla="*/ 2147483647 w 619"/>
              <a:gd name="T11" fmla="*/ 2147483647 h 242"/>
              <a:gd name="T12" fmla="*/ 2147483647 w 619"/>
              <a:gd name="T13" fmla="*/ 2147483647 h 242"/>
              <a:gd name="T14" fmla="*/ 2147483647 w 619"/>
              <a:gd name="T15" fmla="*/ 2147483647 h 242"/>
              <a:gd name="T16" fmla="*/ 2147483647 w 619"/>
              <a:gd name="T17" fmla="*/ 2147483647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sp>
        <p:nvSpPr>
          <p:cNvPr id="264259" name="Freeform 67"/>
          <p:cNvSpPr>
            <a:spLocks noChangeAspect="1"/>
          </p:cNvSpPr>
          <p:nvPr/>
        </p:nvSpPr>
        <p:spPr bwMode="auto">
          <a:xfrm>
            <a:off x="7602538" y="3605213"/>
            <a:ext cx="1160462" cy="1333500"/>
          </a:xfrm>
          <a:custGeom>
            <a:avLst/>
            <a:gdLst>
              <a:gd name="T0" fmla="*/ 2147483647 w 1453"/>
              <a:gd name="T1" fmla="*/ 0 h 1671"/>
              <a:gd name="T2" fmla="*/ 2147483647 w 1453"/>
              <a:gd name="T3" fmla="*/ 0 h 1671"/>
              <a:gd name="T4" fmla="*/ 2147483647 w 1453"/>
              <a:gd name="T5" fmla="*/ 2147483647 h 1671"/>
              <a:gd name="T6" fmla="*/ 2147483647 w 1453"/>
              <a:gd name="T7" fmla="*/ 2147483647 h 1671"/>
              <a:gd name="T8" fmla="*/ 2147483647 w 1453"/>
              <a:gd name="T9" fmla="*/ 2147483647 h 1671"/>
              <a:gd name="T10" fmla="*/ 2147483647 w 1453"/>
              <a:gd name="T11" fmla="*/ 2147483647 h 1671"/>
              <a:gd name="T12" fmla="*/ 2147483647 w 1453"/>
              <a:gd name="T13" fmla="*/ 2147483647 h 1671"/>
              <a:gd name="T14" fmla="*/ 2147483647 w 1453"/>
              <a:gd name="T15" fmla="*/ 2147483647 h 1671"/>
              <a:gd name="T16" fmla="*/ 2147483647 w 1453"/>
              <a:gd name="T17" fmla="*/ 2147483647 h 1671"/>
              <a:gd name="T18" fmla="*/ 2147483647 w 1453"/>
              <a:gd name="T19" fmla="*/ 2147483647 h 1671"/>
              <a:gd name="T20" fmla="*/ 2147483647 w 1453"/>
              <a:gd name="T21" fmla="*/ 2147483647 h 1671"/>
              <a:gd name="T22" fmla="*/ 2147483647 w 1453"/>
              <a:gd name="T23" fmla="*/ 2147483647 h 1671"/>
              <a:gd name="T24" fmla="*/ 2147483647 w 1453"/>
              <a:gd name="T25" fmla="*/ 2147483647 h 1671"/>
              <a:gd name="T26" fmla="*/ 2147483647 w 1453"/>
              <a:gd name="T27" fmla="*/ 2147483647 h 1671"/>
              <a:gd name="T28" fmla="*/ 2147483647 w 1453"/>
              <a:gd name="T29" fmla="*/ 2147483647 h 1671"/>
              <a:gd name="T30" fmla="*/ 2147483647 w 1453"/>
              <a:gd name="T31" fmla="*/ 2147483647 h 1671"/>
              <a:gd name="T32" fmla="*/ 2147483647 w 1453"/>
              <a:gd name="T33" fmla="*/ 2147483647 h 1671"/>
              <a:gd name="T34" fmla="*/ 2147483647 w 1453"/>
              <a:gd name="T35" fmla="*/ 2147483647 h 1671"/>
              <a:gd name="T36" fmla="*/ 2147483647 w 1453"/>
              <a:gd name="T37" fmla="*/ 2147483647 h 1671"/>
              <a:gd name="T38" fmla="*/ 2147483647 w 1453"/>
              <a:gd name="T39" fmla="*/ 2147483647 h 1671"/>
              <a:gd name="T40" fmla="*/ 2147483647 w 1453"/>
              <a:gd name="T41" fmla="*/ 2147483647 h 1671"/>
              <a:gd name="T42" fmla="*/ 2147483647 w 1453"/>
              <a:gd name="T43" fmla="*/ 2147483647 h 1671"/>
              <a:gd name="T44" fmla="*/ 2147483647 w 1453"/>
              <a:gd name="T45" fmla="*/ 2147483647 h 1671"/>
              <a:gd name="T46" fmla="*/ 2147483647 w 1453"/>
              <a:gd name="T47" fmla="*/ 2147483647 h 1671"/>
              <a:gd name="T48" fmla="*/ 2147483647 w 1453"/>
              <a:gd name="T49" fmla="*/ 2147483647 h 1671"/>
              <a:gd name="T50" fmla="*/ 2147483647 w 1453"/>
              <a:gd name="T51" fmla="*/ 2147483647 h 1671"/>
              <a:gd name="T52" fmla="*/ 2147483647 w 1453"/>
              <a:gd name="T53" fmla="*/ 2147483647 h 1671"/>
              <a:gd name="T54" fmla="*/ 2147483647 w 1453"/>
              <a:gd name="T55" fmla="*/ 2147483647 h 1671"/>
              <a:gd name="T56" fmla="*/ 1018674845 w 1453"/>
              <a:gd name="T57" fmla="*/ 2147483647 h 1671"/>
              <a:gd name="T58" fmla="*/ 0 w 1453"/>
              <a:gd name="T59" fmla="*/ 2147483647 h 1671"/>
              <a:gd name="T60" fmla="*/ 0 w 1453"/>
              <a:gd name="T61" fmla="*/ 2147483647 h 1671"/>
              <a:gd name="T62" fmla="*/ 1018674845 w 1453"/>
              <a:gd name="T63" fmla="*/ 2147483647 h 1671"/>
              <a:gd name="T64" fmla="*/ 2147483647 w 1453"/>
              <a:gd name="T65" fmla="*/ 2147483647 h 1671"/>
              <a:gd name="T66" fmla="*/ 2147483647 w 1453"/>
              <a:gd name="T67" fmla="*/ 2147483647 h 1671"/>
              <a:gd name="T68" fmla="*/ 2147483647 w 1453"/>
              <a:gd name="T69" fmla="*/ 2147483647 h 1671"/>
              <a:gd name="T70" fmla="*/ 2147483647 w 1453"/>
              <a:gd name="T71" fmla="*/ 2147483647 h 1671"/>
              <a:gd name="T72" fmla="*/ 2147483647 w 1453"/>
              <a:gd name="T73" fmla="*/ 2147483647 h 1671"/>
              <a:gd name="T74" fmla="*/ 2147483647 w 1453"/>
              <a:gd name="T75" fmla="*/ 2147483647 h 1671"/>
              <a:gd name="T76" fmla="*/ 2147483647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264260" name="Freeform 68"/>
          <p:cNvSpPr>
            <a:spLocks noChangeAspect="1"/>
          </p:cNvSpPr>
          <p:nvPr/>
        </p:nvSpPr>
        <p:spPr bwMode="auto">
          <a:xfrm>
            <a:off x="7931150" y="3581400"/>
            <a:ext cx="493713" cy="193675"/>
          </a:xfrm>
          <a:custGeom>
            <a:avLst/>
            <a:gdLst>
              <a:gd name="T0" fmla="*/ 0 w 619"/>
              <a:gd name="T1" fmla="*/ 0 h 242"/>
              <a:gd name="T2" fmla="*/ 2147483647 w 619"/>
              <a:gd name="T3" fmla="*/ 2147483647 h 242"/>
              <a:gd name="T4" fmla="*/ 2147483647 w 619"/>
              <a:gd name="T5" fmla="*/ 2147483647 h 242"/>
              <a:gd name="T6" fmla="*/ 2147483647 w 619"/>
              <a:gd name="T7" fmla="*/ 2147483647 h 242"/>
              <a:gd name="T8" fmla="*/ 2147483647 w 619"/>
              <a:gd name="T9" fmla="*/ 2147483647 h 242"/>
              <a:gd name="T10" fmla="*/ 2147483647 w 619"/>
              <a:gd name="T11" fmla="*/ 2147483647 h 242"/>
              <a:gd name="T12" fmla="*/ 2147483647 w 619"/>
              <a:gd name="T13" fmla="*/ 2147483647 h 242"/>
              <a:gd name="T14" fmla="*/ 2147483647 w 619"/>
              <a:gd name="T15" fmla="*/ 2147483647 h 242"/>
              <a:gd name="T16" fmla="*/ 1522335519 w 619"/>
              <a:gd name="T17" fmla="*/ 1537830732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sp>
        <p:nvSpPr>
          <p:cNvPr id="264261" name="Oval 69"/>
          <p:cNvSpPr>
            <a:spLocks noChangeArrowheads="1"/>
          </p:cNvSpPr>
          <p:nvPr/>
        </p:nvSpPr>
        <p:spPr bwMode="auto">
          <a:xfrm rot="-4522747">
            <a:off x="6134100" y="2743200"/>
            <a:ext cx="76200" cy="76200"/>
          </a:xfrm>
          <a:prstGeom prst="ellipse">
            <a:avLst/>
          </a:prstGeom>
          <a:solidFill>
            <a:srgbClr val="FF0000"/>
          </a:solidFill>
          <a:ln w="9525">
            <a:noFill/>
            <a:round/>
            <a:headEnd/>
            <a:tailEnd/>
          </a:ln>
        </p:spPr>
        <p:txBody>
          <a:bodyPr wrap="none" anchor="ctr"/>
          <a:lstStyle/>
          <a:p>
            <a:endParaRPr lang="en-US"/>
          </a:p>
        </p:txBody>
      </p:sp>
      <p:sp>
        <p:nvSpPr>
          <p:cNvPr id="264262" name="Oval 70"/>
          <p:cNvSpPr>
            <a:spLocks noChangeArrowheads="1"/>
          </p:cNvSpPr>
          <p:nvPr/>
        </p:nvSpPr>
        <p:spPr bwMode="auto">
          <a:xfrm rot="-4522747">
            <a:off x="8212138" y="3810000"/>
            <a:ext cx="76200" cy="76200"/>
          </a:xfrm>
          <a:prstGeom prst="ellipse">
            <a:avLst/>
          </a:prstGeom>
          <a:solidFill>
            <a:srgbClr val="FF0000"/>
          </a:solidFill>
          <a:ln w="9525">
            <a:noFill/>
            <a:round/>
            <a:headEnd/>
            <a:tailEnd/>
          </a:ln>
        </p:spPr>
        <p:txBody>
          <a:bodyPr wrap="none" anchor="ctr"/>
          <a:lstStyle/>
          <a:p>
            <a:endParaRPr lang="en-US"/>
          </a:p>
        </p:txBody>
      </p:sp>
      <p:sp>
        <p:nvSpPr>
          <p:cNvPr id="264263" name="Text Box 71"/>
          <p:cNvSpPr txBox="1">
            <a:spLocks noChangeArrowheads="1"/>
          </p:cNvSpPr>
          <p:nvPr/>
        </p:nvSpPr>
        <p:spPr bwMode="auto">
          <a:xfrm>
            <a:off x="4953000" y="5394325"/>
            <a:ext cx="3479800" cy="1069975"/>
          </a:xfrm>
          <a:prstGeom prst="rect">
            <a:avLst/>
          </a:prstGeom>
          <a:noFill/>
          <a:ln w="9525">
            <a:noFill/>
            <a:miter lim="800000"/>
            <a:headEnd/>
            <a:tailEnd/>
          </a:ln>
        </p:spPr>
        <p:txBody>
          <a:bodyPr wrap="none">
            <a:spAutoFit/>
          </a:bodyPr>
          <a:lstStyle/>
          <a:p>
            <a:pPr algn="l"/>
            <a:r>
              <a:rPr lang="en-US" sz="1600" i="1"/>
              <a:t>The average molecules hits the wall </a:t>
            </a:r>
          </a:p>
          <a:p>
            <a:pPr algn="l"/>
            <a:r>
              <a:rPr lang="en-US" sz="1600" i="1"/>
              <a:t>twice as often.  The total number of </a:t>
            </a:r>
          </a:p>
          <a:p>
            <a:pPr algn="l"/>
            <a:r>
              <a:rPr lang="en-US" sz="1600" i="1"/>
              <a:t>impacts with the wall is doubled and </a:t>
            </a:r>
          </a:p>
          <a:p>
            <a:pPr algn="l"/>
            <a:r>
              <a:rPr lang="en-US" sz="1600" i="1"/>
              <a:t>the pressure is doubled.</a:t>
            </a:r>
          </a:p>
        </p:txBody>
      </p:sp>
      <p:grpSp>
        <p:nvGrpSpPr>
          <p:cNvPr id="4" name="Group 72"/>
          <p:cNvGrpSpPr>
            <a:grpSpLocks/>
          </p:cNvGrpSpPr>
          <p:nvPr/>
        </p:nvGrpSpPr>
        <p:grpSpPr bwMode="auto">
          <a:xfrm>
            <a:off x="5295900" y="2667000"/>
            <a:ext cx="1847850" cy="2322513"/>
            <a:chOff x="3264" y="1680"/>
            <a:chExt cx="1164" cy="1463"/>
          </a:xfrm>
        </p:grpSpPr>
        <p:sp>
          <p:nvSpPr>
            <p:cNvPr id="75899" name="Line 73"/>
            <p:cNvSpPr>
              <a:spLocks noChangeShapeType="1"/>
            </p:cNvSpPr>
            <p:nvPr/>
          </p:nvSpPr>
          <p:spPr bwMode="auto">
            <a:xfrm>
              <a:off x="3264" y="2592"/>
              <a:ext cx="480" cy="528"/>
            </a:xfrm>
            <a:prstGeom prst="line">
              <a:avLst/>
            </a:prstGeom>
            <a:noFill/>
            <a:ln w="9525" cap="rnd">
              <a:solidFill>
                <a:srgbClr val="FF0000"/>
              </a:solidFill>
              <a:prstDash val="sysDot"/>
              <a:round/>
              <a:headEnd/>
              <a:tailEnd/>
            </a:ln>
          </p:spPr>
          <p:txBody>
            <a:bodyPr/>
            <a:lstStyle/>
            <a:p>
              <a:endParaRPr lang="en-US"/>
            </a:p>
          </p:txBody>
        </p:sp>
        <p:sp>
          <p:nvSpPr>
            <p:cNvPr id="75900" name="Freeform 74"/>
            <p:cNvSpPr>
              <a:spLocks/>
            </p:cNvSpPr>
            <p:nvPr/>
          </p:nvSpPr>
          <p:spPr bwMode="auto">
            <a:xfrm>
              <a:off x="3747" y="2559"/>
              <a:ext cx="553" cy="569"/>
            </a:xfrm>
            <a:custGeom>
              <a:avLst/>
              <a:gdLst>
                <a:gd name="T0" fmla="*/ 0 w 553"/>
                <a:gd name="T1" fmla="*/ 569 h 569"/>
                <a:gd name="T2" fmla="*/ 553 w 553"/>
                <a:gd name="T3" fmla="*/ 0 h 569"/>
                <a:gd name="T4" fmla="*/ 0 60000 65536"/>
                <a:gd name="T5" fmla="*/ 0 60000 65536"/>
                <a:gd name="T6" fmla="*/ 0 w 553"/>
                <a:gd name="T7" fmla="*/ 0 h 569"/>
                <a:gd name="T8" fmla="*/ 553 w 553"/>
                <a:gd name="T9" fmla="*/ 569 h 569"/>
              </a:gdLst>
              <a:ahLst/>
              <a:cxnLst>
                <a:cxn ang="T4">
                  <a:pos x="T0" y="T1"/>
                </a:cxn>
                <a:cxn ang="T5">
                  <a:pos x="T2" y="T3"/>
                </a:cxn>
              </a:cxnLst>
              <a:rect l="T6" t="T7" r="T8" b="T9"/>
              <a:pathLst>
                <a:path w="553" h="569">
                  <a:moveTo>
                    <a:pt x="0" y="569"/>
                  </a:moveTo>
                  <a:lnTo>
                    <a:pt x="553" y="0"/>
                  </a:lnTo>
                </a:path>
              </a:pathLst>
            </a:custGeom>
            <a:noFill/>
            <a:ln w="9525" cap="rnd">
              <a:solidFill>
                <a:srgbClr val="FF0000"/>
              </a:solidFill>
              <a:prstDash val="sysDot"/>
              <a:round/>
              <a:headEnd/>
              <a:tailEnd/>
            </a:ln>
          </p:spPr>
          <p:txBody>
            <a:bodyPr/>
            <a:lstStyle/>
            <a:p>
              <a:endParaRPr lang="en-US"/>
            </a:p>
          </p:txBody>
        </p:sp>
        <p:sp>
          <p:nvSpPr>
            <p:cNvPr id="75901" name="Freeform 75"/>
            <p:cNvSpPr>
              <a:spLocks/>
            </p:cNvSpPr>
            <p:nvPr/>
          </p:nvSpPr>
          <p:spPr bwMode="auto">
            <a:xfrm>
              <a:off x="3360" y="2400"/>
              <a:ext cx="935" cy="157"/>
            </a:xfrm>
            <a:custGeom>
              <a:avLst/>
              <a:gdLst>
                <a:gd name="T0" fmla="*/ 935 w 935"/>
                <a:gd name="T1" fmla="*/ 157 h 157"/>
                <a:gd name="T2" fmla="*/ 0 w 935"/>
                <a:gd name="T3" fmla="*/ 0 h 157"/>
                <a:gd name="T4" fmla="*/ 0 60000 65536"/>
                <a:gd name="T5" fmla="*/ 0 60000 65536"/>
                <a:gd name="T6" fmla="*/ 0 w 935"/>
                <a:gd name="T7" fmla="*/ 0 h 157"/>
                <a:gd name="T8" fmla="*/ 935 w 935"/>
                <a:gd name="T9" fmla="*/ 157 h 157"/>
              </a:gdLst>
              <a:ahLst/>
              <a:cxnLst>
                <a:cxn ang="T4">
                  <a:pos x="T0" y="T1"/>
                </a:cxn>
                <a:cxn ang="T5">
                  <a:pos x="T2" y="T3"/>
                </a:cxn>
              </a:cxnLst>
              <a:rect l="T6" t="T7" r="T8" b="T9"/>
              <a:pathLst>
                <a:path w="935" h="157">
                  <a:moveTo>
                    <a:pt x="935" y="157"/>
                  </a:moveTo>
                  <a:lnTo>
                    <a:pt x="0" y="0"/>
                  </a:lnTo>
                </a:path>
              </a:pathLst>
            </a:custGeom>
            <a:noFill/>
            <a:ln w="9525" cap="rnd">
              <a:solidFill>
                <a:srgbClr val="FF0000"/>
              </a:solidFill>
              <a:prstDash val="sysDot"/>
              <a:round/>
              <a:headEnd/>
              <a:tailEnd/>
            </a:ln>
          </p:spPr>
          <p:txBody>
            <a:bodyPr/>
            <a:lstStyle/>
            <a:p>
              <a:endParaRPr lang="en-US"/>
            </a:p>
          </p:txBody>
        </p:sp>
        <p:sp>
          <p:nvSpPr>
            <p:cNvPr id="75902" name="Freeform 76"/>
            <p:cNvSpPr>
              <a:spLocks/>
            </p:cNvSpPr>
            <p:nvPr/>
          </p:nvSpPr>
          <p:spPr bwMode="auto">
            <a:xfrm>
              <a:off x="3360" y="2400"/>
              <a:ext cx="813" cy="743"/>
            </a:xfrm>
            <a:custGeom>
              <a:avLst/>
              <a:gdLst>
                <a:gd name="T0" fmla="*/ 0 w 813"/>
                <a:gd name="T1" fmla="*/ 0 h 743"/>
                <a:gd name="T2" fmla="*/ 813 w 813"/>
                <a:gd name="T3" fmla="*/ 743 h 743"/>
                <a:gd name="T4" fmla="*/ 0 60000 65536"/>
                <a:gd name="T5" fmla="*/ 0 60000 65536"/>
                <a:gd name="T6" fmla="*/ 0 w 813"/>
                <a:gd name="T7" fmla="*/ 0 h 743"/>
                <a:gd name="T8" fmla="*/ 813 w 813"/>
                <a:gd name="T9" fmla="*/ 743 h 743"/>
              </a:gdLst>
              <a:ahLst/>
              <a:cxnLst>
                <a:cxn ang="T4">
                  <a:pos x="T0" y="T1"/>
                </a:cxn>
                <a:cxn ang="T5">
                  <a:pos x="T2" y="T3"/>
                </a:cxn>
              </a:cxnLst>
              <a:rect l="T6" t="T7" r="T8" b="T9"/>
              <a:pathLst>
                <a:path w="813" h="743">
                  <a:moveTo>
                    <a:pt x="0" y="0"/>
                  </a:moveTo>
                  <a:lnTo>
                    <a:pt x="813" y="743"/>
                  </a:lnTo>
                </a:path>
              </a:pathLst>
            </a:custGeom>
            <a:noFill/>
            <a:ln w="9525" cap="rnd">
              <a:solidFill>
                <a:srgbClr val="FF0000"/>
              </a:solidFill>
              <a:prstDash val="sysDot"/>
              <a:round/>
              <a:headEnd/>
              <a:tailEnd/>
            </a:ln>
          </p:spPr>
          <p:txBody>
            <a:bodyPr/>
            <a:lstStyle/>
            <a:p>
              <a:endParaRPr lang="en-US"/>
            </a:p>
          </p:txBody>
        </p:sp>
        <p:sp>
          <p:nvSpPr>
            <p:cNvPr id="75903" name="Freeform 77"/>
            <p:cNvSpPr>
              <a:spLocks/>
            </p:cNvSpPr>
            <p:nvPr/>
          </p:nvSpPr>
          <p:spPr bwMode="auto">
            <a:xfrm>
              <a:off x="4171" y="2869"/>
              <a:ext cx="257" cy="272"/>
            </a:xfrm>
            <a:custGeom>
              <a:avLst/>
              <a:gdLst>
                <a:gd name="T0" fmla="*/ 0 w 257"/>
                <a:gd name="T1" fmla="*/ 272 h 272"/>
                <a:gd name="T2" fmla="*/ 257 w 257"/>
                <a:gd name="T3" fmla="*/ 0 h 272"/>
                <a:gd name="T4" fmla="*/ 0 60000 65536"/>
                <a:gd name="T5" fmla="*/ 0 60000 65536"/>
                <a:gd name="T6" fmla="*/ 0 w 257"/>
                <a:gd name="T7" fmla="*/ 0 h 272"/>
                <a:gd name="T8" fmla="*/ 257 w 257"/>
                <a:gd name="T9" fmla="*/ 272 h 272"/>
              </a:gdLst>
              <a:ahLst/>
              <a:cxnLst>
                <a:cxn ang="T4">
                  <a:pos x="T0" y="T1"/>
                </a:cxn>
                <a:cxn ang="T5">
                  <a:pos x="T2" y="T3"/>
                </a:cxn>
              </a:cxnLst>
              <a:rect l="T6" t="T7" r="T8" b="T9"/>
              <a:pathLst>
                <a:path w="257" h="272">
                  <a:moveTo>
                    <a:pt x="0" y="272"/>
                  </a:moveTo>
                  <a:lnTo>
                    <a:pt x="257" y="0"/>
                  </a:lnTo>
                </a:path>
              </a:pathLst>
            </a:custGeom>
            <a:noFill/>
            <a:ln w="9525" cap="rnd">
              <a:solidFill>
                <a:srgbClr val="FF0000"/>
              </a:solidFill>
              <a:prstDash val="sysDot"/>
              <a:round/>
              <a:headEnd/>
              <a:tailEnd/>
            </a:ln>
          </p:spPr>
          <p:txBody>
            <a:bodyPr/>
            <a:lstStyle/>
            <a:p>
              <a:endParaRPr lang="en-US"/>
            </a:p>
          </p:txBody>
        </p:sp>
        <p:sp>
          <p:nvSpPr>
            <p:cNvPr id="75904" name="Freeform 78"/>
            <p:cNvSpPr>
              <a:spLocks/>
            </p:cNvSpPr>
            <p:nvPr/>
          </p:nvSpPr>
          <p:spPr bwMode="auto">
            <a:xfrm>
              <a:off x="3540" y="1996"/>
              <a:ext cx="886" cy="871"/>
            </a:xfrm>
            <a:custGeom>
              <a:avLst/>
              <a:gdLst>
                <a:gd name="T0" fmla="*/ 886 w 886"/>
                <a:gd name="T1" fmla="*/ 871 h 871"/>
                <a:gd name="T2" fmla="*/ 0 w 886"/>
                <a:gd name="T3" fmla="*/ 0 h 871"/>
                <a:gd name="T4" fmla="*/ 0 60000 65536"/>
                <a:gd name="T5" fmla="*/ 0 60000 65536"/>
                <a:gd name="T6" fmla="*/ 0 w 886"/>
                <a:gd name="T7" fmla="*/ 0 h 871"/>
                <a:gd name="T8" fmla="*/ 886 w 886"/>
                <a:gd name="T9" fmla="*/ 871 h 871"/>
              </a:gdLst>
              <a:ahLst/>
              <a:cxnLst>
                <a:cxn ang="T4">
                  <a:pos x="T0" y="T1"/>
                </a:cxn>
                <a:cxn ang="T5">
                  <a:pos x="T2" y="T3"/>
                </a:cxn>
              </a:cxnLst>
              <a:rect l="T6" t="T7" r="T8" b="T9"/>
              <a:pathLst>
                <a:path w="886" h="871">
                  <a:moveTo>
                    <a:pt x="886" y="871"/>
                  </a:moveTo>
                  <a:lnTo>
                    <a:pt x="0" y="0"/>
                  </a:lnTo>
                </a:path>
              </a:pathLst>
            </a:custGeom>
            <a:noFill/>
            <a:ln w="9525" cap="rnd">
              <a:solidFill>
                <a:srgbClr val="FF0000"/>
              </a:solidFill>
              <a:prstDash val="sysDot"/>
              <a:round/>
              <a:headEnd/>
              <a:tailEnd/>
            </a:ln>
          </p:spPr>
          <p:txBody>
            <a:bodyPr/>
            <a:lstStyle/>
            <a:p>
              <a:endParaRPr lang="en-US"/>
            </a:p>
          </p:txBody>
        </p:sp>
        <p:sp>
          <p:nvSpPr>
            <p:cNvPr id="75905" name="Freeform 79"/>
            <p:cNvSpPr>
              <a:spLocks/>
            </p:cNvSpPr>
            <p:nvPr/>
          </p:nvSpPr>
          <p:spPr bwMode="auto">
            <a:xfrm>
              <a:off x="3539" y="1680"/>
              <a:ext cx="253" cy="316"/>
            </a:xfrm>
            <a:custGeom>
              <a:avLst/>
              <a:gdLst>
                <a:gd name="T0" fmla="*/ 0 w 253"/>
                <a:gd name="T1" fmla="*/ 316 h 316"/>
                <a:gd name="T2" fmla="*/ 253 w 253"/>
                <a:gd name="T3" fmla="*/ 0 h 316"/>
                <a:gd name="T4" fmla="*/ 0 60000 65536"/>
                <a:gd name="T5" fmla="*/ 0 60000 65536"/>
                <a:gd name="T6" fmla="*/ 0 w 253"/>
                <a:gd name="T7" fmla="*/ 0 h 316"/>
                <a:gd name="T8" fmla="*/ 253 w 253"/>
                <a:gd name="T9" fmla="*/ 316 h 316"/>
              </a:gdLst>
              <a:ahLst/>
              <a:cxnLst>
                <a:cxn ang="T4">
                  <a:pos x="T0" y="T1"/>
                </a:cxn>
                <a:cxn ang="T5">
                  <a:pos x="T2" y="T3"/>
                </a:cxn>
              </a:cxnLst>
              <a:rect l="T6" t="T7" r="T8" b="T9"/>
              <a:pathLst>
                <a:path w="253" h="316">
                  <a:moveTo>
                    <a:pt x="0" y="316"/>
                  </a:moveTo>
                  <a:lnTo>
                    <a:pt x="253" y="0"/>
                  </a:lnTo>
                </a:path>
              </a:pathLst>
            </a:custGeom>
            <a:noFill/>
            <a:ln w="9525" cap="rnd">
              <a:solidFill>
                <a:srgbClr val="FF0000"/>
              </a:solidFill>
              <a:prstDash val="sysDot"/>
              <a:round/>
              <a:headEnd/>
              <a:tailEnd/>
            </a:ln>
          </p:spPr>
          <p:txBody>
            <a:bodyPr/>
            <a:lstStyle/>
            <a:p>
              <a:endParaRPr lang="en-US"/>
            </a:p>
          </p:txBody>
        </p:sp>
        <p:sp>
          <p:nvSpPr>
            <p:cNvPr id="75906" name="Line 80"/>
            <p:cNvSpPr>
              <a:spLocks noChangeShapeType="1"/>
            </p:cNvSpPr>
            <p:nvPr/>
          </p:nvSpPr>
          <p:spPr bwMode="auto">
            <a:xfrm>
              <a:off x="3792" y="1680"/>
              <a:ext cx="48" cy="96"/>
            </a:xfrm>
            <a:prstGeom prst="line">
              <a:avLst/>
            </a:prstGeom>
            <a:noFill/>
            <a:ln w="9525" cap="rnd">
              <a:solidFill>
                <a:srgbClr val="FF0000"/>
              </a:solidFill>
              <a:prstDash val="sysDot"/>
              <a:round/>
              <a:headEnd/>
              <a:tailEnd/>
            </a:ln>
          </p:spPr>
          <p:txBody>
            <a:bodyPr/>
            <a:lstStyle/>
            <a:p>
              <a:endParaRPr lang="en-US"/>
            </a:p>
          </p:txBody>
        </p:sp>
      </p:grpSp>
      <p:grpSp>
        <p:nvGrpSpPr>
          <p:cNvPr id="5" name="Group 81"/>
          <p:cNvGrpSpPr>
            <a:grpSpLocks/>
          </p:cNvGrpSpPr>
          <p:nvPr/>
        </p:nvGrpSpPr>
        <p:grpSpPr bwMode="auto">
          <a:xfrm>
            <a:off x="7658100" y="3776663"/>
            <a:ext cx="990600" cy="1176337"/>
            <a:chOff x="4752" y="2379"/>
            <a:chExt cx="624" cy="741"/>
          </a:xfrm>
        </p:grpSpPr>
        <p:sp>
          <p:nvSpPr>
            <p:cNvPr id="75883" name="Freeform 82"/>
            <p:cNvSpPr>
              <a:spLocks/>
            </p:cNvSpPr>
            <p:nvPr/>
          </p:nvSpPr>
          <p:spPr bwMode="auto">
            <a:xfrm>
              <a:off x="4908" y="2448"/>
              <a:ext cx="180" cy="192"/>
            </a:xfrm>
            <a:custGeom>
              <a:avLst/>
              <a:gdLst>
                <a:gd name="T0" fmla="*/ 180 w 180"/>
                <a:gd name="T1" fmla="*/ 0 h 192"/>
                <a:gd name="T2" fmla="*/ 0 w 180"/>
                <a:gd name="T3" fmla="*/ 192 h 192"/>
                <a:gd name="T4" fmla="*/ 0 60000 65536"/>
                <a:gd name="T5" fmla="*/ 0 60000 65536"/>
                <a:gd name="T6" fmla="*/ 0 w 180"/>
                <a:gd name="T7" fmla="*/ 0 h 192"/>
                <a:gd name="T8" fmla="*/ 180 w 180"/>
                <a:gd name="T9" fmla="*/ 192 h 192"/>
              </a:gdLst>
              <a:ahLst/>
              <a:cxnLst>
                <a:cxn ang="T4">
                  <a:pos x="T0" y="T1"/>
                </a:cxn>
                <a:cxn ang="T5">
                  <a:pos x="T2" y="T3"/>
                </a:cxn>
              </a:cxnLst>
              <a:rect l="T6" t="T7" r="T8" b="T9"/>
              <a:pathLst>
                <a:path w="180" h="192">
                  <a:moveTo>
                    <a:pt x="180" y="0"/>
                  </a:moveTo>
                  <a:lnTo>
                    <a:pt x="0" y="192"/>
                  </a:lnTo>
                </a:path>
              </a:pathLst>
            </a:custGeom>
            <a:noFill/>
            <a:ln w="9525" cap="rnd">
              <a:solidFill>
                <a:srgbClr val="FF0000"/>
              </a:solidFill>
              <a:prstDash val="sysDot"/>
              <a:round/>
              <a:headEnd/>
              <a:tailEnd/>
            </a:ln>
          </p:spPr>
          <p:txBody>
            <a:bodyPr/>
            <a:lstStyle/>
            <a:p>
              <a:endParaRPr lang="en-US"/>
            </a:p>
          </p:txBody>
        </p:sp>
        <p:sp>
          <p:nvSpPr>
            <p:cNvPr id="75884" name="Line 83"/>
            <p:cNvSpPr>
              <a:spLocks noChangeShapeType="1"/>
            </p:cNvSpPr>
            <p:nvPr/>
          </p:nvSpPr>
          <p:spPr bwMode="auto">
            <a:xfrm flipV="1">
              <a:off x="4800" y="2592"/>
              <a:ext cx="432" cy="288"/>
            </a:xfrm>
            <a:prstGeom prst="line">
              <a:avLst/>
            </a:prstGeom>
            <a:noFill/>
            <a:ln w="9525" cap="rnd">
              <a:solidFill>
                <a:srgbClr val="FF0000"/>
              </a:solidFill>
              <a:prstDash val="sysDot"/>
              <a:round/>
              <a:headEnd/>
              <a:tailEnd/>
            </a:ln>
          </p:spPr>
          <p:txBody>
            <a:bodyPr/>
            <a:lstStyle/>
            <a:p>
              <a:endParaRPr lang="en-US"/>
            </a:p>
          </p:txBody>
        </p:sp>
        <p:grpSp>
          <p:nvGrpSpPr>
            <p:cNvPr id="75885" name="Group 84"/>
            <p:cNvGrpSpPr>
              <a:grpSpLocks/>
            </p:cNvGrpSpPr>
            <p:nvPr/>
          </p:nvGrpSpPr>
          <p:grpSpPr bwMode="auto">
            <a:xfrm>
              <a:off x="4752" y="2379"/>
              <a:ext cx="624" cy="741"/>
              <a:chOff x="4752" y="2379"/>
              <a:chExt cx="624" cy="741"/>
            </a:xfrm>
          </p:grpSpPr>
          <p:sp>
            <p:nvSpPr>
              <p:cNvPr id="75886" name="Freeform 85"/>
              <p:cNvSpPr>
                <a:spLocks/>
              </p:cNvSpPr>
              <p:nvPr/>
            </p:nvSpPr>
            <p:spPr bwMode="auto">
              <a:xfrm>
                <a:off x="4907" y="2646"/>
                <a:ext cx="408" cy="135"/>
              </a:xfrm>
              <a:custGeom>
                <a:avLst/>
                <a:gdLst>
                  <a:gd name="T0" fmla="*/ 0 w 408"/>
                  <a:gd name="T1" fmla="*/ 0 h 135"/>
                  <a:gd name="T2" fmla="*/ 408 w 408"/>
                  <a:gd name="T3" fmla="*/ 135 h 135"/>
                  <a:gd name="T4" fmla="*/ 0 60000 65536"/>
                  <a:gd name="T5" fmla="*/ 0 60000 65536"/>
                  <a:gd name="T6" fmla="*/ 0 w 408"/>
                  <a:gd name="T7" fmla="*/ 0 h 135"/>
                  <a:gd name="T8" fmla="*/ 408 w 408"/>
                  <a:gd name="T9" fmla="*/ 135 h 135"/>
                </a:gdLst>
                <a:ahLst/>
                <a:cxnLst>
                  <a:cxn ang="T4">
                    <a:pos x="T0" y="T1"/>
                  </a:cxn>
                  <a:cxn ang="T5">
                    <a:pos x="T2" y="T3"/>
                  </a:cxn>
                </a:cxnLst>
                <a:rect l="T6" t="T7" r="T8" b="T9"/>
                <a:pathLst>
                  <a:path w="408" h="135">
                    <a:moveTo>
                      <a:pt x="0" y="0"/>
                    </a:moveTo>
                    <a:lnTo>
                      <a:pt x="408" y="135"/>
                    </a:lnTo>
                  </a:path>
                </a:pathLst>
              </a:custGeom>
              <a:noFill/>
              <a:ln w="9525" cap="rnd">
                <a:solidFill>
                  <a:srgbClr val="FF0000"/>
                </a:solidFill>
                <a:prstDash val="sysDot"/>
                <a:round/>
                <a:headEnd/>
                <a:tailEnd/>
              </a:ln>
            </p:spPr>
            <p:txBody>
              <a:bodyPr/>
              <a:lstStyle/>
              <a:p>
                <a:endParaRPr lang="en-US"/>
              </a:p>
            </p:txBody>
          </p:sp>
          <p:sp>
            <p:nvSpPr>
              <p:cNvPr id="75887" name="Freeform 86"/>
              <p:cNvSpPr>
                <a:spLocks/>
              </p:cNvSpPr>
              <p:nvPr/>
            </p:nvSpPr>
            <p:spPr bwMode="auto">
              <a:xfrm>
                <a:off x="5094" y="2790"/>
                <a:ext cx="227" cy="317"/>
              </a:xfrm>
              <a:custGeom>
                <a:avLst/>
                <a:gdLst>
                  <a:gd name="T0" fmla="*/ 227 w 227"/>
                  <a:gd name="T1" fmla="*/ 0 h 317"/>
                  <a:gd name="T2" fmla="*/ 0 w 227"/>
                  <a:gd name="T3" fmla="*/ 317 h 317"/>
                  <a:gd name="T4" fmla="*/ 0 60000 65536"/>
                  <a:gd name="T5" fmla="*/ 0 60000 65536"/>
                  <a:gd name="T6" fmla="*/ 0 w 227"/>
                  <a:gd name="T7" fmla="*/ 0 h 317"/>
                  <a:gd name="T8" fmla="*/ 227 w 227"/>
                  <a:gd name="T9" fmla="*/ 317 h 317"/>
                </a:gdLst>
                <a:ahLst/>
                <a:cxnLst>
                  <a:cxn ang="T4">
                    <a:pos x="T0" y="T1"/>
                  </a:cxn>
                  <a:cxn ang="T5">
                    <a:pos x="T2" y="T3"/>
                  </a:cxn>
                </a:cxnLst>
                <a:rect l="T6" t="T7" r="T8" b="T9"/>
                <a:pathLst>
                  <a:path w="227" h="317">
                    <a:moveTo>
                      <a:pt x="227" y="0"/>
                    </a:moveTo>
                    <a:lnTo>
                      <a:pt x="0" y="317"/>
                    </a:lnTo>
                  </a:path>
                </a:pathLst>
              </a:custGeom>
              <a:noFill/>
              <a:ln w="9525" cap="rnd">
                <a:solidFill>
                  <a:srgbClr val="FF0000"/>
                </a:solidFill>
                <a:prstDash val="sysDot"/>
                <a:round/>
                <a:headEnd/>
                <a:tailEnd/>
              </a:ln>
            </p:spPr>
            <p:txBody>
              <a:bodyPr/>
              <a:lstStyle/>
              <a:p>
                <a:endParaRPr lang="en-US"/>
              </a:p>
            </p:txBody>
          </p:sp>
          <p:sp>
            <p:nvSpPr>
              <p:cNvPr id="75888" name="Freeform 87"/>
              <p:cNvSpPr>
                <a:spLocks/>
              </p:cNvSpPr>
              <p:nvPr/>
            </p:nvSpPr>
            <p:spPr bwMode="auto">
              <a:xfrm>
                <a:off x="4800" y="2880"/>
                <a:ext cx="290" cy="225"/>
              </a:xfrm>
              <a:custGeom>
                <a:avLst/>
                <a:gdLst>
                  <a:gd name="T0" fmla="*/ 290 w 290"/>
                  <a:gd name="T1" fmla="*/ 225 h 225"/>
                  <a:gd name="T2" fmla="*/ 0 w 290"/>
                  <a:gd name="T3" fmla="*/ 0 h 225"/>
                  <a:gd name="T4" fmla="*/ 0 60000 65536"/>
                  <a:gd name="T5" fmla="*/ 0 60000 65536"/>
                  <a:gd name="T6" fmla="*/ 0 w 290"/>
                  <a:gd name="T7" fmla="*/ 0 h 225"/>
                  <a:gd name="T8" fmla="*/ 290 w 290"/>
                  <a:gd name="T9" fmla="*/ 225 h 225"/>
                </a:gdLst>
                <a:ahLst/>
                <a:cxnLst>
                  <a:cxn ang="T4">
                    <a:pos x="T0" y="T1"/>
                  </a:cxn>
                  <a:cxn ang="T5">
                    <a:pos x="T2" y="T3"/>
                  </a:cxn>
                </a:cxnLst>
                <a:rect l="T6" t="T7" r="T8" b="T9"/>
                <a:pathLst>
                  <a:path w="290" h="225">
                    <a:moveTo>
                      <a:pt x="290" y="225"/>
                    </a:moveTo>
                    <a:lnTo>
                      <a:pt x="0" y="0"/>
                    </a:lnTo>
                  </a:path>
                </a:pathLst>
              </a:custGeom>
              <a:noFill/>
              <a:ln w="9525" cap="rnd">
                <a:solidFill>
                  <a:srgbClr val="FF0000"/>
                </a:solidFill>
                <a:prstDash val="sysDot"/>
                <a:round/>
                <a:headEnd/>
                <a:tailEnd/>
              </a:ln>
            </p:spPr>
            <p:txBody>
              <a:bodyPr/>
              <a:lstStyle/>
              <a:p>
                <a:endParaRPr lang="en-US"/>
              </a:p>
            </p:txBody>
          </p:sp>
          <p:sp>
            <p:nvSpPr>
              <p:cNvPr id="75889" name="Freeform 88"/>
              <p:cNvSpPr>
                <a:spLocks/>
              </p:cNvSpPr>
              <p:nvPr/>
            </p:nvSpPr>
            <p:spPr bwMode="auto">
              <a:xfrm>
                <a:off x="5232" y="2592"/>
                <a:ext cx="48" cy="517"/>
              </a:xfrm>
              <a:custGeom>
                <a:avLst/>
                <a:gdLst>
                  <a:gd name="T0" fmla="*/ 0 w 48"/>
                  <a:gd name="T1" fmla="*/ 0 h 517"/>
                  <a:gd name="T2" fmla="*/ 48 w 48"/>
                  <a:gd name="T3" fmla="*/ 517 h 517"/>
                  <a:gd name="T4" fmla="*/ 0 60000 65536"/>
                  <a:gd name="T5" fmla="*/ 0 60000 65536"/>
                  <a:gd name="T6" fmla="*/ 0 w 48"/>
                  <a:gd name="T7" fmla="*/ 0 h 517"/>
                  <a:gd name="T8" fmla="*/ 48 w 48"/>
                  <a:gd name="T9" fmla="*/ 517 h 517"/>
                </a:gdLst>
                <a:ahLst/>
                <a:cxnLst>
                  <a:cxn ang="T4">
                    <a:pos x="T0" y="T1"/>
                  </a:cxn>
                  <a:cxn ang="T5">
                    <a:pos x="T2" y="T3"/>
                  </a:cxn>
                </a:cxnLst>
                <a:rect l="T6" t="T7" r="T8" b="T9"/>
                <a:pathLst>
                  <a:path w="48" h="517">
                    <a:moveTo>
                      <a:pt x="0" y="0"/>
                    </a:moveTo>
                    <a:lnTo>
                      <a:pt x="48" y="517"/>
                    </a:lnTo>
                  </a:path>
                </a:pathLst>
              </a:custGeom>
              <a:noFill/>
              <a:ln w="9525" cap="rnd">
                <a:solidFill>
                  <a:srgbClr val="FF0000"/>
                </a:solidFill>
                <a:prstDash val="sysDot"/>
                <a:round/>
                <a:headEnd/>
                <a:tailEnd/>
              </a:ln>
            </p:spPr>
            <p:txBody>
              <a:bodyPr/>
              <a:lstStyle/>
              <a:p>
                <a:endParaRPr lang="en-US"/>
              </a:p>
            </p:txBody>
          </p:sp>
          <p:sp>
            <p:nvSpPr>
              <p:cNvPr id="75890" name="Freeform 89"/>
              <p:cNvSpPr>
                <a:spLocks/>
              </p:cNvSpPr>
              <p:nvPr/>
            </p:nvSpPr>
            <p:spPr bwMode="auto">
              <a:xfrm>
                <a:off x="5282" y="2928"/>
                <a:ext cx="94" cy="179"/>
              </a:xfrm>
              <a:custGeom>
                <a:avLst/>
                <a:gdLst>
                  <a:gd name="T0" fmla="*/ 0 w 94"/>
                  <a:gd name="T1" fmla="*/ 179 h 179"/>
                  <a:gd name="T2" fmla="*/ 94 w 94"/>
                  <a:gd name="T3" fmla="*/ 0 h 179"/>
                  <a:gd name="T4" fmla="*/ 0 60000 65536"/>
                  <a:gd name="T5" fmla="*/ 0 60000 65536"/>
                  <a:gd name="T6" fmla="*/ 0 w 94"/>
                  <a:gd name="T7" fmla="*/ 0 h 179"/>
                  <a:gd name="T8" fmla="*/ 94 w 94"/>
                  <a:gd name="T9" fmla="*/ 179 h 179"/>
                </a:gdLst>
                <a:ahLst/>
                <a:cxnLst>
                  <a:cxn ang="T4">
                    <a:pos x="T0" y="T1"/>
                  </a:cxn>
                  <a:cxn ang="T5">
                    <a:pos x="T2" y="T3"/>
                  </a:cxn>
                </a:cxnLst>
                <a:rect l="T6" t="T7" r="T8" b="T9"/>
                <a:pathLst>
                  <a:path w="94" h="179">
                    <a:moveTo>
                      <a:pt x="0" y="179"/>
                    </a:moveTo>
                    <a:lnTo>
                      <a:pt x="94" y="0"/>
                    </a:lnTo>
                  </a:path>
                </a:pathLst>
              </a:custGeom>
              <a:noFill/>
              <a:ln w="9525" cap="rnd">
                <a:solidFill>
                  <a:srgbClr val="FF0000"/>
                </a:solidFill>
                <a:prstDash val="sysDot"/>
                <a:round/>
                <a:headEnd/>
                <a:tailEnd/>
              </a:ln>
            </p:spPr>
            <p:txBody>
              <a:bodyPr/>
              <a:lstStyle/>
              <a:p>
                <a:endParaRPr lang="en-US"/>
              </a:p>
            </p:txBody>
          </p:sp>
          <p:sp>
            <p:nvSpPr>
              <p:cNvPr id="75891" name="Line 90"/>
              <p:cNvSpPr>
                <a:spLocks noChangeShapeType="1"/>
              </p:cNvSpPr>
              <p:nvPr/>
            </p:nvSpPr>
            <p:spPr bwMode="auto">
              <a:xfrm flipH="1">
                <a:off x="4752" y="2928"/>
                <a:ext cx="624" cy="96"/>
              </a:xfrm>
              <a:prstGeom prst="line">
                <a:avLst/>
              </a:prstGeom>
              <a:noFill/>
              <a:ln w="9525" cap="rnd">
                <a:solidFill>
                  <a:srgbClr val="FF0000"/>
                </a:solidFill>
                <a:prstDash val="sysDot"/>
                <a:round/>
                <a:headEnd/>
                <a:tailEnd/>
              </a:ln>
            </p:spPr>
            <p:txBody>
              <a:bodyPr/>
              <a:lstStyle/>
              <a:p>
                <a:endParaRPr lang="en-US"/>
              </a:p>
            </p:txBody>
          </p:sp>
          <p:sp>
            <p:nvSpPr>
              <p:cNvPr id="75892" name="Line 91"/>
              <p:cNvSpPr>
                <a:spLocks noChangeShapeType="1"/>
              </p:cNvSpPr>
              <p:nvPr/>
            </p:nvSpPr>
            <p:spPr bwMode="auto">
              <a:xfrm>
                <a:off x="4752" y="3024"/>
                <a:ext cx="48" cy="96"/>
              </a:xfrm>
              <a:prstGeom prst="line">
                <a:avLst/>
              </a:prstGeom>
              <a:noFill/>
              <a:ln w="9525" cap="rnd">
                <a:solidFill>
                  <a:srgbClr val="FF0000"/>
                </a:solidFill>
                <a:prstDash val="sysDot"/>
                <a:round/>
                <a:headEnd/>
                <a:tailEnd/>
              </a:ln>
            </p:spPr>
            <p:txBody>
              <a:bodyPr/>
              <a:lstStyle/>
              <a:p>
                <a:endParaRPr lang="en-US"/>
              </a:p>
            </p:txBody>
          </p:sp>
          <p:sp>
            <p:nvSpPr>
              <p:cNvPr id="75893" name="Freeform 92"/>
              <p:cNvSpPr>
                <a:spLocks/>
              </p:cNvSpPr>
              <p:nvPr/>
            </p:nvSpPr>
            <p:spPr bwMode="auto">
              <a:xfrm>
                <a:off x="4799" y="2546"/>
                <a:ext cx="416" cy="563"/>
              </a:xfrm>
              <a:custGeom>
                <a:avLst/>
                <a:gdLst>
                  <a:gd name="T0" fmla="*/ 0 w 416"/>
                  <a:gd name="T1" fmla="*/ 563 h 563"/>
                  <a:gd name="T2" fmla="*/ 416 w 416"/>
                  <a:gd name="T3" fmla="*/ 0 h 563"/>
                  <a:gd name="T4" fmla="*/ 0 60000 65536"/>
                  <a:gd name="T5" fmla="*/ 0 60000 65536"/>
                  <a:gd name="T6" fmla="*/ 0 w 416"/>
                  <a:gd name="T7" fmla="*/ 0 h 563"/>
                  <a:gd name="T8" fmla="*/ 416 w 416"/>
                  <a:gd name="T9" fmla="*/ 563 h 563"/>
                </a:gdLst>
                <a:ahLst/>
                <a:cxnLst>
                  <a:cxn ang="T4">
                    <a:pos x="T0" y="T1"/>
                  </a:cxn>
                  <a:cxn ang="T5">
                    <a:pos x="T2" y="T3"/>
                  </a:cxn>
                </a:cxnLst>
                <a:rect l="T6" t="T7" r="T8" b="T9"/>
                <a:pathLst>
                  <a:path w="416" h="563">
                    <a:moveTo>
                      <a:pt x="0" y="563"/>
                    </a:moveTo>
                    <a:lnTo>
                      <a:pt x="416" y="0"/>
                    </a:lnTo>
                  </a:path>
                </a:pathLst>
              </a:custGeom>
              <a:noFill/>
              <a:ln w="9525" cap="rnd">
                <a:solidFill>
                  <a:srgbClr val="FF0000"/>
                </a:solidFill>
                <a:prstDash val="sysDot"/>
                <a:round/>
                <a:headEnd/>
                <a:tailEnd/>
              </a:ln>
            </p:spPr>
            <p:txBody>
              <a:bodyPr/>
              <a:lstStyle/>
              <a:p>
                <a:endParaRPr lang="en-US"/>
              </a:p>
            </p:txBody>
          </p:sp>
          <p:sp>
            <p:nvSpPr>
              <p:cNvPr id="75894" name="Freeform 93"/>
              <p:cNvSpPr>
                <a:spLocks/>
              </p:cNvSpPr>
              <p:nvPr/>
            </p:nvSpPr>
            <p:spPr bwMode="auto">
              <a:xfrm>
                <a:off x="4944" y="2544"/>
                <a:ext cx="273" cy="1"/>
              </a:xfrm>
              <a:custGeom>
                <a:avLst/>
                <a:gdLst>
                  <a:gd name="T0" fmla="*/ 273 w 273"/>
                  <a:gd name="T1" fmla="*/ 0 h 1"/>
                  <a:gd name="T2" fmla="*/ 0 w 273"/>
                  <a:gd name="T3" fmla="*/ 1 h 1"/>
                  <a:gd name="T4" fmla="*/ 0 60000 65536"/>
                  <a:gd name="T5" fmla="*/ 0 60000 65536"/>
                  <a:gd name="T6" fmla="*/ 0 w 273"/>
                  <a:gd name="T7" fmla="*/ 0 h 1"/>
                  <a:gd name="T8" fmla="*/ 273 w 273"/>
                  <a:gd name="T9" fmla="*/ 1 h 1"/>
                </a:gdLst>
                <a:ahLst/>
                <a:cxnLst>
                  <a:cxn ang="T4">
                    <a:pos x="T0" y="T1"/>
                  </a:cxn>
                  <a:cxn ang="T5">
                    <a:pos x="T2" y="T3"/>
                  </a:cxn>
                </a:cxnLst>
                <a:rect l="T6" t="T7" r="T8" b="T9"/>
                <a:pathLst>
                  <a:path w="273" h="1">
                    <a:moveTo>
                      <a:pt x="273" y="0"/>
                    </a:moveTo>
                    <a:lnTo>
                      <a:pt x="0" y="1"/>
                    </a:lnTo>
                  </a:path>
                </a:pathLst>
              </a:custGeom>
              <a:noFill/>
              <a:ln w="9525" cap="rnd">
                <a:solidFill>
                  <a:srgbClr val="FF0000"/>
                </a:solidFill>
                <a:prstDash val="sysDot"/>
                <a:round/>
                <a:headEnd/>
                <a:tailEnd/>
              </a:ln>
            </p:spPr>
            <p:txBody>
              <a:bodyPr/>
              <a:lstStyle/>
              <a:p>
                <a:endParaRPr lang="en-US"/>
              </a:p>
            </p:txBody>
          </p:sp>
          <p:sp>
            <p:nvSpPr>
              <p:cNvPr id="75895" name="Freeform 94"/>
              <p:cNvSpPr>
                <a:spLocks/>
              </p:cNvSpPr>
              <p:nvPr/>
            </p:nvSpPr>
            <p:spPr bwMode="auto">
              <a:xfrm>
                <a:off x="4951" y="2448"/>
                <a:ext cx="233" cy="96"/>
              </a:xfrm>
              <a:custGeom>
                <a:avLst/>
                <a:gdLst>
                  <a:gd name="T0" fmla="*/ 0 w 233"/>
                  <a:gd name="T1" fmla="*/ 96 h 96"/>
                  <a:gd name="T2" fmla="*/ 233 w 233"/>
                  <a:gd name="T3" fmla="*/ 0 h 96"/>
                  <a:gd name="T4" fmla="*/ 0 60000 65536"/>
                  <a:gd name="T5" fmla="*/ 0 60000 65536"/>
                  <a:gd name="T6" fmla="*/ 0 w 233"/>
                  <a:gd name="T7" fmla="*/ 0 h 96"/>
                  <a:gd name="T8" fmla="*/ 233 w 233"/>
                  <a:gd name="T9" fmla="*/ 96 h 96"/>
                </a:gdLst>
                <a:ahLst/>
                <a:cxnLst>
                  <a:cxn ang="T4">
                    <a:pos x="T0" y="T1"/>
                  </a:cxn>
                  <a:cxn ang="T5">
                    <a:pos x="T2" y="T3"/>
                  </a:cxn>
                </a:cxnLst>
                <a:rect l="T6" t="T7" r="T8" b="T9"/>
                <a:pathLst>
                  <a:path w="233" h="96">
                    <a:moveTo>
                      <a:pt x="0" y="96"/>
                    </a:moveTo>
                    <a:lnTo>
                      <a:pt x="233" y="0"/>
                    </a:lnTo>
                  </a:path>
                </a:pathLst>
              </a:custGeom>
              <a:noFill/>
              <a:ln w="9525" cap="rnd">
                <a:solidFill>
                  <a:srgbClr val="FF0000"/>
                </a:solidFill>
                <a:prstDash val="sysDot"/>
                <a:round/>
                <a:headEnd/>
                <a:tailEnd/>
              </a:ln>
            </p:spPr>
            <p:txBody>
              <a:bodyPr/>
              <a:lstStyle/>
              <a:p>
                <a:endParaRPr lang="en-US"/>
              </a:p>
            </p:txBody>
          </p:sp>
          <p:sp>
            <p:nvSpPr>
              <p:cNvPr id="75896" name="Freeform 95"/>
              <p:cNvSpPr>
                <a:spLocks/>
              </p:cNvSpPr>
              <p:nvPr/>
            </p:nvSpPr>
            <p:spPr bwMode="auto">
              <a:xfrm>
                <a:off x="4976" y="2444"/>
                <a:ext cx="221" cy="3"/>
              </a:xfrm>
              <a:custGeom>
                <a:avLst/>
                <a:gdLst>
                  <a:gd name="T0" fmla="*/ 221 w 221"/>
                  <a:gd name="T1" fmla="*/ 0 h 3"/>
                  <a:gd name="T2" fmla="*/ 0 w 221"/>
                  <a:gd name="T3" fmla="*/ 3 h 3"/>
                  <a:gd name="T4" fmla="*/ 0 60000 65536"/>
                  <a:gd name="T5" fmla="*/ 0 60000 65536"/>
                  <a:gd name="T6" fmla="*/ 0 w 221"/>
                  <a:gd name="T7" fmla="*/ 0 h 3"/>
                  <a:gd name="T8" fmla="*/ 221 w 221"/>
                  <a:gd name="T9" fmla="*/ 3 h 3"/>
                </a:gdLst>
                <a:ahLst/>
                <a:cxnLst>
                  <a:cxn ang="T4">
                    <a:pos x="T0" y="T1"/>
                  </a:cxn>
                  <a:cxn ang="T5">
                    <a:pos x="T2" y="T3"/>
                  </a:cxn>
                </a:cxnLst>
                <a:rect l="T6" t="T7" r="T8" b="T9"/>
                <a:pathLst>
                  <a:path w="221" h="3">
                    <a:moveTo>
                      <a:pt x="221" y="0"/>
                    </a:moveTo>
                    <a:lnTo>
                      <a:pt x="0" y="3"/>
                    </a:lnTo>
                  </a:path>
                </a:pathLst>
              </a:custGeom>
              <a:noFill/>
              <a:ln w="9525" cap="rnd">
                <a:solidFill>
                  <a:srgbClr val="FF0000"/>
                </a:solidFill>
                <a:prstDash val="sysDot"/>
                <a:round/>
                <a:headEnd/>
                <a:tailEnd/>
              </a:ln>
            </p:spPr>
            <p:txBody>
              <a:bodyPr/>
              <a:lstStyle/>
              <a:p>
                <a:endParaRPr lang="en-US"/>
              </a:p>
            </p:txBody>
          </p:sp>
          <p:sp>
            <p:nvSpPr>
              <p:cNvPr id="75897" name="Freeform 96"/>
              <p:cNvSpPr>
                <a:spLocks/>
              </p:cNvSpPr>
              <p:nvPr/>
            </p:nvSpPr>
            <p:spPr bwMode="auto">
              <a:xfrm>
                <a:off x="4974" y="2380"/>
                <a:ext cx="158" cy="66"/>
              </a:xfrm>
              <a:custGeom>
                <a:avLst/>
                <a:gdLst>
                  <a:gd name="T0" fmla="*/ 0 w 158"/>
                  <a:gd name="T1" fmla="*/ 66 h 66"/>
                  <a:gd name="T2" fmla="*/ 158 w 158"/>
                  <a:gd name="T3" fmla="*/ 0 h 66"/>
                  <a:gd name="T4" fmla="*/ 0 60000 65536"/>
                  <a:gd name="T5" fmla="*/ 0 60000 65536"/>
                  <a:gd name="T6" fmla="*/ 0 w 158"/>
                  <a:gd name="T7" fmla="*/ 0 h 66"/>
                  <a:gd name="T8" fmla="*/ 158 w 158"/>
                  <a:gd name="T9" fmla="*/ 66 h 66"/>
                </a:gdLst>
                <a:ahLst/>
                <a:cxnLst>
                  <a:cxn ang="T4">
                    <a:pos x="T0" y="T1"/>
                  </a:cxn>
                  <a:cxn ang="T5">
                    <a:pos x="T2" y="T3"/>
                  </a:cxn>
                </a:cxnLst>
                <a:rect l="T6" t="T7" r="T8" b="T9"/>
                <a:pathLst>
                  <a:path w="158" h="66">
                    <a:moveTo>
                      <a:pt x="0" y="66"/>
                    </a:moveTo>
                    <a:lnTo>
                      <a:pt x="158" y="0"/>
                    </a:lnTo>
                  </a:path>
                </a:pathLst>
              </a:custGeom>
              <a:noFill/>
              <a:ln w="9525" cap="rnd">
                <a:solidFill>
                  <a:srgbClr val="FF0000"/>
                </a:solidFill>
                <a:prstDash val="sysDot"/>
                <a:round/>
                <a:headEnd/>
                <a:tailEnd/>
              </a:ln>
            </p:spPr>
            <p:txBody>
              <a:bodyPr/>
              <a:lstStyle/>
              <a:p>
                <a:endParaRPr lang="en-US"/>
              </a:p>
            </p:txBody>
          </p:sp>
          <p:sp>
            <p:nvSpPr>
              <p:cNvPr id="75898" name="Freeform 97"/>
              <p:cNvSpPr>
                <a:spLocks/>
              </p:cNvSpPr>
              <p:nvPr/>
            </p:nvSpPr>
            <p:spPr bwMode="auto">
              <a:xfrm>
                <a:off x="5137" y="2379"/>
                <a:ext cx="1" cy="21"/>
              </a:xfrm>
              <a:custGeom>
                <a:avLst/>
                <a:gdLst>
                  <a:gd name="T0" fmla="*/ 0 w 1"/>
                  <a:gd name="T1" fmla="*/ 0 h 21"/>
                  <a:gd name="T2" fmla="*/ 0 w 1"/>
                  <a:gd name="T3" fmla="*/ 21 h 21"/>
                  <a:gd name="T4" fmla="*/ 0 60000 65536"/>
                  <a:gd name="T5" fmla="*/ 0 60000 65536"/>
                  <a:gd name="T6" fmla="*/ 0 w 1"/>
                  <a:gd name="T7" fmla="*/ 0 h 21"/>
                  <a:gd name="T8" fmla="*/ 1 w 1"/>
                  <a:gd name="T9" fmla="*/ 21 h 21"/>
                </a:gdLst>
                <a:ahLst/>
                <a:cxnLst>
                  <a:cxn ang="T4">
                    <a:pos x="T0" y="T1"/>
                  </a:cxn>
                  <a:cxn ang="T5">
                    <a:pos x="T2" y="T3"/>
                  </a:cxn>
                </a:cxnLst>
                <a:rect l="T6" t="T7" r="T8" b="T9"/>
                <a:pathLst>
                  <a:path w="1" h="21">
                    <a:moveTo>
                      <a:pt x="0" y="0"/>
                    </a:moveTo>
                    <a:lnTo>
                      <a:pt x="0" y="21"/>
                    </a:lnTo>
                  </a:path>
                </a:pathLst>
              </a:custGeom>
              <a:noFill/>
              <a:ln w="9525" cap="rnd">
                <a:solidFill>
                  <a:srgbClr val="FF0000"/>
                </a:solidFill>
                <a:prstDash val="sysDot"/>
                <a:round/>
                <a:headEnd/>
                <a:tailEnd/>
              </a:ln>
            </p:spPr>
            <p:txBody>
              <a:bodyPr/>
              <a:lstStyle/>
              <a:p>
                <a:endParaRPr lang="en-US"/>
              </a:p>
            </p:txBody>
          </p:sp>
        </p:grpSp>
      </p:grpSp>
      <p:sp>
        <p:nvSpPr>
          <p:cNvPr id="75820" name="Oval 98"/>
          <p:cNvSpPr>
            <a:spLocks noChangeArrowheads="1"/>
          </p:cNvSpPr>
          <p:nvPr/>
        </p:nvSpPr>
        <p:spPr bwMode="auto">
          <a:xfrm rot="-4522747">
            <a:off x="3962400" y="4267200"/>
            <a:ext cx="76200" cy="76200"/>
          </a:xfrm>
          <a:prstGeom prst="ellipse">
            <a:avLst/>
          </a:prstGeom>
          <a:solidFill>
            <a:srgbClr val="FF0000"/>
          </a:solidFill>
          <a:ln w="9525">
            <a:noFill/>
            <a:round/>
            <a:headEnd/>
            <a:tailEnd/>
          </a:ln>
        </p:spPr>
        <p:txBody>
          <a:bodyPr wrap="none" anchor="ctr"/>
          <a:lstStyle/>
          <a:p>
            <a:endParaRPr lang="en-US"/>
          </a:p>
        </p:txBody>
      </p:sp>
      <p:sp>
        <p:nvSpPr>
          <p:cNvPr id="75821" name="Rectangle 99"/>
          <p:cNvSpPr>
            <a:spLocks noChangeArrowheads="1"/>
          </p:cNvSpPr>
          <p:nvPr/>
        </p:nvSpPr>
        <p:spPr bwMode="auto">
          <a:xfrm>
            <a:off x="1524000" y="1219200"/>
            <a:ext cx="381000" cy="457200"/>
          </a:xfrm>
          <a:prstGeom prst="rect">
            <a:avLst/>
          </a:prstGeom>
          <a:noFill/>
          <a:ln w="9525">
            <a:solidFill>
              <a:schemeClr val="tx1"/>
            </a:solidFill>
            <a:miter lim="800000"/>
            <a:headEnd/>
            <a:tailEnd/>
          </a:ln>
        </p:spPr>
        <p:txBody>
          <a:bodyPr wrap="none" anchor="ctr"/>
          <a:lstStyle/>
          <a:p>
            <a:endParaRPr lang="en-US"/>
          </a:p>
        </p:txBody>
      </p:sp>
      <p:sp>
        <p:nvSpPr>
          <p:cNvPr id="75822" name="Oval 100"/>
          <p:cNvSpPr>
            <a:spLocks noChangeArrowheads="1"/>
          </p:cNvSpPr>
          <p:nvPr/>
        </p:nvSpPr>
        <p:spPr bwMode="auto">
          <a:xfrm rot="-4522747">
            <a:off x="1524000" y="1600200"/>
            <a:ext cx="76200" cy="76200"/>
          </a:xfrm>
          <a:prstGeom prst="ellipse">
            <a:avLst/>
          </a:prstGeom>
          <a:solidFill>
            <a:srgbClr val="FF0000"/>
          </a:solidFill>
          <a:ln w="9525">
            <a:noFill/>
            <a:round/>
            <a:headEnd/>
            <a:tailEnd/>
          </a:ln>
        </p:spPr>
        <p:txBody>
          <a:bodyPr wrap="none" anchor="ctr"/>
          <a:lstStyle/>
          <a:p>
            <a:endParaRPr lang="en-US"/>
          </a:p>
        </p:txBody>
      </p:sp>
      <p:sp>
        <p:nvSpPr>
          <p:cNvPr id="75823" name="Oval 101"/>
          <p:cNvSpPr>
            <a:spLocks noChangeArrowheads="1"/>
          </p:cNvSpPr>
          <p:nvPr/>
        </p:nvSpPr>
        <p:spPr bwMode="auto">
          <a:xfrm rot="-4522747">
            <a:off x="1600200" y="1600200"/>
            <a:ext cx="76200" cy="76200"/>
          </a:xfrm>
          <a:prstGeom prst="ellipse">
            <a:avLst/>
          </a:prstGeom>
          <a:solidFill>
            <a:srgbClr val="FF0000"/>
          </a:solidFill>
          <a:ln w="9525">
            <a:noFill/>
            <a:round/>
            <a:headEnd/>
            <a:tailEnd/>
          </a:ln>
        </p:spPr>
        <p:txBody>
          <a:bodyPr wrap="none" anchor="ctr"/>
          <a:lstStyle/>
          <a:p>
            <a:endParaRPr lang="en-US"/>
          </a:p>
        </p:txBody>
      </p:sp>
      <p:sp>
        <p:nvSpPr>
          <p:cNvPr id="75824" name="Oval 102"/>
          <p:cNvSpPr>
            <a:spLocks noChangeArrowheads="1"/>
          </p:cNvSpPr>
          <p:nvPr/>
        </p:nvSpPr>
        <p:spPr bwMode="auto">
          <a:xfrm rot="-4522747">
            <a:off x="1676400" y="1600200"/>
            <a:ext cx="76200" cy="76200"/>
          </a:xfrm>
          <a:prstGeom prst="ellipse">
            <a:avLst/>
          </a:prstGeom>
          <a:solidFill>
            <a:srgbClr val="FF0000"/>
          </a:solidFill>
          <a:ln w="9525">
            <a:noFill/>
            <a:round/>
            <a:headEnd/>
            <a:tailEnd/>
          </a:ln>
        </p:spPr>
        <p:txBody>
          <a:bodyPr wrap="none" anchor="ctr"/>
          <a:lstStyle/>
          <a:p>
            <a:endParaRPr lang="en-US"/>
          </a:p>
        </p:txBody>
      </p:sp>
      <p:sp>
        <p:nvSpPr>
          <p:cNvPr id="75825" name="Oval 103"/>
          <p:cNvSpPr>
            <a:spLocks noChangeArrowheads="1"/>
          </p:cNvSpPr>
          <p:nvPr/>
        </p:nvSpPr>
        <p:spPr bwMode="auto">
          <a:xfrm rot="-4522747">
            <a:off x="1752600" y="1600200"/>
            <a:ext cx="76200" cy="76200"/>
          </a:xfrm>
          <a:prstGeom prst="ellipse">
            <a:avLst/>
          </a:prstGeom>
          <a:solidFill>
            <a:srgbClr val="FF0000"/>
          </a:solidFill>
          <a:ln w="9525">
            <a:noFill/>
            <a:round/>
            <a:headEnd/>
            <a:tailEnd/>
          </a:ln>
        </p:spPr>
        <p:txBody>
          <a:bodyPr wrap="none" anchor="ctr"/>
          <a:lstStyle/>
          <a:p>
            <a:endParaRPr lang="en-US"/>
          </a:p>
        </p:txBody>
      </p:sp>
      <p:sp>
        <p:nvSpPr>
          <p:cNvPr id="75826" name="Oval 104"/>
          <p:cNvSpPr>
            <a:spLocks noChangeArrowheads="1"/>
          </p:cNvSpPr>
          <p:nvPr/>
        </p:nvSpPr>
        <p:spPr bwMode="auto">
          <a:xfrm rot="-4522747">
            <a:off x="1828800" y="1600200"/>
            <a:ext cx="76200" cy="76200"/>
          </a:xfrm>
          <a:prstGeom prst="ellipse">
            <a:avLst/>
          </a:prstGeom>
          <a:solidFill>
            <a:srgbClr val="FF0000"/>
          </a:solidFill>
          <a:ln w="9525">
            <a:noFill/>
            <a:round/>
            <a:headEnd/>
            <a:tailEnd/>
          </a:ln>
        </p:spPr>
        <p:txBody>
          <a:bodyPr wrap="none" anchor="ctr"/>
          <a:lstStyle/>
          <a:p>
            <a:endParaRPr lang="en-US"/>
          </a:p>
        </p:txBody>
      </p:sp>
      <p:sp>
        <p:nvSpPr>
          <p:cNvPr id="75827" name="Oval 105"/>
          <p:cNvSpPr>
            <a:spLocks noChangeArrowheads="1"/>
          </p:cNvSpPr>
          <p:nvPr/>
        </p:nvSpPr>
        <p:spPr bwMode="auto">
          <a:xfrm rot="-4522747">
            <a:off x="1524000" y="1524000"/>
            <a:ext cx="76200" cy="76200"/>
          </a:xfrm>
          <a:prstGeom prst="ellipse">
            <a:avLst/>
          </a:prstGeom>
          <a:solidFill>
            <a:srgbClr val="FF0000"/>
          </a:solidFill>
          <a:ln w="9525">
            <a:noFill/>
            <a:round/>
            <a:headEnd/>
            <a:tailEnd/>
          </a:ln>
        </p:spPr>
        <p:txBody>
          <a:bodyPr wrap="none" anchor="ctr"/>
          <a:lstStyle/>
          <a:p>
            <a:endParaRPr lang="en-US"/>
          </a:p>
        </p:txBody>
      </p:sp>
      <p:sp>
        <p:nvSpPr>
          <p:cNvPr id="75828" name="Oval 106"/>
          <p:cNvSpPr>
            <a:spLocks noChangeArrowheads="1"/>
          </p:cNvSpPr>
          <p:nvPr/>
        </p:nvSpPr>
        <p:spPr bwMode="auto">
          <a:xfrm rot="-4522747">
            <a:off x="1600200" y="1524000"/>
            <a:ext cx="76200" cy="76200"/>
          </a:xfrm>
          <a:prstGeom prst="ellipse">
            <a:avLst/>
          </a:prstGeom>
          <a:solidFill>
            <a:srgbClr val="FF0000"/>
          </a:solidFill>
          <a:ln w="9525">
            <a:noFill/>
            <a:round/>
            <a:headEnd/>
            <a:tailEnd/>
          </a:ln>
        </p:spPr>
        <p:txBody>
          <a:bodyPr wrap="none" anchor="ctr"/>
          <a:lstStyle/>
          <a:p>
            <a:endParaRPr lang="en-US"/>
          </a:p>
        </p:txBody>
      </p:sp>
      <p:sp>
        <p:nvSpPr>
          <p:cNvPr id="75829" name="Oval 107"/>
          <p:cNvSpPr>
            <a:spLocks noChangeArrowheads="1"/>
          </p:cNvSpPr>
          <p:nvPr/>
        </p:nvSpPr>
        <p:spPr bwMode="auto">
          <a:xfrm rot="-4522747">
            <a:off x="1676400" y="1524000"/>
            <a:ext cx="76200" cy="76200"/>
          </a:xfrm>
          <a:prstGeom prst="ellipse">
            <a:avLst/>
          </a:prstGeom>
          <a:solidFill>
            <a:srgbClr val="FF0000"/>
          </a:solidFill>
          <a:ln w="9525">
            <a:noFill/>
            <a:round/>
            <a:headEnd/>
            <a:tailEnd/>
          </a:ln>
        </p:spPr>
        <p:txBody>
          <a:bodyPr wrap="none" anchor="ctr"/>
          <a:lstStyle/>
          <a:p>
            <a:endParaRPr lang="en-US"/>
          </a:p>
        </p:txBody>
      </p:sp>
      <p:sp>
        <p:nvSpPr>
          <p:cNvPr id="75830" name="Oval 108"/>
          <p:cNvSpPr>
            <a:spLocks noChangeArrowheads="1"/>
          </p:cNvSpPr>
          <p:nvPr/>
        </p:nvSpPr>
        <p:spPr bwMode="auto">
          <a:xfrm rot="-4522747">
            <a:off x="1752600" y="1524000"/>
            <a:ext cx="76200" cy="76200"/>
          </a:xfrm>
          <a:prstGeom prst="ellipse">
            <a:avLst/>
          </a:prstGeom>
          <a:solidFill>
            <a:srgbClr val="FF0000"/>
          </a:solidFill>
          <a:ln w="9525">
            <a:noFill/>
            <a:round/>
            <a:headEnd/>
            <a:tailEnd/>
          </a:ln>
        </p:spPr>
        <p:txBody>
          <a:bodyPr wrap="none" anchor="ctr"/>
          <a:lstStyle/>
          <a:p>
            <a:endParaRPr lang="en-US"/>
          </a:p>
        </p:txBody>
      </p:sp>
      <p:sp>
        <p:nvSpPr>
          <p:cNvPr id="75831" name="Oval 109"/>
          <p:cNvSpPr>
            <a:spLocks noChangeArrowheads="1"/>
          </p:cNvSpPr>
          <p:nvPr/>
        </p:nvSpPr>
        <p:spPr bwMode="auto">
          <a:xfrm rot="-4522747">
            <a:off x="1828800" y="1524000"/>
            <a:ext cx="76200" cy="76200"/>
          </a:xfrm>
          <a:prstGeom prst="ellipse">
            <a:avLst/>
          </a:prstGeom>
          <a:solidFill>
            <a:srgbClr val="FF0000"/>
          </a:solidFill>
          <a:ln w="9525">
            <a:noFill/>
            <a:round/>
            <a:headEnd/>
            <a:tailEnd/>
          </a:ln>
        </p:spPr>
        <p:txBody>
          <a:bodyPr wrap="none" anchor="ctr"/>
          <a:lstStyle/>
          <a:p>
            <a:endParaRPr lang="en-US"/>
          </a:p>
        </p:txBody>
      </p:sp>
      <p:sp>
        <p:nvSpPr>
          <p:cNvPr id="75832" name="Oval 110"/>
          <p:cNvSpPr>
            <a:spLocks noChangeArrowheads="1"/>
          </p:cNvSpPr>
          <p:nvPr/>
        </p:nvSpPr>
        <p:spPr bwMode="auto">
          <a:xfrm rot="-4522747">
            <a:off x="1524000" y="1447800"/>
            <a:ext cx="76200" cy="76200"/>
          </a:xfrm>
          <a:prstGeom prst="ellipse">
            <a:avLst/>
          </a:prstGeom>
          <a:solidFill>
            <a:srgbClr val="FF0000"/>
          </a:solidFill>
          <a:ln w="9525">
            <a:noFill/>
            <a:round/>
            <a:headEnd/>
            <a:tailEnd/>
          </a:ln>
        </p:spPr>
        <p:txBody>
          <a:bodyPr wrap="none" anchor="ctr"/>
          <a:lstStyle/>
          <a:p>
            <a:endParaRPr lang="en-US"/>
          </a:p>
        </p:txBody>
      </p:sp>
      <p:sp>
        <p:nvSpPr>
          <p:cNvPr id="75833" name="Oval 111"/>
          <p:cNvSpPr>
            <a:spLocks noChangeArrowheads="1"/>
          </p:cNvSpPr>
          <p:nvPr/>
        </p:nvSpPr>
        <p:spPr bwMode="auto">
          <a:xfrm rot="-4522747">
            <a:off x="1600200" y="1447800"/>
            <a:ext cx="76200" cy="76200"/>
          </a:xfrm>
          <a:prstGeom prst="ellipse">
            <a:avLst/>
          </a:prstGeom>
          <a:solidFill>
            <a:srgbClr val="FF0000"/>
          </a:solidFill>
          <a:ln w="9525">
            <a:noFill/>
            <a:round/>
            <a:headEnd/>
            <a:tailEnd/>
          </a:ln>
        </p:spPr>
        <p:txBody>
          <a:bodyPr wrap="none" anchor="ctr"/>
          <a:lstStyle/>
          <a:p>
            <a:endParaRPr lang="en-US"/>
          </a:p>
        </p:txBody>
      </p:sp>
      <p:sp>
        <p:nvSpPr>
          <p:cNvPr id="75834" name="Oval 112"/>
          <p:cNvSpPr>
            <a:spLocks noChangeArrowheads="1"/>
          </p:cNvSpPr>
          <p:nvPr/>
        </p:nvSpPr>
        <p:spPr bwMode="auto">
          <a:xfrm rot="-4522747">
            <a:off x="1676400" y="1447800"/>
            <a:ext cx="76200" cy="76200"/>
          </a:xfrm>
          <a:prstGeom prst="ellipse">
            <a:avLst/>
          </a:prstGeom>
          <a:solidFill>
            <a:srgbClr val="FF0000"/>
          </a:solidFill>
          <a:ln w="9525">
            <a:noFill/>
            <a:round/>
            <a:headEnd/>
            <a:tailEnd/>
          </a:ln>
        </p:spPr>
        <p:txBody>
          <a:bodyPr wrap="none" anchor="ctr"/>
          <a:lstStyle/>
          <a:p>
            <a:endParaRPr lang="en-US"/>
          </a:p>
        </p:txBody>
      </p:sp>
      <p:sp>
        <p:nvSpPr>
          <p:cNvPr id="75835" name="Oval 113"/>
          <p:cNvSpPr>
            <a:spLocks noChangeArrowheads="1"/>
          </p:cNvSpPr>
          <p:nvPr/>
        </p:nvSpPr>
        <p:spPr bwMode="auto">
          <a:xfrm rot="-4522747">
            <a:off x="1752600" y="1447800"/>
            <a:ext cx="76200" cy="76200"/>
          </a:xfrm>
          <a:prstGeom prst="ellipse">
            <a:avLst/>
          </a:prstGeom>
          <a:solidFill>
            <a:srgbClr val="FF0000"/>
          </a:solidFill>
          <a:ln w="9525">
            <a:noFill/>
            <a:round/>
            <a:headEnd/>
            <a:tailEnd/>
          </a:ln>
        </p:spPr>
        <p:txBody>
          <a:bodyPr wrap="none" anchor="ctr"/>
          <a:lstStyle/>
          <a:p>
            <a:endParaRPr lang="en-US"/>
          </a:p>
        </p:txBody>
      </p:sp>
      <p:sp>
        <p:nvSpPr>
          <p:cNvPr id="75836" name="Oval 114"/>
          <p:cNvSpPr>
            <a:spLocks noChangeArrowheads="1"/>
          </p:cNvSpPr>
          <p:nvPr/>
        </p:nvSpPr>
        <p:spPr bwMode="auto">
          <a:xfrm rot="-4522747">
            <a:off x="1828800" y="1447800"/>
            <a:ext cx="76200" cy="76200"/>
          </a:xfrm>
          <a:prstGeom prst="ellipse">
            <a:avLst/>
          </a:prstGeom>
          <a:solidFill>
            <a:srgbClr val="FF0000"/>
          </a:solidFill>
          <a:ln w="9525">
            <a:noFill/>
            <a:round/>
            <a:headEnd/>
            <a:tailEnd/>
          </a:ln>
        </p:spPr>
        <p:txBody>
          <a:bodyPr wrap="none" anchor="ctr"/>
          <a:lstStyle/>
          <a:p>
            <a:endParaRPr lang="en-US"/>
          </a:p>
        </p:txBody>
      </p:sp>
      <p:sp>
        <p:nvSpPr>
          <p:cNvPr id="75837" name="Oval 115"/>
          <p:cNvSpPr>
            <a:spLocks noChangeArrowheads="1"/>
          </p:cNvSpPr>
          <p:nvPr/>
        </p:nvSpPr>
        <p:spPr bwMode="auto">
          <a:xfrm rot="-4522747">
            <a:off x="1524000" y="1371600"/>
            <a:ext cx="76200" cy="76200"/>
          </a:xfrm>
          <a:prstGeom prst="ellipse">
            <a:avLst/>
          </a:prstGeom>
          <a:solidFill>
            <a:srgbClr val="FF0000"/>
          </a:solidFill>
          <a:ln w="9525">
            <a:noFill/>
            <a:round/>
            <a:headEnd/>
            <a:tailEnd/>
          </a:ln>
        </p:spPr>
        <p:txBody>
          <a:bodyPr wrap="none" anchor="ctr"/>
          <a:lstStyle/>
          <a:p>
            <a:endParaRPr lang="en-US"/>
          </a:p>
        </p:txBody>
      </p:sp>
      <p:sp>
        <p:nvSpPr>
          <p:cNvPr id="75838" name="Oval 116"/>
          <p:cNvSpPr>
            <a:spLocks noChangeArrowheads="1"/>
          </p:cNvSpPr>
          <p:nvPr/>
        </p:nvSpPr>
        <p:spPr bwMode="auto">
          <a:xfrm rot="-4522747">
            <a:off x="1600200" y="1371600"/>
            <a:ext cx="76200" cy="76200"/>
          </a:xfrm>
          <a:prstGeom prst="ellipse">
            <a:avLst/>
          </a:prstGeom>
          <a:solidFill>
            <a:srgbClr val="FF0000"/>
          </a:solidFill>
          <a:ln w="9525">
            <a:noFill/>
            <a:round/>
            <a:headEnd/>
            <a:tailEnd/>
          </a:ln>
        </p:spPr>
        <p:txBody>
          <a:bodyPr wrap="none" anchor="ctr"/>
          <a:lstStyle/>
          <a:p>
            <a:endParaRPr lang="en-US"/>
          </a:p>
        </p:txBody>
      </p:sp>
      <p:sp>
        <p:nvSpPr>
          <p:cNvPr id="75839" name="Oval 117"/>
          <p:cNvSpPr>
            <a:spLocks noChangeArrowheads="1"/>
          </p:cNvSpPr>
          <p:nvPr/>
        </p:nvSpPr>
        <p:spPr bwMode="auto">
          <a:xfrm rot="-4522747">
            <a:off x="1676400" y="1371600"/>
            <a:ext cx="76200" cy="76200"/>
          </a:xfrm>
          <a:prstGeom prst="ellipse">
            <a:avLst/>
          </a:prstGeom>
          <a:solidFill>
            <a:srgbClr val="FF0000"/>
          </a:solidFill>
          <a:ln w="9525">
            <a:noFill/>
            <a:round/>
            <a:headEnd/>
            <a:tailEnd/>
          </a:ln>
        </p:spPr>
        <p:txBody>
          <a:bodyPr wrap="none" anchor="ctr"/>
          <a:lstStyle/>
          <a:p>
            <a:endParaRPr lang="en-US"/>
          </a:p>
        </p:txBody>
      </p:sp>
      <p:sp>
        <p:nvSpPr>
          <p:cNvPr id="75840" name="Oval 118"/>
          <p:cNvSpPr>
            <a:spLocks noChangeArrowheads="1"/>
          </p:cNvSpPr>
          <p:nvPr/>
        </p:nvSpPr>
        <p:spPr bwMode="auto">
          <a:xfrm rot="-4522747">
            <a:off x="1752600" y="1371600"/>
            <a:ext cx="76200" cy="76200"/>
          </a:xfrm>
          <a:prstGeom prst="ellipse">
            <a:avLst/>
          </a:prstGeom>
          <a:solidFill>
            <a:srgbClr val="FF0000"/>
          </a:solidFill>
          <a:ln w="9525">
            <a:noFill/>
            <a:round/>
            <a:headEnd/>
            <a:tailEnd/>
          </a:ln>
        </p:spPr>
        <p:txBody>
          <a:bodyPr wrap="none" anchor="ctr"/>
          <a:lstStyle/>
          <a:p>
            <a:endParaRPr lang="en-US"/>
          </a:p>
        </p:txBody>
      </p:sp>
      <p:sp>
        <p:nvSpPr>
          <p:cNvPr id="75841" name="Oval 119"/>
          <p:cNvSpPr>
            <a:spLocks noChangeArrowheads="1"/>
          </p:cNvSpPr>
          <p:nvPr/>
        </p:nvSpPr>
        <p:spPr bwMode="auto">
          <a:xfrm rot="-4522747">
            <a:off x="1828800" y="1371600"/>
            <a:ext cx="76200" cy="76200"/>
          </a:xfrm>
          <a:prstGeom prst="ellipse">
            <a:avLst/>
          </a:prstGeom>
          <a:solidFill>
            <a:srgbClr val="FF0000"/>
          </a:solidFill>
          <a:ln w="9525">
            <a:noFill/>
            <a:round/>
            <a:headEnd/>
            <a:tailEnd/>
          </a:ln>
        </p:spPr>
        <p:txBody>
          <a:bodyPr wrap="none" anchor="ctr"/>
          <a:lstStyle/>
          <a:p>
            <a:endParaRPr lang="en-US"/>
          </a:p>
        </p:txBody>
      </p:sp>
      <p:sp>
        <p:nvSpPr>
          <p:cNvPr id="75842" name="Oval 120"/>
          <p:cNvSpPr>
            <a:spLocks noChangeArrowheads="1"/>
          </p:cNvSpPr>
          <p:nvPr/>
        </p:nvSpPr>
        <p:spPr bwMode="auto">
          <a:xfrm rot="-4522747">
            <a:off x="1524000" y="1295400"/>
            <a:ext cx="76200" cy="76200"/>
          </a:xfrm>
          <a:prstGeom prst="ellipse">
            <a:avLst/>
          </a:prstGeom>
          <a:solidFill>
            <a:srgbClr val="FF0000"/>
          </a:solidFill>
          <a:ln w="9525">
            <a:noFill/>
            <a:round/>
            <a:headEnd/>
            <a:tailEnd/>
          </a:ln>
        </p:spPr>
        <p:txBody>
          <a:bodyPr wrap="none" anchor="ctr"/>
          <a:lstStyle/>
          <a:p>
            <a:endParaRPr lang="en-US"/>
          </a:p>
        </p:txBody>
      </p:sp>
      <p:sp>
        <p:nvSpPr>
          <p:cNvPr id="75843" name="Oval 121"/>
          <p:cNvSpPr>
            <a:spLocks noChangeArrowheads="1"/>
          </p:cNvSpPr>
          <p:nvPr/>
        </p:nvSpPr>
        <p:spPr bwMode="auto">
          <a:xfrm rot="-4522747">
            <a:off x="1600200" y="1295400"/>
            <a:ext cx="76200" cy="76200"/>
          </a:xfrm>
          <a:prstGeom prst="ellipse">
            <a:avLst/>
          </a:prstGeom>
          <a:solidFill>
            <a:srgbClr val="FF0000"/>
          </a:solidFill>
          <a:ln w="9525">
            <a:noFill/>
            <a:round/>
            <a:headEnd/>
            <a:tailEnd/>
          </a:ln>
        </p:spPr>
        <p:txBody>
          <a:bodyPr wrap="none" anchor="ctr"/>
          <a:lstStyle/>
          <a:p>
            <a:endParaRPr lang="en-US"/>
          </a:p>
        </p:txBody>
      </p:sp>
      <p:sp>
        <p:nvSpPr>
          <p:cNvPr id="75844" name="Oval 122"/>
          <p:cNvSpPr>
            <a:spLocks noChangeArrowheads="1"/>
          </p:cNvSpPr>
          <p:nvPr/>
        </p:nvSpPr>
        <p:spPr bwMode="auto">
          <a:xfrm rot="-4522747">
            <a:off x="1676400" y="1295400"/>
            <a:ext cx="76200" cy="76200"/>
          </a:xfrm>
          <a:prstGeom prst="ellipse">
            <a:avLst/>
          </a:prstGeom>
          <a:solidFill>
            <a:srgbClr val="FF0000"/>
          </a:solidFill>
          <a:ln w="9525">
            <a:noFill/>
            <a:round/>
            <a:headEnd/>
            <a:tailEnd/>
          </a:ln>
        </p:spPr>
        <p:txBody>
          <a:bodyPr wrap="none" anchor="ctr"/>
          <a:lstStyle/>
          <a:p>
            <a:endParaRPr lang="en-US"/>
          </a:p>
        </p:txBody>
      </p:sp>
      <p:sp>
        <p:nvSpPr>
          <p:cNvPr id="75845" name="Oval 123"/>
          <p:cNvSpPr>
            <a:spLocks noChangeArrowheads="1"/>
          </p:cNvSpPr>
          <p:nvPr/>
        </p:nvSpPr>
        <p:spPr bwMode="auto">
          <a:xfrm rot="-4522747">
            <a:off x="1752600" y="1295400"/>
            <a:ext cx="76200" cy="76200"/>
          </a:xfrm>
          <a:prstGeom prst="ellipse">
            <a:avLst/>
          </a:prstGeom>
          <a:solidFill>
            <a:srgbClr val="FF0000"/>
          </a:solidFill>
          <a:ln w="9525">
            <a:noFill/>
            <a:round/>
            <a:headEnd/>
            <a:tailEnd/>
          </a:ln>
        </p:spPr>
        <p:txBody>
          <a:bodyPr wrap="none" anchor="ctr"/>
          <a:lstStyle/>
          <a:p>
            <a:endParaRPr lang="en-US"/>
          </a:p>
        </p:txBody>
      </p:sp>
      <p:sp>
        <p:nvSpPr>
          <p:cNvPr id="75846" name="Oval 124"/>
          <p:cNvSpPr>
            <a:spLocks noChangeArrowheads="1"/>
          </p:cNvSpPr>
          <p:nvPr/>
        </p:nvSpPr>
        <p:spPr bwMode="auto">
          <a:xfrm rot="-4522747">
            <a:off x="1828800" y="1295400"/>
            <a:ext cx="76200" cy="76200"/>
          </a:xfrm>
          <a:prstGeom prst="ellipse">
            <a:avLst/>
          </a:prstGeom>
          <a:solidFill>
            <a:srgbClr val="FF0000"/>
          </a:solidFill>
          <a:ln w="9525">
            <a:noFill/>
            <a:round/>
            <a:headEnd/>
            <a:tailEnd/>
          </a:ln>
        </p:spPr>
        <p:txBody>
          <a:bodyPr wrap="none" anchor="ctr"/>
          <a:lstStyle/>
          <a:p>
            <a:endParaRPr lang="en-US"/>
          </a:p>
        </p:txBody>
      </p:sp>
      <p:sp>
        <p:nvSpPr>
          <p:cNvPr id="75847" name="Rectangle 125"/>
          <p:cNvSpPr>
            <a:spLocks noChangeArrowheads="1"/>
          </p:cNvSpPr>
          <p:nvPr/>
        </p:nvSpPr>
        <p:spPr bwMode="auto">
          <a:xfrm>
            <a:off x="3581400" y="2514600"/>
            <a:ext cx="381000" cy="457200"/>
          </a:xfrm>
          <a:prstGeom prst="rect">
            <a:avLst/>
          </a:prstGeom>
          <a:noFill/>
          <a:ln w="9525">
            <a:solidFill>
              <a:schemeClr val="tx1"/>
            </a:solidFill>
            <a:miter lim="800000"/>
            <a:headEnd/>
            <a:tailEnd/>
          </a:ln>
        </p:spPr>
        <p:txBody>
          <a:bodyPr wrap="none" anchor="ctr"/>
          <a:lstStyle/>
          <a:p>
            <a:endParaRPr lang="en-US"/>
          </a:p>
        </p:txBody>
      </p:sp>
      <p:sp>
        <p:nvSpPr>
          <p:cNvPr id="75848" name="Oval 126"/>
          <p:cNvSpPr>
            <a:spLocks noChangeArrowheads="1"/>
          </p:cNvSpPr>
          <p:nvPr/>
        </p:nvSpPr>
        <p:spPr bwMode="auto">
          <a:xfrm rot="-4522747">
            <a:off x="3581400" y="2895600"/>
            <a:ext cx="76200" cy="76200"/>
          </a:xfrm>
          <a:prstGeom prst="ellipse">
            <a:avLst/>
          </a:prstGeom>
          <a:solidFill>
            <a:srgbClr val="FF0000"/>
          </a:solidFill>
          <a:ln w="9525">
            <a:noFill/>
            <a:round/>
            <a:headEnd/>
            <a:tailEnd/>
          </a:ln>
        </p:spPr>
        <p:txBody>
          <a:bodyPr wrap="none" anchor="ctr"/>
          <a:lstStyle/>
          <a:p>
            <a:endParaRPr lang="en-US"/>
          </a:p>
        </p:txBody>
      </p:sp>
      <p:sp>
        <p:nvSpPr>
          <p:cNvPr id="75849" name="Oval 127"/>
          <p:cNvSpPr>
            <a:spLocks noChangeArrowheads="1"/>
          </p:cNvSpPr>
          <p:nvPr/>
        </p:nvSpPr>
        <p:spPr bwMode="auto">
          <a:xfrm rot="-4522747">
            <a:off x="3657600" y="2895600"/>
            <a:ext cx="76200" cy="76200"/>
          </a:xfrm>
          <a:prstGeom prst="ellipse">
            <a:avLst/>
          </a:prstGeom>
          <a:solidFill>
            <a:srgbClr val="FF0000"/>
          </a:solidFill>
          <a:ln w="9525">
            <a:noFill/>
            <a:round/>
            <a:headEnd/>
            <a:tailEnd/>
          </a:ln>
        </p:spPr>
        <p:txBody>
          <a:bodyPr wrap="none" anchor="ctr"/>
          <a:lstStyle/>
          <a:p>
            <a:endParaRPr lang="en-US"/>
          </a:p>
        </p:txBody>
      </p:sp>
      <p:sp>
        <p:nvSpPr>
          <p:cNvPr id="75850" name="Oval 128"/>
          <p:cNvSpPr>
            <a:spLocks noChangeArrowheads="1"/>
          </p:cNvSpPr>
          <p:nvPr/>
        </p:nvSpPr>
        <p:spPr bwMode="auto">
          <a:xfrm rot="-4522747">
            <a:off x="3733800" y="2895600"/>
            <a:ext cx="76200" cy="76200"/>
          </a:xfrm>
          <a:prstGeom prst="ellipse">
            <a:avLst/>
          </a:prstGeom>
          <a:solidFill>
            <a:srgbClr val="FF0000"/>
          </a:solidFill>
          <a:ln w="9525">
            <a:noFill/>
            <a:round/>
            <a:headEnd/>
            <a:tailEnd/>
          </a:ln>
        </p:spPr>
        <p:txBody>
          <a:bodyPr wrap="none" anchor="ctr"/>
          <a:lstStyle/>
          <a:p>
            <a:endParaRPr lang="en-US"/>
          </a:p>
        </p:txBody>
      </p:sp>
      <p:sp>
        <p:nvSpPr>
          <p:cNvPr id="75851" name="Oval 129"/>
          <p:cNvSpPr>
            <a:spLocks noChangeArrowheads="1"/>
          </p:cNvSpPr>
          <p:nvPr/>
        </p:nvSpPr>
        <p:spPr bwMode="auto">
          <a:xfrm rot="-4522747">
            <a:off x="3810000" y="2895600"/>
            <a:ext cx="76200" cy="76200"/>
          </a:xfrm>
          <a:prstGeom prst="ellipse">
            <a:avLst/>
          </a:prstGeom>
          <a:solidFill>
            <a:srgbClr val="FF0000"/>
          </a:solidFill>
          <a:ln w="9525">
            <a:noFill/>
            <a:round/>
            <a:headEnd/>
            <a:tailEnd/>
          </a:ln>
        </p:spPr>
        <p:txBody>
          <a:bodyPr wrap="none" anchor="ctr"/>
          <a:lstStyle/>
          <a:p>
            <a:endParaRPr lang="en-US"/>
          </a:p>
        </p:txBody>
      </p:sp>
      <p:sp>
        <p:nvSpPr>
          <p:cNvPr id="75852" name="Oval 130"/>
          <p:cNvSpPr>
            <a:spLocks noChangeArrowheads="1"/>
          </p:cNvSpPr>
          <p:nvPr/>
        </p:nvSpPr>
        <p:spPr bwMode="auto">
          <a:xfrm rot="-4522747">
            <a:off x="3886200" y="2895600"/>
            <a:ext cx="76200" cy="76200"/>
          </a:xfrm>
          <a:prstGeom prst="ellipse">
            <a:avLst/>
          </a:prstGeom>
          <a:solidFill>
            <a:srgbClr val="FF0000"/>
          </a:solidFill>
          <a:ln w="9525">
            <a:noFill/>
            <a:round/>
            <a:headEnd/>
            <a:tailEnd/>
          </a:ln>
        </p:spPr>
        <p:txBody>
          <a:bodyPr wrap="none" anchor="ctr"/>
          <a:lstStyle/>
          <a:p>
            <a:endParaRPr lang="en-US"/>
          </a:p>
        </p:txBody>
      </p:sp>
      <p:sp>
        <p:nvSpPr>
          <p:cNvPr id="75853" name="Oval 131"/>
          <p:cNvSpPr>
            <a:spLocks noChangeArrowheads="1"/>
          </p:cNvSpPr>
          <p:nvPr/>
        </p:nvSpPr>
        <p:spPr bwMode="auto">
          <a:xfrm rot="-4522747">
            <a:off x="3581400" y="2819400"/>
            <a:ext cx="76200" cy="76200"/>
          </a:xfrm>
          <a:prstGeom prst="ellipse">
            <a:avLst/>
          </a:prstGeom>
          <a:solidFill>
            <a:srgbClr val="FF0000"/>
          </a:solidFill>
          <a:ln w="9525">
            <a:noFill/>
            <a:round/>
            <a:headEnd/>
            <a:tailEnd/>
          </a:ln>
        </p:spPr>
        <p:txBody>
          <a:bodyPr wrap="none" anchor="ctr"/>
          <a:lstStyle/>
          <a:p>
            <a:endParaRPr lang="en-US"/>
          </a:p>
        </p:txBody>
      </p:sp>
      <p:sp>
        <p:nvSpPr>
          <p:cNvPr id="75854" name="Oval 132"/>
          <p:cNvSpPr>
            <a:spLocks noChangeArrowheads="1"/>
          </p:cNvSpPr>
          <p:nvPr/>
        </p:nvSpPr>
        <p:spPr bwMode="auto">
          <a:xfrm rot="-4522747">
            <a:off x="3657600" y="2819400"/>
            <a:ext cx="76200" cy="76200"/>
          </a:xfrm>
          <a:prstGeom prst="ellipse">
            <a:avLst/>
          </a:prstGeom>
          <a:solidFill>
            <a:srgbClr val="FF0000"/>
          </a:solidFill>
          <a:ln w="9525">
            <a:noFill/>
            <a:round/>
            <a:headEnd/>
            <a:tailEnd/>
          </a:ln>
        </p:spPr>
        <p:txBody>
          <a:bodyPr wrap="none" anchor="ctr"/>
          <a:lstStyle/>
          <a:p>
            <a:endParaRPr lang="en-US"/>
          </a:p>
        </p:txBody>
      </p:sp>
      <p:sp>
        <p:nvSpPr>
          <p:cNvPr id="75855" name="Oval 133"/>
          <p:cNvSpPr>
            <a:spLocks noChangeArrowheads="1"/>
          </p:cNvSpPr>
          <p:nvPr/>
        </p:nvSpPr>
        <p:spPr bwMode="auto">
          <a:xfrm rot="-4522747">
            <a:off x="3733800" y="2819400"/>
            <a:ext cx="76200" cy="76200"/>
          </a:xfrm>
          <a:prstGeom prst="ellipse">
            <a:avLst/>
          </a:prstGeom>
          <a:solidFill>
            <a:srgbClr val="FF0000"/>
          </a:solidFill>
          <a:ln w="9525">
            <a:noFill/>
            <a:round/>
            <a:headEnd/>
            <a:tailEnd/>
          </a:ln>
        </p:spPr>
        <p:txBody>
          <a:bodyPr wrap="none" anchor="ctr"/>
          <a:lstStyle/>
          <a:p>
            <a:endParaRPr lang="en-US"/>
          </a:p>
        </p:txBody>
      </p:sp>
      <p:sp>
        <p:nvSpPr>
          <p:cNvPr id="75856" name="Oval 134"/>
          <p:cNvSpPr>
            <a:spLocks noChangeArrowheads="1"/>
          </p:cNvSpPr>
          <p:nvPr/>
        </p:nvSpPr>
        <p:spPr bwMode="auto">
          <a:xfrm rot="-4522747">
            <a:off x="3810000" y="2819400"/>
            <a:ext cx="76200" cy="76200"/>
          </a:xfrm>
          <a:prstGeom prst="ellipse">
            <a:avLst/>
          </a:prstGeom>
          <a:solidFill>
            <a:srgbClr val="FF0000"/>
          </a:solidFill>
          <a:ln w="9525">
            <a:noFill/>
            <a:round/>
            <a:headEnd/>
            <a:tailEnd/>
          </a:ln>
        </p:spPr>
        <p:txBody>
          <a:bodyPr wrap="none" anchor="ctr"/>
          <a:lstStyle/>
          <a:p>
            <a:endParaRPr lang="en-US"/>
          </a:p>
        </p:txBody>
      </p:sp>
      <p:sp>
        <p:nvSpPr>
          <p:cNvPr id="75857" name="Oval 135"/>
          <p:cNvSpPr>
            <a:spLocks noChangeArrowheads="1"/>
          </p:cNvSpPr>
          <p:nvPr/>
        </p:nvSpPr>
        <p:spPr bwMode="auto">
          <a:xfrm rot="-4522747">
            <a:off x="3886200" y="2819400"/>
            <a:ext cx="76200" cy="76200"/>
          </a:xfrm>
          <a:prstGeom prst="ellipse">
            <a:avLst/>
          </a:prstGeom>
          <a:solidFill>
            <a:srgbClr val="FF0000"/>
          </a:solidFill>
          <a:ln w="9525">
            <a:noFill/>
            <a:round/>
            <a:headEnd/>
            <a:tailEnd/>
          </a:ln>
        </p:spPr>
        <p:txBody>
          <a:bodyPr wrap="none" anchor="ctr"/>
          <a:lstStyle/>
          <a:p>
            <a:endParaRPr lang="en-US"/>
          </a:p>
        </p:txBody>
      </p:sp>
      <p:sp>
        <p:nvSpPr>
          <p:cNvPr id="75858" name="Oval 136"/>
          <p:cNvSpPr>
            <a:spLocks noChangeArrowheads="1"/>
          </p:cNvSpPr>
          <p:nvPr/>
        </p:nvSpPr>
        <p:spPr bwMode="auto">
          <a:xfrm rot="-4522747">
            <a:off x="3581400" y="2743200"/>
            <a:ext cx="76200" cy="76200"/>
          </a:xfrm>
          <a:prstGeom prst="ellipse">
            <a:avLst/>
          </a:prstGeom>
          <a:solidFill>
            <a:srgbClr val="FF0000"/>
          </a:solidFill>
          <a:ln w="9525">
            <a:noFill/>
            <a:round/>
            <a:headEnd/>
            <a:tailEnd/>
          </a:ln>
        </p:spPr>
        <p:txBody>
          <a:bodyPr wrap="none" anchor="ctr"/>
          <a:lstStyle/>
          <a:p>
            <a:endParaRPr lang="en-US"/>
          </a:p>
        </p:txBody>
      </p:sp>
      <p:sp>
        <p:nvSpPr>
          <p:cNvPr id="75859" name="Oval 137"/>
          <p:cNvSpPr>
            <a:spLocks noChangeArrowheads="1"/>
          </p:cNvSpPr>
          <p:nvPr/>
        </p:nvSpPr>
        <p:spPr bwMode="auto">
          <a:xfrm rot="-4522747">
            <a:off x="3657600" y="2743200"/>
            <a:ext cx="76200" cy="76200"/>
          </a:xfrm>
          <a:prstGeom prst="ellipse">
            <a:avLst/>
          </a:prstGeom>
          <a:solidFill>
            <a:srgbClr val="FF0000"/>
          </a:solidFill>
          <a:ln w="9525">
            <a:noFill/>
            <a:round/>
            <a:headEnd/>
            <a:tailEnd/>
          </a:ln>
        </p:spPr>
        <p:txBody>
          <a:bodyPr wrap="none" anchor="ctr"/>
          <a:lstStyle/>
          <a:p>
            <a:endParaRPr lang="en-US"/>
          </a:p>
        </p:txBody>
      </p:sp>
      <p:sp>
        <p:nvSpPr>
          <p:cNvPr id="75860" name="Oval 138"/>
          <p:cNvSpPr>
            <a:spLocks noChangeArrowheads="1"/>
          </p:cNvSpPr>
          <p:nvPr/>
        </p:nvSpPr>
        <p:spPr bwMode="auto">
          <a:xfrm rot="-4522747">
            <a:off x="3733800" y="2743200"/>
            <a:ext cx="76200" cy="76200"/>
          </a:xfrm>
          <a:prstGeom prst="ellipse">
            <a:avLst/>
          </a:prstGeom>
          <a:solidFill>
            <a:srgbClr val="FF0000"/>
          </a:solidFill>
          <a:ln w="9525">
            <a:noFill/>
            <a:round/>
            <a:headEnd/>
            <a:tailEnd/>
          </a:ln>
        </p:spPr>
        <p:txBody>
          <a:bodyPr wrap="none" anchor="ctr"/>
          <a:lstStyle/>
          <a:p>
            <a:endParaRPr lang="en-US"/>
          </a:p>
        </p:txBody>
      </p:sp>
      <p:sp>
        <p:nvSpPr>
          <p:cNvPr id="75861" name="Oval 139"/>
          <p:cNvSpPr>
            <a:spLocks noChangeArrowheads="1"/>
          </p:cNvSpPr>
          <p:nvPr/>
        </p:nvSpPr>
        <p:spPr bwMode="auto">
          <a:xfrm rot="-4522747">
            <a:off x="3810000" y="2743200"/>
            <a:ext cx="76200" cy="76200"/>
          </a:xfrm>
          <a:prstGeom prst="ellipse">
            <a:avLst/>
          </a:prstGeom>
          <a:solidFill>
            <a:srgbClr val="FF0000"/>
          </a:solidFill>
          <a:ln w="9525">
            <a:noFill/>
            <a:round/>
            <a:headEnd/>
            <a:tailEnd/>
          </a:ln>
        </p:spPr>
        <p:txBody>
          <a:bodyPr wrap="none" anchor="ctr"/>
          <a:lstStyle/>
          <a:p>
            <a:endParaRPr lang="en-US"/>
          </a:p>
        </p:txBody>
      </p:sp>
      <p:sp>
        <p:nvSpPr>
          <p:cNvPr id="75862" name="Oval 140"/>
          <p:cNvSpPr>
            <a:spLocks noChangeArrowheads="1"/>
          </p:cNvSpPr>
          <p:nvPr/>
        </p:nvSpPr>
        <p:spPr bwMode="auto">
          <a:xfrm rot="-4522747">
            <a:off x="3886200" y="2743200"/>
            <a:ext cx="76200" cy="76200"/>
          </a:xfrm>
          <a:prstGeom prst="ellipse">
            <a:avLst/>
          </a:prstGeom>
          <a:solidFill>
            <a:srgbClr val="FF0000"/>
          </a:solidFill>
          <a:ln w="9525">
            <a:noFill/>
            <a:round/>
            <a:headEnd/>
            <a:tailEnd/>
          </a:ln>
        </p:spPr>
        <p:txBody>
          <a:bodyPr wrap="none" anchor="ctr"/>
          <a:lstStyle/>
          <a:p>
            <a:endParaRPr lang="en-US"/>
          </a:p>
        </p:txBody>
      </p:sp>
      <p:sp>
        <p:nvSpPr>
          <p:cNvPr id="75863" name="Oval 141"/>
          <p:cNvSpPr>
            <a:spLocks noChangeArrowheads="1"/>
          </p:cNvSpPr>
          <p:nvPr/>
        </p:nvSpPr>
        <p:spPr bwMode="auto">
          <a:xfrm rot="-4522747">
            <a:off x="3581400" y="2667000"/>
            <a:ext cx="76200" cy="76200"/>
          </a:xfrm>
          <a:prstGeom prst="ellipse">
            <a:avLst/>
          </a:prstGeom>
          <a:solidFill>
            <a:srgbClr val="FF0000"/>
          </a:solidFill>
          <a:ln w="9525">
            <a:noFill/>
            <a:round/>
            <a:headEnd/>
            <a:tailEnd/>
          </a:ln>
        </p:spPr>
        <p:txBody>
          <a:bodyPr wrap="none" anchor="ctr"/>
          <a:lstStyle/>
          <a:p>
            <a:endParaRPr lang="en-US"/>
          </a:p>
        </p:txBody>
      </p:sp>
      <p:sp>
        <p:nvSpPr>
          <p:cNvPr id="75864" name="Oval 142"/>
          <p:cNvSpPr>
            <a:spLocks noChangeArrowheads="1"/>
          </p:cNvSpPr>
          <p:nvPr/>
        </p:nvSpPr>
        <p:spPr bwMode="auto">
          <a:xfrm rot="-4522747">
            <a:off x="3657600" y="2667000"/>
            <a:ext cx="76200" cy="76200"/>
          </a:xfrm>
          <a:prstGeom prst="ellipse">
            <a:avLst/>
          </a:prstGeom>
          <a:solidFill>
            <a:srgbClr val="FF0000"/>
          </a:solidFill>
          <a:ln w="9525">
            <a:noFill/>
            <a:round/>
            <a:headEnd/>
            <a:tailEnd/>
          </a:ln>
        </p:spPr>
        <p:txBody>
          <a:bodyPr wrap="none" anchor="ctr"/>
          <a:lstStyle/>
          <a:p>
            <a:endParaRPr lang="en-US"/>
          </a:p>
        </p:txBody>
      </p:sp>
      <p:sp>
        <p:nvSpPr>
          <p:cNvPr id="75865" name="Oval 143"/>
          <p:cNvSpPr>
            <a:spLocks noChangeArrowheads="1"/>
          </p:cNvSpPr>
          <p:nvPr/>
        </p:nvSpPr>
        <p:spPr bwMode="auto">
          <a:xfrm rot="-4522747">
            <a:off x="3733800" y="2667000"/>
            <a:ext cx="76200" cy="76200"/>
          </a:xfrm>
          <a:prstGeom prst="ellipse">
            <a:avLst/>
          </a:prstGeom>
          <a:solidFill>
            <a:srgbClr val="FF0000"/>
          </a:solidFill>
          <a:ln w="9525">
            <a:noFill/>
            <a:round/>
            <a:headEnd/>
            <a:tailEnd/>
          </a:ln>
        </p:spPr>
        <p:txBody>
          <a:bodyPr wrap="none" anchor="ctr"/>
          <a:lstStyle/>
          <a:p>
            <a:endParaRPr lang="en-US"/>
          </a:p>
        </p:txBody>
      </p:sp>
      <p:sp>
        <p:nvSpPr>
          <p:cNvPr id="75866" name="Oval 144"/>
          <p:cNvSpPr>
            <a:spLocks noChangeArrowheads="1"/>
          </p:cNvSpPr>
          <p:nvPr/>
        </p:nvSpPr>
        <p:spPr bwMode="auto">
          <a:xfrm rot="-4522747">
            <a:off x="3810000" y="2667000"/>
            <a:ext cx="76200" cy="76200"/>
          </a:xfrm>
          <a:prstGeom prst="ellipse">
            <a:avLst/>
          </a:prstGeom>
          <a:solidFill>
            <a:srgbClr val="FF0000"/>
          </a:solidFill>
          <a:ln w="9525">
            <a:noFill/>
            <a:round/>
            <a:headEnd/>
            <a:tailEnd/>
          </a:ln>
        </p:spPr>
        <p:txBody>
          <a:bodyPr wrap="none" anchor="ctr"/>
          <a:lstStyle/>
          <a:p>
            <a:endParaRPr lang="en-US"/>
          </a:p>
        </p:txBody>
      </p:sp>
      <p:sp>
        <p:nvSpPr>
          <p:cNvPr id="75867" name="Oval 145"/>
          <p:cNvSpPr>
            <a:spLocks noChangeArrowheads="1"/>
          </p:cNvSpPr>
          <p:nvPr/>
        </p:nvSpPr>
        <p:spPr bwMode="auto">
          <a:xfrm rot="-4522747">
            <a:off x="3886200" y="2667000"/>
            <a:ext cx="76200" cy="76200"/>
          </a:xfrm>
          <a:prstGeom prst="ellipse">
            <a:avLst/>
          </a:prstGeom>
          <a:solidFill>
            <a:srgbClr val="FF0000"/>
          </a:solidFill>
          <a:ln w="9525">
            <a:noFill/>
            <a:round/>
            <a:headEnd/>
            <a:tailEnd/>
          </a:ln>
        </p:spPr>
        <p:txBody>
          <a:bodyPr wrap="none" anchor="ctr"/>
          <a:lstStyle/>
          <a:p>
            <a:endParaRPr lang="en-US"/>
          </a:p>
        </p:txBody>
      </p:sp>
      <p:sp>
        <p:nvSpPr>
          <p:cNvPr id="75868" name="Oval 146"/>
          <p:cNvSpPr>
            <a:spLocks noChangeArrowheads="1"/>
          </p:cNvSpPr>
          <p:nvPr/>
        </p:nvSpPr>
        <p:spPr bwMode="auto">
          <a:xfrm rot="-4522747">
            <a:off x="3581400" y="2590800"/>
            <a:ext cx="76200" cy="76200"/>
          </a:xfrm>
          <a:prstGeom prst="ellipse">
            <a:avLst/>
          </a:prstGeom>
          <a:solidFill>
            <a:srgbClr val="FF0000"/>
          </a:solidFill>
          <a:ln w="9525">
            <a:noFill/>
            <a:round/>
            <a:headEnd/>
            <a:tailEnd/>
          </a:ln>
        </p:spPr>
        <p:txBody>
          <a:bodyPr wrap="none" anchor="ctr"/>
          <a:lstStyle/>
          <a:p>
            <a:endParaRPr lang="en-US"/>
          </a:p>
        </p:txBody>
      </p:sp>
      <p:sp>
        <p:nvSpPr>
          <p:cNvPr id="75869" name="Oval 147"/>
          <p:cNvSpPr>
            <a:spLocks noChangeArrowheads="1"/>
          </p:cNvSpPr>
          <p:nvPr/>
        </p:nvSpPr>
        <p:spPr bwMode="auto">
          <a:xfrm rot="-4522747">
            <a:off x="3657600" y="2590800"/>
            <a:ext cx="76200" cy="76200"/>
          </a:xfrm>
          <a:prstGeom prst="ellipse">
            <a:avLst/>
          </a:prstGeom>
          <a:solidFill>
            <a:srgbClr val="FF0000"/>
          </a:solidFill>
          <a:ln w="9525">
            <a:noFill/>
            <a:round/>
            <a:headEnd/>
            <a:tailEnd/>
          </a:ln>
        </p:spPr>
        <p:txBody>
          <a:bodyPr wrap="none" anchor="ctr"/>
          <a:lstStyle/>
          <a:p>
            <a:endParaRPr lang="en-US"/>
          </a:p>
        </p:txBody>
      </p:sp>
      <p:sp>
        <p:nvSpPr>
          <p:cNvPr id="75870" name="Oval 148"/>
          <p:cNvSpPr>
            <a:spLocks noChangeArrowheads="1"/>
          </p:cNvSpPr>
          <p:nvPr/>
        </p:nvSpPr>
        <p:spPr bwMode="auto">
          <a:xfrm rot="-4522747">
            <a:off x="3733800" y="2590800"/>
            <a:ext cx="76200" cy="76200"/>
          </a:xfrm>
          <a:prstGeom prst="ellipse">
            <a:avLst/>
          </a:prstGeom>
          <a:solidFill>
            <a:srgbClr val="FF0000"/>
          </a:solidFill>
          <a:ln w="9525">
            <a:noFill/>
            <a:round/>
            <a:headEnd/>
            <a:tailEnd/>
          </a:ln>
        </p:spPr>
        <p:txBody>
          <a:bodyPr wrap="none" anchor="ctr"/>
          <a:lstStyle/>
          <a:p>
            <a:endParaRPr lang="en-US"/>
          </a:p>
        </p:txBody>
      </p:sp>
      <p:sp>
        <p:nvSpPr>
          <p:cNvPr id="75871" name="Oval 149"/>
          <p:cNvSpPr>
            <a:spLocks noChangeArrowheads="1"/>
          </p:cNvSpPr>
          <p:nvPr/>
        </p:nvSpPr>
        <p:spPr bwMode="auto">
          <a:xfrm rot="-4522747">
            <a:off x="3810000" y="2590800"/>
            <a:ext cx="76200" cy="76200"/>
          </a:xfrm>
          <a:prstGeom prst="ellipse">
            <a:avLst/>
          </a:prstGeom>
          <a:solidFill>
            <a:srgbClr val="FF0000"/>
          </a:solidFill>
          <a:ln w="9525">
            <a:noFill/>
            <a:round/>
            <a:headEnd/>
            <a:tailEnd/>
          </a:ln>
        </p:spPr>
        <p:txBody>
          <a:bodyPr wrap="none" anchor="ctr"/>
          <a:lstStyle/>
          <a:p>
            <a:endParaRPr lang="en-US"/>
          </a:p>
        </p:txBody>
      </p:sp>
      <p:sp>
        <p:nvSpPr>
          <p:cNvPr id="75872" name="Oval 150"/>
          <p:cNvSpPr>
            <a:spLocks noChangeArrowheads="1"/>
          </p:cNvSpPr>
          <p:nvPr/>
        </p:nvSpPr>
        <p:spPr bwMode="auto">
          <a:xfrm rot="-4522747">
            <a:off x="3886200" y="2590800"/>
            <a:ext cx="76200" cy="76200"/>
          </a:xfrm>
          <a:prstGeom prst="ellipse">
            <a:avLst/>
          </a:prstGeom>
          <a:solidFill>
            <a:srgbClr val="FF0000"/>
          </a:solidFill>
          <a:ln w="9525">
            <a:noFill/>
            <a:round/>
            <a:headEnd/>
            <a:tailEnd/>
          </a:ln>
        </p:spPr>
        <p:txBody>
          <a:bodyPr wrap="none" anchor="ctr"/>
          <a:lstStyle/>
          <a:p>
            <a:endParaRPr lang="en-US"/>
          </a:p>
        </p:txBody>
      </p:sp>
      <p:grpSp>
        <p:nvGrpSpPr>
          <p:cNvPr id="75873" name="Group 151"/>
          <p:cNvGrpSpPr>
            <a:grpSpLocks/>
          </p:cNvGrpSpPr>
          <p:nvPr/>
        </p:nvGrpSpPr>
        <p:grpSpPr bwMode="auto">
          <a:xfrm>
            <a:off x="1295400" y="1676400"/>
            <a:ext cx="762000" cy="685800"/>
            <a:chOff x="1776" y="1056"/>
            <a:chExt cx="480" cy="432"/>
          </a:xfrm>
        </p:grpSpPr>
        <p:sp>
          <p:nvSpPr>
            <p:cNvPr id="75876" name="Oval 152"/>
            <p:cNvSpPr>
              <a:spLocks noChangeArrowheads="1"/>
            </p:cNvSpPr>
            <p:nvPr/>
          </p:nvSpPr>
          <p:spPr bwMode="auto">
            <a:xfrm>
              <a:off x="1776" y="1056"/>
              <a:ext cx="480" cy="96"/>
            </a:xfrm>
            <a:prstGeom prst="ellipse">
              <a:avLst/>
            </a:prstGeom>
            <a:solidFill>
              <a:srgbClr val="E8E8E8">
                <a:alpha val="34117"/>
              </a:srgbClr>
            </a:solidFill>
            <a:ln w="9525">
              <a:solidFill>
                <a:schemeClr val="tx1"/>
              </a:solidFill>
              <a:round/>
              <a:headEnd/>
              <a:tailEnd/>
            </a:ln>
          </p:spPr>
          <p:txBody>
            <a:bodyPr wrap="none" anchor="ctr"/>
            <a:lstStyle/>
            <a:p>
              <a:endParaRPr lang="en-US"/>
            </a:p>
          </p:txBody>
        </p:sp>
        <p:sp>
          <p:nvSpPr>
            <p:cNvPr id="75877" name="Oval 153"/>
            <p:cNvSpPr>
              <a:spLocks noChangeArrowheads="1"/>
            </p:cNvSpPr>
            <p:nvPr/>
          </p:nvSpPr>
          <p:spPr bwMode="auto">
            <a:xfrm>
              <a:off x="1968" y="1440"/>
              <a:ext cx="96" cy="48"/>
            </a:xfrm>
            <a:prstGeom prst="ellipse">
              <a:avLst/>
            </a:prstGeom>
            <a:noFill/>
            <a:ln w="9525">
              <a:solidFill>
                <a:srgbClr val="C0C0C0"/>
              </a:solidFill>
              <a:round/>
              <a:headEnd/>
              <a:tailEnd/>
            </a:ln>
          </p:spPr>
          <p:txBody>
            <a:bodyPr wrap="none" anchor="ctr"/>
            <a:lstStyle/>
            <a:p>
              <a:endParaRPr lang="en-US"/>
            </a:p>
          </p:txBody>
        </p:sp>
        <p:sp>
          <p:nvSpPr>
            <p:cNvPr id="75878" name="Line 154"/>
            <p:cNvSpPr>
              <a:spLocks noChangeShapeType="1"/>
            </p:cNvSpPr>
            <p:nvPr/>
          </p:nvSpPr>
          <p:spPr bwMode="auto">
            <a:xfrm>
              <a:off x="1776" y="1104"/>
              <a:ext cx="144" cy="192"/>
            </a:xfrm>
            <a:prstGeom prst="line">
              <a:avLst/>
            </a:prstGeom>
            <a:noFill/>
            <a:ln w="9525">
              <a:solidFill>
                <a:schemeClr val="tx1"/>
              </a:solidFill>
              <a:round/>
              <a:headEnd/>
              <a:tailEnd/>
            </a:ln>
          </p:spPr>
          <p:txBody>
            <a:bodyPr/>
            <a:lstStyle/>
            <a:p>
              <a:endParaRPr lang="en-US"/>
            </a:p>
          </p:txBody>
        </p:sp>
        <p:sp>
          <p:nvSpPr>
            <p:cNvPr id="75879" name="Line 155"/>
            <p:cNvSpPr>
              <a:spLocks noChangeShapeType="1"/>
            </p:cNvSpPr>
            <p:nvPr/>
          </p:nvSpPr>
          <p:spPr bwMode="auto">
            <a:xfrm flipH="1">
              <a:off x="2112" y="1104"/>
              <a:ext cx="144" cy="192"/>
            </a:xfrm>
            <a:prstGeom prst="line">
              <a:avLst/>
            </a:prstGeom>
            <a:noFill/>
            <a:ln w="9525">
              <a:solidFill>
                <a:schemeClr val="tx1"/>
              </a:solidFill>
              <a:round/>
              <a:headEnd/>
              <a:tailEnd/>
            </a:ln>
          </p:spPr>
          <p:txBody>
            <a:bodyPr/>
            <a:lstStyle/>
            <a:p>
              <a:endParaRPr lang="en-US"/>
            </a:p>
          </p:txBody>
        </p:sp>
        <p:sp>
          <p:nvSpPr>
            <p:cNvPr id="75880" name="Freeform 156"/>
            <p:cNvSpPr>
              <a:spLocks/>
            </p:cNvSpPr>
            <p:nvPr/>
          </p:nvSpPr>
          <p:spPr bwMode="auto">
            <a:xfrm>
              <a:off x="2064" y="1296"/>
              <a:ext cx="48" cy="168"/>
            </a:xfrm>
            <a:custGeom>
              <a:avLst/>
              <a:gdLst>
                <a:gd name="T0" fmla="*/ 48 w 48"/>
                <a:gd name="T1" fmla="*/ 0 h 168"/>
                <a:gd name="T2" fmla="*/ 0 w 48"/>
                <a:gd name="T3" fmla="*/ 168 h 168"/>
                <a:gd name="T4" fmla="*/ 0 60000 65536"/>
                <a:gd name="T5" fmla="*/ 0 60000 65536"/>
                <a:gd name="T6" fmla="*/ 0 w 48"/>
                <a:gd name="T7" fmla="*/ 0 h 168"/>
                <a:gd name="T8" fmla="*/ 48 w 48"/>
                <a:gd name="T9" fmla="*/ 168 h 168"/>
              </a:gdLst>
              <a:ahLst/>
              <a:cxnLst>
                <a:cxn ang="T4">
                  <a:pos x="T0" y="T1"/>
                </a:cxn>
                <a:cxn ang="T5">
                  <a:pos x="T2" y="T3"/>
                </a:cxn>
              </a:cxnLst>
              <a:rect l="T6" t="T7" r="T8" b="T9"/>
              <a:pathLst>
                <a:path w="48" h="168">
                  <a:moveTo>
                    <a:pt x="48" y="0"/>
                  </a:moveTo>
                  <a:lnTo>
                    <a:pt x="0" y="168"/>
                  </a:lnTo>
                </a:path>
              </a:pathLst>
            </a:custGeom>
            <a:noFill/>
            <a:ln w="9525">
              <a:solidFill>
                <a:schemeClr val="tx1"/>
              </a:solidFill>
              <a:round/>
              <a:headEnd/>
              <a:tailEnd/>
            </a:ln>
          </p:spPr>
          <p:txBody>
            <a:bodyPr/>
            <a:lstStyle/>
            <a:p>
              <a:endParaRPr lang="en-US"/>
            </a:p>
          </p:txBody>
        </p:sp>
        <p:sp>
          <p:nvSpPr>
            <p:cNvPr id="75881" name="Freeform 157"/>
            <p:cNvSpPr>
              <a:spLocks/>
            </p:cNvSpPr>
            <p:nvPr/>
          </p:nvSpPr>
          <p:spPr bwMode="auto">
            <a:xfrm flipH="1">
              <a:off x="1920" y="1296"/>
              <a:ext cx="48" cy="168"/>
            </a:xfrm>
            <a:custGeom>
              <a:avLst/>
              <a:gdLst>
                <a:gd name="T0" fmla="*/ 48 w 48"/>
                <a:gd name="T1" fmla="*/ 0 h 168"/>
                <a:gd name="T2" fmla="*/ 0 w 48"/>
                <a:gd name="T3" fmla="*/ 168 h 168"/>
                <a:gd name="T4" fmla="*/ 0 60000 65536"/>
                <a:gd name="T5" fmla="*/ 0 60000 65536"/>
                <a:gd name="T6" fmla="*/ 0 w 48"/>
                <a:gd name="T7" fmla="*/ 0 h 168"/>
                <a:gd name="T8" fmla="*/ 48 w 48"/>
                <a:gd name="T9" fmla="*/ 168 h 168"/>
              </a:gdLst>
              <a:ahLst/>
              <a:cxnLst>
                <a:cxn ang="T4">
                  <a:pos x="T0" y="T1"/>
                </a:cxn>
                <a:cxn ang="T5">
                  <a:pos x="T2" y="T3"/>
                </a:cxn>
              </a:cxnLst>
              <a:rect l="T6" t="T7" r="T8" b="T9"/>
              <a:pathLst>
                <a:path w="48" h="168">
                  <a:moveTo>
                    <a:pt x="48" y="0"/>
                  </a:moveTo>
                  <a:lnTo>
                    <a:pt x="0" y="168"/>
                  </a:lnTo>
                </a:path>
              </a:pathLst>
            </a:custGeom>
            <a:noFill/>
            <a:ln w="9525">
              <a:solidFill>
                <a:schemeClr val="tx1"/>
              </a:solidFill>
              <a:round/>
              <a:headEnd/>
              <a:tailEnd/>
            </a:ln>
          </p:spPr>
          <p:txBody>
            <a:bodyPr/>
            <a:lstStyle/>
            <a:p>
              <a:endParaRPr lang="en-US"/>
            </a:p>
          </p:txBody>
        </p:sp>
        <p:sp>
          <p:nvSpPr>
            <p:cNvPr id="75882" name="Freeform 158"/>
            <p:cNvSpPr>
              <a:spLocks/>
            </p:cNvSpPr>
            <p:nvPr/>
          </p:nvSpPr>
          <p:spPr bwMode="auto">
            <a:xfrm>
              <a:off x="1920" y="1296"/>
              <a:ext cx="192" cy="21"/>
            </a:xfrm>
            <a:custGeom>
              <a:avLst/>
              <a:gdLst>
                <a:gd name="T0" fmla="*/ 0 w 192"/>
                <a:gd name="T1" fmla="*/ 0 h 21"/>
                <a:gd name="T2" fmla="*/ 93 w 192"/>
                <a:gd name="T3" fmla="*/ 21 h 21"/>
                <a:gd name="T4" fmla="*/ 192 w 192"/>
                <a:gd name="T5" fmla="*/ 0 h 21"/>
                <a:gd name="T6" fmla="*/ 0 60000 65536"/>
                <a:gd name="T7" fmla="*/ 0 60000 65536"/>
                <a:gd name="T8" fmla="*/ 0 60000 65536"/>
                <a:gd name="T9" fmla="*/ 0 w 192"/>
                <a:gd name="T10" fmla="*/ 0 h 21"/>
                <a:gd name="T11" fmla="*/ 192 w 192"/>
                <a:gd name="T12" fmla="*/ 21 h 21"/>
              </a:gdLst>
              <a:ahLst/>
              <a:cxnLst>
                <a:cxn ang="T6">
                  <a:pos x="T0" y="T1"/>
                </a:cxn>
                <a:cxn ang="T7">
                  <a:pos x="T2" y="T3"/>
                </a:cxn>
                <a:cxn ang="T8">
                  <a:pos x="T4" y="T5"/>
                </a:cxn>
              </a:cxnLst>
              <a:rect l="T9" t="T10" r="T11" b="T12"/>
              <a:pathLst>
                <a:path w="192" h="21">
                  <a:moveTo>
                    <a:pt x="0" y="0"/>
                  </a:moveTo>
                  <a:cubicBezTo>
                    <a:pt x="15" y="3"/>
                    <a:pt x="61" y="21"/>
                    <a:pt x="93" y="21"/>
                  </a:cubicBezTo>
                  <a:cubicBezTo>
                    <a:pt x="125" y="21"/>
                    <a:pt x="172" y="4"/>
                    <a:pt x="192" y="0"/>
                  </a:cubicBezTo>
                </a:path>
              </a:pathLst>
            </a:custGeom>
            <a:noFill/>
            <a:ln w="3175">
              <a:solidFill>
                <a:srgbClr val="E8E8E8"/>
              </a:solidFill>
              <a:round/>
              <a:headEnd/>
              <a:tailEnd/>
            </a:ln>
          </p:spPr>
          <p:txBody>
            <a:bodyPr/>
            <a:lstStyle/>
            <a:p>
              <a:endParaRPr lang="en-US"/>
            </a:p>
          </p:txBody>
        </p:sp>
      </p:grpSp>
      <p:sp>
        <p:nvSpPr>
          <p:cNvPr id="75874" name="Rectangle 159"/>
          <p:cNvSpPr>
            <a:spLocks noChangeArrowheads="1"/>
          </p:cNvSpPr>
          <p:nvPr/>
        </p:nvSpPr>
        <p:spPr bwMode="auto">
          <a:xfrm>
            <a:off x="76200" y="6567488"/>
            <a:ext cx="3829050" cy="214312"/>
          </a:xfrm>
          <a:prstGeom prst="rect">
            <a:avLst/>
          </a:prstGeom>
          <a:noFill/>
          <a:ln w="9525">
            <a:noFill/>
            <a:miter lim="800000"/>
            <a:headEnd/>
            <a:tailEnd/>
          </a:ln>
        </p:spPr>
        <p:txBody>
          <a:bodyPr wrap="none">
            <a:spAutoFit/>
          </a:bodyPr>
          <a:lstStyle/>
          <a:p>
            <a:pPr algn="l"/>
            <a:r>
              <a:rPr lang="en-US" sz="800"/>
              <a:t>Bailar, Jr, Moeller, Kleinberg, Guss, Castellion, Metz, </a:t>
            </a:r>
            <a:r>
              <a:rPr lang="en-US" sz="800" u="sng"/>
              <a:t>Chemistry</a:t>
            </a:r>
            <a:r>
              <a:rPr lang="en-US" sz="800"/>
              <a:t>, 1984, page 101</a:t>
            </a:r>
          </a:p>
        </p:txBody>
      </p:sp>
      <p:pic>
        <p:nvPicPr>
          <p:cNvPr id="264352" name="Picture 160" descr="10-20Figure_ILL"/>
          <p:cNvPicPr>
            <a:picLocks noChangeAspect="1" noChangeArrowheads="1"/>
          </p:cNvPicPr>
          <p:nvPr/>
        </p:nvPicPr>
        <p:blipFill>
          <a:blip r:embed="rId4" cstate="print"/>
          <a:srcRect/>
          <a:stretch>
            <a:fillRect/>
          </a:stretch>
        </p:blipFill>
        <p:spPr bwMode="auto">
          <a:xfrm>
            <a:off x="7258050" y="217488"/>
            <a:ext cx="1658938" cy="1825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64256"/>
                                        </p:tgtEl>
                                        <p:attrNameLst>
                                          <p:attrName>style.visibility</p:attrName>
                                        </p:attrNameLst>
                                      </p:cBhvr>
                                      <p:to>
                                        <p:strVal val="visible"/>
                                      </p:to>
                                    </p:set>
                                    <p:animEffect transition="in" filter="fade">
                                      <p:cBhvr>
                                        <p:cTn id="14" dur="1000"/>
                                        <p:tgtEl>
                                          <p:spTgt spid="264256"/>
                                        </p:tgtEl>
                                      </p:cBhvr>
                                    </p:animEffect>
                                    <p:anim calcmode="lin" valueType="num">
                                      <p:cBhvr>
                                        <p:cTn id="15" dur="1000" fill="hold"/>
                                        <p:tgtEl>
                                          <p:spTgt spid="264256"/>
                                        </p:tgtEl>
                                        <p:attrNameLst>
                                          <p:attrName>ppt_x</p:attrName>
                                        </p:attrNameLst>
                                      </p:cBhvr>
                                      <p:tavLst>
                                        <p:tav tm="0">
                                          <p:val>
                                            <p:strVal val="#ppt_x"/>
                                          </p:val>
                                        </p:tav>
                                        <p:tav tm="100000">
                                          <p:val>
                                            <p:strVal val="#ppt_x"/>
                                          </p:val>
                                        </p:tav>
                                      </p:tavLst>
                                    </p:anim>
                                    <p:anim calcmode="lin" valueType="num">
                                      <p:cBhvr>
                                        <p:cTn id="16" dur="1000" fill="hold"/>
                                        <p:tgtEl>
                                          <p:spTgt spid="26425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4257"/>
                                        </p:tgtEl>
                                        <p:attrNameLst>
                                          <p:attrName>style.visibility</p:attrName>
                                        </p:attrNameLst>
                                      </p:cBhvr>
                                      <p:to>
                                        <p:strVal val="visible"/>
                                      </p:to>
                                    </p:set>
                                    <p:animEffect transition="in" filter="fade">
                                      <p:cBhvr>
                                        <p:cTn id="21" dur="2000"/>
                                        <p:tgtEl>
                                          <p:spTgt spid="2642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4258"/>
                                        </p:tgtEl>
                                        <p:attrNameLst>
                                          <p:attrName>style.visibility</p:attrName>
                                        </p:attrNameLst>
                                      </p:cBhvr>
                                      <p:to>
                                        <p:strVal val="visible"/>
                                      </p:to>
                                    </p:set>
                                    <p:animEffect transition="in" filter="fade">
                                      <p:cBhvr>
                                        <p:cTn id="24" dur="2000"/>
                                        <p:tgtEl>
                                          <p:spTgt spid="2642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4259"/>
                                        </p:tgtEl>
                                        <p:attrNameLst>
                                          <p:attrName>style.visibility</p:attrName>
                                        </p:attrNameLst>
                                      </p:cBhvr>
                                      <p:to>
                                        <p:strVal val="visible"/>
                                      </p:to>
                                    </p:set>
                                    <p:animEffect transition="in" filter="fade">
                                      <p:cBhvr>
                                        <p:cTn id="27" dur="2000"/>
                                        <p:tgtEl>
                                          <p:spTgt spid="2642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4260"/>
                                        </p:tgtEl>
                                        <p:attrNameLst>
                                          <p:attrName>style.visibility</p:attrName>
                                        </p:attrNameLst>
                                      </p:cBhvr>
                                      <p:to>
                                        <p:strVal val="visible"/>
                                      </p:to>
                                    </p:set>
                                    <p:animEffect transition="in" filter="fade">
                                      <p:cBhvr>
                                        <p:cTn id="30" dur="2000"/>
                                        <p:tgtEl>
                                          <p:spTgt spid="2642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4261"/>
                                        </p:tgtEl>
                                        <p:attrNameLst>
                                          <p:attrName>style.visibility</p:attrName>
                                        </p:attrNameLst>
                                      </p:cBhvr>
                                      <p:to>
                                        <p:strVal val="visible"/>
                                      </p:to>
                                    </p:set>
                                    <p:animEffect transition="in" filter="fade">
                                      <p:cBhvr>
                                        <p:cTn id="33" dur="2000"/>
                                        <p:tgtEl>
                                          <p:spTgt spid="26426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4262"/>
                                        </p:tgtEl>
                                        <p:attrNameLst>
                                          <p:attrName>style.visibility</p:attrName>
                                        </p:attrNameLst>
                                      </p:cBhvr>
                                      <p:to>
                                        <p:strVal val="visible"/>
                                      </p:to>
                                    </p:set>
                                    <p:animEffect transition="in" filter="fade">
                                      <p:cBhvr>
                                        <p:cTn id="36" dur="2000"/>
                                        <p:tgtEl>
                                          <p:spTgt spid="264262"/>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autoRev="1" fill="hold" grpId="1" nodeType="clickEffect">
                                  <p:stCondLst>
                                    <p:cond delay="0"/>
                                  </p:stCondLst>
                                  <p:childTnLst>
                                    <p:animMotion origin="layout" path="M -0.00139 -0.00556 C -0.01424 0.00046 -0.02812 -0.00232 -0.04132 0.00324 C -0.02778 0.02129 -0.00868 0.03125 0.00868 0.0412 C 0.01372 0.04398 0.01875 0.04722 0.02361 0.05 C 0.02691 0.05185 0.03368 0.05439 0.03368 0.05463 C 0.03594 0.05671 0.03802 0.05902 0.04028 0.06111 C 0.04184 0.06273 0.04462 0.06296 0.04531 0.0655 C 0.0467 0.0699 0.03976 0.07731 0.03872 0.07893 C 0.03628 0.08842 0.03229 0.09861 0.02691 0.10555 C 0.02587 0.10995 0.02465 0.11458 0.02361 0.11898 C 0.02205 0.12523 0.01701 0.13657 0.01701 0.1368 C 0.01528 0.15023 0.01285 0.16342 0.01024 0.17662 C 0.00903 0.1824 0.00729 0.20648 0.00694 0.20995 C 0.00503 0.22708 0.00087 0.24444 -0.00295 0.26111 C -0.00365 0.26967 -0.00625 0.30208 -0.00799 0.30787 C -0.00851 0.30995 -0.0099 0.30439 -0.01128 0.30324 C -0.01337 0.30138 -0.0158 0.30023 -0.01806 0.29884 C -0.03247 0.27963 -0.04427 0.26111 -0.06128 0.2456 C -0.06684 0.23472 -0.07622 0.22754 -0.08142 0.21666 C -0.08247 0.21435 -0.08333 0.2118 -0.08472 0.20995 C -0.08611 0.2081 -0.08819 0.20717 -0.08976 0.20555 C -0.09149 0.20347 -0.09306 0.20115 -0.09462 0.19884 C -0.09097 0.19375 -0.08958 0.19074 -0.08472 0.18773 C -0.07882 0.18379 -0.07639 0.18703 -0.06962 0.18101 C -0.06076 0.17291 -0.05017 0.16666 -0.03976 0.16342 C -0.02274 0.15185 -0.00312 0.14884 0.01528 0.14328 C 0.03177 0.13842 0.04705 0.13078 0.06372 0.12777 C 0.06997 0.15463 0.06597 0.18472 0.07031 0.21226 C 0.07083 0.23009 0.07135 0.24768 0.07205 0.2655 C 0.0724 0.2743 0.07309 0.28333 0.07361 0.29213 C 0.07413 0.29953 0.08056 0.31157 0.07535 0.31435 C 0.07031 0.31713 0.06771 0.30347 0.06528 0.29675 C 0.05938 0.28078 0.06528 0.29398 0.05538 0.27893 C 0.04757 0.26689 0.04201 0.25 0.03194 0.2412 C 0.03003 0.23263 0.02604 0.22847 0.02205 0.22106 C 0.01771 0.20439 0.02396 0.22523 0.01528 0.20787 C 0.01424 0.20601 0.01476 0.203 0.01372 0.20115 C 0.0125 0.19861 0.01024 0.19699 0.00868 0.19444 C 0.00747 0.19236 0.00677 0.18958 0.00538 0.18773 C -0.00781 0.17013 0.00903 0.19884 -0.00469 0.17662 C -0.0099 0.16805 -0.00747 0.1655 -0.01476 0.15879 C -0.01701 0.14953 -0.02031 0.14629 -0.02465 0.13888 C -0.03108 0.12777 -0.0342 0.1155 -0.04306 0.10787 C -0.04566 0.09652 -0.04253 0.10486 -0.04965 0.09675 C -0.05208 0.09398 -0.05642 0.08773 -0.05642 0.08796 C -0.06858 0.03541 -0.06146 0.07384 0.05035 0.08333 C 0.05208 0.08356 0.04965 0.08819 0.04861 0.09004 C 0.04566 0.09583 0.04063 0.10254 0.03698 0.10787 C 0.03073 0.13101 0.01701 0.14791 0.00694 0.16782 C 0.00382 0.17407 0.00035 0.17963 -0.00295 0.18564 C -0.00469 0.18865 -0.00799 0.19444 -0.00799 0.19467 C -0.01059 0.20439 -0.01528 0.21226 -0.01962 0.22106 C -0.02483 0.23148 -0.02187 0.23402 -0.02969 0.2412 C -0.03715 0.25625 -0.03333 0.25069 -0.03976 0.25879 C -0.04288 0.27175 -0.03889 0.25995 -0.04635 0.2699 C -0.04774 0.27175 -0.04826 0.27476 -0.04965 0.27662 C -0.05156 0.27916 -0.05417 0.28101 -0.05642 0.28333 C -0.06007 0.29074 -0.06441 0.29375 -0.06806 0.30115 C -0.06858 0.30347 -0.06788 0.30856 -0.06962 0.30787 C -0.07257 0.30648 -0.07934 0.2949 -0.08142 0.29004 C -0.08594 0.27939 -0.0875 0.26736 -0.09132 0.25671 C -0.09375 0.25 -0.09826 0.24513 -0.10139 0.23888 C -0.10035 0.23657 -0.09983 0.23356 -0.09809 0.23217 C -0.09618 0.23055 -0.09358 0.23101 -0.09132 0.23009 C -0.07674 0.2243 -0.07014 0.22291 -0.05295 0.22106 C -0.02101 0.21296 0.01128 0.21134 0.04358 0.20555 C 0.06024 0.20625 0.07708 0.20463 0.09358 0.20787 C 0.09583 0.20833 0.09028 0.21203 0.08872 0.21435 C 0.0842 0.22152 0.08125 0.22685 0.07535 0.23217 C 0.07309 0.23657 0.07135 0.24166 0.06858 0.2456 C 0.06701 0.24791 0.0651 0.24976 0.06372 0.25231 C 0.05642 0.26458 0.05191 0.27662 0.04201 0.28564 C 0.03976 0.29004 0.0375 0.29444 0.03524 0.29884 C 0.0342 0.30115 0.03194 0.30555 0.03194 0.30578 C 0.03038 0.303 0.025 0.29375 0.02361 0.29004 C 0.02292 0.28796 0.02292 0.28541 0.02205 0.28333 C 0.02014 0.27916 0.01719 0.27615 0.01528 0.27222 C 0.01128 0.25578 0.01337 0.26041 0.00538 0.2456 C 0.0026 0.2405 -0.00139 0.23611 -0.00295 0.23009 C -0.00521 0.22106 -0.00295 0.22407 -0.00972 0.22106 C -0.01146 0.21736 -0.0125 0.21296 -0.01476 0.20995 C -0.01597 0.20833 -0.0184 0.20925 -0.01962 0.20787 C -0.0217 0.20555 -0.02292 0.20185 -0.02465 0.19884 C -0.02812 0.18564 -0.02378 0.19791 -0.03142 0.18773 C -0.03281 0.18588 -0.03333 0.1831 -0.03472 0.18101 C -0.04149 0.1706 -0.04132 0.17152 -0.04809 0.1655 C -0.0559 0.14953 -0.04566 0.16875 -0.05799 0.15231 C -0.06198 0.14699 -0.06823 0.13634 -0.07135 0.13009 C -0.0684 0.11481 -0.0658 0.12129 -0.05799 0.11226 C -0.04844 0.10115 -0.03889 0.09004 -0.02795 0.08101 C -0.02587 0.07939 -0.02344 0.07847 -0.02135 0.07662 C -0.01372 0.06944 -0.00885 0.06296 0.00035 0.05879 C 0.00486 0.04976 0.0125 0.04444 0.02031 0.0412 C 0.02431 0.0331 0.03021 0.03009 0.03524 0.02338 " pathEditMode="relative" rAng="0" ptsTypes="fffffffffffffffffffffffffffffffffffffffffffffffffffffffffffffffffffffffffffffffffffffffffffffA">
                                      <p:cBhvr>
                                        <p:cTn id="40" dur="5000" fill="hold"/>
                                        <p:tgtEl>
                                          <p:spTgt spid="264261"/>
                                        </p:tgtEl>
                                        <p:attrNameLst>
                                          <p:attrName>ppt_x</p:attrName>
                                          <p:attrName>ppt_y</p:attrName>
                                        </p:attrNameLst>
                                      </p:cBhvr>
                                      <p:rCtr x="-1" y="161"/>
                                    </p:animMotion>
                                  </p:childTnLst>
                                </p:cTn>
                              </p:par>
                              <p:par>
                                <p:cTn id="41" presetID="0" presetClass="path" presetSubtype="0" accel="50000" decel="50000" autoRev="1" fill="hold" grpId="1" nodeType="withEffect">
                                  <p:stCondLst>
                                    <p:cond delay="0"/>
                                  </p:stCondLst>
                                  <p:childTnLst>
                                    <p:animMotion origin="layout" path="M 3.05556E-6 -1.25434E-6 C -0.00868 0.00394 -0.01077 0.01551 -0.01841 0.02222 C -0.025 0.03564 -0.01788 0.02291 -0.02674 0.03333 C -0.02969 0.0368 -0.03507 0.04444 -0.03507 0.04467 C -0.01702 0.05601 -0.00191 0.05809 0.0184 0.05994 C 0.01944 0.06156 0.02205 0.06249 0.0217 0.06457 C 0.02118 0.06712 0.01788 0.06688 0.01666 0.06897 C 0.01406 0.07336 0.01371 0.07961 0.01163 0.08447 C 0.0085 0.09188 0.00798 0.09165 0.0033 0.0979 C 0.00156 0.1053 -0.00174 0.109 -0.00504 0.11548 C -0.00938 0.13307 -0.0066 0.1259 -0.01493 0.14233 C -0.01598 0.14464 -0.01736 0.14673 -0.01841 0.14881 C -0.01962 0.15112 -0.0217 0.15552 -0.0217 0.15575 C -0.02431 0.1502 -0.02795 0.1458 -0.03004 0.14002 C -0.03108 0.13724 -0.03056 0.134 -0.0316 0.13122 C -0.03229 0.12937 -0.03403 0.12821 -0.03507 0.12659 C -0.03959 0.11919 -0.04341 0.11132 -0.04827 0.10438 C -0.01979 0.09211 -0.01788 0.09049 0.03663 0.10438 C 0.04097 0.10553 0.03663 0.11664 0.03507 0.1222 C 0.03038 0.13955 0.02066 0.15228 0.00833 0.15784 C 0.00729 0.15483 0.00642 0.15159 0.00503 0.14881 C 0.00243 0.14349 -0.0033 0.1333 -0.0033 0.13354 C -0.00834 0.10738 -0.0125 0.09304 -0.03004 0.07776 C -0.03386 0.06989 -0.03663 0.06735 -0.04341 0.06457 C -0.03733 0.05902 -0.03125 0.05878 -0.025 0.05346 C -0.02101 0.04999 -0.01788 0.04444 -0.01337 0.04235 C -0.01007 0.04073 -0.0033 0.03772 -0.0033 0.03796 C 0.00243 0.03032 0.00399 0.02777 0.01163 0.03124 C 0.0059 0.03865 0.00312 0.04698 -0.00174 0.05554 C -0.00486 0.06874 -0.00104 0.05554 -0.00834 0.07105 C -0.0158 0.08702 -0.01702 0.1009 -0.0283 0.11548 C -0.03108 0.12636 -0.03577 0.13446 -0.04167 0.14233 C -0.04219 0.14441 -0.04288 0.14673 -0.04341 0.14881 C -0.04393 0.15112 -0.04341 0.15436 -0.04497 0.15552 C -0.04653 0.15668 -0.04827 0.15413 -0.05 0.15344 C -0.05417 0.14511 -0.05608 0.13469 -0.06007 0.12659 C -0.06129 0.12405 -0.06337 0.12081 -0.06111 0.12081 C -0.0283 0.11919 0.00052 0.1215 0.03333 0.1222 C 0.03837 0.12289 0.04236 0.1222 0.04705 0.12428 C 0.04861 0.12497 0.04479 0.12544 0.0434 0.12659 C 0.0408 0.12868 0.03819 0.13469 0.03663 0.1377 C 0.03489 0.14534 0.03229 0.14765 0.0283 0.15344 C 0.01753 0.14349 0.02847 0.15506 0.01666 0.13122 C 0.01163 0.12081 0.00868 0.1134 0.00503 0.10229 C 0.00277 0.09535 -0.0033 0.08216 -0.0033 0.08239 C -0.00729 0.06202 -0.01771 0.04166 -0.0283 0.02662 C -0.03073 0.01736 -0.02865 0.00903 -0.02327 0.00232 C -0.02275 -0.00069 -0.02361 -0.00509 -0.0217 -0.00671 C -0.0191 -0.00879 -0.01181 -0.00185 -0.01007 -1.25434E-6 C -0.0007 0.01065 0.00972 0.01967 0.0184 0.03124 C 0.01441 0.04582 0.01996 0.03078 0.01163 0.04004 C 0.00312 0.04953 0.0059 0.05462 -0.0066 0.05994 C -0.01146 0.06642 -0.01684 0.07267 -0.02327 0.07568 C -0.02952 0.08401 -0.03212 0.09003 -0.03993 0.09327 C -0.04358 0.09651 -0.04618 0.1016 -0.05 0.10438 C -0.05313 0.10669 -0.05782 0.10877 -0.05782 0.109 C -0.04827 0.1215 -0.05556 0.11849 -0.0467 0.1222 C -0.04167 0.12891 -0.0375 0.13053 -0.0316 0.13562 C -0.02657 0.1458 -0.02466 0.1414 -0.01841 0.14881 C -0.01545 0.15228 -0.01007 0.15992 -0.01007 0.16015 C -0.00382 0.15205 -0.00504 0.14279 0.00173 0.1333 C 0.00694 0.12613 0.0125 0.1215 0.0184 0.11548 C 0.01892 0.1134 0.01909 0.11086 0.01996 0.109 C 0.02083 0.10715 0.02274 0.10646 0.02326 0.10438 C 0.02448 0.09952 0.02413 0.09396 0.025 0.08887 C 0.02534 0.08656 0.02621 0.08447 0.02673 0.08216 C 0.025 0.08146 0.02343 0.08008 0.0217 0.08008 C -0.00157 0.08008 -0.025 0.07984 -0.04827 0.08216 C -0.04983 0.08239 -0.04618 0.0854 -0.04497 0.08679 C -0.04288 0.0891 -0.04045 0.09095 -0.03837 0.09327 C -0.03108 0.10137 -0.02292 0.11086 -0.01493 0.1178 C -0.00556 0.13701 -0.01806 0.11456 -0.0066 0.12659 C -0.00504 0.12821 -0.00469 0.13122 -0.0033 0.1333 C -0.00018 0.13793 0.00659 0.14673 0.00659 0.14696 C 0.00972 0.15899 0.01302 0.15922 0.0184 0.14881 C 0.02014 0.1414 0.02326 0.1377 0.02673 0.13122 C 0.03073 0.11525 0.02812 0.12173 0.03333 0.11109 C 0.03385 0.10808 0.03541 0.1053 0.03507 0.10229 C 0.03472 0.10021 0.03281 0.09928 0.03159 0.0979 C 0.02621 0.09257 0.01805 0.08262 0.01163 0.08008 C 0.00781 0.07244 0.00972 0.07522 0.00659 0.07105 " pathEditMode="relative" rAng="0" ptsTypes="fffffffffffffffffffffffffffffffffffffffffffffffffffffffffffffffffffffffffffffffff">
                                      <p:cBhvr>
                                        <p:cTn id="42" dur="5000" fill="hold"/>
                                        <p:tgtEl>
                                          <p:spTgt spid="264262"/>
                                        </p:tgtEl>
                                        <p:attrNameLst>
                                          <p:attrName>ppt_x</p:attrName>
                                          <p:attrName>ppt_y</p:attrName>
                                        </p:attrNameLst>
                                      </p:cBhvr>
                                      <p:rCtr x="-7" y="76"/>
                                    </p:animMotion>
                                  </p:childTnLst>
                                </p:cTn>
                              </p:par>
                            </p:childTnLst>
                          </p:cTn>
                        </p:par>
                        <p:par>
                          <p:cTn id="43" fill="hold">
                            <p:stCondLst>
                              <p:cond delay="100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0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000"/>
                                        <p:tgtEl>
                                          <p:spTgt spid="4"/>
                                        </p:tgtEl>
                                      </p:cBhvr>
                                    </p:animEffect>
                                  </p:childTnLst>
                                </p:cTn>
                              </p:par>
                            </p:childTnLst>
                          </p:cTn>
                        </p:par>
                        <p:par>
                          <p:cTn id="50" fill="hold">
                            <p:stCondLst>
                              <p:cond delay="12000"/>
                            </p:stCondLst>
                            <p:childTnLst>
                              <p:par>
                                <p:cTn id="51" presetID="47" presetClass="entr" presetSubtype="0" fill="hold" grpId="0" nodeType="afterEffect">
                                  <p:stCondLst>
                                    <p:cond delay="0"/>
                                  </p:stCondLst>
                                  <p:childTnLst>
                                    <p:set>
                                      <p:cBhvr>
                                        <p:cTn id="52" dur="1" fill="hold">
                                          <p:stCondLst>
                                            <p:cond delay="0"/>
                                          </p:stCondLst>
                                        </p:cTn>
                                        <p:tgtEl>
                                          <p:spTgt spid="264263"/>
                                        </p:tgtEl>
                                        <p:attrNameLst>
                                          <p:attrName>style.visibility</p:attrName>
                                        </p:attrNameLst>
                                      </p:cBhvr>
                                      <p:to>
                                        <p:strVal val="visible"/>
                                      </p:to>
                                    </p:set>
                                    <p:animEffect transition="in" filter="fade">
                                      <p:cBhvr>
                                        <p:cTn id="53" dur="1000"/>
                                        <p:tgtEl>
                                          <p:spTgt spid="264263"/>
                                        </p:tgtEl>
                                      </p:cBhvr>
                                    </p:animEffect>
                                    <p:anim calcmode="lin" valueType="num">
                                      <p:cBhvr>
                                        <p:cTn id="54" dur="1000" fill="hold"/>
                                        <p:tgtEl>
                                          <p:spTgt spid="264263"/>
                                        </p:tgtEl>
                                        <p:attrNameLst>
                                          <p:attrName>ppt_x</p:attrName>
                                        </p:attrNameLst>
                                      </p:cBhvr>
                                      <p:tavLst>
                                        <p:tav tm="0">
                                          <p:val>
                                            <p:strVal val="#ppt_x"/>
                                          </p:val>
                                        </p:tav>
                                        <p:tav tm="100000">
                                          <p:val>
                                            <p:strVal val="#ppt_x"/>
                                          </p:val>
                                        </p:tav>
                                      </p:tavLst>
                                    </p:anim>
                                    <p:anim calcmode="lin" valueType="num">
                                      <p:cBhvr>
                                        <p:cTn id="55" dur="1000" fill="hold"/>
                                        <p:tgtEl>
                                          <p:spTgt spid="26426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4195"/>
                                        </p:tgtEl>
                                        <p:attrNameLst>
                                          <p:attrName>style.visibility</p:attrName>
                                        </p:attrNameLst>
                                      </p:cBhvr>
                                      <p:to>
                                        <p:strVal val="visible"/>
                                      </p:to>
                                    </p:set>
                                  </p:childTnLst>
                                </p:cTn>
                              </p:par>
                              <p:par>
                                <p:cTn id="60" presetID="9" presetClass="entr" presetSubtype="0" fill="hold" nodeType="withEffect">
                                  <p:stCondLst>
                                    <p:cond delay="0"/>
                                  </p:stCondLst>
                                  <p:childTnLst>
                                    <p:set>
                                      <p:cBhvr>
                                        <p:cTn id="61" dur="1" fill="hold">
                                          <p:stCondLst>
                                            <p:cond delay="0"/>
                                          </p:stCondLst>
                                        </p:cTn>
                                        <p:tgtEl>
                                          <p:spTgt spid="264352"/>
                                        </p:tgtEl>
                                        <p:attrNameLst>
                                          <p:attrName>style.visibility</p:attrName>
                                        </p:attrNameLst>
                                      </p:cBhvr>
                                      <p:to>
                                        <p:strVal val="visible"/>
                                      </p:to>
                                    </p:set>
                                    <p:animEffect transition="in" filter="dissolve">
                                      <p:cBhvr>
                                        <p:cTn id="62" dur="500"/>
                                        <p:tgtEl>
                                          <p:spTgt spid="264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256" grpId="0"/>
      <p:bldP spid="264257" grpId="0" animBg="1"/>
      <p:bldP spid="264258" grpId="0" animBg="1"/>
      <p:bldP spid="264259" grpId="0" animBg="1"/>
      <p:bldP spid="264260" grpId="0" animBg="1"/>
      <p:bldP spid="264261" grpId="0" animBg="1"/>
      <p:bldP spid="264261" grpId="1" animBg="1"/>
      <p:bldP spid="264262" grpId="0" animBg="1"/>
      <p:bldP spid="264262" grpId="1" animBg="1"/>
      <p:bldP spid="2642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reeform 2"/>
          <p:cNvSpPr>
            <a:spLocks/>
          </p:cNvSpPr>
          <p:nvPr/>
        </p:nvSpPr>
        <p:spPr bwMode="auto">
          <a:xfrm>
            <a:off x="533400" y="2332038"/>
            <a:ext cx="2306638" cy="2652712"/>
          </a:xfrm>
          <a:custGeom>
            <a:avLst/>
            <a:gdLst>
              <a:gd name="T0" fmla="*/ 2147483647 w 1453"/>
              <a:gd name="T1" fmla="*/ 0 h 1671"/>
              <a:gd name="T2" fmla="*/ 2147483647 w 1453"/>
              <a:gd name="T3" fmla="*/ 0 h 1671"/>
              <a:gd name="T4" fmla="*/ 2147483647 w 1453"/>
              <a:gd name="T5" fmla="*/ 2147483647 h 1671"/>
              <a:gd name="T6" fmla="*/ 2147483647 w 1453"/>
              <a:gd name="T7" fmla="*/ 2147483647 h 1671"/>
              <a:gd name="T8" fmla="*/ 2147483647 w 1453"/>
              <a:gd name="T9" fmla="*/ 2147483647 h 1671"/>
              <a:gd name="T10" fmla="*/ 2147483647 w 1453"/>
              <a:gd name="T11" fmla="*/ 2147483647 h 1671"/>
              <a:gd name="T12" fmla="*/ 2147483647 w 1453"/>
              <a:gd name="T13" fmla="*/ 2147483647 h 1671"/>
              <a:gd name="T14" fmla="*/ 2147483647 w 1453"/>
              <a:gd name="T15" fmla="*/ 2147483647 h 1671"/>
              <a:gd name="T16" fmla="*/ 2147483647 w 1453"/>
              <a:gd name="T17" fmla="*/ 2147483647 h 1671"/>
              <a:gd name="T18" fmla="*/ 2147483647 w 1453"/>
              <a:gd name="T19" fmla="*/ 2147483647 h 1671"/>
              <a:gd name="T20" fmla="*/ 2147483647 w 1453"/>
              <a:gd name="T21" fmla="*/ 2147483647 h 1671"/>
              <a:gd name="T22" fmla="*/ 2147483647 w 1453"/>
              <a:gd name="T23" fmla="*/ 2147483647 h 1671"/>
              <a:gd name="T24" fmla="*/ 2147483647 w 1453"/>
              <a:gd name="T25" fmla="*/ 2147483647 h 1671"/>
              <a:gd name="T26" fmla="*/ 2147483647 w 1453"/>
              <a:gd name="T27" fmla="*/ 2147483647 h 1671"/>
              <a:gd name="T28" fmla="*/ 2147483647 w 1453"/>
              <a:gd name="T29" fmla="*/ 2147483647 h 1671"/>
              <a:gd name="T30" fmla="*/ 2147483647 w 1453"/>
              <a:gd name="T31" fmla="*/ 2147483647 h 1671"/>
              <a:gd name="T32" fmla="*/ 2147483647 w 1453"/>
              <a:gd name="T33" fmla="*/ 2147483647 h 1671"/>
              <a:gd name="T34" fmla="*/ 2147483647 w 1453"/>
              <a:gd name="T35" fmla="*/ 2147483647 h 1671"/>
              <a:gd name="T36" fmla="*/ 2147483647 w 1453"/>
              <a:gd name="T37" fmla="*/ 2147483647 h 1671"/>
              <a:gd name="T38" fmla="*/ 2147483647 w 1453"/>
              <a:gd name="T39" fmla="*/ 2147483647 h 1671"/>
              <a:gd name="T40" fmla="*/ 2147483647 w 1453"/>
              <a:gd name="T41" fmla="*/ 2147483647 h 1671"/>
              <a:gd name="T42" fmla="*/ 2147483647 w 1453"/>
              <a:gd name="T43" fmla="*/ 2147483647 h 1671"/>
              <a:gd name="T44" fmla="*/ 2147483647 w 1453"/>
              <a:gd name="T45" fmla="*/ 2147483647 h 1671"/>
              <a:gd name="T46" fmla="*/ 2147483647 w 1453"/>
              <a:gd name="T47" fmla="*/ 2147483647 h 1671"/>
              <a:gd name="T48" fmla="*/ 2147483647 w 1453"/>
              <a:gd name="T49" fmla="*/ 2147483647 h 1671"/>
              <a:gd name="T50" fmla="*/ 2147483647 w 1453"/>
              <a:gd name="T51" fmla="*/ 2147483647 h 1671"/>
              <a:gd name="T52" fmla="*/ 2147483647 w 1453"/>
              <a:gd name="T53" fmla="*/ 2147483647 h 1671"/>
              <a:gd name="T54" fmla="*/ 2147483647 w 1453"/>
              <a:gd name="T55" fmla="*/ 2147483647 h 1671"/>
              <a:gd name="T56" fmla="*/ 2147483647 w 1453"/>
              <a:gd name="T57" fmla="*/ 2147483647 h 1671"/>
              <a:gd name="T58" fmla="*/ 0 w 1453"/>
              <a:gd name="T59" fmla="*/ 2147483647 h 1671"/>
              <a:gd name="T60" fmla="*/ 0 w 1453"/>
              <a:gd name="T61" fmla="*/ 2147483647 h 1671"/>
              <a:gd name="T62" fmla="*/ 2147483647 w 1453"/>
              <a:gd name="T63" fmla="*/ 2147483647 h 1671"/>
              <a:gd name="T64" fmla="*/ 2147483647 w 1453"/>
              <a:gd name="T65" fmla="*/ 2147483647 h 1671"/>
              <a:gd name="T66" fmla="*/ 2147483647 w 1453"/>
              <a:gd name="T67" fmla="*/ 2147483647 h 1671"/>
              <a:gd name="T68" fmla="*/ 2147483647 w 1453"/>
              <a:gd name="T69" fmla="*/ 2147483647 h 1671"/>
              <a:gd name="T70" fmla="*/ 2147483647 w 1453"/>
              <a:gd name="T71" fmla="*/ 2147483647 h 1671"/>
              <a:gd name="T72" fmla="*/ 2147483647 w 1453"/>
              <a:gd name="T73" fmla="*/ 2147483647 h 1671"/>
              <a:gd name="T74" fmla="*/ 2147483647 w 1453"/>
              <a:gd name="T75" fmla="*/ 2147483647 h 1671"/>
              <a:gd name="T76" fmla="*/ 2147483647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266243" name="Freeform 3"/>
          <p:cNvSpPr>
            <a:spLocks/>
          </p:cNvSpPr>
          <p:nvPr/>
        </p:nvSpPr>
        <p:spPr bwMode="auto">
          <a:xfrm>
            <a:off x="1185863" y="2286000"/>
            <a:ext cx="982662" cy="384175"/>
          </a:xfrm>
          <a:custGeom>
            <a:avLst/>
            <a:gdLst>
              <a:gd name="T0" fmla="*/ 0 w 619"/>
              <a:gd name="T1" fmla="*/ 0 h 242"/>
              <a:gd name="T2" fmla="*/ 2147483647 w 619"/>
              <a:gd name="T3" fmla="*/ 2147483647 h 242"/>
              <a:gd name="T4" fmla="*/ 2147483647 w 619"/>
              <a:gd name="T5" fmla="*/ 2147483647 h 242"/>
              <a:gd name="T6" fmla="*/ 2147483647 w 619"/>
              <a:gd name="T7" fmla="*/ 2147483647 h 242"/>
              <a:gd name="T8" fmla="*/ 2147483647 w 619"/>
              <a:gd name="T9" fmla="*/ 2147483647 h 242"/>
              <a:gd name="T10" fmla="*/ 2147483647 w 619"/>
              <a:gd name="T11" fmla="*/ 2147483647 h 242"/>
              <a:gd name="T12" fmla="*/ 2147483647 w 619"/>
              <a:gd name="T13" fmla="*/ 2147483647 h 242"/>
              <a:gd name="T14" fmla="*/ 2147483647 w 619"/>
              <a:gd name="T15" fmla="*/ 2147483647 h 242"/>
              <a:gd name="T16" fmla="*/ 2147483647 w 619"/>
              <a:gd name="T17" fmla="*/ 2147483647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sp>
        <p:nvSpPr>
          <p:cNvPr id="76804" name="Rectangle 4"/>
          <p:cNvSpPr>
            <a:spLocks noGrp="1" noChangeArrowheads="1"/>
          </p:cNvSpPr>
          <p:nvPr>
            <p:ph type="title"/>
          </p:nvPr>
        </p:nvSpPr>
        <p:spPr/>
        <p:txBody>
          <a:bodyPr/>
          <a:lstStyle/>
          <a:p>
            <a:pPr eaLnBrk="1" hangingPunct="1"/>
            <a:r>
              <a:rPr lang="en-US" smtClean="0"/>
              <a:t>Volume and Pressure</a:t>
            </a:r>
          </a:p>
        </p:txBody>
      </p:sp>
      <p:sp>
        <p:nvSpPr>
          <p:cNvPr id="76805"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6806" name="Oval 6"/>
          <p:cNvSpPr>
            <a:spLocks noChangeArrowheads="1"/>
          </p:cNvSpPr>
          <p:nvPr/>
        </p:nvSpPr>
        <p:spPr bwMode="auto">
          <a:xfrm>
            <a:off x="1295400" y="4495800"/>
            <a:ext cx="76200" cy="76200"/>
          </a:xfrm>
          <a:prstGeom prst="ellipse">
            <a:avLst/>
          </a:prstGeom>
          <a:solidFill>
            <a:srgbClr val="FF0000"/>
          </a:solidFill>
          <a:ln w="9525">
            <a:noFill/>
            <a:round/>
            <a:headEnd/>
            <a:tailEnd/>
          </a:ln>
        </p:spPr>
        <p:txBody>
          <a:bodyPr wrap="none" anchor="ctr"/>
          <a:lstStyle/>
          <a:p>
            <a:endParaRPr lang="en-US"/>
          </a:p>
        </p:txBody>
      </p:sp>
      <p:sp>
        <p:nvSpPr>
          <p:cNvPr id="76807" name="Oval 7"/>
          <p:cNvSpPr>
            <a:spLocks noChangeArrowheads="1"/>
          </p:cNvSpPr>
          <p:nvPr/>
        </p:nvSpPr>
        <p:spPr bwMode="auto">
          <a:xfrm>
            <a:off x="1143000" y="4724400"/>
            <a:ext cx="76200" cy="76200"/>
          </a:xfrm>
          <a:prstGeom prst="ellipse">
            <a:avLst/>
          </a:prstGeom>
          <a:solidFill>
            <a:srgbClr val="FF0000"/>
          </a:solidFill>
          <a:ln w="9525">
            <a:noFill/>
            <a:round/>
            <a:headEnd/>
            <a:tailEnd/>
          </a:ln>
        </p:spPr>
        <p:txBody>
          <a:bodyPr wrap="none" anchor="ctr"/>
          <a:lstStyle/>
          <a:p>
            <a:endParaRPr lang="en-US"/>
          </a:p>
        </p:txBody>
      </p:sp>
      <p:sp>
        <p:nvSpPr>
          <p:cNvPr id="76808" name="Oval 8"/>
          <p:cNvSpPr>
            <a:spLocks noChangeArrowheads="1"/>
          </p:cNvSpPr>
          <p:nvPr/>
        </p:nvSpPr>
        <p:spPr bwMode="auto">
          <a:xfrm>
            <a:off x="1371600" y="4191000"/>
            <a:ext cx="76200" cy="76200"/>
          </a:xfrm>
          <a:prstGeom prst="ellipse">
            <a:avLst/>
          </a:prstGeom>
          <a:solidFill>
            <a:srgbClr val="FF0000"/>
          </a:solidFill>
          <a:ln w="9525">
            <a:noFill/>
            <a:round/>
            <a:headEnd/>
            <a:tailEnd/>
          </a:ln>
        </p:spPr>
        <p:txBody>
          <a:bodyPr wrap="none" anchor="ctr"/>
          <a:lstStyle/>
          <a:p>
            <a:endParaRPr lang="en-US"/>
          </a:p>
        </p:txBody>
      </p:sp>
      <p:sp>
        <p:nvSpPr>
          <p:cNvPr id="76809" name="Oval 9"/>
          <p:cNvSpPr>
            <a:spLocks noChangeArrowheads="1"/>
          </p:cNvSpPr>
          <p:nvPr/>
        </p:nvSpPr>
        <p:spPr bwMode="auto">
          <a:xfrm>
            <a:off x="1676400" y="4495800"/>
            <a:ext cx="76200" cy="76200"/>
          </a:xfrm>
          <a:prstGeom prst="ellipse">
            <a:avLst/>
          </a:prstGeom>
          <a:solidFill>
            <a:srgbClr val="FF0000"/>
          </a:solidFill>
          <a:ln w="9525">
            <a:noFill/>
            <a:round/>
            <a:headEnd/>
            <a:tailEnd/>
          </a:ln>
        </p:spPr>
        <p:txBody>
          <a:bodyPr wrap="none" anchor="ctr"/>
          <a:lstStyle/>
          <a:p>
            <a:endParaRPr lang="en-US"/>
          </a:p>
        </p:txBody>
      </p:sp>
      <p:sp>
        <p:nvSpPr>
          <p:cNvPr id="76810" name="Oval 10"/>
          <p:cNvSpPr>
            <a:spLocks noChangeArrowheads="1"/>
          </p:cNvSpPr>
          <p:nvPr/>
        </p:nvSpPr>
        <p:spPr bwMode="auto">
          <a:xfrm rot="-4522747">
            <a:off x="1600200" y="3962400"/>
            <a:ext cx="76200" cy="76200"/>
          </a:xfrm>
          <a:prstGeom prst="ellipse">
            <a:avLst/>
          </a:prstGeom>
          <a:solidFill>
            <a:srgbClr val="FF0000"/>
          </a:solidFill>
          <a:ln w="9525">
            <a:noFill/>
            <a:round/>
            <a:headEnd/>
            <a:tailEnd/>
          </a:ln>
        </p:spPr>
        <p:txBody>
          <a:bodyPr wrap="none" anchor="ctr"/>
          <a:lstStyle/>
          <a:p>
            <a:endParaRPr lang="en-US"/>
          </a:p>
        </p:txBody>
      </p:sp>
      <p:sp>
        <p:nvSpPr>
          <p:cNvPr id="76811" name="Oval 11"/>
          <p:cNvSpPr>
            <a:spLocks noChangeArrowheads="1"/>
          </p:cNvSpPr>
          <p:nvPr/>
        </p:nvSpPr>
        <p:spPr bwMode="auto">
          <a:xfrm rot="-4522747">
            <a:off x="1905000" y="4267200"/>
            <a:ext cx="76200" cy="76200"/>
          </a:xfrm>
          <a:prstGeom prst="ellipse">
            <a:avLst/>
          </a:prstGeom>
          <a:solidFill>
            <a:srgbClr val="FF0000"/>
          </a:solidFill>
          <a:ln w="9525">
            <a:noFill/>
            <a:round/>
            <a:headEnd/>
            <a:tailEnd/>
          </a:ln>
        </p:spPr>
        <p:txBody>
          <a:bodyPr wrap="none" anchor="ctr"/>
          <a:lstStyle/>
          <a:p>
            <a:endParaRPr lang="en-US"/>
          </a:p>
        </p:txBody>
      </p:sp>
      <p:sp>
        <p:nvSpPr>
          <p:cNvPr id="76812" name="Oval 12"/>
          <p:cNvSpPr>
            <a:spLocks noChangeArrowheads="1"/>
          </p:cNvSpPr>
          <p:nvPr/>
        </p:nvSpPr>
        <p:spPr bwMode="auto">
          <a:xfrm rot="-4522747">
            <a:off x="2209800" y="4572000"/>
            <a:ext cx="76200" cy="76200"/>
          </a:xfrm>
          <a:prstGeom prst="ellipse">
            <a:avLst/>
          </a:prstGeom>
          <a:solidFill>
            <a:srgbClr val="FF0000"/>
          </a:solidFill>
          <a:ln w="9525">
            <a:noFill/>
            <a:round/>
            <a:headEnd/>
            <a:tailEnd/>
          </a:ln>
        </p:spPr>
        <p:txBody>
          <a:bodyPr wrap="none" anchor="ctr"/>
          <a:lstStyle/>
          <a:p>
            <a:endParaRPr lang="en-US"/>
          </a:p>
        </p:txBody>
      </p:sp>
      <p:sp>
        <p:nvSpPr>
          <p:cNvPr id="76813" name="Oval 13"/>
          <p:cNvSpPr>
            <a:spLocks noChangeArrowheads="1"/>
          </p:cNvSpPr>
          <p:nvPr/>
        </p:nvSpPr>
        <p:spPr bwMode="auto">
          <a:xfrm rot="-4522747">
            <a:off x="1905000" y="3810000"/>
            <a:ext cx="76200" cy="76200"/>
          </a:xfrm>
          <a:prstGeom prst="ellipse">
            <a:avLst/>
          </a:prstGeom>
          <a:solidFill>
            <a:srgbClr val="FF0000"/>
          </a:solidFill>
          <a:ln w="9525">
            <a:noFill/>
            <a:round/>
            <a:headEnd/>
            <a:tailEnd/>
          </a:ln>
        </p:spPr>
        <p:txBody>
          <a:bodyPr wrap="none" anchor="ctr"/>
          <a:lstStyle/>
          <a:p>
            <a:endParaRPr lang="en-US"/>
          </a:p>
        </p:txBody>
      </p:sp>
      <p:sp>
        <p:nvSpPr>
          <p:cNvPr id="76814" name="Oval 14"/>
          <p:cNvSpPr>
            <a:spLocks noChangeArrowheads="1"/>
          </p:cNvSpPr>
          <p:nvPr/>
        </p:nvSpPr>
        <p:spPr bwMode="auto">
          <a:xfrm rot="-4522747">
            <a:off x="2209800" y="4114800"/>
            <a:ext cx="76200" cy="76200"/>
          </a:xfrm>
          <a:prstGeom prst="ellipse">
            <a:avLst/>
          </a:prstGeom>
          <a:solidFill>
            <a:srgbClr val="FF0000"/>
          </a:solidFill>
          <a:ln w="9525">
            <a:noFill/>
            <a:round/>
            <a:headEnd/>
            <a:tailEnd/>
          </a:ln>
        </p:spPr>
        <p:txBody>
          <a:bodyPr wrap="none" anchor="ctr"/>
          <a:lstStyle/>
          <a:p>
            <a:endParaRPr lang="en-US"/>
          </a:p>
        </p:txBody>
      </p:sp>
      <p:sp>
        <p:nvSpPr>
          <p:cNvPr id="76815" name="Oval 15"/>
          <p:cNvSpPr>
            <a:spLocks noChangeArrowheads="1"/>
          </p:cNvSpPr>
          <p:nvPr/>
        </p:nvSpPr>
        <p:spPr bwMode="auto">
          <a:xfrm>
            <a:off x="1143000" y="3505200"/>
            <a:ext cx="76200" cy="76200"/>
          </a:xfrm>
          <a:prstGeom prst="ellipse">
            <a:avLst/>
          </a:prstGeom>
          <a:solidFill>
            <a:srgbClr val="FF0000"/>
          </a:solidFill>
          <a:ln w="9525">
            <a:noFill/>
            <a:round/>
            <a:headEnd/>
            <a:tailEnd/>
          </a:ln>
        </p:spPr>
        <p:txBody>
          <a:bodyPr wrap="none" anchor="ctr"/>
          <a:lstStyle/>
          <a:p>
            <a:endParaRPr lang="en-US"/>
          </a:p>
        </p:txBody>
      </p:sp>
      <p:sp>
        <p:nvSpPr>
          <p:cNvPr id="76816" name="Oval 16"/>
          <p:cNvSpPr>
            <a:spLocks noChangeArrowheads="1"/>
          </p:cNvSpPr>
          <p:nvPr/>
        </p:nvSpPr>
        <p:spPr bwMode="auto">
          <a:xfrm>
            <a:off x="990600" y="4191000"/>
            <a:ext cx="76200" cy="76200"/>
          </a:xfrm>
          <a:prstGeom prst="ellipse">
            <a:avLst/>
          </a:prstGeom>
          <a:solidFill>
            <a:srgbClr val="FF0000"/>
          </a:solidFill>
          <a:ln w="9525">
            <a:noFill/>
            <a:round/>
            <a:headEnd/>
            <a:tailEnd/>
          </a:ln>
        </p:spPr>
        <p:txBody>
          <a:bodyPr wrap="none" anchor="ctr"/>
          <a:lstStyle/>
          <a:p>
            <a:endParaRPr lang="en-US"/>
          </a:p>
        </p:txBody>
      </p:sp>
      <p:sp>
        <p:nvSpPr>
          <p:cNvPr id="76817" name="Oval 17"/>
          <p:cNvSpPr>
            <a:spLocks noChangeArrowheads="1"/>
          </p:cNvSpPr>
          <p:nvPr/>
        </p:nvSpPr>
        <p:spPr bwMode="auto">
          <a:xfrm>
            <a:off x="1066800" y="3810000"/>
            <a:ext cx="76200" cy="76200"/>
          </a:xfrm>
          <a:prstGeom prst="ellipse">
            <a:avLst/>
          </a:prstGeom>
          <a:solidFill>
            <a:srgbClr val="FF0000"/>
          </a:solidFill>
          <a:ln w="9525">
            <a:noFill/>
            <a:round/>
            <a:headEnd/>
            <a:tailEnd/>
          </a:ln>
        </p:spPr>
        <p:txBody>
          <a:bodyPr wrap="none" anchor="ctr"/>
          <a:lstStyle/>
          <a:p>
            <a:endParaRPr lang="en-US"/>
          </a:p>
        </p:txBody>
      </p:sp>
      <p:sp>
        <p:nvSpPr>
          <p:cNvPr id="76818" name="Oval 18"/>
          <p:cNvSpPr>
            <a:spLocks noChangeArrowheads="1"/>
          </p:cNvSpPr>
          <p:nvPr/>
        </p:nvSpPr>
        <p:spPr bwMode="auto">
          <a:xfrm>
            <a:off x="1524000" y="4800600"/>
            <a:ext cx="76200" cy="76200"/>
          </a:xfrm>
          <a:prstGeom prst="ellipse">
            <a:avLst/>
          </a:prstGeom>
          <a:solidFill>
            <a:srgbClr val="FF0000"/>
          </a:solidFill>
          <a:ln w="9525">
            <a:noFill/>
            <a:round/>
            <a:headEnd/>
            <a:tailEnd/>
          </a:ln>
        </p:spPr>
        <p:txBody>
          <a:bodyPr wrap="none" anchor="ctr"/>
          <a:lstStyle/>
          <a:p>
            <a:endParaRPr lang="en-US"/>
          </a:p>
        </p:txBody>
      </p:sp>
      <p:sp>
        <p:nvSpPr>
          <p:cNvPr id="76819" name="Oval 19"/>
          <p:cNvSpPr>
            <a:spLocks noChangeArrowheads="1"/>
          </p:cNvSpPr>
          <p:nvPr/>
        </p:nvSpPr>
        <p:spPr bwMode="auto">
          <a:xfrm>
            <a:off x="1447800" y="3429000"/>
            <a:ext cx="76200" cy="76200"/>
          </a:xfrm>
          <a:prstGeom prst="ellipse">
            <a:avLst/>
          </a:prstGeom>
          <a:solidFill>
            <a:srgbClr val="FF0000"/>
          </a:solidFill>
          <a:ln w="9525">
            <a:noFill/>
            <a:round/>
            <a:headEnd/>
            <a:tailEnd/>
          </a:ln>
        </p:spPr>
        <p:txBody>
          <a:bodyPr wrap="none" anchor="ctr"/>
          <a:lstStyle/>
          <a:p>
            <a:endParaRPr lang="en-US"/>
          </a:p>
        </p:txBody>
      </p:sp>
      <p:sp>
        <p:nvSpPr>
          <p:cNvPr id="76820" name="Oval 20"/>
          <p:cNvSpPr>
            <a:spLocks noChangeArrowheads="1"/>
          </p:cNvSpPr>
          <p:nvPr/>
        </p:nvSpPr>
        <p:spPr bwMode="auto">
          <a:xfrm>
            <a:off x="1600200" y="3581400"/>
            <a:ext cx="76200" cy="76200"/>
          </a:xfrm>
          <a:prstGeom prst="ellipse">
            <a:avLst/>
          </a:prstGeom>
          <a:solidFill>
            <a:srgbClr val="FF0000"/>
          </a:solidFill>
          <a:ln w="9525">
            <a:noFill/>
            <a:round/>
            <a:headEnd/>
            <a:tailEnd/>
          </a:ln>
        </p:spPr>
        <p:txBody>
          <a:bodyPr wrap="none" anchor="ctr"/>
          <a:lstStyle/>
          <a:p>
            <a:endParaRPr lang="en-US"/>
          </a:p>
        </p:txBody>
      </p:sp>
      <p:sp>
        <p:nvSpPr>
          <p:cNvPr id="76821" name="Oval 21"/>
          <p:cNvSpPr>
            <a:spLocks noChangeArrowheads="1"/>
          </p:cNvSpPr>
          <p:nvPr/>
        </p:nvSpPr>
        <p:spPr bwMode="auto">
          <a:xfrm>
            <a:off x="1219200" y="3962400"/>
            <a:ext cx="76200" cy="76200"/>
          </a:xfrm>
          <a:prstGeom prst="ellipse">
            <a:avLst/>
          </a:prstGeom>
          <a:solidFill>
            <a:srgbClr val="FF0000"/>
          </a:solidFill>
          <a:ln w="9525">
            <a:noFill/>
            <a:round/>
            <a:headEnd/>
            <a:tailEnd/>
          </a:ln>
        </p:spPr>
        <p:txBody>
          <a:bodyPr wrap="none" anchor="ctr"/>
          <a:lstStyle/>
          <a:p>
            <a:endParaRPr lang="en-US"/>
          </a:p>
        </p:txBody>
      </p:sp>
      <p:sp>
        <p:nvSpPr>
          <p:cNvPr id="76822" name="Oval 22"/>
          <p:cNvSpPr>
            <a:spLocks noChangeArrowheads="1"/>
          </p:cNvSpPr>
          <p:nvPr/>
        </p:nvSpPr>
        <p:spPr bwMode="auto">
          <a:xfrm rot="-4522747">
            <a:off x="1524000" y="3048000"/>
            <a:ext cx="76200" cy="76200"/>
          </a:xfrm>
          <a:prstGeom prst="ellipse">
            <a:avLst/>
          </a:prstGeom>
          <a:solidFill>
            <a:srgbClr val="FF0000"/>
          </a:solidFill>
          <a:ln w="9525">
            <a:noFill/>
            <a:round/>
            <a:headEnd/>
            <a:tailEnd/>
          </a:ln>
        </p:spPr>
        <p:txBody>
          <a:bodyPr wrap="none" anchor="ctr"/>
          <a:lstStyle/>
          <a:p>
            <a:endParaRPr lang="en-US"/>
          </a:p>
        </p:txBody>
      </p:sp>
      <p:sp>
        <p:nvSpPr>
          <p:cNvPr id="76823" name="Oval 23"/>
          <p:cNvSpPr>
            <a:spLocks noChangeArrowheads="1"/>
          </p:cNvSpPr>
          <p:nvPr/>
        </p:nvSpPr>
        <p:spPr bwMode="auto">
          <a:xfrm rot="-4522747">
            <a:off x="1828800" y="3124200"/>
            <a:ext cx="76200" cy="76200"/>
          </a:xfrm>
          <a:prstGeom prst="ellipse">
            <a:avLst/>
          </a:prstGeom>
          <a:solidFill>
            <a:srgbClr val="FF0000"/>
          </a:solidFill>
          <a:ln w="9525">
            <a:noFill/>
            <a:round/>
            <a:headEnd/>
            <a:tailEnd/>
          </a:ln>
        </p:spPr>
        <p:txBody>
          <a:bodyPr wrap="none" anchor="ctr"/>
          <a:lstStyle/>
          <a:p>
            <a:endParaRPr lang="en-US"/>
          </a:p>
        </p:txBody>
      </p:sp>
      <p:sp>
        <p:nvSpPr>
          <p:cNvPr id="76824" name="Oval 24"/>
          <p:cNvSpPr>
            <a:spLocks noChangeArrowheads="1"/>
          </p:cNvSpPr>
          <p:nvPr/>
        </p:nvSpPr>
        <p:spPr bwMode="auto">
          <a:xfrm rot="-4522747">
            <a:off x="1828800" y="3352800"/>
            <a:ext cx="76200" cy="76200"/>
          </a:xfrm>
          <a:prstGeom prst="ellipse">
            <a:avLst/>
          </a:prstGeom>
          <a:solidFill>
            <a:srgbClr val="FF0000"/>
          </a:solidFill>
          <a:ln w="9525">
            <a:noFill/>
            <a:round/>
            <a:headEnd/>
            <a:tailEnd/>
          </a:ln>
        </p:spPr>
        <p:txBody>
          <a:bodyPr wrap="none" anchor="ctr"/>
          <a:lstStyle/>
          <a:p>
            <a:endParaRPr lang="en-US"/>
          </a:p>
        </p:txBody>
      </p:sp>
      <p:sp>
        <p:nvSpPr>
          <p:cNvPr id="76825" name="Oval 25"/>
          <p:cNvSpPr>
            <a:spLocks noChangeArrowheads="1"/>
          </p:cNvSpPr>
          <p:nvPr/>
        </p:nvSpPr>
        <p:spPr bwMode="auto">
          <a:xfrm rot="-4522747">
            <a:off x="2362200" y="4343400"/>
            <a:ext cx="76200" cy="76200"/>
          </a:xfrm>
          <a:prstGeom prst="ellipse">
            <a:avLst/>
          </a:prstGeom>
          <a:solidFill>
            <a:srgbClr val="FF0000"/>
          </a:solidFill>
          <a:ln w="9525">
            <a:noFill/>
            <a:round/>
            <a:headEnd/>
            <a:tailEnd/>
          </a:ln>
        </p:spPr>
        <p:txBody>
          <a:bodyPr wrap="none" anchor="ctr"/>
          <a:lstStyle/>
          <a:p>
            <a:endParaRPr lang="en-US"/>
          </a:p>
        </p:txBody>
      </p:sp>
      <p:sp>
        <p:nvSpPr>
          <p:cNvPr id="76826" name="Oval 26"/>
          <p:cNvSpPr>
            <a:spLocks noChangeArrowheads="1"/>
          </p:cNvSpPr>
          <p:nvPr/>
        </p:nvSpPr>
        <p:spPr bwMode="auto">
          <a:xfrm rot="-4522747">
            <a:off x="2133600" y="3657600"/>
            <a:ext cx="76200" cy="76200"/>
          </a:xfrm>
          <a:prstGeom prst="ellipse">
            <a:avLst/>
          </a:prstGeom>
          <a:solidFill>
            <a:srgbClr val="FF0000"/>
          </a:solidFill>
          <a:ln w="9525">
            <a:noFill/>
            <a:round/>
            <a:headEnd/>
            <a:tailEnd/>
          </a:ln>
        </p:spPr>
        <p:txBody>
          <a:bodyPr wrap="none" anchor="ctr"/>
          <a:lstStyle/>
          <a:p>
            <a:endParaRPr lang="en-US"/>
          </a:p>
        </p:txBody>
      </p:sp>
      <p:sp>
        <p:nvSpPr>
          <p:cNvPr id="76827" name="Oval 27"/>
          <p:cNvSpPr>
            <a:spLocks noChangeArrowheads="1"/>
          </p:cNvSpPr>
          <p:nvPr/>
        </p:nvSpPr>
        <p:spPr bwMode="auto">
          <a:xfrm rot="-4522747">
            <a:off x="1676400" y="2743200"/>
            <a:ext cx="76200" cy="76200"/>
          </a:xfrm>
          <a:prstGeom prst="ellipse">
            <a:avLst/>
          </a:prstGeom>
          <a:solidFill>
            <a:srgbClr val="FF0000"/>
          </a:solidFill>
          <a:ln w="9525">
            <a:noFill/>
            <a:round/>
            <a:headEnd/>
            <a:tailEnd/>
          </a:ln>
        </p:spPr>
        <p:txBody>
          <a:bodyPr wrap="none" anchor="ctr"/>
          <a:lstStyle/>
          <a:p>
            <a:endParaRPr lang="en-US"/>
          </a:p>
        </p:txBody>
      </p:sp>
      <p:sp>
        <p:nvSpPr>
          <p:cNvPr id="76828" name="Oval 28"/>
          <p:cNvSpPr>
            <a:spLocks noChangeArrowheads="1"/>
          </p:cNvSpPr>
          <p:nvPr/>
        </p:nvSpPr>
        <p:spPr bwMode="auto">
          <a:xfrm rot="-4522747">
            <a:off x="1066800" y="4419600"/>
            <a:ext cx="76200" cy="76200"/>
          </a:xfrm>
          <a:prstGeom prst="ellipse">
            <a:avLst/>
          </a:prstGeom>
          <a:solidFill>
            <a:srgbClr val="FF0000"/>
          </a:solidFill>
          <a:ln w="9525">
            <a:noFill/>
            <a:round/>
            <a:headEnd/>
            <a:tailEnd/>
          </a:ln>
        </p:spPr>
        <p:txBody>
          <a:bodyPr wrap="none" anchor="ctr"/>
          <a:lstStyle/>
          <a:p>
            <a:endParaRPr lang="en-US"/>
          </a:p>
        </p:txBody>
      </p:sp>
      <p:sp>
        <p:nvSpPr>
          <p:cNvPr id="76829" name="Oval 29"/>
          <p:cNvSpPr>
            <a:spLocks noChangeArrowheads="1"/>
          </p:cNvSpPr>
          <p:nvPr/>
        </p:nvSpPr>
        <p:spPr bwMode="auto">
          <a:xfrm rot="-4522747">
            <a:off x="762000" y="4724400"/>
            <a:ext cx="76200" cy="76200"/>
          </a:xfrm>
          <a:prstGeom prst="ellipse">
            <a:avLst/>
          </a:prstGeom>
          <a:solidFill>
            <a:srgbClr val="FF0000"/>
          </a:solidFill>
          <a:ln w="9525">
            <a:noFill/>
            <a:round/>
            <a:headEnd/>
            <a:tailEnd/>
          </a:ln>
        </p:spPr>
        <p:txBody>
          <a:bodyPr wrap="none" anchor="ctr"/>
          <a:lstStyle/>
          <a:p>
            <a:endParaRPr lang="en-US"/>
          </a:p>
        </p:txBody>
      </p:sp>
      <p:sp>
        <p:nvSpPr>
          <p:cNvPr id="76830" name="Oval 30"/>
          <p:cNvSpPr>
            <a:spLocks noChangeArrowheads="1"/>
          </p:cNvSpPr>
          <p:nvPr/>
        </p:nvSpPr>
        <p:spPr bwMode="auto">
          <a:xfrm rot="-4522747">
            <a:off x="2057400" y="4800600"/>
            <a:ext cx="76200" cy="76200"/>
          </a:xfrm>
          <a:prstGeom prst="ellipse">
            <a:avLst/>
          </a:prstGeom>
          <a:solidFill>
            <a:srgbClr val="FF0000"/>
          </a:solidFill>
          <a:ln w="9525">
            <a:noFill/>
            <a:round/>
            <a:headEnd/>
            <a:tailEnd/>
          </a:ln>
        </p:spPr>
        <p:txBody>
          <a:bodyPr wrap="none" anchor="ctr"/>
          <a:lstStyle/>
          <a:p>
            <a:endParaRPr lang="en-US"/>
          </a:p>
        </p:txBody>
      </p:sp>
      <p:sp>
        <p:nvSpPr>
          <p:cNvPr id="76831" name="Oval 31"/>
          <p:cNvSpPr>
            <a:spLocks noChangeArrowheads="1"/>
          </p:cNvSpPr>
          <p:nvPr/>
        </p:nvSpPr>
        <p:spPr bwMode="auto">
          <a:xfrm rot="-4522747">
            <a:off x="2590800" y="4724400"/>
            <a:ext cx="76200" cy="76200"/>
          </a:xfrm>
          <a:prstGeom prst="ellipse">
            <a:avLst/>
          </a:prstGeom>
          <a:solidFill>
            <a:srgbClr val="FF0000"/>
          </a:solidFill>
          <a:ln w="9525">
            <a:noFill/>
            <a:round/>
            <a:headEnd/>
            <a:tailEnd/>
          </a:ln>
        </p:spPr>
        <p:txBody>
          <a:bodyPr wrap="none" anchor="ctr"/>
          <a:lstStyle/>
          <a:p>
            <a:endParaRPr lang="en-US"/>
          </a:p>
        </p:txBody>
      </p:sp>
      <p:sp>
        <p:nvSpPr>
          <p:cNvPr id="76832" name="Text Box 32"/>
          <p:cNvSpPr txBox="1">
            <a:spLocks noChangeArrowheads="1"/>
          </p:cNvSpPr>
          <p:nvPr/>
        </p:nvSpPr>
        <p:spPr bwMode="auto">
          <a:xfrm>
            <a:off x="914400" y="1636713"/>
            <a:ext cx="1593850" cy="366712"/>
          </a:xfrm>
          <a:prstGeom prst="rect">
            <a:avLst/>
          </a:prstGeom>
          <a:noFill/>
          <a:ln w="9525">
            <a:noFill/>
            <a:miter lim="800000"/>
            <a:headEnd/>
            <a:tailEnd/>
          </a:ln>
        </p:spPr>
        <p:txBody>
          <a:bodyPr wrap="none">
            <a:spAutoFit/>
          </a:bodyPr>
          <a:lstStyle/>
          <a:p>
            <a:pPr algn="l"/>
            <a:r>
              <a:rPr lang="en-US" sz="1800"/>
              <a:t>Two-liter flask</a:t>
            </a:r>
          </a:p>
        </p:txBody>
      </p:sp>
      <p:sp>
        <p:nvSpPr>
          <p:cNvPr id="266273" name="Text Box 33"/>
          <p:cNvSpPr txBox="1">
            <a:spLocks noChangeArrowheads="1"/>
          </p:cNvSpPr>
          <p:nvPr/>
        </p:nvSpPr>
        <p:spPr bwMode="auto">
          <a:xfrm>
            <a:off x="2667000" y="5470525"/>
            <a:ext cx="1925638" cy="825500"/>
          </a:xfrm>
          <a:prstGeom prst="rect">
            <a:avLst/>
          </a:prstGeom>
          <a:noFill/>
          <a:ln w="9525">
            <a:noFill/>
            <a:miter lim="800000"/>
            <a:headEnd/>
            <a:tailEnd/>
          </a:ln>
        </p:spPr>
        <p:txBody>
          <a:bodyPr wrap="none">
            <a:spAutoFit/>
          </a:bodyPr>
          <a:lstStyle/>
          <a:p>
            <a:pPr algn="l"/>
            <a:r>
              <a:rPr lang="en-US" sz="1600" i="1"/>
              <a:t>The molecules are</a:t>
            </a:r>
          </a:p>
          <a:p>
            <a:pPr algn="l"/>
            <a:r>
              <a:rPr lang="en-US" sz="1600" i="1"/>
              <a:t>closer together; the</a:t>
            </a:r>
          </a:p>
          <a:p>
            <a:pPr algn="l"/>
            <a:r>
              <a:rPr lang="en-US" sz="1600" i="1"/>
              <a:t>density is doubled.</a:t>
            </a:r>
          </a:p>
        </p:txBody>
      </p:sp>
      <p:sp>
        <p:nvSpPr>
          <p:cNvPr id="266274" name="Freeform 34"/>
          <p:cNvSpPr>
            <a:spLocks/>
          </p:cNvSpPr>
          <p:nvPr/>
        </p:nvSpPr>
        <p:spPr bwMode="auto">
          <a:xfrm>
            <a:off x="4991100" y="2332038"/>
            <a:ext cx="2306638" cy="2652712"/>
          </a:xfrm>
          <a:custGeom>
            <a:avLst/>
            <a:gdLst>
              <a:gd name="T0" fmla="*/ 2147483647 w 1453"/>
              <a:gd name="T1" fmla="*/ 0 h 1671"/>
              <a:gd name="T2" fmla="*/ 2147483647 w 1453"/>
              <a:gd name="T3" fmla="*/ 0 h 1671"/>
              <a:gd name="T4" fmla="*/ 2147483647 w 1453"/>
              <a:gd name="T5" fmla="*/ 2147483647 h 1671"/>
              <a:gd name="T6" fmla="*/ 2147483647 w 1453"/>
              <a:gd name="T7" fmla="*/ 2147483647 h 1671"/>
              <a:gd name="T8" fmla="*/ 2147483647 w 1453"/>
              <a:gd name="T9" fmla="*/ 2147483647 h 1671"/>
              <a:gd name="T10" fmla="*/ 2147483647 w 1453"/>
              <a:gd name="T11" fmla="*/ 2147483647 h 1671"/>
              <a:gd name="T12" fmla="*/ 2147483647 w 1453"/>
              <a:gd name="T13" fmla="*/ 2147483647 h 1671"/>
              <a:gd name="T14" fmla="*/ 2147483647 w 1453"/>
              <a:gd name="T15" fmla="*/ 2147483647 h 1671"/>
              <a:gd name="T16" fmla="*/ 2147483647 w 1453"/>
              <a:gd name="T17" fmla="*/ 2147483647 h 1671"/>
              <a:gd name="T18" fmla="*/ 2147483647 w 1453"/>
              <a:gd name="T19" fmla="*/ 2147483647 h 1671"/>
              <a:gd name="T20" fmla="*/ 2147483647 w 1453"/>
              <a:gd name="T21" fmla="*/ 2147483647 h 1671"/>
              <a:gd name="T22" fmla="*/ 2147483647 w 1453"/>
              <a:gd name="T23" fmla="*/ 2147483647 h 1671"/>
              <a:gd name="T24" fmla="*/ 2147483647 w 1453"/>
              <a:gd name="T25" fmla="*/ 2147483647 h 1671"/>
              <a:gd name="T26" fmla="*/ 2147483647 w 1453"/>
              <a:gd name="T27" fmla="*/ 2147483647 h 1671"/>
              <a:gd name="T28" fmla="*/ 2147483647 w 1453"/>
              <a:gd name="T29" fmla="*/ 2147483647 h 1671"/>
              <a:gd name="T30" fmla="*/ 2147483647 w 1453"/>
              <a:gd name="T31" fmla="*/ 2147483647 h 1671"/>
              <a:gd name="T32" fmla="*/ 2147483647 w 1453"/>
              <a:gd name="T33" fmla="*/ 2147483647 h 1671"/>
              <a:gd name="T34" fmla="*/ 2147483647 w 1453"/>
              <a:gd name="T35" fmla="*/ 2147483647 h 1671"/>
              <a:gd name="T36" fmla="*/ 2147483647 w 1453"/>
              <a:gd name="T37" fmla="*/ 2147483647 h 1671"/>
              <a:gd name="T38" fmla="*/ 2147483647 w 1453"/>
              <a:gd name="T39" fmla="*/ 2147483647 h 1671"/>
              <a:gd name="T40" fmla="*/ 2147483647 w 1453"/>
              <a:gd name="T41" fmla="*/ 2147483647 h 1671"/>
              <a:gd name="T42" fmla="*/ 2147483647 w 1453"/>
              <a:gd name="T43" fmla="*/ 2147483647 h 1671"/>
              <a:gd name="T44" fmla="*/ 2147483647 w 1453"/>
              <a:gd name="T45" fmla="*/ 2147483647 h 1671"/>
              <a:gd name="T46" fmla="*/ 2147483647 w 1453"/>
              <a:gd name="T47" fmla="*/ 2147483647 h 1671"/>
              <a:gd name="T48" fmla="*/ 2147483647 w 1453"/>
              <a:gd name="T49" fmla="*/ 2147483647 h 1671"/>
              <a:gd name="T50" fmla="*/ 2147483647 w 1453"/>
              <a:gd name="T51" fmla="*/ 2147483647 h 1671"/>
              <a:gd name="T52" fmla="*/ 2147483647 w 1453"/>
              <a:gd name="T53" fmla="*/ 2147483647 h 1671"/>
              <a:gd name="T54" fmla="*/ 2147483647 w 1453"/>
              <a:gd name="T55" fmla="*/ 2147483647 h 1671"/>
              <a:gd name="T56" fmla="*/ 2147483647 w 1453"/>
              <a:gd name="T57" fmla="*/ 2147483647 h 1671"/>
              <a:gd name="T58" fmla="*/ 0 w 1453"/>
              <a:gd name="T59" fmla="*/ 2147483647 h 1671"/>
              <a:gd name="T60" fmla="*/ 0 w 1453"/>
              <a:gd name="T61" fmla="*/ 2147483647 h 1671"/>
              <a:gd name="T62" fmla="*/ 2147483647 w 1453"/>
              <a:gd name="T63" fmla="*/ 2147483647 h 1671"/>
              <a:gd name="T64" fmla="*/ 2147483647 w 1453"/>
              <a:gd name="T65" fmla="*/ 2147483647 h 1671"/>
              <a:gd name="T66" fmla="*/ 2147483647 w 1453"/>
              <a:gd name="T67" fmla="*/ 2147483647 h 1671"/>
              <a:gd name="T68" fmla="*/ 2147483647 w 1453"/>
              <a:gd name="T69" fmla="*/ 2147483647 h 1671"/>
              <a:gd name="T70" fmla="*/ 2147483647 w 1453"/>
              <a:gd name="T71" fmla="*/ 2147483647 h 1671"/>
              <a:gd name="T72" fmla="*/ 2147483647 w 1453"/>
              <a:gd name="T73" fmla="*/ 2147483647 h 1671"/>
              <a:gd name="T74" fmla="*/ 2147483647 w 1453"/>
              <a:gd name="T75" fmla="*/ 2147483647 h 1671"/>
              <a:gd name="T76" fmla="*/ 2147483647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266275" name="Freeform 35"/>
          <p:cNvSpPr>
            <a:spLocks/>
          </p:cNvSpPr>
          <p:nvPr/>
        </p:nvSpPr>
        <p:spPr bwMode="auto">
          <a:xfrm>
            <a:off x="5643563" y="2286000"/>
            <a:ext cx="982662" cy="384175"/>
          </a:xfrm>
          <a:custGeom>
            <a:avLst/>
            <a:gdLst>
              <a:gd name="T0" fmla="*/ 0 w 619"/>
              <a:gd name="T1" fmla="*/ 0 h 242"/>
              <a:gd name="T2" fmla="*/ 2147483647 w 619"/>
              <a:gd name="T3" fmla="*/ 2147483647 h 242"/>
              <a:gd name="T4" fmla="*/ 2147483647 w 619"/>
              <a:gd name="T5" fmla="*/ 2147483647 h 242"/>
              <a:gd name="T6" fmla="*/ 2147483647 w 619"/>
              <a:gd name="T7" fmla="*/ 2147483647 h 242"/>
              <a:gd name="T8" fmla="*/ 2147483647 w 619"/>
              <a:gd name="T9" fmla="*/ 2147483647 h 242"/>
              <a:gd name="T10" fmla="*/ 2147483647 w 619"/>
              <a:gd name="T11" fmla="*/ 2147483647 h 242"/>
              <a:gd name="T12" fmla="*/ 2147483647 w 619"/>
              <a:gd name="T13" fmla="*/ 2147483647 h 242"/>
              <a:gd name="T14" fmla="*/ 2147483647 w 619"/>
              <a:gd name="T15" fmla="*/ 2147483647 h 242"/>
              <a:gd name="T16" fmla="*/ 2147483647 w 619"/>
              <a:gd name="T17" fmla="*/ 2147483647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sp>
        <p:nvSpPr>
          <p:cNvPr id="266276" name="Freeform 36"/>
          <p:cNvSpPr>
            <a:spLocks noChangeAspect="1"/>
          </p:cNvSpPr>
          <p:nvPr/>
        </p:nvSpPr>
        <p:spPr bwMode="auto">
          <a:xfrm>
            <a:off x="7602538" y="3605213"/>
            <a:ext cx="1160462" cy="1333500"/>
          </a:xfrm>
          <a:custGeom>
            <a:avLst/>
            <a:gdLst>
              <a:gd name="T0" fmla="*/ 2147483647 w 1453"/>
              <a:gd name="T1" fmla="*/ 0 h 1671"/>
              <a:gd name="T2" fmla="*/ 2147483647 w 1453"/>
              <a:gd name="T3" fmla="*/ 0 h 1671"/>
              <a:gd name="T4" fmla="*/ 2147483647 w 1453"/>
              <a:gd name="T5" fmla="*/ 2147483647 h 1671"/>
              <a:gd name="T6" fmla="*/ 2147483647 w 1453"/>
              <a:gd name="T7" fmla="*/ 2147483647 h 1671"/>
              <a:gd name="T8" fmla="*/ 2147483647 w 1453"/>
              <a:gd name="T9" fmla="*/ 2147483647 h 1671"/>
              <a:gd name="T10" fmla="*/ 2147483647 w 1453"/>
              <a:gd name="T11" fmla="*/ 2147483647 h 1671"/>
              <a:gd name="T12" fmla="*/ 2147483647 w 1453"/>
              <a:gd name="T13" fmla="*/ 2147483647 h 1671"/>
              <a:gd name="T14" fmla="*/ 2147483647 w 1453"/>
              <a:gd name="T15" fmla="*/ 2147483647 h 1671"/>
              <a:gd name="T16" fmla="*/ 2147483647 w 1453"/>
              <a:gd name="T17" fmla="*/ 2147483647 h 1671"/>
              <a:gd name="T18" fmla="*/ 2147483647 w 1453"/>
              <a:gd name="T19" fmla="*/ 2147483647 h 1671"/>
              <a:gd name="T20" fmla="*/ 2147483647 w 1453"/>
              <a:gd name="T21" fmla="*/ 2147483647 h 1671"/>
              <a:gd name="T22" fmla="*/ 2147483647 w 1453"/>
              <a:gd name="T23" fmla="*/ 2147483647 h 1671"/>
              <a:gd name="T24" fmla="*/ 2147483647 w 1453"/>
              <a:gd name="T25" fmla="*/ 2147483647 h 1671"/>
              <a:gd name="T26" fmla="*/ 2147483647 w 1453"/>
              <a:gd name="T27" fmla="*/ 2147483647 h 1671"/>
              <a:gd name="T28" fmla="*/ 2147483647 w 1453"/>
              <a:gd name="T29" fmla="*/ 2147483647 h 1671"/>
              <a:gd name="T30" fmla="*/ 2147483647 w 1453"/>
              <a:gd name="T31" fmla="*/ 2147483647 h 1671"/>
              <a:gd name="T32" fmla="*/ 2147483647 w 1453"/>
              <a:gd name="T33" fmla="*/ 2147483647 h 1671"/>
              <a:gd name="T34" fmla="*/ 2147483647 w 1453"/>
              <a:gd name="T35" fmla="*/ 2147483647 h 1671"/>
              <a:gd name="T36" fmla="*/ 2147483647 w 1453"/>
              <a:gd name="T37" fmla="*/ 2147483647 h 1671"/>
              <a:gd name="T38" fmla="*/ 2147483647 w 1453"/>
              <a:gd name="T39" fmla="*/ 2147483647 h 1671"/>
              <a:gd name="T40" fmla="*/ 2147483647 w 1453"/>
              <a:gd name="T41" fmla="*/ 2147483647 h 1671"/>
              <a:gd name="T42" fmla="*/ 2147483647 w 1453"/>
              <a:gd name="T43" fmla="*/ 2147483647 h 1671"/>
              <a:gd name="T44" fmla="*/ 2147483647 w 1453"/>
              <a:gd name="T45" fmla="*/ 2147483647 h 1671"/>
              <a:gd name="T46" fmla="*/ 2147483647 w 1453"/>
              <a:gd name="T47" fmla="*/ 2147483647 h 1671"/>
              <a:gd name="T48" fmla="*/ 2147483647 w 1453"/>
              <a:gd name="T49" fmla="*/ 2147483647 h 1671"/>
              <a:gd name="T50" fmla="*/ 2147483647 w 1453"/>
              <a:gd name="T51" fmla="*/ 2147483647 h 1671"/>
              <a:gd name="T52" fmla="*/ 2147483647 w 1453"/>
              <a:gd name="T53" fmla="*/ 2147483647 h 1671"/>
              <a:gd name="T54" fmla="*/ 2147483647 w 1453"/>
              <a:gd name="T55" fmla="*/ 2147483647 h 1671"/>
              <a:gd name="T56" fmla="*/ 1018674845 w 1453"/>
              <a:gd name="T57" fmla="*/ 2147483647 h 1671"/>
              <a:gd name="T58" fmla="*/ 0 w 1453"/>
              <a:gd name="T59" fmla="*/ 2147483647 h 1671"/>
              <a:gd name="T60" fmla="*/ 0 w 1453"/>
              <a:gd name="T61" fmla="*/ 2147483647 h 1671"/>
              <a:gd name="T62" fmla="*/ 1018674845 w 1453"/>
              <a:gd name="T63" fmla="*/ 2147483647 h 1671"/>
              <a:gd name="T64" fmla="*/ 2147483647 w 1453"/>
              <a:gd name="T65" fmla="*/ 2147483647 h 1671"/>
              <a:gd name="T66" fmla="*/ 2147483647 w 1453"/>
              <a:gd name="T67" fmla="*/ 2147483647 h 1671"/>
              <a:gd name="T68" fmla="*/ 2147483647 w 1453"/>
              <a:gd name="T69" fmla="*/ 2147483647 h 1671"/>
              <a:gd name="T70" fmla="*/ 2147483647 w 1453"/>
              <a:gd name="T71" fmla="*/ 2147483647 h 1671"/>
              <a:gd name="T72" fmla="*/ 2147483647 w 1453"/>
              <a:gd name="T73" fmla="*/ 2147483647 h 1671"/>
              <a:gd name="T74" fmla="*/ 2147483647 w 1453"/>
              <a:gd name="T75" fmla="*/ 2147483647 h 1671"/>
              <a:gd name="T76" fmla="*/ 2147483647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266277" name="Freeform 37"/>
          <p:cNvSpPr>
            <a:spLocks noChangeAspect="1"/>
          </p:cNvSpPr>
          <p:nvPr/>
        </p:nvSpPr>
        <p:spPr bwMode="auto">
          <a:xfrm>
            <a:off x="7931150" y="3581400"/>
            <a:ext cx="493713" cy="193675"/>
          </a:xfrm>
          <a:custGeom>
            <a:avLst/>
            <a:gdLst>
              <a:gd name="T0" fmla="*/ 0 w 619"/>
              <a:gd name="T1" fmla="*/ 0 h 242"/>
              <a:gd name="T2" fmla="*/ 2147483647 w 619"/>
              <a:gd name="T3" fmla="*/ 2147483647 h 242"/>
              <a:gd name="T4" fmla="*/ 2147483647 w 619"/>
              <a:gd name="T5" fmla="*/ 2147483647 h 242"/>
              <a:gd name="T6" fmla="*/ 2147483647 w 619"/>
              <a:gd name="T7" fmla="*/ 2147483647 h 242"/>
              <a:gd name="T8" fmla="*/ 2147483647 w 619"/>
              <a:gd name="T9" fmla="*/ 2147483647 h 242"/>
              <a:gd name="T10" fmla="*/ 2147483647 w 619"/>
              <a:gd name="T11" fmla="*/ 2147483647 h 242"/>
              <a:gd name="T12" fmla="*/ 2147483647 w 619"/>
              <a:gd name="T13" fmla="*/ 2147483647 h 242"/>
              <a:gd name="T14" fmla="*/ 2147483647 w 619"/>
              <a:gd name="T15" fmla="*/ 2147483647 h 242"/>
              <a:gd name="T16" fmla="*/ 1522335519 w 619"/>
              <a:gd name="T17" fmla="*/ 1537830732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sp>
        <p:nvSpPr>
          <p:cNvPr id="266278" name="Oval 38"/>
          <p:cNvSpPr>
            <a:spLocks noChangeArrowheads="1"/>
          </p:cNvSpPr>
          <p:nvPr/>
        </p:nvSpPr>
        <p:spPr bwMode="auto">
          <a:xfrm rot="-4522747">
            <a:off x="6134100" y="2743200"/>
            <a:ext cx="76200" cy="76200"/>
          </a:xfrm>
          <a:prstGeom prst="ellipse">
            <a:avLst/>
          </a:prstGeom>
          <a:solidFill>
            <a:srgbClr val="FF0000"/>
          </a:solidFill>
          <a:ln w="9525">
            <a:noFill/>
            <a:round/>
            <a:headEnd/>
            <a:tailEnd/>
          </a:ln>
        </p:spPr>
        <p:txBody>
          <a:bodyPr wrap="none" anchor="ctr"/>
          <a:lstStyle/>
          <a:p>
            <a:endParaRPr lang="en-US"/>
          </a:p>
        </p:txBody>
      </p:sp>
      <p:sp>
        <p:nvSpPr>
          <p:cNvPr id="266279" name="Oval 39"/>
          <p:cNvSpPr>
            <a:spLocks noChangeArrowheads="1"/>
          </p:cNvSpPr>
          <p:nvPr/>
        </p:nvSpPr>
        <p:spPr bwMode="auto">
          <a:xfrm rot="-4522747">
            <a:off x="8212138" y="3810000"/>
            <a:ext cx="76200" cy="76200"/>
          </a:xfrm>
          <a:prstGeom prst="ellipse">
            <a:avLst/>
          </a:prstGeom>
          <a:solidFill>
            <a:srgbClr val="FF0000"/>
          </a:solidFill>
          <a:ln w="9525">
            <a:noFill/>
            <a:round/>
            <a:headEnd/>
            <a:tailEnd/>
          </a:ln>
        </p:spPr>
        <p:txBody>
          <a:bodyPr wrap="none" anchor="ctr"/>
          <a:lstStyle/>
          <a:p>
            <a:endParaRPr lang="en-US"/>
          </a:p>
        </p:txBody>
      </p:sp>
      <p:sp>
        <p:nvSpPr>
          <p:cNvPr id="266280" name="Text Box 40"/>
          <p:cNvSpPr txBox="1">
            <a:spLocks noChangeArrowheads="1"/>
          </p:cNvSpPr>
          <p:nvPr/>
        </p:nvSpPr>
        <p:spPr bwMode="auto">
          <a:xfrm>
            <a:off x="4953000" y="5394325"/>
            <a:ext cx="3479800" cy="1069975"/>
          </a:xfrm>
          <a:prstGeom prst="rect">
            <a:avLst/>
          </a:prstGeom>
          <a:noFill/>
          <a:ln w="9525">
            <a:noFill/>
            <a:miter lim="800000"/>
            <a:headEnd/>
            <a:tailEnd/>
          </a:ln>
        </p:spPr>
        <p:txBody>
          <a:bodyPr wrap="none">
            <a:spAutoFit/>
          </a:bodyPr>
          <a:lstStyle/>
          <a:p>
            <a:pPr algn="l"/>
            <a:r>
              <a:rPr lang="en-US" sz="1600" i="1"/>
              <a:t>The average molecules hits the wall </a:t>
            </a:r>
          </a:p>
          <a:p>
            <a:pPr algn="l"/>
            <a:r>
              <a:rPr lang="en-US" sz="1600" i="1"/>
              <a:t>twice as often.  The total number of </a:t>
            </a:r>
          </a:p>
          <a:p>
            <a:pPr algn="l"/>
            <a:r>
              <a:rPr lang="en-US" sz="1600" i="1"/>
              <a:t>impacts with the wall is doubled and </a:t>
            </a:r>
          </a:p>
          <a:p>
            <a:pPr algn="l"/>
            <a:r>
              <a:rPr lang="en-US" sz="1600" i="1"/>
              <a:t>the pressure is doubled.</a:t>
            </a:r>
          </a:p>
        </p:txBody>
      </p:sp>
      <p:grpSp>
        <p:nvGrpSpPr>
          <p:cNvPr id="2" name="Group 41"/>
          <p:cNvGrpSpPr>
            <a:grpSpLocks/>
          </p:cNvGrpSpPr>
          <p:nvPr/>
        </p:nvGrpSpPr>
        <p:grpSpPr bwMode="auto">
          <a:xfrm>
            <a:off x="5295900" y="2667000"/>
            <a:ext cx="1847850" cy="2322513"/>
            <a:chOff x="3264" y="1680"/>
            <a:chExt cx="1164" cy="1463"/>
          </a:xfrm>
        </p:grpSpPr>
        <p:sp>
          <p:nvSpPr>
            <p:cNvPr id="76893" name="Line 42"/>
            <p:cNvSpPr>
              <a:spLocks noChangeShapeType="1"/>
            </p:cNvSpPr>
            <p:nvPr/>
          </p:nvSpPr>
          <p:spPr bwMode="auto">
            <a:xfrm>
              <a:off x="3264" y="2592"/>
              <a:ext cx="480" cy="528"/>
            </a:xfrm>
            <a:prstGeom prst="line">
              <a:avLst/>
            </a:prstGeom>
            <a:noFill/>
            <a:ln w="9525" cap="rnd">
              <a:solidFill>
                <a:srgbClr val="FF0000"/>
              </a:solidFill>
              <a:prstDash val="sysDot"/>
              <a:round/>
              <a:headEnd/>
              <a:tailEnd/>
            </a:ln>
          </p:spPr>
          <p:txBody>
            <a:bodyPr/>
            <a:lstStyle/>
            <a:p>
              <a:endParaRPr lang="en-US"/>
            </a:p>
          </p:txBody>
        </p:sp>
        <p:sp>
          <p:nvSpPr>
            <p:cNvPr id="76894" name="Freeform 43"/>
            <p:cNvSpPr>
              <a:spLocks/>
            </p:cNvSpPr>
            <p:nvPr/>
          </p:nvSpPr>
          <p:spPr bwMode="auto">
            <a:xfrm>
              <a:off x="3747" y="2559"/>
              <a:ext cx="553" cy="569"/>
            </a:xfrm>
            <a:custGeom>
              <a:avLst/>
              <a:gdLst>
                <a:gd name="T0" fmla="*/ 0 w 553"/>
                <a:gd name="T1" fmla="*/ 569 h 569"/>
                <a:gd name="T2" fmla="*/ 553 w 553"/>
                <a:gd name="T3" fmla="*/ 0 h 569"/>
                <a:gd name="T4" fmla="*/ 0 60000 65536"/>
                <a:gd name="T5" fmla="*/ 0 60000 65536"/>
                <a:gd name="T6" fmla="*/ 0 w 553"/>
                <a:gd name="T7" fmla="*/ 0 h 569"/>
                <a:gd name="T8" fmla="*/ 553 w 553"/>
                <a:gd name="T9" fmla="*/ 569 h 569"/>
              </a:gdLst>
              <a:ahLst/>
              <a:cxnLst>
                <a:cxn ang="T4">
                  <a:pos x="T0" y="T1"/>
                </a:cxn>
                <a:cxn ang="T5">
                  <a:pos x="T2" y="T3"/>
                </a:cxn>
              </a:cxnLst>
              <a:rect l="T6" t="T7" r="T8" b="T9"/>
              <a:pathLst>
                <a:path w="553" h="569">
                  <a:moveTo>
                    <a:pt x="0" y="569"/>
                  </a:moveTo>
                  <a:lnTo>
                    <a:pt x="553" y="0"/>
                  </a:lnTo>
                </a:path>
              </a:pathLst>
            </a:custGeom>
            <a:noFill/>
            <a:ln w="9525" cap="rnd">
              <a:solidFill>
                <a:srgbClr val="FF0000"/>
              </a:solidFill>
              <a:prstDash val="sysDot"/>
              <a:round/>
              <a:headEnd/>
              <a:tailEnd/>
            </a:ln>
          </p:spPr>
          <p:txBody>
            <a:bodyPr/>
            <a:lstStyle/>
            <a:p>
              <a:endParaRPr lang="en-US"/>
            </a:p>
          </p:txBody>
        </p:sp>
        <p:sp>
          <p:nvSpPr>
            <p:cNvPr id="76895" name="Freeform 44"/>
            <p:cNvSpPr>
              <a:spLocks/>
            </p:cNvSpPr>
            <p:nvPr/>
          </p:nvSpPr>
          <p:spPr bwMode="auto">
            <a:xfrm>
              <a:off x="3360" y="2400"/>
              <a:ext cx="935" cy="157"/>
            </a:xfrm>
            <a:custGeom>
              <a:avLst/>
              <a:gdLst>
                <a:gd name="T0" fmla="*/ 935 w 935"/>
                <a:gd name="T1" fmla="*/ 157 h 157"/>
                <a:gd name="T2" fmla="*/ 0 w 935"/>
                <a:gd name="T3" fmla="*/ 0 h 157"/>
                <a:gd name="T4" fmla="*/ 0 60000 65536"/>
                <a:gd name="T5" fmla="*/ 0 60000 65536"/>
                <a:gd name="T6" fmla="*/ 0 w 935"/>
                <a:gd name="T7" fmla="*/ 0 h 157"/>
                <a:gd name="T8" fmla="*/ 935 w 935"/>
                <a:gd name="T9" fmla="*/ 157 h 157"/>
              </a:gdLst>
              <a:ahLst/>
              <a:cxnLst>
                <a:cxn ang="T4">
                  <a:pos x="T0" y="T1"/>
                </a:cxn>
                <a:cxn ang="T5">
                  <a:pos x="T2" y="T3"/>
                </a:cxn>
              </a:cxnLst>
              <a:rect l="T6" t="T7" r="T8" b="T9"/>
              <a:pathLst>
                <a:path w="935" h="157">
                  <a:moveTo>
                    <a:pt x="935" y="157"/>
                  </a:moveTo>
                  <a:lnTo>
                    <a:pt x="0" y="0"/>
                  </a:lnTo>
                </a:path>
              </a:pathLst>
            </a:custGeom>
            <a:noFill/>
            <a:ln w="9525" cap="rnd">
              <a:solidFill>
                <a:srgbClr val="FF0000"/>
              </a:solidFill>
              <a:prstDash val="sysDot"/>
              <a:round/>
              <a:headEnd/>
              <a:tailEnd/>
            </a:ln>
          </p:spPr>
          <p:txBody>
            <a:bodyPr/>
            <a:lstStyle/>
            <a:p>
              <a:endParaRPr lang="en-US"/>
            </a:p>
          </p:txBody>
        </p:sp>
        <p:sp>
          <p:nvSpPr>
            <p:cNvPr id="76896" name="Freeform 45"/>
            <p:cNvSpPr>
              <a:spLocks/>
            </p:cNvSpPr>
            <p:nvPr/>
          </p:nvSpPr>
          <p:spPr bwMode="auto">
            <a:xfrm>
              <a:off x="3360" y="2400"/>
              <a:ext cx="813" cy="743"/>
            </a:xfrm>
            <a:custGeom>
              <a:avLst/>
              <a:gdLst>
                <a:gd name="T0" fmla="*/ 0 w 813"/>
                <a:gd name="T1" fmla="*/ 0 h 743"/>
                <a:gd name="T2" fmla="*/ 813 w 813"/>
                <a:gd name="T3" fmla="*/ 743 h 743"/>
                <a:gd name="T4" fmla="*/ 0 60000 65536"/>
                <a:gd name="T5" fmla="*/ 0 60000 65536"/>
                <a:gd name="T6" fmla="*/ 0 w 813"/>
                <a:gd name="T7" fmla="*/ 0 h 743"/>
                <a:gd name="T8" fmla="*/ 813 w 813"/>
                <a:gd name="T9" fmla="*/ 743 h 743"/>
              </a:gdLst>
              <a:ahLst/>
              <a:cxnLst>
                <a:cxn ang="T4">
                  <a:pos x="T0" y="T1"/>
                </a:cxn>
                <a:cxn ang="T5">
                  <a:pos x="T2" y="T3"/>
                </a:cxn>
              </a:cxnLst>
              <a:rect l="T6" t="T7" r="T8" b="T9"/>
              <a:pathLst>
                <a:path w="813" h="743">
                  <a:moveTo>
                    <a:pt x="0" y="0"/>
                  </a:moveTo>
                  <a:lnTo>
                    <a:pt x="813" y="743"/>
                  </a:lnTo>
                </a:path>
              </a:pathLst>
            </a:custGeom>
            <a:noFill/>
            <a:ln w="9525" cap="rnd">
              <a:solidFill>
                <a:srgbClr val="FF0000"/>
              </a:solidFill>
              <a:prstDash val="sysDot"/>
              <a:round/>
              <a:headEnd/>
              <a:tailEnd/>
            </a:ln>
          </p:spPr>
          <p:txBody>
            <a:bodyPr/>
            <a:lstStyle/>
            <a:p>
              <a:endParaRPr lang="en-US"/>
            </a:p>
          </p:txBody>
        </p:sp>
        <p:sp>
          <p:nvSpPr>
            <p:cNvPr id="76897" name="Freeform 46"/>
            <p:cNvSpPr>
              <a:spLocks/>
            </p:cNvSpPr>
            <p:nvPr/>
          </p:nvSpPr>
          <p:spPr bwMode="auto">
            <a:xfrm>
              <a:off x="4171" y="2869"/>
              <a:ext cx="257" cy="272"/>
            </a:xfrm>
            <a:custGeom>
              <a:avLst/>
              <a:gdLst>
                <a:gd name="T0" fmla="*/ 0 w 257"/>
                <a:gd name="T1" fmla="*/ 272 h 272"/>
                <a:gd name="T2" fmla="*/ 257 w 257"/>
                <a:gd name="T3" fmla="*/ 0 h 272"/>
                <a:gd name="T4" fmla="*/ 0 60000 65536"/>
                <a:gd name="T5" fmla="*/ 0 60000 65536"/>
                <a:gd name="T6" fmla="*/ 0 w 257"/>
                <a:gd name="T7" fmla="*/ 0 h 272"/>
                <a:gd name="T8" fmla="*/ 257 w 257"/>
                <a:gd name="T9" fmla="*/ 272 h 272"/>
              </a:gdLst>
              <a:ahLst/>
              <a:cxnLst>
                <a:cxn ang="T4">
                  <a:pos x="T0" y="T1"/>
                </a:cxn>
                <a:cxn ang="T5">
                  <a:pos x="T2" y="T3"/>
                </a:cxn>
              </a:cxnLst>
              <a:rect l="T6" t="T7" r="T8" b="T9"/>
              <a:pathLst>
                <a:path w="257" h="272">
                  <a:moveTo>
                    <a:pt x="0" y="272"/>
                  </a:moveTo>
                  <a:lnTo>
                    <a:pt x="257" y="0"/>
                  </a:lnTo>
                </a:path>
              </a:pathLst>
            </a:custGeom>
            <a:noFill/>
            <a:ln w="9525" cap="rnd">
              <a:solidFill>
                <a:srgbClr val="FF0000"/>
              </a:solidFill>
              <a:prstDash val="sysDot"/>
              <a:round/>
              <a:headEnd/>
              <a:tailEnd/>
            </a:ln>
          </p:spPr>
          <p:txBody>
            <a:bodyPr/>
            <a:lstStyle/>
            <a:p>
              <a:endParaRPr lang="en-US"/>
            </a:p>
          </p:txBody>
        </p:sp>
        <p:sp>
          <p:nvSpPr>
            <p:cNvPr id="76898" name="Freeform 47"/>
            <p:cNvSpPr>
              <a:spLocks/>
            </p:cNvSpPr>
            <p:nvPr/>
          </p:nvSpPr>
          <p:spPr bwMode="auto">
            <a:xfrm>
              <a:off x="3540" y="1996"/>
              <a:ext cx="886" cy="871"/>
            </a:xfrm>
            <a:custGeom>
              <a:avLst/>
              <a:gdLst>
                <a:gd name="T0" fmla="*/ 886 w 886"/>
                <a:gd name="T1" fmla="*/ 871 h 871"/>
                <a:gd name="T2" fmla="*/ 0 w 886"/>
                <a:gd name="T3" fmla="*/ 0 h 871"/>
                <a:gd name="T4" fmla="*/ 0 60000 65536"/>
                <a:gd name="T5" fmla="*/ 0 60000 65536"/>
                <a:gd name="T6" fmla="*/ 0 w 886"/>
                <a:gd name="T7" fmla="*/ 0 h 871"/>
                <a:gd name="T8" fmla="*/ 886 w 886"/>
                <a:gd name="T9" fmla="*/ 871 h 871"/>
              </a:gdLst>
              <a:ahLst/>
              <a:cxnLst>
                <a:cxn ang="T4">
                  <a:pos x="T0" y="T1"/>
                </a:cxn>
                <a:cxn ang="T5">
                  <a:pos x="T2" y="T3"/>
                </a:cxn>
              </a:cxnLst>
              <a:rect l="T6" t="T7" r="T8" b="T9"/>
              <a:pathLst>
                <a:path w="886" h="871">
                  <a:moveTo>
                    <a:pt x="886" y="871"/>
                  </a:moveTo>
                  <a:lnTo>
                    <a:pt x="0" y="0"/>
                  </a:lnTo>
                </a:path>
              </a:pathLst>
            </a:custGeom>
            <a:noFill/>
            <a:ln w="9525" cap="rnd">
              <a:solidFill>
                <a:srgbClr val="FF0000"/>
              </a:solidFill>
              <a:prstDash val="sysDot"/>
              <a:round/>
              <a:headEnd/>
              <a:tailEnd/>
            </a:ln>
          </p:spPr>
          <p:txBody>
            <a:bodyPr/>
            <a:lstStyle/>
            <a:p>
              <a:endParaRPr lang="en-US"/>
            </a:p>
          </p:txBody>
        </p:sp>
        <p:sp>
          <p:nvSpPr>
            <p:cNvPr id="76899" name="Freeform 48"/>
            <p:cNvSpPr>
              <a:spLocks/>
            </p:cNvSpPr>
            <p:nvPr/>
          </p:nvSpPr>
          <p:spPr bwMode="auto">
            <a:xfrm>
              <a:off x="3539" y="1680"/>
              <a:ext cx="253" cy="316"/>
            </a:xfrm>
            <a:custGeom>
              <a:avLst/>
              <a:gdLst>
                <a:gd name="T0" fmla="*/ 0 w 253"/>
                <a:gd name="T1" fmla="*/ 316 h 316"/>
                <a:gd name="T2" fmla="*/ 253 w 253"/>
                <a:gd name="T3" fmla="*/ 0 h 316"/>
                <a:gd name="T4" fmla="*/ 0 60000 65536"/>
                <a:gd name="T5" fmla="*/ 0 60000 65536"/>
                <a:gd name="T6" fmla="*/ 0 w 253"/>
                <a:gd name="T7" fmla="*/ 0 h 316"/>
                <a:gd name="T8" fmla="*/ 253 w 253"/>
                <a:gd name="T9" fmla="*/ 316 h 316"/>
              </a:gdLst>
              <a:ahLst/>
              <a:cxnLst>
                <a:cxn ang="T4">
                  <a:pos x="T0" y="T1"/>
                </a:cxn>
                <a:cxn ang="T5">
                  <a:pos x="T2" y="T3"/>
                </a:cxn>
              </a:cxnLst>
              <a:rect l="T6" t="T7" r="T8" b="T9"/>
              <a:pathLst>
                <a:path w="253" h="316">
                  <a:moveTo>
                    <a:pt x="0" y="316"/>
                  </a:moveTo>
                  <a:lnTo>
                    <a:pt x="253" y="0"/>
                  </a:lnTo>
                </a:path>
              </a:pathLst>
            </a:custGeom>
            <a:noFill/>
            <a:ln w="9525" cap="rnd">
              <a:solidFill>
                <a:srgbClr val="FF0000"/>
              </a:solidFill>
              <a:prstDash val="sysDot"/>
              <a:round/>
              <a:headEnd/>
              <a:tailEnd/>
            </a:ln>
          </p:spPr>
          <p:txBody>
            <a:bodyPr/>
            <a:lstStyle/>
            <a:p>
              <a:endParaRPr lang="en-US"/>
            </a:p>
          </p:txBody>
        </p:sp>
        <p:sp>
          <p:nvSpPr>
            <p:cNvPr id="76900" name="Line 49"/>
            <p:cNvSpPr>
              <a:spLocks noChangeShapeType="1"/>
            </p:cNvSpPr>
            <p:nvPr/>
          </p:nvSpPr>
          <p:spPr bwMode="auto">
            <a:xfrm>
              <a:off x="3792" y="1680"/>
              <a:ext cx="48" cy="96"/>
            </a:xfrm>
            <a:prstGeom prst="line">
              <a:avLst/>
            </a:prstGeom>
            <a:noFill/>
            <a:ln w="9525" cap="rnd">
              <a:solidFill>
                <a:srgbClr val="FF0000"/>
              </a:solidFill>
              <a:prstDash val="sysDot"/>
              <a:round/>
              <a:headEnd/>
              <a:tailEnd/>
            </a:ln>
          </p:spPr>
          <p:txBody>
            <a:bodyPr/>
            <a:lstStyle/>
            <a:p>
              <a:endParaRPr lang="en-US"/>
            </a:p>
          </p:txBody>
        </p:sp>
      </p:grpSp>
      <p:grpSp>
        <p:nvGrpSpPr>
          <p:cNvPr id="3" name="Group 50"/>
          <p:cNvGrpSpPr>
            <a:grpSpLocks/>
          </p:cNvGrpSpPr>
          <p:nvPr/>
        </p:nvGrpSpPr>
        <p:grpSpPr bwMode="auto">
          <a:xfrm>
            <a:off x="7658100" y="3776663"/>
            <a:ext cx="990600" cy="1176337"/>
            <a:chOff x="4752" y="2379"/>
            <a:chExt cx="624" cy="741"/>
          </a:xfrm>
        </p:grpSpPr>
        <p:sp>
          <p:nvSpPr>
            <p:cNvPr id="76877" name="Freeform 51"/>
            <p:cNvSpPr>
              <a:spLocks/>
            </p:cNvSpPr>
            <p:nvPr/>
          </p:nvSpPr>
          <p:spPr bwMode="auto">
            <a:xfrm>
              <a:off x="4908" y="2448"/>
              <a:ext cx="180" cy="192"/>
            </a:xfrm>
            <a:custGeom>
              <a:avLst/>
              <a:gdLst>
                <a:gd name="T0" fmla="*/ 180 w 180"/>
                <a:gd name="T1" fmla="*/ 0 h 192"/>
                <a:gd name="T2" fmla="*/ 0 w 180"/>
                <a:gd name="T3" fmla="*/ 192 h 192"/>
                <a:gd name="T4" fmla="*/ 0 60000 65536"/>
                <a:gd name="T5" fmla="*/ 0 60000 65536"/>
                <a:gd name="T6" fmla="*/ 0 w 180"/>
                <a:gd name="T7" fmla="*/ 0 h 192"/>
                <a:gd name="T8" fmla="*/ 180 w 180"/>
                <a:gd name="T9" fmla="*/ 192 h 192"/>
              </a:gdLst>
              <a:ahLst/>
              <a:cxnLst>
                <a:cxn ang="T4">
                  <a:pos x="T0" y="T1"/>
                </a:cxn>
                <a:cxn ang="T5">
                  <a:pos x="T2" y="T3"/>
                </a:cxn>
              </a:cxnLst>
              <a:rect l="T6" t="T7" r="T8" b="T9"/>
              <a:pathLst>
                <a:path w="180" h="192">
                  <a:moveTo>
                    <a:pt x="180" y="0"/>
                  </a:moveTo>
                  <a:lnTo>
                    <a:pt x="0" y="192"/>
                  </a:lnTo>
                </a:path>
              </a:pathLst>
            </a:custGeom>
            <a:noFill/>
            <a:ln w="9525" cap="rnd">
              <a:solidFill>
                <a:srgbClr val="FF0000"/>
              </a:solidFill>
              <a:prstDash val="sysDot"/>
              <a:round/>
              <a:headEnd/>
              <a:tailEnd/>
            </a:ln>
          </p:spPr>
          <p:txBody>
            <a:bodyPr/>
            <a:lstStyle/>
            <a:p>
              <a:endParaRPr lang="en-US"/>
            </a:p>
          </p:txBody>
        </p:sp>
        <p:sp>
          <p:nvSpPr>
            <p:cNvPr id="76878" name="Line 52"/>
            <p:cNvSpPr>
              <a:spLocks noChangeShapeType="1"/>
            </p:cNvSpPr>
            <p:nvPr/>
          </p:nvSpPr>
          <p:spPr bwMode="auto">
            <a:xfrm flipV="1">
              <a:off x="4800" y="2592"/>
              <a:ext cx="432" cy="288"/>
            </a:xfrm>
            <a:prstGeom prst="line">
              <a:avLst/>
            </a:prstGeom>
            <a:noFill/>
            <a:ln w="9525" cap="rnd">
              <a:solidFill>
                <a:srgbClr val="FF0000"/>
              </a:solidFill>
              <a:prstDash val="sysDot"/>
              <a:round/>
              <a:headEnd/>
              <a:tailEnd/>
            </a:ln>
          </p:spPr>
          <p:txBody>
            <a:bodyPr/>
            <a:lstStyle/>
            <a:p>
              <a:endParaRPr lang="en-US"/>
            </a:p>
          </p:txBody>
        </p:sp>
        <p:grpSp>
          <p:nvGrpSpPr>
            <p:cNvPr id="76879" name="Group 53"/>
            <p:cNvGrpSpPr>
              <a:grpSpLocks/>
            </p:cNvGrpSpPr>
            <p:nvPr/>
          </p:nvGrpSpPr>
          <p:grpSpPr bwMode="auto">
            <a:xfrm>
              <a:off x="4752" y="2379"/>
              <a:ext cx="624" cy="741"/>
              <a:chOff x="4752" y="2379"/>
              <a:chExt cx="624" cy="741"/>
            </a:xfrm>
          </p:grpSpPr>
          <p:sp>
            <p:nvSpPr>
              <p:cNvPr id="76880" name="Freeform 54"/>
              <p:cNvSpPr>
                <a:spLocks/>
              </p:cNvSpPr>
              <p:nvPr/>
            </p:nvSpPr>
            <p:spPr bwMode="auto">
              <a:xfrm>
                <a:off x="4907" y="2646"/>
                <a:ext cx="408" cy="135"/>
              </a:xfrm>
              <a:custGeom>
                <a:avLst/>
                <a:gdLst>
                  <a:gd name="T0" fmla="*/ 0 w 408"/>
                  <a:gd name="T1" fmla="*/ 0 h 135"/>
                  <a:gd name="T2" fmla="*/ 408 w 408"/>
                  <a:gd name="T3" fmla="*/ 135 h 135"/>
                  <a:gd name="T4" fmla="*/ 0 60000 65536"/>
                  <a:gd name="T5" fmla="*/ 0 60000 65536"/>
                  <a:gd name="T6" fmla="*/ 0 w 408"/>
                  <a:gd name="T7" fmla="*/ 0 h 135"/>
                  <a:gd name="T8" fmla="*/ 408 w 408"/>
                  <a:gd name="T9" fmla="*/ 135 h 135"/>
                </a:gdLst>
                <a:ahLst/>
                <a:cxnLst>
                  <a:cxn ang="T4">
                    <a:pos x="T0" y="T1"/>
                  </a:cxn>
                  <a:cxn ang="T5">
                    <a:pos x="T2" y="T3"/>
                  </a:cxn>
                </a:cxnLst>
                <a:rect l="T6" t="T7" r="T8" b="T9"/>
                <a:pathLst>
                  <a:path w="408" h="135">
                    <a:moveTo>
                      <a:pt x="0" y="0"/>
                    </a:moveTo>
                    <a:lnTo>
                      <a:pt x="408" y="135"/>
                    </a:lnTo>
                  </a:path>
                </a:pathLst>
              </a:custGeom>
              <a:noFill/>
              <a:ln w="9525" cap="rnd">
                <a:solidFill>
                  <a:srgbClr val="FF0000"/>
                </a:solidFill>
                <a:prstDash val="sysDot"/>
                <a:round/>
                <a:headEnd/>
                <a:tailEnd/>
              </a:ln>
            </p:spPr>
            <p:txBody>
              <a:bodyPr/>
              <a:lstStyle/>
              <a:p>
                <a:endParaRPr lang="en-US"/>
              </a:p>
            </p:txBody>
          </p:sp>
          <p:sp>
            <p:nvSpPr>
              <p:cNvPr id="76881" name="Freeform 55"/>
              <p:cNvSpPr>
                <a:spLocks/>
              </p:cNvSpPr>
              <p:nvPr/>
            </p:nvSpPr>
            <p:spPr bwMode="auto">
              <a:xfrm>
                <a:off x="5094" y="2790"/>
                <a:ext cx="227" cy="317"/>
              </a:xfrm>
              <a:custGeom>
                <a:avLst/>
                <a:gdLst>
                  <a:gd name="T0" fmla="*/ 227 w 227"/>
                  <a:gd name="T1" fmla="*/ 0 h 317"/>
                  <a:gd name="T2" fmla="*/ 0 w 227"/>
                  <a:gd name="T3" fmla="*/ 317 h 317"/>
                  <a:gd name="T4" fmla="*/ 0 60000 65536"/>
                  <a:gd name="T5" fmla="*/ 0 60000 65536"/>
                  <a:gd name="T6" fmla="*/ 0 w 227"/>
                  <a:gd name="T7" fmla="*/ 0 h 317"/>
                  <a:gd name="T8" fmla="*/ 227 w 227"/>
                  <a:gd name="T9" fmla="*/ 317 h 317"/>
                </a:gdLst>
                <a:ahLst/>
                <a:cxnLst>
                  <a:cxn ang="T4">
                    <a:pos x="T0" y="T1"/>
                  </a:cxn>
                  <a:cxn ang="T5">
                    <a:pos x="T2" y="T3"/>
                  </a:cxn>
                </a:cxnLst>
                <a:rect l="T6" t="T7" r="T8" b="T9"/>
                <a:pathLst>
                  <a:path w="227" h="317">
                    <a:moveTo>
                      <a:pt x="227" y="0"/>
                    </a:moveTo>
                    <a:lnTo>
                      <a:pt x="0" y="317"/>
                    </a:lnTo>
                  </a:path>
                </a:pathLst>
              </a:custGeom>
              <a:noFill/>
              <a:ln w="9525" cap="rnd">
                <a:solidFill>
                  <a:srgbClr val="FF0000"/>
                </a:solidFill>
                <a:prstDash val="sysDot"/>
                <a:round/>
                <a:headEnd/>
                <a:tailEnd/>
              </a:ln>
            </p:spPr>
            <p:txBody>
              <a:bodyPr/>
              <a:lstStyle/>
              <a:p>
                <a:endParaRPr lang="en-US"/>
              </a:p>
            </p:txBody>
          </p:sp>
          <p:sp>
            <p:nvSpPr>
              <p:cNvPr id="76882" name="Freeform 56"/>
              <p:cNvSpPr>
                <a:spLocks/>
              </p:cNvSpPr>
              <p:nvPr/>
            </p:nvSpPr>
            <p:spPr bwMode="auto">
              <a:xfrm>
                <a:off x="4800" y="2880"/>
                <a:ext cx="290" cy="225"/>
              </a:xfrm>
              <a:custGeom>
                <a:avLst/>
                <a:gdLst>
                  <a:gd name="T0" fmla="*/ 290 w 290"/>
                  <a:gd name="T1" fmla="*/ 225 h 225"/>
                  <a:gd name="T2" fmla="*/ 0 w 290"/>
                  <a:gd name="T3" fmla="*/ 0 h 225"/>
                  <a:gd name="T4" fmla="*/ 0 60000 65536"/>
                  <a:gd name="T5" fmla="*/ 0 60000 65536"/>
                  <a:gd name="T6" fmla="*/ 0 w 290"/>
                  <a:gd name="T7" fmla="*/ 0 h 225"/>
                  <a:gd name="T8" fmla="*/ 290 w 290"/>
                  <a:gd name="T9" fmla="*/ 225 h 225"/>
                </a:gdLst>
                <a:ahLst/>
                <a:cxnLst>
                  <a:cxn ang="T4">
                    <a:pos x="T0" y="T1"/>
                  </a:cxn>
                  <a:cxn ang="T5">
                    <a:pos x="T2" y="T3"/>
                  </a:cxn>
                </a:cxnLst>
                <a:rect l="T6" t="T7" r="T8" b="T9"/>
                <a:pathLst>
                  <a:path w="290" h="225">
                    <a:moveTo>
                      <a:pt x="290" y="225"/>
                    </a:moveTo>
                    <a:lnTo>
                      <a:pt x="0" y="0"/>
                    </a:lnTo>
                  </a:path>
                </a:pathLst>
              </a:custGeom>
              <a:noFill/>
              <a:ln w="9525" cap="rnd">
                <a:solidFill>
                  <a:srgbClr val="FF0000"/>
                </a:solidFill>
                <a:prstDash val="sysDot"/>
                <a:round/>
                <a:headEnd/>
                <a:tailEnd/>
              </a:ln>
            </p:spPr>
            <p:txBody>
              <a:bodyPr/>
              <a:lstStyle/>
              <a:p>
                <a:endParaRPr lang="en-US"/>
              </a:p>
            </p:txBody>
          </p:sp>
          <p:sp>
            <p:nvSpPr>
              <p:cNvPr id="76883" name="Freeform 57"/>
              <p:cNvSpPr>
                <a:spLocks/>
              </p:cNvSpPr>
              <p:nvPr/>
            </p:nvSpPr>
            <p:spPr bwMode="auto">
              <a:xfrm>
                <a:off x="5232" y="2592"/>
                <a:ext cx="48" cy="517"/>
              </a:xfrm>
              <a:custGeom>
                <a:avLst/>
                <a:gdLst>
                  <a:gd name="T0" fmla="*/ 0 w 48"/>
                  <a:gd name="T1" fmla="*/ 0 h 517"/>
                  <a:gd name="T2" fmla="*/ 48 w 48"/>
                  <a:gd name="T3" fmla="*/ 517 h 517"/>
                  <a:gd name="T4" fmla="*/ 0 60000 65536"/>
                  <a:gd name="T5" fmla="*/ 0 60000 65536"/>
                  <a:gd name="T6" fmla="*/ 0 w 48"/>
                  <a:gd name="T7" fmla="*/ 0 h 517"/>
                  <a:gd name="T8" fmla="*/ 48 w 48"/>
                  <a:gd name="T9" fmla="*/ 517 h 517"/>
                </a:gdLst>
                <a:ahLst/>
                <a:cxnLst>
                  <a:cxn ang="T4">
                    <a:pos x="T0" y="T1"/>
                  </a:cxn>
                  <a:cxn ang="T5">
                    <a:pos x="T2" y="T3"/>
                  </a:cxn>
                </a:cxnLst>
                <a:rect l="T6" t="T7" r="T8" b="T9"/>
                <a:pathLst>
                  <a:path w="48" h="517">
                    <a:moveTo>
                      <a:pt x="0" y="0"/>
                    </a:moveTo>
                    <a:lnTo>
                      <a:pt x="48" y="517"/>
                    </a:lnTo>
                  </a:path>
                </a:pathLst>
              </a:custGeom>
              <a:noFill/>
              <a:ln w="9525" cap="rnd">
                <a:solidFill>
                  <a:srgbClr val="FF0000"/>
                </a:solidFill>
                <a:prstDash val="sysDot"/>
                <a:round/>
                <a:headEnd/>
                <a:tailEnd/>
              </a:ln>
            </p:spPr>
            <p:txBody>
              <a:bodyPr/>
              <a:lstStyle/>
              <a:p>
                <a:endParaRPr lang="en-US"/>
              </a:p>
            </p:txBody>
          </p:sp>
          <p:sp>
            <p:nvSpPr>
              <p:cNvPr id="76884" name="Freeform 58"/>
              <p:cNvSpPr>
                <a:spLocks/>
              </p:cNvSpPr>
              <p:nvPr/>
            </p:nvSpPr>
            <p:spPr bwMode="auto">
              <a:xfrm>
                <a:off x="5282" y="2928"/>
                <a:ext cx="94" cy="179"/>
              </a:xfrm>
              <a:custGeom>
                <a:avLst/>
                <a:gdLst>
                  <a:gd name="T0" fmla="*/ 0 w 94"/>
                  <a:gd name="T1" fmla="*/ 179 h 179"/>
                  <a:gd name="T2" fmla="*/ 94 w 94"/>
                  <a:gd name="T3" fmla="*/ 0 h 179"/>
                  <a:gd name="T4" fmla="*/ 0 60000 65536"/>
                  <a:gd name="T5" fmla="*/ 0 60000 65536"/>
                  <a:gd name="T6" fmla="*/ 0 w 94"/>
                  <a:gd name="T7" fmla="*/ 0 h 179"/>
                  <a:gd name="T8" fmla="*/ 94 w 94"/>
                  <a:gd name="T9" fmla="*/ 179 h 179"/>
                </a:gdLst>
                <a:ahLst/>
                <a:cxnLst>
                  <a:cxn ang="T4">
                    <a:pos x="T0" y="T1"/>
                  </a:cxn>
                  <a:cxn ang="T5">
                    <a:pos x="T2" y="T3"/>
                  </a:cxn>
                </a:cxnLst>
                <a:rect l="T6" t="T7" r="T8" b="T9"/>
                <a:pathLst>
                  <a:path w="94" h="179">
                    <a:moveTo>
                      <a:pt x="0" y="179"/>
                    </a:moveTo>
                    <a:lnTo>
                      <a:pt x="94" y="0"/>
                    </a:lnTo>
                  </a:path>
                </a:pathLst>
              </a:custGeom>
              <a:noFill/>
              <a:ln w="9525" cap="rnd">
                <a:solidFill>
                  <a:srgbClr val="FF0000"/>
                </a:solidFill>
                <a:prstDash val="sysDot"/>
                <a:round/>
                <a:headEnd/>
                <a:tailEnd/>
              </a:ln>
            </p:spPr>
            <p:txBody>
              <a:bodyPr/>
              <a:lstStyle/>
              <a:p>
                <a:endParaRPr lang="en-US"/>
              </a:p>
            </p:txBody>
          </p:sp>
          <p:sp>
            <p:nvSpPr>
              <p:cNvPr id="76885" name="Line 59"/>
              <p:cNvSpPr>
                <a:spLocks noChangeShapeType="1"/>
              </p:cNvSpPr>
              <p:nvPr/>
            </p:nvSpPr>
            <p:spPr bwMode="auto">
              <a:xfrm flipH="1">
                <a:off x="4752" y="2928"/>
                <a:ext cx="624" cy="96"/>
              </a:xfrm>
              <a:prstGeom prst="line">
                <a:avLst/>
              </a:prstGeom>
              <a:noFill/>
              <a:ln w="9525" cap="rnd">
                <a:solidFill>
                  <a:srgbClr val="FF0000"/>
                </a:solidFill>
                <a:prstDash val="sysDot"/>
                <a:round/>
                <a:headEnd/>
                <a:tailEnd/>
              </a:ln>
            </p:spPr>
            <p:txBody>
              <a:bodyPr/>
              <a:lstStyle/>
              <a:p>
                <a:endParaRPr lang="en-US"/>
              </a:p>
            </p:txBody>
          </p:sp>
          <p:sp>
            <p:nvSpPr>
              <p:cNvPr id="76886" name="Line 60"/>
              <p:cNvSpPr>
                <a:spLocks noChangeShapeType="1"/>
              </p:cNvSpPr>
              <p:nvPr/>
            </p:nvSpPr>
            <p:spPr bwMode="auto">
              <a:xfrm>
                <a:off x="4752" y="3024"/>
                <a:ext cx="48" cy="96"/>
              </a:xfrm>
              <a:prstGeom prst="line">
                <a:avLst/>
              </a:prstGeom>
              <a:noFill/>
              <a:ln w="9525" cap="rnd">
                <a:solidFill>
                  <a:srgbClr val="FF0000"/>
                </a:solidFill>
                <a:prstDash val="sysDot"/>
                <a:round/>
                <a:headEnd/>
                <a:tailEnd/>
              </a:ln>
            </p:spPr>
            <p:txBody>
              <a:bodyPr/>
              <a:lstStyle/>
              <a:p>
                <a:endParaRPr lang="en-US"/>
              </a:p>
            </p:txBody>
          </p:sp>
          <p:sp>
            <p:nvSpPr>
              <p:cNvPr id="76887" name="Freeform 61"/>
              <p:cNvSpPr>
                <a:spLocks/>
              </p:cNvSpPr>
              <p:nvPr/>
            </p:nvSpPr>
            <p:spPr bwMode="auto">
              <a:xfrm>
                <a:off x="4799" y="2546"/>
                <a:ext cx="416" cy="563"/>
              </a:xfrm>
              <a:custGeom>
                <a:avLst/>
                <a:gdLst>
                  <a:gd name="T0" fmla="*/ 0 w 416"/>
                  <a:gd name="T1" fmla="*/ 563 h 563"/>
                  <a:gd name="T2" fmla="*/ 416 w 416"/>
                  <a:gd name="T3" fmla="*/ 0 h 563"/>
                  <a:gd name="T4" fmla="*/ 0 60000 65536"/>
                  <a:gd name="T5" fmla="*/ 0 60000 65536"/>
                  <a:gd name="T6" fmla="*/ 0 w 416"/>
                  <a:gd name="T7" fmla="*/ 0 h 563"/>
                  <a:gd name="T8" fmla="*/ 416 w 416"/>
                  <a:gd name="T9" fmla="*/ 563 h 563"/>
                </a:gdLst>
                <a:ahLst/>
                <a:cxnLst>
                  <a:cxn ang="T4">
                    <a:pos x="T0" y="T1"/>
                  </a:cxn>
                  <a:cxn ang="T5">
                    <a:pos x="T2" y="T3"/>
                  </a:cxn>
                </a:cxnLst>
                <a:rect l="T6" t="T7" r="T8" b="T9"/>
                <a:pathLst>
                  <a:path w="416" h="563">
                    <a:moveTo>
                      <a:pt x="0" y="563"/>
                    </a:moveTo>
                    <a:lnTo>
                      <a:pt x="416" y="0"/>
                    </a:lnTo>
                  </a:path>
                </a:pathLst>
              </a:custGeom>
              <a:noFill/>
              <a:ln w="9525" cap="rnd">
                <a:solidFill>
                  <a:srgbClr val="FF0000"/>
                </a:solidFill>
                <a:prstDash val="sysDot"/>
                <a:round/>
                <a:headEnd/>
                <a:tailEnd/>
              </a:ln>
            </p:spPr>
            <p:txBody>
              <a:bodyPr/>
              <a:lstStyle/>
              <a:p>
                <a:endParaRPr lang="en-US"/>
              </a:p>
            </p:txBody>
          </p:sp>
          <p:sp>
            <p:nvSpPr>
              <p:cNvPr id="76888" name="Freeform 62"/>
              <p:cNvSpPr>
                <a:spLocks/>
              </p:cNvSpPr>
              <p:nvPr/>
            </p:nvSpPr>
            <p:spPr bwMode="auto">
              <a:xfrm>
                <a:off x="4944" y="2544"/>
                <a:ext cx="273" cy="1"/>
              </a:xfrm>
              <a:custGeom>
                <a:avLst/>
                <a:gdLst>
                  <a:gd name="T0" fmla="*/ 273 w 273"/>
                  <a:gd name="T1" fmla="*/ 0 h 1"/>
                  <a:gd name="T2" fmla="*/ 0 w 273"/>
                  <a:gd name="T3" fmla="*/ 1 h 1"/>
                  <a:gd name="T4" fmla="*/ 0 60000 65536"/>
                  <a:gd name="T5" fmla="*/ 0 60000 65536"/>
                  <a:gd name="T6" fmla="*/ 0 w 273"/>
                  <a:gd name="T7" fmla="*/ 0 h 1"/>
                  <a:gd name="T8" fmla="*/ 273 w 273"/>
                  <a:gd name="T9" fmla="*/ 1 h 1"/>
                </a:gdLst>
                <a:ahLst/>
                <a:cxnLst>
                  <a:cxn ang="T4">
                    <a:pos x="T0" y="T1"/>
                  </a:cxn>
                  <a:cxn ang="T5">
                    <a:pos x="T2" y="T3"/>
                  </a:cxn>
                </a:cxnLst>
                <a:rect l="T6" t="T7" r="T8" b="T9"/>
                <a:pathLst>
                  <a:path w="273" h="1">
                    <a:moveTo>
                      <a:pt x="273" y="0"/>
                    </a:moveTo>
                    <a:lnTo>
                      <a:pt x="0" y="1"/>
                    </a:lnTo>
                  </a:path>
                </a:pathLst>
              </a:custGeom>
              <a:noFill/>
              <a:ln w="9525" cap="rnd">
                <a:solidFill>
                  <a:srgbClr val="FF0000"/>
                </a:solidFill>
                <a:prstDash val="sysDot"/>
                <a:round/>
                <a:headEnd/>
                <a:tailEnd/>
              </a:ln>
            </p:spPr>
            <p:txBody>
              <a:bodyPr/>
              <a:lstStyle/>
              <a:p>
                <a:endParaRPr lang="en-US"/>
              </a:p>
            </p:txBody>
          </p:sp>
          <p:sp>
            <p:nvSpPr>
              <p:cNvPr id="76889" name="Freeform 63"/>
              <p:cNvSpPr>
                <a:spLocks/>
              </p:cNvSpPr>
              <p:nvPr/>
            </p:nvSpPr>
            <p:spPr bwMode="auto">
              <a:xfrm>
                <a:off x="4951" y="2448"/>
                <a:ext cx="233" cy="96"/>
              </a:xfrm>
              <a:custGeom>
                <a:avLst/>
                <a:gdLst>
                  <a:gd name="T0" fmla="*/ 0 w 233"/>
                  <a:gd name="T1" fmla="*/ 96 h 96"/>
                  <a:gd name="T2" fmla="*/ 233 w 233"/>
                  <a:gd name="T3" fmla="*/ 0 h 96"/>
                  <a:gd name="T4" fmla="*/ 0 60000 65536"/>
                  <a:gd name="T5" fmla="*/ 0 60000 65536"/>
                  <a:gd name="T6" fmla="*/ 0 w 233"/>
                  <a:gd name="T7" fmla="*/ 0 h 96"/>
                  <a:gd name="T8" fmla="*/ 233 w 233"/>
                  <a:gd name="T9" fmla="*/ 96 h 96"/>
                </a:gdLst>
                <a:ahLst/>
                <a:cxnLst>
                  <a:cxn ang="T4">
                    <a:pos x="T0" y="T1"/>
                  </a:cxn>
                  <a:cxn ang="T5">
                    <a:pos x="T2" y="T3"/>
                  </a:cxn>
                </a:cxnLst>
                <a:rect l="T6" t="T7" r="T8" b="T9"/>
                <a:pathLst>
                  <a:path w="233" h="96">
                    <a:moveTo>
                      <a:pt x="0" y="96"/>
                    </a:moveTo>
                    <a:lnTo>
                      <a:pt x="233" y="0"/>
                    </a:lnTo>
                  </a:path>
                </a:pathLst>
              </a:custGeom>
              <a:noFill/>
              <a:ln w="9525" cap="rnd">
                <a:solidFill>
                  <a:srgbClr val="FF0000"/>
                </a:solidFill>
                <a:prstDash val="sysDot"/>
                <a:round/>
                <a:headEnd/>
                <a:tailEnd/>
              </a:ln>
            </p:spPr>
            <p:txBody>
              <a:bodyPr/>
              <a:lstStyle/>
              <a:p>
                <a:endParaRPr lang="en-US"/>
              </a:p>
            </p:txBody>
          </p:sp>
          <p:sp>
            <p:nvSpPr>
              <p:cNvPr id="76890" name="Freeform 64"/>
              <p:cNvSpPr>
                <a:spLocks/>
              </p:cNvSpPr>
              <p:nvPr/>
            </p:nvSpPr>
            <p:spPr bwMode="auto">
              <a:xfrm>
                <a:off x="4976" y="2444"/>
                <a:ext cx="221" cy="3"/>
              </a:xfrm>
              <a:custGeom>
                <a:avLst/>
                <a:gdLst>
                  <a:gd name="T0" fmla="*/ 221 w 221"/>
                  <a:gd name="T1" fmla="*/ 0 h 3"/>
                  <a:gd name="T2" fmla="*/ 0 w 221"/>
                  <a:gd name="T3" fmla="*/ 3 h 3"/>
                  <a:gd name="T4" fmla="*/ 0 60000 65536"/>
                  <a:gd name="T5" fmla="*/ 0 60000 65536"/>
                  <a:gd name="T6" fmla="*/ 0 w 221"/>
                  <a:gd name="T7" fmla="*/ 0 h 3"/>
                  <a:gd name="T8" fmla="*/ 221 w 221"/>
                  <a:gd name="T9" fmla="*/ 3 h 3"/>
                </a:gdLst>
                <a:ahLst/>
                <a:cxnLst>
                  <a:cxn ang="T4">
                    <a:pos x="T0" y="T1"/>
                  </a:cxn>
                  <a:cxn ang="T5">
                    <a:pos x="T2" y="T3"/>
                  </a:cxn>
                </a:cxnLst>
                <a:rect l="T6" t="T7" r="T8" b="T9"/>
                <a:pathLst>
                  <a:path w="221" h="3">
                    <a:moveTo>
                      <a:pt x="221" y="0"/>
                    </a:moveTo>
                    <a:lnTo>
                      <a:pt x="0" y="3"/>
                    </a:lnTo>
                  </a:path>
                </a:pathLst>
              </a:custGeom>
              <a:noFill/>
              <a:ln w="9525" cap="rnd">
                <a:solidFill>
                  <a:srgbClr val="FF0000"/>
                </a:solidFill>
                <a:prstDash val="sysDot"/>
                <a:round/>
                <a:headEnd/>
                <a:tailEnd/>
              </a:ln>
            </p:spPr>
            <p:txBody>
              <a:bodyPr/>
              <a:lstStyle/>
              <a:p>
                <a:endParaRPr lang="en-US"/>
              </a:p>
            </p:txBody>
          </p:sp>
          <p:sp>
            <p:nvSpPr>
              <p:cNvPr id="76891" name="Freeform 65"/>
              <p:cNvSpPr>
                <a:spLocks/>
              </p:cNvSpPr>
              <p:nvPr/>
            </p:nvSpPr>
            <p:spPr bwMode="auto">
              <a:xfrm>
                <a:off x="4974" y="2380"/>
                <a:ext cx="158" cy="66"/>
              </a:xfrm>
              <a:custGeom>
                <a:avLst/>
                <a:gdLst>
                  <a:gd name="T0" fmla="*/ 0 w 158"/>
                  <a:gd name="T1" fmla="*/ 66 h 66"/>
                  <a:gd name="T2" fmla="*/ 158 w 158"/>
                  <a:gd name="T3" fmla="*/ 0 h 66"/>
                  <a:gd name="T4" fmla="*/ 0 60000 65536"/>
                  <a:gd name="T5" fmla="*/ 0 60000 65536"/>
                  <a:gd name="T6" fmla="*/ 0 w 158"/>
                  <a:gd name="T7" fmla="*/ 0 h 66"/>
                  <a:gd name="T8" fmla="*/ 158 w 158"/>
                  <a:gd name="T9" fmla="*/ 66 h 66"/>
                </a:gdLst>
                <a:ahLst/>
                <a:cxnLst>
                  <a:cxn ang="T4">
                    <a:pos x="T0" y="T1"/>
                  </a:cxn>
                  <a:cxn ang="T5">
                    <a:pos x="T2" y="T3"/>
                  </a:cxn>
                </a:cxnLst>
                <a:rect l="T6" t="T7" r="T8" b="T9"/>
                <a:pathLst>
                  <a:path w="158" h="66">
                    <a:moveTo>
                      <a:pt x="0" y="66"/>
                    </a:moveTo>
                    <a:lnTo>
                      <a:pt x="158" y="0"/>
                    </a:lnTo>
                  </a:path>
                </a:pathLst>
              </a:custGeom>
              <a:noFill/>
              <a:ln w="9525" cap="rnd">
                <a:solidFill>
                  <a:srgbClr val="FF0000"/>
                </a:solidFill>
                <a:prstDash val="sysDot"/>
                <a:round/>
                <a:headEnd/>
                <a:tailEnd/>
              </a:ln>
            </p:spPr>
            <p:txBody>
              <a:bodyPr/>
              <a:lstStyle/>
              <a:p>
                <a:endParaRPr lang="en-US"/>
              </a:p>
            </p:txBody>
          </p:sp>
          <p:sp>
            <p:nvSpPr>
              <p:cNvPr id="76892" name="Freeform 66"/>
              <p:cNvSpPr>
                <a:spLocks/>
              </p:cNvSpPr>
              <p:nvPr/>
            </p:nvSpPr>
            <p:spPr bwMode="auto">
              <a:xfrm>
                <a:off x="5137" y="2379"/>
                <a:ext cx="1" cy="21"/>
              </a:xfrm>
              <a:custGeom>
                <a:avLst/>
                <a:gdLst>
                  <a:gd name="T0" fmla="*/ 0 w 1"/>
                  <a:gd name="T1" fmla="*/ 0 h 21"/>
                  <a:gd name="T2" fmla="*/ 0 w 1"/>
                  <a:gd name="T3" fmla="*/ 21 h 21"/>
                  <a:gd name="T4" fmla="*/ 0 60000 65536"/>
                  <a:gd name="T5" fmla="*/ 0 60000 65536"/>
                  <a:gd name="T6" fmla="*/ 0 w 1"/>
                  <a:gd name="T7" fmla="*/ 0 h 21"/>
                  <a:gd name="T8" fmla="*/ 1 w 1"/>
                  <a:gd name="T9" fmla="*/ 21 h 21"/>
                </a:gdLst>
                <a:ahLst/>
                <a:cxnLst>
                  <a:cxn ang="T4">
                    <a:pos x="T0" y="T1"/>
                  </a:cxn>
                  <a:cxn ang="T5">
                    <a:pos x="T2" y="T3"/>
                  </a:cxn>
                </a:cxnLst>
                <a:rect l="T6" t="T7" r="T8" b="T9"/>
                <a:pathLst>
                  <a:path w="1" h="21">
                    <a:moveTo>
                      <a:pt x="0" y="0"/>
                    </a:moveTo>
                    <a:lnTo>
                      <a:pt x="0" y="21"/>
                    </a:lnTo>
                  </a:path>
                </a:pathLst>
              </a:custGeom>
              <a:noFill/>
              <a:ln w="9525" cap="rnd">
                <a:solidFill>
                  <a:srgbClr val="FF0000"/>
                </a:solidFill>
                <a:prstDash val="sysDot"/>
                <a:round/>
                <a:headEnd/>
                <a:tailEnd/>
              </a:ln>
            </p:spPr>
            <p:txBody>
              <a:bodyPr/>
              <a:lstStyle/>
              <a:p>
                <a:endParaRPr lang="en-US"/>
              </a:p>
            </p:txBody>
          </p:sp>
        </p:grpSp>
      </p:grpSp>
      <p:grpSp>
        <p:nvGrpSpPr>
          <p:cNvPr id="5" name="Group 67"/>
          <p:cNvGrpSpPr>
            <a:grpSpLocks/>
          </p:cNvGrpSpPr>
          <p:nvPr/>
        </p:nvGrpSpPr>
        <p:grpSpPr bwMode="auto">
          <a:xfrm>
            <a:off x="2971800" y="3048000"/>
            <a:ext cx="1593850" cy="1890713"/>
            <a:chOff x="1872" y="1920"/>
            <a:chExt cx="1004" cy="1191"/>
          </a:xfrm>
        </p:grpSpPr>
        <p:grpSp>
          <p:nvGrpSpPr>
            <p:cNvPr id="76845" name="Group 68"/>
            <p:cNvGrpSpPr>
              <a:grpSpLocks/>
            </p:cNvGrpSpPr>
            <p:nvPr/>
          </p:nvGrpSpPr>
          <p:grpSpPr bwMode="auto">
            <a:xfrm>
              <a:off x="1872" y="1920"/>
              <a:ext cx="1004" cy="1191"/>
              <a:chOff x="1872" y="1920"/>
              <a:chExt cx="1004" cy="1191"/>
            </a:xfrm>
          </p:grpSpPr>
          <p:grpSp>
            <p:nvGrpSpPr>
              <p:cNvPr id="76847" name="Group 69"/>
              <p:cNvGrpSpPr>
                <a:grpSpLocks/>
              </p:cNvGrpSpPr>
              <p:nvPr/>
            </p:nvGrpSpPr>
            <p:grpSpPr bwMode="auto">
              <a:xfrm>
                <a:off x="1968" y="2256"/>
                <a:ext cx="731" cy="855"/>
                <a:chOff x="1968" y="2256"/>
                <a:chExt cx="731" cy="855"/>
              </a:xfrm>
            </p:grpSpPr>
            <p:sp>
              <p:nvSpPr>
                <p:cNvPr id="76875" name="Freeform 70"/>
                <p:cNvSpPr>
                  <a:spLocks noChangeAspect="1"/>
                </p:cNvSpPr>
                <p:nvPr/>
              </p:nvSpPr>
              <p:spPr bwMode="auto">
                <a:xfrm>
                  <a:off x="1968" y="2271"/>
                  <a:ext cx="731" cy="840"/>
                </a:xfrm>
                <a:custGeom>
                  <a:avLst/>
                  <a:gdLst>
                    <a:gd name="T0" fmla="*/ 55 w 1453"/>
                    <a:gd name="T1" fmla="*/ 0 h 1671"/>
                    <a:gd name="T2" fmla="*/ 130 w 1453"/>
                    <a:gd name="T3" fmla="*/ 0 h 1671"/>
                    <a:gd name="T4" fmla="*/ 130 w 1453"/>
                    <a:gd name="T5" fmla="*/ 13 h 1671"/>
                    <a:gd name="T6" fmla="*/ 121 w 1453"/>
                    <a:gd name="T7" fmla="*/ 13 h 1671"/>
                    <a:gd name="T8" fmla="*/ 121 w 1453"/>
                    <a:gd name="T9" fmla="*/ 57 h 1671"/>
                    <a:gd name="T10" fmla="*/ 184 w 1453"/>
                    <a:gd name="T11" fmla="*/ 203 h 1671"/>
                    <a:gd name="T12" fmla="*/ 185 w 1453"/>
                    <a:gd name="T13" fmla="*/ 203 h 1671"/>
                    <a:gd name="T14" fmla="*/ 185 w 1453"/>
                    <a:gd name="T15" fmla="*/ 204 h 1671"/>
                    <a:gd name="T16" fmla="*/ 185 w 1453"/>
                    <a:gd name="T17" fmla="*/ 205 h 1671"/>
                    <a:gd name="T18" fmla="*/ 185 w 1453"/>
                    <a:gd name="T19" fmla="*/ 206 h 1671"/>
                    <a:gd name="T20" fmla="*/ 185 w 1453"/>
                    <a:gd name="T21" fmla="*/ 207 h 1671"/>
                    <a:gd name="T22" fmla="*/ 184 w 1453"/>
                    <a:gd name="T23" fmla="*/ 208 h 1671"/>
                    <a:gd name="T24" fmla="*/ 184 w 1453"/>
                    <a:gd name="T25" fmla="*/ 209 h 1671"/>
                    <a:gd name="T26" fmla="*/ 183 w 1453"/>
                    <a:gd name="T27" fmla="*/ 210 h 1671"/>
                    <a:gd name="T28" fmla="*/ 182 w 1453"/>
                    <a:gd name="T29" fmla="*/ 211 h 1671"/>
                    <a:gd name="T30" fmla="*/ 182 w 1453"/>
                    <a:gd name="T31" fmla="*/ 211 h 1671"/>
                    <a:gd name="T32" fmla="*/ 181 w 1453"/>
                    <a:gd name="T33" fmla="*/ 212 h 1671"/>
                    <a:gd name="T34" fmla="*/ 180 w 1453"/>
                    <a:gd name="T35" fmla="*/ 212 h 1671"/>
                    <a:gd name="T36" fmla="*/ 179 w 1453"/>
                    <a:gd name="T37" fmla="*/ 212 h 1671"/>
                    <a:gd name="T38" fmla="*/ 178 w 1453"/>
                    <a:gd name="T39" fmla="*/ 212 h 1671"/>
                    <a:gd name="T40" fmla="*/ 8 w 1453"/>
                    <a:gd name="T41" fmla="*/ 212 h 1671"/>
                    <a:gd name="T42" fmla="*/ 7 w 1453"/>
                    <a:gd name="T43" fmla="*/ 212 h 1671"/>
                    <a:gd name="T44" fmla="*/ 6 w 1453"/>
                    <a:gd name="T45" fmla="*/ 212 h 1671"/>
                    <a:gd name="T46" fmla="*/ 5 w 1453"/>
                    <a:gd name="T47" fmla="*/ 212 h 1671"/>
                    <a:gd name="T48" fmla="*/ 4 w 1453"/>
                    <a:gd name="T49" fmla="*/ 211 h 1671"/>
                    <a:gd name="T50" fmla="*/ 3 w 1453"/>
                    <a:gd name="T51" fmla="*/ 210 h 1671"/>
                    <a:gd name="T52" fmla="*/ 2 w 1453"/>
                    <a:gd name="T53" fmla="*/ 210 h 1671"/>
                    <a:gd name="T54" fmla="*/ 1 w 1453"/>
                    <a:gd name="T55" fmla="*/ 208 h 1671"/>
                    <a:gd name="T56" fmla="*/ 1 w 1453"/>
                    <a:gd name="T57" fmla="*/ 207 h 1671"/>
                    <a:gd name="T58" fmla="*/ 0 w 1453"/>
                    <a:gd name="T59" fmla="*/ 206 h 1671"/>
                    <a:gd name="T60" fmla="*/ 0 w 1453"/>
                    <a:gd name="T61" fmla="*/ 205 h 1671"/>
                    <a:gd name="T62" fmla="*/ 1 w 1453"/>
                    <a:gd name="T63" fmla="*/ 203 h 1671"/>
                    <a:gd name="T64" fmla="*/ 1 w 1453"/>
                    <a:gd name="T65" fmla="*/ 202 h 1671"/>
                    <a:gd name="T66" fmla="*/ 2 w 1453"/>
                    <a:gd name="T67" fmla="*/ 201 h 1671"/>
                    <a:gd name="T68" fmla="*/ 3 w 1453"/>
                    <a:gd name="T69" fmla="*/ 199 h 1671"/>
                    <a:gd name="T70" fmla="*/ 63 w 1453"/>
                    <a:gd name="T71" fmla="*/ 57 h 1671"/>
                    <a:gd name="T72" fmla="*/ 63 w 1453"/>
                    <a:gd name="T73" fmla="*/ 13 h 1671"/>
                    <a:gd name="T74" fmla="*/ 55 w 1453"/>
                    <a:gd name="T75" fmla="*/ 13 h 1671"/>
                    <a:gd name="T76" fmla="*/ 55 w 1453"/>
                    <a:gd name="T77" fmla="*/ 0 h 16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3"/>
                    <a:gd name="T118" fmla="*/ 0 h 1671"/>
                    <a:gd name="T119" fmla="*/ 1453 w 1453"/>
                    <a:gd name="T120" fmla="*/ 1671 h 16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3" h="1671">
                      <a:moveTo>
                        <a:pt x="431" y="0"/>
                      </a:moveTo>
                      <a:lnTo>
                        <a:pt x="1020" y="0"/>
                      </a:lnTo>
                      <a:lnTo>
                        <a:pt x="1020" y="98"/>
                      </a:lnTo>
                      <a:lnTo>
                        <a:pt x="954" y="98"/>
                      </a:lnTo>
                      <a:lnTo>
                        <a:pt x="954" y="450"/>
                      </a:lnTo>
                      <a:lnTo>
                        <a:pt x="1447" y="1593"/>
                      </a:lnTo>
                      <a:lnTo>
                        <a:pt x="1450" y="1600"/>
                      </a:lnTo>
                      <a:lnTo>
                        <a:pt x="1451" y="1607"/>
                      </a:lnTo>
                      <a:lnTo>
                        <a:pt x="1452" y="1614"/>
                      </a:lnTo>
                      <a:lnTo>
                        <a:pt x="1451" y="1623"/>
                      </a:lnTo>
                      <a:lnTo>
                        <a:pt x="1449" y="1631"/>
                      </a:lnTo>
                      <a:lnTo>
                        <a:pt x="1446" y="1638"/>
                      </a:lnTo>
                      <a:lnTo>
                        <a:pt x="1442" y="1645"/>
                      </a:lnTo>
                      <a:lnTo>
                        <a:pt x="1437" y="1651"/>
                      </a:lnTo>
                      <a:lnTo>
                        <a:pt x="1431" y="1657"/>
                      </a:lnTo>
                      <a:lnTo>
                        <a:pt x="1425" y="1661"/>
                      </a:lnTo>
                      <a:lnTo>
                        <a:pt x="1418" y="1665"/>
                      </a:lnTo>
                      <a:lnTo>
                        <a:pt x="1411" y="1668"/>
                      </a:lnTo>
                      <a:lnTo>
                        <a:pt x="1403" y="1669"/>
                      </a:lnTo>
                      <a:lnTo>
                        <a:pt x="1396" y="1669"/>
                      </a:lnTo>
                      <a:lnTo>
                        <a:pt x="60" y="1669"/>
                      </a:lnTo>
                      <a:lnTo>
                        <a:pt x="52" y="1670"/>
                      </a:lnTo>
                      <a:lnTo>
                        <a:pt x="44" y="1668"/>
                      </a:lnTo>
                      <a:lnTo>
                        <a:pt x="37" y="1667"/>
                      </a:lnTo>
                      <a:lnTo>
                        <a:pt x="29" y="1663"/>
                      </a:lnTo>
                      <a:lnTo>
                        <a:pt x="19" y="1655"/>
                      </a:lnTo>
                      <a:lnTo>
                        <a:pt x="12" y="1649"/>
                      </a:lnTo>
                      <a:lnTo>
                        <a:pt x="6" y="1640"/>
                      </a:lnTo>
                      <a:lnTo>
                        <a:pt x="2" y="1631"/>
                      </a:lnTo>
                      <a:lnTo>
                        <a:pt x="0" y="1620"/>
                      </a:lnTo>
                      <a:lnTo>
                        <a:pt x="0" y="1610"/>
                      </a:lnTo>
                      <a:lnTo>
                        <a:pt x="2" y="1599"/>
                      </a:lnTo>
                      <a:lnTo>
                        <a:pt x="6" y="1589"/>
                      </a:lnTo>
                      <a:lnTo>
                        <a:pt x="9" y="1582"/>
                      </a:lnTo>
                      <a:lnTo>
                        <a:pt x="17" y="1567"/>
                      </a:lnTo>
                      <a:lnTo>
                        <a:pt x="497" y="450"/>
                      </a:lnTo>
                      <a:lnTo>
                        <a:pt x="497" y="98"/>
                      </a:lnTo>
                      <a:lnTo>
                        <a:pt x="431" y="98"/>
                      </a:lnTo>
                      <a:lnTo>
                        <a:pt x="431" y="0"/>
                      </a:lnTo>
                    </a:path>
                  </a:pathLst>
                </a:custGeom>
                <a:solidFill>
                  <a:schemeClr val="bg1"/>
                </a:solidFill>
                <a:ln w="12700" cap="rnd">
                  <a:solidFill>
                    <a:schemeClr val="tx2"/>
                  </a:solidFill>
                  <a:round/>
                  <a:headEnd/>
                  <a:tailEnd/>
                </a:ln>
              </p:spPr>
              <p:txBody>
                <a:bodyPr/>
                <a:lstStyle/>
                <a:p>
                  <a:endParaRPr lang="en-US"/>
                </a:p>
              </p:txBody>
            </p:sp>
            <p:sp>
              <p:nvSpPr>
                <p:cNvPr id="76876" name="Freeform 71"/>
                <p:cNvSpPr>
                  <a:spLocks noChangeAspect="1"/>
                </p:cNvSpPr>
                <p:nvPr/>
              </p:nvSpPr>
              <p:spPr bwMode="auto">
                <a:xfrm>
                  <a:off x="2175" y="2256"/>
                  <a:ext cx="311" cy="122"/>
                </a:xfrm>
                <a:custGeom>
                  <a:avLst/>
                  <a:gdLst>
                    <a:gd name="T0" fmla="*/ 0 w 619"/>
                    <a:gd name="T1" fmla="*/ 0 h 242"/>
                    <a:gd name="T2" fmla="*/ 7 w 619"/>
                    <a:gd name="T3" fmla="*/ 11 h 242"/>
                    <a:gd name="T4" fmla="*/ 12 w 619"/>
                    <a:gd name="T5" fmla="*/ 17 h 242"/>
                    <a:gd name="T6" fmla="*/ 14 w 619"/>
                    <a:gd name="T7" fmla="*/ 31 h 242"/>
                    <a:gd name="T8" fmla="*/ 67 w 619"/>
                    <a:gd name="T9" fmla="*/ 30 h 242"/>
                    <a:gd name="T10" fmla="*/ 68 w 619"/>
                    <a:gd name="T11" fmla="*/ 17 h 242"/>
                    <a:gd name="T12" fmla="*/ 71 w 619"/>
                    <a:gd name="T13" fmla="*/ 9 h 242"/>
                    <a:gd name="T14" fmla="*/ 78 w 619"/>
                    <a:gd name="T15" fmla="*/ 1 h 242"/>
                    <a:gd name="T16" fmla="*/ 1 w 619"/>
                    <a:gd name="T17" fmla="*/ 1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242"/>
                    <a:gd name="T29" fmla="*/ 619 w 61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242">
                      <a:moveTo>
                        <a:pt x="0" y="0"/>
                      </a:moveTo>
                      <a:lnTo>
                        <a:pt x="54" y="83"/>
                      </a:lnTo>
                      <a:lnTo>
                        <a:pt x="93" y="128"/>
                      </a:lnTo>
                      <a:lnTo>
                        <a:pt x="106" y="242"/>
                      </a:lnTo>
                      <a:lnTo>
                        <a:pt x="525" y="237"/>
                      </a:lnTo>
                      <a:lnTo>
                        <a:pt x="535" y="131"/>
                      </a:lnTo>
                      <a:lnTo>
                        <a:pt x="562" y="72"/>
                      </a:lnTo>
                      <a:lnTo>
                        <a:pt x="619" y="6"/>
                      </a:lnTo>
                      <a:lnTo>
                        <a:pt x="3" y="3"/>
                      </a:lnTo>
                    </a:path>
                  </a:pathLst>
                </a:custGeom>
                <a:solidFill>
                  <a:srgbClr val="000000"/>
                </a:solidFill>
                <a:ln w="12700" cap="rnd">
                  <a:solidFill>
                    <a:srgbClr val="000000"/>
                  </a:solidFill>
                  <a:round/>
                  <a:headEnd/>
                  <a:tailEnd/>
                </a:ln>
              </p:spPr>
              <p:txBody>
                <a:bodyPr/>
                <a:lstStyle/>
                <a:p>
                  <a:endParaRPr lang="en-US"/>
                </a:p>
              </p:txBody>
            </p:sp>
          </p:grpSp>
          <p:sp>
            <p:nvSpPr>
              <p:cNvPr id="76848" name="Oval 72"/>
              <p:cNvSpPr>
                <a:spLocks noChangeArrowheads="1"/>
              </p:cNvSpPr>
              <p:nvPr/>
            </p:nvSpPr>
            <p:spPr bwMode="auto">
              <a:xfrm>
                <a:off x="2112" y="2976"/>
                <a:ext cx="48" cy="48"/>
              </a:xfrm>
              <a:prstGeom prst="ellipse">
                <a:avLst/>
              </a:prstGeom>
              <a:solidFill>
                <a:srgbClr val="FF0000"/>
              </a:solidFill>
              <a:ln w="9525">
                <a:noFill/>
                <a:round/>
                <a:headEnd/>
                <a:tailEnd/>
              </a:ln>
            </p:spPr>
            <p:txBody>
              <a:bodyPr wrap="none" anchor="ctr"/>
              <a:lstStyle/>
              <a:p>
                <a:endParaRPr lang="en-US"/>
              </a:p>
            </p:txBody>
          </p:sp>
          <p:sp>
            <p:nvSpPr>
              <p:cNvPr id="76849" name="Oval 73"/>
              <p:cNvSpPr>
                <a:spLocks noChangeArrowheads="1"/>
              </p:cNvSpPr>
              <p:nvPr/>
            </p:nvSpPr>
            <p:spPr bwMode="auto">
              <a:xfrm>
                <a:off x="2064" y="3024"/>
                <a:ext cx="48" cy="48"/>
              </a:xfrm>
              <a:prstGeom prst="ellipse">
                <a:avLst/>
              </a:prstGeom>
              <a:solidFill>
                <a:srgbClr val="FF0000"/>
              </a:solidFill>
              <a:ln w="9525">
                <a:noFill/>
                <a:round/>
                <a:headEnd/>
                <a:tailEnd/>
              </a:ln>
            </p:spPr>
            <p:txBody>
              <a:bodyPr wrap="none" anchor="ctr"/>
              <a:lstStyle/>
              <a:p>
                <a:endParaRPr lang="en-US"/>
              </a:p>
            </p:txBody>
          </p:sp>
          <p:sp>
            <p:nvSpPr>
              <p:cNvPr id="76850" name="Oval 74"/>
              <p:cNvSpPr>
                <a:spLocks noChangeArrowheads="1"/>
              </p:cNvSpPr>
              <p:nvPr/>
            </p:nvSpPr>
            <p:spPr bwMode="auto">
              <a:xfrm>
                <a:off x="2160" y="2688"/>
                <a:ext cx="48" cy="48"/>
              </a:xfrm>
              <a:prstGeom prst="ellipse">
                <a:avLst/>
              </a:prstGeom>
              <a:solidFill>
                <a:srgbClr val="FF0000"/>
              </a:solidFill>
              <a:ln w="9525">
                <a:noFill/>
                <a:round/>
                <a:headEnd/>
                <a:tailEnd/>
              </a:ln>
            </p:spPr>
            <p:txBody>
              <a:bodyPr wrap="none" anchor="ctr"/>
              <a:lstStyle/>
              <a:p>
                <a:endParaRPr lang="en-US"/>
              </a:p>
            </p:txBody>
          </p:sp>
          <p:sp>
            <p:nvSpPr>
              <p:cNvPr id="76851" name="Oval 75"/>
              <p:cNvSpPr>
                <a:spLocks noChangeArrowheads="1"/>
              </p:cNvSpPr>
              <p:nvPr/>
            </p:nvSpPr>
            <p:spPr bwMode="auto">
              <a:xfrm>
                <a:off x="2208" y="2784"/>
                <a:ext cx="48" cy="48"/>
              </a:xfrm>
              <a:prstGeom prst="ellipse">
                <a:avLst/>
              </a:prstGeom>
              <a:solidFill>
                <a:srgbClr val="FF0000"/>
              </a:solidFill>
              <a:ln w="9525">
                <a:noFill/>
                <a:round/>
                <a:headEnd/>
                <a:tailEnd/>
              </a:ln>
            </p:spPr>
            <p:txBody>
              <a:bodyPr wrap="none" anchor="ctr"/>
              <a:lstStyle/>
              <a:p>
                <a:endParaRPr lang="en-US"/>
              </a:p>
            </p:txBody>
          </p:sp>
          <p:sp>
            <p:nvSpPr>
              <p:cNvPr id="76852" name="Oval 76"/>
              <p:cNvSpPr>
                <a:spLocks noChangeArrowheads="1"/>
              </p:cNvSpPr>
              <p:nvPr/>
            </p:nvSpPr>
            <p:spPr bwMode="auto">
              <a:xfrm>
                <a:off x="2304" y="2880"/>
                <a:ext cx="48" cy="48"/>
              </a:xfrm>
              <a:prstGeom prst="ellipse">
                <a:avLst/>
              </a:prstGeom>
              <a:solidFill>
                <a:srgbClr val="FF0000"/>
              </a:solidFill>
              <a:ln w="9525">
                <a:noFill/>
                <a:round/>
                <a:headEnd/>
                <a:tailEnd/>
              </a:ln>
            </p:spPr>
            <p:txBody>
              <a:bodyPr wrap="none" anchor="ctr"/>
              <a:lstStyle/>
              <a:p>
                <a:endParaRPr lang="en-US"/>
              </a:p>
            </p:txBody>
          </p:sp>
          <p:sp>
            <p:nvSpPr>
              <p:cNvPr id="76853" name="Oval 77"/>
              <p:cNvSpPr>
                <a:spLocks noChangeArrowheads="1"/>
              </p:cNvSpPr>
              <p:nvPr/>
            </p:nvSpPr>
            <p:spPr bwMode="auto">
              <a:xfrm>
                <a:off x="2400" y="2976"/>
                <a:ext cx="48" cy="48"/>
              </a:xfrm>
              <a:prstGeom prst="ellipse">
                <a:avLst/>
              </a:prstGeom>
              <a:solidFill>
                <a:srgbClr val="FF0000"/>
              </a:solidFill>
              <a:ln w="9525">
                <a:noFill/>
                <a:round/>
                <a:headEnd/>
                <a:tailEnd/>
              </a:ln>
            </p:spPr>
            <p:txBody>
              <a:bodyPr wrap="none" anchor="ctr"/>
              <a:lstStyle/>
              <a:p>
                <a:endParaRPr lang="en-US"/>
              </a:p>
            </p:txBody>
          </p:sp>
          <p:sp>
            <p:nvSpPr>
              <p:cNvPr id="76854" name="Oval 78"/>
              <p:cNvSpPr>
                <a:spLocks noChangeArrowheads="1"/>
              </p:cNvSpPr>
              <p:nvPr/>
            </p:nvSpPr>
            <p:spPr bwMode="auto">
              <a:xfrm rot="-4522747">
                <a:off x="2256" y="2544"/>
                <a:ext cx="48" cy="48"/>
              </a:xfrm>
              <a:prstGeom prst="ellipse">
                <a:avLst/>
              </a:prstGeom>
              <a:solidFill>
                <a:srgbClr val="FF0000"/>
              </a:solidFill>
              <a:ln w="9525">
                <a:noFill/>
                <a:round/>
                <a:headEnd/>
                <a:tailEnd/>
              </a:ln>
            </p:spPr>
            <p:txBody>
              <a:bodyPr wrap="none" anchor="ctr"/>
              <a:lstStyle/>
              <a:p>
                <a:endParaRPr lang="en-US"/>
              </a:p>
            </p:txBody>
          </p:sp>
          <p:sp>
            <p:nvSpPr>
              <p:cNvPr id="76855" name="Oval 79"/>
              <p:cNvSpPr>
                <a:spLocks noChangeArrowheads="1"/>
              </p:cNvSpPr>
              <p:nvPr/>
            </p:nvSpPr>
            <p:spPr bwMode="auto">
              <a:xfrm rot="-4522747">
                <a:off x="2352" y="2640"/>
                <a:ext cx="48" cy="48"/>
              </a:xfrm>
              <a:prstGeom prst="ellipse">
                <a:avLst/>
              </a:prstGeom>
              <a:solidFill>
                <a:srgbClr val="FF0000"/>
              </a:solidFill>
              <a:ln w="9525">
                <a:noFill/>
                <a:round/>
                <a:headEnd/>
                <a:tailEnd/>
              </a:ln>
            </p:spPr>
            <p:txBody>
              <a:bodyPr wrap="none" anchor="ctr"/>
              <a:lstStyle/>
              <a:p>
                <a:endParaRPr lang="en-US"/>
              </a:p>
            </p:txBody>
          </p:sp>
          <p:sp>
            <p:nvSpPr>
              <p:cNvPr id="76856" name="Oval 80"/>
              <p:cNvSpPr>
                <a:spLocks noChangeArrowheads="1"/>
              </p:cNvSpPr>
              <p:nvPr/>
            </p:nvSpPr>
            <p:spPr bwMode="auto">
              <a:xfrm rot="-4522747">
                <a:off x="2448" y="2736"/>
                <a:ext cx="48" cy="48"/>
              </a:xfrm>
              <a:prstGeom prst="ellipse">
                <a:avLst/>
              </a:prstGeom>
              <a:solidFill>
                <a:srgbClr val="FF0000"/>
              </a:solidFill>
              <a:ln w="9525">
                <a:noFill/>
                <a:round/>
                <a:headEnd/>
                <a:tailEnd/>
              </a:ln>
            </p:spPr>
            <p:txBody>
              <a:bodyPr wrap="none" anchor="ctr"/>
              <a:lstStyle/>
              <a:p>
                <a:endParaRPr lang="en-US"/>
              </a:p>
            </p:txBody>
          </p:sp>
          <p:sp>
            <p:nvSpPr>
              <p:cNvPr id="76857" name="Oval 81"/>
              <p:cNvSpPr>
                <a:spLocks noChangeArrowheads="1"/>
              </p:cNvSpPr>
              <p:nvPr/>
            </p:nvSpPr>
            <p:spPr bwMode="auto">
              <a:xfrm rot="-4522747">
                <a:off x="2352" y="2400"/>
                <a:ext cx="48" cy="48"/>
              </a:xfrm>
              <a:prstGeom prst="ellipse">
                <a:avLst/>
              </a:prstGeom>
              <a:solidFill>
                <a:srgbClr val="FF0000"/>
              </a:solidFill>
              <a:ln w="9525">
                <a:noFill/>
                <a:round/>
                <a:headEnd/>
                <a:tailEnd/>
              </a:ln>
            </p:spPr>
            <p:txBody>
              <a:bodyPr wrap="none" anchor="ctr"/>
              <a:lstStyle/>
              <a:p>
                <a:endParaRPr lang="en-US"/>
              </a:p>
            </p:txBody>
          </p:sp>
          <p:sp>
            <p:nvSpPr>
              <p:cNvPr id="76858" name="Oval 82"/>
              <p:cNvSpPr>
                <a:spLocks noChangeArrowheads="1"/>
              </p:cNvSpPr>
              <p:nvPr/>
            </p:nvSpPr>
            <p:spPr bwMode="auto">
              <a:xfrm>
                <a:off x="2304" y="3024"/>
                <a:ext cx="48" cy="48"/>
              </a:xfrm>
              <a:prstGeom prst="ellipse">
                <a:avLst/>
              </a:prstGeom>
              <a:solidFill>
                <a:srgbClr val="FF0000"/>
              </a:solidFill>
              <a:ln w="9525">
                <a:noFill/>
                <a:round/>
                <a:headEnd/>
                <a:tailEnd/>
              </a:ln>
            </p:spPr>
            <p:txBody>
              <a:bodyPr wrap="none" anchor="ctr"/>
              <a:lstStyle/>
              <a:p>
                <a:endParaRPr lang="en-US"/>
              </a:p>
            </p:txBody>
          </p:sp>
          <p:sp>
            <p:nvSpPr>
              <p:cNvPr id="76859" name="Oval 83"/>
              <p:cNvSpPr>
                <a:spLocks noChangeArrowheads="1"/>
              </p:cNvSpPr>
              <p:nvPr/>
            </p:nvSpPr>
            <p:spPr bwMode="auto">
              <a:xfrm>
                <a:off x="2208" y="3024"/>
                <a:ext cx="48" cy="48"/>
              </a:xfrm>
              <a:prstGeom prst="ellipse">
                <a:avLst/>
              </a:prstGeom>
              <a:solidFill>
                <a:srgbClr val="FF0000"/>
              </a:solidFill>
              <a:ln w="9525">
                <a:noFill/>
                <a:round/>
                <a:headEnd/>
                <a:tailEnd/>
              </a:ln>
            </p:spPr>
            <p:txBody>
              <a:bodyPr wrap="none" anchor="ctr"/>
              <a:lstStyle/>
              <a:p>
                <a:endParaRPr lang="en-US"/>
              </a:p>
            </p:txBody>
          </p:sp>
          <p:sp>
            <p:nvSpPr>
              <p:cNvPr id="76860" name="Oval 84"/>
              <p:cNvSpPr>
                <a:spLocks noChangeArrowheads="1"/>
              </p:cNvSpPr>
              <p:nvPr/>
            </p:nvSpPr>
            <p:spPr bwMode="auto">
              <a:xfrm rot="-4522747">
                <a:off x="2496" y="3024"/>
                <a:ext cx="48" cy="48"/>
              </a:xfrm>
              <a:prstGeom prst="ellipse">
                <a:avLst/>
              </a:prstGeom>
              <a:solidFill>
                <a:srgbClr val="FF0000"/>
              </a:solidFill>
              <a:ln w="9525">
                <a:noFill/>
                <a:round/>
                <a:headEnd/>
                <a:tailEnd/>
              </a:ln>
            </p:spPr>
            <p:txBody>
              <a:bodyPr wrap="none" anchor="ctr"/>
              <a:lstStyle/>
              <a:p>
                <a:endParaRPr lang="en-US"/>
              </a:p>
            </p:txBody>
          </p:sp>
          <p:sp>
            <p:nvSpPr>
              <p:cNvPr id="76861" name="Oval 85"/>
              <p:cNvSpPr>
                <a:spLocks noChangeArrowheads="1"/>
              </p:cNvSpPr>
              <p:nvPr/>
            </p:nvSpPr>
            <p:spPr bwMode="auto">
              <a:xfrm>
                <a:off x="2016" y="2976"/>
                <a:ext cx="48" cy="48"/>
              </a:xfrm>
              <a:prstGeom prst="ellipse">
                <a:avLst/>
              </a:prstGeom>
              <a:solidFill>
                <a:srgbClr val="FF0000"/>
              </a:solidFill>
              <a:ln w="9525">
                <a:noFill/>
                <a:round/>
                <a:headEnd/>
                <a:tailEnd/>
              </a:ln>
            </p:spPr>
            <p:txBody>
              <a:bodyPr wrap="none" anchor="ctr"/>
              <a:lstStyle/>
              <a:p>
                <a:endParaRPr lang="en-US"/>
              </a:p>
            </p:txBody>
          </p:sp>
          <p:sp>
            <p:nvSpPr>
              <p:cNvPr id="76862" name="Oval 86"/>
              <p:cNvSpPr>
                <a:spLocks noChangeArrowheads="1"/>
              </p:cNvSpPr>
              <p:nvPr/>
            </p:nvSpPr>
            <p:spPr bwMode="auto">
              <a:xfrm>
                <a:off x="2112" y="2832"/>
                <a:ext cx="48" cy="48"/>
              </a:xfrm>
              <a:prstGeom prst="ellipse">
                <a:avLst/>
              </a:prstGeom>
              <a:solidFill>
                <a:srgbClr val="FF0000"/>
              </a:solidFill>
              <a:ln w="9525">
                <a:noFill/>
                <a:round/>
                <a:headEnd/>
                <a:tailEnd/>
              </a:ln>
            </p:spPr>
            <p:txBody>
              <a:bodyPr wrap="none" anchor="ctr"/>
              <a:lstStyle/>
              <a:p>
                <a:endParaRPr lang="en-US"/>
              </a:p>
            </p:txBody>
          </p:sp>
          <p:sp>
            <p:nvSpPr>
              <p:cNvPr id="76863" name="Oval 87"/>
              <p:cNvSpPr>
                <a:spLocks noChangeArrowheads="1"/>
              </p:cNvSpPr>
              <p:nvPr/>
            </p:nvSpPr>
            <p:spPr bwMode="auto">
              <a:xfrm>
                <a:off x="2208" y="2928"/>
                <a:ext cx="48" cy="48"/>
              </a:xfrm>
              <a:prstGeom prst="ellipse">
                <a:avLst/>
              </a:prstGeom>
              <a:solidFill>
                <a:srgbClr val="FF0000"/>
              </a:solidFill>
              <a:ln w="9525">
                <a:noFill/>
                <a:round/>
                <a:headEnd/>
                <a:tailEnd/>
              </a:ln>
            </p:spPr>
            <p:txBody>
              <a:bodyPr wrap="none" anchor="ctr"/>
              <a:lstStyle/>
              <a:p>
                <a:endParaRPr lang="en-US"/>
              </a:p>
            </p:txBody>
          </p:sp>
          <p:sp>
            <p:nvSpPr>
              <p:cNvPr id="76864" name="Oval 88"/>
              <p:cNvSpPr>
                <a:spLocks noChangeArrowheads="1"/>
              </p:cNvSpPr>
              <p:nvPr/>
            </p:nvSpPr>
            <p:spPr bwMode="auto">
              <a:xfrm>
                <a:off x="2304" y="3024"/>
                <a:ext cx="48" cy="48"/>
              </a:xfrm>
              <a:prstGeom prst="ellipse">
                <a:avLst/>
              </a:prstGeom>
              <a:solidFill>
                <a:srgbClr val="FF0000"/>
              </a:solidFill>
              <a:ln w="9525">
                <a:noFill/>
                <a:round/>
                <a:headEnd/>
                <a:tailEnd/>
              </a:ln>
            </p:spPr>
            <p:txBody>
              <a:bodyPr wrap="none" anchor="ctr"/>
              <a:lstStyle/>
              <a:p>
                <a:endParaRPr lang="en-US"/>
              </a:p>
            </p:txBody>
          </p:sp>
          <p:sp>
            <p:nvSpPr>
              <p:cNvPr id="76865" name="Oval 89"/>
              <p:cNvSpPr>
                <a:spLocks noChangeArrowheads="1"/>
              </p:cNvSpPr>
              <p:nvPr/>
            </p:nvSpPr>
            <p:spPr bwMode="auto">
              <a:xfrm>
                <a:off x="2544" y="2832"/>
                <a:ext cx="48" cy="48"/>
              </a:xfrm>
              <a:prstGeom prst="ellipse">
                <a:avLst/>
              </a:prstGeom>
              <a:solidFill>
                <a:srgbClr val="FF0000"/>
              </a:solidFill>
              <a:ln w="9525">
                <a:noFill/>
                <a:round/>
                <a:headEnd/>
                <a:tailEnd/>
              </a:ln>
            </p:spPr>
            <p:txBody>
              <a:bodyPr wrap="none" anchor="ctr"/>
              <a:lstStyle/>
              <a:p>
                <a:endParaRPr lang="en-US"/>
              </a:p>
            </p:txBody>
          </p:sp>
          <p:sp>
            <p:nvSpPr>
              <p:cNvPr id="76866" name="Oval 90"/>
              <p:cNvSpPr>
                <a:spLocks noChangeArrowheads="1"/>
              </p:cNvSpPr>
              <p:nvPr/>
            </p:nvSpPr>
            <p:spPr bwMode="auto">
              <a:xfrm rot="-4522747">
                <a:off x="2256" y="2688"/>
                <a:ext cx="48" cy="48"/>
              </a:xfrm>
              <a:prstGeom prst="ellipse">
                <a:avLst/>
              </a:prstGeom>
              <a:solidFill>
                <a:srgbClr val="FF0000"/>
              </a:solidFill>
              <a:ln w="9525">
                <a:noFill/>
                <a:round/>
                <a:headEnd/>
                <a:tailEnd/>
              </a:ln>
            </p:spPr>
            <p:txBody>
              <a:bodyPr wrap="none" anchor="ctr"/>
              <a:lstStyle/>
              <a:p>
                <a:endParaRPr lang="en-US"/>
              </a:p>
            </p:txBody>
          </p:sp>
          <p:sp>
            <p:nvSpPr>
              <p:cNvPr id="76867" name="Oval 91"/>
              <p:cNvSpPr>
                <a:spLocks noChangeArrowheads="1"/>
              </p:cNvSpPr>
              <p:nvPr/>
            </p:nvSpPr>
            <p:spPr bwMode="auto">
              <a:xfrm rot="-4522747">
                <a:off x="2352" y="2784"/>
                <a:ext cx="48" cy="48"/>
              </a:xfrm>
              <a:prstGeom prst="ellipse">
                <a:avLst/>
              </a:prstGeom>
              <a:solidFill>
                <a:srgbClr val="FF0000"/>
              </a:solidFill>
              <a:ln w="9525">
                <a:noFill/>
                <a:round/>
                <a:headEnd/>
                <a:tailEnd/>
              </a:ln>
            </p:spPr>
            <p:txBody>
              <a:bodyPr wrap="none" anchor="ctr"/>
              <a:lstStyle/>
              <a:p>
                <a:endParaRPr lang="en-US"/>
              </a:p>
            </p:txBody>
          </p:sp>
          <p:sp>
            <p:nvSpPr>
              <p:cNvPr id="76868" name="Oval 92"/>
              <p:cNvSpPr>
                <a:spLocks noChangeArrowheads="1"/>
              </p:cNvSpPr>
              <p:nvPr/>
            </p:nvSpPr>
            <p:spPr bwMode="auto">
              <a:xfrm rot="-4522747">
                <a:off x="2448" y="2880"/>
                <a:ext cx="48" cy="48"/>
              </a:xfrm>
              <a:prstGeom prst="ellipse">
                <a:avLst/>
              </a:prstGeom>
              <a:solidFill>
                <a:srgbClr val="FF0000"/>
              </a:solidFill>
              <a:ln w="9525">
                <a:noFill/>
                <a:round/>
                <a:headEnd/>
                <a:tailEnd/>
              </a:ln>
            </p:spPr>
            <p:txBody>
              <a:bodyPr wrap="none" anchor="ctr"/>
              <a:lstStyle/>
              <a:p>
                <a:endParaRPr lang="en-US"/>
              </a:p>
            </p:txBody>
          </p:sp>
          <p:sp>
            <p:nvSpPr>
              <p:cNvPr id="76869" name="Oval 93"/>
              <p:cNvSpPr>
                <a:spLocks noChangeArrowheads="1"/>
              </p:cNvSpPr>
              <p:nvPr/>
            </p:nvSpPr>
            <p:spPr bwMode="auto">
              <a:xfrm rot="-4522747">
                <a:off x="2592" y="3024"/>
                <a:ext cx="48" cy="48"/>
              </a:xfrm>
              <a:prstGeom prst="ellipse">
                <a:avLst/>
              </a:prstGeom>
              <a:solidFill>
                <a:srgbClr val="FF0000"/>
              </a:solidFill>
              <a:ln w="9525">
                <a:noFill/>
                <a:round/>
                <a:headEnd/>
                <a:tailEnd/>
              </a:ln>
            </p:spPr>
            <p:txBody>
              <a:bodyPr wrap="none" anchor="ctr"/>
              <a:lstStyle/>
              <a:p>
                <a:endParaRPr lang="en-US"/>
              </a:p>
            </p:txBody>
          </p:sp>
          <p:sp>
            <p:nvSpPr>
              <p:cNvPr id="76870" name="Oval 94"/>
              <p:cNvSpPr>
                <a:spLocks noChangeArrowheads="1"/>
              </p:cNvSpPr>
              <p:nvPr/>
            </p:nvSpPr>
            <p:spPr bwMode="auto">
              <a:xfrm rot="-4522747">
                <a:off x="2352" y="2496"/>
                <a:ext cx="48" cy="48"/>
              </a:xfrm>
              <a:prstGeom prst="ellipse">
                <a:avLst/>
              </a:prstGeom>
              <a:solidFill>
                <a:srgbClr val="FF0000"/>
              </a:solidFill>
              <a:ln w="9525">
                <a:noFill/>
                <a:round/>
                <a:headEnd/>
                <a:tailEnd/>
              </a:ln>
            </p:spPr>
            <p:txBody>
              <a:bodyPr wrap="none" anchor="ctr"/>
              <a:lstStyle/>
              <a:p>
                <a:endParaRPr lang="en-US"/>
              </a:p>
            </p:txBody>
          </p:sp>
          <p:sp>
            <p:nvSpPr>
              <p:cNvPr id="76871" name="Oval 95"/>
              <p:cNvSpPr>
                <a:spLocks noChangeArrowheads="1"/>
              </p:cNvSpPr>
              <p:nvPr/>
            </p:nvSpPr>
            <p:spPr bwMode="auto">
              <a:xfrm rot="-4522747">
                <a:off x="2448" y="2592"/>
                <a:ext cx="48" cy="48"/>
              </a:xfrm>
              <a:prstGeom prst="ellipse">
                <a:avLst/>
              </a:prstGeom>
              <a:solidFill>
                <a:srgbClr val="FF0000"/>
              </a:solidFill>
              <a:ln w="9525">
                <a:noFill/>
                <a:round/>
                <a:headEnd/>
                <a:tailEnd/>
              </a:ln>
            </p:spPr>
            <p:txBody>
              <a:bodyPr wrap="none" anchor="ctr"/>
              <a:lstStyle/>
              <a:p>
                <a:endParaRPr lang="en-US"/>
              </a:p>
            </p:txBody>
          </p:sp>
          <p:sp>
            <p:nvSpPr>
              <p:cNvPr id="76872" name="Oval 96"/>
              <p:cNvSpPr>
                <a:spLocks noChangeArrowheads="1"/>
              </p:cNvSpPr>
              <p:nvPr/>
            </p:nvSpPr>
            <p:spPr bwMode="auto">
              <a:xfrm rot="-4522747">
                <a:off x="2544" y="2928"/>
                <a:ext cx="48" cy="48"/>
              </a:xfrm>
              <a:prstGeom prst="ellipse">
                <a:avLst/>
              </a:prstGeom>
              <a:solidFill>
                <a:srgbClr val="FF0000"/>
              </a:solidFill>
              <a:ln w="9525">
                <a:noFill/>
                <a:round/>
                <a:headEnd/>
                <a:tailEnd/>
              </a:ln>
            </p:spPr>
            <p:txBody>
              <a:bodyPr wrap="none" anchor="ctr"/>
              <a:lstStyle/>
              <a:p>
                <a:endParaRPr lang="en-US"/>
              </a:p>
            </p:txBody>
          </p:sp>
          <p:sp>
            <p:nvSpPr>
              <p:cNvPr id="76873" name="Oval 97"/>
              <p:cNvSpPr>
                <a:spLocks noChangeArrowheads="1"/>
              </p:cNvSpPr>
              <p:nvPr/>
            </p:nvSpPr>
            <p:spPr bwMode="auto">
              <a:xfrm>
                <a:off x="2256" y="2448"/>
                <a:ext cx="48" cy="48"/>
              </a:xfrm>
              <a:prstGeom prst="ellipse">
                <a:avLst/>
              </a:prstGeom>
              <a:solidFill>
                <a:srgbClr val="FF0000"/>
              </a:solidFill>
              <a:ln w="9525">
                <a:noFill/>
                <a:round/>
                <a:headEnd/>
                <a:tailEnd/>
              </a:ln>
            </p:spPr>
            <p:txBody>
              <a:bodyPr wrap="none" anchor="ctr"/>
              <a:lstStyle/>
              <a:p>
                <a:endParaRPr lang="en-US"/>
              </a:p>
            </p:txBody>
          </p:sp>
          <p:sp>
            <p:nvSpPr>
              <p:cNvPr id="76874" name="Text Box 98"/>
              <p:cNvSpPr txBox="1">
                <a:spLocks noChangeArrowheads="1"/>
              </p:cNvSpPr>
              <p:nvPr/>
            </p:nvSpPr>
            <p:spPr bwMode="auto">
              <a:xfrm>
                <a:off x="1872" y="1920"/>
                <a:ext cx="1004" cy="231"/>
              </a:xfrm>
              <a:prstGeom prst="rect">
                <a:avLst/>
              </a:prstGeom>
              <a:noFill/>
              <a:ln w="9525">
                <a:noFill/>
                <a:miter lim="800000"/>
                <a:headEnd/>
                <a:tailEnd/>
              </a:ln>
            </p:spPr>
            <p:txBody>
              <a:bodyPr wrap="none">
                <a:spAutoFit/>
              </a:bodyPr>
              <a:lstStyle/>
              <a:p>
                <a:pPr algn="l"/>
                <a:r>
                  <a:rPr lang="en-US" sz="1800"/>
                  <a:t>One-liter flask</a:t>
                </a:r>
              </a:p>
            </p:txBody>
          </p:sp>
        </p:grpSp>
        <p:sp>
          <p:nvSpPr>
            <p:cNvPr id="76846" name="Oval 99"/>
            <p:cNvSpPr>
              <a:spLocks noChangeArrowheads="1"/>
            </p:cNvSpPr>
            <p:nvPr/>
          </p:nvSpPr>
          <p:spPr bwMode="auto">
            <a:xfrm rot="-4522747">
              <a:off x="2496" y="2688"/>
              <a:ext cx="48" cy="48"/>
            </a:xfrm>
            <a:prstGeom prst="ellipse">
              <a:avLst/>
            </a:prstGeom>
            <a:solidFill>
              <a:srgbClr val="FF0000"/>
            </a:solidFill>
            <a:ln w="9525">
              <a:noFill/>
              <a:round/>
              <a:headEnd/>
              <a:tailEnd/>
            </a:ln>
          </p:spPr>
          <p:txBody>
            <a:bodyPr wrap="none" anchor="ctr"/>
            <a:lstStyle/>
            <a:p>
              <a:endParaRPr lang="en-US"/>
            </a:p>
          </p:txBody>
        </p:sp>
      </p:grpSp>
      <p:sp>
        <p:nvSpPr>
          <p:cNvPr id="76844" name="Rectangle 100"/>
          <p:cNvSpPr>
            <a:spLocks noChangeArrowheads="1"/>
          </p:cNvSpPr>
          <p:nvPr/>
        </p:nvSpPr>
        <p:spPr bwMode="auto">
          <a:xfrm>
            <a:off x="76200" y="6567488"/>
            <a:ext cx="3829050" cy="214312"/>
          </a:xfrm>
          <a:prstGeom prst="rect">
            <a:avLst/>
          </a:prstGeom>
          <a:noFill/>
          <a:ln w="9525">
            <a:noFill/>
            <a:miter lim="800000"/>
            <a:headEnd/>
            <a:tailEnd/>
          </a:ln>
        </p:spPr>
        <p:txBody>
          <a:bodyPr wrap="none">
            <a:spAutoFit/>
          </a:bodyPr>
          <a:lstStyle/>
          <a:p>
            <a:pPr algn="l"/>
            <a:r>
              <a:rPr lang="en-US" sz="800"/>
              <a:t>Bailar, Jr, Moeller, Kleinberg, Guss, Castellion, Metz, </a:t>
            </a:r>
            <a:r>
              <a:rPr lang="en-US" sz="800" u="sng"/>
              <a:t>Chemistry</a:t>
            </a:r>
            <a:r>
              <a:rPr lang="en-US" sz="800"/>
              <a:t>, 1984, page 101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66273"/>
                                        </p:tgtEl>
                                        <p:attrNameLst>
                                          <p:attrName>style.visibility</p:attrName>
                                        </p:attrNameLst>
                                      </p:cBhvr>
                                      <p:to>
                                        <p:strVal val="visible"/>
                                      </p:to>
                                    </p:set>
                                    <p:animEffect transition="in" filter="fade">
                                      <p:cBhvr>
                                        <p:cTn id="18" dur="1000"/>
                                        <p:tgtEl>
                                          <p:spTgt spid="266273"/>
                                        </p:tgtEl>
                                      </p:cBhvr>
                                    </p:animEffect>
                                    <p:anim calcmode="lin" valueType="num">
                                      <p:cBhvr>
                                        <p:cTn id="19" dur="1000" fill="hold"/>
                                        <p:tgtEl>
                                          <p:spTgt spid="266273"/>
                                        </p:tgtEl>
                                        <p:attrNameLst>
                                          <p:attrName>ppt_x</p:attrName>
                                        </p:attrNameLst>
                                      </p:cBhvr>
                                      <p:tavLst>
                                        <p:tav tm="0">
                                          <p:val>
                                            <p:strVal val="#ppt_x"/>
                                          </p:val>
                                        </p:tav>
                                        <p:tav tm="100000">
                                          <p:val>
                                            <p:strVal val="#ppt_x"/>
                                          </p:val>
                                        </p:tav>
                                      </p:tavLst>
                                    </p:anim>
                                    <p:anim calcmode="lin" valueType="num">
                                      <p:cBhvr>
                                        <p:cTn id="20" dur="1000" fill="hold"/>
                                        <p:tgtEl>
                                          <p:spTgt spid="26627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6274"/>
                                        </p:tgtEl>
                                        <p:attrNameLst>
                                          <p:attrName>style.visibility</p:attrName>
                                        </p:attrNameLst>
                                      </p:cBhvr>
                                      <p:to>
                                        <p:strVal val="visible"/>
                                      </p:to>
                                    </p:set>
                                    <p:animEffect transition="in" filter="fade">
                                      <p:cBhvr>
                                        <p:cTn id="25" dur="2000"/>
                                        <p:tgtEl>
                                          <p:spTgt spid="2662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6275"/>
                                        </p:tgtEl>
                                        <p:attrNameLst>
                                          <p:attrName>style.visibility</p:attrName>
                                        </p:attrNameLst>
                                      </p:cBhvr>
                                      <p:to>
                                        <p:strVal val="visible"/>
                                      </p:to>
                                    </p:set>
                                    <p:animEffect transition="in" filter="fade">
                                      <p:cBhvr>
                                        <p:cTn id="28" dur="2000"/>
                                        <p:tgtEl>
                                          <p:spTgt spid="2662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6276"/>
                                        </p:tgtEl>
                                        <p:attrNameLst>
                                          <p:attrName>style.visibility</p:attrName>
                                        </p:attrNameLst>
                                      </p:cBhvr>
                                      <p:to>
                                        <p:strVal val="visible"/>
                                      </p:to>
                                    </p:set>
                                    <p:animEffect transition="in" filter="fade">
                                      <p:cBhvr>
                                        <p:cTn id="31" dur="2000"/>
                                        <p:tgtEl>
                                          <p:spTgt spid="26627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6277"/>
                                        </p:tgtEl>
                                        <p:attrNameLst>
                                          <p:attrName>style.visibility</p:attrName>
                                        </p:attrNameLst>
                                      </p:cBhvr>
                                      <p:to>
                                        <p:strVal val="visible"/>
                                      </p:to>
                                    </p:set>
                                    <p:animEffect transition="in" filter="fade">
                                      <p:cBhvr>
                                        <p:cTn id="34" dur="2000"/>
                                        <p:tgtEl>
                                          <p:spTgt spid="26627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6278"/>
                                        </p:tgtEl>
                                        <p:attrNameLst>
                                          <p:attrName>style.visibility</p:attrName>
                                        </p:attrNameLst>
                                      </p:cBhvr>
                                      <p:to>
                                        <p:strVal val="visible"/>
                                      </p:to>
                                    </p:set>
                                    <p:animEffect transition="in" filter="fade">
                                      <p:cBhvr>
                                        <p:cTn id="37" dur="2000"/>
                                        <p:tgtEl>
                                          <p:spTgt spid="26627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6279"/>
                                        </p:tgtEl>
                                        <p:attrNameLst>
                                          <p:attrName>style.visibility</p:attrName>
                                        </p:attrNameLst>
                                      </p:cBhvr>
                                      <p:to>
                                        <p:strVal val="visible"/>
                                      </p:to>
                                    </p:set>
                                    <p:animEffect transition="in" filter="fade">
                                      <p:cBhvr>
                                        <p:cTn id="40" dur="2000"/>
                                        <p:tgtEl>
                                          <p:spTgt spid="266279"/>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autoRev="1" fill="hold" grpId="1" nodeType="clickEffect">
                                  <p:stCondLst>
                                    <p:cond delay="0"/>
                                  </p:stCondLst>
                                  <p:childTnLst>
                                    <p:animMotion origin="layout" path="M -0.00139 -0.00556 C -0.01424 0.00046 -0.02812 -0.00232 -0.04132 0.00324 C -0.02778 0.02129 -0.00868 0.03125 0.00868 0.0412 C 0.01372 0.04398 0.01875 0.04722 0.02361 0.05 C 0.02691 0.05185 0.03368 0.05439 0.03368 0.05463 C 0.03594 0.05671 0.03802 0.05902 0.04028 0.06111 C 0.04184 0.06273 0.04462 0.06296 0.04531 0.0655 C 0.0467 0.0699 0.03976 0.07731 0.03872 0.07893 C 0.03628 0.08842 0.03229 0.09861 0.02691 0.10555 C 0.02587 0.10995 0.02465 0.11458 0.02361 0.11898 C 0.02205 0.12523 0.01701 0.13657 0.01701 0.1368 C 0.01528 0.15023 0.01285 0.16342 0.01024 0.17662 C 0.00903 0.1824 0.00729 0.20648 0.00694 0.20995 C 0.00503 0.22708 0.00087 0.24444 -0.00295 0.26111 C -0.00365 0.26967 -0.00625 0.30208 -0.00799 0.30787 C -0.00851 0.30995 -0.0099 0.30439 -0.01128 0.30324 C -0.01337 0.30138 -0.0158 0.30023 -0.01806 0.29884 C -0.03247 0.27963 -0.04427 0.26111 -0.06128 0.2456 C -0.06684 0.23472 -0.07622 0.22754 -0.08142 0.21666 C -0.08247 0.21435 -0.08333 0.2118 -0.08472 0.20995 C -0.08611 0.2081 -0.08819 0.20717 -0.08976 0.20555 C -0.09149 0.20347 -0.09306 0.20115 -0.09462 0.19884 C -0.09097 0.19375 -0.08958 0.19074 -0.08472 0.18773 C -0.07882 0.18379 -0.07639 0.18703 -0.06962 0.18101 C -0.06076 0.17291 -0.05017 0.16666 -0.03976 0.16342 C -0.02274 0.15185 -0.00312 0.14884 0.01528 0.14328 C 0.03177 0.13842 0.04705 0.13078 0.06372 0.12777 C 0.06997 0.15463 0.06597 0.18472 0.07031 0.21226 C 0.07083 0.23009 0.07135 0.24768 0.07205 0.2655 C 0.0724 0.2743 0.07309 0.28333 0.07361 0.29213 C 0.07413 0.29953 0.08056 0.31157 0.07535 0.31435 C 0.07031 0.31713 0.06771 0.30347 0.06528 0.29675 C 0.05938 0.28078 0.06528 0.29398 0.05538 0.27893 C 0.04757 0.26689 0.04201 0.25 0.03194 0.2412 C 0.03003 0.23263 0.02604 0.22847 0.02205 0.22106 C 0.01771 0.20439 0.02396 0.22523 0.01528 0.20787 C 0.01424 0.20601 0.01476 0.203 0.01372 0.20115 C 0.0125 0.19861 0.01024 0.19699 0.00868 0.19444 C 0.00747 0.19236 0.00677 0.18958 0.00538 0.18773 C -0.00781 0.17013 0.00903 0.19884 -0.00469 0.17662 C -0.0099 0.16805 -0.00747 0.1655 -0.01476 0.15879 C -0.01701 0.14953 -0.02031 0.14629 -0.02465 0.13888 C -0.03108 0.12777 -0.0342 0.1155 -0.04306 0.10787 C -0.04566 0.09652 -0.04253 0.10486 -0.04965 0.09675 C -0.05208 0.09398 -0.05642 0.08773 -0.05642 0.08796 C -0.06858 0.03541 -0.06146 0.07384 0.05035 0.08333 C 0.05208 0.08356 0.04965 0.08819 0.04861 0.09004 C 0.04566 0.09583 0.04063 0.10254 0.03698 0.10787 C 0.03073 0.13101 0.01701 0.14791 0.00694 0.16782 C 0.00382 0.17407 0.00035 0.17963 -0.00295 0.18564 C -0.00469 0.18865 -0.00799 0.19444 -0.00799 0.19467 C -0.01059 0.20439 -0.01528 0.21226 -0.01962 0.22106 C -0.02483 0.23148 -0.02187 0.23402 -0.02969 0.2412 C -0.03715 0.25625 -0.03333 0.25069 -0.03976 0.25879 C -0.04288 0.27175 -0.03889 0.25995 -0.04635 0.2699 C -0.04774 0.27175 -0.04826 0.27476 -0.04965 0.27662 C -0.05156 0.27916 -0.05417 0.28101 -0.05642 0.28333 C -0.06007 0.29074 -0.06441 0.29375 -0.06806 0.30115 C -0.06858 0.30347 -0.06788 0.30856 -0.06962 0.30787 C -0.07257 0.30648 -0.07934 0.2949 -0.08142 0.29004 C -0.08594 0.27939 -0.0875 0.26736 -0.09132 0.25671 C -0.09375 0.25 -0.09826 0.24513 -0.10139 0.23888 C -0.10035 0.23657 -0.09983 0.23356 -0.09809 0.23217 C -0.09618 0.23055 -0.09358 0.23101 -0.09132 0.23009 C -0.07674 0.2243 -0.07014 0.22291 -0.05295 0.22106 C -0.02101 0.21296 0.01128 0.21134 0.04358 0.20555 C 0.06024 0.20625 0.07708 0.20463 0.09358 0.20787 C 0.09583 0.20833 0.09028 0.21203 0.08872 0.21435 C 0.0842 0.22152 0.08125 0.22685 0.07535 0.23217 C 0.07309 0.23657 0.07135 0.24166 0.06858 0.2456 C 0.06701 0.24791 0.0651 0.24976 0.06372 0.25231 C 0.05642 0.26458 0.05191 0.27662 0.04201 0.28564 C 0.03976 0.29004 0.0375 0.29444 0.03524 0.29884 C 0.0342 0.30115 0.03194 0.30555 0.03194 0.30578 C 0.03038 0.303 0.025 0.29375 0.02361 0.29004 C 0.02292 0.28796 0.02292 0.28541 0.02205 0.28333 C 0.02014 0.27916 0.01719 0.27615 0.01528 0.27222 C 0.01128 0.25578 0.01337 0.26041 0.00538 0.2456 C 0.0026 0.2405 -0.00139 0.23611 -0.00295 0.23009 C -0.00521 0.22106 -0.00295 0.22407 -0.00972 0.22106 C -0.01146 0.21736 -0.0125 0.21296 -0.01476 0.20995 C -0.01597 0.20833 -0.0184 0.20925 -0.01962 0.20787 C -0.0217 0.20555 -0.02292 0.20185 -0.02465 0.19884 C -0.02812 0.18564 -0.02378 0.19791 -0.03142 0.18773 C -0.03281 0.18588 -0.03333 0.1831 -0.03472 0.18101 C -0.04149 0.1706 -0.04132 0.17152 -0.04809 0.1655 C -0.0559 0.14953 -0.04566 0.16875 -0.05799 0.15231 C -0.06198 0.14699 -0.06823 0.13634 -0.07135 0.13009 C -0.0684 0.11481 -0.0658 0.12129 -0.05799 0.11226 C -0.04844 0.10115 -0.03889 0.09004 -0.02795 0.08101 C -0.02587 0.07939 -0.02344 0.07847 -0.02135 0.07662 C -0.01372 0.06944 -0.00885 0.06296 0.00035 0.05879 C 0.00486 0.04976 0.0125 0.04444 0.02031 0.0412 C 0.02431 0.0331 0.03021 0.03009 0.03524 0.02338 " pathEditMode="relative" rAng="0" ptsTypes="fffffffffffffffffffffffffffffffffffffffffffffffffffffffffffffffffffffffffffffffffffffffffffffA">
                                      <p:cBhvr>
                                        <p:cTn id="44" dur="5000" fill="hold"/>
                                        <p:tgtEl>
                                          <p:spTgt spid="266278"/>
                                        </p:tgtEl>
                                        <p:attrNameLst>
                                          <p:attrName>ppt_x</p:attrName>
                                          <p:attrName>ppt_y</p:attrName>
                                        </p:attrNameLst>
                                      </p:cBhvr>
                                      <p:rCtr x="-1" y="161"/>
                                    </p:animMotion>
                                  </p:childTnLst>
                                </p:cTn>
                              </p:par>
                              <p:par>
                                <p:cTn id="45" presetID="0" presetClass="path" presetSubtype="0" accel="50000" decel="50000" autoRev="1" fill="hold" grpId="1" nodeType="withEffect">
                                  <p:stCondLst>
                                    <p:cond delay="0"/>
                                  </p:stCondLst>
                                  <p:childTnLst>
                                    <p:animMotion origin="layout" path="M 3.05556E-6 -1.25434E-6 C -0.00868 0.00394 -0.01077 0.01551 -0.01841 0.02222 C -0.025 0.03564 -0.01788 0.02291 -0.02674 0.03333 C -0.02969 0.0368 -0.03507 0.04444 -0.03507 0.04467 C -0.01702 0.05601 -0.00191 0.05809 0.0184 0.05994 C 0.01944 0.06156 0.02205 0.06249 0.0217 0.06457 C 0.02118 0.06712 0.01788 0.06688 0.01666 0.06897 C 0.01406 0.07336 0.01371 0.07961 0.01163 0.08447 C 0.0085 0.09188 0.00798 0.09165 0.0033 0.0979 C 0.00156 0.1053 -0.00174 0.109 -0.00504 0.11548 C -0.00938 0.13307 -0.0066 0.1259 -0.01493 0.14233 C -0.01598 0.14464 -0.01736 0.14673 -0.01841 0.14881 C -0.01962 0.15112 -0.0217 0.15552 -0.0217 0.15575 C -0.02431 0.1502 -0.02795 0.1458 -0.03004 0.14002 C -0.03108 0.13724 -0.03056 0.134 -0.0316 0.13122 C -0.03229 0.12937 -0.03403 0.12821 -0.03507 0.12659 C -0.03959 0.11919 -0.04341 0.11132 -0.04827 0.10438 C -0.01979 0.09211 -0.01788 0.09049 0.03663 0.10438 C 0.04097 0.10553 0.03663 0.11664 0.03507 0.1222 C 0.03038 0.13955 0.02066 0.15228 0.00833 0.15784 C 0.00729 0.15483 0.00642 0.15159 0.00503 0.14881 C 0.00243 0.14349 -0.0033 0.1333 -0.0033 0.13354 C -0.00834 0.10738 -0.0125 0.09304 -0.03004 0.07776 C -0.03386 0.06989 -0.03663 0.06735 -0.04341 0.06457 C -0.03733 0.05902 -0.03125 0.05878 -0.025 0.05346 C -0.02101 0.04999 -0.01788 0.04444 -0.01337 0.04235 C -0.01007 0.04073 -0.0033 0.03772 -0.0033 0.03796 C 0.00243 0.03032 0.00399 0.02777 0.01163 0.03124 C 0.0059 0.03865 0.00312 0.04698 -0.00174 0.05554 C -0.00486 0.06874 -0.00104 0.05554 -0.00834 0.07105 C -0.0158 0.08702 -0.01702 0.1009 -0.0283 0.11548 C -0.03108 0.12636 -0.03577 0.13446 -0.04167 0.14233 C -0.04219 0.14441 -0.04288 0.14673 -0.04341 0.14881 C -0.04393 0.15112 -0.04341 0.15436 -0.04497 0.15552 C -0.04653 0.15668 -0.04827 0.15413 -0.05 0.15344 C -0.05417 0.14511 -0.05608 0.13469 -0.06007 0.12659 C -0.06129 0.12405 -0.06337 0.12081 -0.06111 0.12081 C -0.0283 0.11919 0.00052 0.1215 0.03333 0.1222 C 0.03837 0.12289 0.04236 0.1222 0.04705 0.12428 C 0.04861 0.12497 0.04479 0.12544 0.0434 0.12659 C 0.0408 0.12868 0.03819 0.13469 0.03663 0.1377 C 0.03489 0.14534 0.03229 0.14765 0.0283 0.15344 C 0.01753 0.14349 0.02847 0.15506 0.01666 0.13122 C 0.01163 0.12081 0.00868 0.1134 0.00503 0.10229 C 0.00277 0.09535 -0.0033 0.08216 -0.0033 0.08239 C -0.00729 0.06202 -0.01771 0.04166 -0.0283 0.02662 C -0.03073 0.01736 -0.02865 0.00903 -0.02327 0.00232 C -0.02275 -0.00069 -0.02361 -0.00509 -0.0217 -0.00671 C -0.0191 -0.00879 -0.01181 -0.00185 -0.01007 -1.25434E-6 C -0.0007 0.01065 0.00972 0.01967 0.0184 0.03124 C 0.01441 0.04582 0.01996 0.03078 0.01163 0.04004 C 0.00312 0.04953 0.0059 0.05462 -0.0066 0.05994 C -0.01146 0.06642 -0.01684 0.07267 -0.02327 0.07568 C -0.02952 0.08401 -0.03212 0.09003 -0.03993 0.09327 C -0.04358 0.09651 -0.04618 0.1016 -0.05 0.10438 C -0.05313 0.10669 -0.05782 0.10877 -0.05782 0.109 C -0.04827 0.1215 -0.05556 0.11849 -0.0467 0.1222 C -0.04167 0.12891 -0.0375 0.13053 -0.0316 0.13562 C -0.02657 0.1458 -0.02466 0.1414 -0.01841 0.14881 C -0.01545 0.15228 -0.01007 0.15992 -0.01007 0.16015 C -0.00382 0.15205 -0.00504 0.14279 0.00173 0.1333 C 0.00694 0.12613 0.0125 0.1215 0.0184 0.11548 C 0.01892 0.1134 0.01909 0.11086 0.01996 0.109 C 0.02083 0.10715 0.02274 0.10646 0.02326 0.10438 C 0.02448 0.09952 0.02413 0.09396 0.025 0.08887 C 0.02534 0.08656 0.02621 0.08447 0.02673 0.08216 C 0.025 0.08146 0.02343 0.08008 0.0217 0.08008 C -0.00157 0.08008 -0.025 0.07984 -0.04827 0.08216 C -0.04983 0.08239 -0.04618 0.0854 -0.04497 0.08679 C -0.04288 0.0891 -0.04045 0.09095 -0.03837 0.09327 C -0.03108 0.10137 -0.02292 0.11086 -0.01493 0.1178 C -0.00556 0.13701 -0.01806 0.11456 -0.0066 0.12659 C -0.00504 0.12821 -0.00469 0.13122 -0.0033 0.1333 C -0.00018 0.13793 0.00659 0.14673 0.00659 0.14696 C 0.00972 0.15899 0.01302 0.15922 0.0184 0.14881 C 0.02014 0.1414 0.02326 0.1377 0.02673 0.13122 C 0.03073 0.11525 0.02812 0.12173 0.03333 0.11109 C 0.03385 0.10808 0.03541 0.1053 0.03507 0.10229 C 0.03472 0.10021 0.03281 0.09928 0.03159 0.0979 C 0.02621 0.09257 0.01805 0.08262 0.01163 0.08008 C 0.00781 0.07244 0.00972 0.07522 0.00659 0.07105 " pathEditMode="relative" rAng="0" ptsTypes="fffffffffffffffffffffffffffffffffffffffffffffffffffffffffffffffffffffffffffffffff">
                                      <p:cBhvr>
                                        <p:cTn id="46" dur="5000" fill="hold"/>
                                        <p:tgtEl>
                                          <p:spTgt spid="266279"/>
                                        </p:tgtEl>
                                        <p:attrNameLst>
                                          <p:attrName>ppt_x</p:attrName>
                                          <p:attrName>ppt_y</p:attrName>
                                        </p:attrNameLst>
                                      </p:cBhvr>
                                      <p:rCtr x="-7" y="76"/>
                                    </p:animMotion>
                                  </p:childTnLst>
                                </p:cTn>
                              </p:par>
                            </p:childTnLst>
                          </p:cTn>
                        </p:par>
                        <p:par>
                          <p:cTn id="47" fill="hold">
                            <p:stCondLst>
                              <p:cond delay="10000"/>
                            </p:stCondLst>
                            <p:childTnLst>
                              <p:par>
                                <p:cTn id="48" presetID="10" presetClass="entr" presetSubtype="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2000"/>
                                        <p:tgtEl>
                                          <p:spTgt spid="3"/>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2000"/>
                                        <p:tgtEl>
                                          <p:spTgt spid="2"/>
                                        </p:tgtEl>
                                      </p:cBhvr>
                                    </p:animEffect>
                                  </p:childTnLst>
                                </p:cTn>
                              </p:par>
                            </p:childTnLst>
                          </p:cTn>
                        </p:par>
                        <p:par>
                          <p:cTn id="54" fill="hold">
                            <p:stCondLst>
                              <p:cond delay="12000"/>
                            </p:stCondLst>
                            <p:childTnLst>
                              <p:par>
                                <p:cTn id="55" presetID="47" presetClass="entr" presetSubtype="0" fill="hold" grpId="0" nodeType="afterEffect">
                                  <p:stCondLst>
                                    <p:cond delay="0"/>
                                  </p:stCondLst>
                                  <p:childTnLst>
                                    <p:set>
                                      <p:cBhvr>
                                        <p:cTn id="56" dur="1" fill="hold">
                                          <p:stCondLst>
                                            <p:cond delay="0"/>
                                          </p:stCondLst>
                                        </p:cTn>
                                        <p:tgtEl>
                                          <p:spTgt spid="266280"/>
                                        </p:tgtEl>
                                        <p:attrNameLst>
                                          <p:attrName>style.visibility</p:attrName>
                                        </p:attrNameLst>
                                      </p:cBhvr>
                                      <p:to>
                                        <p:strVal val="visible"/>
                                      </p:to>
                                    </p:set>
                                    <p:animEffect transition="in" filter="fade">
                                      <p:cBhvr>
                                        <p:cTn id="57" dur="1000"/>
                                        <p:tgtEl>
                                          <p:spTgt spid="266280"/>
                                        </p:tgtEl>
                                      </p:cBhvr>
                                    </p:animEffect>
                                    <p:anim calcmode="lin" valueType="num">
                                      <p:cBhvr>
                                        <p:cTn id="58" dur="1000" fill="hold"/>
                                        <p:tgtEl>
                                          <p:spTgt spid="266280"/>
                                        </p:tgtEl>
                                        <p:attrNameLst>
                                          <p:attrName>ppt_x</p:attrName>
                                        </p:attrNameLst>
                                      </p:cBhvr>
                                      <p:tavLst>
                                        <p:tav tm="0">
                                          <p:val>
                                            <p:strVal val="#ppt_x"/>
                                          </p:val>
                                        </p:tav>
                                        <p:tav tm="100000">
                                          <p:val>
                                            <p:strVal val="#ppt_x"/>
                                          </p:val>
                                        </p:tav>
                                      </p:tavLst>
                                    </p:anim>
                                    <p:anim calcmode="lin" valueType="num">
                                      <p:cBhvr>
                                        <p:cTn id="59" dur="1000" fill="hold"/>
                                        <p:tgtEl>
                                          <p:spTgt spid="266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p:bldP spid="266273" grpId="0"/>
      <p:bldP spid="266274" grpId="0" animBg="1"/>
      <p:bldP spid="266275" grpId="0" animBg="1"/>
      <p:bldP spid="266276" grpId="0" animBg="1"/>
      <p:bldP spid="266277" grpId="0" animBg="1"/>
      <p:bldP spid="266278" grpId="0" animBg="1"/>
      <p:bldP spid="266278" grpId="1" animBg="1"/>
      <p:bldP spid="266279" grpId="0" animBg="1"/>
      <p:bldP spid="266279" grpId="1" animBg="1"/>
      <p:bldP spid="266280"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CCFF99"/>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mtClean="0"/>
              <a:t>Bell Jar Demonstrations</a:t>
            </a:r>
          </a:p>
        </p:txBody>
      </p:sp>
      <p:sp>
        <p:nvSpPr>
          <p:cNvPr id="77827" name="Text Box 6"/>
          <p:cNvSpPr txBox="1">
            <a:spLocks noChangeArrowheads="1"/>
          </p:cNvSpPr>
          <p:nvPr/>
        </p:nvSpPr>
        <p:spPr bwMode="auto">
          <a:xfrm>
            <a:off x="2311400" y="1773238"/>
            <a:ext cx="1949450" cy="549275"/>
          </a:xfrm>
          <a:prstGeom prst="rect">
            <a:avLst/>
          </a:prstGeom>
          <a:noFill/>
          <a:ln w="9525">
            <a:noFill/>
            <a:miter lim="800000"/>
            <a:headEnd/>
            <a:tailEnd/>
          </a:ln>
        </p:spPr>
        <p:txBody>
          <a:bodyPr wrap="none">
            <a:spAutoFit/>
          </a:bodyPr>
          <a:lstStyle/>
          <a:p>
            <a:r>
              <a:rPr lang="en-US" sz="1000" b="1">
                <a:solidFill>
                  <a:srgbClr val="000000"/>
                </a:solidFill>
              </a:rPr>
              <a:t>Effect of Pressure on Volume</a:t>
            </a:r>
          </a:p>
          <a:p>
            <a:r>
              <a:rPr lang="en-US" sz="1000" b="1">
                <a:solidFill>
                  <a:srgbClr val="000000"/>
                </a:solidFill>
              </a:rPr>
              <a:t>(Shaving Cream in a Bell jar)</a:t>
            </a:r>
          </a:p>
          <a:p>
            <a:r>
              <a:rPr lang="en-US" sz="1000" b="1">
                <a:solidFill>
                  <a:srgbClr val="000000"/>
                </a:solidFill>
              </a:rPr>
              <a:t> VIDEO</a:t>
            </a:r>
          </a:p>
        </p:txBody>
      </p:sp>
      <p:sp>
        <p:nvSpPr>
          <p:cNvPr id="77828" name="Text Box 7"/>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pic>
        <p:nvPicPr>
          <p:cNvPr id="330760" name="Bell jar creme.wmv">
            <a:hlinkClick r:id="" action="ppaction://media"/>
          </p:cNvPr>
          <p:cNvPicPr>
            <a:picLocks noRot="1" noChangeAspect="1" noChangeArrowheads="1"/>
          </p:cNvPicPr>
          <p:nvPr>
            <a:videoFile r:link="rId1"/>
          </p:nvPr>
        </p:nvPicPr>
        <p:blipFill>
          <a:blip r:embed="rId4" cstate="print"/>
          <a:srcRect/>
          <a:stretch>
            <a:fillRect/>
          </a:stretch>
        </p:blipFill>
        <p:spPr bwMode="auto">
          <a:xfrm>
            <a:off x="1022350" y="1617663"/>
            <a:ext cx="1216025" cy="9128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3076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30760"/>
                                        </p:tgtEl>
                                      </p:cBhvr>
                                    </p:cmd>
                                  </p:childTnLst>
                                </p:cTn>
                              </p:par>
                            </p:childTnLst>
                          </p:cTn>
                        </p:par>
                      </p:childTnLst>
                    </p:cTn>
                  </p:par>
                </p:childTnLst>
              </p:cTn>
              <p:nextCondLst>
                <p:cond evt="onClick" delay="0">
                  <p:tgtEl>
                    <p:spTgt spid="33076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3076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solidFill>
                  <a:schemeClr val="bg1"/>
                </a:solidFill>
              </a:rPr>
              <a:t>Breathing</a:t>
            </a:r>
          </a:p>
        </p:txBody>
      </p:sp>
      <p:sp>
        <p:nvSpPr>
          <p:cNvPr id="78851"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 y="2209800"/>
            <a:ext cx="3886200" cy="1143000"/>
          </a:xfrm>
        </p:spPr>
        <p:txBody>
          <a:bodyPr/>
          <a:lstStyle/>
          <a:p>
            <a:pPr eaLnBrk="1" hangingPunct="1"/>
            <a:r>
              <a:rPr lang="en-US" smtClean="0"/>
              <a:t>Mechanics of Breathing</a:t>
            </a:r>
          </a:p>
        </p:txBody>
      </p:sp>
      <p:pic>
        <p:nvPicPr>
          <p:cNvPr id="79875" name="Picture 4" descr="Breathing in the diaphram"/>
          <p:cNvPicPr>
            <a:picLocks noChangeAspect="1" noChangeArrowheads="1"/>
          </p:cNvPicPr>
          <p:nvPr/>
        </p:nvPicPr>
        <p:blipFill>
          <a:blip r:embed="rId4" cstate="print">
            <a:lum bright="2000" contrast="12000"/>
          </a:blip>
          <a:srcRect l="3377" t="2650" r="3764" b="2596"/>
          <a:stretch>
            <a:fillRect/>
          </a:stretch>
        </p:blipFill>
        <p:spPr bwMode="auto">
          <a:xfrm>
            <a:off x="3943350" y="76200"/>
            <a:ext cx="5051425" cy="6705600"/>
          </a:xfrm>
          <a:prstGeom prst="rect">
            <a:avLst/>
          </a:prstGeom>
          <a:noFill/>
          <a:ln w="9525">
            <a:noFill/>
            <a:miter lim="800000"/>
            <a:headEnd/>
            <a:tailEnd/>
          </a:ln>
        </p:spPr>
      </p:pic>
      <p:pic>
        <p:nvPicPr>
          <p:cNvPr id="36869" name="Picture 5">
            <a:hlinkClick r:id="" action="ppaction://media"/>
          </p:cNvPr>
          <p:cNvPicPr>
            <a:picLocks noRot="1" noChangeAspect="1" noChangeArrowheads="1"/>
          </p:cNvPicPr>
          <p:nvPr>
            <a:wavAudioFile r:embed="rId1" name="~PP1071.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79877"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254</a:t>
            </a:r>
          </a:p>
        </p:txBody>
      </p:sp>
      <p:sp>
        <p:nvSpPr>
          <p:cNvPr id="79878"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8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686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990600" y="609600"/>
            <a:ext cx="7772400" cy="1143000"/>
          </a:xfrm>
        </p:spPr>
        <p:txBody>
          <a:bodyPr/>
          <a:lstStyle/>
          <a:p>
            <a:pPr eaLnBrk="1" hangingPunct="1"/>
            <a:r>
              <a:rPr lang="en-US" smtClean="0"/>
              <a:t>Air Pressure</a:t>
            </a:r>
          </a:p>
        </p:txBody>
      </p:sp>
      <p:pic>
        <p:nvPicPr>
          <p:cNvPr id="104452" name="Picture 4" descr="Zumdahl05_03"/>
          <p:cNvPicPr>
            <a:picLocks noChangeAspect="1" noChangeArrowheads="1"/>
          </p:cNvPicPr>
          <p:nvPr/>
        </p:nvPicPr>
        <p:blipFill>
          <a:blip r:embed="rId6" cstate="print"/>
          <a:srcRect/>
          <a:stretch>
            <a:fillRect/>
          </a:stretch>
        </p:blipFill>
        <p:spPr bwMode="auto">
          <a:xfrm>
            <a:off x="3805238" y="1600200"/>
            <a:ext cx="1833562" cy="4953000"/>
          </a:xfrm>
          <a:prstGeom prst="rect">
            <a:avLst/>
          </a:prstGeom>
          <a:noFill/>
          <a:ln w="9525">
            <a:solidFill>
              <a:schemeClr val="bg1"/>
            </a:solidFill>
            <a:miter lim="800000"/>
            <a:headEnd/>
            <a:tailEnd/>
          </a:ln>
        </p:spPr>
      </p:pic>
      <p:sp>
        <p:nvSpPr>
          <p:cNvPr id="104455" name="Oval 7"/>
          <p:cNvSpPr>
            <a:spLocks noChangeArrowheads="1"/>
          </p:cNvSpPr>
          <p:nvPr/>
        </p:nvSpPr>
        <p:spPr bwMode="auto">
          <a:xfrm>
            <a:off x="4876800" y="5105400"/>
            <a:ext cx="152400" cy="228600"/>
          </a:xfrm>
          <a:prstGeom prst="ellipse">
            <a:avLst/>
          </a:prstGeom>
          <a:solidFill>
            <a:schemeClr val="tx1"/>
          </a:solidFill>
          <a:ln w="9525">
            <a:solidFill>
              <a:schemeClr val="tx1"/>
            </a:solidFill>
            <a:round/>
            <a:headEnd/>
            <a:tailEnd/>
          </a:ln>
        </p:spPr>
        <p:txBody>
          <a:bodyPr wrap="none" anchor="ctr"/>
          <a:lstStyle/>
          <a:p>
            <a:endParaRPr lang="en-US"/>
          </a:p>
        </p:txBody>
      </p:sp>
      <p:sp>
        <p:nvSpPr>
          <p:cNvPr id="104457" name="Oval 9"/>
          <p:cNvSpPr>
            <a:spLocks noChangeArrowheads="1"/>
          </p:cNvSpPr>
          <p:nvPr/>
        </p:nvSpPr>
        <p:spPr bwMode="auto">
          <a:xfrm>
            <a:off x="4800600" y="4267200"/>
            <a:ext cx="152400" cy="228600"/>
          </a:xfrm>
          <a:prstGeom prst="ellipse">
            <a:avLst/>
          </a:prstGeom>
          <a:solidFill>
            <a:schemeClr val="tx1"/>
          </a:solidFill>
          <a:ln w="9525">
            <a:solidFill>
              <a:schemeClr val="tx1"/>
            </a:solidFill>
            <a:round/>
            <a:headEnd/>
            <a:tailEnd/>
          </a:ln>
        </p:spPr>
        <p:txBody>
          <a:bodyPr wrap="none" anchor="ctr"/>
          <a:lstStyle/>
          <a:p>
            <a:endParaRPr lang="en-US"/>
          </a:p>
        </p:txBody>
      </p:sp>
      <p:sp>
        <p:nvSpPr>
          <p:cNvPr id="104458" name="Oval 10"/>
          <p:cNvSpPr>
            <a:spLocks noChangeArrowheads="1"/>
          </p:cNvSpPr>
          <p:nvPr/>
        </p:nvSpPr>
        <p:spPr bwMode="auto">
          <a:xfrm>
            <a:off x="4724400" y="3505200"/>
            <a:ext cx="152400" cy="228600"/>
          </a:xfrm>
          <a:prstGeom prst="ellipse">
            <a:avLst/>
          </a:prstGeom>
          <a:gradFill rotWithShape="1">
            <a:gsLst>
              <a:gs pos="0">
                <a:srgbClr val="1C1C1C"/>
              </a:gs>
              <a:gs pos="100000">
                <a:schemeClr val="tx1"/>
              </a:gs>
            </a:gsLst>
            <a:path path="shape">
              <a:fillToRect l="50000" t="50000" r="50000" b="50000"/>
            </a:path>
          </a:gradFill>
          <a:ln w="9525">
            <a:solidFill>
              <a:schemeClr val="tx1"/>
            </a:solidFill>
            <a:round/>
            <a:headEnd/>
            <a:tailEnd/>
          </a:ln>
        </p:spPr>
        <p:txBody>
          <a:bodyPr wrap="none" anchor="ctr"/>
          <a:lstStyle/>
          <a:p>
            <a:endParaRPr lang="en-US"/>
          </a:p>
        </p:txBody>
      </p:sp>
      <p:sp>
        <p:nvSpPr>
          <p:cNvPr id="104459" name="Freeform 11"/>
          <p:cNvSpPr>
            <a:spLocks/>
          </p:cNvSpPr>
          <p:nvPr/>
        </p:nvSpPr>
        <p:spPr bwMode="auto">
          <a:xfrm>
            <a:off x="4972050" y="5100638"/>
            <a:ext cx="3181350" cy="1071562"/>
          </a:xfrm>
          <a:custGeom>
            <a:avLst/>
            <a:gdLst>
              <a:gd name="T0" fmla="*/ 0 w 2004"/>
              <a:gd name="T1" fmla="*/ 2147483647 h 675"/>
              <a:gd name="T2" fmla="*/ 2147483647 w 2004"/>
              <a:gd name="T3" fmla="*/ 2147483647 h 675"/>
              <a:gd name="T4" fmla="*/ 2147483647 w 2004"/>
              <a:gd name="T5" fmla="*/ 2147483647 h 675"/>
              <a:gd name="T6" fmla="*/ 0 60000 65536"/>
              <a:gd name="T7" fmla="*/ 0 60000 65536"/>
              <a:gd name="T8" fmla="*/ 0 60000 65536"/>
              <a:gd name="T9" fmla="*/ 0 w 2004"/>
              <a:gd name="T10" fmla="*/ 0 h 675"/>
              <a:gd name="T11" fmla="*/ 2004 w 2004"/>
              <a:gd name="T12" fmla="*/ 675 h 675"/>
            </a:gdLst>
            <a:ahLst/>
            <a:cxnLst>
              <a:cxn ang="T6">
                <a:pos x="T0" y="T1"/>
              </a:cxn>
              <a:cxn ang="T7">
                <a:pos x="T2" y="T3"/>
              </a:cxn>
              <a:cxn ang="T8">
                <a:pos x="T4" y="T5"/>
              </a:cxn>
            </a:cxnLst>
            <a:rect l="T9" t="T10" r="T11" b="T12"/>
            <a:pathLst>
              <a:path w="2004" h="675">
                <a:moveTo>
                  <a:pt x="0" y="81"/>
                </a:moveTo>
                <a:cubicBezTo>
                  <a:pt x="254" y="83"/>
                  <a:pt x="1190" y="0"/>
                  <a:pt x="1524" y="99"/>
                </a:cubicBezTo>
                <a:cubicBezTo>
                  <a:pt x="1858" y="198"/>
                  <a:pt x="1924" y="579"/>
                  <a:pt x="2004" y="675"/>
                </a:cubicBezTo>
              </a:path>
            </a:pathLst>
          </a:custGeom>
          <a:noFill/>
          <a:ln w="76200">
            <a:solidFill>
              <a:schemeClr val="accent2"/>
            </a:solidFill>
            <a:round/>
            <a:headEnd/>
            <a:tailEnd/>
          </a:ln>
        </p:spPr>
        <p:txBody>
          <a:bodyPr/>
          <a:lstStyle/>
          <a:p>
            <a:endParaRPr lang="en-US"/>
          </a:p>
        </p:txBody>
      </p:sp>
      <p:sp>
        <p:nvSpPr>
          <p:cNvPr id="104460" name="Freeform 12"/>
          <p:cNvSpPr>
            <a:spLocks/>
          </p:cNvSpPr>
          <p:nvPr/>
        </p:nvSpPr>
        <p:spPr bwMode="auto">
          <a:xfrm>
            <a:off x="4910138" y="4213225"/>
            <a:ext cx="2874962" cy="2136775"/>
          </a:xfrm>
          <a:custGeom>
            <a:avLst/>
            <a:gdLst>
              <a:gd name="T0" fmla="*/ 0 w 1811"/>
              <a:gd name="T1" fmla="*/ 2147483647 h 1346"/>
              <a:gd name="T2" fmla="*/ 2147483647 w 1811"/>
              <a:gd name="T3" fmla="*/ 2147483647 h 1346"/>
              <a:gd name="T4" fmla="*/ 2147483647 w 1811"/>
              <a:gd name="T5" fmla="*/ 2147483647 h 1346"/>
              <a:gd name="T6" fmla="*/ 2147483647 w 1811"/>
              <a:gd name="T7" fmla="*/ 2147483647 h 1346"/>
              <a:gd name="T8" fmla="*/ 2147483647 w 1811"/>
              <a:gd name="T9" fmla="*/ 2147483647 h 1346"/>
              <a:gd name="T10" fmla="*/ 2147483647 w 1811"/>
              <a:gd name="T11" fmla="*/ 2147483647 h 1346"/>
              <a:gd name="T12" fmla="*/ 2147483647 w 1811"/>
              <a:gd name="T13" fmla="*/ 2147483647 h 1346"/>
              <a:gd name="T14" fmla="*/ 2147483647 w 1811"/>
              <a:gd name="T15" fmla="*/ 2147483647 h 1346"/>
              <a:gd name="T16" fmla="*/ 2147483647 w 1811"/>
              <a:gd name="T17" fmla="*/ 2147483647 h 1346"/>
              <a:gd name="T18" fmla="*/ 2147483647 w 1811"/>
              <a:gd name="T19" fmla="*/ 2147483647 h 1346"/>
              <a:gd name="T20" fmla="*/ 2147483647 w 1811"/>
              <a:gd name="T21" fmla="*/ 2147483647 h 13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11"/>
              <a:gd name="T34" fmla="*/ 0 h 1346"/>
              <a:gd name="T35" fmla="*/ 1811 w 1811"/>
              <a:gd name="T36" fmla="*/ 1346 h 13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11" h="1346">
                <a:moveTo>
                  <a:pt x="0" y="120"/>
                </a:moveTo>
                <a:cubicBezTo>
                  <a:pt x="212" y="130"/>
                  <a:pt x="991" y="0"/>
                  <a:pt x="1275" y="178"/>
                </a:cubicBezTo>
                <a:cubicBezTo>
                  <a:pt x="1559" y="356"/>
                  <a:pt x="1643" y="1026"/>
                  <a:pt x="1707" y="1186"/>
                </a:cubicBezTo>
                <a:cubicBezTo>
                  <a:pt x="1771" y="1346"/>
                  <a:pt x="1651" y="1138"/>
                  <a:pt x="1659" y="1138"/>
                </a:cubicBezTo>
                <a:cubicBezTo>
                  <a:pt x="1667" y="1138"/>
                  <a:pt x="1747" y="1170"/>
                  <a:pt x="1755" y="1186"/>
                </a:cubicBezTo>
                <a:cubicBezTo>
                  <a:pt x="1763" y="1202"/>
                  <a:pt x="1699" y="1226"/>
                  <a:pt x="1707" y="1234"/>
                </a:cubicBezTo>
                <a:cubicBezTo>
                  <a:pt x="1715" y="1242"/>
                  <a:pt x="1811" y="1234"/>
                  <a:pt x="1803" y="1234"/>
                </a:cubicBezTo>
                <a:cubicBezTo>
                  <a:pt x="1795" y="1234"/>
                  <a:pt x="1667" y="1234"/>
                  <a:pt x="1659" y="1234"/>
                </a:cubicBezTo>
                <a:cubicBezTo>
                  <a:pt x="1651" y="1234"/>
                  <a:pt x="1747" y="1242"/>
                  <a:pt x="1755" y="1234"/>
                </a:cubicBezTo>
                <a:cubicBezTo>
                  <a:pt x="1763" y="1226"/>
                  <a:pt x="1707" y="1186"/>
                  <a:pt x="1707" y="1186"/>
                </a:cubicBezTo>
                <a:cubicBezTo>
                  <a:pt x="1707" y="1186"/>
                  <a:pt x="1731" y="1210"/>
                  <a:pt x="1755" y="1234"/>
                </a:cubicBezTo>
              </a:path>
            </a:pathLst>
          </a:custGeom>
          <a:noFill/>
          <a:ln w="57150">
            <a:solidFill>
              <a:schemeClr val="accent2"/>
            </a:solidFill>
            <a:round/>
            <a:headEnd/>
            <a:tailEnd/>
          </a:ln>
        </p:spPr>
        <p:txBody>
          <a:bodyPr/>
          <a:lstStyle/>
          <a:p>
            <a:endParaRPr lang="en-US"/>
          </a:p>
        </p:txBody>
      </p:sp>
      <p:sp>
        <p:nvSpPr>
          <p:cNvPr id="104462" name="Freeform 14"/>
          <p:cNvSpPr>
            <a:spLocks/>
          </p:cNvSpPr>
          <p:nvPr/>
        </p:nvSpPr>
        <p:spPr bwMode="auto">
          <a:xfrm>
            <a:off x="6096000" y="5943600"/>
            <a:ext cx="2503488" cy="587375"/>
          </a:xfrm>
          <a:custGeom>
            <a:avLst/>
            <a:gdLst>
              <a:gd name="T0" fmla="*/ 2147483647 w 1577"/>
              <a:gd name="T1" fmla="*/ 2147483647 h 370"/>
              <a:gd name="T2" fmla="*/ 2147483647 w 1577"/>
              <a:gd name="T3" fmla="*/ 2147483647 h 370"/>
              <a:gd name="T4" fmla="*/ 2147483647 w 1577"/>
              <a:gd name="T5" fmla="*/ 2147483647 h 370"/>
              <a:gd name="T6" fmla="*/ 2147483647 w 1577"/>
              <a:gd name="T7" fmla="*/ 2147483647 h 370"/>
              <a:gd name="T8" fmla="*/ 2147483647 w 1577"/>
              <a:gd name="T9" fmla="*/ 2147483647 h 370"/>
              <a:gd name="T10" fmla="*/ 2147483647 w 1577"/>
              <a:gd name="T11" fmla="*/ 2147483647 h 370"/>
              <a:gd name="T12" fmla="*/ 2147483647 w 1577"/>
              <a:gd name="T13" fmla="*/ 2147483647 h 370"/>
              <a:gd name="T14" fmla="*/ 2147483647 w 1577"/>
              <a:gd name="T15" fmla="*/ 2147483647 h 370"/>
              <a:gd name="T16" fmla="*/ 2147483647 w 1577"/>
              <a:gd name="T17" fmla="*/ 2147483647 h 370"/>
              <a:gd name="T18" fmla="*/ 2147483647 w 1577"/>
              <a:gd name="T19" fmla="*/ 2147483647 h 370"/>
              <a:gd name="T20" fmla="*/ 2147483647 w 1577"/>
              <a:gd name="T21" fmla="*/ 2147483647 h 370"/>
              <a:gd name="T22" fmla="*/ 2147483647 w 1577"/>
              <a:gd name="T23" fmla="*/ 2147483647 h 370"/>
              <a:gd name="T24" fmla="*/ 2147483647 w 1577"/>
              <a:gd name="T25" fmla="*/ 2147483647 h 370"/>
              <a:gd name="T26" fmla="*/ 2147483647 w 1577"/>
              <a:gd name="T27" fmla="*/ 2147483647 h 370"/>
              <a:gd name="T28" fmla="*/ 2147483647 w 1577"/>
              <a:gd name="T29" fmla="*/ 2147483647 h 370"/>
              <a:gd name="T30" fmla="*/ 2147483647 w 1577"/>
              <a:gd name="T31" fmla="*/ 2147483647 h 370"/>
              <a:gd name="T32" fmla="*/ 2147483647 w 1577"/>
              <a:gd name="T33" fmla="*/ 2147483647 h 370"/>
              <a:gd name="T34" fmla="*/ 2147483647 w 1577"/>
              <a:gd name="T35" fmla="*/ 0 h 370"/>
              <a:gd name="T36" fmla="*/ 2147483647 w 1577"/>
              <a:gd name="T37" fmla="*/ 2147483647 h 370"/>
              <a:gd name="T38" fmla="*/ 2147483647 w 1577"/>
              <a:gd name="T39" fmla="*/ 2147483647 h 370"/>
              <a:gd name="T40" fmla="*/ 2147483647 w 1577"/>
              <a:gd name="T41" fmla="*/ 2147483647 h 370"/>
              <a:gd name="T42" fmla="*/ 2147483647 w 1577"/>
              <a:gd name="T43" fmla="*/ 2147483647 h 3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77"/>
              <a:gd name="T67" fmla="*/ 0 h 370"/>
              <a:gd name="T68" fmla="*/ 1577 w 1577"/>
              <a:gd name="T69" fmla="*/ 370 h 3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77" h="370">
                <a:moveTo>
                  <a:pt x="193" y="158"/>
                </a:moveTo>
                <a:cubicBezTo>
                  <a:pt x="171" y="173"/>
                  <a:pt x="141" y="194"/>
                  <a:pt x="119" y="204"/>
                </a:cubicBezTo>
                <a:cubicBezTo>
                  <a:pt x="101" y="212"/>
                  <a:pt x="82" y="217"/>
                  <a:pt x="63" y="223"/>
                </a:cubicBezTo>
                <a:cubicBezTo>
                  <a:pt x="54" y="226"/>
                  <a:pt x="35" y="232"/>
                  <a:pt x="35" y="232"/>
                </a:cubicBezTo>
                <a:cubicBezTo>
                  <a:pt x="24" y="254"/>
                  <a:pt x="0" y="281"/>
                  <a:pt x="26" y="307"/>
                </a:cubicBezTo>
                <a:cubicBezTo>
                  <a:pt x="33" y="314"/>
                  <a:pt x="122" y="324"/>
                  <a:pt x="128" y="325"/>
                </a:cubicBezTo>
                <a:cubicBezTo>
                  <a:pt x="169" y="333"/>
                  <a:pt x="249" y="353"/>
                  <a:pt x="249" y="353"/>
                </a:cubicBezTo>
                <a:cubicBezTo>
                  <a:pt x="311" y="350"/>
                  <a:pt x="373" y="352"/>
                  <a:pt x="435" y="344"/>
                </a:cubicBezTo>
                <a:cubicBezTo>
                  <a:pt x="459" y="341"/>
                  <a:pt x="487" y="271"/>
                  <a:pt x="518" y="251"/>
                </a:cubicBezTo>
                <a:cubicBezTo>
                  <a:pt x="610" y="282"/>
                  <a:pt x="691" y="298"/>
                  <a:pt x="788" y="307"/>
                </a:cubicBezTo>
                <a:cubicBezTo>
                  <a:pt x="858" y="341"/>
                  <a:pt x="927" y="344"/>
                  <a:pt x="1001" y="362"/>
                </a:cubicBezTo>
                <a:cubicBezTo>
                  <a:pt x="1109" y="359"/>
                  <a:pt x="1219" y="370"/>
                  <a:pt x="1326" y="353"/>
                </a:cubicBezTo>
                <a:cubicBezTo>
                  <a:pt x="1361" y="347"/>
                  <a:pt x="1422" y="273"/>
                  <a:pt x="1456" y="251"/>
                </a:cubicBezTo>
                <a:cubicBezTo>
                  <a:pt x="1501" y="185"/>
                  <a:pt x="1442" y="265"/>
                  <a:pt x="1512" y="195"/>
                </a:cubicBezTo>
                <a:cubicBezTo>
                  <a:pt x="1545" y="162"/>
                  <a:pt x="1563" y="127"/>
                  <a:pt x="1577" y="84"/>
                </a:cubicBezTo>
                <a:cubicBezTo>
                  <a:pt x="1552" y="5"/>
                  <a:pt x="1410" y="40"/>
                  <a:pt x="1354" y="37"/>
                </a:cubicBezTo>
                <a:cubicBezTo>
                  <a:pt x="1310" y="26"/>
                  <a:pt x="1295" y="35"/>
                  <a:pt x="1252" y="47"/>
                </a:cubicBezTo>
                <a:cubicBezTo>
                  <a:pt x="1108" y="27"/>
                  <a:pt x="971" y="7"/>
                  <a:pt x="825" y="0"/>
                </a:cubicBezTo>
                <a:cubicBezTo>
                  <a:pt x="777" y="8"/>
                  <a:pt x="733" y="20"/>
                  <a:pt x="685" y="28"/>
                </a:cubicBezTo>
                <a:cubicBezTo>
                  <a:pt x="630" y="46"/>
                  <a:pt x="573" y="56"/>
                  <a:pt x="518" y="74"/>
                </a:cubicBezTo>
                <a:cubicBezTo>
                  <a:pt x="444" y="124"/>
                  <a:pt x="381" y="115"/>
                  <a:pt x="286" y="121"/>
                </a:cubicBezTo>
                <a:cubicBezTo>
                  <a:pt x="215" y="132"/>
                  <a:pt x="245" y="119"/>
                  <a:pt x="193" y="158"/>
                </a:cubicBezTo>
                <a:close/>
              </a:path>
            </a:pathLst>
          </a:custGeom>
          <a:gradFill rotWithShape="1">
            <a:gsLst>
              <a:gs pos="0">
                <a:srgbClr val="202061"/>
              </a:gs>
              <a:gs pos="100000">
                <a:srgbClr val="4545D1"/>
              </a:gs>
            </a:gsLst>
            <a:lin ang="5400000" scaled="1"/>
          </a:gradFill>
          <a:ln w="9525">
            <a:solidFill>
              <a:schemeClr val="tx1"/>
            </a:solidFill>
            <a:round/>
            <a:headEnd/>
            <a:tailEnd/>
          </a:ln>
        </p:spPr>
        <p:txBody>
          <a:bodyPr/>
          <a:lstStyle/>
          <a:p>
            <a:endParaRPr lang="en-US"/>
          </a:p>
        </p:txBody>
      </p:sp>
      <p:sp>
        <p:nvSpPr>
          <p:cNvPr id="104463" name="Text Box 15"/>
          <p:cNvSpPr txBox="1">
            <a:spLocks noChangeArrowheads="1"/>
          </p:cNvSpPr>
          <p:nvPr/>
        </p:nvSpPr>
        <p:spPr bwMode="auto">
          <a:xfrm>
            <a:off x="381000" y="2955925"/>
            <a:ext cx="3074988" cy="1006475"/>
          </a:xfrm>
          <a:prstGeom prst="rect">
            <a:avLst/>
          </a:prstGeom>
          <a:noFill/>
          <a:ln w="9525">
            <a:noFill/>
            <a:miter lim="800000"/>
            <a:headEnd/>
            <a:tailEnd/>
          </a:ln>
        </p:spPr>
        <p:txBody>
          <a:bodyPr wrap="none">
            <a:spAutoFit/>
          </a:bodyPr>
          <a:lstStyle/>
          <a:p>
            <a:pPr algn="l"/>
            <a:r>
              <a:rPr lang="en-US" sz="2000"/>
              <a:t>Water pressure increases</a:t>
            </a:r>
          </a:p>
          <a:p>
            <a:pPr algn="l"/>
            <a:r>
              <a:rPr lang="en-US" sz="2000"/>
              <a:t>due to greater fluid above</a:t>
            </a:r>
          </a:p>
          <a:p>
            <a:pPr algn="l"/>
            <a:r>
              <a:rPr lang="en-US" sz="2000"/>
              <a:t>opening.</a:t>
            </a:r>
          </a:p>
        </p:txBody>
      </p:sp>
      <p:pic>
        <p:nvPicPr>
          <p:cNvPr id="104467" name="Picture 19">
            <a:hlinkClick r:id="" action="ppaction://media"/>
          </p:cNvPr>
          <p:cNvPicPr>
            <a:picLocks noRot="1" noChangeAspect="1" noChangeArrowheads="1"/>
          </p:cNvPicPr>
          <p:nvPr>
            <a:wavAudioFile r:embed="rId2" name="~PP3086.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80908" name="AutoShape 20">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4461" name="Freeform 13"/>
          <p:cNvSpPr>
            <a:spLocks/>
          </p:cNvSpPr>
          <p:nvPr/>
        </p:nvSpPr>
        <p:spPr bwMode="auto">
          <a:xfrm>
            <a:off x="4876800" y="3429000"/>
            <a:ext cx="1619250" cy="3136900"/>
          </a:xfrm>
          <a:custGeom>
            <a:avLst/>
            <a:gdLst>
              <a:gd name="T0" fmla="*/ 0 w 1020"/>
              <a:gd name="T1" fmla="*/ 2147483647 h 1976"/>
              <a:gd name="T2" fmla="*/ 2147483647 w 1020"/>
              <a:gd name="T3" fmla="*/ 2147483647 h 1976"/>
              <a:gd name="T4" fmla="*/ 2147483647 w 1020"/>
              <a:gd name="T5" fmla="*/ 2147483647 h 1976"/>
              <a:gd name="T6" fmla="*/ 2147483647 w 1020"/>
              <a:gd name="T7" fmla="*/ 2147483647 h 1976"/>
              <a:gd name="T8" fmla="*/ 0 60000 65536"/>
              <a:gd name="T9" fmla="*/ 0 60000 65536"/>
              <a:gd name="T10" fmla="*/ 0 60000 65536"/>
              <a:gd name="T11" fmla="*/ 0 60000 65536"/>
              <a:gd name="T12" fmla="*/ 0 w 1020"/>
              <a:gd name="T13" fmla="*/ 0 h 1976"/>
              <a:gd name="T14" fmla="*/ 1020 w 1020"/>
              <a:gd name="T15" fmla="*/ 1976 h 1976"/>
            </a:gdLst>
            <a:ahLst/>
            <a:cxnLst>
              <a:cxn ang="T8">
                <a:pos x="T0" y="T1"/>
              </a:cxn>
              <a:cxn ang="T9">
                <a:pos x="T2" y="T3"/>
              </a:cxn>
              <a:cxn ang="T10">
                <a:pos x="T4" y="T5"/>
              </a:cxn>
              <a:cxn ang="T11">
                <a:pos x="T6" y="T7"/>
              </a:cxn>
            </a:cxnLst>
            <a:rect l="T12" t="T13" r="T14" b="T15"/>
            <a:pathLst>
              <a:path w="1020" h="1976">
                <a:moveTo>
                  <a:pt x="0" y="122"/>
                </a:moveTo>
                <a:cubicBezTo>
                  <a:pt x="111" y="146"/>
                  <a:pt x="509" y="0"/>
                  <a:pt x="669" y="267"/>
                </a:cubicBezTo>
                <a:cubicBezTo>
                  <a:pt x="829" y="534"/>
                  <a:pt x="904" y="1474"/>
                  <a:pt x="960" y="1725"/>
                </a:cubicBezTo>
                <a:cubicBezTo>
                  <a:pt x="1016" y="1976"/>
                  <a:pt x="1020" y="1879"/>
                  <a:pt x="1008" y="1774"/>
                </a:cubicBezTo>
              </a:path>
            </a:pathLst>
          </a:custGeom>
          <a:noFill/>
          <a:ln w="28575">
            <a:solidFill>
              <a:schemeClr val="accent2"/>
            </a:solidFill>
            <a:round/>
            <a:headEnd/>
            <a:tailEn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467"/>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104452"/>
                                        </p:tgtEl>
                                        <p:attrNameLst>
                                          <p:attrName>style.visibility</p:attrName>
                                        </p:attrNameLst>
                                      </p:cBhvr>
                                      <p:to>
                                        <p:strVal val="visible"/>
                                      </p:to>
                                    </p:set>
                                    <p:anim calcmode="lin" valueType="num">
                                      <p:cBhvr>
                                        <p:cTn id="11" dur="1000" fill="hold"/>
                                        <p:tgtEl>
                                          <p:spTgt spid="104452"/>
                                        </p:tgtEl>
                                        <p:attrNameLst>
                                          <p:attrName>ppt_w</p:attrName>
                                        </p:attrNameLst>
                                      </p:cBhvr>
                                      <p:tavLst>
                                        <p:tav tm="0">
                                          <p:val>
                                            <p:fltVal val="0"/>
                                          </p:val>
                                        </p:tav>
                                        <p:tav tm="100000">
                                          <p:val>
                                            <p:strVal val="#ppt_w"/>
                                          </p:val>
                                        </p:tav>
                                      </p:tavLst>
                                    </p:anim>
                                    <p:anim calcmode="lin" valueType="num">
                                      <p:cBhvr>
                                        <p:cTn id="12" dur="1000" fill="hold"/>
                                        <p:tgtEl>
                                          <p:spTgt spid="104452"/>
                                        </p:tgtEl>
                                        <p:attrNameLst>
                                          <p:attrName>ppt_h</p:attrName>
                                        </p:attrNameLst>
                                      </p:cBhvr>
                                      <p:tavLst>
                                        <p:tav tm="0">
                                          <p:val>
                                            <p:fltVal val="0"/>
                                          </p:val>
                                        </p:tav>
                                        <p:tav tm="100000">
                                          <p:val>
                                            <p:strVal val="#ppt_h"/>
                                          </p:val>
                                        </p:tav>
                                      </p:tavLst>
                                    </p:anim>
                                    <p:anim calcmode="lin" valueType="num">
                                      <p:cBhvr>
                                        <p:cTn id="13" dur="1000" fill="hold"/>
                                        <p:tgtEl>
                                          <p:spTgt spid="10445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445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000"/>
                            </p:stCondLst>
                            <p:childTnLst>
                              <p:par>
                                <p:cTn id="16" presetID="9" presetClass="entr" presetSubtype="0" fill="hold" grpId="0" nodeType="afterEffect">
                                  <p:stCondLst>
                                    <p:cond delay="1000"/>
                                  </p:stCondLst>
                                  <p:childTnLst>
                                    <p:set>
                                      <p:cBhvr>
                                        <p:cTn id="17" dur="1" fill="hold">
                                          <p:stCondLst>
                                            <p:cond delay="0"/>
                                          </p:stCondLst>
                                        </p:cTn>
                                        <p:tgtEl>
                                          <p:spTgt spid="104455"/>
                                        </p:tgtEl>
                                        <p:attrNameLst>
                                          <p:attrName>style.visibility</p:attrName>
                                        </p:attrNameLst>
                                      </p:cBhvr>
                                      <p:to>
                                        <p:strVal val="visible"/>
                                      </p:to>
                                    </p:set>
                                    <p:animEffect transition="in" filter="dissolve">
                                      <p:cBhvr>
                                        <p:cTn id="18" dur="500"/>
                                        <p:tgtEl>
                                          <p:spTgt spid="104455"/>
                                        </p:tgtEl>
                                      </p:cBhvr>
                                    </p:animEffect>
                                  </p:childTnLst>
                                  <p:subTnLst>
                                    <p:audio>
                                      <p:cMediaNode>
                                        <p:cTn display="0" masterRel="sameClick">
                                          <p:stCondLst>
                                            <p:cond evt="begin" delay="0">
                                              <p:tn val="16"/>
                                            </p:cond>
                                          </p:stCondLst>
                                          <p:endCondLst>
                                            <p:cond evt="onStopAudio" delay="0">
                                              <p:tgtEl>
                                                <p:sldTgt/>
                                              </p:tgtEl>
                                            </p:cond>
                                          </p:endCondLst>
                                        </p:cTn>
                                        <p:tgtEl>
                                          <p:sndTgt r:embed="rId5" name="glass.wav"/>
                                        </p:tgtEl>
                                      </p:cMediaNode>
                                    </p:audio>
                                  </p:subTnLst>
                                </p:cTn>
                              </p:par>
                            </p:childTnLst>
                          </p:cTn>
                        </p:par>
                        <p:par>
                          <p:cTn id="19" fill="hold">
                            <p:stCondLst>
                              <p:cond delay="2500"/>
                            </p:stCondLst>
                            <p:childTnLst>
                              <p:par>
                                <p:cTn id="20" presetID="1" presetClass="entr" presetSubtype="0" fill="hold" grpId="0" nodeType="afterEffect">
                                  <p:stCondLst>
                                    <p:cond delay="1000"/>
                                  </p:stCondLst>
                                  <p:childTnLst>
                                    <p:set>
                                      <p:cBhvr>
                                        <p:cTn id="21" dur="1" fill="hold">
                                          <p:stCondLst>
                                            <p:cond delay="499"/>
                                          </p:stCondLst>
                                        </p:cTn>
                                        <p:tgtEl>
                                          <p:spTgt spid="104459"/>
                                        </p:tgtEl>
                                        <p:attrNameLst>
                                          <p:attrName>style.visibility</p:attrName>
                                        </p:attrNameLst>
                                      </p:cBhvr>
                                      <p:to>
                                        <p:strVal val="visible"/>
                                      </p:to>
                                    </p:set>
                                  </p:childTnLst>
                                </p:cTn>
                              </p:par>
                            </p:childTnLst>
                          </p:cTn>
                        </p:par>
                        <p:par>
                          <p:cTn id="22" fill="hold">
                            <p:stCondLst>
                              <p:cond delay="4000"/>
                            </p:stCondLst>
                            <p:childTnLst>
                              <p:par>
                                <p:cTn id="23" presetID="53" presetClass="entr" presetSubtype="0" fill="hold" grpId="0" nodeType="afterEffect">
                                  <p:stCondLst>
                                    <p:cond delay="0"/>
                                  </p:stCondLst>
                                  <p:childTnLst>
                                    <p:set>
                                      <p:cBhvr>
                                        <p:cTn id="24" dur="1" fill="hold">
                                          <p:stCondLst>
                                            <p:cond delay="0"/>
                                          </p:stCondLst>
                                        </p:cTn>
                                        <p:tgtEl>
                                          <p:spTgt spid="104462"/>
                                        </p:tgtEl>
                                        <p:attrNameLst>
                                          <p:attrName>style.visibility</p:attrName>
                                        </p:attrNameLst>
                                      </p:cBhvr>
                                      <p:to>
                                        <p:strVal val="visible"/>
                                      </p:to>
                                    </p:set>
                                    <p:anim calcmode="lin" valueType="num">
                                      <p:cBhvr>
                                        <p:cTn id="25" dur="5000" fill="hold"/>
                                        <p:tgtEl>
                                          <p:spTgt spid="104462"/>
                                        </p:tgtEl>
                                        <p:attrNameLst>
                                          <p:attrName>ppt_w</p:attrName>
                                        </p:attrNameLst>
                                      </p:cBhvr>
                                      <p:tavLst>
                                        <p:tav tm="0">
                                          <p:val>
                                            <p:fltVal val="0"/>
                                          </p:val>
                                        </p:tav>
                                        <p:tav tm="100000">
                                          <p:val>
                                            <p:strVal val="#ppt_w"/>
                                          </p:val>
                                        </p:tav>
                                      </p:tavLst>
                                    </p:anim>
                                    <p:anim calcmode="lin" valueType="num">
                                      <p:cBhvr>
                                        <p:cTn id="26" dur="5000" fill="hold"/>
                                        <p:tgtEl>
                                          <p:spTgt spid="104462"/>
                                        </p:tgtEl>
                                        <p:attrNameLst>
                                          <p:attrName>ppt_h</p:attrName>
                                        </p:attrNameLst>
                                      </p:cBhvr>
                                      <p:tavLst>
                                        <p:tav tm="0">
                                          <p:val>
                                            <p:fltVal val="0"/>
                                          </p:val>
                                        </p:tav>
                                        <p:tav tm="100000">
                                          <p:val>
                                            <p:strVal val="#ppt_h"/>
                                          </p:val>
                                        </p:tav>
                                      </p:tavLst>
                                    </p:anim>
                                    <p:animEffect transition="in" filter="fade">
                                      <p:cBhvr>
                                        <p:cTn id="27" dur="5000"/>
                                        <p:tgtEl>
                                          <p:spTgt spid="104462"/>
                                        </p:tgtEl>
                                      </p:cBhvr>
                                    </p:animEffect>
                                  </p:childTnLst>
                                </p:cTn>
                              </p:par>
                            </p:childTnLst>
                          </p:cTn>
                        </p:par>
                        <p:par>
                          <p:cTn id="28" fill="hold">
                            <p:stCondLst>
                              <p:cond delay="9000"/>
                            </p:stCondLst>
                            <p:childTnLst>
                              <p:par>
                                <p:cTn id="29" presetID="9" presetClass="entr" presetSubtype="0" fill="hold" grpId="0" nodeType="afterEffect">
                                  <p:stCondLst>
                                    <p:cond delay="1000"/>
                                  </p:stCondLst>
                                  <p:childTnLst>
                                    <p:set>
                                      <p:cBhvr>
                                        <p:cTn id="30" dur="1" fill="hold">
                                          <p:stCondLst>
                                            <p:cond delay="0"/>
                                          </p:stCondLst>
                                        </p:cTn>
                                        <p:tgtEl>
                                          <p:spTgt spid="104457"/>
                                        </p:tgtEl>
                                        <p:attrNameLst>
                                          <p:attrName>style.visibility</p:attrName>
                                        </p:attrNameLst>
                                      </p:cBhvr>
                                      <p:to>
                                        <p:strVal val="visible"/>
                                      </p:to>
                                    </p:set>
                                    <p:animEffect transition="in" filter="dissolve">
                                      <p:cBhvr>
                                        <p:cTn id="31" dur="500"/>
                                        <p:tgtEl>
                                          <p:spTgt spid="104457"/>
                                        </p:tgtEl>
                                      </p:cBhvr>
                                    </p:animEffect>
                                  </p:childTnLst>
                                  <p:subTnLst>
                                    <p:audio>
                                      <p:cMediaNode>
                                        <p:cTn display="0" masterRel="sameClick">
                                          <p:stCondLst>
                                            <p:cond evt="begin" delay="0">
                                              <p:tn val="29"/>
                                            </p:cond>
                                          </p:stCondLst>
                                          <p:endCondLst>
                                            <p:cond evt="onStopAudio" delay="0">
                                              <p:tgtEl>
                                                <p:sldTgt/>
                                              </p:tgtEl>
                                            </p:cond>
                                          </p:endCondLst>
                                        </p:cTn>
                                        <p:tgtEl>
                                          <p:sndTgt r:embed="rId5" name="glass.wav"/>
                                        </p:tgtEl>
                                      </p:cMediaNode>
                                    </p:audio>
                                  </p:subTnLst>
                                </p:cTn>
                              </p:par>
                            </p:childTnLst>
                          </p:cTn>
                        </p:par>
                        <p:par>
                          <p:cTn id="32" fill="hold">
                            <p:stCondLst>
                              <p:cond delay="10500"/>
                            </p:stCondLst>
                            <p:childTnLst>
                              <p:par>
                                <p:cTn id="33" presetID="1" presetClass="entr" presetSubtype="0" fill="hold" grpId="0" nodeType="afterEffect">
                                  <p:stCondLst>
                                    <p:cond delay="1000"/>
                                  </p:stCondLst>
                                  <p:childTnLst>
                                    <p:set>
                                      <p:cBhvr>
                                        <p:cTn id="34" dur="1" fill="hold">
                                          <p:stCondLst>
                                            <p:cond delay="499"/>
                                          </p:stCondLst>
                                        </p:cTn>
                                        <p:tgtEl>
                                          <p:spTgt spid="104460"/>
                                        </p:tgtEl>
                                        <p:attrNameLst>
                                          <p:attrName>style.visibility</p:attrName>
                                        </p:attrNameLst>
                                      </p:cBhvr>
                                      <p:to>
                                        <p:strVal val="visible"/>
                                      </p:to>
                                    </p:set>
                                  </p:childTnLst>
                                </p:cTn>
                              </p:par>
                            </p:childTnLst>
                          </p:cTn>
                        </p:par>
                        <p:par>
                          <p:cTn id="35" fill="hold">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104458"/>
                                        </p:tgtEl>
                                        <p:attrNameLst>
                                          <p:attrName>style.visibility</p:attrName>
                                        </p:attrNameLst>
                                      </p:cBhvr>
                                      <p:to>
                                        <p:strVal val="visible"/>
                                      </p:to>
                                    </p:set>
                                    <p:animEffect transition="in" filter="dissolve">
                                      <p:cBhvr>
                                        <p:cTn id="38" dur="500"/>
                                        <p:tgtEl>
                                          <p:spTgt spid="104458"/>
                                        </p:tgtEl>
                                      </p:cBhvr>
                                    </p:animEffect>
                                  </p:childTnLst>
                                  <p:subTnLst>
                                    <p:audio>
                                      <p:cMediaNode>
                                        <p:cTn display="0" masterRel="sameClick">
                                          <p:stCondLst>
                                            <p:cond evt="begin" delay="0">
                                              <p:tn val="36"/>
                                            </p:cond>
                                          </p:stCondLst>
                                          <p:endCondLst>
                                            <p:cond evt="onStopAudio" delay="0">
                                              <p:tgtEl>
                                                <p:sldTgt/>
                                              </p:tgtEl>
                                            </p:cond>
                                          </p:endCondLst>
                                        </p:cTn>
                                        <p:tgtEl>
                                          <p:sndTgt r:embed="rId5" name="glass.wav"/>
                                        </p:tgtEl>
                                      </p:cMediaNode>
                                    </p:audio>
                                  </p:subTnLst>
                                </p:cTn>
                              </p:par>
                            </p:childTnLst>
                          </p:cTn>
                        </p:par>
                        <p:par>
                          <p:cTn id="39" fill="hold">
                            <p:stCondLst>
                              <p:cond delay="13500"/>
                            </p:stCondLst>
                            <p:childTnLst>
                              <p:par>
                                <p:cTn id="40" presetID="1" presetClass="entr" presetSubtype="0" fill="hold" grpId="0" nodeType="afterEffect">
                                  <p:stCondLst>
                                    <p:cond delay="1000"/>
                                  </p:stCondLst>
                                  <p:childTnLst>
                                    <p:set>
                                      <p:cBhvr>
                                        <p:cTn id="41" dur="1" fill="hold">
                                          <p:stCondLst>
                                            <p:cond delay="499"/>
                                          </p:stCondLst>
                                        </p:cTn>
                                        <p:tgtEl>
                                          <p:spTgt spid="10446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4463"/>
                                        </p:tgtEl>
                                        <p:attrNameLst>
                                          <p:attrName>style.visibility</p:attrName>
                                        </p:attrNameLst>
                                      </p:cBhvr>
                                      <p:to>
                                        <p:strVal val="visible"/>
                                      </p:to>
                                    </p:set>
                                    <p:animEffect transition="in" filter="blinds(horizontal)">
                                      <p:cBhvr>
                                        <p:cTn id="46" dur="500"/>
                                        <p:tgtEl>
                                          <p:spTgt spid="10446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104467"/>
                </p:tgtEl>
              </p:cMediaNode>
            </p:audio>
          </p:childTnLst>
        </p:cTn>
      </p:par>
    </p:tnLst>
    <p:bldLst>
      <p:bldP spid="104455" grpId="0" animBg="1"/>
      <p:bldP spid="104457" grpId="0" animBg="1"/>
      <p:bldP spid="104458" grpId="0" animBg="1"/>
      <p:bldP spid="104459" grpId="0" animBg="1"/>
      <p:bldP spid="104460" grpId="0" animBg="1"/>
      <p:bldP spid="104462" grpId="0" animBg="1"/>
      <p:bldP spid="104463" grpId="0" autoUpdateAnimBg="0"/>
      <p:bldP spid="10446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09600" y="381000"/>
            <a:ext cx="7772400" cy="1143000"/>
          </a:xfrm>
        </p:spPr>
        <p:txBody>
          <a:bodyPr/>
          <a:lstStyle/>
          <a:p>
            <a:pPr eaLnBrk="1" hangingPunct="1"/>
            <a:r>
              <a:rPr lang="en-US" sz="800" smtClean="0"/>
              <a:t>“One Minute Left”</a:t>
            </a:r>
          </a:p>
        </p:txBody>
      </p:sp>
      <p:pic>
        <p:nvPicPr>
          <p:cNvPr id="11268" name="Picture 4" descr="One minute left"/>
          <p:cNvPicPr>
            <a:picLocks noChangeAspect="1" noChangeArrowheads="1"/>
          </p:cNvPicPr>
          <p:nvPr/>
        </p:nvPicPr>
        <p:blipFill>
          <a:blip r:embed="rId4" cstate="print">
            <a:lum bright="-2000" contrast="22000"/>
          </a:blip>
          <a:srcRect/>
          <a:stretch>
            <a:fillRect/>
          </a:stretch>
        </p:blipFill>
        <p:spPr bwMode="auto">
          <a:xfrm>
            <a:off x="2362200" y="152400"/>
            <a:ext cx="4741863" cy="6553200"/>
          </a:xfrm>
          <a:prstGeom prst="rect">
            <a:avLst/>
          </a:prstGeom>
          <a:noFill/>
          <a:ln w="3175">
            <a:solidFill>
              <a:srgbClr val="333333"/>
            </a:solidFill>
            <a:miter lim="800000"/>
            <a:headEnd/>
            <a:tailEnd/>
          </a:ln>
          <a:effectLst>
            <a:outerShdw dist="107763" dir="2700000" algn="ctr" rotWithShape="0">
              <a:srgbClr val="808080">
                <a:alpha val="50000"/>
              </a:srgbClr>
            </a:outerShdw>
          </a:effectLst>
        </p:spPr>
      </p:pic>
      <p:pic>
        <p:nvPicPr>
          <p:cNvPr id="11269" name="Picture 5">
            <a:hlinkClick r:id="" action="ppaction://media"/>
          </p:cNvPr>
          <p:cNvPicPr>
            <a:picLocks noRot="1" noChangeAspect="1" noChangeArrowheads="1"/>
          </p:cNvPicPr>
          <p:nvPr>
            <a:wavAudioFile r:embed="rId1" name="~PP1495.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81925" name="AutoShape 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26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4"/>
          <p:cNvSpPr>
            <a:spLocks noChangeArrowheads="1"/>
          </p:cNvSpPr>
          <p:nvPr/>
        </p:nvSpPr>
        <p:spPr bwMode="auto">
          <a:xfrm>
            <a:off x="876300" y="1135063"/>
            <a:ext cx="7362825" cy="5657850"/>
          </a:xfrm>
          <a:prstGeom prst="rect">
            <a:avLst/>
          </a:prstGeom>
          <a:noFill/>
          <a:ln w="9525">
            <a:noFill/>
            <a:miter lim="800000"/>
            <a:headEnd/>
            <a:tailEnd/>
          </a:ln>
        </p:spPr>
        <p:txBody>
          <a:bodyPr>
            <a:spAutoFit/>
          </a:bodyPr>
          <a:lstStyle/>
          <a:p>
            <a:pPr algn="l"/>
            <a:r>
              <a:rPr lang="en-US" sz="1400"/>
              <a:t>…Sticking his hand through the hole, Joe pointed down toward the entry.                          When he looked in again, David had disappeared.</a:t>
            </a:r>
          </a:p>
          <a:p>
            <a:pPr algn="l"/>
            <a:endParaRPr lang="en-US" sz="800"/>
          </a:p>
          <a:p>
            <a:pPr algn="l"/>
            <a:r>
              <a:rPr lang="en-US" sz="1400"/>
              <a:t>     Joe raced back to the opening, searching for signs of movement.  Nothing.              </a:t>
            </a:r>
            <a:r>
              <a:rPr lang="en-US" sz="1400" i="1"/>
              <a:t>Don’t panic, David, </a:t>
            </a:r>
            <a:r>
              <a:rPr lang="en-US" sz="1400"/>
              <a:t>he thought.  </a:t>
            </a:r>
            <a:r>
              <a:rPr lang="en-US" sz="1400" i="1"/>
              <a:t>Take your time.  </a:t>
            </a:r>
            <a:r>
              <a:rPr lang="en-US" sz="1400"/>
              <a:t> Joe’s air-pressure gauge dropped past 200 pounds – enough for maybe two minutes.</a:t>
            </a:r>
          </a:p>
          <a:p>
            <a:pPr algn="l"/>
            <a:endParaRPr lang="en-US" sz="800"/>
          </a:p>
          <a:p>
            <a:pPr algn="l"/>
            <a:r>
              <a:rPr lang="en-US" sz="1400"/>
              <a:t>     David groped around the ship’s beams, his pulse racing.  Seconds passed, then more.  </a:t>
            </a:r>
            <a:r>
              <a:rPr lang="en-US" sz="1400" i="1"/>
              <a:t>Am I going the right way  </a:t>
            </a:r>
            <a:r>
              <a:rPr lang="en-US" sz="1400"/>
              <a:t> he wondered.  Fear cramped his muscles.</a:t>
            </a:r>
          </a:p>
          <a:p>
            <a:pPr algn="l"/>
            <a:endParaRPr lang="en-US" sz="800"/>
          </a:p>
          <a:p>
            <a:pPr algn="l"/>
            <a:r>
              <a:rPr lang="en-US" sz="1400"/>
              <a:t>     In despair, he fought his way back to the air pocket, snatched off his regulator and gasped the stale, metallic air.  “Help!  Dad!  I’m trapped.  Don’t leave me.  I don’t want to die!”</a:t>
            </a:r>
          </a:p>
          <a:p>
            <a:pPr algn="l"/>
            <a:endParaRPr lang="en-US" sz="800"/>
          </a:p>
          <a:p>
            <a:pPr algn="l"/>
            <a:r>
              <a:rPr lang="en-US" sz="1400"/>
              <a:t>     After waiting what seemed an eternity at the entry, Joe wedged his flashlight into a crevice as a beacon for his son.  </a:t>
            </a:r>
            <a:r>
              <a:rPr lang="en-US" sz="1400" i="1"/>
              <a:t>It hardly shines through the muddy water</a:t>
            </a:r>
            <a:r>
              <a:rPr lang="en-US" sz="1400"/>
              <a:t>, he thought, </a:t>
            </a:r>
            <a:r>
              <a:rPr lang="en-US" sz="1400" i="1"/>
              <a:t>but I’ve got to try.</a:t>
            </a:r>
          </a:p>
          <a:p>
            <a:pPr algn="l"/>
            <a:endParaRPr lang="en-US" sz="800" i="1"/>
          </a:p>
          <a:p>
            <a:pPr algn="l"/>
            <a:r>
              <a:rPr lang="en-US" sz="1400" i="1"/>
              <a:t>     </a:t>
            </a:r>
            <a:r>
              <a:rPr lang="en-US" sz="1400"/>
              <a:t>Then he swam back up the hull, feeling his way along the rough metal to the smaller hole.  David’s cries rang out as he arrived.  Reaching in, Joe touched David’s waist.  He stared into his son’s blue eyes for a long moment, willing him to understand.</a:t>
            </a:r>
          </a:p>
          <a:p>
            <a:pPr algn="l"/>
            <a:endParaRPr lang="en-US" sz="800"/>
          </a:p>
          <a:p>
            <a:pPr algn="l"/>
            <a:r>
              <a:rPr lang="en-US" sz="1400"/>
              <a:t>     Then Joe stuck his whole arm through the hole and once again pointed down toward the entrance.  He felt his son grab his arm tightly, working down to the fingertips.  Finally David let go.  </a:t>
            </a:r>
            <a:r>
              <a:rPr lang="en-US" sz="1400" i="1"/>
              <a:t> This is it, </a:t>
            </a:r>
            <a:r>
              <a:rPr lang="en-US" sz="1400"/>
              <a:t>Joe thought as the air came hard again from his regulator and the pressure gauge dropped toward zero.  </a:t>
            </a:r>
            <a:r>
              <a:rPr lang="en-US" sz="1400" i="1"/>
              <a:t>If David doesn’t find the entry this time, we will surely die.</a:t>
            </a:r>
            <a:endParaRPr lang="en-US" i="1"/>
          </a:p>
          <a:p>
            <a:endParaRPr lang="en-US" i="1"/>
          </a:p>
          <a:p>
            <a:r>
              <a:rPr lang="en-US" i="1"/>
              <a:t>     </a:t>
            </a:r>
            <a:endParaRPr lang="en-US">
              <a:latin typeface="Times New Roman" pitchFamily="18" charset="0"/>
            </a:endParaRPr>
          </a:p>
        </p:txBody>
      </p:sp>
      <p:pic>
        <p:nvPicPr>
          <p:cNvPr id="1380359" name="Picture 7" descr="One minute left"/>
          <p:cNvPicPr>
            <a:picLocks noChangeAspect="1" noChangeArrowheads="1"/>
          </p:cNvPicPr>
          <p:nvPr/>
        </p:nvPicPr>
        <p:blipFill>
          <a:blip r:embed="rId3" cstate="print">
            <a:lum bright="-2000" contrast="22000"/>
          </a:blip>
          <a:srcRect/>
          <a:stretch>
            <a:fillRect/>
          </a:stretch>
        </p:blipFill>
        <p:spPr bwMode="auto">
          <a:xfrm>
            <a:off x="7361238" y="315913"/>
            <a:ext cx="1004887" cy="1389062"/>
          </a:xfrm>
          <a:prstGeom prst="rect">
            <a:avLst/>
          </a:prstGeom>
          <a:noFill/>
          <a:ln w="3175">
            <a:solidFill>
              <a:srgbClr val="333333"/>
            </a:solidFill>
            <a:miter lim="800000"/>
            <a:headEnd/>
            <a:tailEnd/>
          </a:ln>
          <a:effectLst>
            <a:outerShdw dist="107763" dir="2700000" algn="ctr" rotWithShape="0">
              <a:srgbClr val="808080">
                <a:alpha val="50000"/>
              </a:srgbClr>
            </a:outerShdw>
          </a:effectLst>
        </p:spPr>
      </p:pic>
      <p:pic>
        <p:nvPicPr>
          <p:cNvPr id="1380363" name="Picture 11" descr="lobster"/>
          <p:cNvPicPr>
            <a:picLocks noChangeAspect="1" noChangeArrowheads="1"/>
          </p:cNvPicPr>
          <p:nvPr/>
        </p:nvPicPr>
        <p:blipFill>
          <a:blip r:embed="rId4" cstate="print"/>
          <a:srcRect/>
          <a:stretch>
            <a:fillRect/>
          </a:stretch>
        </p:blipFill>
        <p:spPr bwMode="auto">
          <a:xfrm>
            <a:off x="7313613" y="354013"/>
            <a:ext cx="1158875" cy="13493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80363"/>
                                        </p:tgtEl>
                                      </p:cBhvr>
                                    </p:animEffect>
                                    <p:set>
                                      <p:cBhvr>
                                        <p:cTn id="7" dur="1" fill="hold">
                                          <p:stCondLst>
                                            <p:cond delay="499"/>
                                          </p:stCondLst>
                                        </p:cTn>
                                        <p:tgtEl>
                                          <p:spTgt spid="1380363"/>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380359"/>
                                        </p:tgtEl>
                                        <p:attrNameLst>
                                          <p:attrName>style.visibility</p:attrName>
                                        </p:attrNameLst>
                                      </p:cBhvr>
                                      <p:to>
                                        <p:strVal val="visible"/>
                                      </p:to>
                                    </p:set>
                                    <p:animEffect transition="in" filter="dissolve">
                                      <p:cBhvr>
                                        <p:cTn id="10" dur="500"/>
                                        <p:tgtEl>
                                          <p:spTgt spid="138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866775" y="1135063"/>
            <a:ext cx="7391400" cy="4989512"/>
          </a:xfrm>
          <a:prstGeom prst="rect">
            <a:avLst/>
          </a:prstGeom>
          <a:noFill/>
          <a:ln w="9525">
            <a:noFill/>
            <a:miter lim="800000"/>
            <a:headEnd/>
            <a:tailEnd/>
          </a:ln>
        </p:spPr>
        <p:txBody>
          <a:bodyPr>
            <a:spAutoFit/>
          </a:bodyPr>
          <a:lstStyle/>
          <a:p>
            <a:pPr algn="l"/>
            <a:r>
              <a:rPr lang="en-US" sz="1400"/>
              <a:t>Joe swam down to the hole.  Kneeling by his flashlight beacon, he waited,                          his heart beating out the seconds.  He sucked but got no more air.  The                             last bubbles rose from his regulator.</a:t>
            </a:r>
          </a:p>
          <a:p>
            <a:pPr algn="l"/>
            <a:endParaRPr lang="en-US" sz="800"/>
          </a:p>
          <a:p>
            <a:pPr algn="l"/>
            <a:r>
              <a:rPr lang="en-US" sz="1400"/>
              <a:t>     He bit fiercely on the rubber mouthpiece, refusing to let his body gasp in reflex.  </a:t>
            </a:r>
          </a:p>
          <a:p>
            <a:pPr algn="l"/>
            <a:r>
              <a:rPr lang="en-US" sz="1400"/>
              <a:t>His heart kept time.  Four … five … six …</a:t>
            </a:r>
          </a:p>
          <a:p>
            <a:pPr algn="l"/>
            <a:endParaRPr lang="en-US" sz="800"/>
          </a:p>
          <a:p>
            <a:pPr algn="l"/>
            <a:r>
              <a:rPr lang="en-US" sz="1400"/>
              <a:t>     David bumped along blindly, feeling his way along an overhanging ledge.  Ahead he saw a faint glow; it was the opening.  </a:t>
            </a:r>
            <a:r>
              <a:rPr lang="en-US" sz="1400" i="1"/>
              <a:t> Dad’s out there!</a:t>
            </a:r>
            <a:endParaRPr lang="en-US" sz="1400"/>
          </a:p>
          <a:p>
            <a:pPr algn="l"/>
            <a:endParaRPr lang="en-US" sz="800"/>
          </a:p>
          <a:p>
            <a:pPr algn="l"/>
            <a:r>
              <a:rPr lang="en-US" sz="1400"/>
              <a:t>     Shaking with relief, he started to twist his body through the passage.  Then his tank screeched and he jerked to a stop, his tank wedged tight.  David tugged frantically.  “Dad, pull me through!”  he yelled.</a:t>
            </a:r>
          </a:p>
          <a:p>
            <a:pPr algn="l"/>
            <a:endParaRPr lang="en-US" sz="800"/>
          </a:p>
          <a:p>
            <a:pPr algn="l"/>
            <a:r>
              <a:rPr lang="en-US" sz="1400"/>
              <a:t>     Lying by the hole, holding his breath, Joe stared.  </a:t>
            </a:r>
            <a:r>
              <a:rPr lang="en-US" sz="1400" i="1"/>
              <a:t>Did something move?  It’s David!</a:t>
            </a:r>
            <a:endParaRPr lang="en-US" sz="1400"/>
          </a:p>
          <a:p>
            <a:pPr algn="l"/>
            <a:endParaRPr lang="en-US" sz="800"/>
          </a:p>
          <a:p>
            <a:pPr algn="l"/>
            <a:r>
              <a:rPr lang="en-US" sz="1400"/>
              <a:t>     He reached out, but the boy had stopped.  “Don’t stop now!”  Joe screamed around his clenched teeth.  He reached in, grabbed David’s shoulder strap and yanked.  Metal scraped, held, then came free.  David popped out in his arms.</a:t>
            </a:r>
          </a:p>
          <a:p>
            <a:pPr algn="l"/>
            <a:endParaRPr lang="en-US" sz="800"/>
          </a:p>
          <a:p>
            <a:pPr algn="l"/>
            <a:r>
              <a:rPr lang="en-US" sz="1400"/>
              <a:t>     Pulling his son to his chest, Joe flicked open the buckles on their heavy lead weight belts and let them drop.  Kicking hard off the bottom and finning frantically, he shot for the surface, hugging his son.</a:t>
            </a:r>
          </a:p>
          <a:p>
            <a:pPr algn="l"/>
            <a:endParaRPr lang="en-US" sz="800"/>
          </a:p>
          <a:p>
            <a:pPr algn="l"/>
            <a:r>
              <a:rPr lang="en-US" sz="1400"/>
              <a:t>     Joe’s lungs screamed for air, and his dive computer flashed “</a:t>
            </a:r>
            <a:r>
              <a:rPr lang="en-US" sz="1400">
                <a:solidFill>
                  <a:srgbClr val="FF0000"/>
                </a:solidFill>
              </a:rPr>
              <a:t>ASCEND SLOWER</a:t>
            </a:r>
            <a:r>
              <a:rPr lang="en-US" sz="1400"/>
              <a:t>.”  But Joe ignored it.  He raced for their lives.</a:t>
            </a:r>
          </a:p>
        </p:txBody>
      </p:sp>
      <p:pic>
        <p:nvPicPr>
          <p:cNvPr id="1383427" name="Picture 3" descr="One minute left"/>
          <p:cNvPicPr>
            <a:picLocks noChangeAspect="1" noChangeArrowheads="1"/>
          </p:cNvPicPr>
          <p:nvPr/>
        </p:nvPicPr>
        <p:blipFill>
          <a:blip r:embed="rId3" cstate="print">
            <a:lum bright="-2000" contrast="22000"/>
          </a:blip>
          <a:srcRect/>
          <a:stretch>
            <a:fillRect/>
          </a:stretch>
        </p:blipFill>
        <p:spPr bwMode="auto">
          <a:xfrm>
            <a:off x="7361238" y="315913"/>
            <a:ext cx="1004887" cy="1389062"/>
          </a:xfrm>
          <a:prstGeom prst="rect">
            <a:avLst/>
          </a:prstGeom>
          <a:noFill/>
          <a:ln w="3175">
            <a:solidFill>
              <a:srgbClr val="333333"/>
            </a:solidFill>
            <a:miter lim="800000"/>
            <a:headEnd/>
            <a:tailEnd/>
          </a:ln>
          <a:effectLst>
            <a:outerShdw dist="107763" dir="2700000" algn="ctr" rotWithShape="0">
              <a:srgbClr val="808080">
                <a:alpha val="50000"/>
              </a:srgbClr>
            </a:outerShdw>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5476" name="Picture 4" descr="scubadiving"/>
          <p:cNvPicPr>
            <a:picLocks noChangeAspect="1" noChangeArrowheads="1"/>
          </p:cNvPicPr>
          <p:nvPr/>
        </p:nvPicPr>
        <p:blipFill>
          <a:blip r:embed="rId3" cstate="print"/>
          <a:srcRect/>
          <a:stretch>
            <a:fillRect/>
          </a:stretch>
        </p:blipFill>
        <p:spPr bwMode="auto">
          <a:xfrm>
            <a:off x="7556500" y="5375275"/>
            <a:ext cx="1568450" cy="1463675"/>
          </a:xfrm>
          <a:prstGeom prst="rect">
            <a:avLst/>
          </a:prstGeom>
          <a:noFill/>
          <a:ln w="9525">
            <a:noFill/>
            <a:miter lim="800000"/>
            <a:headEnd/>
            <a:tailEnd/>
          </a:ln>
        </p:spPr>
      </p:pic>
      <p:sp>
        <p:nvSpPr>
          <p:cNvPr id="84995" name="Rectangle 2"/>
          <p:cNvSpPr>
            <a:spLocks noChangeArrowheads="1"/>
          </p:cNvSpPr>
          <p:nvPr/>
        </p:nvSpPr>
        <p:spPr bwMode="auto">
          <a:xfrm>
            <a:off x="884238" y="1055688"/>
            <a:ext cx="7354887" cy="4878387"/>
          </a:xfrm>
          <a:prstGeom prst="rect">
            <a:avLst/>
          </a:prstGeom>
          <a:noFill/>
          <a:ln w="9525">
            <a:noFill/>
            <a:miter lim="800000"/>
            <a:headEnd/>
            <a:tailEnd/>
          </a:ln>
        </p:spPr>
        <p:txBody>
          <a:bodyPr>
            <a:spAutoFit/>
          </a:bodyPr>
          <a:lstStyle/>
          <a:p>
            <a:pPr algn="l"/>
            <a:r>
              <a:rPr lang="en-US" sz="1400">
                <a:solidFill>
                  <a:schemeClr val="accent2"/>
                </a:solidFill>
              </a:rPr>
              <a:t>As they rocketed upward, the </a:t>
            </a:r>
            <a:r>
              <a:rPr lang="en-US" sz="1400">
                <a:solidFill>
                  <a:srgbClr val="0066FF"/>
                </a:solidFill>
              </a:rPr>
              <a:t>sea pressure fell</a:t>
            </a:r>
            <a:r>
              <a:rPr lang="en-US" sz="1400">
                <a:solidFill>
                  <a:schemeClr val="accent2"/>
                </a:solidFill>
              </a:rPr>
              <a:t>.  </a:t>
            </a:r>
            <a:r>
              <a:rPr lang="en-US" sz="1400">
                <a:solidFill>
                  <a:srgbClr val="0066FF"/>
                </a:solidFill>
              </a:rPr>
              <a:t>Now Joe’s tank was more pressurized than the water around it</a:t>
            </a:r>
            <a:r>
              <a:rPr lang="en-US" sz="1400">
                <a:solidFill>
                  <a:schemeClr val="accent2"/>
                </a:solidFill>
              </a:rPr>
              <a:t>, and it shot forth a last bit of air</a:t>
            </a:r>
            <a:r>
              <a:rPr lang="en-US" sz="1400"/>
              <a:t>.  With that final breath, he revived.  Kicking, he exhaled hard so his lungs wouldn’t rupture with the rapid decrease in pressure.</a:t>
            </a:r>
          </a:p>
          <a:p>
            <a:pPr algn="l"/>
            <a:endParaRPr lang="en-US" sz="1400"/>
          </a:p>
          <a:p>
            <a:pPr algn="l"/>
            <a:r>
              <a:rPr lang="en-US" sz="1400"/>
              <a:t>     Father and son exploded into the night air, ripped out their mouthpieces and gasped hungrily for air.  After three deep breaths Joe tore off David’s mask and searched his face for the frothy blood that signals ruptured lungs.  He saw only David’s happy tears, mirroring his own.</a:t>
            </a:r>
          </a:p>
          <a:p>
            <a:pPr algn="l"/>
            <a:endParaRPr lang="en-US" sz="1400"/>
          </a:p>
          <a:p>
            <a:pPr algn="l"/>
            <a:endParaRPr lang="en-US" sz="1400"/>
          </a:p>
          <a:p>
            <a:pPr algn="l"/>
            <a:endParaRPr lang="en-US" sz="1400"/>
          </a:p>
          <a:p>
            <a:pPr algn="l"/>
            <a:endParaRPr lang="en-US" sz="1400"/>
          </a:p>
          <a:p>
            <a:pPr algn="l"/>
            <a:r>
              <a:rPr lang="en-US" sz="1400" i="1"/>
              <a:t>     Later that night David began to feel </a:t>
            </a:r>
            <a:r>
              <a:rPr lang="en-US" sz="1400" i="1">
                <a:solidFill>
                  <a:srgbClr val="0066FF"/>
                </a:solidFill>
              </a:rPr>
              <a:t>painful twinges in his elbow and ankles – symptoms of the bends</a:t>
            </a:r>
            <a:r>
              <a:rPr lang="en-US" sz="1400" i="1"/>
              <a:t>.  At nearby Long Beach Memorial Hospital, both father and son underwent </a:t>
            </a:r>
            <a:r>
              <a:rPr lang="en-US" sz="1400" i="1">
                <a:solidFill>
                  <a:schemeClr val="accent2"/>
                </a:solidFill>
              </a:rPr>
              <a:t>oxygen treatment in its hyperbaric chambers</a:t>
            </a:r>
            <a:r>
              <a:rPr lang="en-US" sz="1400" i="1"/>
              <a:t>.  David’s pain quickly disappeared as the </a:t>
            </a:r>
            <a:r>
              <a:rPr lang="en-US" sz="1400" i="1">
                <a:solidFill>
                  <a:srgbClr val="0066FF"/>
                </a:solidFill>
              </a:rPr>
              <a:t>nitrogen bubbles in his tissues dissipated</a:t>
            </a:r>
            <a:r>
              <a:rPr lang="en-US" sz="1400" i="1"/>
              <a:t>.  His father never felt any symptoms.</a:t>
            </a:r>
          </a:p>
          <a:p>
            <a:pPr algn="l"/>
            <a:endParaRPr lang="en-US" sz="1400" i="1"/>
          </a:p>
          <a:p>
            <a:pPr algn="l"/>
            <a:r>
              <a:rPr lang="en-US" sz="1400" i="1"/>
              <a:t>     Joe Meitrell knew it was a miracle they had survived.  His son learned something more.  Two weeks later, in an essay for his college-entrance exam, David wrote:  “I am alive today because of my dad’s willingness to sacrifice himself.  He has made me realize the most important things in life are the people you love.”</a:t>
            </a:r>
          </a:p>
          <a:p>
            <a:pPr>
              <a:spcBef>
                <a:spcPct val="50000"/>
              </a:spcBef>
            </a:pPr>
            <a:endParaRPr lang="en-US" sz="1400">
              <a:latin typeface="Times New Roman" pitchFamily="18" charset="0"/>
            </a:endParaRPr>
          </a:p>
        </p:txBody>
      </p:sp>
      <p:pic>
        <p:nvPicPr>
          <p:cNvPr id="1385478" name="Picture 6" descr="cartoon1">
            <a:hlinkClick r:id="rId4" tooltip="Decompression Sickness"/>
          </p:cNvPr>
          <p:cNvPicPr>
            <a:picLocks noChangeAspect="1" noChangeArrowheads="1"/>
          </p:cNvPicPr>
          <p:nvPr/>
        </p:nvPicPr>
        <p:blipFill>
          <a:blip r:embed="rId5" cstate="print"/>
          <a:srcRect/>
          <a:stretch>
            <a:fillRect/>
          </a:stretch>
        </p:blipFill>
        <p:spPr bwMode="auto">
          <a:xfrm>
            <a:off x="3403600" y="2571750"/>
            <a:ext cx="1074738" cy="11350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85476"/>
                                        </p:tgtEl>
                                        <p:attrNameLst>
                                          <p:attrName>style.visibility</p:attrName>
                                        </p:attrNameLst>
                                      </p:cBhvr>
                                      <p:to>
                                        <p:strVal val="visible"/>
                                      </p:to>
                                    </p:set>
                                    <p:anim calcmode="lin" valueType="num">
                                      <p:cBhvr>
                                        <p:cTn id="7" dur="1000" fill="hold"/>
                                        <p:tgtEl>
                                          <p:spTgt spid="1385476"/>
                                        </p:tgtEl>
                                        <p:attrNameLst>
                                          <p:attrName>ppt_w</p:attrName>
                                        </p:attrNameLst>
                                      </p:cBhvr>
                                      <p:tavLst>
                                        <p:tav tm="0">
                                          <p:val>
                                            <p:fltVal val="0"/>
                                          </p:val>
                                        </p:tav>
                                        <p:tav tm="100000">
                                          <p:val>
                                            <p:strVal val="#ppt_w"/>
                                          </p:val>
                                        </p:tav>
                                      </p:tavLst>
                                    </p:anim>
                                    <p:anim calcmode="lin" valueType="num">
                                      <p:cBhvr>
                                        <p:cTn id="8" dur="1000" fill="hold"/>
                                        <p:tgtEl>
                                          <p:spTgt spid="1385476"/>
                                        </p:tgtEl>
                                        <p:attrNameLst>
                                          <p:attrName>ppt_h</p:attrName>
                                        </p:attrNameLst>
                                      </p:cBhvr>
                                      <p:tavLst>
                                        <p:tav tm="0">
                                          <p:val>
                                            <p:fltVal val="0"/>
                                          </p:val>
                                        </p:tav>
                                        <p:tav tm="100000">
                                          <p:val>
                                            <p:strVal val="#ppt_h"/>
                                          </p:val>
                                        </p:tav>
                                      </p:tavLst>
                                    </p:anim>
                                    <p:animEffect transition="in" filter="fade">
                                      <p:cBhvr>
                                        <p:cTn id="9" dur="1000"/>
                                        <p:tgtEl>
                                          <p:spTgt spid="1385476"/>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5.55556E-6 -1.85185E-6 C -0.08246 -0.00903 -0.16492 -0.01759 -0.20763 -0.05208 C -0.25034 -0.08611 -0.23055 -0.16204 -0.25659 -0.20555 C -0.28263 -0.2493 -0.35971 -0.27037 -0.36423 -0.31273 C -0.36874 -0.35532 -0.28506 -0.41435 -0.28385 -0.46065 C -0.28263 -0.50717 -0.35451 -0.55324 -0.35659 -0.59236 C -0.35867 -0.63148 -0.23749 -0.66389 -0.29687 -0.69537 C -0.35624 -0.72685 -0.53471 -0.75393 -0.71319 -0.78079 " pathEditMode="relative" ptsTypes="aaaaaaaA">
                                      <p:cBhvr>
                                        <p:cTn id="13" dur="5000" fill="hold"/>
                                        <p:tgtEl>
                                          <p:spTgt spid="1385476"/>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85478"/>
                                        </p:tgtEl>
                                        <p:attrNameLst>
                                          <p:attrName>style.visibility</p:attrName>
                                        </p:attrNameLst>
                                      </p:cBhvr>
                                      <p:to>
                                        <p:strVal val="visible"/>
                                      </p:to>
                                    </p:set>
                                    <p:animEffect transition="in" filter="fade">
                                      <p:cBhvr>
                                        <p:cTn id="18" dur="2000"/>
                                        <p:tgtEl>
                                          <p:spTgt spid="138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sz="4000" smtClean="0"/>
              <a:t>Ideal Gas Law</a:t>
            </a:r>
          </a:p>
        </p:txBody>
      </p:sp>
      <p:sp>
        <p:nvSpPr>
          <p:cNvPr id="504837" name="Rectangle 5"/>
          <p:cNvSpPr>
            <a:spLocks noChangeArrowheads="1"/>
          </p:cNvSpPr>
          <p:nvPr/>
        </p:nvSpPr>
        <p:spPr bwMode="auto">
          <a:xfrm>
            <a:off x="1600200" y="2133600"/>
            <a:ext cx="5943600" cy="1219200"/>
          </a:xfrm>
          <a:prstGeom prst="rect">
            <a:avLst/>
          </a:prstGeom>
          <a:solidFill>
            <a:srgbClr val="FFFFCC"/>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r>
              <a:rPr lang="en-US" sz="7200" i="1">
                <a:effectLst>
                  <a:outerShdw blurRad="38100" dist="38100" dir="2700000" algn="tl">
                    <a:srgbClr val="FFFFFF"/>
                  </a:outerShdw>
                </a:effectLst>
              </a:rPr>
              <a:t>PV = nRT</a:t>
            </a:r>
          </a:p>
        </p:txBody>
      </p:sp>
      <p:sp>
        <p:nvSpPr>
          <p:cNvPr id="504838" name="Text Box 6"/>
          <p:cNvSpPr txBox="1">
            <a:spLocks noChangeArrowheads="1"/>
          </p:cNvSpPr>
          <p:nvPr/>
        </p:nvSpPr>
        <p:spPr bwMode="auto">
          <a:xfrm>
            <a:off x="1279525" y="3849688"/>
            <a:ext cx="4354513" cy="457200"/>
          </a:xfrm>
          <a:prstGeom prst="rect">
            <a:avLst/>
          </a:prstGeom>
          <a:noFill/>
          <a:ln w="9525">
            <a:noFill/>
            <a:miter lim="800000"/>
            <a:headEnd/>
            <a:tailEnd/>
          </a:ln>
        </p:spPr>
        <p:txBody>
          <a:bodyPr wrap="none">
            <a:spAutoFit/>
          </a:bodyPr>
          <a:lstStyle/>
          <a:p>
            <a:pPr algn="l"/>
            <a:r>
              <a:rPr lang="en-US" sz="2400"/>
              <a:t>Brings together gas properties.</a:t>
            </a:r>
          </a:p>
        </p:txBody>
      </p:sp>
      <p:sp>
        <p:nvSpPr>
          <p:cNvPr id="504839" name="Text Box 7"/>
          <p:cNvSpPr txBox="1">
            <a:spLocks noChangeArrowheads="1"/>
          </p:cNvSpPr>
          <p:nvPr/>
        </p:nvSpPr>
        <p:spPr bwMode="auto">
          <a:xfrm>
            <a:off x="1284288" y="4648200"/>
            <a:ext cx="6151562" cy="457200"/>
          </a:xfrm>
          <a:prstGeom prst="rect">
            <a:avLst/>
          </a:prstGeom>
          <a:noFill/>
          <a:ln w="9525">
            <a:noFill/>
            <a:miter lim="800000"/>
            <a:headEnd/>
            <a:tailEnd/>
          </a:ln>
        </p:spPr>
        <p:txBody>
          <a:bodyPr wrap="none">
            <a:spAutoFit/>
          </a:bodyPr>
          <a:lstStyle/>
          <a:p>
            <a:pPr algn="l"/>
            <a:r>
              <a:rPr lang="en-US" sz="2400"/>
              <a:t>Can be derived from </a:t>
            </a:r>
            <a:r>
              <a:rPr lang="en-US" sz="2400" i="1"/>
              <a:t>experiment</a:t>
            </a:r>
            <a:r>
              <a:rPr lang="en-US" sz="2400"/>
              <a:t> and </a:t>
            </a:r>
            <a:r>
              <a:rPr lang="en-US" sz="2400" i="1"/>
              <a:t>theory</a:t>
            </a:r>
            <a:r>
              <a:rPr lang="en-US" sz="24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04838"/>
                                        </p:tgtEl>
                                        <p:attrNameLst>
                                          <p:attrName>style.visibility</p:attrName>
                                        </p:attrNameLst>
                                      </p:cBhvr>
                                      <p:to>
                                        <p:strVal val="visible"/>
                                      </p:to>
                                    </p:set>
                                    <p:animEffect transition="in" filter="barn(inHorizontal)">
                                      <p:cBhvr>
                                        <p:cTn id="7" dur="500"/>
                                        <p:tgtEl>
                                          <p:spTgt spid="50483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04839"/>
                                        </p:tgtEl>
                                        <p:attrNameLst>
                                          <p:attrName>style.visibility</p:attrName>
                                        </p:attrNameLst>
                                      </p:cBhvr>
                                      <p:to>
                                        <p:strVal val="visible"/>
                                      </p:to>
                                    </p:set>
                                    <p:anim calcmode="lin" valueType="num">
                                      <p:cBhvr>
                                        <p:cTn id="12" dur="1000" fill="hold"/>
                                        <p:tgtEl>
                                          <p:spTgt spid="504839"/>
                                        </p:tgtEl>
                                        <p:attrNameLst>
                                          <p:attrName>ppt_w</p:attrName>
                                        </p:attrNameLst>
                                      </p:cBhvr>
                                      <p:tavLst>
                                        <p:tav tm="0">
                                          <p:val>
                                            <p:fltVal val="0"/>
                                          </p:val>
                                        </p:tav>
                                        <p:tav tm="100000">
                                          <p:val>
                                            <p:strVal val="#ppt_w"/>
                                          </p:val>
                                        </p:tav>
                                      </p:tavLst>
                                    </p:anim>
                                    <p:anim calcmode="lin" valueType="num">
                                      <p:cBhvr>
                                        <p:cTn id="13" dur="1000" fill="hold"/>
                                        <p:tgtEl>
                                          <p:spTgt spid="504839"/>
                                        </p:tgtEl>
                                        <p:attrNameLst>
                                          <p:attrName>ppt_h</p:attrName>
                                        </p:attrNameLst>
                                      </p:cBhvr>
                                      <p:tavLst>
                                        <p:tav tm="0">
                                          <p:val>
                                            <p:fltVal val="0"/>
                                          </p:val>
                                        </p:tav>
                                        <p:tav tm="100000">
                                          <p:val>
                                            <p:strVal val="#ppt_h"/>
                                          </p:val>
                                        </p:tav>
                                      </p:tavLst>
                                    </p:anim>
                                    <p:anim calcmode="lin" valueType="num">
                                      <p:cBhvr>
                                        <p:cTn id="14" dur="1000" fill="hold"/>
                                        <p:tgtEl>
                                          <p:spTgt spid="50483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048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8" grpId="0"/>
      <p:bldP spid="50483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i="1" smtClean="0">
                <a:solidFill>
                  <a:schemeClr val="tx1"/>
                </a:solidFill>
              </a:rPr>
              <a:t>SCUBA</a:t>
            </a:r>
            <a:r>
              <a:rPr lang="en-US" smtClean="0">
                <a:solidFill>
                  <a:schemeClr val="tx1"/>
                </a:solidFill>
              </a:rPr>
              <a:t> Diving</a:t>
            </a:r>
          </a:p>
        </p:txBody>
      </p:sp>
      <p:sp>
        <p:nvSpPr>
          <p:cNvPr id="86019" name="Rectangle 3"/>
          <p:cNvSpPr>
            <a:spLocks noGrp="1" noChangeArrowheads="1"/>
          </p:cNvSpPr>
          <p:nvPr>
            <p:ph type="body" idx="1"/>
          </p:nvPr>
        </p:nvSpPr>
        <p:spPr>
          <a:xfrm>
            <a:off x="381000" y="1981200"/>
            <a:ext cx="7772400" cy="4114800"/>
          </a:xfrm>
        </p:spPr>
        <p:txBody>
          <a:bodyPr/>
          <a:lstStyle/>
          <a:p>
            <a:pPr eaLnBrk="1" hangingPunct="1"/>
            <a:r>
              <a:rPr lang="en-US" sz="2400" b="1" i="1" smtClean="0"/>
              <a:t>S</a:t>
            </a:r>
            <a:r>
              <a:rPr lang="en-US" sz="2400" smtClean="0"/>
              <a:t>elf </a:t>
            </a:r>
            <a:r>
              <a:rPr lang="en-US" sz="2400" b="1" i="1" smtClean="0"/>
              <a:t>C</a:t>
            </a:r>
            <a:r>
              <a:rPr lang="en-US" sz="2400" smtClean="0"/>
              <a:t>ontained </a:t>
            </a:r>
            <a:r>
              <a:rPr lang="en-US" sz="2400" b="1" i="1" smtClean="0"/>
              <a:t>U</a:t>
            </a:r>
            <a:r>
              <a:rPr lang="en-US" sz="2400" smtClean="0"/>
              <a:t>nderwater </a:t>
            </a:r>
            <a:r>
              <a:rPr lang="en-US" sz="2400" b="1" i="1" smtClean="0"/>
              <a:t>B</a:t>
            </a:r>
            <a:r>
              <a:rPr lang="en-US" sz="2400" smtClean="0"/>
              <a:t>reathing </a:t>
            </a:r>
            <a:r>
              <a:rPr lang="en-US" sz="2400" b="1" i="1" smtClean="0"/>
              <a:t>A</a:t>
            </a:r>
            <a:r>
              <a:rPr lang="en-US" sz="2400" smtClean="0"/>
              <a:t>pparatus</a:t>
            </a:r>
          </a:p>
          <a:p>
            <a:pPr eaLnBrk="1" hangingPunct="1"/>
            <a:r>
              <a:rPr lang="en-US" sz="2400" smtClean="0"/>
              <a:t>Rapid rise causes “the bends”</a:t>
            </a:r>
          </a:p>
          <a:p>
            <a:pPr lvl="1" eaLnBrk="1" hangingPunct="1"/>
            <a:r>
              <a:rPr lang="en-US" sz="2000" smtClean="0"/>
              <a:t>Nitrogen bubbles out of blood </a:t>
            </a:r>
          </a:p>
          <a:p>
            <a:pPr lvl="1" eaLnBrk="1" hangingPunct="1">
              <a:buFontTx/>
              <a:buNone/>
            </a:pPr>
            <a:r>
              <a:rPr lang="en-US" sz="2000" smtClean="0"/>
              <a:t>    rapidly from pressure decrease</a:t>
            </a:r>
          </a:p>
        </p:txBody>
      </p:sp>
      <p:sp>
        <p:nvSpPr>
          <p:cNvPr id="86020" name="Text Box 4"/>
          <p:cNvSpPr txBox="1">
            <a:spLocks noChangeArrowheads="1"/>
          </p:cNvSpPr>
          <p:nvPr/>
        </p:nvSpPr>
        <p:spPr bwMode="auto">
          <a:xfrm>
            <a:off x="838200" y="6400800"/>
            <a:ext cx="7131050" cy="457200"/>
          </a:xfrm>
          <a:prstGeom prst="rect">
            <a:avLst/>
          </a:prstGeom>
          <a:noFill/>
          <a:ln w="9525">
            <a:noFill/>
            <a:miter lim="800000"/>
            <a:headEnd/>
            <a:tailEnd/>
          </a:ln>
        </p:spPr>
        <p:txBody>
          <a:bodyPr wrap="none">
            <a:spAutoFit/>
          </a:bodyPr>
          <a:lstStyle/>
          <a:p>
            <a:pPr algn="l"/>
            <a:r>
              <a:rPr lang="en-US" sz="2400"/>
              <a:t>Must rise </a:t>
            </a:r>
            <a:r>
              <a:rPr lang="en-US" sz="2400" i="1"/>
              <a:t>slowly</a:t>
            </a:r>
            <a:r>
              <a:rPr lang="en-US" sz="2400"/>
              <a:t> to the surface to avoid the “bends”.</a:t>
            </a:r>
          </a:p>
        </p:txBody>
      </p:sp>
      <p:pic>
        <p:nvPicPr>
          <p:cNvPr id="134149" name="Picture 5" descr="scuba-diving-fin"/>
          <p:cNvPicPr>
            <a:picLocks noChangeAspect="1" noChangeArrowheads="1"/>
          </p:cNvPicPr>
          <p:nvPr/>
        </p:nvPicPr>
        <p:blipFill>
          <a:blip r:embed="rId5" cstate="print"/>
          <a:srcRect l="10420" t="12743" r="9695" b="10797"/>
          <a:stretch>
            <a:fillRect/>
          </a:stretch>
        </p:blipFill>
        <p:spPr bwMode="auto">
          <a:xfrm>
            <a:off x="6781800" y="457200"/>
            <a:ext cx="1752600" cy="1371600"/>
          </a:xfrm>
          <a:prstGeom prst="rect">
            <a:avLst/>
          </a:prstGeom>
          <a:noFill/>
          <a:effectLst>
            <a:outerShdw dist="107763" dir="8100000" algn="ctr" rotWithShape="0">
              <a:srgbClr val="808080"/>
            </a:outerShdw>
          </a:effectLst>
        </p:spPr>
      </p:pic>
      <p:pic>
        <p:nvPicPr>
          <p:cNvPr id="86022" name="Picture 6" descr="SCUBA"/>
          <p:cNvPicPr>
            <a:picLocks noChangeAspect="1" noChangeArrowheads="1"/>
          </p:cNvPicPr>
          <p:nvPr/>
        </p:nvPicPr>
        <p:blipFill>
          <a:blip r:embed="rId6" cstate="print"/>
          <a:srcRect/>
          <a:stretch>
            <a:fillRect/>
          </a:stretch>
        </p:blipFill>
        <p:spPr bwMode="auto">
          <a:xfrm>
            <a:off x="5334000" y="2514600"/>
            <a:ext cx="2955925" cy="3790950"/>
          </a:xfrm>
          <a:prstGeom prst="rect">
            <a:avLst/>
          </a:prstGeom>
          <a:noFill/>
          <a:ln w="9525">
            <a:noFill/>
            <a:miter lim="800000"/>
            <a:headEnd/>
            <a:tailEnd/>
          </a:ln>
        </p:spPr>
      </p:pic>
      <p:pic>
        <p:nvPicPr>
          <p:cNvPr id="134151" name="Picture 7">
            <a:hlinkClick r:id="" action="ppaction://media"/>
          </p:cNvPr>
          <p:cNvPicPr>
            <a:picLocks noRot="1" noChangeAspect="1" noChangeArrowheads="1"/>
          </p:cNvPicPr>
          <p:nvPr>
            <a:wavAudioFile r:embed="rId1" name="~PP3486.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86024" name="AutoShape 8">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6025" name="Rectangle 9">
            <a:hlinkClick r:id="rId9" tooltip="Wikipedia -  S C U B A   D I V I N G"/>
          </p:cNvPr>
          <p:cNvSpPr>
            <a:spLocks noChangeArrowheads="1"/>
          </p:cNvSpPr>
          <p:nvPr/>
        </p:nvSpPr>
        <p:spPr bwMode="auto">
          <a:xfrm>
            <a:off x="2700338" y="598488"/>
            <a:ext cx="3711575" cy="598487"/>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41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415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p:txBody>
          <a:bodyPr/>
          <a:lstStyle/>
          <a:p>
            <a:pPr eaLnBrk="1" hangingPunct="1"/>
            <a:r>
              <a:rPr lang="en-US" smtClean="0">
                <a:solidFill>
                  <a:schemeClr val="tx1"/>
                </a:solidFill>
              </a:rPr>
              <a:t>Make a Cartesian Diver</a:t>
            </a:r>
          </a:p>
        </p:txBody>
      </p:sp>
      <p:sp>
        <p:nvSpPr>
          <p:cNvPr id="87043" name="Rectangle 5"/>
          <p:cNvSpPr>
            <a:spLocks noChangeArrowheads="1"/>
          </p:cNvSpPr>
          <p:nvPr/>
        </p:nvSpPr>
        <p:spPr bwMode="auto">
          <a:xfrm>
            <a:off x="836613" y="2058988"/>
            <a:ext cx="7445375" cy="4359275"/>
          </a:xfrm>
          <a:prstGeom prst="rect">
            <a:avLst/>
          </a:prstGeom>
          <a:noFill/>
          <a:ln w="9525">
            <a:noFill/>
            <a:miter lim="800000"/>
            <a:headEnd/>
            <a:tailEnd/>
          </a:ln>
        </p:spPr>
        <p:txBody>
          <a:bodyPr anchor="ctr">
            <a:spAutoFit/>
          </a:bodyPr>
          <a:lstStyle/>
          <a:p>
            <a:pPr algn="l" eaLnBrk="0" hangingPunct="0"/>
            <a:r>
              <a:rPr lang="en-US" sz="1000" b="1" i="1"/>
              <a:t>How can scuba divers and submersibles dive down into the water and then come back up?  </a:t>
            </a:r>
            <a:r>
              <a:rPr lang="en-US" sz="1000"/>
              <a:t>Find out with this easy project.</a:t>
            </a:r>
          </a:p>
          <a:p>
            <a:pPr algn="l" eaLnBrk="0" hangingPunct="0"/>
            <a:endParaRPr lang="en-US" sz="1000"/>
          </a:p>
          <a:p>
            <a:pPr algn="l" eaLnBrk="0" hangingPunct="0"/>
            <a:r>
              <a:rPr lang="en-US" sz="1000"/>
              <a:t>Materials: </a:t>
            </a:r>
            <a:br>
              <a:rPr lang="en-US" sz="1000"/>
            </a:br>
            <a:r>
              <a:rPr lang="en-US" sz="1000"/>
              <a:t>	2-liter soda bottle 	medicine dropper 	glass or beaker </a:t>
            </a:r>
          </a:p>
          <a:p>
            <a:pPr algn="l" eaLnBrk="0" hangingPunct="0"/>
            <a:endParaRPr lang="en-US" sz="1000"/>
          </a:p>
          <a:p>
            <a:pPr algn="l" eaLnBrk="0" hangingPunct="0"/>
            <a:r>
              <a:rPr lang="en-US" sz="1000"/>
              <a:t>Procedure: </a:t>
            </a:r>
          </a:p>
          <a:p>
            <a:pPr algn="l" eaLnBrk="0" hangingPunct="0"/>
            <a:r>
              <a:rPr lang="en-US" sz="1000"/>
              <a:t>1. Fill a glass with water and put the medicine dropper in it. Suck enough water into the dropper so that it just barely floats - only a small part of the rubber bulb should be out of the water. This is your diver, and it has </a:t>
            </a:r>
            <a:r>
              <a:rPr lang="en-US" sz="1000" i="1"/>
              <a:t>neutral buoyancy.</a:t>
            </a:r>
            <a:r>
              <a:rPr lang="en-US" sz="1000"/>
              <a:t> That means the water it displaces (pushes aside) equals the weight of the diver. The displaced water pushes up on the diver with the same amount of force that the diver exerts down on the water. This allows the diver to stay in one spot, without floating up or sinking down. </a:t>
            </a:r>
          </a:p>
          <a:p>
            <a:pPr algn="l" eaLnBrk="0" hangingPunct="0"/>
            <a:r>
              <a:rPr lang="en-US" sz="1000"/>
              <a:t>                        </a:t>
            </a:r>
          </a:p>
          <a:p>
            <a:pPr algn="l" eaLnBrk="0" hangingPunct="0"/>
            <a:r>
              <a:rPr lang="en-US" sz="1000"/>
              <a:t>2. Now that your diver is ready with enough water inside to give it neutral buoyancy, fill the soda bottle all the way to the top with water. (You don't want any air between the water and the cap.) Lower the medicine dropper into it and screw the cap on tightly. </a:t>
            </a:r>
          </a:p>
          <a:p>
            <a:pPr algn="l" eaLnBrk="0" hangingPunct="0"/>
            <a:endParaRPr lang="en-US" sz="1000"/>
          </a:p>
          <a:p>
            <a:pPr algn="l" eaLnBrk="0" hangingPunct="0"/>
            <a:r>
              <a:rPr lang="en-US" sz="1000"/>
              <a:t>3. Squeeze the sides of the bottle. What happens? The diver sinks. Let go of the bottle and it will float back up. Why does it do this? Watch carefully as you make it sink again - what happens to the air inside the dropper? </a:t>
            </a:r>
          </a:p>
          <a:p>
            <a:pPr algn="l" eaLnBrk="0" hangingPunct="0"/>
            <a:r>
              <a:rPr lang="en-US" sz="1000"/>
              <a:t>As you squeeze the bottle (increasing pressure) the air inside the dropper is compressed, allowing room for more water to enter the dropper. (You'll see the water level in the dropper rise as you squeeze the bottle.) As more water enters, the dropper becomes heavier and sinks. Practice getting just the right amount of pressure so your diver hovers in the middle of the bottle. </a:t>
            </a:r>
          </a:p>
          <a:p>
            <a:pPr algn="l" eaLnBrk="0" hangingPunct="0"/>
            <a:r>
              <a:rPr lang="en-US" sz="1000"/>
              <a:t>Submarines and submersibles have ballast tanks that fill up with water to make them dive. When it's time to surface, air is pumped into the tanks, forcing the water out and making the sub float to the top.  Scuba divers wear heavy belts of lead to make them sink in the water, but they also have a </a:t>
            </a:r>
            <a:r>
              <a:rPr lang="en-US" sz="1000" i="1"/>
              <a:t>buoyancy compensator</a:t>
            </a:r>
            <a:r>
              <a:rPr lang="en-US" sz="1000"/>
              <a:t>. This is a bag that they inflate with air from their oxygen tank. When it is inflated, it causes them to float up to the surface. While underwater they'll put just enough air in the bag to keep them from floating or sinking. </a:t>
            </a:r>
          </a:p>
          <a:p>
            <a:pPr algn="l" eaLnBrk="0" hangingPunct="0"/>
            <a:endParaRPr lang="en-US" sz="1000"/>
          </a:p>
          <a:p>
            <a:pPr algn="l" eaLnBrk="0" hangingPunct="0"/>
            <a:r>
              <a:rPr lang="en-US" sz="1000"/>
              <a:t>Of course, most subs and scuba divers are diving in salt water. Try your diver again in a bottle of salt water. Is there any difference in the way it works? Do you need to start out with more water in the dropper than you did before? Remember that salt water is denser than fresh water! </a:t>
            </a:r>
          </a:p>
        </p:txBody>
      </p:sp>
      <p:pic>
        <p:nvPicPr>
          <p:cNvPr id="87044" name="Picture 6" descr="CartesianDiver"/>
          <p:cNvPicPr>
            <a:picLocks noChangeAspect="1" noChangeArrowheads="1"/>
          </p:cNvPicPr>
          <p:nvPr/>
        </p:nvPicPr>
        <p:blipFill>
          <a:blip r:embed="rId4" cstate="print"/>
          <a:srcRect/>
          <a:stretch>
            <a:fillRect/>
          </a:stretch>
        </p:blipFill>
        <p:spPr bwMode="auto">
          <a:xfrm>
            <a:off x="8024813" y="339725"/>
            <a:ext cx="971550" cy="1354138"/>
          </a:xfrm>
          <a:prstGeom prst="rect">
            <a:avLst/>
          </a:prstGeom>
          <a:noFill/>
          <a:ln w="9525">
            <a:noFill/>
            <a:miter lim="800000"/>
            <a:headEnd/>
            <a:tailEnd/>
          </a:ln>
        </p:spPr>
      </p:pic>
      <p:sp>
        <p:nvSpPr>
          <p:cNvPr id="87045" name="Text Box 7"/>
          <p:cNvSpPr txBox="1">
            <a:spLocks noChangeArrowheads="1"/>
          </p:cNvSpPr>
          <p:nvPr/>
        </p:nvSpPr>
        <p:spPr bwMode="auto">
          <a:xfrm>
            <a:off x="0" y="6578600"/>
            <a:ext cx="3144838" cy="336550"/>
          </a:xfrm>
          <a:prstGeom prst="rect">
            <a:avLst/>
          </a:prstGeom>
          <a:noFill/>
          <a:ln w="9525">
            <a:noFill/>
            <a:miter lim="800000"/>
            <a:headEnd/>
            <a:tailEnd/>
          </a:ln>
        </p:spPr>
        <p:txBody>
          <a:bodyPr wrap="none">
            <a:spAutoFit/>
          </a:bodyPr>
          <a:lstStyle/>
          <a:p>
            <a:r>
              <a:rPr lang="en-US" sz="800">
                <a:hlinkClick r:id="rId5"/>
              </a:rPr>
              <a:t>http://www.hometrainingtools.com/articles/oceans-newsletter.html</a:t>
            </a:r>
            <a:endParaRPr lang="en-US" sz="800"/>
          </a:p>
          <a:p>
            <a:endParaRPr lang="en-US" sz="80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Exchange of Blood Gases</a:t>
            </a:r>
          </a:p>
        </p:txBody>
      </p:sp>
      <p:pic>
        <p:nvPicPr>
          <p:cNvPr id="3076" name="Picture 4" descr="Exchange of gas in lungs"/>
          <p:cNvPicPr>
            <a:picLocks noChangeAspect="1" noChangeArrowheads="1"/>
          </p:cNvPicPr>
          <p:nvPr/>
        </p:nvPicPr>
        <p:blipFill>
          <a:blip r:embed="rId4" cstate="print">
            <a:lum bright="2000" contrast="12000"/>
          </a:blip>
          <a:srcRect/>
          <a:stretch>
            <a:fillRect/>
          </a:stretch>
        </p:blipFill>
        <p:spPr bwMode="auto">
          <a:xfrm>
            <a:off x="838200" y="1828800"/>
            <a:ext cx="7875588" cy="4672013"/>
          </a:xfrm>
          <a:prstGeom prst="rect">
            <a:avLst/>
          </a:prstGeom>
          <a:noFill/>
          <a:ln w="9525">
            <a:noFill/>
            <a:miter lim="800000"/>
            <a:headEnd/>
            <a:tailEnd/>
          </a:ln>
        </p:spPr>
      </p:pic>
      <p:sp>
        <p:nvSpPr>
          <p:cNvPr id="3077"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273</a:t>
            </a:r>
          </a:p>
        </p:txBody>
      </p:sp>
      <p:sp>
        <p:nvSpPr>
          <p:cNvPr id="3078" name="AutoShape 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3074" name="Object 8">
            <a:hlinkClick r:id="" action="ppaction://ole?verb=0"/>
          </p:cNvPr>
          <p:cNvGraphicFramePr>
            <a:graphicFrameLocks noChangeAspect="1"/>
          </p:cNvGraphicFramePr>
          <p:nvPr/>
        </p:nvGraphicFramePr>
        <p:xfrm>
          <a:off x="8839200" y="6553200"/>
          <a:ext cx="304800" cy="304800"/>
        </p:xfrm>
        <a:graphic>
          <a:graphicData uri="http://schemas.openxmlformats.org/presentationml/2006/ole">
            <p:oleObj spid="_x0000_s3074" name="Wave Sound" r:id="rId6" imgW="304520" imgH="304520" progId="SoundRec">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Grp="1" noChangeArrowheads="1"/>
          </p:cNvSpPr>
          <p:nvPr>
            <p:ph type="title"/>
          </p:nvPr>
        </p:nvSpPr>
        <p:spPr/>
        <p:txBody>
          <a:bodyPr/>
          <a:lstStyle/>
          <a:p>
            <a:pPr eaLnBrk="1" hangingPunct="1"/>
            <a:r>
              <a:rPr lang="en-US" sz="2800" smtClean="0"/>
              <a:t>Solubility of Carbon Dioxide in Water</a:t>
            </a:r>
          </a:p>
        </p:txBody>
      </p:sp>
      <p:sp>
        <p:nvSpPr>
          <p:cNvPr id="88067" name="Rectangle 5"/>
          <p:cNvSpPr>
            <a:spLocks noChangeArrowheads="1"/>
          </p:cNvSpPr>
          <p:nvPr/>
        </p:nvSpPr>
        <p:spPr bwMode="auto">
          <a:xfrm>
            <a:off x="754063" y="1349375"/>
            <a:ext cx="7656512" cy="471488"/>
          </a:xfrm>
          <a:prstGeom prst="rect">
            <a:avLst/>
          </a:prstGeom>
          <a:solidFill>
            <a:srgbClr val="F2E5FF"/>
          </a:solidFill>
          <a:ln w="9525">
            <a:solidFill>
              <a:schemeClr val="tx1"/>
            </a:solidFill>
            <a:miter lim="800000"/>
            <a:headEnd/>
            <a:tailEnd/>
          </a:ln>
        </p:spPr>
        <p:txBody>
          <a:bodyPr wrap="none" anchor="ctr"/>
          <a:lstStyle/>
          <a:p>
            <a:r>
              <a:rPr lang="en-US" sz="1800" b="1"/>
              <a:t>Temperature		Pressure	      Solubility of CO</a:t>
            </a:r>
            <a:r>
              <a:rPr lang="en-US" sz="1800" b="1" baseline="-25000"/>
              <a:t>2</a:t>
            </a:r>
          </a:p>
        </p:txBody>
      </p:sp>
      <p:sp>
        <p:nvSpPr>
          <p:cNvPr id="88068" name="Line 6"/>
          <p:cNvSpPr>
            <a:spLocks noChangeShapeType="1"/>
          </p:cNvSpPr>
          <p:nvPr/>
        </p:nvSpPr>
        <p:spPr bwMode="auto">
          <a:xfrm>
            <a:off x="749300" y="1828800"/>
            <a:ext cx="7675563" cy="0"/>
          </a:xfrm>
          <a:prstGeom prst="line">
            <a:avLst/>
          </a:prstGeom>
          <a:noFill/>
          <a:ln w="25400">
            <a:solidFill>
              <a:srgbClr val="800080"/>
            </a:solidFill>
            <a:round/>
            <a:headEnd/>
            <a:tailEnd/>
          </a:ln>
        </p:spPr>
        <p:txBody>
          <a:bodyPr/>
          <a:lstStyle/>
          <a:p>
            <a:endParaRPr lang="en-US"/>
          </a:p>
        </p:txBody>
      </p:sp>
      <p:sp>
        <p:nvSpPr>
          <p:cNvPr id="88069" name="Rectangle 7"/>
          <p:cNvSpPr>
            <a:spLocks noChangeArrowheads="1"/>
          </p:cNvSpPr>
          <p:nvPr/>
        </p:nvSpPr>
        <p:spPr bwMode="auto">
          <a:xfrm>
            <a:off x="777875" y="2036763"/>
            <a:ext cx="7656513" cy="471487"/>
          </a:xfrm>
          <a:prstGeom prst="rect">
            <a:avLst/>
          </a:prstGeom>
          <a:solidFill>
            <a:srgbClr val="F2E5FF"/>
          </a:solidFill>
          <a:ln w="9525">
            <a:noFill/>
            <a:miter lim="800000"/>
            <a:headEnd/>
            <a:tailEnd/>
          </a:ln>
        </p:spPr>
        <p:txBody>
          <a:bodyPr wrap="none" anchor="ctr"/>
          <a:lstStyle/>
          <a:p>
            <a:pPr algn="l"/>
            <a:r>
              <a:rPr lang="en-US" sz="1800" i="1"/>
              <a:t>Temperature Effect</a:t>
            </a:r>
            <a:endParaRPr lang="en-US" sz="1800" i="1" baseline="-25000"/>
          </a:p>
        </p:txBody>
      </p:sp>
      <p:sp>
        <p:nvSpPr>
          <p:cNvPr id="88070" name="Text Box 8"/>
          <p:cNvSpPr txBox="1">
            <a:spLocks noChangeArrowheads="1"/>
          </p:cNvSpPr>
          <p:nvPr/>
        </p:nvSpPr>
        <p:spPr bwMode="auto">
          <a:xfrm>
            <a:off x="1209675" y="2632075"/>
            <a:ext cx="6961188" cy="1465263"/>
          </a:xfrm>
          <a:prstGeom prst="rect">
            <a:avLst/>
          </a:prstGeom>
          <a:noFill/>
          <a:ln w="9525">
            <a:noFill/>
            <a:miter lim="800000"/>
            <a:headEnd/>
            <a:tailEnd/>
          </a:ln>
        </p:spPr>
        <p:txBody>
          <a:bodyPr wrap="none">
            <a:spAutoFit/>
          </a:bodyPr>
          <a:lstStyle/>
          <a:p>
            <a:pPr algn="l"/>
            <a:r>
              <a:rPr lang="en-US" sz="1800"/>
              <a:t>0</a:t>
            </a:r>
            <a:r>
              <a:rPr lang="en-US" sz="1800" baseline="30000"/>
              <a:t>o</a:t>
            </a:r>
            <a:r>
              <a:rPr lang="en-US" sz="1800"/>
              <a:t>C			1.00 atm		0.348 g / 100 mL H</a:t>
            </a:r>
            <a:r>
              <a:rPr lang="en-US" sz="1800" baseline="-25000"/>
              <a:t>2</a:t>
            </a:r>
            <a:r>
              <a:rPr lang="en-US" sz="1800"/>
              <a:t>O</a:t>
            </a:r>
          </a:p>
          <a:p>
            <a:pPr algn="l"/>
            <a:r>
              <a:rPr lang="en-US" sz="1800"/>
              <a:t>20</a:t>
            </a:r>
            <a:r>
              <a:rPr lang="en-US" sz="1800" baseline="30000"/>
              <a:t>o</a:t>
            </a:r>
            <a:r>
              <a:rPr lang="en-US" sz="1800"/>
              <a:t>C			1.00 atm		0.176 g / 100 mL H</a:t>
            </a:r>
            <a:r>
              <a:rPr lang="en-US" sz="1800" baseline="-25000"/>
              <a:t>2</a:t>
            </a:r>
            <a:r>
              <a:rPr lang="en-US" sz="1800"/>
              <a:t>O</a:t>
            </a:r>
          </a:p>
          <a:p>
            <a:pPr algn="l"/>
            <a:r>
              <a:rPr lang="en-US" sz="1800"/>
              <a:t>40</a:t>
            </a:r>
            <a:r>
              <a:rPr lang="en-US" sz="1800" baseline="30000"/>
              <a:t>o</a:t>
            </a:r>
            <a:r>
              <a:rPr lang="en-US" sz="1800"/>
              <a:t>C			1.00 atm		0.097 g / 100 mL H</a:t>
            </a:r>
            <a:r>
              <a:rPr lang="en-US" sz="1800" baseline="-25000"/>
              <a:t>2</a:t>
            </a:r>
            <a:r>
              <a:rPr lang="en-US" sz="1800"/>
              <a:t>O</a:t>
            </a:r>
          </a:p>
          <a:p>
            <a:pPr algn="l"/>
            <a:r>
              <a:rPr lang="en-US" sz="1800"/>
              <a:t>60</a:t>
            </a:r>
            <a:r>
              <a:rPr lang="en-US" sz="1800" baseline="30000"/>
              <a:t>o</a:t>
            </a:r>
            <a:r>
              <a:rPr lang="en-US" sz="1800"/>
              <a:t>C			1.00 atm		0.058 g / 100 mL H</a:t>
            </a:r>
            <a:r>
              <a:rPr lang="en-US" sz="1800" baseline="-25000"/>
              <a:t>2</a:t>
            </a:r>
            <a:r>
              <a:rPr lang="en-US" sz="1800"/>
              <a:t>O</a:t>
            </a:r>
          </a:p>
          <a:p>
            <a:pPr algn="l"/>
            <a:endParaRPr lang="en-US" sz="1800"/>
          </a:p>
        </p:txBody>
      </p:sp>
      <p:sp>
        <p:nvSpPr>
          <p:cNvPr id="88071" name="Rectangle 9"/>
          <p:cNvSpPr>
            <a:spLocks noChangeArrowheads="1"/>
          </p:cNvSpPr>
          <p:nvPr/>
        </p:nvSpPr>
        <p:spPr bwMode="auto">
          <a:xfrm>
            <a:off x="777875" y="4046538"/>
            <a:ext cx="7656513" cy="471487"/>
          </a:xfrm>
          <a:prstGeom prst="rect">
            <a:avLst/>
          </a:prstGeom>
          <a:solidFill>
            <a:srgbClr val="F2E5FF"/>
          </a:solidFill>
          <a:ln w="9525">
            <a:noFill/>
            <a:miter lim="800000"/>
            <a:headEnd/>
            <a:tailEnd/>
          </a:ln>
        </p:spPr>
        <p:txBody>
          <a:bodyPr wrap="none" anchor="ctr"/>
          <a:lstStyle/>
          <a:p>
            <a:pPr algn="l"/>
            <a:r>
              <a:rPr lang="en-US" sz="1800" i="1"/>
              <a:t>Pressure Effect</a:t>
            </a:r>
            <a:endParaRPr lang="en-US" sz="1800" i="1" baseline="-25000"/>
          </a:p>
        </p:txBody>
      </p:sp>
      <p:sp>
        <p:nvSpPr>
          <p:cNvPr id="88072" name="Text Box 10"/>
          <p:cNvSpPr txBox="1">
            <a:spLocks noChangeArrowheads="1"/>
          </p:cNvSpPr>
          <p:nvPr/>
        </p:nvSpPr>
        <p:spPr bwMode="auto">
          <a:xfrm>
            <a:off x="1209675" y="4641850"/>
            <a:ext cx="6961188" cy="915988"/>
          </a:xfrm>
          <a:prstGeom prst="rect">
            <a:avLst/>
          </a:prstGeom>
          <a:noFill/>
          <a:ln w="9525">
            <a:noFill/>
            <a:miter lim="800000"/>
            <a:headEnd/>
            <a:tailEnd/>
          </a:ln>
        </p:spPr>
        <p:txBody>
          <a:bodyPr wrap="none">
            <a:spAutoFit/>
          </a:bodyPr>
          <a:lstStyle/>
          <a:p>
            <a:pPr algn="l"/>
            <a:r>
              <a:rPr lang="en-US" sz="1800"/>
              <a:t>0</a:t>
            </a:r>
            <a:r>
              <a:rPr lang="en-US" sz="1800" baseline="30000"/>
              <a:t>o</a:t>
            </a:r>
            <a:r>
              <a:rPr lang="en-US" sz="1800"/>
              <a:t>C			1.00 atm		0.348 g / 100 mL H</a:t>
            </a:r>
            <a:r>
              <a:rPr lang="en-US" sz="1800" baseline="-25000"/>
              <a:t>2</a:t>
            </a:r>
            <a:r>
              <a:rPr lang="en-US" sz="1800"/>
              <a:t>O</a:t>
            </a:r>
          </a:p>
          <a:p>
            <a:pPr algn="l"/>
            <a:r>
              <a:rPr lang="en-US" sz="1800"/>
              <a:t>0</a:t>
            </a:r>
            <a:r>
              <a:rPr lang="en-US" sz="1800" baseline="30000"/>
              <a:t>o</a:t>
            </a:r>
            <a:r>
              <a:rPr lang="en-US" sz="1800"/>
              <a:t>C			2.00 atm		0.696 g / 100 mL H</a:t>
            </a:r>
            <a:r>
              <a:rPr lang="en-US" sz="1800" baseline="-25000"/>
              <a:t>2</a:t>
            </a:r>
            <a:r>
              <a:rPr lang="en-US" sz="1800"/>
              <a:t>O</a:t>
            </a:r>
          </a:p>
          <a:p>
            <a:pPr algn="l"/>
            <a:r>
              <a:rPr lang="en-US" sz="1800"/>
              <a:t>0</a:t>
            </a:r>
            <a:r>
              <a:rPr lang="en-US" sz="1800" baseline="30000"/>
              <a:t>o</a:t>
            </a:r>
            <a:r>
              <a:rPr lang="en-US" sz="1800"/>
              <a:t>C			3.00 atm		1.044 g / 100 mL H</a:t>
            </a:r>
            <a:r>
              <a:rPr lang="en-US" sz="1800" baseline="-25000"/>
              <a:t>2</a:t>
            </a:r>
            <a:r>
              <a:rPr lang="en-US" sz="1800"/>
              <a:t>O</a:t>
            </a:r>
          </a:p>
        </p:txBody>
      </p:sp>
      <p:sp>
        <p:nvSpPr>
          <p:cNvPr id="88073" name="Text Box 11"/>
          <p:cNvSpPr txBox="1">
            <a:spLocks noChangeArrowheads="1"/>
          </p:cNvSpPr>
          <p:nvPr/>
        </p:nvSpPr>
        <p:spPr bwMode="auto">
          <a:xfrm>
            <a:off x="1108075" y="5864225"/>
            <a:ext cx="7159625" cy="274638"/>
          </a:xfrm>
          <a:prstGeom prst="rect">
            <a:avLst/>
          </a:prstGeom>
          <a:noFill/>
          <a:ln w="9525">
            <a:noFill/>
            <a:miter lim="800000"/>
            <a:headEnd/>
            <a:tailEnd/>
          </a:ln>
        </p:spPr>
        <p:txBody>
          <a:bodyPr wrap="none">
            <a:spAutoFit/>
          </a:bodyPr>
          <a:lstStyle/>
          <a:p>
            <a:pPr algn="l"/>
            <a:r>
              <a:rPr lang="en-US"/>
              <a:t>Notice that higher temperatures decrease the solubility and that higher pressures increase the solubility.</a:t>
            </a:r>
          </a:p>
        </p:txBody>
      </p:sp>
      <p:sp>
        <p:nvSpPr>
          <p:cNvPr id="88074" name="Rectangle 12"/>
          <p:cNvSpPr>
            <a:spLocks noChangeArrowheads="1"/>
          </p:cNvSpPr>
          <p:nvPr/>
        </p:nvSpPr>
        <p:spPr bwMode="auto">
          <a:xfrm>
            <a:off x="76200" y="6567488"/>
            <a:ext cx="2833688" cy="214312"/>
          </a:xfrm>
          <a:prstGeom prst="rect">
            <a:avLst/>
          </a:prstGeom>
          <a:noFill/>
          <a:ln w="9525">
            <a:noFill/>
            <a:miter lim="800000"/>
            <a:headEnd/>
            <a:tailEnd/>
          </a:ln>
        </p:spPr>
        <p:txBody>
          <a:bodyPr wrap="none">
            <a:spAutoFit/>
          </a:bodyPr>
          <a:lstStyle/>
          <a:p>
            <a:pPr algn="l"/>
            <a:r>
              <a:rPr lang="en-US" sz="800"/>
              <a:t>Corwin, </a:t>
            </a:r>
            <a:r>
              <a:rPr lang="en-US" sz="800" u="sng"/>
              <a:t>Introductory Chemistry </a:t>
            </a:r>
            <a:r>
              <a:rPr lang="en-US" sz="800"/>
              <a:t>4</a:t>
            </a:r>
            <a:r>
              <a:rPr lang="en-US" sz="800" baseline="30000"/>
              <a:t>th</a:t>
            </a:r>
            <a:r>
              <a:rPr lang="en-US" sz="800"/>
              <a:t> Edition, 2005, page 370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4"/>
          <p:cNvSpPr>
            <a:spLocks noChangeArrowheads="1"/>
          </p:cNvSpPr>
          <p:nvPr/>
        </p:nvSpPr>
        <p:spPr bwMode="auto">
          <a:xfrm>
            <a:off x="822325" y="2087563"/>
            <a:ext cx="1727200" cy="4424362"/>
          </a:xfrm>
          <a:prstGeom prst="rect">
            <a:avLst/>
          </a:prstGeom>
          <a:solidFill>
            <a:srgbClr val="FFFFAB">
              <a:alpha val="20000"/>
            </a:srgbClr>
          </a:solidFill>
          <a:ln w="3175">
            <a:noFill/>
            <a:miter lim="800000"/>
            <a:headEnd/>
            <a:tailEnd/>
          </a:ln>
        </p:spPr>
        <p:txBody>
          <a:bodyPr wrap="none" anchor="ctr"/>
          <a:lstStyle/>
          <a:p>
            <a:endParaRPr lang="en-US"/>
          </a:p>
        </p:txBody>
      </p:sp>
      <p:sp>
        <p:nvSpPr>
          <p:cNvPr id="89091" name="Rectangle 15"/>
          <p:cNvSpPr>
            <a:spLocks noChangeArrowheads="1"/>
          </p:cNvSpPr>
          <p:nvPr/>
        </p:nvSpPr>
        <p:spPr bwMode="auto">
          <a:xfrm>
            <a:off x="3505200" y="2092325"/>
            <a:ext cx="1727200" cy="4424363"/>
          </a:xfrm>
          <a:prstGeom prst="rect">
            <a:avLst/>
          </a:prstGeom>
          <a:solidFill>
            <a:srgbClr val="FFFFAB">
              <a:alpha val="20000"/>
            </a:srgbClr>
          </a:solidFill>
          <a:ln w="3175">
            <a:noFill/>
            <a:miter lim="800000"/>
            <a:headEnd/>
            <a:tailEnd/>
          </a:ln>
        </p:spPr>
        <p:txBody>
          <a:bodyPr wrap="none" anchor="ctr"/>
          <a:lstStyle/>
          <a:p>
            <a:endParaRPr lang="en-US"/>
          </a:p>
        </p:txBody>
      </p:sp>
      <p:sp>
        <p:nvSpPr>
          <p:cNvPr id="89092" name="Rectangle 16"/>
          <p:cNvSpPr>
            <a:spLocks noChangeArrowheads="1"/>
          </p:cNvSpPr>
          <p:nvPr/>
        </p:nvSpPr>
        <p:spPr bwMode="auto">
          <a:xfrm>
            <a:off x="6330950" y="2090738"/>
            <a:ext cx="1727200" cy="4424362"/>
          </a:xfrm>
          <a:prstGeom prst="rect">
            <a:avLst/>
          </a:prstGeom>
          <a:solidFill>
            <a:srgbClr val="FFFFAB">
              <a:alpha val="20000"/>
            </a:srgbClr>
          </a:solidFill>
          <a:ln w="3175">
            <a:noFill/>
            <a:miter lim="800000"/>
            <a:headEnd/>
            <a:tailEnd/>
          </a:ln>
        </p:spPr>
        <p:txBody>
          <a:bodyPr wrap="none" anchor="ctr"/>
          <a:lstStyle/>
          <a:p>
            <a:endParaRPr lang="en-US"/>
          </a:p>
        </p:txBody>
      </p:sp>
      <p:sp>
        <p:nvSpPr>
          <p:cNvPr id="89093" name="Rectangle 2"/>
          <p:cNvSpPr>
            <a:spLocks noGrp="1" noChangeArrowheads="1"/>
          </p:cNvSpPr>
          <p:nvPr>
            <p:ph type="title"/>
          </p:nvPr>
        </p:nvSpPr>
        <p:spPr/>
        <p:txBody>
          <a:bodyPr/>
          <a:lstStyle/>
          <a:p>
            <a:pPr eaLnBrk="1" hangingPunct="1"/>
            <a:r>
              <a:rPr lang="en-US" sz="2800" smtClean="0"/>
              <a:t>Vapor Pressure of Water</a:t>
            </a:r>
          </a:p>
        </p:txBody>
      </p:sp>
      <p:sp>
        <p:nvSpPr>
          <p:cNvPr id="89094" name="Rectangle 3"/>
          <p:cNvSpPr>
            <a:spLocks noChangeArrowheads="1"/>
          </p:cNvSpPr>
          <p:nvPr/>
        </p:nvSpPr>
        <p:spPr bwMode="auto">
          <a:xfrm>
            <a:off x="754063" y="1216025"/>
            <a:ext cx="7656512" cy="804863"/>
          </a:xfrm>
          <a:prstGeom prst="rect">
            <a:avLst/>
          </a:prstGeom>
          <a:solidFill>
            <a:srgbClr val="F2E5FF"/>
          </a:solidFill>
          <a:ln w="9525">
            <a:solidFill>
              <a:schemeClr val="tx1"/>
            </a:solidFill>
            <a:miter lim="800000"/>
            <a:headEnd/>
            <a:tailEnd/>
          </a:ln>
        </p:spPr>
        <p:txBody>
          <a:bodyPr wrap="none" anchor="ctr"/>
          <a:lstStyle/>
          <a:p>
            <a:pPr algn="l"/>
            <a:r>
              <a:rPr lang="en-US" sz="1600"/>
              <a:t>  Temp.     Vapor 	      	Temp.     Vapor 	       	Temp.       Vapor</a:t>
            </a:r>
          </a:p>
          <a:p>
            <a:pPr algn="l"/>
            <a:r>
              <a:rPr lang="en-US" sz="1600"/>
              <a:t>   </a:t>
            </a:r>
            <a:r>
              <a:rPr lang="en-US" sz="1400"/>
              <a:t>(</a:t>
            </a:r>
            <a:r>
              <a:rPr lang="en-US" sz="1400" baseline="30000"/>
              <a:t>o</a:t>
            </a:r>
            <a:r>
              <a:rPr lang="en-US" sz="1400"/>
              <a:t>C)</a:t>
            </a:r>
            <a:r>
              <a:rPr lang="en-US" sz="1600"/>
              <a:t>       Pressure         	 </a:t>
            </a:r>
            <a:r>
              <a:rPr lang="en-US" sz="1400"/>
              <a:t>(</a:t>
            </a:r>
            <a:r>
              <a:rPr lang="en-US" sz="1400" baseline="30000"/>
              <a:t>o</a:t>
            </a:r>
            <a:r>
              <a:rPr lang="en-US" sz="1400"/>
              <a:t>C)</a:t>
            </a:r>
            <a:r>
              <a:rPr lang="en-US" sz="1600"/>
              <a:t>      Pressure       	 </a:t>
            </a:r>
            <a:r>
              <a:rPr lang="en-US" sz="1400"/>
              <a:t>(</a:t>
            </a:r>
            <a:r>
              <a:rPr lang="en-US" sz="1400" baseline="30000"/>
              <a:t>o</a:t>
            </a:r>
            <a:r>
              <a:rPr lang="en-US" sz="1400"/>
              <a:t>C)</a:t>
            </a:r>
            <a:r>
              <a:rPr lang="en-US" sz="1600"/>
              <a:t>         Pressure</a:t>
            </a:r>
          </a:p>
          <a:p>
            <a:pPr algn="l"/>
            <a:r>
              <a:rPr lang="en-US" sz="1600"/>
              <a:t>                </a:t>
            </a:r>
            <a:r>
              <a:rPr lang="en-US" sz="1400"/>
              <a:t>(mm Hg)                                        (mm Hg)                                            (mm Hg)</a:t>
            </a:r>
            <a:r>
              <a:rPr lang="en-US" sz="1800" b="1"/>
              <a:t>	</a:t>
            </a:r>
          </a:p>
        </p:txBody>
      </p:sp>
      <p:sp>
        <p:nvSpPr>
          <p:cNvPr id="89095" name="Line 4"/>
          <p:cNvSpPr>
            <a:spLocks noChangeShapeType="1"/>
          </p:cNvSpPr>
          <p:nvPr/>
        </p:nvSpPr>
        <p:spPr bwMode="auto">
          <a:xfrm>
            <a:off x="749300" y="2028825"/>
            <a:ext cx="7675563" cy="0"/>
          </a:xfrm>
          <a:prstGeom prst="line">
            <a:avLst/>
          </a:prstGeom>
          <a:noFill/>
          <a:ln w="25400">
            <a:solidFill>
              <a:srgbClr val="800080"/>
            </a:solidFill>
            <a:round/>
            <a:headEnd/>
            <a:tailEnd/>
          </a:ln>
        </p:spPr>
        <p:txBody>
          <a:bodyPr/>
          <a:lstStyle/>
          <a:p>
            <a:endParaRPr lang="en-US"/>
          </a:p>
        </p:txBody>
      </p:sp>
      <p:sp>
        <p:nvSpPr>
          <p:cNvPr id="89096" name="Text Box 8"/>
          <p:cNvSpPr txBox="1">
            <a:spLocks noChangeArrowheads="1"/>
          </p:cNvSpPr>
          <p:nvPr/>
        </p:nvSpPr>
        <p:spPr bwMode="auto">
          <a:xfrm>
            <a:off x="955675" y="2168525"/>
            <a:ext cx="6991350" cy="4484688"/>
          </a:xfrm>
          <a:prstGeom prst="rect">
            <a:avLst/>
          </a:prstGeom>
          <a:noFill/>
          <a:ln w="9525">
            <a:noFill/>
            <a:miter lim="800000"/>
            <a:headEnd/>
            <a:tailEnd/>
          </a:ln>
        </p:spPr>
        <p:txBody>
          <a:bodyPr wrap="none">
            <a:spAutoFit/>
          </a:bodyPr>
          <a:lstStyle/>
          <a:p>
            <a:pPr marL="457200" indent="-457200" algn="l"/>
            <a:r>
              <a:rPr lang="en-US" sz="1800"/>
              <a:t>0            4.6                       21         18.7                        35          41.2</a:t>
            </a:r>
          </a:p>
          <a:p>
            <a:pPr marL="457200" indent="-457200" algn="l"/>
            <a:endParaRPr lang="en-US" sz="1000"/>
          </a:p>
          <a:p>
            <a:pPr marL="457200" indent="-457200" algn="l">
              <a:buFontTx/>
              <a:buAutoNum type="arabicPlain" startAt="5"/>
            </a:pPr>
            <a:r>
              <a:rPr lang="en-US" sz="1800"/>
              <a:t>       6.5                       22         19.8                        40          55.3</a:t>
            </a:r>
          </a:p>
          <a:p>
            <a:pPr marL="457200" indent="-457200" algn="l">
              <a:buFontTx/>
              <a:buAutoNum type="arabicPlain" startAt="5"/>
            </a:pPr>
            <a:endParaRPr lang="en-US" sz="1000"/>
          </a:p>
          <a:p>
            <a:pPr marL="457200" indent="-457200" algn="l"/>
            <a:r>
              <a:rPr lang="en-US" sz="1800"/>
              <a:t>10          9.2                       23         21.1                        50          71.9</a:t>
            </a:r>
          </a:p>
          <a:p>
            <a:pPr marL="457200" indent="-457200" algn="l"/>
            <a:endParaRPr lang="en-US" sz="1000"/>
          </a:p>
          <a:p>
            <a:pPr marL="457200" indent="-457200" algn="l">
              <a:buFontTx/>
              <a:buAutoNum type="arabicPlain" startAt="12"/>
            </a:pPr>
            <a:r>
              <a:rPr lang="en-US" sz="1800"/>
              <a:t>      10.5                      24         22.4                        55          92.5</a:t>
            </a:r>
          </a:p>
          <a:p>
            <a:pPr marL="457200" indent="-457200" algn="l">
              <a:buFontTx/>
              <a:buAutoNum type="arabicPlain" startAt="12"/>
            </a:pPr>
            <a:endParaRPr lang="en-US" sz="1000"/>
          </a:p>
          <a:p>
            <a:pPr marL="457200" indent="-457200" algn="l"/>
            <a:r>
              <a:rPr lang="en-US" sz="1800"/>
              <a:t>14         12.0                      25         23.8                        35        118.0</a:t>
            </a:r>
          </a:p>
          <a:p>
            <a:pPr marL="457200" indent="-457200" algn="l"/>
            <a:endParaRPr lang="en-US" sz="1000"/>
          </a:p>
          <a:p>
            <a:pPr marL="457200" indent="-457200" algn="l">
              <a:buFontTx/>
              <a:buAutoNum type="arabicPlain" startAt="16"/>
            </a:pPr>
            <a:r>
              <a:rPr lang="en-US" sz="1800"/>
              <a:t>      13.6                      26         25.2                        40        149.4</a:t>
            </a:r>
          </a:p>
          <a:p>
            <a:pPr marL="457200" indent="-457200" algn="l">
              <a:buFontTx/>
              <a:buAutoNum type="arabicPlain" startAt="16"/>
            </a:pPr>
            <a:endParaRPr lang="en-US" sz="1000"/>
          </a:p>
          <a:p>
            <a:pPr marL="457200" indent="-457200" algn="l">
              <a:buFontTx/>
              <a:buAutoNum type="arabicPlain" startAt="16"/>
            </a:pPr>
            <a:r>
              <a:rPr lang="en-US" sz="1800"/>
              <a:t>      14.5                      27         26.7                        40        233.7</a:t>
            </a:r>
          </a:p>
          <a:p>
            <a:pPr marL="457200" indent="-457200" algn="l">
              <a:buFontTx/>
              <a:buAutoNum type="arabicPlain" startAt="16"/>
            </a:pPr>
            <a:endParaRPr lang="en-US" sz="1000"/>
          </a:p>
          <a:p>
            <a:pPr marL="457200" indent="-457200" algn="l"/>
            <a:r>
              <a:rPr lang="en-US" sz="1800"/>
              <a:t>18         15.5                      28         28.4                        55        355.1</a:t>
            </a:r>
          </a:p>
          <a:p>
            <a:pPr marL="457200" indent="-457200" algn="l">
              <a:buFontTx/>
              <a:buChar char="•"/>
            </a:pPr>
            <a:endParaRPr lang="en-US" sz="1000"/>
          </a:p>
          <a:p>
            <a:pPr marL="457200" indent="-457200" algn="l"/>
            <a:r>
              <a:rPr lang="en-US" sz="1800"/>
              <a:t>19         16.5                      29         30.0                        35        525.8</a:t>
            </a:r>
          </a:p>
          <a:p>
            <a:pPr marL="457200" indent="-457200" algn="l"/>
            <a:endParaRPr lang="en-US" sz="1000"/>
          </a:p>
          <a:p>
            <a:pPr marL="457200" indent="-457200" algn="l"/>
            <a:r>
              <a:rPr lang="en-US" sz="1800"/>
              <a:t>20         17.5                      30         31.8                        40        760.0</a:t>
            </a:r>
          </a:p>
          <a:p>
            <a:pPr marL="457200" indent="-457200" algn="l"/>
            <a:r>
              <a:rPr lang="en-US" sz="1800"/>
              <a:t>		</a:t>
            </a:r>
          </a:p>
        </p:txBody>
      </p:sp>
      <p:sp>
        <p:nvSpPr>
          <p:cNvPr id="89097" name="Rectangle 10"/>
          <p:cNvSpPr>
            <a:spLocks noChangeArrowheads="1"/>
          </p:cNvSpPr>
          <p:nvPr/>
        </p:nvSpPr>
        <p:spPr bwMode="auto">
          <a:xfrm>
            <a:off x="76200" y="6567488"/>
            <a:ext cx="2833688" cy="214312"/>
          </a:xfrm>
          <a:prstGeom prst="rect">
            <a:avLst/>
          </a:prstGeom>
          <a:noFill/>
          <a:ln w="9525">
            <a:noFill/>
            <a:miter lim="800000"/>
            <a:headEnd/>
            <a:tailEnd/>
          </a:ln>
        </p:spPr>
        <p:txBody>
          <a:bodyPr wrap="none">
            <a:spAutoFit/>
          </a:bodyPr>
          <a:lstStyle/>
          <a:p>
            <a:pPr algn="l"/>
            <a:r>
              <a:rPr lang="en-US" sz="800"/>
              <a:t>Corwin, </a:t>
            </a:r>
            <a:r>
              <a:rPr lang="en-US" sz="800" u="sng"/>
              <a:t>Introductory Chemistry </a:t>
            </a:r>
            <a:r>
              <a:rPr lang="en-US" sz="800"/>
              <a:t>4</a:t>
            </a:r>
            <a:r>
              <a:rPr lang="en-US" sz="800" baseline="30000"/>
              <a:t>th</a:t>
            </a:r>
            <a:r>
              <a:rPr lang="en-US" sz="800"/>
              <a:t> Edition, 2005, page 584</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31" descr="C12F16"/>
          <p:cNvPicPr>
            <a:picLocks noChangeAspect="1" noChangeArrowheads="1"/>
          </p:cNvPicPr>
          <p:nvPr/>
        </p:nvPicPr>
        <p:blipFill>
          <a:blip r:embed="rId3" cstate="print"/>
          <a:srcRect l="4340" t="25174" r="2582" b="21355"/>
          <a:stretch>
            <a:fillRect/>
          </a:stretch>
        </p:blipFill>
        <p:spPr bwMode="auto">
          <a:xfrm>
            <a:off x="523875" y="2016125"/>
            <a:ext cx="8102600" cy="3490913"/>
          </a:xfrm>
          <a:prstGeom prst="rect">
            <a:avLst/>
          </a:prstGeom>
          <a:noFill/>
          <a:ln w="9525">
            <a:noFill/>
            <a:miter lim="800000"/>
            <a:headEnd/>
            <a:tailEnd/>
          </a:ln>
        </p:spPr>
      </p:pic>
      <p:sp>
        <p:nvSpPr>
          <p:cNvPr id="90115" name="Rectangle 13"/>
          <p:cNvSpPr>
            <a:spLocks noGrp="1" noChangeArrowheads="1"/>
          </p:cNvSpPr>
          <p:nvPr>
            <p:ph type="title"/>
          </p:nvPr>
        </p:nvSpPr>
        <p:spPr/>
        <p:txBody>
          <a:bodyPr/>
          <a:lstStyle/>
          <a:p>
            <a:pPr eaLnBrk="1" hangingPunct="1"/>
            <a:endParaRPr lang="en-US" smtClean="0"/>
          </a:p>
        </p:txBody>
      </p:sp>
      <p:sp>
        <p:nvSpPr>
          <p:cNvPr id="90116" name="Oval 16"/>
          <p:cNvSpPr>
            <a:spLocks noChangeArrowheads="1"/>
          </p:cNvSpPr>
          <p:nvPr/>
        </p:nvSpPr>
        <p:spPr bwMode="auto">
          <a:xfrm>
            <a:off x="336550" y="5905500"/>
            <a:ext cx="228600" cy="228600"/>
          </a:xfrm>
          <a:prstGeom prst="ellipse">
            <a:avLst/>
          </a:prstGeom>
          <a:gradFill rotWithShape="1">
            <a:gsLst>
              <a:gs pos="0">
                <a:schemeClr val="bg1"/>
              </a:gs>
              <a:gs pos="100000">
                <a:schemeClr val="accent1"/>
              </a:gs>
            </a:gsLst>
            <a:lin ang="2700000" scaled="1"/>
          </a:gradFill>
          <a:ln w="9525">
            <a:solidFill>
              <a:srgbClr val="99CCFF"/>
            </a:solidFill>
            <a:round/>
            <a:headEnd/>
            <a:tailEnd/>
          </a:ln>
        </p:spPr>
        <p:txBody>
          <a:bodyPr wrap="none" anchor="ctr"/>
          <a:lstStyle/>
          <a:p>
            <a:endParaRPr lang="en-US"/>
          </a:p>
        </p:txBody>
      </p:sp>
      <p:sp>
        <p:nvSpPr>
          <p:cNvPr id="90117" name="Oval 17"/>
          <p:cNvSpPr>
            <a:spLocks noChangeArrowheads="1"/>
          </p:cNvSpPr>
          <p:nvPr/>
        </p:nvSpPr>
        <p:spPr bwMode="auto">
          <a:xfrm>
            <a:off x="333375" y="6196013"/>
            <a:ext cx="228600" cy="228600"/>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pPr eaLnBrk="1" hangingPunct="1"/>
            <a:endParaRPr lang="en-US" smtClean="0"/>
          </a:p>
        </p:txBody>
      </p:sp>
      <p:grpSp>
        <p:nvGrpSpPr>
          <p:cNvPr id="91139" name="Group 307"/>
          <p:cNvGrpSpPr>
            <a:grpSpLocks/>
          </p:cNvGrpSpPr>
          <p:nvPr/>
        </p:nvGrpSpPr>
        <p:grpSpPr bwMode="auto">
          <a:xfrm>
            <a:off x="4706938" y="2157413"/>
            <a:ext cx="2987675" cy="3043237"/>
            <a:chOff x="2965" y="1359"/>
            <a:chExt cx="1882" cy="1917"/>
          </a:xfrm>
        </p:grpSpPr>
        <p:sp>
          <p:nvSpPr>
            <p:cNvPr id="91290" name="Freeform 291"/>
            <p:cNvSpPr>
              <a:spLocks/>
            </p:cNvSpPr>
            <p:nvPr/>
          </p:nvSpPr>
          <p:spPr bwMode="auto">
            <a:xfrm rot="-4301909">
              <a:off x="3777" y="134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1" name="Freeform 288"/>
            <p:cNvSpPr>
              <a:spLocks/>
            </p:cNvSpPr>
            <p:nvPr/>
          </p:nvSpPr>
          <p:spPr bwMode="auto">
            <a:xfrm rot="-7380044">
              <a:off x="3831" y="1653"/>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2" name="Freeform 290"/>
            <p:cNvSpPr>
              <a:spLocks/>
            </p:cNvSpPr>
            <p:nvPr/>
          </p:nvSpPr>
          <p:spPr bwMode="auto">
            <a:xfrm rot="-4301909">
              <a:off x="4135" y="1427"/>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3" name="Freeform 292"/>
            <p:cNvSpPr>
              <a:spLocks/>
            </p:cNvSpPr>
            <p:nvPr/>
          </p:nvSpPr>
          <p:spPr bwMode="auto">
            <a:xfrm rot="-8059534">
              <a:off x="4487" y="1640"/>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4" name="Freeform 293"/>
            <p:cNvSpPr>
              <a:spLocks/>
            </p:cNvSpPr>
            <p:nvPr/>
          </p:nvSpPr>
          <p:spPr bwMode="auto">
            <a:xfrm rot="-7077656">
              <a:off x="4437" y="1849"/>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5" name="Freeform 294"/>
            <p:cNvSpPr>
              <a:spLocks/>
            </p:cNvSpPr>
            <p:nvPr/>
          </p:nvSpPr>
          <p:spPr bwMode="auto">
            <a:xfrm rot="-1083618">
              <a:off x="4081" y="179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6" name="Freeform 295"/>
            <p:cNvSpPr>
              <a:spLocks/>
            </p:cNvSpPr>
            <p:nvPr/>
          </p:nvSpPr>
          <p:spPr bwMode="auto">
            <a:xfrm rot="-4749177">
              <a:off x="3760" y="1884"/>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7" name="Freeform 296"/>
            <p:cNvSpPr>
              <a:spLocks/>
            </p:cNvSpPr>
            <p:nvPr/>
          </p:nvSpPr>
          <p:spPr bwMode="auto">
            <a:xfrm rot="5400000">
              <a:off x="3461" y="1853"/>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8" name="Freeform 297"/>
            <p:cNvSpPr>
              <a:spLocks/>
            </p:cNvSpPr>
            <p:nvPr/>
          </p:nvSpPr>
          <p:spPr bwMode="auto">
            <a:xfrm rot="-499266">
              <a:off x="3158" y="1645"/>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99" name="Freeform 298"/>
            <p:cNvSpPr>
              <a:spLocks/>
            </p:cNvSpPr>
            <p:nvPr/>
          </p:nvSpPr>
          <p:spPr bwMode="auto">
            <a:xfrm rot="444053">
              <a:off x="4320" y="2070"/>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300" name="Freeform 299"/>
            <p:cNvSpPr>
              <a:spLocks/>
            </p:cNvSpPr>
            <p:nvPr/>
          </p:nvSpPr>
          <p:spPr bwMode="auto">
            <a:xfrm rot="-957975">
              <a:off x="4564" y="207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301" name="Freeform 300"/>
            <p:cNvSpPr>
              <a:spLocks/>
            </p:cNvSpPr>
            <p:nvPr/>
          </p:nvSpPr>
          <p:spPr bwMode="auto">
            <a:xfrm rot="444053">
              <a:off x="3430" y="206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302" name="Freeform 301"/>
            <p:cNvSpPr>
              <a:spLocks/>
            </p:cNvSpPr>
            <p:nvPr/>
          </p:nvSpPr>
          <p:spPr bwMode="auto">
            <a:xfrm rot="10149803">
              <a:off x="3153" y="2273"/>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303" name="Freeform 302"/>
            <p:cNvSpPr>
              <a:spLocks/>
            </p:cNvSpPr>
            <p:nvPr/>
          </p:nvSpPr>
          <p:spPr bwMode="auto">
            <a:xfrm rot="7148130">
              <a:off x="3778" y="229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304" name="Freeform 303"/>
            <p:cNvSpPr>
              <a:spLocks/>
            </p:cNvSpPr>
            <p:nvPr/>
          </p:nvSpPr>
          <p:spPr bwMode="auto">
            <a:xfrm rot="10004839">
              <a:off x="3981" y="233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305" name="Freeform 304"/>
            <p:cNvSpPr>
              <a:spLocks/>
            </p:cNvSpPr>
            <p:nvPr/>
          </p:nvSpPr>
          <p:spPr bwMode="auto">
            <a:xfrm rot="10399603">
              <a:off x="3476" y="1595"/>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306" name="Oval 226"/>
            <p:cNvSpPr>
              <a:spLocks noChangeArrowheads="1"/>
            </p:cNvSpPr>
            <p:nvPr/>
          </p:nvSpPr>
          <p:spPr bwMode="auto">
            <a:xfrm>
              <a:off x="3753" y="3046"/>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07" name="Oval 219"/>
            <p:cNvSpPr>
              <a:spLocks noChangeArrowheads="1"/>
            </p:cNvSpPr>
            <p:nvPr/>
          </p:nvSpPr>
          <p:spPr bwMode="auto">
            <a:xfrm>
              <a:off x="4083" y="2648"/>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08" name="Oval 213"/>
            <p:cNvSpPr>
              <a:spLocks noChangeArrowheads="1"/>
            </p:cNvSpPr>
            <p:nvPr/>
          </p:nvSpPr>
          <p:spPr bwMode="auto">
            <a:xfrm>
              <a:off x="3603" y="2476"/>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09" name="Oval 223"/>
            <p:cNvSpPr>
              <a:spLocks noChangeArrowheads="1"/>
            </p:cNvSpPr>
            <p:nvPr/>
          </p:nvSpPr>
          <p:spPr bwMode="auto">
            <a:xfrm>
              <a:off x="3705" y="2876"/>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10" name="Oval 234"/>
            <p:cNvSpPr>
              <a:spLocks noChangeArrowheads="1"/>
            </p:cNvSpPr>
            <p:nvPr/>
          </p:nvSpPr>
          <p:spPr bwMode="auto">
            <a:xfrm>
              <a:off x="4557" y="2574"/>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11" name="Oval 228"/>
            <p:cNvSpPr>
              <a:spLocks noChangeArrowheads="1"/>
            </p:cNvSpPr>
            <p:nvPr/>
          </p:nvSpPr>
          <p:spPr bwMode="auto">
            <a:xfrm>
              <a:off x="4263" y="295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12" name="Oval 212"/>
            <p:cNvSpPr>
              <a:spLocks noChangeArrowheads="1"/>
            </p:cNvSpPr>
            <p:nvPr/>
          </p:nvSpPr>
          <p:spPr bwMode="auto">
            <a:xfrm>
              <a:off x="3313" y="272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13" name="Oval 225"/>
            <p:cNvSpPr>
              <a:spLocks noChangeArrowheads="1"/>
            </p:cNvSpPr>
            <p:nvPr/>
          </p:nvSpPr>
          <p:spPr bwMode="auto">
            <a:xfrm>
              <a:off x="3879" y="291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14" name="Oval 218"/>
            <p:cNvSpPr>
              <a:spLocks noChangeArrowheads="1"/>
            </p:cNvSpPr>
            <p:nvPr/>
          </p:nvSpPr>
          <p:spPr bwMode="auto">
            <a:xfrm>
              <a:off x="4287" y="257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15" name="Oval 216"/>
            <p:cNvSpPr>
              <a:spLocks noChangeArrowheads="1"/>
            </p:cNvSpPr>
            <p:nvPr/>
          </p:nvSpPr>
          <p:spPr bwMode="auto">
            <a:xfrm>
              <a:off x="3871" y="2604"/>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316" name="Oval 123"/>
            <p:cNvSpPr>
              <a:spLocks noChangeArrowheads="1"/>
            </p:cNvSpPr>
            <p:nvPr/>
          </p:nvSpPr>
          <p:spPr bwMode="auto">
            <a:xfrm>
              <a:off x="4211" y="148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17" name="Oval 124"/>
            <p:cNvSpPr>
              <a:spLocks noChangeArrowheads="1"/>
            </p:cNvSpPr>
            <p:nvPr/>
          </p:nvSpPr>
          <p:spPr bwMode="auto">
            <a:xfrm>
              <a:off x="4606" y="217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18" name="Oval 125"/>
            <p:cNvSpPr>
              <a:spLocks noChangeArrowheads="1"/>
            </p:cNvSpPr>
            <p:nvPr/>
          </p:nvSpPr>
          <p:spPr bwMode="auto">
            <a:xfrm>
              <a:off x="4526" y="184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19" name="Oval 126"/>
            <p:cNvSpPr>
              <a:spLocks noChangeArrowheads="1"/>
            </p:cNvSpPr>
            <p:nvPr/>
          </p:nvSpPr>
          <p:spPr bwMode="auto">
            <a:xfrm>
              <a:off x="4647" y="263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0" name="Oval 127"/>
            <p:cNvSpPr>
              <a:spLocks noChangeArrowheads="1"/>
            </p:cNvSpPr>
            <p:nvPr/>
          </p:nvSpPr>
          <p:spPr bwMode="auto">
            <a:xfrm>
              <a:off x="4523" y="268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1" name="Oval 128"/>
            <p:cNvSpPr>
              <a:spLocks noChangeArrowheads="1"/>
            </p:cNvSpPr>
            <p:nvPr/>
          </p:nvSpPr>
          <p:spPr bwMode="auto">
            <a:xfrm>
              <a:off x="4096" y="246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2" name="Oval 129"/>
            <p:cNvSpPr>
              <a:spLocks noChangeArrowheads="1"/>
            </p:cNvSpPr>
            <p:nvPr/>
          </p:nvSpPr>
          <p:spPr bwMode="auto">
            <a:xfrm>
              <a:off x="4572" y="159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3" name="Oval 130"/>
            <p:cNvSpPr>
              <a:spLocks noChangeArrowheads="1"/>
            </p:cNvSpPr>
            <p:nvPr/>
          </p:nvSpPr>
          <p:spPr bwMode="auto">
            <a:xfrm>
              <a:off x="4374" y="269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4" name="Oval 131"/>
            <p:cNvSpPr>
              <a:spLocks noChangeArrowheads="1"/>
            </p:cNvSpPr>
            <p:nvPr/>
          </p:nvSpPr>
          <p:spPr bwMode="auto">
            <a:xfrm>
              <a:off x="3845" y="138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5" name="Oval 132"/>
            <p:cNvSpPr>
              <a:spLocks noChangeArrowheads="1"/>
            </p:cNvSpPr>
            <p:nvPr/>
          </p:nvSpPr>
          <p:spPr bwMode="auto">
            <a:xfrm>
              <a:off x="4296" y="247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6" name="Oval 133"/>
            <p:cNvSpPr>
              <a:spLocks noChangeArrowheads="1"/>
            </p:cNvSpPr>
            <p:nvPr/>
          </p:nvSpPr>
          <p:spPr bwMode="auto">
            <a:xfrm>
              <a:off x="4068" y="303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7" name="Oval 134"/>
            <p:cNvSpPr>
              <a:spLocks noChangeArrowheads="1"/>
            </p:cNvSpPr>
            <p:nvPr/>
          </p:nvSpPr>
          <p:spPr bwMode="auto">
            <a:xfrm>
              <a:off x="4407" y="259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8" name="Oval 135"/>
            <p:cNvSpPr>
              <a:spLocks noChangeArrowheads="1"/>
            </p:cNvSpPr>
            <p:nvPr/>
          </p:nvSpPr>
          <p:spPr bwMode="auto">
            <a:xfrm>
              <a:off x="4489" y="247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29" name="Oval 136"/>
            <p:cNvSpPr>
              <a:spLocks noChangeArrowheads="1"/>
            </p:cNvSpPr>
            <p:nvPr/>
          </p:nvSpPr>
          <p:spPr bwMode="auto">
            <a:xfrm>
              <a:off x="3792" y="259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0" name="Oval 137"/>
            <p:cNvSpPr>
              <a:spLocks noChangeArrowheads="1"/>
            </p:cNvSpPr>
            <p:nvPr/>
          </p:nvSpPr>
          <p:spPr bwMode="auto">
            <a:xfrm>
              <a:off x="3354" y="139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1" name="Oval 138"/>
            <p:cNvSpPr>
              <a:spLocks noChangeArrowheads="1"/>
            </p:cNvSpPr>
            <p:nvPr/>
          </p:nvSpPr>
          <p:spPr bwMode="auto">
            <a:xfrm>
              <a:off x="3387" y="188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2" name="Oval 139"/>
            <p:cNvSpPr>
              <a:spLocks noChangeArrowheads="1"/>
            </p:cNvSpPr>
            <p:nvPr/>
          </p:nvSpPr>
          <p:spPr bwMode="auto">
            <a:xfrm>
              <a:off x="3436" y="247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3" name="Oval 140"/>
            <p:cNvSpPr>
              <a:spLocks noChangeArrowheads="1"/>
            </p:cNvSpPr>
            <p:nvPr/>
          </p:nvSpPr>
          <p:spPr bwMode="auto">
            <a:xfrm>
              <a:off x="3059" y="255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4" name="Oval 141"/>
            <p:cNvSpPr>
              <a:spLocks noChangeArrowheads="1"/>
            </p:cNvSpPr>
            <p:nvPr/>
          </p:nvSpPr>
          <p:spPr bwMode="auto">
            <a:xfrm>
              <a:off x="3161" y="253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5" name="Oval 142"/>
            <p:cNvSpPr>
              <a:spLocks noChangeArrowheads="1"/>
            </p:cNvSpPr>
            <p:nvPr/>
          </p:nvSpPr>
          <p:spPr bwMode="auto">
            <a:xfrm>
              <a:off x="3208" y="283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6" name="Oval 143"/>
            <p:cNvSpPr>
              <a:spLocks noChangeArrowheads="1"/>
            </p:cNvSpPr>
            <p:nvPr/>
          </p:nvSpPr>
          <p:spPr bwMode="auto">
            <a:xfrm>
              <a:off x="3239" y="247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7" name="Oval 144"/>
            <p:cNvSpPr>
              <a:spLocks noChangeArrowheads="1"/>
            </p:cNvSpPr>
            <p:nvPr/>
          </p:nvSpPr>
          <p:spPr bwMode="auto">
            <a:xfrm>
              <a:off x="4128" y="191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8" name="Oval 145"/>
            <p:cNvSpPr>
              <a:spLocks noChangeArrowheads="1"/>
            </p:cNvSpPr>
            <p:nvPr/>
          </p:nvSpPr>
          <p:spPr bwMode="auto">
            <a:xfrm>
              <a:off x="3343" y="248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39" name="Oval 146"/>
            <p:cNvSpPr>
              <a:spLocks noChangeArrowheads="1"/>
            </p:cNvSpPr>
            <p:nvPr/>
          </p:nvSpPr>
          <p:spPr bwMode="auto">
            <a:xfrm>
              <a:off x="4507" y="283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0" name="Oval 147"/>
            <p:cNvSpPr>
              <a:spLocks noChangeArrowheads="1"/>
            </p:cNvSpPr>
            <p:nvPr/>
          </p:nvSpPr>
          <p:spPr bwMode="auto">
            <a:xfrm>
              <a:off x="3179" y="177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1" name="Oval 148"/>
            <p:cNvSpPr>
              <a:spLocks noChangeArrowheads="1"/>
            </p:cNvSpPr>
            <p:nvPr/>
          </p:nvSpPr>
          <p:spPr bwMode="auto">
            <a:xfrm>
              <a:off x="3484" y="154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2" name="Oval 149"/>
            <p:cNvSpPr>
              <a:spLocks noChangeArrowheads="1"/>
            </p:cNvSpPr>
            <p:nvPr/>
          </p:nvSpPr>
          <p:spPr bwMode="auto">
            <a:xfrm>
              <a:off x="3729" y="228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3" name="Oval 150"/>
            <p:cNvSpPr>
              <a:spLocks noChangeArrowheads="1"/>
            </p:cNvSpPr>
            <p:nvPr/>
          </p:nvSpPr>
          <p:spPr bwMode="auto">
            <a:xfrm>
              <a:off x="3851" y="193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4" name="Oval 151"/>
            <p:cNvSpPr>
              <a:spLocks noChangeArrowheads="1"/>
            </p:cNvSpPr>
            <p:nvPr/>
          </p:nvSpPr>
          <p:spPr bwMode="auto">
            <a:xfrm>
              <a:off x="3369" y="261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5" name="Oval 152"/>
            <p:cNvSpPr>
              <a:spLocks noChangeArrowheads="1"/>
            </p:cNvSpPr>
            <p:nvPr/>
          </p:nvSpPr>
          <p:spPr bwMode="auto">
            <a:xfrm>
              <a:off x="4419" y="291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6" name="Oval 153"/>
            <p:cNvSpPr>
              <a:spLocks noChangeArrowheads="1"/>
            </p:cNvSpPr>
            <p:nvPr/>
          </p:nvSpPr>
          <p:spPr bwMode="auto">
            <a:xfrm>
              <a:off x="3812" y="274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7" name="Oval 154"/>
            <p:cNvSpPr>
              <a:spLocks noChangeArrowheads="1"/>
            </p:cNvSpPr>
            <p:nvPr/>
          </p:nvSpPr>
          <p:spPr bwMode="auto">
            <a:xfrm>
              <a:off x="3656" y="298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8" name="Oval 155"/>
            <p:cNvSpPr>
              <a:spLocks noChangeArrowheads="1"/>
            </p:cNvSpPr>
            <p:nvPr/>
          </p:nvSpPr>
          <p:spPr bwMode="auto">
            <a:xfrm>
              <a:off x="4274" y="268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49" name="Oval 156"/>
            <p:cNvSpPr>
              <a:spLocks noChangeArrowheads="1"/>
            </p:cNvSpPr>
            <p:nvPr/>
          </p:nvSpPr>
          <p:spPr bwMode="auto">
            <a:xfrm>
              <a:off x="4150" y="281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0" name="Oval 157"/>
            <p:cNvSpPr>
              <a:spLocks noChangeArrowheads="1"/>
            </p:cNvSpPr>
            <p:nvPr/>
          </p:nvSpPr>
          <p:spPr bwMode="auto">
            <a:xfrm>
              <a:off x="3732" y="281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1" name="Oval 158"/>
            <p:cNvSpPr>
              <a:spLocks noChangeArrowheads="1"/>
            </p:cNvSpPr>
            <p:nvPr/>
          </p:nvSpPr>
          <p:spPr bwMode="auto">
            <a:xfrm>
              <a:off x="3526" y="283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2" name="Oval 159"/>
            <p:cNvSpPr>
              <a:spLocks noChangeArrowheads="1"/>
            </p:cNvSpPr>
            <p:nvPr/>
          </p:nvSpPr>
          <p:spPr bwMode="auto">
            <a:xfrm>
              <a:off x="4470" y="259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3" name="Oval 160"/>
            <p:cNvSpPr>
              <a:spLocks noChangeArrowheads="1"/>
            </p:cNvSpPr>
            <p:nvPr/>
          </p:nvSpPr>
          <p:spPr bwMode="auto">
            <a:xfrm>
              <a:off x="3674" y="257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4" name="Oval 161"/>
            <p:cNvSpPr>
              <a:spLocks noChangeArrowheads="1"/>
            </p:cNvSpPr>
            <p:nvPr/>
          </p:nvSpPr>
          <p:spPr bwMode="auto">
            <a:xfrm>
              <a:off x="4002" y="261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5" name="Oval 162"/>
            <p:cNvSpPr>
              <a:spLocks noChangeArrowheads="1"/>
            </p:cNvSpPr>
            <p:nvPr/>
          </p:nvSpPr>
          <p:spPr bwMode="auto">
            <a:xfrm>
              <a:off x="4098" y="258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6" name="Oval 163"/>
            <p:cNvSpPr>
              <a:spLocks noChangeArrowheads="1"/>
            </p:cNvSpPr>
            <p:nvPr/>
          </p:nvSpPr>
          <p:spPr bwMode="auto">
            <a:xfrm>
              <a:off x="3335" y="282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7" name="Oval 164"/>
            <p:cNvSpPr>
              <a:spLocks noChangeArrowheads="1"/>
            </p:cNvSpPr>
            <p:nvPr/>
          </p:nvSpPr>
          <p:spPr bwMode="auto">
            <a:xfrm>
              <a:off x="4331" y="219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8" name="Oval 165"/>
            <p:cNvSpPr>
              <a:spLocks noChangeArrowheads="1"/>
            </p:cNvSpPr>
            <p:nvPr/>
          </p:nvSpPr>
          <p:spPr bwMode="auto">
            <a:xfrm>
              <a:off x="3909" y="164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59" name="Oval 166"/>
            <p:cNvSpPr>
              <a:spLocks noChangeArrowheads="1"/>
            </p:cNvSpPr>
            <p:nvPr/>
          </p:nvSpPr>
          <p:spPr bwMode="auto">
            <a:xfrm>
              <a:off x="3996" y="249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0" name="Oval 167"/>
            <p:cNvSpPr>
              <a:spLocks noChangeArrowheads="1"/>
            </p:cNvSpPr>
            <p:nvPr/>
          </p:nvSpPr>
          <p:spPr bwMode="auto">
            <a:xfrm>
              <a:off x="3230" y="263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1" name="Oval 168"/>
            <p:cNvSpPr>
              <a:spLocks noChangeArrowheads="1"/>
            </p:cNvSpPr>
            <p:nvPr/>
          </p:nvSpPr>
          <p:spPr bwMode="auto">
            <a:xfrm>
              <a:off x="3111" y="265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2" name="Oval 169"/>
            <p:cNvSpPr>
              <a:spLocks noChangeArrowheads="1"/>
            </p:cNvSpPr>
            <p:nvPr/>
          </p:nvSpPr>
          <p:spPr bwMode="auto">
            <a:xfrm>
              <a:off x="3162" y="275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3" name="Oval 170"/>
            <p:cNvSpPr>
              <a:spLocks noChangeArrowheads="1"/>
            </p:cNvSpPr>
            <p:nvPr/>
          </p:nvSpPr>
          <p:spPr bwMode="auto">
            <a:xfrm>
              <a:off x="3090" y="247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4" name="Oval 171"/>
            <p:cNvSpPr>
              <a:spLocks noChangeArrowheads="1"/>
            </p:cNvSpPr>
            <p:nvPr/>
          </p:nvSpPr>
          <p:spPr bwMode="auto">
            <a:xfrm>
              <a:off x="3339" y="298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5" name="Oval 172"/>
            <p:cNvSpPr>
              <a:spLocks noChangeArrowheads="1"/>
            </p:cNvSpPr>
            <p:nvPr/>
          </p:nvSpPr>
          <p:spPr bwMode="auto">
            <a:xfrm>
              <a:off x="3746" y="247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6" name="Oval 173"/>
            <p:cNvSpPr>
              <a:spLocks noChangeArrowheads="1"/>
            </p:cNvSpPr>
            <p:nvPr/>
          </p:nvSpPr>
          <p:spPr bwMode="auto">
            <a:xfrm>
              <a:off x="3374" y="271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7" name="Oval 174"/>
            <p:cNvSpPr>
              <a:spLocks noChangeArrowheads="1"/>
            </p:cNvSpPr>
            <p:nvPr/>
          </p:nvSpPr>
          <p:spPr bwMode="auto">
            <a:xfrm>
              <a:off x="3442" y="275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8" name="Oval 175"/>
            <p:cNvSpPr>
              <a:spLocks noChangeArrowheads="1"/>
            </p:cNvSpPr>
            <p:nvPr/>
          </p:nvSpPr>
          <p:spPr bwMode="auto">
            <a:xfrm>
              <a:off x="3440" y="303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69" name="Oval 176"/>
            <p:cNvSpPr>
              <a:spLocks noChangeArrowheads="1"/>
            </p:cNvSpPr>
            <p:nvPr/>
          </p:nvSpPr>
          <p:spPr bwMode="auto">
            <a:xfrm>
              <a:off x="3600" y="263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0" name="Oval 177"/>
            <p:cNvSpPr>
              <a:spLocks noChangeArrowheads="1"/>
            </p:cNvSpPr>
            <p:nvPr/>
          </p:nvSpPr>
          <p:spPr bwMode="auto">
            <a:xfrm>
              <a:off x="4186" y="304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1" name="Oval 178"/>
            <p:cNvSpPr>
              <a:spLocks noChangeArrowheads="1"/>
            </p:cNvSpPr>
            <p:nvPr/>
          </p:nvSpPr>
          <p:spPr bwMode="auto">
            <a:xfrm>
              <a:off x="3917" y="270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2" name="Oval 179"/>
            <p:cNvSpPr>
              <a:spLocks noChangeArrowheads="1"/>
            </p:cNvSpPr>
            <p:nvPr/>
          </p:nvSpPr>
          <p:spPr bwMode="auto">
            <a:xfrm>
              <a:off x="3810" y="287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3" name="Oval 180"/>
            <p:cNvSpPr>
              <a:spLocks noChangeArrowheads="1"/>
            </p:cNvSpPr>
            <p:nvPr/>
          </p:nvSpPr>
          <p:spPr bwMode="auto">
            <a:xfrm>
              <a:off x="3655" y="276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4" name="Oval 181"/>
            <p:cNvSpPr>
              <a:spLocks noChangeArrowheads="1"/>
            </p:cNvSpPr>
            <p:nvPr/>
          </p:nvSpPr>
          <p:spPr bwMode="auto">
            <a:xfrm>
              <a:off x="3632" y="288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5" name="Oval 182"/>
            <p:cNvSpPr>
              <a:spLocks noChangeArrowheads="1"/>
            </p:cNvSpPr>
            <p:nvPr/>
          </p:nvSpPr>
          <p:spPr bwMode="auto">
            <a:xfrm>
              <a:off x="3535" y="295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6" name="Oval 183"/>
            <p:cNvSpPr>
              <a:spLocks noChangeArrowheads="1"/>
            </p:cNvSpPr>
            <p:nvPr/>
          </p:nvSpPr>
          <p:spPr bwMode="auto">
            <a:xfrm>
              <a:off x="2965" y="198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7" name="Oval 184"/>
            <p:cNvSpPr>
              <a:spLocks noChangeArrowheads="1"/>
            </p:cNvSpPr>
            <p:nvPr/>
          </p:nvSpPr>
          <p:spPr bwMode="auto">
            <a:xfrm>
              <a:off x="3430" y="217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8" name="Oval 185"/>
            <p:cNvSpPr>
              <a:spLocks noChangeArrowheads="1"/>
            </p:cNvSpPr>
            <p:nvPr/>
          </p:nvSpPr>
          <p:spPr bwMode="auto">
            <a:xfrm>
              <a:off x="4171" y="267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79" name="Oval 186"/>
            <p:cNvSpPr>
              <a:spLocks noChangeArrowheads="1"/>
            </p:cNvSpPr>
            <p:nvPr/>
          </p:nvSpPr>
          <p:spPr bwMode="auto">
            <a:xfrm>
              <a:off x="3155" y="221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0" name="Oval 187"/>
            <p:cNvSpPr>
              <a:spLocks noChangeArrowheads="1"/>
            </p:cNvSpPr>
            <p:nvPr/>
          </p:nvSpPr>
          <p:spPr bwMode="auto">
            <a:xfrm>
              <a:off x="3478" y="264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1" name="Oval 188"/>
            <p:cNvSpPr>
              <a:spLocks noChangeArrowheads="1"/>
            </p:cNvSpPr>
            <p:nvPr/>
          </p:nvSpPr>
          <p:spPr bwMode="auto">
            <a:xfrm>
              <a:off x="3418" y="294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2" name="Oval 189"/>
            <p:cNvSpPr>
              <a:spLocks noChangeArrowheads="1"/>
            </p:cNvSpPr>
            <p:nvPr/>
          </p:nvSpPr>
          <p:spPr bwMode="auto">
            <a:xfrm>
              <a:off x="3437" y="286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3" name="Oval 190"/>
            <p:cNvSpPr>
              <a:spLocks noChangeArrowheads="1"/>
            </p:cNvSpPr>
            <p:nvPr/>
          </p:nvSpPr>
          <p:spPr bwMode="auto">
            <a:xfrm>
              <a:off x="3922" y="282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4" name="Oval 191"/>
            <p:cNvSpPr>
              <a:spLocks noChangeArrowheads="1"/>
            </p:cNvSpPr>
            <p:nvPr/>
          </p:nvSpPr>
          <p:spPr bwMode="auto">
            <a:xfrm>
              <a:off x="3862" y="311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5" name="Oval 192"/>
            <p:cNvSpPr>
              <a:spLocks noChangeArrowheads="1"/>
            </p:cNvSpPr>
            <p:nvPr/>
          </p:nvSpPr>
          <p:spPr bwMode="auto">
            <a:xfrm>
              <a:off x="4292" y="304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6" name="Oval 193"/>
            <p:cNvSpPr>
              <a:spLocks noChangeArrowheads="1"/>
            </p:cNvSpPr>
            <p:nvPr/>
          </p:nvSpPr>
          <p:spPr bwMode="auto">
            <a:xfrm>
              <a:off x="3746" y="298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7" name="Oval 194"/>
            <p:cNvSpPr>
              <a:spLocks noChangeArrowheads="1"/>
            </p:cNvSpPr>
            <p:nvPr/>
          </p:nvSpPr>
          <p:spPr bwMode="auto">
            <a:xfrm>
              <a:off x="4699" y="252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8" name="Oval 195"/>
            <p:cNvSpPr>
              <a:spLocks noChangeArrowheads="1"/>
            </p:cNvSpPr>
            <p:nvPr/>
          </p:nvSpPr>
          <p:spPr bwMode="auto">
            <a:xfrm>
              <a:off x="4035" y="275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89" name="Oval 196"/>
            <p:cNvSpPr>
              <a:spLocks noChangeArrowheads="1"/>
            </p:cNvSpPr>
            <p:nvPr/>
          </p:nvSpPr>
          <p:spPr bwMode="auto">
            <a:xfrm>
              <a:off x="3877" y="301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0" name="Oval 197"/>
            <p:cNvSpPr>
              <a:spLocks noChangeArrowheads="1"/>
            </p:cNvSpPr>
            <p:nvPr/>
          </p:nvSpPr>
          <p:spPr bwMode="auto">
            <a:xfrm>
              <a:off x="4188" y="288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1" name="Oval 198"/>
            <p:cNvSpPr>
              <a:spLocks noChangeArrowheads="1"/>
            </p:cNvSpPr>
            <p:nvPr/>
          </p:nvSpPr>
          <p:spPr bwMode="auto">
            <a:xfrm>
              <a:off x="3988" y="293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2" name="Oval 199"/>
            <p:cNvSpPr>
              <a:spLocks noChangeArrowheads="1"/>
            </p:cNvSpPr>
            <p:nvPr/>
          </p:nvSpPr>
          <p:spPr bwMode="auto">
            <a:xfrm>
              <a:off x="3662" y="310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3" name="Oval 200"/>
            <p:cNvSpPr>
              <a:spLocks noChangeArrowheads="1"/>
            </p:cNvSpPr>
            <p:nvPr/>
          </p:nvSpPr>
          <p:spPr bwMode="auto">
            <a:xfrm>
              <a:off x="4090" y="273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4" name="Oval 201"/>
            <p:cNvSpPr>
              <a:spLocks noChangeArrowheads="1"/>
            </p:cNvSpPr>
            <p:nvPr/>
          </p:nvSpPr>
          <p:spPr bwMode="auto">
            <a:xfrm>
              <a:off x="3764" y="313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5" name="Oval 202"/>
            <p:cNvSpPr>
              <a:spLocks noChangeArrowheads="1"/>
            </p:cNvSpPr>
            <p:nvPr/>
          </p:nvSpPr>
          <p:spPr bwMode="auto">
            <a:xfrm>
              <a:off x="4131" y="293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6" name="Oval 203"/>
            <p:cNvSpPr>
              <a:spLocks noChangeArrowheads="1"/>
            </p:cNvSpPr>
            <p:nvPr/>
          </p:nvSpPr>
          <p:spPr bwMode="auto">
            <a:xfrm>
              <a:off x="4578" y="246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7" name="Oval 204"/>
            <p:cNvSpPr>
              <a:spLocks noChangeArrowheads="1"/>
            </p:cNvSpPr>
            <p:nvPr/>
          </p:nvSpPr>
          <p:spPr bwMode="auto">
            <a:xfrm>
              <a:off x="4432" y="276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8" name="Oval 205"/>
            <p:cNvSpPr>
              <a:spLocks noChangeArrowheads="1"/>
            </p:cNvSpPr>
            <p:nvPr/>
          </p:nvSpPr>
          <p:spPr bwMode="auto">
            <a:xfrm>
              <a:off x="4703" y="245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399" name="Oval 206"/>
            <p:cNvSpPr>
              <a:spLocks noChangeArrowheads="1"/>
            </p:cNvSpPr>
            <p:nvPr/>
          </p:nvSpPr>
          <p:spPr bwMode="auto">
            <a:xfrm>
              <a:off x="4376" y="279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400" name="Oval 207"/>
            <p:cNvSpPr>
              <a:spLocks noChangeArrowheads="1"/>
            </p:cNvSpPr>
            <p:nvPr/>
          </p:nvSpPr>
          <p:spPr bwMode="auto">
            <a:xfrm>
              <a:off x="4321" y="287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401" name="Oval 208"/>
            <p:cNvSpPr>
              <a:spLocks noChangeArrowheads="1"/>
            </p:cNvSpPr>
            <p:nvPr/>
          </p:nvSpPr>
          <p:spPr bwMode="auto">
            <a:xfrm>
              <a:off x="4098" y="308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402" name="Oval 209"/>
            <p:cNvSpPr>
              <a:spLocks noChangeArrowheads="1"/>
            </p:cNvSpPr>
            <p:nvPr/>
          </p:nvSpPr>
          <p:spPr bwMode="auto">
            <a:xfrm>
              <a:off x="3978" y="227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403" name="Oval 210"/>
            <p:cNvSpPr>
              <a:spLocks noChangeArrowheads="1"/>
            </p:cNvSpPr>
            <p:nvPr/>
          </p:nvSpPr>
          <p:spPr bwMode="auto">
            <a:xfrm>
              <a:off x="2972" y="2475"/>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04" name="Oval 211"/>
            <p:cNvSpPr>
              <a:spLocks noChangeArrowheads="1"/>
            </p:cNvSpPr>
            <p:nvPr/>
          </p:nvSpPr>
          <p:spPr bwMode="auto">
            <a:xfrm>
              <a:off x="3303" y="254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05" name="Oval 214"/>
            <p:cNvSpPr>
              <a:spLocks noChangeArrowheads="1"/>
            </p:cNvSpPr>
            <p:nvPr/>
          </p:nvSpPr>
          <p:spPr bwMode="auto">
            <a:xfrm>
              <a:off x="3527" y="2524"/>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06" name="Oval 215"/>
            <p:cNvSpPr>
              <a:spLocks noChangeArrowheads="1"/>
            </p:cNvSpPr>
            <p:nvPr/>
          </p:nvSpPr>
          <p:spPr bwMode="auto">
            <a:xfrm>
              <a:off x="3877" y="247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07" name="Oval 217"/>
            <p:cNvSpPr>
              <a:spLocks noChangeArrowheads="1"/>
            </p:cNvSpPr>
            <p:nvPr/>
          </p:nvSpPr>
          <p:spPr bwMode="auto">
            <a:xfrm>
              <a:off x="3571" y="2738"/>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08" name="Oval 220"/>
            <p:cNvSpPr>
              <a:spLocks noChangeArrowheads="1"/>
            </p:cNvSpPr>
            <p:nvPr/>
          </p:nvSpPr>
          <p:spPr bwMode="auto">
            <a:xfrm>
              <a:off x="4045" y="2838"/>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09" name="Oval 221"/>
            <p:cNvSpPr>
              <a:spLocks noChangeArrowheads="1"/>
            </p:cNvSpPr>
            <p:nvPr/>
          </p:nvSpPr>
          <p:spPr bwMode="auto">
            <a:xfrm>
              <a:off x="3547" y="3048"/>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0" name="Oval 222"/>
            <p:cNvSpPr>
              <a:spLocks noChangeArrowheads="1"/>
            </p:cNvSpPr>
            <p:nvPr/>
          </p:nvSpPr>
          <p:spPr bwMode="auto">
            <a:xfrm>
              <a:off x="3269" y="2898"/>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1" name="Oval 224"/>
            <p:cNvSpPr>
              <a:spLocks noChangeArrowheads="1"/>
            </p:cNvSpPr>
            <p:nvPr/>
          </p:nvSpPr>
          <p:spPr bwMode="auto">
            <a:xfrm>
              <a:off x="3733" y="2690"/>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2" name="Oval 227"/>
            <p:cNvSpPr>
              <a:spLocks noChangeArrowheads="1"/>
            </p:cNvSpPr>
            <p:nvPr/>
          </p:nvSpPr>
          <p:spPr bwMode="auto">
            <a:xfrm>
              <a:off x="3963" y="308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3" name="Oval 229"/>
            <p:cNvSpPr>
              <a:spLocks noChangeArrowheads="1"/>
            </p:cNvSpPr>
            <p:nvPr/>
          </p:nvSpPr>
          <p:spPr bwMode="auto">
            <a:xfrm>
              <a:off x="4259" y="2788"/>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4" name="Oval 230"/>
            <p:cNvSpPr>
              <a:spLocks noChangeArrowheads="1"/>
            </p:cNvSpPr>
            <p:nvPr/>
          </p:nvSpPr>
          <p:spPr bwMode="auto">
            <a:xfrm>
              <a:off x="4175" y="2510"/>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5" name="Oval 231"/>
            <p:cNvSpPr>
              <a:spLocks noChangeArrowheads="1"/>
            </p:cNvSpPr>
            <p:nvPr/>
          </p:nvSpPr>
          <p:spPr bwMode="auto">
            <a:xfrm>
              <a:off x="4397" y="2484"/>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6" name="Oval 232"/>
            <p:cNvSpPr>
              <a:spLocks noChangeArrowheads="1"/>
            </p:cNvSpPr>
            <p:nvPr/>
          </p:nvSpPr>
          <p:spPr bwMode="auto">
            <a:xfrm>
              <a:off x="4383" y="2926"/>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7" name="Oval 233"/>
            <p:cNvSpPr>
              <a:spLocks noChangeArrowheads="1"/>
            </p:cNvSpPr>
            <p:nvPr/>
          </p:nvSpPr>
          <p:spPr bwMode="auto">
            <a:xfrm>
              <a:off x="4587" y="2752"/>
              <a:ext cx="144" cy="144"/>
            </a:xfrm>
            <a:prstGeom prst="ellipse">
              <a:avLst/>
            </a:prstGeom>
            <a:gradFill rotWithShape="1">
              <a:gsLst>
                <a:gs pos="0">
                  <a:srgbClr val="EFDECD"/>
                </a:gs>
                <a:gs pos="100000">
                  <a:srgbClr val="996633"/>
                </a:gs>
              </a:gsLst>
              <a:lin ang="2700000" scaled="1"/>
            </a:gradFill>
            <a:ln w="9525">
              <a:solidFill>
                <a:srgbClr val="996633"/>
              </a:solidFill>
              <a:round/>
              <a:headEnd/>
              <a:tailEnd/>
            </a:ln>
          </p:spPr>
          <p:txBody>
            <a:bodyPr wrap="none" anchor="ctr"/>
            <a:lstStyle/>
            <a:p>
              <a:endParaRPr lang="en-US"/>
            </a:p>
          </p:txBody>
        </p:sp>
        <p:sp>
          <p:nvSpPr>
            <p:cNvPr id="91418" name="Line 251"/>
            <p:cNvSpPr>
              <a:spLocks noChangeShapeType="1"/>
            </p:cNvSpPr>
            <p:nvPr/>
          </p:nvSpPr>
          <p:spPr bwMode="auto">
            <a:xfrm flipH="1">
              <a:off x="3418" y="2322"/>
              <a:ext cx="52" cy="226"/>
            </a:xfrm>
            <a:prstGeom prst="line">
              <a:avLst/>
            </a:prstGeom>
            <a:noFill/>
            <a:ln w="15875">
              <a:solidFill>
                <a:schemeClr val="tx1"/>
              </a:solidFill>
              <a:round/>
              <a:headEnd/>
              <a:tailEnd type="stealth" w="lg" len="lg"/>
            </a:ln>
          </p:spPr>
          <p:txBody>
            <a:bodyPr/>
            <a:lstStyle/>
            <a:p>
              <a:endParaRPr lang="en-US"/>
            </a:p>
          </p:txBody>
        </p:sp>
        <p:sp>
          <p:nvSpPr>
            <p:cNvPr id="91419" name="Line 253"/>
            <p:cNvSpPr>
              <a:spLocks noChangeShapeType="1"/>
            </p:cNvSpPr>
            <p:nvPr/>
          </p:nvSpPr>
          <p:spPr bwMode="auto">
            <a:xfrm flipH="1" flipV="1">
              <a:off x="3611" y="2083"/>
              <a:ext cx="146" cy="198"/>
            </a:xfrm>
            <a:prstGeom prst="line">
              <a:avLst/>
            </a:prstGeom>
            <a:noFill/>
            <a:ln w="15875">
              <a:solidFill>
                <a:schemeClr val="tx1"/>
              </a:solidFill>
              <a:round/>
              <a:headEnd/>
              <a:tailEnd type="stealth" w="lg" len="lg"/>
            </a:ln>
          </p:spPr>
          <p:txBody>
            <a:bodyPr/>
            <a:lstStyle/>
            <a:p>
              <a:endParaRPr lang="en-US"/>
            </a:p>
          </p:txBody>
        </p:sp>
        <p:sp>
          <p:nvSpPr>
            <p:cNvPr id="91420" name="Line 254"/>
            <p:cNvSpPr>
              <a:spLocks noChangeShapeType="1"/>
            </p:cNvSpPr>
            <p:nvPr/>
          </p:nvSpPr>
          <p:spPr bwMode="auto">
            <a:xfrm flipH="1" flipV="1">
              <a:off x="4055" y="2031"/>
              <a:ext cx="0" cy="240"/>
            </a:xfrm>
            <a:prstGeom prst="line">
              <a:avLst/>
            </a:prstGeom>
            <a:noFill/>
            <a:ln w="15875">
              <a:solidFill>
                <a:schemeClr val="tx1"/>
              </a:solidFill>
              <a:round/>
              <a:headEnd/>
              <a:tailEnd type="stealth" w="lg" len="lg"/>
            </a:ln>
          </p:spPr>
          <p:txBody>
            <a:bodyPr/>
            <a:lstStyle/>
            <a:p>
              <a:endParaRPr lang="en-US"/>
            </a:p>
          </p:txBody>
        </p:sp>
        <p:sp>
          <p:nvSpPr>
            <p:cNvPr id="91421" name="Line 255"/>
            <p:cNvSpPr>
              <a:spLocks noChangeShapeType="1"/>
            </p:cNvSpPr>
            <p:nvPr/>
          </p:nvSpPr>
          <p:spPr bwMode="auto">
            <a:xfrm flipH="1" flipV="1">
              <a:off x="3173" y="1963"/>
              <a:ext cx="38" cy="248"/>
            </a:xfrm>
            <a:prstGeom prst="line">
              <a:avLst/>
            </a:prstGeom>
            <a:noFill/>
            <a:ln w="15875">
              <a:solidFill>
                <a:schemeClr val="tx1"/>
              </a:solidFill>
              <a:round/>
              <a:headEnd/>
              <a:tailEnd type="stealth" w="lg" len="lg"/>
            </a:ln>
          </p:spPr>
          <p:txBody>
            <a:bodyPr/>
            <a:lstStyle/>
            <a:p>
              <a:endParaRPr lang="en-US"/>
            </a:p>
          </p:txBody>
        </p:sp>
        <p:sp>
          <p:nvSpPr>
            <p:cNvPr id="91422" name="Line 256"/>
            <p:cNvSpPr>
              <a:spLocks noChangeShapeType="1"/>
            </p:cNvSpPr>
            <p:nvPr/>
          </p:nvSpPr>
          <p:spPr bwMode="auto">
            <a:xfrm flipH="1">
              <a:off x="4345" y="2347"/>
              <a:ext cx="38" cy="208"/>
            </a:xfrm>
            <a:prstGeom prst="line">
              <a:avLst/>
            </a:prstGeom>
            <a:noFill/>
            <a:ln w="15875">
              <a:solidFill>
                <a:schemeClr val="tx1"/>
              </a:solidFill>
              <a:round/>
              <a:headEnd/>
              <a:tailEnd type="stealth" w="lg" len="lg"/>
            </a:ln>
          </p:spPr>
          <p:txBody>
            <a:bodyPr/>
            <a:lstStyle/>
            <a:p>
              <a:endParaRPr lang="en-US"/>
            </a:p>
          </p:txBody>
        </p:sp>
        <p:sp>
          <p:nvSpPr>
            <p:cNvPr id="91423" name="Line 257"/>
            <p:cNvSpPr>
              <a:spLocks noChangeShapeType="1"/>
            </p:cNvSpPr>
            <p:nvPr/>
          </p:nvSpPr>
          <p:spPr bwMode="auto">
            <a:xfrm>
              <a:off x="4699" y="2327"/>
              <a:ext cx="64" cy="230"/>
            </a:xfrm>
            <a:prstGeom prst="line">
              <a:avLst/>
            </a:prstGeom>
            <a:noFill/>
            <a:ln w="15875">
              <a:solidFill>
                <a:schemeClr val="tx1"/>
              </a:solidFill>
              <a:round/>
              <a:headEnd/>
              <a:tailEnd type="stealth" w="lg" len="lg"/>
            </a:ln>
          </p:spPr>
          <p:txBody>
            <a:bodyPr/>
            <a:lstStyle/>
            <a:p>
              <a:endParaRPr lang="en-US"/>
            </a:p>
          </p:txBody>
        </p:sp>
      </p:grpSp>
      <p:grpSp>
        <p:nvGrpSpPr>
          <p:cNvPr id="91140" name="Group 306"/>
          <p:cNvGrpSpPr>
            <a:grpSpLocks/>
          </p:cNvGrpSpPr>
          <p:nvPr/>
        </p:nvGrpSpPr>
        <p:grpSpPr bwMode="auto">
          <a:xfrm>
            <a:off x="604838" y="2106613"/>
            <a:ext cx="3033712" cy="3109912"/>
            <a:chOff x="381" y="1327"/>
            <a:chExt cx="1911" cy="1959"/>
          </a:xfrm>
        </p:grpSpPr>
        <p:sp>
          <p:nvSpPr>
            <p:cNvPr id="91148" name="Freeform 18"/>
            <p:cNvSpPr>
              <a:spLocks/>
            </p:cNvSpPr>
            <p:nvPr/>
          </p:nvSpPr>
          <p:spPr bwMode="auto">
            <a:xfrm>
              <a:off x="1921" y="1959"/>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49" name="Oval 19"/>
            <p:cNvSpPr>
              <a:spLocks noChangeArrowheads="1"/>
            </p:cNvSpPr>
            <p:nvPr/>
          </p:nvSpPr>
          <p:spPr bwMode="auto">
            <a:xfrm>
              <a:off x="1943" y="210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50" name="Freeform 20"/>
            <p:cNvSpPr>
              <a:spLocks/>
            </p:cNvSpPr>
            <p:nvPr/>
          </p:nvSpPr>
          <p:spPr bwMode="auto">
            <a:xfrm rot="-848896">
              <a:off x="1666" y="1648"/>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51" name="Freeform 21"/>
            <p:cNvSpPr>
              <a:spLocks/>
            </p:cNvSpPr>
            <p:nvPr/>
          </p:nvSpPr>
          <p:spPr bwMode="auto">
            <a:xfrm rot="-7380044">
              <a:off x="1904" y="1704"/>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52" name="Freeform 22"/>
            <p:cNvSpPr>
              <a:spLocks/>
            </p:cNvSpPr>
            <p:nvPr/>
          </p:nvSpPr>
          <p:spPr bwMode="auto">
            <a:xfrm rot="-5400000">
              <a:off x="2024" y="1824"/>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53" name="Freeform 23"/>
            <p:cNvSpPr>
              <a:spLocks/>
            </p:cNvSpPr>
            <p:nvPr/>
          </p:nvSpPr>
          <p:spPr bwMode="auto">
            <a:xfrm rot="-5076383">
              <a:off x="1394" y="1780"/>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54" name="Freeform 24"/>
            <p:cNvSpPr>
              <a:spLocks/>
            </p:cNvSpPr>
            <p:nvPr/>
          </p:nvSpPr>
          <p:spPr bwMode="auto">
            <a:xfrm rot="-8021735">
              <a:off x="1510" y="1990"/>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55" name="Freeform 25"/>
            <p:cNvSpPr>
              <a:spLocks/>
            </p:cNvSpPr>
            <p:nvPr/>
          </p:nvSpPr>
          <p:spPr bwMode="auto">
            <a:xfrm rot="-5076383">
              <a:off x="1430" y="1494"/>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56" name="Freeform 26"/>
            <p:cNvSpPr>
              <a:spLocks/>
            </p:cNvSpPr>
            <p:nvPr/>
          </p:nvSpPr>
          <p:spPr bwMode="auto">
            <a:xfrm rot="-1720247">
              <a:off x="1712" y="1439"/>
              <a:ext cx="157" cy="200"/>
            </a:xfrm>
            <a:custGeom>
              <a:avLst/>
              <a:gdLst>
                <a:gd name="T0" fmla="*/ 66 w 177"/>
                <a:gd name="T1" fmla="*/ 5 h 211"/>
                <a:gd name="T2" fmla="*/ 26 w 177"/>
                <a:gd name="T3" fmla="*/ 47 h 211"/>
                <a:gd name="T4" fmla="*/ 14 w 177"/>
                <a:gd name="T5" fmla="*/ 147 h 211"/>
                <a:gd name="T6" fmla="*/ 108 w 177"/>
                <a:gd name="T7" fmla="*/ 168 h 211"/>
                <a:gd name="T8" fmla="*/ 106 w 177"/>
                <a:gd name="T9" fmla="*/ 74 h 211"/>
                <a:gd name="T10" fmla="*/ 66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157" name="Oval 27"/>
            <p:cNvSpPr>
              <a:spLocks noChangeArrowheads="1"/>
            </p:cNvSpPr>
            <p:nvPr/>
          </p:nvSpPr>
          <p:spPr bwMode="auto">
            <a:xfrm>
              <a:off x="2108" y="186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58" name="Oval 28"/>
            <p:cNvSpPr>
              <a:spLocks noChangeArrowheads="1"/>
            </p:cNvSpPr>
            <p:nvPr/>
          </p:nvSpPr>
          <p:spPr bwMode="auto">
            <a:xfrm>
              <a:off x="1994" y="169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59" name="Oval 29"/>
            <p:cNvSpPr>
              <a:spLocks noChangeArrowheads="1"/>
            </p:cNvSpPr>
            <p:nvPr/>
          </p:nvSpPr>
          <p:spPr bwMode="auto">
            <a:xfrm>
              <a:off x="1740" y="150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0" name="Oval 30"/>
            <p:cNvSpPr>
              <a:spLocks noChangeArrowheads="1"/>
            </p:cNvSpPr>
            <p:nvPr/>
          </p:nvSpPr>
          <p:spPr bwMode="auto">
            <a:xfrm>
              <a:off x="1704" y="178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1" name="Oval 31"/>
            <p:cNvSpPr>
              <a:spLocks noChangeArrowheads="1"/>
            </p:cNvSpPr>
            <p:nvPr/>
          </p:nvSpPr>
          <p:spPr bwMode="auto">
            <a:xfrm>
              <a:off x="1498" y="181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2" name="Oval 32"/>
            <p:cNvSpPr>
              <a:spLocks noChangeArrowheads="1"/>
            </p:cNvSpPr>
            <p:nvPr/>
          </p:nvSpPr>
          <p:spPr bwMode="auto">
            <a:xfrm>
              <a:off x="1580" y="196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3" name="Oval 33"/>
            <p:cNvSpPr>
              <a:spLocks noChangeArrowheads="1"/>
            </p:cNvSpPr>
            <p:nvPr/>
          </p:nvSpPr>
          <p:spPr bwMode="auto">
            <a:xfrm>
              <a:off x="1538" y="154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4" name="Oval 34"/>
            <p:cNvSpPr>
              <a:spLocks noChangeArrowheads="1"/>
            </p:cNvSpPr>
            <p:nvPr/>
          </p:nvSpPr>
          <p:spPr bwMode="auto">
            <a:xfrm>
              <a:off x="1972" y="248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5" name="Oval 35"/>
            <p:cNvSpPr>
              <a:spLocks noChangeArrowheads="1"/>
            </p:cNvSpPr>
            <p:nvPr/>
          </p:nvSpPr>
          <p:spPr bwMode="auto">
            <a:xfrm>
              <a:off x="2148" y="230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6" name="Oval 36"/>
            <p:cNvSpPr>
              <a:spLocks noChangeArrowheads="1"/>
            </p:cNvSpPr>
            <p:nvPr/>
          </p:nvSpPr>
          <p:spPr bwMode="auto">
            <a:xfrm>
              <a:off x="2124" y="248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7" name="Oval 37"/>
            <p:cNvSpPr>
              <a:spLocks noChangeArrowheads="1"/>
            </p:cNvSpPr>
            <p:nvPr/>
          </p:nvSpPr>
          <p:spPr bwMode="auto">
            <a:xfrm>
              <a:off x="2092" y="257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8" name="Oval 38"/>
            <p:cNvSpPr>
              <a:spLocks noChangeArrowheads="1"/>
            </p:cNvSpPr>
            <p:nvPr/>
          </p:nvSpPr>
          <p:spPr bwMode="auto">
            <a:xfrm>
              <a:off x="1984" y="258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69" name="Oval 39"/>
            <p:cNvSpPr>
              <a:spLocks noChangeArrowheads="1"/>
            </p:cNvSpPr>
            <p:nvPr/>
          </p:nvSpPr>
          <p:spPr bwMode="auto">
            <a:xfrm>
              <a:off x="1858" y="259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0" name="Oval 40"/>
            <p:cNvSpPr>
              <a:spLocks noChangeArrowheads="1"/>
            </p:cNvSpPr>
            <p:nvPr/>
          </p:nvSpPr>
          <p:spPr bwMode="auto">
            <a:xfrm>
              <a:off x="1832" y="248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1" name="Oval 41"/>
            <p:cNvSpPr>
              <a:spLocks noChangeArrowheads="1"/>
            </p:cNvSpPr>
            <p:nvPr/>
          </p:nvSpPr>
          <p:spPr bwMode="auto">
            <a:xfrm>
              <a:off x="1682" y="248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2" name="Oval 42"/>
            <p:cNvSpPr>
              <a:spLocks noChangeArrowheads="1"/>
            </p:cNvSpPr>
            <p:nvPr/>
          </p:nvSpPr>
          <p:spPr bwMode="auto">
            <a:xfrm>
              <a:off x="1708" y="255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3" name="Oval 43"/>
            <p:cNvSpPr>
              <a:spLocks noChangeArrowheads="1"/>
            </p:cNvSpPr>
            <p:nvPr/>
          </p:nvSpPr>
          <p:spPr bwMode="auto">
            <a:xfrm>
              <a:off x="1732" y="268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4" name="Oval 44"/>
            <p:cNvSpPr>
              <a:spLocks noChangeArrowheads="1"/>
            </p:cNvSpPr>
            <p:nvPr/>
          </p:nvSpPr>
          <p:spPr bwMode="auto">
            <a:xfrm>
              <a:off x="1842" y="268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5" name="Oval 45"/>
            <p:cNvSpPr>
              <a:spLocks noChangeArrowheads="1"/>
            </p:cNvSpPr>
            <p:nvPr/>
          </p:nvSpPr>
          <p:spPr bwMode="auto">
            <a:xfrm>
              <a:off x="1940" y="267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6" name="Oval 46"/>
            <p:cNvSpPr>
              <a:spLocks noChangeArrowheads="1"/>
            </p:cNvSpPr>
            <p:nvPr/>
          </p:nvSpPr>
          <p:spPr bwMode="auto">
            <a:xfrm>
              <a:off x="2062" y="266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7" name="Oval 47"/>
            <p:cNvSpPr>
              <a:spLocks noChangeArrowheads="1"/>
            </p:cNvSpPr>
            <p:nvPr/>
          </p:nvSpPr>
          <p:spPr bwMode="auto">
            <a:xfrm>
              <a:off x="1706" y="277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8" name="Oval 48"/>
            <p:cNvSpPr>
              <a:spLocks noChangeArrowheads="1"/>
            </p:cNvSpPr>
            <p:nvPr/>
          </p:nvSpPr>
          <p:spPr bwMode="auto">
            <a:xfrm>
              <a:off x="1544" y="249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79" name="Oval 49"/>
            <p:cNvSpPr>
              <a:spLocks noChangeArrowheads="1"/>
            </p:cNvSpPr>
            <p:nvPr/>
          </p:nvSpPr>
          <p:spPr bwMode="auto">
            <a:xfrm>
              <a:off x="382" y="248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0" name="Oval 50"/>
            <p:cNvSpPr>
              <a:spLocks noChangeArrowheads="1"/>
            </p:cNvSpPr>
            <p:nvPr/>
          </p:nvSpPr>
          <p:spPr bwMode="auto">
            <a:xfrm>
              <a:off x="520" y="250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1" name="Oval 51"/>
            <p:cNvSpPr>
              <a:spLocks noChangeArrowheads="1"/>
            </p:cNvSpPr>
            <p:nvPr/>
          </p:nvSpPr>
          <p:spPr bwMode="auto">
            <a:xfrm>
              <a:off x="514" y="259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2" name="Oval 52"/>
            <p:cNvSpPr>
              <a:spLocks noChangeArrowheads="1"/>
            </p:cNvSpPr>
            <p:nvPr/>
          </p:nvSpPr>
          <p:spPr bwMode="auto">
            <a:xfrm>
              <a:off x="616" y="256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3" name="Oval 53"/>
            <p:cNvSpPr>
              <a:spLocks noChangeArrowheads="1"/>
            </p:cNvSpPr>
            <p:nvPr/>
          </p:nvSpPr>
          <p:spPr bwMode="auto">
            <a:xfrm>
              <a:off x="666" y="249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4" name="Oval 54"/>
            <p:cNvSpPr>
              <a:spLocks noChangeArrowheads="1"/>
            </p:cNvSpPr>
            <p:nvPr/>
          </p:nvSpPr>
          <p:spPr bwMode="auto">
            <a:xfrm>
              <a:off x="819" y="282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5" name="Oval 55"/>
            <p:cNvSpPr>
              <a:spLocks noChangeArrowheads="1"/>
            </p:cNvSpPr>
            <p:nvPr/>
          </p:nvSpPr>
          <p:spPr bwMode="auto">
            <a:xfrm>
              <a:off x="1001" y="256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6" name="Oval 56"/>
            <p:cNvSpPr>
              <a:spLocks noChangeArrowheads="1"/>
            </p:cNvSpPr>
            <p:nvPr/>
          </p:nvSpPr>
          <p:spPr bwMode="auto">
            <a:xfrm>
              <a:off x="1080" y="293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7" name="Oval 57"/>
            <p:cNvSpPr>
              <a:spLocks noChangeArrowheads="1"/>
            </p:cNvSpPr>
            <p:nvPr/>
          </p:nvSpPr>
          <p:spPr bwMode="auto">
            <a:xfrm>
              <a:off x="1407" y="280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8" name="Oval 58"/>
            <p:cNvSpPr>
              <a:spLocks noChangeArrowheads="1"/>
            </p:cNvSpPr>
            <p:nvPr/>
          </p:nvSpPr>
          <p:spPr bwMode="auto">
            <a:xfrm>
              <a:off x="1448" y="257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89" name="Oval 59"/>
            <p:cNvSpPr>
              <a:spLocks noChangeArrowheads="1"/>
            </p:cNvSpPr>
            <p:nvPr/>
          </p:nvSpPr>
          <p:spPr bwMode="auto">
            <a:xfrm>
              <a:off x="1326" y="252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0" name="Oval 60"/>
            <p:cNvSpPr>
              <a:spLocks noChangeArrowheads="1"/>
            </p:cNvSpPr>
            <p:nvPr/>
          </p:nvSpPr>
          <p:spPr bwMode="auto">
            <a:xfrm>
              <a:off x="1186" y="248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1" name="Oval 61"/>
            <p:cNvSpPr>
              <a:spLocks noChangeArrowheads="1"/>
            </p:cNvSpPr>
            <p:nvPr/>
          </p:nvSpPr>
          <p:spPr bwMode="auto">
            <a:xfrm>
              <a:off x="1023" y="250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2" name="Oval 62"/>
            <p:cNvSpPr>
              <a:spLocks noChangeArrowheads="1"/>
            </p:cNvSpPr>
            <p:nvPr/>
          </p:nvSpPr>
          <p:spPr bwMode="auto">
            <a:xfrm>
              <a:off x="1131" y="269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3" name="Oval 63"/>
            <p:cNvSpPr>
              <a:spLocks noChangeArrowheads="1"/>
            </p:cNvSpPr>
            <p:nvPr/>
          </p:nvSpPr>
          <p:spPr bwMode="auto">
            <a:xfrm>
              <a:off x="1511" y="296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4" name="Oval 64"/>
            <p:cNvSpPr>
              <a:spLocks noChangeArrowheads="1"/>
            </p:cNvSpPr>
            <p:nvPr/>
          </p:nvSpPr>
          <p:spPr bwMode="auto">
            <a:xfrm>
              <a:off x="1283" y="296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5" name="Oval 65"/>
            <p:cNvSpPr>
              <a:spLocks noChangeArrowheads="1"/>
            </p:cNvSpPr>
            <p:nvPr/>
          </p:nvSpPr>
          <p:spPr bwMode="auto">
            <a:xfrm>
              <a:off x="1351" y="304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6" name="Oval 66"/>
            <p:cNvSpPr>
              <a:spLocks noChangeArrowheads="1"/>
            </p:cNvSpPr>
            <p:nvPr/>
          </p:nvSpPr>
          <p:spPr bwMode="auto">
            <a:xfrm>
              <a:off x="1193" y="305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7" name="Oval 67"/>
            <p:cNvSpPr>
              <a:spLocks noChangeArrowheads="1"/>
            </p:cNvSpPr>
            <p:nvPr/>
          </p:nvSpPr>
          <p:spPr bwMode="auto">
            <a:xfrm>
              <a:off x="1047" y="307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8" name="Oval 68"/>
            <p:cNvSpPr>
              <a:spLocks noChangeArrowheads="1"/>
            </p:cNvSpPr>
            <p:nvPr/>
          </p:nvSpPr>
          <p:spPr bwMode="auto">
            <a:xfrm>
              <a:off x="979" y="299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199" name="Oval 69"/>
            <p:cNvSpPr>
              <a:spLocks noChangeArrowheads="1"/>
            </p:cNvSpPr>
            <p:nvPr/>
          </p:nvSpPr>
          <p:spPr bwMode="auto">
            <a:xfrm>
              <a:off x="981" y="286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0" name="Oval 70"/>
            <p:cNvSpPr>
              <a:spLocks noChangeArrowheads="1"/>
            </p:cNvSpPr>
            <p:nvPr/>
          </p:nvSpPr>
          <p:spPr bwMode="auto">
            <a:xfrm>
              <a:off x="1566" y="263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1" name="Oval 71"/>
            <p:cNvSpPr>
              <a:spLocks noChangeArrowheads="1"/>
            </p:cNvSpPr>
            <p:nvPr/>
          </p:nvSpPr>
          <p:spPr bwMode="auto">
            <a:xfrm>
              <a:off x="994" y="273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2" name="Oval 72"/>
            <p:cNvSpPr>
              <a:spLocks noChangeArrowheads="1"/>
            </p:cNvSpPr>
            <p:nvPr/>
          </p:nvSpPr>
          <p:spPr bwMode="auto">
            <a:xfrm>
              <a:off x="1333" y="273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3" name="Oval 73"/>
            <p:cNvSpPr>
              <a:spLocks noChangeArrowheads="1"/>
            </p:cNvSpPr>
            <p:nvPr/>
          </p:nvSpPr>
          <p:spPr bwMode="auto">
            <a:xfrm>
              <a:off x="1584" y="273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4" name="Oval 74"/>
            <p:cNvSpPr>
              <a:spLocks noChangeArrowheads="1"/>
            </p:cNvSpPr>
            <p:nvPr/>
          </p:nvSpPr>
          <p:spPr bwMode="auto">
            <a:xfrm>
              <a:off x="729" y="258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5" name="Oval 75"/>
            <p:cNvSpPr>
              <a:spLocks noChangeArrowheads="1"/>
            </p:cNvSpPr>
            <p:nvPr/>
          </p:nvSpPr>
          <p:spPr bwMode="auto">
            <a:xfrm>
              <a:off x="764" y="247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6" name="Oval 76"/>
            <p:cNvSpPr>
              <a:spLocks noChangeArrowheads="1"/>
            </p:cNvSpPr>
            <p:nvPr/>
          </p:nvSpPr>
          <p:spPr bwMode="auto">
            <a:xfrm>
              <a:off x="864" y="248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7" name="Oval 77"/>
            <p:cNvSpPr>
              <a:spLocks noChangeArrowheads="1"/>
            </p:cNvSpPr>
            <p:nvPr/>
          </p:nvSpPr>
          <p:spPr bwMode="auto">
            <a:xfrm>
              <a:off x="835" y="258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8" name="Oval 78"/>
            <p:cNvSpPr>
              <a:spLocks noChangeArrowheads="1"/>
            </p:cNvSpPr>
            <p:nvPr/>
          </p:nvSpPr>
          <p:spPr bwMode="auto">
            <a:xfrm>
              <a:off x="685" y="266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09" name="Oval 79"/>
            <p:cNvSpPr>
              <a:spLocks noChangeArrowheads="1"/>
            </p:cNvSpPr>
            <p:nvPr/>
          </p:nvSpPr>
          <p:spPr bwMode="auto">
            <a:xfrm>
              <a:off x="566" y="269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0" name="Oval 80"/>
            <p:cNvSpPr>
              <a:spLocks noChangeArrowheads="1"/>
            </p:cNvSpPr>
            <p:nvPr/>
          </p:nvSpPr>
          <p:spPr bwMode="auto">
            <a:xfrm>
              <a:off x="617" y="278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1" name="Oval 81"/>
            <p:cNvSpPr>
              <a:spLocks noChangeArrowheads="1"/>
            </p:cNvSpPr>
            <p:nvPr/>
          </p:nvSpPr>
          <p:spPr bwMode="auto">
            <a:xfrm>
              <a:off x="692" y="290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2" name="Oval 82"/>
            <p:cNvSpPr>
              <a:spLocks noChangeArrowheads="1"/>
            </p:cNvSpPr>
            <p:nvPr/>
          </p:nvSpPr>
          <p:spPr bwMode="auto">
            <a:xfrm>
              <a:off x="783" y="296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3" name="Oval 83"/>
            <p:cNvSpPr>
              <a:spLocks noChangeArrowheads="1"/>
            </p:cNvSpPr>
            <p:nvPr/>
          </p:nvSpPr>
          <p:spPr bwMode="auto">
            <a:xfrm>
              <a:off x="879" y="305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4" name="Oval 84"/>
            <p:cNvSpPr>
              <a:spLocks noChangeArrowheads="1"/>
            </p:cNvSpPr>
            <p:nvPr/>
          </p:nvSpPr>
          <p:spPr bwMode="auto">
            <a:xfrm>
              <a:off x="873" y="293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5" name="Oval 85"/>
            <p:cNvSpPr>
              <a:spLocks noChangeArrowheads="1"/>
            </p:cNvSpPr>
            <p:nvPr/>
          </p:nvSpPr>
          <p:spPr bwMode="auto">
            <a:xfrm>
              <a:off x="897" y="279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6" name="Oval 86"/>
            <p:cNvSpPr>
              <a:spLocks noChangeArrowheads="1"/>
            </p:cNvSpPr>
            <p:nvPr/>
          </p:nvSpPr>
          <p:spPr bwMode="auto">
            <a:xfrm>
              <a:off x="1207" y="271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7" name="Oval 87"/>
            <p:cNvSpPr>
              <a:spLocks noChangeArrowheads="1"/>
            </p:cNvSpPr>
            <p:nvPr/>
          </p:nvSpPr>
          <p:spPr bwMode="auto">
            <a:xfrm>
              <a:off x="1337" y="263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8" name="Oval 88"/>
            <p:cNvSpPr>
              <a:spLocks noChangeArrowheads="1"/>
            </p:cNvSpPr>
            <p:nvPr/>
          </p:nvSpPr>
          <p:spPr bwMode="auto">
            <a:xfrm>
              <a:off x="1479" y="271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19" name="Oval 89"/>
            <p:cNvSpPr>
              <a:spLocks noChangeArrowheads="1"/>
            </p:cNvSpPr>
            <p:nvPr/>
          </p:nvSpPr>
          <p:spPr bwMode="auto">
            <a:xfrm>
              <a:off x="1351" y="288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0" name="Oval 90"/>
            <p:cNvSpPr>
              <a:spLocks noChangeArrowheads="1"/>
            </p:cNvSpPr>
            <p:nvPr/>
          </p:nvSpPr>
          <p:spPr bwMode="auto">
            <a:xfrm>
              <a:off x="1266" y="281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1" name="Oval 91"/>
            <p:cNvSpPr>
              <a:spLocks noChangeArrowheads="1"/>
            </p:cNvSpPr>
            <p:nvPr/>
          </p:nvSpPr>
          <p:spPr bwMode="auto">
            <a:xfrm>
              <a:off x="1208" y="292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2" name="Oval 92"/>
            <p:cNvSpPr>
              <a:spLocks noChangeArrowheads="1"/>
            </p:cNvSpPr>
            <p:nvPr/>
          </p:nvSpPr>
          <p:spPr bwMode="auto">
            <a:xfrm>
              <a:off x="1182" y="282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3" name="Oval 93"/>
            <p:cNvSpPr>
              <a:spLocks noChangeArrowheads="1"/>
            </p:cNvSpPr>
            <p:nvPr/>
          </p:nvSpPr>
          <p:spPr bwMode="auto">
            <a:xfrm>
              <a:off x="1074" y="281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4" name="Oval 94"/>
            <p:cNvSpPr>
              <a:spLocks noChangeArrowheads="1"/>
            </p:cNvSpPr>
            <p:nvPr/>
          </p:nvSpPr>
          <p:spPr bwMode="auto">
            <a:xfrm>
              <a:off x="1120" y="257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5" name="Oval 95"/>
            <p:cNvSpPr>
              <a:spLocks noChangeArrowheads="1"/>
            </p:cNvSpPr>
            <p:nvPr/>
          </p:nvSpPr>
          <p:spPr bwMode="auto">
            <a:xfrm>
              <a:off x="927" y="254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6" name="Oval 96"/>
            <p:cNvSpPr>
              <a:spLocks noChangeArrowheads="1"/>
            </p:cNvSpPr>
            <p:nvPr/>
          </p:nvSpPr>
          <p:spPr bwMode="auto">
            <a:xfrm>
              <a:off x="1054" y="266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7" name="Oval 97"/>
            <p:cNvSpPr>
              <a:spLocks noChangeArrowheads="1"/>
            </p:cNvSpPr>
            <p:nvPr/>
          </p:nvSpPr>
          <p:spPr bwMode="auto">
            <a:xfrm>
              <a:off x="936" y="264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8" name="Oval 98"/>
            <p:cNvSpPr>
              <a:spLocks noChangeArrowheads="1"/>
            </p:cNvSpPr>
            <p:nvPr/>
          </p:nvSpPr>
          <p:spPr bwMode="auto">
            <a:xfrm>
              <a:off x="837" y="271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29" name="Oval 99"/>
            <p:cNvSpPr>
              <a:spLocks noChangeArrowheads="1"/>
            </p:cNvSpPr>
            <p:nvPr/>
          </p:nvSpPr>
          <p:spPr bwMode="auto">
            <a:xfrm>
              <a:off x="771" y="267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0" name="Oval 100"/>
            <p:cNvSpPr>
              <a:spLocks noChangeArrowheads="1"/>
            </p:cNvSpPr>
            <p:nvPr/>
          </p:nvSpPr>
          <p:spPr bwMode="auto">
            <a:xfrm>
              <a:off x="724" y="278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1" name="Oval 101"/>
            <p:cNvSpPr>
              <a:spLocks noChangeArrowheads="1"/>
            </p:cNvSpPr>
            <p:nvPr/>
          </p:nvSpPr>
          <p:spPr bwMode="auto">
            <a:xfrm>
              <a:off x="1474" y="283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2" name="Oval 102"/>
            <p:cNvSpPr>
              <a:spLocks noChangeArrowheads="1"/>
            </p:cNvSpPr>
            <p:nvPr/>
          </p:nvSpPr>
          <p:spPr bwMode="auto">
            <a:xfrm>
              <a:off x="1416" y="295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3" name="Oval 103"/>
            <p:cNvSpPr>
              <a:spLocks noChangeArrowheads="1"/>
            </p:cNvSpPr>
            <p:nvPr/>
          </p:nvSpPr>
          <p:spPr bwMode="auto">
            <a:xfrm>
              <a:off x="1255" y="3113"/>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4" name="Oval 104"/>
            <p:cNvSpPr>
              <a:spLocks noChangeArrowheads="1"/>
            </p:cNvSpPr>
            <p:nvPr/>
          </p:nvSpPr>
          <p:spPr bwMode="auto">
            <a:xfrm>
              <a:off x="1123" y="311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5" name="Oval 105"/>
            <p:cNvSpPr>
              <a:spLocks noChangeArrowheads="1"/>
            </p:cNvSpPr>
            <p:nvPr/>
          </p:nvSpPr>
          <p:spPr bwMode="auto">
            <a:xfrm>
              <a:off x="1556" y="284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6" name="Oval 106"/>
            <p:cNvSpPr>
              <a:spLocks noChangeArrowheads="1"/>
            </p:cNvSpPr>
            <p:nvPr/>
          </p:nvSpPr>
          <p:spPr bwMode="auto">
            <a:xfrm>
              <a:off x="1372" y="314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7" name="Oval 107"/>
            <p:cNvSpPr>
              <a:spLocks noChangeArrowheads="1"/>
            </p:cNvSpPr>
            <p:nvPr/>
          </p:nvSpPr>
          <p:spPr bwMode="auto">
            <a:xfrm>
              <a:off x="1679" y="304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8" name="Oval 108"/>
            <p:cNvSpPr>
              <a:spLocks noChangeArrowheads="1"/>
            </p:cNvSpPr>
            <p:nvPr/>
          </p:nvSpPr>
          <p:spPr bwMode="auto">
            <a:xfrm>
              <a:off x="1623" y="296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39" name="Oval 109"/>
            <p:cNvSpPr>
              <a:spLocks noChangeArrowheads="1"/>
            </p:cNvSpPr>
            <p:nvPr/>
          </p:nvSpPr>
          <p:spPr bwMode="auto">
            <a:xfrm>
              <a:off x="1557" y="304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0" name="Oval 110"/>
            <p:cNvSpPr>
              <a:spLocks noChangeArrowheads="1"/>
            </p:cNvSpPr>
            <p:nvPr/>
          </p:nvSpPr>
          <p:spPr bwMode="auto">
            <a:xfrm>
              <a:off x="1466" y="311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1" name="Oval 111"/>
            <p:cNvSpPr>
              <a:spLocks noChangeArrowheads="1"/>
            </p:cNvSpPr>
            <p:nvPr/>
          </p:nvSpPr>
          <p:spPr bwMode="auto">
            <a:xfrm>
              <a:off x="1469" y="301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2" name="Oval 112"/>
            <p:cNvSpPr>
              <a:spLocks noChangeArrowheads="1"/>
            </p:cNvSpPr>
            <p:nvPr/>
          </p:nvSpPr>
          <p:spPr bwMode="auto">
            <a:xfrm>
              <a:off x="1646" y="286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3" name="Oval 113"/>
            <p:cNvSpPr>
              <a:spLocks noChangeArrowheads="1"/>
            </p:cNvSpPr>
            <p:nvPr/>
          </p:nvSpPr>
          <p:spPr bwMode="auto">
            <a:xfrm>
              <a:off x="1764" y="300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4" name="Oval 114"/>
            <p:cNvSpPr>
              <a:spLocks noChangeArrowheads="1"/>
            </p:cNvSpPr>
            <p:nvPr/>
          </p:nvSpPr>
          <p:spPr bwMode="auto">
            <a:xfrm>
              <a:off x="1976" y="280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5" name="Oval 115"/>
            <p:cNvSpPr>
              <a:spLocks noChangeArrowheads="1"/>
            </p:cNvSpPr>
            <p:nvPr/>
          </p:nvSpPr>
          <p:spPr bwMode="auto">
            <a:xfrm>
              <a:off x="1887" y="279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6" name="Oval 116"/>
            <p:cNvSpPr>
              <a:spLocks noChangeArrowheads="1"/>
            </p:cNvSpPr>
            <p:nvPr/>
          </p:nvSpPr>
          <p:spPr bwMode="auto">
            <a:xfrm>
              <a:off x="1797" y="278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7" name="Oval 117"/>
            <p:cNvSpPr>
              <a:spLocks noChangeArrowheads="1"/>
            </p:cNvSpPr>
            <p:nvPr/>
          </p:nvSpPr>
          <p:spPr bwMode="auto">
            <a:xfrm>
              <a:off x="1898" y="288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8" name="Oval 118"/>
            <p:cNvSpPr>
              <a:spLocks noChangeArrowheads="1"/>
            </p:cNvSpPr>
            <p:nvPr/>
          </p:nvSpPr>
          <p:spPr bwMode="auto">
            <a:xfrm>
              <a:off x="1804" y="293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49" name="Oval 119"/>
            <p:cNvSpPr>
              <a:spLocks noChangeArrowheads="1"/>
            </p:cNvSpPr>
            <p:nvPr/>
          </p:nvSpPr>
          <p:spPr bwMode="auto">
            <a:xfrm>
              <a:off x="1724" y="290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50" name="Oval 120"/>
            <p:cNvSpPr>
              <a:spLocks noChangeArrowheads="1"/>
            </p:cNvSpPr>
            <p:nvPr/>
          </p:nvSpPr>
          <p:spPr bwMode="auto">
            <a:xfrm>
              <a:off x="1416" y="249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51" name="Line 237"/>
            <p:cNvSpPr>
              <a:spLocks noChangeShapeType="1"/>
            </p:cNvSpPr>
            <p:nvPr/>
          </p:nvSpPr>
          <p:spPr bwMode="auto">
            <a:xfrm flipV="1">
              <a:off x="682" y="2006"/>
              <a:ext cx="56" cy="230"/>
            </a:xfrm>
            <a:prstGeom prst="line">
              <a:avLst/>
            </a:prstGeom>
            <a:noFill/>
            <a:ln w="15875">
              <a:solidFill>
                <a:schemeClr val="tx1"/>
              </a:solidFill>
              <a:round/>
              <a:headEnd/>
              <a:tailEnd type="stealth" w="lg" len="lg"/>
            </a:ln>
          </p:spPr>
          <p:txBody>
            <a:bodyPr/>
            <a:lstStyle/>
            <a:p>
              <a:endParaRPr lang="en-US"/>
            </a:p>
          </p:txBody>
        </p:sp>
        <p:sp>
          <p:nvSpPr>
            <p:cNvPr id="91252" name="Line 238"/>
            <p:cNvSpPr>
              <a:spLocks noChangeShapeType="1"/>
            </p:cNvSpPr>
            <p:nvPr/>
          </p:nvSpPr>
          <p:spPr bwMode="auto">
            <a:xfrm flipV="1">
              <a:off x="1139" y="2065"/>
              <a:ext cx="60" cy="228"/>
            </a:xfrm>
            <a:prstGeom prst="line">
              <a:avLst/>
            </a:prstGeom>
            <a:noFill/>
            <a:ln w="15875">
              <a:solidFill>
                <a:schemeClr val="tx1"/>
              </a:solidFill>
              <a:round/>
              <a:headEnd/>
              <a:tailEnd type="stealth" w="lg" len="lg"/>
            </a:ln>
          </p:spPr>
          <p:txBody>
            <a:bodyPr/>
            <a:lstStyle/>
            <a:p>
              <a:endParaRPr lang="en-US"/>
            </a:p>
          </p:txBody>
        </p:sp>
        <p:sp>
          <p:nvSpPr>
            <p:cNvPr id="91253" name="Line 239"/>
            <p:cNvSpPr>
              <a:spLocks noChangeShapeType="1"/>
            </p:cNvSpPr>
            <p:nvPr/>
          </p:nvSpPr>
          <p:spPr bwMode="auto">
            <a:xfrm flipH="1">
              <a:off x="739" y="2337"/>
              <a:ext cx="144" cy="190"/>
            </a:xfrm>
            <a:prstGeom prst="line">
              <a:avLst/>
            </a:prstGeom>
            <a:noFill/>
            <a:ln w="15875">
              <a:solidFill>
                <a:schemeClr val="tx1"/>
              </a:solidFill>
              <a:round/>
              <a:headEnd/>
              <a:tailEnd type="stealth" w="lg" len="lg"/>
            </a:ln>
          </p:spPr>
          <p:txBody>
            <a:bodyPr/>
            <a:lstStyle/>
            <a:p>
              <a:endParaRPr lang="en-US"/>
            </a:p>
          </p:txBody>
        </p:sp>
        <p:sp>
          <p:nvSpPr>
            <p:cNvPr id="91254" name="Line 240"/>
            <p:cNvSpPr>
              <a:spLocks noChangeShapeType="1"/>
            </p:cNvSpPr>
            <p:nvPr/>
          </p:nvSpPr>
          <p:spPr bwMode="auto">
            <a:xfrm>
              <a:off x="507" y="2393"/>
              <a:ext cx="58" cy="230"/>
            </a:xfrm>
            <a:prstGeom prst="line">
              <a:avLst/>
            </a:prstGeom>
            <a:noFill/>
            <a:ln w="15875">
              <a:solidFill>
                <a:schemeClr val="tx1"/>
              </a:solidFill>
              <a:round/>
              <a:headEnd/>
              <a:tailEnd type="stealth" w="lg" len="lg"/>
            </a:ln>
          </p:spPr>
          <p:txBody>
            <a:bodyPr/>
            <a:lstStyle/>
            <a:p>
              <a:endParaRPr lang="en-US"/>
            </a:p>
          </p:txBody>
        </p:sp>
        <p:sp>
          <p:nvSpPr>
            <p:cNvPr id="91255" name="Line 241"/>
            <p:cNvSpPr>
              <a:spLocks noChangeShapeType="1"/>
            </p:cNvSpPr>
            <p:nvPr/>
          </p:nvSpPr>
          <p:spPr bwMode="auto">
            <a:xfrm>
              <a:off x="1273" y="2469"/>
              <a:ext cx="4" cy="234"/>
            </a:xfrm>
            <a:prstGeom prst="line">
              <a:avLst/>
            </a:prstGeom>
            <a:noFill/>
            <a:ln w="15875">
              <a:solidFill>
                <a:schemeClr val="tx1"/>
              </a:solidFill>
              <a:round/>
              <a:headEnd/>
              <a:tailEnd type="stealth" w="lg" len="lg"/>
            </a:ln>
          </p:spPr>
          <p:txBody>
            <a:bodyPr/>
            <a:lstStyle/>
            <a:p>
              <a:endParaRPr lang="en-US"/>
            </a:p>
          </p:txBody>
        </p:sp>
        <p:sp>
          <p:nvSpPr>
            <p:cNvPr id="91256" name="Line 242"/>
            <p:cNvSpPr>
              <a:spLocks noChangeShapeType="1"/>
            </p:cNvSpPr>
            <p:nvPr/>
          </p:nvSpPr>
          <p:spPr bwMode="auto">
            <a:xfrm flipH="1" flipV="1">
              <a:off x="1365" y="2049"/>
              <a:ext cx="80" cy="220"/>
            </a:xfrm>
            <a:prstGeom prst="line">
              <a:avLst/>
            </a:prstGeom>
            <a:noFill/>
            <a:ln w="15875">
              <a:solidFill>
                <a:schemeClr val="tx1"/>
              </a:solidFill>
              <a:round/>
              <a:headEnd/>
              <a:tailEnd type="stealth" w="lg" len="lg"/>
            </a:ln>
          </p:spPr>
          <p:txBody>
            <a:bodyPr/>
            <a:lstStyle/>
            <a:p>
              <a:endParaRPr lang="en-US"/>
            </a:p>
          </p:txBody>
        </p:sp>
        <p:sp>
          <p:nvSpPr>
            <p:cNvPr id="91257" name="Line 243"/>
            <p:cNvSpPr>
              <a:spLocks noChangeShapeType="1"/>
            </p:cNvSpPr>
            <p:nvPr/>
          </p:nvSpPr>
          <p:spPr bwMode="auto">
            <a:xfrm flipV="1">
              <a:off x="1841" y="2011"/>
              <a:ext cx="20" cy="248"/>
            </a:xfrm>
            <a:prstGeom prst="line">
              <a:avLst/>
            </a:prstGeom>
            <a:noFill/>
            <a:ln w="15875">
              <a:solidFill>
                <a:schemeClr val="tx1"/>
              </a:solidFill>
              <a:round/>
              <a:headEnd/>
              <a:tailEnd type="stealth" w="lg" len="lg"/>
            </a:ln>
          </p:spPr>
          <p:txBody>
            <a:bodyPr/>
            <a:lstStyle/>
            <a:p>
              <a:endParaRPr lang="en-US"/>
            </a:p>
          </p:txBody>
        </p:sp>
        <p:sp>
          <p:nvSpPr>
            <p:cNvPr id="91258" name="Line 244"/>
            <p:cNvSpPr>
              <a:spLocks noChangeShapeType="1"/>
            </p:cNvSpPr>
            <p:nvPr/>
          </p:nvSpPr>
          <p:spPr bwMode="auto">
            <a:xfrm flipH="1" flipV="1">
              <a:off x="2165" y="2047"/>
              <a:ext cx="42" cy="250"/>
            </a:xfrm>
            <a:prstGeom prst="line">
              <a:avLst/>
            </a:prstGeom>
            <a:noFill/>
            <a:ln w="15875">
              <a:solidFill>
                <a:schemeClr val="tx1"/>
              </a:solidFill>
              <a:round/>
              <a:headEnd/>
              <a:tailEnd type="stealth" w="lg" len="lg"/>
            </a:ln>
          </p:spPr>
          <p:txBody>
            <a:bodyPr/>
            <a:lstStyle/>
            <a:p>
              <a:endParaRPr lang="en-US"/>
            </a:p>
          </p:txBody>
        </p:sp>
        <p:sp>
          <p:nvSpPr>
            <p:cNvPr id="91259" name="Line 245"/>
            <p:cNvSpPr>
              <a:spLocks noChangeShapeType="1"/>
            </p:cNvSpPr>
            <p:nvPr/>
          </p:nvSpPr>
          <p:spPr bwMode="auto">
            <a:xfrm>
              <a:off x="2009" y="2249"/>
              <a:ext cx="0" cy="230"/>
            </a:xfrm>
            <a:prstGeom prst="line">
              <a:avLst/>
            </a:prstGeom>
            <a:noFill/>
            <a:ln w="15875">
              <a:solidFill>
                <a:schemeClr val="tx1"/>
              </a:solidFill>
              <a:round/>
              <a:headEnd/>
              <a:tailEnd type="stealth" w="lg" len="lg"/>
            </a:ln>
          </p:spPr>
          <p:txBody>
            <a:bodyPr/>
            <a:lstStyle/>
            <a:p>
              <a:endParaRPr lang="en-US"/>
            </a:p>
          </p:txBody>
        </p:sp>
        <p:sp>
          <p:nvSpPr>
            <p:cNvPr id="91260" name="Line 246"/>
            <p:cNvSpPr>
              <a:spLocks noChangeShapeType="1"/>
            </p:cNvSpPr>
            <p:nvPr/>
          </p:nvSpPr>
          <p:spPr bwMode="auto">
            <a:xfrm>
              <a:off x="1685" y="2481"/>
              <a:ext cx="40" cy="216"/>
            </a:xfrm>
            <a:prstGeom prst="line">
              <a:avLst/>
            </a:prstGeom>
            <a:noFill/>
            <a:ln w="15875">
              <a:solidFill>
                <a:schemeClr val="tx1"/>
              </a:solidFill>
              <a:round/>
              <a:headEnd/>
              <a:tailEnd type="stealth" w="lg" len="lg"/>
            </a:ln>
          </p:spPr>
          <p:txBody>
            <a:bodyPr/>
            <a:lstStyle/>
            <a:p>
              <a:endParaRPr lang="en-US"/>
            </a:p>
          </p:txBody>
        </p:sp>
        <p:sp>
          <p:nvSpPr>
            <p:cNvPr id="91261" name="Line 250"/>
            <p:cNvSpPr>
              <a:spLocks noChangeShapeType="1"/>
            </p:cNvSpPr>
            <p:nvPr/>
          </p:nvSpPr>
          <p:spPr bwMode="auto">
            <a:xfrm flipV="1">
              <a:off x="779" y="2103"/>
              <a:ext cx="56" cy="230"/>
            </a:xfrm>
            <a:prstGeom prst="line">
              <a:avLst/>
            </a:prstGeom>
            <a:noFill/>
            <a:ln w="15875">
              <a:solidFill>
                <a:schemeClr val="tx1"/>
              </a:solidFill>
              <a:round/>
              <a:headEnd/>
              <a:tailEnd type="stealth" w="lg" len="lg"/>
            </a:ln>
          </p:spPr>
          <p:txBody>
            <a:bodyPr/>
            <a:lstStyle/>
            <a:p>
              <a:endParaRPr lang="en-US"/>
            </a:p>
          </p:txBody>
        </p:sp>
        <p:sp>
          <p:nvSpPr>
            <p:cNvPr id="91262" name="Oval 260"/>
            <p:cNvSpPr>
              <a:spLocks noChangeArrowheads="1"/>
            </p:cNvSpPr>
            <p:nvPr/>
          </p:nvSpPr>
          <p:spPr bwMode="auto">
            <a:xfrm>
              <a:off x="1763" y="2264"/>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63" name="Oval 262"/>
            <p:cNvSpPr>
              <a:spLocks noChangeArrowheads="1"/>
            </p:cNvSpPr>
            <p:nvPr/>
          </p:nvSpPr>
          <p:spPr bwMode="auto">
            <a:xfrm>
              <a:off x="1398" y="227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64" name="Oval 263"/>
            <p:cNvSpPr>
              <a:spLocks noChangeArrowheads="1"/>
            </p:cNvSpPr>
            <p:nvPr/>
          </p:nvSpPr>
          <p:spPr bwMode="auto">
            <a:xfrm>
              <a:off x="1218" y="1870"/>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65" name="Oval 265"/>
            <p:cNvSpPr>
              <a:spLocks noChangeArrowheads="1"/>
            </p:cNvSpPr>
            <p:nvPr/>
          </p:nvSpPr>
          <p:spPr bwMode="auto">
            <a:xfrm>
              <a:off x="1045" y="230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66" name="Oval 267"/>
            <p:cNvSpPr>
              <a:spLocks noChangeArrowheads="1"/>
            </p:cNvSpPr>
            <p:nvPr/>
          </p:nvSpPr>
          <p:spPr bwMode="auto">
            <a:xfrm>
              <a:off x="592" y="224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67" name="Oval 270"/>
            <p:cNvSpPr>
              <a:spLocks noChangeArrowheads="1"/>
            </p:cNvSpPr>
            <p:nvPr/>
          </p:nvSpPr>
          <p:spPr bwMode="auto">
            <a:xfrm>
              <a:off x="458" y="193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68" name="Freeform 277"/>
            <p:cNvSpPr>
              <a:spLocks/>
            </p:cNvSpPr>
            <p:nvPr/>
          </p:nvSpPr>
          <p:spPr bwMode="auto">
            <a:xfrm rot="5198753">
              <a:off x="898" y="161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69" name="Oval 276"/>
            <p:cNvSpPr>
              <a:spLocks noChangeArrowheads="1"/>
            </p:cNvSpPr>
            <p:nvPr/>
          </p:nvSpPr>
          <p:spPr bwMode="auto">
            <a:xfrm>
              <a:off x="845" y="1651"/>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70" name="Freeform 278"/>
            <p:cNvSpPr>
              <a:spLocks/>
            </p:cNvSpPr>
            <p:nvPr/>
          </p:nvSpPr>
          <p:spPr bwMode="auto">
            <a:xfrm rot="5198753">
              <a:off x="881" y="1864"/>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71" name="Oval 269"/>
            <p:cNvSpPr>
              <a:spLocks noChangeArrowheads="1"/>
            </p:cNvSpPr>
            <p:nvPr/>
          </p:nvSpPr>
          <p:spPr bwMode="auto">
            <a:xfrm>
              <a:off x="814" y="1898"/>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72" name="Freeform 279"/>
            <p:cNvSpPr>
              <a:spLocks/>
            </p:cNvSpPr>
            <p:nvPr/>
          </p:nvSpPr>
          <p:spPr bwMode="auto">
            <a:xfrm rot="-266702">
              <a:off x="634" y="1647"/>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73" name="Oval 271"/>
            <p:cNvSpPr>
              <a:spLocks noChangeArrowheads="1"/>
            </p:cNvSpPr>
            <p:nvPr/>
          </p:nvSpPr>
          <p:spPr bwMode="auto">
            <a:xfrm>
              <a:off x="649" y="177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74" name="Freeform 280"/>
            <p:cNvSpPr>
              <a:spLocks/>
            </p:cNvSpPr>
            <p:nvPr/>
          </p:nvSpPr>
          <p:spPr bwMode="auto">
            <a:xfrm rot="10532989">
              <a:off x="1055" y="141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75" name="Oval 274"/>
            <p:cNvSpPr>
              <a:spLocks noChangeArrowheads="1"/>
            </p:cNvSpPr>
            <p:nvPr/>
          </p:nvSpPr>
          <p:spPr bwMode="auto">
            <a:xfrm>
              <a:off x="1065" y="135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76" name="Freeform 281"/>
            <p:cNvSpPr>
              <a:spLocks/>
            </p:cNvSpPr>
            <p:nvPr/>
          </p:nvSpPr>
          <p:spPr bwMode="auto">
            <a:xfrm rot="-4423864">
              <a:off x="1272" y="1310"/>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77" name="Oval 273"/>
            <p:cNvSpPr>
              <a:spLocks noChangeArrowheads="1"/>
            </p:cNvSpPr>
            <p:nvPr/>
          </p:nvSpPr>
          <p:spPr bwMode="auto">
            <a:xfrm>
              <a:off x="1347" y="135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78" name="Freeform 282"/>
            <p:cNvSpPr>
              <a:spLocks/>
            </p:cNvSpPr>
            <p:nvPr/>
          </p:nvSpPr>
          <p:spPr bwMode="auto">
            <a:xfrm rot="6264899">
              <a:off x="858" y="1387"/>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79" name="Oval 275"/>
            <p:cNvSpPr>
              <a:spLocks noChangeArrowheads="1"/>
            </p:cNvSpPr>
            <p:nvPr/>
          </p:nvSpPr>
          <p:spPr bwMode="auto">
            <a:xfrm>
              <a:off x="771" y="1397"/>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80" name="Freeform 283"/>
            <p:cNvSpPr>
              <a:spLocks/>
            </p:cNvSpPr>
            <p:nvPr/>
          </p:nvSpPr>
          <p:spPr bwMode="auto">
            <a:xfrm rot="299832">
              <a:off x="1193" y="2196"/>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81" name="Oval 264"/>
            <p:cNvSpPr>
              <a:spLocks noChangeArrowheads="1"/>
            </p:cNvSpPr>
            <p:nvPr/>
          </p:nvSpPr>
          <p:spPr bwMode="auto">
            <a:xfrm>
              <a:off x="1208" y="2316"/>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82" name="Freeform 284"/>
            <p:cNvSpPr>
              <a:spLocks/>
            </p:cNvSpPr>
            <p:nvPr/>
          </p:nvSpPr>
          <p:spPr bwMode="auto">
            <a:xfrm rot="2433251">
              <a:off x="885" y="2115"/>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83" name="Oval 266"/>
            <p:cNvSpPr>
              <a:spLocks noChangeArrowheads="1"/>
            </p:cNvSpPr>
            <p:nvPr/>
          </p:nvSpPr>
          <p:spPr bwMode="auto">
            <a:xfrm>
              <a:off x="856" y="219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84" name="Freeform 285"/>
            <p:cNvSpPr>
              <a:spLocks/>
            </p:cNvSpPr>
            <p:nvPr/>
          </p:nvSpPr>
          <p:spPr bwMode="auto">
            <a:xfrm rot="-911054">
              <a:off x="381" y="2124"/>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85" name="Oval 268"/>
            <p:cNvSpPr>
              <a:spLocks noChangeArrowheads="1"/>
            </p:cNvSpPr>
            <p:nvPr/>
          </p:nvSpPr>
          <p:spPr bwMode="auto">
            <a:xfrm>
              <a:off x="413" y="2239"/>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86" name="Freeform 286"/>
            <p:cNvSpPr>
              <a:spLocks/>
            </p:cNvSpPr>
            <p:nvPr/>
          </p:nvSpPr>
          <p:spPr bwMode="auto">
            <a:xfrm rot="-848896">
              <a:off x="1556" y="2222"/>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87" name="Oval 261"/>
            <p:cNvSpPr>
              <a:spLocks noChangeArrowheads="1"/>
            </p:cNvSpPr>
            <p:nvPr/>
          </p:nvSpPr>
          <p:spPr bwMode="auto">
            <a:xfrm>
              <a:off x="1596" y="2332"/>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sp>
          <p:nvSpPr>
            <p:cNvPr id="91288" name="Freeform 287"/>
            <p:cNvSpPr>
              <a:spLocks/>
            </p:cNvSpPr>
            <p:nvPr/>
          </p:nvSpPr>
          <p:spPr bwMode="auto">
            <a:xfrm rot="-7380044">
              <a:off x="1194" y="1658"/>
              <a:ext cx="177" cy="211"/>
            </a:xfrm>
            <a:custGeom>
              <a:avLst/>
              <a:gdLst>
                <a:gd name="T0" fmla="*/ 94 w 177"/>
                <a:gd name="T1" fmla="*/ 5 h 211"/>
                <a:gd name="T2" fmla="*/ 37 w 177"/>
                <a:gd name="T3" fmla="*/ 56 h 211"/>
                <a:gd name="T4" fmla="*/ 20 w 177"/>
                <a:gd name="T5" fmla="*/ 173 h 211"/>
                <a:gd name="T6" fmla="*/ 155 w 177"/>
                <a:gd name="T7" fmla="*/ 197 h 211"/>
                <a:gd name="T8" fmla="*/ 152 w 177"/>
                <a:gd name="T9" fmla="*/ 86 h 211"/>
                <a:gd name="T10" fmla="*/ 94 w 177"/>
                <a:gd name="T11" fmla="*/ 5 h 211"/>
                <a:gd name="T12" fmla="*/ 0 60000 65536"/>
                <a:gd name="T13" fmla="*/ 0 60000 65536"/>
                <a:gd name="T14" fmla="*/ 0 60000 65536"/>
                <a:gd name="T15" fmla="*/ 0 60000 65536"/>
                <a:gd name="T16" fmla="*/ 0 60000 65536"/>
                <a:gd name="T17" fmla="*/ 0 60000 65536"/>
                <a:gd name="T18" fmla="*/ 0 w 177"/>
                <a:gd name="T19" fmla="*/ 0 h 211"/>
                <a:gd name="T20" fmla="*/ 177 w 17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177" h="211">
                  <a:moveTo>
                    <a:pt x="94" y="5"/>
                  </a:moveTo>
                  <a:cubicBezTo>
                    <a:pt x="75" y="0"/>
                    <a:pt x="49" y="28"/>
                    <a:pt x="37" y="56"/>
                  </a:cubicBezTo>
                  <a:cubicBezTo>
                    <a:pt x="25" y="84"/>
                    <a:pt x="0" y="150"/>
                    <a:pt x="20" y="173"/>
                  </a:cubicBezTo>
                  <a:cubicBezTo>
                    <a:pt x="40" y="196"/>
                    <a:pt x="133" y="211"/>
                    <a:pt x="155" y="197"/>
                  </a:cubicBezTo>
                  <a:cubicBezTo>
                    <a:pt x="177" y="183"/>
                    <a:pt x="161" y="118"/>
                    <a:pt x="152" y="86"/>
                  </a:cubicBezTo>
                  <a:cubicBezTo>
                    <a:pt x="143" y="54"/>
                    <a:pt x="113" y="10"/>
                    <a:pt x="94" y="5"/>
                  </a:cubicBezTo>
                  <a:close/>
                </a:path>
              </a:pathLst>
            </a:custGeom>
            <a:gradFill rotWithShape="1">
              <a:gsLst>
                <a:gs pos="0">
                  <a:schemeClr val="bg1"/>
                </a:gs>
                <a:gs pos="100000">
                  <a:schemeClr val="accent1"/>
                </a:gs>
              </a:gsLst>
              <a:lin ang="5400000" scaled="1"/>
            </a:gradFill>
            <a:ln w="9525">
              <a:noFill/>
              <a:round/>
              <a:headEnd/>
              <a:tailEnd/>
            </a:ln>
          </p:spPr>
          <p:txBody>
            <a:bodyPr/>
            <a:lstStyle/>
            <a:p>
              <a:endParaRPr lang="en-US"/>
            </a:p>
          </p:txBody>
        </p:sp>
        <p:sp>
          <p:nvSpPr>
            <p:cNvPr id="91289" name="Oval 272"/>
            <p:cNvSpPr>
              <a:spLocks noChangeArrowheads="1"/>
            </p:cNvSpPr>
            <p:nvPr/>
          </p:nvSpPr>
          <p:spPr bwMode="auto">
            <a:xfrm>
              <a:off x="1265" y="1655"/>
              <a:ext cx="144" cy="144"/>
            </a:xfrm>
            <a:prstGeom prst="ellipse">
              <a:avLst/>
            </a:prstGeom>
            <a:gradFill rotWithShape="1">
              <a:gsLst>
                <a:gs pos="0">
                  <a:srgbClr val="DEF1F2"/>
                </a:gs>
                <a:gs pos="100000">
                  <a:srgbClr val="9DD3D7"/>
                </a:gs>
              </a:gsLst>
              <a:lin ang="2700000" scaled="1"/>
            </a:gradFill>
            <a:ln w="9525">
              <a:solidFill>
                <a:srgbClr val="DEF1F2"/>
              </a:solidFill>
              <a:round/>
              <a:headEnd/>
              <a:tailEnd/>
            </a:ln>
          </p:spPr>
          <p:txBody>
            <a:bodyPr wrap="none" anchor="ctr"/>
            <a:lstStyle/>
            <a:p>
              <a:endParaRPr lang="en-US"/>
            </a:p>
          </p:txBody>
        </p:sp>
      </p:grpSp>
      <p:grpSp>
        <p:nvGrpSpPr>
          <p:cNvPr id="91141" name="Group 305"/>
          <p:cNvGrpSpPr>
            <a:grpSpLocks/>
          </p:cNvGrpSpPr>
          <p:nvPr/>
        </p:nvGrpSpPr>
        <p:grpSpPr bwMode="auto">
          <a:xfrm>
            <a:off x="2454275" y="4398963"/>
            <a:ext cx="6183313" cy="1098550"/>
            <a:chOff x="1546" y="2762"/>
            <a:chExt cx="3895" cy="692"/>
          </a:xfrm>
        </p:grpSpPr>
        <p:sp>
          <p:nvSpPr>
            <p:cNvPr id="91142" name="Text Box 9"/>
            <p:cNvSpPr txBox="1">
              <a:spLocks noChangeArrowheads="1"/>
            </p:cNvSpPr>
            <p:nvPr/>
          </p:nvSpPr>
          <p:spPr bwMode="auto">
            <a:xfrm>
              <a:off x="2092" y="2958"/>
              <a:ext cx="691" cy="366"/>
            </a:xfrm>
            <a:prstGeom prst="rect">
              <a:avLst/>
            </a:prstGeom>
            <a:noFill/>
            <a:ln w="9525">
              <a:noFill/>
              <a:miter lim="800000"/>
              <a:headEnd/>
              <a:tailEnd/>
            </a:ln>
          </p:spPr>
          <p:txBody>
            <a:bodyPr wrap="none">
              <a:spAutoFit/>
            </a:bodyPr>
            <a:lstStyle/>
            <a:p>
              <a:pPr algn="l"/>
              <a:r>
                <a:rPr lang="en-US" sz="1600"/>
                <a:t>Solvent</a:t>
              </a:r>
            </a:p>
            <a:p>
              <a:pPr algn="l"/>
              <a:r>
                <a:rPr lang="en-US" sz="1600"/>
                <a:t>molecules</a:t>
              </a:r>
            </a:p>
          </p:txBody>
        </p:sp>
        <p:sp>
          <p:nvSpPr>
            <p:cNvPr id="91143" name="Text Box 10"/>
            <p:cNvSpPr txBox="1">
              <a:spLocks noChangeArrowheads="1"/>
            </p:cNvSpPr>
            <p:nvPr/>
          </p:nvSpPr>
          <p:spPr bwMode="auto">
            <a:xfrm>
              <a:off x="4694" y="2934"/>
              <a:ext cx="747" cy="520"/>
            </a:xfrm>
            <a:prstGeom prst="rect">
              <a:avLst/>
            </a:prstGeom>
            <a:solidFill>
              <a:schemeClr val="bg1"/>
            </a:solidFill>
            <a:ln w="9525">
              <a:noFill/>
              <a:miter lim="800000"/>
              <a:headEnd/>
              <a:tailEnd/>
            </a:ln>
          </p:spPr>
          <p:txBody>
            <a:bodyPr wrap="none">
              <a:spAutoFit/>
            </a:bodyPr>
            <a:lstStyle/>
            <a:p>
              <a:pPr algn="l"/>
              <a:r>
                <a:rPr lang="en-US" sz="1600"/>
                <a:t>Nonvolatile</a:t>
              </a:r>
            </a:p>
            <a:p>
              <a:pPr algn="l"/>
              <a:r>
                <a:rPr lang="en-US" sz="1600"/>
                <a:t>solute</a:t>
              </a:r>
            </a:p>
            <a:p>
              <a:pPr algn="l"/>
              <a:r>
                <a:rPr lang="en-US" sz="1600"/>
                <a:t>molecules</a:t>
              </a:r>
            </a:p>
          </p:txBody>
        </p:sp>
        <p:sp>
          <p:nvSpPr>
            <p:cNvPr id="91144" name="Line 248"/>
            <p:cNvSpPr>
              <a:spLocks noChangeShapeType="1"/>
            </p:cNvSpPr>
            <p:nvPr/>
          </p:nvSpPr>
          <p:spPr bwMode="auto">
            <a:xfrm>
              <a:off x="1816" y="2762"/>
              <a:ext cx="306" cy="282"/>
            </a:xfrm>
            <a:prstGeom prst="line">
              <a:avLst/>
            </a:prstGeom>
            <a:noFill/>
            <a:ln w="12700">
              <a:solidFill>
                <a:schemeClr val="tx1"/>
              </a:solidFill>
              <a:round/>
              <a:headEnd/>
              <a:tailEnd/>
            </a:ln>
          </p:spPr>
          <p:txBody>
            <a:bodyPr/>
            <a:lstStyle/>
            <a:p>
              <a:endParaRPr lang="en-US"/>
            </a:p>
          </p:txBody>
        </p:sp>
        <p:sp>
          <p:nvSpPr>
            <p:cNvPr id="91145" name="Line 249"/>
            <p:cNvSpPr>
              <a:spLocks noChangeShapeType="1"/>
            </p:cNvSpPr>
            <p:nvPr/>
          </p:nvSpPr>
          <p:spPr bwMode="auto">
            <a:xfrm flipH="1" flipV="1">
              <a:off x="1546" y="3040"/>
              <a:ext cx="576" cy="4"/>
            </a:xfrm>
            <a:prstGeom prst="line">
              <a:avLst/>
            </a:prstGeom>
            <a:noFill/>
            <a:ln w="12700">
              <a:solidFill>
                <a:schemeClr val="tx1"/>
              </a:solidFill>
              <a:round/>
              <a:headEnd/>
              <a:tailEnd/>
            </a:ln>
          </p:spPr>
          <p:txBody>
            <a:bodyPr/>
            <a:lstStyle/>
            <a:p>
              <a:endParaRPr lang="en-US"/>
            </a:p>
          </p:txBody>
        </p:sp>
        <p:sp>
          <p:nvSpPr>
            <p:cNvPr id="91146" name="Line 258"/>
            <p:cNvSpPr>
              <a:spLocks noChangeShapeType="1"/>
            </p:cNvSpPr>
            <p:nvPr/>
          </p:nvSpPr>
          <p:spPr bwMode="auto">
            <a:xfrm>
              <a:off x="4348" y="2858"/>
              <a:ext cx="330" cy="180"/>
            </a:xfrm>
            <a:prstGeom prst="line">
              <a:avLst/>
            </a:prstGeom>
            <a:noFill/>
            <a:ln w="12700">
              <a:solidFill>
                <a:schemeClr val="tx1"/>
              </a:solidFill>
              <a:round/>
              <a:headEnd/>
              <a:tailEnd/>
            </a:ln>
          </p:spPr>
          <p:txBody>
            <a:bodyPr/>
            <a:lstStyle/>
            <a:p>
              <a:endParaRPr lang="en-US"/>
            </a:p>
          </p:txBody>
        </p:sp>
        <p:sp>
          <p:nvSpPr>
            <p:cNvPr id="91147" name="Line 259"/>
            <p:cNvSpPr>
              <a:spLocks noChangeShapeType="1"/>
            </p:cNvSpPr>
            <p:nvPr/>
          </p:nvSpPr>
          <p:spPr bwMode="auto">
            <a:xfrm flipH="1">
              <a:off x="4044" y="3038"/>
              <a:ext cx="636" cy="114"/>
            </a:xfrm>
            <a:prstGeom prst="line">
              <a:avLst/>
            </a:prstGeom>
            <a:noFill/>
            <a:ln w="127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endParaRPr lang="en-US" smtClean="0"/>
          </a:p>
        </p:txBody>
      </p:sp>
      <p:sp>
        <p:nvSpPr>
          <p:cNvPr id="92163" name="Oval 290" descr="solvent"/>
          <p:cNvSpPr>
            <a:spLocks noChangeArrowheads="1"/>
          </p:cNvSpPr>
          <p:nvPr/>
        </p:nvSpPr>
        <p:spPr bwMode="auto">
          <a:xfrm>
            <a:off x="754063" y="2289175"/>
            <a:ext cx="2820987" cy="2820988"/>
          </a:xfrm>
          <a:prstGeom prst="ellipse">
            <a:avLst/>
          </a:prstGeom>
          <a:blipFill dpi="0" rotWithShape="1">
            <a:blip r:embed="rId3" cstate="print"/>
            <a:srcRect/>
            <a:stretch>
              <a:fillRect/>
            </a:stretch>
          </a:blipFill>
          <a:ln w="25400">
            <a:solidFill>
              <a:schemeClr val="tx1"/>
            </a:solidFill>
            <a:round/>
            <a:headEnd/>
            <a:tailEnd/>
          </a:ln>
        </p:spPr>
        <p:txBody>
          <a:bodyPr wrap="none" anchor="ctr"/>
          <a:lstStyle/>
          <a:p>
            <a:endParaRPr lang="en-US"/>
          </a:p>
        </p:txBody>
      </p:sp>
      <p:sp>
        <p:nvSpPr>
          <p:cNvPr id="92164" name="Oval 291" descr="solvent2"/>
          <p:cNvSpPr>
            <a:spLocks noChangeArrowheads="1"/>
          </p:cNvSpPr>
          <p:nvPr/>
        </p:nvSpPr>
        <p:spPr bwMode="auto">
          <a:xfrm>
            <a:off x="4824413" y="2274888"/>
            <a:ext cx="2820987" cy="2820987"/>
          </a:xfrm>
          <a:prstGeom prst="ellipse">
            <a:avLst/>
          </a:prstGeom>
          <a:blipFill dpi="0" rotWithShape="1">
            <a:blip r:embed="rId4" cstate="print"/>
            <a:srcRect/>
            <a:stretch>
              <a:fillRect/>
            </a:stretch>
          </a:blipFill>
          <a:ln w="25400">
            <a:solidFill>
              <a:schemeClr val="tx1"/>
            </a:solidFill>
            <a:round/>
            <a:headEnd/>
            <a:tailEnd/>
          </a:ln>
        </p:spPr>
        <p:txBody>
          <a:bodyPr wrap="none" anchor="ctr"/>
          <a:lstStyle/>
          <a:p>
            <a:endParaRPr lang="en-US"/>
          </a:p>
        </p:txBody>
      </p:sp>
      <p:grpSp>
        <p:nvGrpSpPr>
          <p:cNvPr id="92165" name="Group 140"/>
          <p:cNvGrpSpPr>
            <a:grpSpLocks/>
          </p:cNvGrpSpPr>
          <p:nvPr/>
        </p:nvGrpSpPr>
        <p:grpSpPr bwMode="auto">
          <a:xfrm>
            <a:off x="2444750" y="4308475"/>
            <a:ext cx="6183313" cy="1098550"/>
            <a:chOff x="1546" y="2762"/>
            <a:chExt cx="3895" cy="692"/>
          </a:xfrm>
        </p:grpSpPr>
        <p:sp>
          <p:nvSpPr>
            <p:cNvPr id="92166" name="Text Box 141"/>
            <p:cNvSpPr txBox="1">
              <a:spLocks noChangeArrowheads="1"/>
            </p:cNvSpPr>
            <p:nvPr/>
          </p:nvSpPr>
          <p:spPr bwMode="auto">
            <a:xfrm>
              <a:off x="2092" y="2958"/>
              <a:ext cx="691" cy="366"/>
            </a:xfrm>
            <a:prstGeom prst="rect">
              <a:avLst/>
            </a:prstGeom>
            <a:noFill/>
            <a:ln w="9525">
              <a:noFill/>
              <a:miter lim="800000"/>
              <a:headEnd/>
              <a:tailEnd/>
            </a:ln>
          </p:spPr>
          <p:txBody>
            <a:bodyPr wrap="none">
              <a:spAutoFit/>
            </a:bodyPr>
            <a:lstStyle/>
            <a:p>
              <a:pPr algn="l"/>
              <a:r>
                <a:rPr lang="en-US" sz="1600"/>
                <a:t>Solvent</a:t>
              </a:r>
            </a:p>
            <a:p>
              <a:pPr algn="l"/>
              <a:r>
                <a:rPr lang="en-US" sz="1600"/>
                <a:t>molecules</a:t>
              </a:r>
            </a:p>
          </p:txBody>
        </p:sp>
        <p:sp>
          <p:nvSpPr>
            <p:cNvPr id="92167" name="Text Box 142"/>
            <p:cNvSpPr txBox="1">
              <a:spLocks noChangeArrowheads="1"/>
            </p:cNvSpPr>
            <p:nvPr/>
          </p:nvSpPr>
          <p:spPr bwMode="auto">
            <a:xfrm>
              <a:off x="4694" y="2934"/>
              <a:ext cx="747" cy="520"/>
            </a:xfrm>
            <a:prstGeom prst="rect">
              <a:avLst/>
            </a:prstGeom>
            <a:solidFill>
              <a:schemeClr val="bg1"/>
            </a:solidFill>
            <a:ln w="9525">
              <a:noFill/>
              <a:miter lim="800000"/>
              <a:headEnd/>
              <a:tailEnd/>
            </a:ln>
          </p:spPr>
          <p:txBody>
            <a:bodyPr wrap="none">
              <a:spAutoFit/>
            </a:bodyPr>
            <a:lstStyle/>
            <a:p>
              <a:pPr algn="l"/>
              <a:r>
                <a:rPr lang="en-US" sz="1600"/>
                <a:t>Nonvolatile</a:t>
              </a:r>
            </a:p>
            <a:p>
              <a:pPr algn="l"/>
              <a:r>
                <a:rPr lang="en-US" sz="1600"/>
                <a:t>solute</a:t>
              </a:r>
            </a:p>
            <a:p>
              <a:pPr algn="l"/>
              <a:r>
                <a:rPr lang="en-US" sz="1600"/>
                <a:t>molecules</a:t>
              </a:r>
            </a:p>
          </p:txBody>
        </p:sp>
        <p:sp>
          <p:nvSpPr>
            <p:cNvPr id="92168" name="Line 143"/>
            <p:cNvSpPr>
              <a:spLocks noChangeShapeType="1"/>
            </p:cNvSpPr>
            <p:nvPr/>
          </p:nvSpPr>
          <p:spPr bwMode="auto">
            <a:xfrm>
              <a:off x="1816" y="2762"/>
              <a:ext cx="306" cy="282"/>
            </a:xfrm>
            <a:prstGeom prst="line">
              <a:avLst/>
            </a:prstGeom>
            <a:noFill/>
            <a:ln w="12700">
              <a:solidFill>
                <a:schemeClr val="tx1"/>
              </a:solidFill>
              <a:round/>
              <a:headEnd/>
              <a:tailEnd/>
            </a:ln>
          </p:spPr>
          <p:txBody>
            <a:bodyPr/>
            <a:lstStyle/>
            <a:p>
              <a:endParaRPr lang="en-US"/>
            </a:p>
          </p:txBody>
        </p:sp>
        <p:sp>
          <p:nvSpPr>
            <p:cNvPr id="92169" name="Line 144"/>
            <p:cNvSpPr>
              <a:spLocks noChangeShapeType="1"/>
            </p:cNvSpPr>
            <p:nvPr/>
          </p:nvSpPr>
          <p:spPr bwMode="auto">
            <a:xfrm flipH="1" flipV="1">
              <a:off x="1546" y="3040"/>
              <a:ext cx="576" cy="4"/>
            </a:xfrm>
            <a:prstGeom prst="line">
              <a:avLst/>
            </a:prstGeom>
            <a:noFill/>
            <a:ln w="12700">
              <a:solidFill>
                <a:schemeClr val="tx1"/>
              </a:solidFill>
              <a:round/>
              <a:headEnd/>
              <a:tailEnd/>
            </a:ln>
          </p:spPr>
          <p:txBody>
            <a:bodyPr/>
            <a:lstStyle/>
            <a:p>
              <a:endParaRPr lang="en-US"/>
            </a:p>
          </p:txBody>
        </p:sp>
        <p:sp>
          <p:nvSpPr>
            <p:cNvPr id="92170" name="Line 145"/>
            <p:cNvSpPr>
              <a:spLocks noChangeShapeType="1"/>
            </p:cNvSpPr>
            <p:nvPr/>
          </p:nvSpPr>
          <p:spPr bwMode="auto">
            <a:xfrm>
              <a:off x="4348" y="2858"/>
              <a:ext cx="330" cy="180"/>
            </a:xfrm>
            <a:prstGeom prst="line">
              <a:avLst/>
            </a:prstGeom>
            <a:noFill/>
            <a:ln w="12700">
              <a:solidFill>
                <a:schemeClr val="tx1"/>
              </a:solidFill>
              <a:round/>
              <a:headEnd/>
              <a:tailEnd/>
            </a:ln>
          </p:spPr>
          <p:txBody>
            <a:bodyPr/>
            <a:lstStyle/>
            <a:p>
              <a:endParaRPr lang="en-US"/>
            </a:p>
          </p:txBody>
        </p:sp>
        <p:sp>
          <p:nvSpPr>
            <p:cNvPr id="92171" name="Line 146"/>
            <p:cNvSpPr>
              <a:spLocks noChangeShapeType="1"/>
            </p:cNvSpPr>
            <p:nvPr/>
          </p:nvSpPr>
          <p:spPr bwMode="auto">
            <a:xfrm flipH="1">
              <a:off x="4044" y="3038"/>
              <a:ext cx="636" cy="114"/>
            </a:xfrm>
            <a:prstGeom prst="line">
              <a:avLst/>
            </a:prstGeom>
            <a:noFill/>
            <a:ln w="127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Henry’s Law</a:t>
            </a:r>
          </a:p>
        </p:txBody>
      </p:sp>
      <p:sp>
        <p:nvSpPr>
          <p:cNvPr id="93187" name="Text Box 3"/>
          <p:cNvSpPr txBox="1">
            <a:spLocks noChangeArrowheads="1"/>
          </p:cNvSpPr>
          <p:nvPr/>
        </p:nvSpPr>
        <p:spPr bwMode="auto">
          <a:xfrm>
            <a:off x="1117600" y="1381125"/>
            <a:ext cx="6851650" cy="641350"/>
          </a:xfrm>
          <a:prstGeom prst="rect">
            <a:avLst/>
          </a:prstGeom>
          <a:noFill/>
          <a:ln w="9525">
            <a:noFill/>
            <a:miter lim="800000"/>
            <a:headEnd/>
            <a:tailEnd/>
          </a:ln>
        </p:spPr>
        <p:txBody>
          <a:bodyPr wrap="none">
            <a:spAutoFit/>
          </a:bodyPr>
          <a:lstStyle/>
          <a:p>
            <a:r>
              <a:rPr lang="en-US" sz="1800" i="1"/>
              <a:t>Henry’s law states that the solubility of oxygen gas is proportional </a:t>
            </a:r>
          </a:p>
          <a:p>
            <a:r>
              <a:rPr lang="en-US" sz="1800" i="1"/>
              <a:t>to the partial pressure of the gas above the liquid.</a:t>
            </a:r>
          </a:p>
        </p:txBody>
      </p:sp>
      <p:sp>
        <p:nvSpPr>
          <p:cNvPr id="1078276" name="Text Box 4"/>
          <p:cNvSpPr txBox="1">
            <a:spLocks noChangeArrowheads="1"/>
          </p:cNvSpPr>
          <p:nvPr/>
        </p:nvSpPr>
        <p:spPr bwMode="auto">
          <a:xfrm>
            <a:off x="461963" y="2276475"/>
            <a:ext cx="7962900" cy="1314450"/>
          </a:xfrm>
          <a:prstGeom prst="rect">
            <a:avLst/>
          </a:prstGeom>
          <a:noFill/>
          <a:ln w="9525">
            <a:noFill/>
            <a:miter lim="800000"/>
            <a:headEnd/>
            <a:tailEnd/>
          </a:ln>
        </p:spPr>
        <p:txBody>
          <a:bodyPr wrap="none">
            <a:spAutoFit/>
          </a:bodyPr>
          <a:lstStyle/>
          <a:p>
            <a:pPr algn="l"/>
            <a:r>
              <a:rPr lang="en-US" sz="1600"/>
              <a:t>EXAMPLE:  </a:t>
            </a:r>
          </a:p>
          <a:p>
            <a:pPr algn="l"/>
            <a:endParaRPr lang="en-US" sz="1600"/>
          </a:p>
          <a:p>
            <a:pPr algn="l"/>
            <a:r>
              <a:rPr lang="en-US" sz="1600"/>
              <a:t>	Calculate the solubility of oxygen gas in water at 25</a:t>
            </a:r>
            <a:r>
              <a:rPr lang="en-US" sz="1600" baseline="30000"/>
              <a:t>o</a:t>
            </a:r>
            <a:r>
              <a:rPr lang="en-US" sz="1600"/>
              <a:t>C and a partial pressure</a:t>
            </a:r>
          </a:p>
          <a:p>
            <a:pPr algn="l"/>
            <a:r>
              <a:rPr lang="en-US" sz="1600"/>
              <a:t>	of 1150 torr.  </a:t>
            </a:r>
          </a:p>
          <a:p>
            <a:pPr algn="l"/>
            <a:r>
              <a:rPr lang="en-US" sz="1600"/>
              <a:t>	The solubility of oxygen in water is 0.00414 g / 100 mL at 25</a:t>
            </a:r>
            <a:r>
              <a:rPr lang="en-US" sz="1600" baseline="30000"/>
              <a:t>o</a:t>
            </a:r>
            <a:r>
              <a:rPr lang="en-US" sz="1600"/>
              <a:t>C and 760 torr.</a:t>
            </a:r>
          </a:p>
        </p:txBody>
      </p:sp>
      <p:sp>
        <p:nvSpPr>
          <p:cNvPr id="1078277" name="Rectangle 5"/>
          <p:cNvSpPr>
            <a:spLocks noChangeArrowheads="1"/>
          </p:cNvSpPr>
          <p:nvPr/>
        </p:nvSpPr>
        <p:spPr bwMode="auto">
          <a:xfrm>
            <a:off x="5637213" y="4575175"/>
            <a:ext cx="1863725" cy="392113"/>
          </a:xfrm>
          <a:prstGeom prst="rect">
            <a:avLst/>
          </a:prstGeom>
          <a:noFill/>
          <a:ln w="9525">
            <a:solidFill>
              <a:srgbClr val="000000"/>
            </a:solidFill>
            <a:miter lim="800000"/>
            <a:headEnd/>
            <a:tailEnd/>
          </a:ln>
        </p:spPr>
        <p:txBody>
          <a:bodyPr/>
          <a:lstStyle/>
          <a:p>
            <a:endParaRPr lang="en-US"/>
          </a:p>
        </p:txBody>
      </p:sp>
      <p:sp>
        <p:nvSpPr>
          <p:cNvPr id="1078278" name="Text Box 6"/>
          <p:cNvSpPr txBox="1">
            <a:spLocks noChangeArrowheads="1"/>
          </p:cNvSpPr>
          <p:nvPr/>
        </p:nvSpPr>
        <p:spPr bwMode="auto">
          <a:xfrm>
            <a:off x="1958975" y="4602163"/>
            <a:ext cx="1936750" cy="336550"/>
          </a:xfrm>
          <a:prstGeom prst="rect">
            <a:avLst/>
          </a:prstGeom>
          <a:noFill/>
          <a:ln w="9525">
            <a:noFill/>
            <a:miter lim="800000"/>
            <a:headEnd/>
            <a:tailEnd/>
          </a:ln>
        </p:spPr>
        <p:txBody>
          <a:bodyPr wrap="none">
            <a:spAutoFit/>
          </a:bodyPr>
          <a:lstStyle/>
          <a:p>
            <a:pPr algn="l"/>
            <a:r>
              <a:rPr lang="en-US" sz="1600"/>
              <a:t>0.00414 g / 100 mL</a:t>
            </a:r>
          </a:p>
        </p:txBody>
      </p:sp>
      <p:sp>
        <p:nvSpPr>
          <p:cNvPr id="1078279" name="Text Box 7"/>
          <p:cNvSpPr txBox="1">
            <a:spLocks noChangeArrowheads="1"/>
          </p:cNvSpPr>
          <p:nvPr/>
        </p:nvSpPr>
        <p:spPr bwMode="auto">
          <a:xfrm>
            <a:off x="4087813" y="4424363"/>
            <a:ext cx="1098550" cy="366712"/>
          </a:xfrm>
          <a:prstGeom prst="rect">
            <a:avLst/>
          </a:prstGeom>
          <a:noFill/>
          <a:ln w="9525">
            <a:noFill/>
            <a:miter lim="800000"/>
            <a:headEnd/>
            <a:tailEnd/>
          </a:ln>
        </p:spPr>
        <p:txBody>
          <a:bodyPr wrap="none">
            <a:spAutoFit/>
          </a:bodyPr>
          <a:lstStyle/>
          <a:p>
            <a:pPr algn="l"/>
            <a:r>
              <a:rPr lang="en-US" sz="1800"/>
              <a:t>1150 torr</a:t>
            </a:r>
          </a:p>
        </p:txBody>
      </p:sp>
      <p:grpSp>
        <p:nvGrpSpPr>
          <p:cNvPr id="2" name="Group 8"/>
          <p:cNvGrpSpPr>
            <a:grpSpLocks/>
          </p:cNvGrpSpPr>
          <p:nvPr/>
        </p:nvGrpSpPr>
        <p:grpSpPr bwMode="auto">
          <a:xfrm>
            <a:off x="4040188" y="4457700"/>
            <a:ext cx="1206500" cy="646113"/>
            <a:chOff x="1065" y="1467"/>
            <a:chExt cx="755" cy="440"/>
          </a:xfrm>
        </p:grpSpPr>
        <p:sp>
          <p:nvSpPr>
            <p:cNvPr id="93202" name="AutoShape 9"/>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93203" name="Line 10"/>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1078283" name="Text Box 11"/>
          <p:cNvSpPr txBox="1">
            <a:spLocks noChangeArrowheads="1"/>
          </p:cNvSpPr>
          <p:nvPr/>
        </p:nvSpPr>
        <p:spPr bwMode="auto">
          <a:xfrm>
            <a:off x="4151313" y="4757738"/>
            <a:ext cx="971550" cy="366712"/>
          </a:xfrm>
          <a:prstGeom prst="rect">
            <a:avLst/>
          </a:prstGeom>
          <a:noFill/>
          <a:ln w="9525">
            <a:noFill/>
            <a:miter lim="800000"/>
            <a:headEnd/>
            <a:tailEnd/>
          </a:ln>
        </p:spPr>
        <p:txBody>
          <a:bodyPr wrap="none">
            <a:spAutoFit/>
          </a:bodyPr>
          <a:lstStyle/>
          <a:p>
            <a:pPr algn="l"/>
            <a:r>
              <a:rPr lang="en-US" sz="1800"/>
              <a:t>760 torr</a:t>
            </a:r>
          </a:p>
        </p:txBody>
      </p:sp>
      <p:sp>
        <p:nvSpPr>
          <p:cNvPr id="1078284" name="Text Box 12"/>
          <p:cNvSpPr txBox="1">
            <a:spLocks noChangeArrowheads="1"/>
          </p:cNvSpPr>
          <p:nvPr/>
        </p:nvSpPr>
        <p:spPr bwMode="auto">
          <a:xfrm>
            <a:off x="5284788" y="4579938"/>
            <a:ext cx="2317750" cy="366712"/>
          </a:xfrm>
          <a:prstGeom prst="rect">
            <a:avLst/>
          </a:prstGeom>
          <a:noFill/>
          <a:ln w="9525">
            <a:noFill/>
            <a:miter lim="800000"/>
            <a:headEnd/>
            <a:tailEnd/>
          </a:ln>
        </p:spPr>
        <p:txBody>
          <a:bodyPr wrap="none">
            <a:spAutoFit/>
          </a:bodyPr>
          <a:lstStyle/>
          <a:p>
            <a:pPr algn="l"/>
            <a:r>
              <a:rPr lang="en-US" sz="1800"/>
              <a:t>=   </a:t>
            </a:r>
            <a:r>
              <a:rPr lang="en-US" sz="1600"/>
              <a:t>0.00626 g / 100 mL </a:t>
            </a:r>
          </a:p>
        </p:txBody>
      </p:sp>
      <p:sp>
        <p:nvSpPr>
          <p:cNvPr id="1078285" name="Line 13"/>
          <p:cNvSpPr>
            <a:spLocks noChangeShapeType="1"/>
          </p:cNvSpPr>
          <p:nvPr/>
        </p:nvSpPr>
        <p:spPr bwMode="auto">
          <a:xfrm flipV="1">
            <a:off x="4759325" y="4546600"/>
            <a:ext cx="388938" cy="155575"/>
          </a:xfrm>
          <a:prstGeom prst="line">
            <a:avLst/>
          </a:prstGeom>
          <a:noFill/>
          <a:ln w="9525">
            <a:solidFill>
              <a:srgbClr val="FF0000"/>
            </a:solidFill>
            <a:round/>
            <a:headEnd/>
            <a:tailEnd/>
          </a:ln>
        </p:spPr>
        <p:txBody>
          <a:bodyPr/>
          <a:lstStyle/>
          <a:p>
            <a:endParaRPr lang="en-US"/>
          </a:p>
        </p:txBody>
      </p:sp>
      <p:sp>
        <p:nvSpPr>
          <p:cNvPr id="1078286" name="Line 14"/>
          <p:cNvSpPr>
            <a:spLocks noChangeShapeType="1"/>
          </p:cNvSpPr>
          <p:nvPr/>
        </p:nvSpPr>
        <p:spPr bwMode="auto">
          <a:xfrm flipV="1">
            <a:off x="4681538" y="4879975"/>
            <a:ext cx="388937" cy="155575"/>
          </a:xfrm>
          <a:prstGeom prst="line">
            <a:avLst/>
          </a:prstGeom>
          <a:noFill/>
          <a:ln w="9525">
            <a:solidFill>
              <a:srgbClr val="FF0000"/>
            </a:solidFill>
            <a:round/>
            <a:headEnd/>
            <a:tailEnd/>
          </a:ln>
        </p:spPr>
        <p:txBody>
          <a:bodyPr/>
          <a:lstStyle/>
          <a:p>
            <a:endParaRPr lang="en-US"/>
          </a:p>
        </p:txBody>
      </p:sp>
      <p:sp>
        <p:nvSpPr>
          <p:cNvPr id="1078287" name="Text Box 15"/>
          <p:cNvSpPr txBox="1">
            <a:spLocks noChangeArrowheads="1"/>
          </p:cNvSpPr>
          <p:nvPr/>
        </p:nvSpPr>
        <p:spPr bwMode="auto">
          <a:xfrm>
            <a:off x="2057400" y="3892550"/>
            <a:ext cx="5740400" cy="366713"/>
          </a:xfrm>
          <a:prstGeom prst="rect">
            <a:avLst/>
          </a:prstGeom>
          <a:noFill/>
          <a:ln w="9525">
            <a:noFill/>
            <a:miter lim="800000"/>
            <a:headEnd/>
            <a:tailEnd/>
          </a:ln>
        </p:spPr>
        <p:txBody>
          <a:bodyPr wrap="none">
            <a:spAutoFit/>
          </a:bodyPr>
          <a:lstStyle/>
          <a:p>
            <a:pPr algn="l"/>
            <a:r>
              <a:rPr lang="en-US" sz="1800">
                <a:solidFill>
                  <a:schemeClr val="accent2"/>
                </a:solidFill>
              </a:rPr>
              <a:t>solubility   x   pressure factor   =   new greater solubility</a:t>
            </a:r>
          </a:p>
        </p:txBody>
      </p:sp>
      <p:sp>
        <p:nvSpPr>
          <p:cNvPr id="93198" name="Rectangle 16"/>
          <p:cNvSpPr>
            <a:spLocks noChangeArrowheads="1"/>
          </p:cNvSpPr>
          <p:nvPr/>
        </p:nvSpPr>
        <p:spPr bwMode="auto">
          <a:xfrm>
            <a:off x="76200" y="6567488"/>
            <a:ext cx="2833688" cy="214312"/>
          </a:xfrm>
          <a:prstGeom prst="rect">
            <a:avLst/>
          </a:prstGeom>
          <a:noFill/>
          <a:ln w="9525">
            <a:noFill/>
            <a:miter lim="800000"/>
            <a:headEnd/>
            <a:tailEnd/>
          </a:ln>
        </p:spPr>
        <p:txBody>
          <a:bodyPr wrap="none">
            <a:spAutoFit/>
          </a:bodyPr>
          <a:lstStyle/>
          <a:p>
            <a:pPr algn="l"/>
            <a:r>
              <a:rPr lang="en-US" sz="800"/>
              <a:t>Corwin, </a:t>
            </a:r>
            <a:r>
              <a:rPr lang="en-US" sz="800" u="sng"/>
              <a:t>Introductory Chemistry </a:t>
            </a:r>
            <a:r>
              <a:rPr lang="en-US" sz="800"/>
              <a:t>4</a:t>
            </a:r>
            <a:r>
              <a:rPr lang="en-US" sz="800" baseline="30000"/>
              <a:t>th</a:t>
            </a:r>
            <a:r>
              <a:rPr lang="en-US" sz="800"/>
              <a:t> Edition, 2005, page 370</a:t>
            </a:r>
          </a:p>
        </p:txBody>
      </p:sp>
      <p:sp>
        <p:nvSpPr>
          <p:cNvPr id="1078289" name="Text Box 17"/>
          <p:cNvSpPr txBox="1">
            <a:spLocks noChangeArrowheads="1"/>
          </p:cNvSpPr>
          <p:nvPr/>
        </p:nvSpPr>
        <p:spPr bwMode="auto">
          <a:xfrm>
            <a:off x="7065963" y="6362700"/>
            <a:ext cx="1866900" cy="274638"/>
          </a:xfrm>
          <a:prstGeom prst="rect">
            <a:avLst/>
          </a:prstGeom>
          <a:noFill/>
          <a:ln w="9525">
            <a:noFill/>
            <a:miter lim="800000"/>
            <a:headEnd/>
            <a:tailEnd/>
          </a:ln>
        </p:spPr>
        <p:txBody>
          <a:bodyPr wrap="none">
            <a:spAutoFit/>
          </a:bodyPr>
          <a:lstStyle/>
          <a:p>
            <a:pPr algn="l"/>
            <a:r>
              <a:rPr lang="en-US"/>
              <a:t>Note:  1 torr  =  1 mm Hg</a:t>
            </a:r>
          </a:p>
        </p:txBody>
      </p:sp>
      <p:sp>
        <p:nvSpPr>
          <p:cNvPr id="93200" name="Rectangle 18">
            <a:hlinkClick r:id="rId3" tooltip="Wikipedia -  H E N R Y ' S   L A W"/>
          </p:cNvPr>
          <p:cNvSpPr>
            <a:spLocks noChangeArrowheads="1"/>
          </p:cNvSpPr>
          <p:nvPr/>
        </p:nvSpPr>
        <p:spPr bwMode="auto">
          <a:xfrm>
            <a:off x="2971800" y="576263"/>
            <a:ext cx="3233738" cy="588962"/>
          </a:xfrm>
          <a:prstGeom prst="rect">
            <a:avLst/>
          </a:prstGeom>
          <a:noFill/>
          <a:ln w="9525">
            <a:noFill/>
            <a:miter lim="800000"/>
            <a:headEnd/>
            <a:tailEnd/>
          </a:ln>
        </p:spPr>
        <p:txBody>
          <a:bodyPr wrap="none" anchor="ctr"/>
          <a:lstStyle/>
          <a:p>
            <a:endParaRPr lang="en-US"/>
          </a:p>
        </p:txBody>
      </p:sp>
      <p:pic>
        <p:nvPicPr>
          <p:cNvPr id="93201" name="Picture 20" descr="image?id=11101&amp;rendTypeId=4"/>
          <p:cNvPicPr>
            <a:picLocks noChangeAspect="1" noChangeArrowheads="1"/>
          </p:cNvPicPr>
          <p:nvPr/>
        </p:nvPicPr>
        <p:blipFill>
          <a:blip r:embed="rId4" cstate="print"/>
          <a:srcRect/>
          <a:stretch>
            <a:fillRect/>
          </a:stretch>
        </p:blipFill>
        <p:spPr bwMode="auto">
          <a:xfrm>
            <a:off x="7991475" y="133350"/>
            <a:ext cx="971550" cy="1223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78276">
                                            <p:txEl>
                                              <p:pRg st="0" end="0"/>
                                            </p:txEl>
                                          </p:spTgt>
                                        </p:tgtEl>
                                        <p:attrNameLst>
                                          <p:attrName>style.visibility</p:attrName>
                                        </p:attrNameLst>
                                      </p:cBhvr>
                                      <p:to>
                                        <p:strVal val="visible"/>
                                      </p:to>
                                    </p:set>
                                    <p:anim calcmode="lin" valueType="num">
                                      <p:cBhvr>
                                        <p:cTn id="7" dur="500" fill="hold"/>
                                        <p:tgtEl>
                                          <p:spTgt spid="107827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7827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078276">
                                            <p:txEl>
                                              <p:pRg st="2" end="2"/>
                                            </p:txEl>
                                          </p:spTgt>
                                        </p:tgtEl>
                                        <p:attrNameLst>
                                          <p:attrName>style.visibility</p:attrName>
                                        </p:attrNameLst>
                                      </p:cBhvr>
                                      <p:to>
                                        <p:strVal val="visible"/>
                                      </p:to>
                                    </p:set>
                                    <p:animEffect transition="in" filter="dissolve">
                                      <p:cBhvr>
                                        <p:cTn id="13" dur="500"/>
                                        <p:tgtEl>
                                          <p:spTgt spid="1078276">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78276">
                                            <p:txEl>
                                              <p:pRg st="3" end="3"/>
                                            </p:txEl>
                                          </p:spTgt>
                                        </p:tgtEl>
                                        <p:attrNameLst>
                                          <p:attrName>style.visibility</p:attrName>
                                        </p:attrNameLst>
                                      </p:cBhvr>
                                      <p:to>
                                        <p:strVal val="visible"/>
                                      </p:to>
                                    </p:set>
                                    <p:animEffect transition="in" filter="dissolve">
                                      <p:cBhvr>
                                        <p:cTn id="16" dur="500"/>
                                        <p:tgtEl>
                                          <p:spTgt spid="107827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78276">
                                            <p:txEl>
                                              <p:pRg st="4" end="4"/>
                                            </p:txEl>
                                          </p:spTgt>
                                        </p:tgtEl>
                                        <p:attrNameLst>
                                          <p:attrName>style.visibility</p:attrName>
                                        </p:attrNameLst>
                                      </p:cBhvr>
                                      <p:to>
                                        <p:strVal val="visible"/>
                                      </p:to>
                                    </p:set>
                                    <p:animEffect transition="in" filter="fade">
                                      <p:cBhvr>
                                        <p:cTn id="21" dur="1000"/>
                                        <p:tgtEl>
                                          <p:spTgt spid="1078276">
                                            <p:txEl>
                                              <p:pRg st="4" end="4"/>
                                            </p:txEl>
                                          </p:spTgt>
                                        </p:tgtEl>
                                      </p:cBhvr>
                                    </p:animEffect>
                                    <p:anim calcmode="lin" valueType="num">
                                      <p:cBhvr>
                                        <p:cTn id="22" dur="1000" fill="hold"/>
                                        <p:tgtEl>
                                          <p:spTgt spid="107827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7827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1078287"/>
                                        </p:tgtEl>
                                        <p:attrNameLst>
                                          <p:attrName>style.visibility</p:attrName>
                                        </p:attrNameLst>
                                      </p:cBhvr>
                                      <p:to>
                                        <p:strVal val="visible"/>
                                      </p:to>
                                    </p:set>
                                    <p:anim by="(-#ppt_w*2)" calcmode="lin" valueType="num">
                                      <p:cBhvr rctx="PPT">
                                        <p:cTn id="28" dur="500" autoRev="1" fill="hold">
                                          <p:stCondLst>
                                            <p:cond delay="0"/>
                                          </p:stCondLst>
                                        </p:cTn>
                                        <p:tgtEl>
                                          <p:spTgt spid="1078287"/>
                                        </p:tgtEl>
                                        <p:attrNameLst>
                                          <p:attrName>ppt_w</p:attrName>
                                        </p:attrNameLst>
                                      </p:cBhvr>
                                    </p:anim>
                                    <p:anim by="(#ppt_w*0.50)" calcmode="lin" valueType="num">
                                      <p:cBhvr>
                                        <p:cTn id="29" dur="500" decel="50000" autoRev="1" fill="hold">
                                          <p:stCondLst>
                                            <p:cond delay="0"/>
                                          </p:stCondLst>
                                        </p:cTn>
                                        <p:tgtEl>
                                          <p:spTgt spid="1078287"/>
                                        </p:tgtEl>
                                        <p:attrNameLst>
                                          <p:attrName>ppt_x</p:attrName>
                                        </p:attrNameLst>
                                      </p:cBhvr>
                                    </p:anim>
                                    <p:anim from="(-#ppt_h/2)" to="(#ppt_y)" calcmode="lin" valueType="num">
                                      <p:cBhvr>
                                        <p:cTn id="30" dur="1000" fill="hold">
                                          <p:stCondLst>
                                            <p:cond delay="0"/>
                                          </p:stCondLst>
                                        </p:cTn>
                                        <p:tgtEl>
                                          <p:spTgt spid="1078287"/>
                                        </p:tgtEl>
                                        <p:attrNameLst>
                                          <p:attrName>ppt_y</p:attrName>
                                        </p:attrNameLst>
                                      </p:cBhvr>
                                    </p:anim>
                                    <p:animRot by="21600000">
                                      <p:cBhvr>
                                        <p:cTn id="31" dur="1000" fill="hold">
                                          <p:stCondLst>
                                            <p:cond delay="0"/>
                                          </p:stCondLst>
                                        </p:cTn>
                                        <p:tgtEl>
                                          <p:spTgt spid="107828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iterate type="lt">
                                    <p:tmPct val="10000"/>
                                  </p:iterate>
                                  <p:childTnLst>
                                    <p:set>
                                      <p:cBhvr>
                                        <p:cTn id="35" dur="1" fill="hold">
                                          <p:stCondLst>
                                            <p:cond delay="0"/>
                                          </p:stCondLst>
                                        </p:cTn>
                                        <p:tgtEl>
                                          <p:spTgt spid="1078278"/>
                                        </p:tgtEl>
                                        <p:attrNameLst>
                                          <p:attrName>style.visibility</p:attrName>
                                        </p:attrNameLst>
                                      </p:cBhvr>
                                      <p:to>
                                        <p:strVal val="visible"/>
                                      </p:to>
                                    </p:set>
                                    <p:animEffect transition="in" filter="fade">
                                      <p:cBhvr>
                                        <p:cTn id="36" dur="1000"/>
                                        <p:tgtEl>
                                          <p:spTgt spid="1078278"/>
                                        </p:tgtEl>
                                      </p:cBhvr>
                                    </p:animEffect>
                                    <p:anim calcmode="lin" valueType="num">
                                      <p:cBhvr>
                                        <p:cTn id="37" dur="1000" fill="hold"/>
                                        <p:tgtEl>
                                          <p:spTgt spid="1078278"/>
                                        </p:tgtEl>
                                        <p:attrNameLst>
                                          <p:attrName>ppt_x</p:attrName>
                                        </p:attrNameLst>
                                      </p:cBhvr>
                                      <p:tavLst>
                                        <p:tav tm="0">
                                          <p:val>
                                            <p:strVal val="#ppt_x-.1"/>
                                          </p:val>
                                        </p:tav>
                                        <p:tav tm="100000">
                                          <p:val>
                                            <p:strVal val="#ppt_x"/>
                                          </p:val>
                                        </p:tav>
                                      </p:tavLst>
                                    </p:anim>
                                    <p:anim calcmode="lin" valueType="num">
                                      <p:cBhvr>
                                        <p:cTn id="38" dur="1000" fill="hold"/>
                                        <p:tgtEl>
                                          <p:spTgt spid="107827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078283"/>
                                        </p:tgtEl>
                                        <p:attrNameLst>
                                          <p:attrName>style.visibility</p:attrName>
                                        </p:attrNameLst>
                                      </p:cBhvr>
                                      <p:to>
                                        <p:strVal val="visible"/>
                                      </p:to>
                                    </p:set>
                                    <p:animEffect transition="in" filter="dissolve">
                                      <p:cBhvr>
                                        <p:cTn id="48" dur="500"/>
                                        <p:tgtEl>
                                          <p:spTgt spid="107828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078279"/>
                                        </p:tgtEl>
                                        <p:attrNameLst>
                                          <p:attrName>style.visibility</p:attrName>
                                        </p:attrNameLst>
                                      </p:cBhvr>
                                      <p:to>
                                        <p:strVal val="visible"/>
                                      </p:to>
                                    </p:set>
                                    <p:animEffect transition="in" filter="dissolve">
                                      <p:cBhvr>
                                        <p:cTn id="53" dur="500"/>
                                        <p:tgtEl>
                                          <p:spTgt spid="107827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78285"/>
                                        </p:tgtEl>
                                        <p:attrNameLst>
                                          <p:attrName>style.visibility</p:attrName>
                                        </p:attrNameLst>
                                      </p:cBhvr>
                                      <p:to>
                                        <p:strVal val="visible"/>
                                      </p:to>
                                    </p:set>
                                    <p:animEffect transition="in" filter="wipe(down)">
                                      <p:cBhvr>
                                        <p:cTn id="58" dur="500"/>
                                        <p:tgtEl>
                                          <p:spTgt spid="1078285"/>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1078286"/>
                                        </p:tgtEl>
                                        <p:attrNameLst>
                                          <p:attrName>style.visibility</p:attrName>
                                        </p:attrNameLst>
                                      </p:cBhvr>
                                      <p:to>
                                        <p:strVal val="visible"/>
                                      </p:to>
                                    </p:set>
                                    <p:animEffect transition="in" filter="wipe(down)">
                                      <p:cBhvr>
                                        <p:cTn id="62" dur="500"/>
                                        <p:tgtEl>
                                          <p:spTgt spid="107828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078284"/>
                                        </p:tgtEl>
                                        <p:attrNameLst>
                                          <p:attrName>style.visibility</p:attrName>
                                        </p:attrNameLst>
                                      </p:cBhvr>
                                      <p:to>
                                        <p:strVal val="visible"/>
                                      </p:to>
                                    </p:set>
                                    <p:animEffect transition="in" filter="wipe(left)">
                                      <p:cBhvr>
                                        <p:cTn id="67" dur="5000"/>
                                        <p:tgtEl>
                                          <p:spTgt spid="1078284"/>
                                        </p:tgtEl>
                                      </p:cBhvr>
                                    </p:animEffect>
                                  </p:childTnLst>
                                </p:cTn>
                              </p:par>
                            </p:childTnLst>
                          </p:cTn>
                        </p:par>
                        <p:par>
                          <p:cTn id="68" fill="hold">
                            <p:stCondLst>
                              <p:cond delay="5000"/>
                            </p:stCondLst>
                            <p:childTnLst>
                              <p:par>
                                <p:cTn id="69" presetID="10" presetClass="entr" presetSubtype="0" fill="hold" grpId="0" nodeType="afterEffect">
                                  <p:stCondLst>
                                    <p:cond delay="0"/>
                                  </p:stCondLst>
                                  <p:childTnLst>
                                    <p:set>
                                      <p:cBhvr>
                                        <p:cTn id="70" dur="1" fill="hold">
                                          <p:stCondLst>
                                            <p:cond delay="0"/>
                                          </p:stCondLst>
                                        </p:cTn>
                                        <p:tgtEl>
                                          <p:spTgt spid="1078277"/>
                                        </p:tgtEl>
                                        <p:attrNameLst>
                                          <p:attrName>style.visibility</p:attrName>
                                        </p:attrNameLst>
                                      </p:cBhvr>
                                      <p:to>
                                        <p:strVal val="visible"/>
                                      </p:to>
                                    </p:set>
                                    <p:animEffect transition="in" filter="fade">
                                      <p:cBhvr>
                                        <p:cTn id="71" dur="2000"/>
                                        <p:tgtEl>
                                          <p:spTgt spid="1078277"/>
                                        </p:tgtEl>
                                      </p:cBhvr>
                                    </p:animEffect>
                                  </p:childTnLst>
                                </p:cTn>
                              </p:par>
                            </p:childTnLst>
                          </p:cTn>
                        </p:par>
                      </p:childTnLst>
                    </p:cTn>
                  </p:par>
                  <p:par>
                    <p:cTn id="72" fill="hold">
                      <p:stCondLst>
                        <p:cond delay="indefinite"/>
                      </p:stCondLst>
                      <p:childTnLst>
                        <p:par>
                          <p:cTn id="73" fill="hold">
                            <p:stCondLst>
                              <p:cond delay="0"/>
                            </p:stCondLst>
                            <p:childTnLst>
                              <p:par>
                                <p:cTn id="74" presetID="17" presetClass="entr" presetSubtype="10" fill="hold" grpId="0" nodeType="clickEffect">
                                  <p:stCondLst>
                                    <p:cond delay="0"/>
                                  </p:stCondLst>
                                  <p:childTnLst>
                                    <p:set>
                                      <p:cBhvr>
                                        <p:cTn id="75" dur="1" fill="hold">
                                          <p:stCondLst>
                                            <p:cond delay="0"/>
                                          </p:stCondLst>
                                        </p:cTn>
                                        <p:tgtEl>
                                          <p:spTgt spid="1078289"/>
                                        </p:tgtEl>
                                        <p:attrNameLst>
                                          <p:attrName>style.visibility</p:attrName>
                                        </p:attrNameLst>
                                      </p:cBhvr>
                                      <p:to>
                                        <p:strVal val="visible"/>
                                      </p:to>
                                    </p:set>
                                    <p:anim calcmode="lin" valueType="num">
                                      <p:cBhvr>
                                        <p:cTn id="76" dur="500" fill="hold"/>
                                        <p:tgtEl>
                                          <p:spTgt spid="1078289"/>
                                        </p:tgtEl>
                                        <p:attrNameLst>
                                          <p:attrName>ppt_w</p:attrName>
                                        </p:attrNameLst>
                                      </p:cBhvr>
                                      <p:tavLst>
                                        <p:tav tm="0">
                                          <p:val>
                                            <p:fltVal val="0"/>
                                          </p:val>
                                        </p:tav>
                                        <p:tav tm="100000">
                                          <p:val>
                                            <p:strVal val="#ppt_w"/>
                                          </p:val>
                                        </p:tav>
                                      </p:tavLst>
                                    </p:anim>
                                    <p:anim calcmode="lin" valueType="num">
                                      <p:cBhvr>
                                        <p:cTn id="77" dur="500" fill="hold"/>
                                        <p:tgtEl>
                                          <p:spTgt spid="10782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7" grpId="0" animBg="1"/>
      <p:bldP spid="1078278" grpId="0"/>
      <p:bldP spid="1078279" grpId="0"/>
      <p:bldP spid="1078283" grpId="0"/>
      <p:bldP spid="1078284" grpId="0"/>
      <p:bldP spid="1078285" grpId="0" animBg="1"/>
      <p:bldP spid="1078286" grpId="0" animBg="1"/>
      <p:bldP spid="1078287" grpId="0"/>
      <p:bldP spid="107828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smtClean="0">
                <a:solidFill>
                  <a:schemeClr val="bg1"/>
                </a:solidFill>
              </a:rPr>
              <a:t>Charles’ Law</a:t>
            </a:r>
          </a:p>
        </p:txBody>
      </p:sp>
      <p:pic>
        <p:nvPicPr>
          <p:cNvPr id="4101" name="Picture 4" descr="Gas Law VT = constant"/>
          <p:cNvPicPr>
            <a:picLocks noChangeAspect="1" noChangeArrowheads="1"/>
          </p:cNvPicPr>
          <p:nvPr/>
        </p:nvPicPr>
        <p:blipFill>
          <a:blip r:embed="rId5" cstate="print">
            <a:lum bright="2000" contrast="12000"/>
          </a:blip>
          <a:srcRect l="6749" t="5730" r="56020" b="29045"/>
          <a:stretch>
            <a:fillRect/>
          </a:stretch>
        </p:blipFill>
        <p:spPr bwMode="auto">
          <a:xfrm>
            <a:off x="1438275" y="1587500"/>
            <a:ext cx="2905125" cy="3733800"/>
          </a:xfrm>
          <a:prstGeom prst="rect">
            <a:avLst/>
          </a:prstGeom>
          <a:noFill/>
          <a:ln w="9525">
            <a:noFill/>
            <a:miter lim="800000"/>
            <a:headEnd/>
            <a:tailEnd/>
          </a:ln>
        </p:spPr>
      </p:pic>
      <p:pic>
        <p:nvPicPr>
          <p:cNvPr id="171013" name="Picture 5">
            <a:hlinkClick r:id="" action="ppaction://media"/>
          </p:cNvPr>
          <p:cNvPicPr>
            <a:picLocks noRot="1" noChangeAspect="1" noChangeArrowheads="1"/>
          </p:cNvPicPr>
          <p:nvPr>
            <a:wavAudioFile r:embed="rId2" name="~PP2672.WAV"/>
          </p:nvPr>
        </p:nvPicPr>
        <p:blipFill>
          <a:blip r:embed="rId6" cstate="print"/>
          <a:srcRect/>
          <a:stretch>
            <a:fillRect/>
          </a:stretch>
        </p:blipFill>
        <p:spPr bwMode="auto">
          <a:xfrm>
            <a:off x="8763000" y="6419850"/>
            <a:ext cx="304800" cy="304800"/>
          </a:xfrm>
          <a:prstGeom prst="rect">
            <a:avLst/>
          </a:prstGeom>
          <a:noFill/>
          <a:ln w="9525">
            <a:noFill/>
            <a:miter lim="800000"/>
            <a:headEnd/>
            <a:tailEnd/>
          </a:ln>
        </p:spPr>
      </p:pic>
      <p:sp>
        <p:nvSpPr>
          <p:cNvPr id="4103" name="Rectangle 6"/>
          <p:cNvSpPr>
            <a:spLocks noChangeArrowheads="1"/>
          </p:cNvSpPr>
          <p:nvPr/>
        </p:nvSpPr>
        <p:spPr bwMode="auto">
          <a:xfrm>
            <a:off x="66675" y="6500813"/>
            <a:ext cx="2166938" cy="214312"/>
          </a:xfrm>
          <a:prstGeom prst="rect">
            <a:avLst/>
          </a:prstGeom>
          <a:noFill/>
          <a:ln w="9525">
            <a:noFill/>
            <a:miter lim="800000"/>
            <a:headEnd/>
            <a:tailEnd/>
          </a:ln>
        </p:spPr>
        <p:txBody>
          <a:bodyPr wrap="none">
            <a:spAutoFit/>
          </a:bodyPr>
          <a:lstStyle/>
          <a:p>
            <a:pPr algn="l"/>
            <a:r>
              <a:rPr lang="en-US" sz="800">
                <a:solidFill>
                  <a:schemeClr val="bg1"/>
                </a:solidFill>
              </a:rPr>
              <a:t>Timberlake, </a:t>
            </a:r>
            <a:r>
              <a:rPr lang="en-US" sz="800" u="sng">
                <a:solidFill>
                  <a:schemeClr val="bg1"/>
                </a:solidFill>
              </a:rPr>
              <a:t>Chemistry </a:t>
            </a:r>
            <a:r>
              <a:rPr lang="en-US" sz="800">
                <a:solidFill>
                  <a:schemeClr val="bg1"/>
                </a:solidFill>
              </a:rPr>
              <a:t>7</a:t>
            </a:r>
            <a:r>
              <a:rPr lang="en-US" sz="800" baseline="30000">
                <a:solidFill>
                  <a:schemeClr val="bg1"/>
                </a:solidFill>
              </a:rPr>
              <a:t>th</a:t>
            </a:r>
            <a:r>
              <a:rPr lang="en-US" sz="800">
                <a:solidFill>
                  <a:schemeClr val="bg1"/>
                </a:solidFill>
              </a:rPr>
              <a:t> Edition, page 259</a:t>
            </a:r>
          </a:p>
        </p:txBody>
      </p:sp>
      <p:pic>
        <p:nvPicPr>
          <p:cNvPr id="4104" name="Picture 8" descr="Gas Law VT = constant"/>
          <p:cNvPicPr>
            <a:picLocks noChangeAspect="1" noChangeArrowheads="1"/>
          </p:cNvPicPr>
          <p:nvPr/>
        </p:nvPicPr>
        <p:blipFill>
          <a:blip r:embed="rId5" cstate="print">
            <a:lum bright="2000" contrast="12000"/>
          </a:blip>
          <a:srcRect l="56677" t="4398" r="5237" b="29047"/>
          <a:stretch>
            <a:fillRect/>
          </a:stretch>
        </p:blipFill>
        <p:spPr bwMode="auto">
          <a:xfrm>
            <a:off x="5397500" y="1524000"/>
            <a:ext cx="2971800" cy="3810000"/>
          </a:xfrm>
          <a:prstGeom prst="rect">
            <a:avLst/>
          </a:prstGeom>
          <a:noFill/>
          <a:ln w="9525">
            <a:noFill/>
            <a:miter lim="800000"/>
            <a:headEnd/>
            <a:tailEnd/>
          </a:ln>
        </p:spPr>
      </p:pic>
      <p:graphicFrame>
        <p:nvGraphicFramePr>
          <p:cNvPr id="4098" name="Object 9"/>
          <p:cNvGraphicFramePr>
            <a:graphicFrameLocks/>
          </p:cNvGraphicFramePr>
          <p:nvPr/>
        </p:nvGraphicFramePr>
        <p:xfrm>
          <a:off x="6324600" y="5211763"/>
          <a:ext cx="711200" cy="1646237"/>
        </p:xfrm>
        <a:graphic>
          <a:graphicData uri="http://schemas.openxmlformats.org/presentationml/2006/ole">
            <p:oleObj spid="_x0000_s4098" name="CorelDRAW!" r:id="rId7" imgW="103074" imgH="273022" progId="CDraw4">
              <p:embed/>
            </p:oleObj>
          </a:graphicData>
        </a:graphic>
      </p:graphicFrame>
      <p:sp>
        <p:nvSpPr>
          <p:cNvPr id="4105" name="AutoShape 10">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16"/>
          <p:cNvGrpSpPr>
            <a:grpSpLocks/>
          </p:cNvGrpSpPr>
          <p:nvPr/>
        </p:nvGrpSpPr>
        <p:grpSpPr bwMode="auto">
          <a:xfrm>
            <a:off x="3792538" y="5614988"/>
            <a:ext cx="1516062" cy="903287"/>
            <a:chOff x="2389" y="3537"/>
            <a:chExt cx="955" cy="569"/>
          </a:xfrm>
        </p:grpSpPr>
        <p:sp>
          <p:nvSpPr>
            <p:cNvPr id="4108" name="Text Box 11"/>
            <p:cNvSpPr txBox="1">
              <a:spLocks noChangeArrowheads="1"/>
            </p:cNvSpPr>
            <p:nvPr/>
          </p:nvSpPr>
          <p:spPr bwMode="auto">
            <a:xfrm>
              <a:off x="2401" y="3537"/>
              <a:ext cx="938" cy="288"/>
            </a:xfrm>
            <a:prstGeom prst="rect">
              <a:avLst/>
            </a:prstGeom>
            <a:noFill/>
            <a:ln w="9525">
              <a:noFill/>
              <a:miter lim="800000"/>
              <a:headEnd/>
              <a:tailEnd/>
            </a:ln>
          </p:spPr>
          <p:txBody>
            <a:bodyPr wrap="none">
              <a:spAutoFit/>
            </a:bodyPr>
            <a:lstStyle/>
            <a:p>
              <a:r>
                <a:rPr lang="en-US" sz="2400">
                  <a:solidFill>
                    <a:schemeClr val="bg1"/>
                  </a:solidFill>
                </a:rPr>
                <a:t>V</a:t>
              </a:r>
              <a:r>
                <a:rPr lang="en-US" sz="2400" baseline="-25000">
                  <a:solidFill>
                    <a:schemeClr val="bg1"/>
                  </a:solidFill>
                </a:rPr>
                <a:t>1</a:t>
              </a:r>
              <a:r>
                <a:rPr lang="en-US" sz="2400">
                  <a:solidFill>
                    <a:schemeClr val="bg1"/>
                  </a:solidFill>
                </a:rPr>
                <a:t>        V</a:t>
              </a:r>
              <a:r>
                <a:rPr lang="en-US" sz="2400" baseline="-25000">
                  <a:solidFill>
                    <a:schemeClr val="bg1"/>
                  </a:solidFill>
                </a:rPr>
                <a:t>2</a:t>
              </a:r>
            </a:p>
          </p:txBody>
        </p:sp>
        <p:sp>
          <p:nvSpPr>
            <p:cNvPr id="4109" name="Line 12"/>
            <p:cNvSpPr>
              <a:spLocks noChangeShapeType="1"/>
            </p:cNvSpPr>
            <p:nvPr/>
          </p:nvSpPr>
          <p:spPr bwMode="auto">
            <a:xfrm>
              <a:off x="2389" y="3814"/>
              <a:ext cx="304" cy="0"/>
            </a:xfrm>
            <a:prstGeom prst="line">
              <a:avLst/>
            </a:prstGeom>
            <a:noFill/>
            <a:ln w="15875">
              <a:solidFill>
                <a:schemeClr val="bg1"/>
              </a:solidFill>
              <a:round/>
              <a:headEnd/>
              <a:tailEnd/>
            </a:ln>
          </p:spPr>
          <p:txBody>
            <a:bodyPr/>
            <a:lstStyle/>
            <a:p>
              <a:endParaRPr lang="en-US"/>
            </a:p>
          </p:txBody>
        </p:sp>
        <p:sp>
          <p:nvSpPr>
            <p:cNvPr id="4110" name="Line 13"/>
            <p:cNvSpPr>
              <a:spLocks noChangeShapeType="1"/>
            </p:cNvSpPr>
            <p:nvPr/>
          </p:nvSpPr>
          <p:spPr bwMode="auto">
            <a:xfrm>
              <a:off x="3022" y="3807"/>
              <a:ext cx="304" cy="0"/>
            </a:xfrm>
            <a:prstGeom prst="line">
              <a:avLst/>
            </a:prstGeom>
            <a:noFill/>
            <a:ln w="15875">
              <a:solidFill>
                <a:schemeClr val="bg1"/>
              </a:solidFill>
              <a:round/>
              <a:headEnd/>
              <a:tailEnd/>
            </a:ln>
          </p:spPr>
          <p:txBody>
            <a:bodyPr/>
            <a:lstStyle/>
            <a:p>
              <a:endParaRPr lang="en-US"/>
            </a:p>
          </p:txBody>
        </p:sp>
        <p:sp>
          <p:nvSpPr>
            <p:cNvPr id="4111" name="Text Box 14"/>
            <p:cNvSpPr txBox="1">
              <a:spLocks noChangeArrowheads="1"/>
            </p:cNvSpPr>
            <p:nvPr/>
          </p:nvSpPr>
          <p:spPr bwMode="auto">
            <a:xfrm>
              <a:off x="2735" y="3667"/>
              <a:ext cx="228" cy="288"/>
            </a:xfrm>
            <a:prstGeom prst="rect">
              <a:avLst/>
            </a:prstGeom>
            <a:noFill/>
            <a:ln w="9525">
              <a:noFill/>
              <a:miter lim="800000"/>
              <a:headEnd/>
              <a:tailEnd/>
            </a:ln>
          </p:spPr>
          <p:txBody>
            <a:bodyPr wrap="none">
              <a:spAutoFit/>
            </a:bodyPr>
            <a:lstStyle/>
            <a:p>
              <a:r>
                <a:rPr lang="en-US" sz="2400">
                  <a:solidFill>
                    <a:schemeClr val="bg1"/>
                  </a:solidFill>
                </a:rPr>
                <a:t>=</a:t>
              </a:r>
            </a:p>
          </p:txBody>
        </p:sp>
        <p:sp>
          <p:nvSpPr>
            <p:cNvPr id="4112" name="Text Box 15"/>
            <p:cNvSpPr txBox="1">
              <a:spLocks noChangeArrowheads="1"/>
            </p:cNvSpPr>
            <p:nvPr/>
          </p:nvSpPr>
          <p:spPr bwMode="auto">
            <a:xfrm>
              <a:off x="2428" y="3818"/>
              <a:ext cx="916" cy="288"/>
            </a:xfrm>
            <a:prstGeom prst="rect">
              <a:avLst/>
            </a:prstGeom>
            <a:noFill/>
            <a:ln w="9525">
              <a:noFill/>
              <a:miter lim="800000"/>
              <a:headEnd/>
              <a:tailEnd/>
            </a:ln>
          </p:spPr>
          <p:txBody>
            <a:bodyPr wrap="none">
              <a:spAutoFit/>
            </a:bodyPr>
            <a:lstStyle/>
            <a:p>
              <a:r>
                <a:rPr lang="en-US" sz="2400">
                  <a:solidFill>
                    <a:schemeClr val="bg1"/>
                  </a:solidFill>
                </a:rPr>
                <a:t>T</a:t>
              </a:r>
              <a:r>
                <a:rPr lang="en-US" sz="2400" baseline="-25000">
                  <a:solidFill>
                    <a:schemeClr val="bg1"/>
                  </a:solidFill>
                </a:rPr>
                <a:t>1</a:t>
              </a:r>
              <a:r>
                <a:rPr lang="en-US" sz="2400">
                  <a:solidFill>
                    <a:schemeClr val="bg1"/>
                  </a:solidFill>
                </a:rPr>
                <a:t>        T</a:t>
              </a:r>
              <a:r>
                <a:rPr lang="en-US" sz="2400" baseline="-25000">
                  <a:solidFill>
                    <a:schemeClr val="bg1"/>
                  </a:solidFill>
                </a:rPr>
                <a:t>2</a:t>
              </a:r>
            </a:p>
          </p:txBody>
        </p:sp>
      </p:grpSp>
      <p:sp>
        <p:nvSpPr>
          <p:cNvPr id="171025" name="Text Box 17"/>
          <p:cNvSpPr txBox="1">
            <a:spLocks noChangeArrowheads="1"/>
          </p:cNvSpPr>
          <p:nvPr/>
        </p:nvSpPr>
        <p:spPr bwMode="auto">
          <a:xfrm>
            <a:off x="3514725" y="6561138"/>
            <a:ext cx="2093913" cy="274637"/>
          </a:xfrm>
          <a:prstGeom prst="rect">
            <a:avLst/>
          </a:prstGeom>
          <a:noFill/>
          <a:ln w="9525">
            <a:noFill/>
            <a:miter lim="800000"/>
            <a:headEnd/>
            <a:tailEnd/>
          </a:ln>
        </p:spPr>
        <p:txBody>
          <a:bodyPr wrap="none">
            <a:spAutoFit/>
          </a:bodyPr>
          <a:lstStyle/>
          <a:p>
            <a:r>
              <a:rPr lang="en-US">
                <a:solidFill>
                  <a:schemeClr val="bg1"/>
                </a:solidFill>
              </a:rPr>
              <a:t>(</a:t>
            </a:r>
            <a:r>
              <a:rPr lang="en-US" b="1">
                <a:solidFill>
                  <a:schemeClr val="bg1"/>
                </a:solidFill>
              </a:rPr>
              <a:t>Pressure</a:t>
            </a:r>
            <a:r>
              <a:rPr lang="en-US">
                <a:solidFill>
                  <a:schemeClr val="bg1"/>
                </a:solidFill>
              </a:rPr>
              <a:t> is held </a:t>
            </a:r>
            <a:r>
              <a:rPr lang="en-US" b="1">
                <a:solidFill>
                  <a:schemeClr val="bg1"/>
                </a:solidFill>
              </a:rPr>
              <a:t>constant</a:t>
            </a:r>
            <a:r>
              <a:rPr lang="en-US">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101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1025"/>
                                        </p:tgtEl>
                                        <p:attrNameLst>
                                          <p:attrName>style.visibility</p:attrName>
                                        </p:attrNameLst>
                                      </p:cBhvr>
                                      <p:to>
                                        <p:strVal val="visible"/>
                                      </p:to>
                                    </p:set>
                                    <p:animEffect transition="in" filter="dissolve">
                                      <p:cBhvr>
                                        <p:cTn id="18" dur="500"/>
                                        <p:tgtEl>
                                          <p:spTgt spid="1710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71013"/>
                </p:tgtEl>
              </p:cMediaNode>
            </p:audio>
          </p:childTnLst>
        </p:cTn>
      </p:par>
    </p:tnLst>
    <p:bldLst>
      <p:bldP spid="1710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Ideal Gas Equation</a:t>
            </a:r>
          </a:p>
        </p:txBody>
      </p:sp>
      <p:pic>
        <p:nvPicPr>
          <p:cNvPr id="51203" name="Picture 4" descr="Ideal Gas Equation"/>
          <p:cNvPicPr>
            <a:picLocks noChangeAspect="1" noChangeArrowheads="1"/>
          </p:cNvPicPr>
          <p:nvPr/>
        </p:nvPicPr>
        <p:blipFill>
          <a:blip r:embed="rId5" cstate="print">
            <a:clrChange>
              <a:clrFrom>
                <a:srgbClr val="F0EFF3"/>
              </a:clrFrom>
              <a:clrTo>
                <a:srgbClr val="F0EFF3">
                  <a:alpha val="0"/>
                </a:srgbClr>
              </a:clrTo>
            </a:clrChange>
            <a:lum bright="2000" contrast="12000"/>
          </a:blip>
          <a:srcRect l="64912" t="12302" b="8969"/>
          <a:stretch>
            <a:fillRect/>
          </a:stretch>
        </p:blipFill>
        <p:spPr bwMode="auto">
          <a:xfrm>
            <a:off x="5029200" y="4181475"/>
            <a:ext cx="2895600" cy="2600325"/>
          </a:xfrm>
          <a:prstGeom prst="rect">
            <a:avLst/>
          </a:prstGeom>
          <a:noFill/>
          <a:ln w="9525">
            <a:noFill/>
            <a:miter lim="800000"/>
            <a:headEnd/>
            <a:tailEnd/>
          </a:ln>
        </p:spPr>
      </p:pic>
      <p:sp>
        <p:nvSpPr>
          <p:cNvPr id="51204" name="Text Box 10"/>
          <p:cNvSpPr txBox="1">
            <a:spLocks noChangeArrowheads="1"/>
          </p:cNvSpPr>
          <p:nvPr/>
        </p:nvSpPr>
        <p:spPr bwMode="auto">
          <a:xfrm>
            <a:off x="2978150" y="2513013"/>
            <a:ext cx="2584450" cy="641350"/>
          </a:xfrm>
          <a:prstGeom prst="rect">
            <a:avLst/>
          </a:prstGeom>
          <a:noFill/>
          <a:ln w="9525">
            <a:noFill/>
            <a:miter lim="800000"/>
            <a:headEnd/>
            <a:tailEnd/>
          </a:ln>
        </p:spPr>
        <p:txBody>
          <a:bodyPr wrap="none">
            <a:spAutoFit/>
          </a:bodyPr>
          <a:lstStyle/>
          <a:p>
            <a:pPr algn="l"/>
            <a:r>
              <a:rPr lang="en-US" sz="3600" b="1" i="1">
                <a:solidFill>
                  <a:srgbClr val="4545D1"/>
                </a:solidFill>
              </a:rPr>
              <a:t>P</a:t>
            </a:r>
            <a:r>
              <a:rPr lang="en-US" sz="3600" b="1" i="1"/>
              <a:t> </a:t>
            </a:r>
            <a:r>
              <a:rPr lang="en-US" sz="3600" b="1" i="1">
                <a:solidFill>
                  <a:srgbClr val="87D7AF"/>
                </a:solidFill>
              </a:rPr>
              <a:t>V</a:t>
            </a:r>
            <a:r>
              <a:rPr lang="en-US" sz="3600" b="1" i="1"/>
              <a:t> = </a:t>
            </a:r>
            <a:r>
              <a:rPr lang="en-US" sz="3600" b="1" i="1">
                <a:solidFill>
                  <a:srgbClr val="FF99FF"/>
                </a:solidFill>
              </a:rPr>
              <a:t>n</a:t>
            </a:r>
            <a:r>
              <a:rPr lang="en-US" sz="3600" b="1" i="1"/>
              <a:t> </a:t>
            </a:r>
            <a:r>
              <a:rPr lang="en-US" sz="3600" b="1" i="1">
                <a:solidFill>
                  <a:schemeClr val="folHlink"/>
                </a:solidFill>
              </a:rPr>
              <a:t>R</a:t>
            </a:r>
            <a:r>
              <a:rPr lang="en-US" sz="3600" b="1" i="1"/>
              <a:t> </a:t>
            </a:r>
            <a:r>
              <a:rPr lang="en-US" sz="3600" b="1" i="1">
                <a:solidFill>
                  <a:srgbClr val="CCCC00"/>
                </a:solidFill>
              </a:rPr>
              <a:t>T</a:t>
            </a:r>
          </a:p>
        </p:txBody>
      </p:sp>
      <p:sp>
        <p:nvSpPr>
          <p:cNvPr id="51205" name="AutoShape 13"/>
          <p:cNvSpPr>
            <a:spLocks/>
          </p:cNvSpPr>
          <p:nvPr/>
        </p:nvSpPr>
        <p:spPr bwMode="auto">
          <a:xfrm>
            <a:off x="5638800" y="1936750"/>
            <a:ext cx="2571750" cy="366713"/>
          </a:xfrm>
          <a:prstGeom prst="accentBorderCallout2">
            <a:avLst>
              <a:gd name="adj1" fmla="val 31167"/>
              <a:gd name="adj2" fmla="val -2963"/>
              <a:gd name="adj3" fmla="val 31167"/>
              <a:gd name="adj4" fmla="val -13829"/>
              <a:gd name="adj5" fmla="val 178787"/>
              <a:gd name="adj6" fmla="val -25060"/>
            </a:avLst>
          </a:prstGeom>
          <a:solidFill>
            <a:srgbClr val="C0C0C0">
              <a:alpha val="50195"/>
            </a:srgbClr>
          </a:solidFill>
          <a:ln w="9525">
            <a:solidFill>
              <a:schemeClr val="tx1"/>
            </a:solidFill>
            <a:miter lim="800000"/>
            <a:headEnd/>
            <a:tailEnd/>
          </a:ln>
        </p:spPr>
        <p:txBody>
          <a:bodyPr/>
          <a:lstStyle/>
          <a:p>
            <a:r>
              <a:rPr lang="en-US" sz="1600" b="1"/>
              <a:t>Universal Gas Constant</a:t>
            </a:r>
          </a:p>
        </p:txBody>
      </p:sp>
      <p:sp>
        <p:nvSpPr>
          <p:cNvPr id="51206" name="AutoShape 15"/>
          <p:cNvSpPr>
            <a:spLocks/>
          </p:cNvSpPr>
          <p:nvPr/>
        </p:nvSpPr>
        <p:spPr bwMode="auto">
          <a:xfrm>
            <a:off x="2133600" y="2012950"/>
            <a:ext cx="1219200" cy="381000"/>
          </a:xfrm>
          <a:prstGeom prst="accentBorderCallout1">
            <a:avLst>
              <a:gd name="adj1" fmla="val 30000"/>
              <a:gd name="adj2" fmla="val 106250"/>
              <a:gd name="adj3" fmla="val 144583"/>
              <a:gd name="adj4" fmla="val 125653"/>
            </a:avLst>
          </a:prstGeom>
          <a:solidFill>
            <a:schemeClr val="accent1">
              <a:alpha val="50195"/>
            </a:schemeClr>
          </a:solidFill>
          <a:ln w="9525">
            <a:solidFill>
              <a:schemeClr val="tx1"/>
            </a:solidFill>
            <a:miter lim="800000"/>
            <a:headEnd/>
            <a:tailEnd/>
          </a:ln>
        </p:spPr>
        <p:txBody>
          <a:bodyPr/>
          <a:lstStyle/>
          <a:p>
            <a:r>
              <a:rPr lang="en-US" sz="1600" b="1"/>
              <a:t>Volume</a:t>
            </a:r>
          </a:p>
        </p:txBody>
      </p:sp>
      <p:sp>
        <p:nvSpPr>
          <p:cNvPr id="51207" name="AutoShape 17"/>
          <p:cNvSpPr>
            <a:spLocks/>
          </p:cNvSpPr>
          <p:nvPr/>
        </p:nvSpPr>
        <p:spPr bwMode="auto">
          <a:xfrm>
            <a:off x="2438400" y="3308350"/>
            <a:ext cx="1839913" cy="349250"/>
          </a:xfrm>
          <a:prstGeom prst="accentBorderCallout3">
            <a:avLst>
              <a:gd name="adj1" fmla="val 32727"/>
              <a:gd name="adj2" fmla="val 104144"/>
              <a:gd name="adj3" fmla="val 32727"/>
              <a:gd name="adj4" fmla="val 119588"/>
              <a:gd name="adj5" fmla="val -10000"/>
              <a:gd name="adj6" fmla="val 119588"/>
              <a:gd name="adj7" fmla="val -53181"/>
              <a:gd name="adj8" fmla="val 115014"/>
            </a:avLst>
          </a:prstGeom>
          <a:solidFill>
            <a:srgbClr val="FF99CC">
              <a:alpha val="50195"/>
            </a:srgbClr>
          </a:solidFill>
          <a:ln w="9525">
            <a:solidFill>
              <a:schemeClr val="tx1"/>
            </a:solidFill>
            <a:miter lim="800000"/>
            <a:headEnd/>
            <a:tailEnd/>
          </a:ln>
        </p:spPr>
        <p:txBody>
          <a:bodyPr/>
          <a:lstStyle/>
          <a:p>
            <a:r>
              <a:rPr lang="en-US" sz="1600" b="1"/>
              <a:t>No. of moles</a:t>
            </a:r>
          </a:p>
        </p:txBody>
      </p:sp>
      <p:sp>
        <p:nvSpPr>
          <p:cNvPr id="51208" name="AutoShape 18"/>
          <p:cNvSpPr>
            <a:spLocks/>
          </p:cNvSpPr>
          <p:nvPr/>
        </p:nvSpPr>
        <p:spPr bwMode="auto">
          <a:xfrm>
            <a:off x="6248400" y="2927350"/>
            <a:ext cx="1752600" cy="357188"/>
          </a:xfrm>
          <a:prstGeom prst="accentBorderCallout2">
            <a:avLst>
              <a:gd name="adj1" fmla="val 32000"/>
              <a:gd name="adj2" fmla="val -4347"/>
              <a:gd name="adj3" fmla="val 32000"/>
              <a:gd name="adj4" fmla="val -22556"/>
              <a:gd name="adj5" fmla="val -9778"/>
              <a:gd name="adj6" fmla="val -41486"/>
            </a:avLst>
          </a:prstGeom>
          <a:solidFill>
            <a:srgbClr val="FFFF99">
              <a:alpha val="50195"/>
            </a:srgbClr>
          </a:solidFill>
          <a:ln w="9525">
            <a:solidFill>
              <a:schemeClr val="tx1"/>
            </a:solidFill>
            <a:miter lim="800000"/>
            <a:headEnd/>
            <a:tailEnd/>
          </a:ln>
        </p:spPr>
        <p:txBody>
          <a:bodyPr/>
          <a:lstStyle/>
          <a:p>
            <a:r>
              <a:rPr lang="en-US" sz="1600" b="1"/>
              <a:t>Temperature</a:t>
            </a:r>
          </a:p>
        </p:txBody>
      </p:sp>
      <p:sp>
        <p:nvSpPr>
          <p:cNvPr id="51209" name="AutoShape 19"/>
          <p:cNvSpPr>
            <a:spLocks/>
          </p:cNvSpPr>
          <p:nvPr/>
        </p:nvSpPr>
        <p:spPr bwMode="auto">
          <a:xfrm>
            <a:off x="762000" y="2576513"/>
            <a:ext cx="1241425" cy="350837"/>
          </a:xfrm>
          <a:prstGeom prst="accentBorderCallout2">
            <a:avLst>
              <a:gd name="adj1" fmla="val 32579"/>
              <a:gd name="adj2" fmla="val 106139"/>
              <a:gd name="adj3" fmla="val 32579"/>
              <a:gd name="adj4" fmla="val 143736"/>
              <a:gd name="adj5" fmla="val 78731"/>
              <a:gd name="adj6" fmla="val 182736"/>
            </a:avLst>
          </a:prstGeom>
          <a:solidFill>
            <a:srgbClr val="3366FF">
              <a:alpha val="50195"/>
            </a:srgbClr>
          </a:solidFill>
          <a:ln w="9525">
            <a:solidFill>
              <a:schemeClr val="tx1"/>
            </a:solidFill>
            <a:miter lim="800000"/>
            <a:headEnd/>
            <a:tailEnd/>
          </a:ln>
        </p:spPr>
        <p:txBody>
          <a:bodyPr/>
          <a:lstStyle/>
          <a:p>
            <a:r>
              <a:rPr lang="en-US" sz="1600" b="1"/>
              <a:t>Pressure</a:t>
            </a:r>
          </a:p>
        </p:txBody>
      </p:sp>
      <p:sp>
        <p:nvSpPr>
          <p:cNvPr id="149524" name="Text Box 20"/>
          <p:cNvSpPr txBox="1">
            <a:spLocks noChangeArrowheads="1"/>
          </p:cNvSpPr>
          <p:nvPr/>
        </p:nvSpPr>
        <p:spPr bwMode="auto">
          <a:xfrm>
            <a:off x="793750" y="4708525"/>
            <a:ext cx="3092450" cy="1006475"/>
          </a:xfrm>
          <a:prstGeom prst="rect">
            <a:avLst/>
          </a:prstGeom>
          <a:noFill/>
          <a:ln w="9525">
            <a:noFill/>
            <a:miter lim="800000"/>
            <a:headEnd/>
            <a:tailEnd/>
          </a:ln>
        </p:spPr>
        <p:txBody>
          <a:bodyPr wrap="none">
            <a:spAutoFit/>
          </a:bodyPr>
          <a:lstStyle/>
          <a:p>
            <a:pPr algn="l"/>
            <a:r>
              <a:rPr lang="en-US" sz="2000" b="1"/>
              <a:t>R = 0.0821 atm L / mol K</a:t>
            </a:r>
          </a:p>
          <a:p>
            <a:pPr algn="l"/>
            <a:endParaRPr lang="en-US" sz="2000" b="1"/>
          </a:p>
          <a:p>
            <a:pPr algn="l"/>
            <a:r>
              <a:rPr lang="en-US" sz="2000" b="1"/>
              <a:t>R  =  8.314 kPa L / mol K</a:t>
            </a:r>
          </a:p>
        </p:txBody>
      </p:sp>
      <p:pic>
        <p:nvPicPr>
          <p:cNvPr id="149525" name="Picture 21" descr="Ideal Gas Equation"/>
          <p:cNvPicPr>
            <a:picLocks noChangeAspect="1" noChangeArrowheads="1"/>
          </p:cNvPicPr>
          <p:nvPr/>
        </p:nvPicPr>
        <p:blipFill>
          <a:blip r:embed="rId5" cstate="print">
            <a:clrChange>
              <a:clrFrom>
                <a:srgbClr val="F0EFF3"/>
              </a:clrFrom>
              <a:clrTo>
                <a:srgbClr val="F0EFF3">
                  <a:alpha val="0"/>
                </a:srgbClr>
              </a:clrTo>
            </a:clrChange>
            <a:lum bright="2000" contrast="12000"/>
          </a:blip>
          <a:srcRect l="73222" t="12302" b="8969"/>
          <a:stretch>
            <a:fillRect/>
          </a:stretch>
        </p:blipFill>
        <p:spPr bwMode="auto">
          <a:xfrm>
            <a:off x="5489575" y="3724275"/>
            <a:ext cx="2663825" cy="3133725"/>
          </a:xfrm>
          <a:prstGeom prst="rect">
            <a:avLst/>
          </a:prstGeom>
          <a:noFill/>
          <a:ln w="9525">
            <a:noFill/>
            <a:miter lim="800000"/>
            <a:headEnd/>
            <a:tailEnd/>
          </a:ln>
        </p:spPr>
      </p:pic>
      <p:pic>
        <p:nvPicPr>
          <p:cNvPr id="149526" name="Picture 22">
            <a:hlinkClick r:id="" action="ppaction://media"/>
          </p:cNvPr>
          <p:cNvPicPr>
            <a:picLocks noRot="1" noChangeAspect="1" noChangeArrowheads="1"/>
          </p:cNvPicPr>
          <p:nvPr>
            <a:wavAudioFile r:embed="rId2" name="~PP1259.WAV"/>
          </p:nvPr>
        </p:nvPicPr>
        <p:blipFill>
          <a:blip r:embed="rId6" cstate="print"/>
          <a:srcRect/>
          <a:stretch>
            <a:fillRect/>
          </a:stretch>
        </p:blipFill>
        <p:spPr bwMode="auto">
          <a:xfrm>
            <a:off x="8772525" y="6486525"/>
            <a:ext cx="304800" cy="304800"/>
          </a:xfrm>
          <a:prstGeom prst="rect">
            <a:avLst/>
          </a:prstGeom>
          <a:noFill/>
          <a:ln w="9525">
            <a:noFill/>
            <a:miter lim="800000"/>
            <a:headEnd/>
            <a:tailEnd/>
          </a:ln>
        </p:spPr>
      </p:pic>
      <p:sp>
        <p:nvSpPr>
          <p:cNvPr id="51213" name="Rectangle 23"/>
          <p:cNvSpPr>
            <a:spLocks noChangeArrowheads="1"/>
          </p:cNvSpPr>
          <p:nvPr/>
        </p:nvSpPr>
        <p:spPr bwMode="auto">
          <a:xfrm>
            <a:off x="76200" y="6567488"/>
            <a:ext cx="3182938" cy="214312"/>
          </a:xfrm>
          <a:prstGeom prst="rect">
            <a:avLst/>
          </a:prstGeom>
          <a:noFill/>
          <a:ln w="9525">
            <a:noFill/>
            <a:miter lim="800000"/>
            <a:headEnd/>
            <a:tailEnd/>
          </a:ln>
        </p:spPr>
        <p:txBody>
          <a:bodyPr wrap="none">
            <a:spAutoFit/>
          </a:bodyPr>
          <a:lstStyle/>
          <a:p>
            <a:pPr algn="l"/>
            <a:r>
              <a:rPr lang="en-US" sz="800"/>
              <a:t>Kelter, Carr, Scott, </a:t>
            </a:r>
            <a:r>
              <a:rPr lang="en-US" sz="800" u="sng"/>
              <a:t>Chemistry A Wolrd of Choices </a:t>
            </a:r>
            <a:r>
              <a:rPr lang="en-US" sz="800"/>
              <a:t> 1999, page 366</a:t>
            </a:r>
          </a:p>
        </p:txBody>
      </p:sp>
      <p:sp>
        <p:nvSpPr>
          <p:cNvPr id="51214" name="AutoShape 24">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95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49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49526"/>
                </p:tgtEl>
              </p:cMediaNode>
            </p:audio>
          </p:childTnLst>
        </p:cTn>
      </p:par>
    </p:tnLst>
    <p:bldLst>
      <p:bldP spid="14952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z="4000" smtClean="0"/>
              <a:t>Charles' Law</a:t>
            </a:r>
          </a:p>
        </p:txBody>
      </p:sp>
      <p:sp>
        <p:nvSpPr>
          <p:cNvPr id="512003" name="Text Box 3"/>
          <p:cNvSpPr txBox="1">
            <a:spLocks noChangeArrowheads="1"/>
          </p:cNvSpPr>
          <p:nvPr/>
        </p:nvSpPr>
        <p:spPr bwMode="auto">
          <a:xfrm>
            <a:off x="457200" y="1639888"/>
            <a:ext cx="4011613" cy="1066800"/>
          </a:xfrm>
          <a:prstGeom prst="rect">
            <a:avLst/>
          </a:prstGeom>
          <a:noFill/>
          <a:ln w="9525">
            <a:noFill/>
            <a:miter lim="800000"/>
            <a:headEnd/>
            <a:tailEnd/>
          </a:ln>
          <a:effectLst/>
        </p:spPr>
        <p:txBody>
          <a:bodyPr wrap="none">
            <a:spAutoFit/>
          </a:bodyPr>
          <a:lstStyle/>
          <a:p>
            <a:pPr algn="l">
              <a:defRPr/>
            </a:pPr>
            <a:r>
              <a:rPr lang="en-US" sz="2400"/>
              <a:t>If n and P are constant, then</a:t>
            </a:r>
          </a:p>
          <a:p>
            <a:pPr algn="l">
              <a:defRPr/>
            </a:pPr>
            <a:r>
              <a:rPr lang="en-US" sz="800"/>
              <a:t>        </a:t>
            </a:r>
          </a:p>
          <a:p>
            <a:pPr algn="l">
              <a:defRPr/>
            </a:pPr>
            <a:r>
              <a:rPr lang="en-US" sz="3200" b="1">
                <a:solidFill>
                  <a:schemeClr val="accent2"/>
                </a:solidFill>
              </a:rPr>
              <a:t>    </a:t>
            </a:r>
            <a:r>
              <a:rPr lang="en-US" sz="3200">
                <a:solidFill>
                  <a:schemeClr val="accent2"/>
                </a:solidFill>
                <a:effectLst>
                  <a:outerShdw blurRad="38100" dist="38100" dir="2700000" algn="tl">
                    <a:srgbClr val="C0C0C0"/>
                  </a:outerShdw>
                </a:effectLst>
              </a:rPr>
              <a:t>V = (nR/P)  =  kT</a:t>
            </a:r>
          </a:p>
        </p:txBody>
      </p:sp>
      <p:sp>
        <p:nvSpPr>
          <p:cNvPr id="512004" name="Text Box 4"/>
          <p:cNvSpPr txBox="1">
            <a:spLocks noChangeArrowheads="1"/>
          </p:cNvSpPr>
          <p:nvPr/>
        </p:nvSpPr>
        <p:spPr bwMode="auto">
          <a:xfrm>
            <a:off x="457200" y="2906713"/>
            <a:ext cx="5076825" cy="701675"/>
          </a:xfrm>
          <a:prstGeom prst="rect">
            <a:avLst/>
          </a:prstGeom>
          <a:noFill/>
          <a:ln w="9525">
            <a:noFill/>
            <a:miter lim="800000"/>
            <a:headEnd/>
            <a:tailEnd/>
          </a:ln>
        </p:spPr>
        <p:txBody>
          <a:bodyPr wrap="none">
            <a:spAutoFit/>
          </a:bodyPr>
          <a:lstStyle/>
          <a:p>
            <a:pPr algn="l"/>
            <a:r>
              <a:rPr lang="en-US" sz="2000"/>
              <a:t>This means, for example, that </a:t>
            </a:r>
          </a:p>
          <a:p>
            <a:pPr algn="l"/>
            <a:r>
              <a:rPr lang="en-US" sz="2000">
                <a:solidFill>
                  <a:schemeClr val="accent2"/>
                </a:solidFill>
              </a:rPr>
              <a:t>Temperature</a:t>
            </a:r>
            <a:r>
              <a:rPr lang="en-US" sz="2000"/>
              <a:t> </a:t>
            </a:r>
            <a:r>
              <a:rPr lang="en-US" sz="2000" i="1"/>
              <a:t>goes up</a:t>
            </a:r>
            <a:r>
              <a:rPr lang="en-US" sz="2000"/>
              <a:t> as </a:t>
            </a:r>
            <a:r>
              <a:rPr lang="en-US" sz="2000">
                <a:solidFill>
                  <a:schemeClr val="accent2"/>
                </a:solidFill>
              </a:rPr>
              <a:t>Pressure</a:t>
            </a:r>
            <a:r>
              <a:rPr lang="en-US" sz="2000"/>
              <a:t> </a:t>
            </a:r>
            <a:r>
              <a:rPr lang="en-US" sz="2000" i="1"/>
              <a:t>goes up</a:t>
            </a:r>
            <a:r>
              <a:rPr lang="en-US" sz="2000"/>
              <a:t>.</a:t>
            </a:r>
          </a:p>
        </p:txBody>
      </p:sp>
      <p:sp>
        <p:nvSpPr>
          <p:cNvPr id="512005" name="Text Box 5"/>
          <p:cNvSpPr txBox="1">
            <a:spLocks noChangeArrowheads="1"/>
          </p:cNvSpPr>
          <p:nvPr/>
        </p:nvSpPr>
        <p:spPr bwMode="auto">
          <a:xfrm>
            <a:off x="6308725" y="5214938"/>
            <a:ext cx="2463800" cy="1187450"/>
          </a:xfrm>
          <a:prstGeom prst="rect">
            <a:avLst/>
          </a:prstGeom>
          <a:noFill/>
          <a:ln w="9525">
            <a:noFill/>
            <a:miter lim="800000"/>
            <a:headEnd/>
            <a:tailEnd/>
          </a:ln>
        </p:spPr>
        <p:txBody>
          <a:bodyPr wrap="none">
            <a:spAutoFit/>
          </a:bodyPr>
          <a:lstStyle/>
          <a:p>
            <a:r>
              <a:rPr lang="en-US" b="1"/>
              <a:t>Jacques Charles</a:t>
            </a:r>
          </a:p>
          <a:p>
            <a:r>
              <a:rPr lang="en-US"/>
              <a:t>(1746 - 1823)</a:t>
            </a:r>
          </a:p>
          <a:p>
            <a:endParaRPr lang="en-US"/>
          </a:p>
          <a:p>
            <a:r>
              <a:rPr lang="en-US"/>
              <a:t>Isolated boron and studied gases.</a:t>
            </a:r>
          </a:p>
          <a:p>
            <a:r>
              <a:rPr lang="en-US"/>
              <a:t>Balloonist.</a:t>
            </a:r>
          </a:p>
          <a:p>
            <a:endParaRPr lang="en-US" b="1"/>
          </a:p>
        </p:txBody>
      </p:sp>
      <p:sp>
        <p:nvSpPr>
          <p:cNvPr id="512007" name="Text Box 7"/>
          <p:cNvSpPr txBox="1">
            <a:spLocks noChangeArrowheads="1"/>
          </p:cNvSpPr>
          <p:nvPr/>
        </p:nvSpPr>
        <p:spPr bwMode="auto">
          <a:xfrm>
            <a:off x="457200" y="4251325"/>
            <a:ext cx="6075363" cy="396875"/>
          </a:xfrm>
          <a:prstGeom prst="rect">
            <a:avLst/>
          </a:prstGeom>
          <a:noFill/>
          <a:ln w="9525">
            <a:noFill/>
            <a:miter lim="800000"/>
            <a:headEnd/>
            <a:tailEnd/>
          </a:ln>
        </p:spPr>
        <p:txBody>
          <a:bodyPr wrap="none">
            <a:spAutoFit/>
          </a:bodyPr>
          <a:lstStyle/>
          <a:p>
            <a:pPr algn="l"/>
            <a:r>
              <a:rPr lang="en-US" sz="2000"/>
              <a:t>A hot air balloon is a good example of Charles's law.</a:t>
            </a:r>
          </a:p>
        </p:txBody>
      </p:sp>
      <p:sp>
        <p:nvSpPr>
          <p:cNvPr id="512009" name="Text Box 9"/>
          <p:cNvSpPr txBox="1">
            <a:spLocks noChangeArrowheads="1"/>
          </p:cNvSpPr>
          <p:nvPr/>
        </p:nvSpPr>
        <p:spPr bwMode="auto">
          <a:xfrm>
            <a:off x="457200" y="3717925"/>
            <a:ext cx="3300413" cy="396875"/>
          </a:xfrm>
          <a:prstGeom prst="rect">
            <a:avLst/>
          </a:prstGeom>
          <a:noFill/>
          <a:ln w="9525">
            <a:noFill/>
            <a:miter lim="800000"/>
            <a:headEnd/>
            <a:tailEnd/>
          </a:ln>
          <a:effectLst/>
        </p:spPr>
        <p:txBody>
          <a:bodyPr wrap="none">
            <a:spAutoFit/>
          </a:bodyPr>
          <a:lstStyle/>
          <a:p>
            <a:pPr algn="l">
              <a:defRPr/>
            </a:pPr>
            <a:r>
              <a:rPr lang="en-US" sz="2000">
                <a:solidFill>
                  <a:schemeClr val="accent2"/>
                </a:solidFill>
                <a:effectLst>
                  <a:outerShdw blurRad="38100" dist="38100" dir="2700000" algn="tl">
                    <a:srgbClr val="C0C0C0"/>
                  </a:outerShdw>
                </a:effectLst>
              </a:rPr>
              <a:t>V</a:t>
            </a:r>
            <a:r>
              <a:rPr lang="en-US" sz="2000"/>
              <a:t> and </a:t>
            </a:r>
            <a:r>
              <a:rPr lang="en-US" sz="2000">
                <a:solidFill>
                  <a:schemeClr val="accent2"/>
                </a:solidFill>
                <a:effectLst>
                  <a:outerShdw blurRad="38100" dist="38100" dir="2700000" algn="tl">
                    <a:srgbClr val="C0C0C0"/>
                  </a:outerShdw>
                </a:effectLst>
              </a:rPr>
              <a:t>T</a:t>
            </a:r>
            <a:r>
              <a:rPr lang="en-US" sz="2000"/>
              <a:t> are directly related.</a:t>
            </a:r>
          </a:p>
        </p:txBody>
      </p:sp>
      <p:pic>
        <p:nvPicPr>
          <p:cNvPr id="94216" name="Picture 10" descr="j0297707"/>
          <p:cNvPicPr>
            <a:picLocks noChangeAspect="1" noChangeArrowheads="1"/>
          </p:cNvPicPr>
          <p:nvPr/>
        </p:nvPicPr>
        <p:blipFill>
          <a:blip r:embed="rId3" cstate="print"/>
          <a:srcRect/>
          <a:stretch>
            <a:fillRect/>
          </a:stretch>
        </p:blipFill>
        <p:spPr bwMode="auto">
          <a:xfrm>
            <a:off x="7543800" y="304800"/>
            <a:ext cx="1046163" cy="1287463"/>
          </a:xfrm>
          <a:prstGeom prst="rect">
            <a:avLst/>
          </a:prstGeom>
          <a:noFill/>
          <a:ln w="9525">
            <a:noFill/>
            <a:miter lim="800000"/>
            <a:headEnd/>
            <a:tailEnd/>
          </a:ln>
        </p:spPr>
      </p:pic>
      <p:pic>
        <p:nvPicPr>
          <p:cNvPr id="512013" name="Picture 13" descr="Jacques_Alexandre_C%C3%A9sar_Charles">
            <a:hlinkClick r:id="rId4" tooltip="Wikipedia -  JACQUES   C H A R L E S"/>
          </p:cNvPr>
          <p:cNvPicPr>
            <a:picLocks noChangeAspect="1" noChangeArrowheads="1"/>
          </p:cNvPicPr>
          <p:nvPr/>
        </p:nvPicPr>
        <p:blipFill>
          <a:blip r:embed="rId5" cstate="print"/>
          <a:srcRect l="15871" t="7481" r="18430" b="40399"/>
          <a:stretch>
            <a:fillRect/>
          </a:stretch>
        </p:blipFill>
        <p:spPr bwMode="auto">
          <a:xfrm>
            <a:off x="6665913" y="3219450"/>
            <a:ext cx="1784350" cy="1938338"/>
          </a:xfrm>
          <a:prstGeom prst="rect">
            <a:avLst/>
          </a:prstGeom>
          <a:noFill/>
          <a:ln w="3175">
            <a:solidFill>
              <a:srgbClr val="666633"/>
            </a:solidFill>
            <a:miter lim="800000"/>
            <a:headEnd/>
            <a:tailEnd/>
          </a:ln>
        </p:spPr>
      </p:pic>
      <p:grpSp>
        <p:nvGrpSpPr>
          <p:cNvPr id="2" name="Group 21"/>
          <p:cNvGrpSpPr>
            <a:grpSpLocks/>
          </p:cNvGrpSpPr>
          <p:nvPr/>
        </p:nvGrpSpPr>
        <p:grpSpPr bwMode="auto">
          <a:xfrm>
            <a:off x="1838325" y="5121275"/>
            <a:ext cx="1516063" cy="903288"/>
            <a:chOff x="1158" y="3226"/>
            <a:chExt cx="955" cy="569"/>
          </a:xfrm>
        </p:grpSpPr>
        <p:sp>
          <p:nvSpPr>
            <p:cNvPr id="94221" name="Text Box 19"/>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t>T</a:t>
              </a:r>
              <a:r>
                <a:rPr lang="en-US" sz="2400" baseline="-25000"/>
                <a:t>1</a:t>
              </a:r>
              <a:r>
                <a:rPr lang="en-US" sz="2400"/>
                <a:t>        T</a:t>
              </a:r>
              <a:r>
                <a:rPr lang="en-US" sz="2400" baseline="-25000"/>
                <a:t>2</a:t>
              </a:r>
            </a:p>
          </p:txBody>
        </p:sp>
        <p:sp>
          <p:nvSpPr>
            <p:cNvPr id="94222" name="Text Box 15"/>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t>V</a:t>
              </a:r>
              <a:r>
                <a:rPr lang="en-US" sz="2400" baseline="-25000"/>
                <a:t>1</a:t>
              </a:r>
              <a:r>
                <a:rPr lang="en-US" sz="2400"/>
                <a:t>        V</a:t>
              </a:r>
              <a:r>
                <a:rPr lang="en-US" sz="2400" baseline="-25000"/>
                <a:t>2</a:t>
              </a:r>
            </a:p>
          </p:txBody>
        </p:sp>
        <p:sp>
          <p:nvSpPr>
            <p:cNvPr id="94223" name="Line 16"/>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p>
          </p:txBody>
        </p:sp>
        <p:sp>
          <p:nvSpPr>
            <p:cNvPr id="94224" name="Line 17"/>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p>
          </p:txBody>
        </p:sp>
        <p:sp>
          <p:nvSpPr>
            <p:cNvPr id="94225" name="Text Box 18"/>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t>=</a:t>
              </a:r>
            </a:p>
          </p:txBody>
        </p:sp>
      </p:grpSp>
      <p:sp>
        <p:nvSpPr>
          <p:cNvPr id="512020" name="Text Box 20"/>
          <p:cNvSpPr txBox="1">
            <a:spLocks noChangeArrowheads="1"/>
          </p:cNvSpPr>
          <p:nvPr/>
        </p:nvSpPr>
        <p:spPr bwMode="auto">
          <a:xfrm>
            <a:off x="1560513" y="6067425"/>
            <a:ext cx="2093912" cy="274638"/>
          </a:xfrm>
          <a:prstGeom prst="rect">
            <a:avLst/>
          </a:prstGeom>
          <a:noFill/>
          <a:ln w="9525">
            <a:noFill/>
            <a:miter lim="800000"/>
            <a:headEnd/>
            <a:tailEnd/>
          </a:ln>
        </p:spPr>
        <p:txBody>
          <a:bodyPr wrap="none">
            <a:spAutoFit/>
          </a:bodyPr>
          <a:lstStyle/>
          <a:p>
            <a:r>
              <a:rPr lang="en-US"/>
              <a:t>(</a:t>
            </a:r>
            <a:r>
              <a:rPr lang="en-US" b="1"/>
              <a:t>Pressure</a:t>
            </a:r>
            <a:r>
              <a:rPr lang="en-US"/>
              <a:t> is held </a:t>
            </a:r>
            <a:r>
              <a:rPr lang="en-US" b="1"/>
              <a:t>constant</a:t>
            </a:r>
            <a:r>
              <a:rPr lang="en-US"/>
              <a:t>)</a:t>
            </a:r>
          </a:p>
        </p:txBody>
      </p:sp>
      <p:pic>
        <p:nvPicPr>
          <p:cNvPr id="512023" name="Picture 23" descr="hot air balloon"/>
          <p:cNvPicPr>
            <a:picLocks noChangeAspect="1" noChangeArrowheads="1"/>
          </p:cNvPicPr>
          <p:nvPr/>
        </p:nvPicPr>
        <p:blipFill>
          <a:blip r:embed="rId6" cstate="print"/>
          <a:srcRect l="20384" t="22667" r="25549" b="10800"/>
          <a:stretch>
            <a:fillRect/>
          </a:stretch>
        </p:blipFill>
        <p:spPr bwMode="auto">
          <a:xfrm>
            <a:off x="7450138" y="177800"/>
            <a:ext cx="1220787" cy="1571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04"/>
                                        </p:tgtEl>
                                        <p:attrNameLst>
                                          <p:attrName>style.visibility</p:attrName>
                                        </p:attrNameLst>
                                      </p:cBhvr>
                                      <p:to>
                                        <p:strVal val="visible"/>
                                      </p:to>
                                    </p:set>
                                    <p:animEffect transition="in" filter="fade">
                                      <p:cBhvr>
                                        <p:cTn id="7" dur="1000"/>
                                        <p:tgtEl>
                                          <p:spTgt spid="512004"/>
                                        </p:tgtEl>
                                      </p:cBhvr>
                                    </p:animEffect>
                                    <p:anim calcmode="lin" valueType="num">
                                      <p:cBhvr>
                                        <p:cTn id="8" dur="1000" fill="hold"/>
                                        <p:tgtEl>
                                          <p:spTgt spid="512004"/>
                                        </p:tgtEl>
                                        <p:attrNameLst>
                                          <p:attrName>ppt_x</p:attrName>
                                        </p:attrNameLst>
                                      </p:cBhvr>
                                      <p:tavLst>
                                        <p:tav tm="0">
                                          <p:val>
                                            <p:strVal val="#ppt_x"/>
                                          </p:val>
                                        </p:tav>
                                        <p:tav tm="100000">
                                          <p:val>
                                            <p:strVal val="#ppt_x"/>
                                          </p:val>
                                        </p:tav>
                                      </p:tavLst>
                                    </p:anim>
                                    <p:anim calcmode="lin" valueType="num">
                                      <p:cBhvr>
                                        <p:cTn id="9" dur="1000" fill="hold"/>
                                        <p:tgtEl>
                                          <p:spTgt spid="5120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12007"/>
                                        </p:tgtEl>
                                        <p:attrNameLst>
                                          <p:attrName>style.visibility</p:attrName>
                                        </p:attrNameLst>
                                      </p:cBhvr>
                                      <p:to>
                                        <p:strVal val="visible"/>
                                      </p:to>
                                    </p:set>
                                    <p:animEffect transition="in" filter="dissolve">
                                      <p:cBhvr>
                                        <p:cTn id="14" dur="500"/>
                                        <p:tgtEl>
                                          <p:spTgt spid="512007"/>
                                        </p:tgtEl>
                                      </p:cBhvr>
                                    </p:animEffect>
                                  </p:childTnLst>
                                </p:cTn>
                              </p:par>
                            </p:childTnLst>
                          </p:cTn>
                        </p:par>
                        <p:par>
                          <p:cTn id="15" fill="hold">
                            <p:stCondLst>
                              <p:cond delay="500"/>
                            </p:stCondLst>
                            <p:childTnLst>
                              <p:par>
                                <p:cTn id="16" presetID="64" presetClass="path" presetSubtype="0" accel="50000" decel="50000" fill="hold" nodeType="afterEffect">
                                  <p:stCondLst>
                                    <p:cond delay="0"/>
                                  </p:stCondLst>
                                  <p:childTnLst>
                                    <p:animMotion origin="layout" path="M 0 0  L 0 -0.3331  E" pathEditMode="relative" ptsTypes="">
                                      <p:cBhvr>
                                        <p:cTn id="17" dur="2000" fill="hold"/>
                                        <p:tgtEl>
                                          <p:spTgt spid="512023"/>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12013"/>
                                        </p:tgtEl>
                                        <p:attrNameLst>
                                          <p:attrName>style.visibility</p:attrName>
                                        </p:attrNameLst>
                                      </p:cBhvr>
                                      <p:to>
                                        <p:strVal val="visible"/>
                                      </p:to>
                                    </p:set>
                                    <p:anim calcmode="lin" valueType="num">
                                      <p:cBhvr>
                                        <p:cTn id="22" dur="500" fill="hold"/>
                                        <p:tgtEl>
                                          <p:spTgt spid="512013"/>
                                        </p:tgtEl>
                                        <p:attrNameLst>
                                          <p:attrName>ppt_w</p:attrName>
                                        </p:attrNameLst>
                                      </p:cBhvr>
                                      <p:tavLst>
                                        <p:tav tm="0">
                                          <p:val>
                                            <p:fltVal val="0"/>
                                          </p:val>
                                        </p:tav>
                                        <p:tav tm="100000">
                                          <p:val>
                                            <p:strVal val="#ppt_w"/>
                                          </p:val>
                                        </p:tav>
                                      </p:tavLst>
                                    </p:anim>
                                    <p:anim calcmode="lin" valueType="num">
                                      <p:cBhvr>
                                        <p:cTn id="23" dur="500" fill="hold"/>
                                        <p:tgtEl>
                                          <p:spTgt spid="512013"/>
                                        </p:tgtEl>
                                        <p:attrNameLst>
                                          <p:attrName>ppt_h</p:attrName>
                                        </p:attrNameLst>
                                      </p:cBhvr>
                                      <p:tavLst>
                                        <p:tav tm="0">
                                          <p:val>
                                            <p:fltVal val="0"/>
                                          </p:val>
                                        </p:tav>
                                        <p:tav tm="100000">
                                          <p:val>
                                            <p:strVal val="#ppt_h"/>
                                          </p:val>
                                        </p:tav>
                                      </p:tavLst>
                                    </p:anim>
                                    <p:animEffect transition="in" filter="fade">
                                      <p:cBhvr>
                                        <p:cTn id="24" dur="500"/>
                                        <p:tgtEl>
                                          <p:spTgt spid="5120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12005"/>
                                        </p:tgtEl>
                                        <p:attrNameLst>
                                          <p:attrName>style.visibility</p:attrName>
                                        </p:attrNameLst>
                                      </p:cBhvr>
                                      <p:to>
                                        <p:strVal val="visible"/>
                                      </p:to>
                                    </p:set>
                                    <p:animEffect transition="in" filter="fade">
                                      <p:cBhvr>
                                        <p:cTn id="28" dur="2000"/>
                                        <p:tgtEl>
                                          <p:spTgt spid="512005"/>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2020"/>
                                        </p:tgtEl>
                                        <p:attrNameLst>
                                          <p:attrName>style.visibility</p:attrName>
                                        </p:attrNameLst>
                                      </p:cBhvr>
                                      <p:to>
                                        <p:strVal val="visible"/>
                                      </p:to>
                                    </p:set>
                                    <p:animEffect transition="in" filter="dissolve">
                                      <p:cBhvr>
                                        <p:cTn id="40" dur="500"/>
                                        <p:tgtEl>
                                          <p:spTgt spid="512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4" grpId="0"/>
      <p:bldP spid="512005" grpId="0"/>
      <p:bldP spid="512007" grpId="0"/>
      <p:bldP spid="512020"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3" name="Rectangle 3"/>
          <p:cNvSpPr>
            <a:spLocks noGrp="1" noChangeArrowheads="1"/>
          </p:cNvSpPr>
          <p:nvPr>
            <p:ph type="body" idx="1"/>
          </p:nvPr>
        </p:nvSpPr>
        <p:spPr>
          <a:xfrm>
            <a:off x="779463" y="1751013"/>
            <a:ext cx="7585075" cy="3817937"/>
          </a:xfrm>
          <a:noFill/>
        </p:spPr>
        <p:txBody>
          <a:bodyPr lIns="92075" tIns="46038" rIns="92075" bIns="46038"/>
          <a:lstStyle/>
          <a:p>
            <a:pPr eaLnBrk="1" hangingPunct="1"/>
            <a:r>
              <a:rPr lang="en-US" sz="2800" smtClean="0"/>
              <a:t>Raising the temperature of a gas increases the pressure if the volume is held constant.</a:t>
            </a:r>
          </a:p>
          <a:p>
            <a:pPr eaLnBrk="1" hangingPunct="1"/>
            <a:endParaRPr lang="en-US" sz="2800" smtClean="0"/>
          </a:p>
          <a:p>
            <a:pPr eaLnBrk="1" hangingPunct="1"/>
            <a:r>
              <a:rPr lang="en-US" sz="2800" smtClean="0"/>
              <a:t>The molecules hit the walls harder.</a:t>
            </a:r>
          </a:p>
          <a:p>
            <a:pPr eaLnBrk="1" hangingPunct="1"/>
            <a:endParaRPr lang="en-US" sz="2800" smtClean="0"/>
          </a:p>
          <a:p>
            <a:pPr eaLnBrk="1" hangingPunct="1"/>
            <a:r>
              <a:rPr lang="en-US" sz="2800" smtClean="0"/>
              <a:t>The only way to increase the temperature at constant pressure is to increase the volume.</a:t>
            </a:r>
          </a:p>
        </p:txBody>
      </p:sp>
      <p:sp>
        <p:nvSpPr>
          <p:cNvPr id="95235" name="Rectangle 4"/>
          <p:cNvSpPr>
            <a:spLocks noGrp="1" noChangeArrowheads="1"/>
          </p:cNvSpPr>
          <p:nvPr>
            <p:ph type="title"/>
          </p:nvPr>
        </p:nvSpPr>
        <p:spPr/>
        <p:txBody>
          <a:bodyPr/>
          <a:lstStyle/>
          <a:p>
            <a:pPr eaLnBrk="1" hangingPunct="1"/>
            <a:r>
              <a:rPr lang="en-US" smtClean="0"/>
              <a:t>Temperature</a:t>
            </a:r>
          </a:p>
        </p:txBody>
      </p:sp>
      <p:sp>
        <p:nvSpPr>
          <p:cNvPr id="95236"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25283">
                                            <p:txEl>
                                              <p:pRg st="0" end="0"/>
                                            </p:txEl>
                                          </p:spTgt>
                                        </p:tgtEl>
                                        <p:attrNameLst>
                                          <p:attrName>style.visibility</p:attrName>
                                        </p:attrNameLst>
                                      </p:cBhvr>
                                      <p:to>
                                        <p:strVal val="visible"/>
                                      </p:to>
                                    </p:set>
                                    <p:anim to="" calcmode="lin" valueType="num">
                                      <p:cBhvr>
                                        <p:cTn id="7" dur="1" fill="hold"/>
                                        <p:tgtEl>
                                          <p:spTgt spid="22528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25283">
                                            <p:txEl>
                                              <p:pRg st="2" end="2"/>
                                            </p:txEl>
                                          </p:spTgt>
                                        </p:tgtEl>
                                        <p:attrNameLst>
                                          <p:attrName>style.visibility</p:attrName>
                                        </p:attrNameLst>
                                      </p:cBhvr>
                                      <p:to>
                                        <p:strVal val="visible"/>
                                      </p:to>
                                    </p:set>
                                    <p:anim to="" calcmode="lin" valueType="num">
                                      <p:cBhvr>
                                        <p:cTn id="12" dur="1" fill="hold"/>
                                        <p:tgtEl>
                                          <p:spTgt spid="22528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25283">
                                            <p:txEl>
                                              <p:pRg st="4" end="4"/>
                                            </p:txEl>
                                          </p:spTgt>
                                        </p:tgtEl>
                                        <p:attrNameLst>
                                          <p:attrName>style.visibility</p:attrName>
                                        </p:attrNameLst>
                                      </p:cBhvr>
                                      <p:to>
                                        <p:strVal val="visible"/>
                                      </p:to>
                                    </p:set>
                                    <p:anim to="" calcmode="lin" valueType="num">
                                      <p:cBhvr>
                                        <p:cTn id="17" dur="1" fill="hold"/>
                                        <p:tgtEl>
                                          <p:spTgt spid="22528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477838" y="506413"/>
            <a:ext cx="8188325" cy="5873750"/>
          </a:xfrm>
          <a:prstGeom prst="rect">
            <a:avLst/>
          </a:prstGeom>
          <a:solidFill>
            <a:srgbClr val="FDF8F1"/>
          </a:solidFill>
          <a:ln w="12700">
            <a:solidFill>
              <a:schemeClr val="tx1"/>
            </a:solidFill>
            <a:miter lim="800000"/>
            <a:headEnd/>
            <a:tailEnd/>
          </a:ln>
        </p:spPr>
        <p:txBody>
          <a:bodyPr wrap="none" anchor="ctr"/>
          <a:lstStyle/>
          <a:p>
            <a:endParaRPr lang="en-US"/>
          </a:p>
        </p:txBody>
      </p:sp>
      <p:sp>
        <p:nvSpPr>
          <p:cNvPr id="96259" name="Freeform 3"/>
          <p:cNvSpPr>
            <a:spLocks/>
          </p:cNvSpPr>
          <p:nvPr/>
        </p:nvSpPr>
        <p:spPr bwMode="auto">
          <a:xfrm>
            <a:off x="40338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p>
        </p:txBody>
      </p:sp>
      <p:sp>
        <p:nvSpPr>
          <p:cNvPr id="96260" name="Rectangle 4"/>
          <p:cNvSpPr>
            <a:spLocks noChangeArrowheads="1"/>
          </p:cNvSpPr>
          <p:nvPr/>
        </p:nvSpPr>
        <p:spPr bwMode="auto">
          <a:xfrm>
            <a:off x="4173538"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p>
        </p:txBody>
      </p:sp>
      <p:sp>
        <p:nvSpPr>
          <p:cNvPr id="96261" name="Oval 5"/>
          <p:cNvSpPr>
            <a:spLocks noChangeArrowheads="1"/>
          </p:cNvSpPr>
          <p:nvPr/>
        </p:nvSpPr>
        <p:spPr bwMode="auto">
          <a:xfrm>
            <a:off x="4268788" y="3348038"/>
            <a:ext cx="55562"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2" name="Oval 6"/>
          <p:cNvSpPr>
            <a:spLocks noChangeArrowheads="1"/>
          </p:cNvSpPr>
          <p:nvPr/>
        </p:nvSpPr>
        <p:spPr bwMode="auto">
          <a:xfrm>
            <a:off x="4889500" y="360680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3" name="Oval 7"/>
          <p:cNvSpPr>
            <a:spLocks noChangeArrowheads="1"/>
          </p:cNvSpPr>
          <p:nvPr/>
        </p:nvSpPr>
        <p:spPr bwMode="auto">
          <a:xfrm>
            <a:off x="4640263" y="33861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4" name="Oval 8"/>
          <p:cNvSpPr>
            <a:spLocks noChangeArrowheads="1"/>
          </p:cNvSpPr>
          <p:nvPr/>
        </p:nvSpPr>
        <p:spPr bwMode="auto">
          <a:xfrm>
            <a:off x="4446588" y="3594100"/>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5" name="Oval 9"/>
          <p:cNvSpPr>
            <a:spLocks noChangeArrowheads="1"/>
          </p:cNvSpPr>
          <p:nvPr/>
        </p:nvSpPr>
        <p:spPr bwMode="auto">
          <a:xfrm>
            <a:off x="4902200" y="32829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6" name="Oval 10"/>
          <p:cNvSpPr>
            <a:spLocks noChangeArrowheads="1"/>
          </p:cNvSpPr>
          <p:nvPr/>
        </p:nvSpPr>
        <p:spPr bwMode="auto">
          <a:xfrm>
            <a:off x="4848225" y="34496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7" name="Oval 11"/>
          <p:cNvSpPr>
            <a:spLocks noChangeArrowheads="1"/>
          </p:cNvSpPr>
          <p:nvPr/>
        </p:nvSpPr>
        <p:spPr bwMode="auto">
          <a:xfrm>
            <a:off x="4749800" y="3529013"/>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8" name="Oval 12"/>
          <p:cNvSpPr>
            <a:spLocks noChangeArrowheads="1"/>
          </p:cNvSpPr>
          <p:nvPr/>
        </p:nvSpPr>
        <p:spPr bwMode="auto">
          <a:xfrm>
            <a:off x="4510088" y="3275013"/>
            <a:ext cx="58737"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69" name="Oval 13"/>
          <p:cNvSpPr>
            <a:spLocks noChangeArrowheads="1"/>
          </p:cNvSpPr>
          <p:nvPr/>
        </p:nvSpPr>
        <p:spPr bwMode="auto">
          <a:xfrm>
            <a:off x="4394200" y="37607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0" name="Oval 14"/>
          <p:cNvSpPr>
            <a:spLocks noChangeArrowheads="1"/>
          </p:cNvSpPr>
          <p:nvPr/>
        </p:nvSpPr>
        <p:spPr bwMode="auto">
          <a:xfrm>
            <a:off x="4810125" y="3768725"/>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1" name="Oval 15"/>
          <p:cNvSpPr>
            <a:spLocks noChangeArrowheads="1"/>
          </p:cNvSpPr>
          <p:nvPr/>
        </p:nvSpPr>
        <p:spPr bwMode="auto">
          <a:xfrm>
            <a:off x="4625975" y="36512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2" name="Oval 16"/>
          <p:cNvSpPr>
            <a:spLocks noChangeArrowheads="1"/>
          </p:cNvSpPr>
          <p:nvPr/>
        </p:nvSpPr>
        <p:spPr bwMode="auto">
          <a:xfrm>
            <a:off x="4460875" y="34496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3" name="Oval 17"/>
          <p:cNvSpPr>
            <a:spLocks noChangeArrowheads="1"/>
          </p:cNvSpPr>
          <p:nvPr/>
        </p:nvSpPr>
        <p:spPr bwMode="auto">
          <a:xfrm>
            <a:off x="4583113" y="35147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4" name="Oval 18"/>
          <p:cNvSpPr>
            <a:spLocks noChangeArrowheads="1"/>
          </p:cNvSpPr>
          <p:nvPr/>
        </p:nvSpPr>
        <p:spPr bwMode="auto">
          <a:xfrm>
            <a:off x="4246563" y="3663950"/>
            <a:ext cx="57150"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5" name="Oval 19"/>
          <p:cNvSpPr>
            <a:spLocks noChangeArrowheads="1"/>
          </p:cNvSpPr>
          <p:nvPr/>
        </p:nvSpPr>
        <p:spPr bwMode="auto">
          <a:xfrm>
            <a:off x="4760913" y="32353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6" name="Oval 20"/>
          <p:cNvSpPr>
            <a:spLocks noChangeArrowheads="1"/>
          </p:cNvSpPr>
          <p:nvPr/>
        </p:nvSpPr>
        <p:spPr bwMode="auto">
          <a:xfrm>
            <a:off x="4324350" y="32146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96277" name="AutoShape 21"/>
          <p:cNvSpPr>
            <a:spLocks noChangeArrowheads="1"/>
          </p:cNvSpPr>
          <p:nvPr/>
        </p:nvSpPr>
        <p:spPr bwMode="auto">
          <a:xfrm>
            <a:off x="4381500" y="223837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p>
        </p:txBody>
      </p:sp>
      <p:sp>
        <p:nvSpPr>
          <p:cNvPr id="96278" name="Rectangle 22"/>
          <p:cNvSpPr>
            <a:spLocks noChangeArrowheads="1"/>
          </p:cNvSpPr>
          <p:nvPr/>
        </p:nvSpPr>
        <p:spPr bwMode="auto">
          <a:xfrm>
            <a:off x="3143250" y="4357688"/>
            <a:ext cx="3371850" cy="1357312"/>
          </a:xfrm>
          <a:prstGeom prst="rect">
            <a:avLst/>
          </a:prstGeom>
          <a:noFill/>
          <a:ln w="9525">
            <a:noFill/>
            <a:miter lim="800000"/>
            <a:headEnd/>
            <a:tailEnd/>
          </a:ln>
        </p:spPr>
        <p:txBody>
          <a:bodyPr wrap="none" anchor="ctr"/>
          <a:lstStyle/>
          <a:p>
            <a:endParaRPr lang="en-US"/>
          </a:p>
        </p:txBody>
      </p:sp>
      <p:sp>
        <p:nvSpPr>
          <p:cNvPr id="227351" name="Rectangle 23"/>
          <p:cNvSpPr>
            <a:spLocks noGrp="1" noChangeArrowheads="1"/>
          </p:cNvSpPr>
          <p:nvPr>
            <p:ph type="body" idx="1"/>
          </p:nvPr>
        </p:nvSpPr>
        <p:spPr>
          <a:xfrm>
            <a:off x="552450" y="3924300"/>
            <a:ext cx="7796213" cy="1976438"/>
          </a:xfrm>
          <a:noFill/>
        </p:spPr>
        <p:txBody>
          <a:bodyPr lIns="92075" tIns="46038" rIns="92075" bIns="46038"/>
          <a:lstStyle/>
          <a:p>
            <a:pPr eaLnBrk="1" hangingPunct="1"/>
            <a:r>
              <a:rPr lang="en-US" smtClean="0"/>
              <a:t>If you start with 1 liter of gas at 1 atm pressure and 300 K</a:t>
            </a:r>
          </a:p>
          <a:p>
            <a:pPr eaLnBrk="1" hangingPunct="1"/>
            <a:r>
              <a:rPr lang="en-US" smtClean="0"/>
              <a:t>and heat it to 600 K one of 2 things happen</a:t>
            </a:r>
          </a:p>
        </p:txBody>
      </p:sp>
      <p:sp>
        <p:nvSpPr>
          <p:cNvPr id="96280" name="Rectangle 24"/>
          <p:cNvSpPr>
            <a:spLocks noChangeArrowheads="1"/>
          </p:cNvSpPr>
          <p:nvPr/>
        </p:nvSpPr>
        <p:spPr bwMode="auto">
          <a:xfrm>
            <a:off x="3971925" y="928688"/>
            <a:ext cx="1343025" cy="51911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300 K</a:t>
            </a:r>
          </a:p>
        </p:txBody>
      </p:sp>
      <p:sp>
        <p:nvSpPr>
          <p:cNvPr id="96281" name="AutoShape 2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27351">
                                            <p:txEl>
                                              <p:pRg st="0" end="0"/>
                                            </p:txEl>
                                          </p:spTgt>
                                        </p:tgtEl>
                                        <p:attrNameLst>
                                          <p:attrName>style.visibility</p:attrName>
                                        </p:attrNameLst>
                                      </p:cBhvr>
                                      <p:to>
                                        <p:strVal val="visible"/>
                                      </p:to>
                                    </p:set>
                                    <p:anim to="" calcmode="lin" valueType="num">
                                      <p:cBhvr>
                                        <p:cTn id="7" dur="1" fill="hold"/>
                                        <p:tgtEl>
                                          <p:spTgt spid="22735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27351">
                                            <p:txEl>
                                              <p:pRg st="1" end="1"/>
                                            </p:txEl>
                                          </p:spTgt>
                                        </p:tgtEl>
                                        <p:attrNameLst>
                                          <p:attrName>style.visibility</p:attrName>
                                        </p:attrNameLst>
                                      </p:cBhvr>
                                      <p:to>
                                        <p:strVal val="visible"/>
                                      </p:to>
                                    </p:set>
                                    <p:anim to="" calcmode="lin" valueType="num">
                                      <p:cBhvr>
                                        <p:cTn id="12" dur="1" fill="hold"/>
                                        <p:tgtEl>
                                          <p:spTgt spid="2273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5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449263" y="506413"/>
            <a:ext cx="8188325" cy="5873750"/>
          </a:xfrm>
          <a:prstGeom prst="rect">
            <a:avLst/>
          </a:prstGeom>
          <a:solidFill>
            <a:srgbClr val="FDF8F1"/>
          </a:solidFill>
          <a:ln w="12700">
            <a:solidFill>
              <a:schemeClr val="tx1"/>
            </a:solidFill>
            <a:miter lim="800000"/>
            <a:headEnd/>
            <a:tailEnd/>
          </a:ln>
        </p:spPr>
        <p:txBody>
          <a:bodyPr wrap="none" anchor="ctr"/>
          <a:lstStyle/>
          <a:p>
            <a:endParaRPr lang="en-US"/>
          </a:p>
        </p:txBody>
      </p:sp>
      <p:graphicFrame>
        <p:nvGraphicFramePr>
          <p:cNvPr id="5122" name="Object 3"/>
          <p:cNvGraphicFramePr>
            <a:graphicFrameLocks/>
          </p:cNvGraphicFramePr>
          <p:nvPr/>
        </p:nvGraphicFramePr>
        <p:xfrm>
          <a:off x="1862138" y="4051300"/>
          <a:ext cx="711200" cy="1646238"/>
        </p:xfrm>
        <a:graphic>
          <a:graphicData uri="http://schemas.openxmlformats.org/presentationml/2006/ole">
            <p:oleObj spid="_x0000_s5122" name="CorelDRAW!" r:id="rId4" imgW="103074" imgH="273022" progId="CDraw4">
              <p:embed/>
            </p:oleObj>
          </a:graphicData>
        </a:graphic>
      </p:graphicFrame>
      <p:sp>
        <p:nvSpPr>
          <p:cNvPr id="5124" name="Freeform 4"/>
          <p:cNvSpPr>
            <a:spLocks/>
          </p:cNvSpPr>
          <p:nvPr/>
        </p:nvSpPr>
        <p:spPr bwMode="auto">
          <a:xfrm>
            <a:off x="16335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p>
        </p:txBody>
      </p:sp>
      <p:sp>
        <p:nvSpPr>
          <p:cNvPr id="5125" name="Rectangle 5"/>
          <p:cNvSpPr>
            <a:spLocks noChangeArrowheads="1"/>
          </p:cNvSpPr>
          <p:nvPr/>
        </p:nvSpPr>
        <p:spPr bwMode="auto">
          <a:xfrm>
            <a:off x="1779588" y="2136775"/>
            <a:ext cx="841375" cy="76200"/>
          </a:xfrm>
          <a:prstGeom prst="rect">
            <a:avLst/>
          </a:prstGeom>
          <a:solidFill>
            <a:srgbClr val="000000"/>
          </a:solidFill>
          <a:ln w="25399">
            <a:solidFill>
              <a:srgbClr val="000000"/>
            </a:solidFill>
            <a:miter lim="800000"/>
            <a:headEnd/>
            <a:tailEnd/>
          </a:ln>
        </p:spPr>
        <p:txBody>
          <a:bodyPr wrap="none" anchor="ctr"/>
          <a:lstStyle/>
          <a:p>
            <a:endParaRPr lang="en-US"/>
          </a:p>
        </p:txBody>
      </p:sp>
      <p:sp>
        <p:nvSpPr>
          <p:cNvPr id="5126" name="Oval 6"/>
          <p:cNvSpPr>
            <a:spLocks noChangeArrowheads="1"/>
          </p:cNvSpPr>
          <p:nvPr/>
        </p:nvSpPr>
        <p:spPr bwMode="auto">
          <a:xfrm>
            <a:off x="2189163" y="2468563"/>
            <a:ext cx="42862" cy="46037"/>
          </a:xfrm>
          <a:prstGeom prst="ellipse">
            <a:avLst/>
          </a:prstGeom>
          <a:noFill/>
          <a:ln w="25399">
            <a:solidFill>
              <a:srgbClr val="000000"/>
            </a:solidFill>
            <a:round/>
            <a:headEnd/>
            <a:tailEnd/>
          </a:ln>
        </p:spPr>
        <p:txBody>
          <a:bodyPr wrap="none" anchor="ctr"/>
          <a:lstStyle/>
          <a:p>
            <a:endParaRPr lang="en-US"/>
          </a:p>
        </p:txBody>
      </p:sp>
      <p:sp>
        <p:nvSpPr>
          <p:cNvPr id="5127" name="Oval 7"/>
          <p:cNvSpPr>
            <a:spLocks noChangeArrowheads="1"/>
          </p:cNvSpPr>
          <p:nvPr/>
        </p:nvSpPr>
        <p:spPr bwMode="auto">
          <a:xfrm>
            <a:off x="2038350" y="2651125"/>
            <a:ext cx="44450" cy="44450"/>
          </a:xfrm>
          <a:prstGeom prst="ellipse">
            <a:avLst/>
          </a:prstGeom>
          <a:noFill/>
          <a:ln w="25399">
            <a:solidFill>
              <a:srgbClr val="000000"/>
            </a:solidFill>
            <a:round/>
            <a:headEnd/>
            <a:tailEnd/>
          </a:ln>
        </p:spPr>
        <p:txBody>
          <a:bodyPr wrap="none" anchor="ctr"/>
          <a:lstStyle/>
          <a:p>
            <a:endParaRPr lang="en-US"/>
          </a:p>
        </p:txBody>
      </p:sp>
      <p:sp>
        <p:nvSpPr>
          <p:cNvPr id="5128" name="Oval 8"/>
          <p:cNvSpPr>
            <a:spLocks noChangeArrowheads="1"/>
          </p:cNvSpPr>
          <p:nvPr/>
        </p:nvSpPr>
        <p:spPr bwMode="auto">
          <a:xfrm>
            <a:off x="2198688" y="2811463"/>
            <a:ext cx="44450" cy="44450"/>
          </a:xfrm>
          <a:prstGeom prst="ellipse">
            <a:avLst/>
          </a:prstGeom>
          <a:noFill/>
          <a:ln w="25399">
            <a:solidFill>
              <a:srgbClr val="000000"/>
            </a:solidFill>
            <a:round/>
            <a:headEnd/>
            <a:tailEnd/>
          </a:ln>
        </p:spPr>
        <p:txBody>
          <a:bodyPr wrap="none" anchor="ctr"/>
          <a:lstStyle/>
          <a:p>
            <a:endParaRPr lang="en-US"/>
          </a:p>
        </p:txBody>
      </p:sp>
      <p:sp>
        <p:nvSpPr>
          <p:cNvPr id="5129" name="Oval 9"/>
          <p:cNvSpPr>
            <a:spLocks noChangeArrowheads="1"/>
          </p:cNvSpPr>
          <p:nvPr/>
        </p:nvSpPr>
        <p:spPr bwMode="auto">
          <a:xfrm>
            <a:off x="2357438" y="2971800"/>
            <a:ext cx="42862" cy="46038"/>
          </a:xfrm>
          <a:prstGeom prst="ellipse">
            <a:avLst/>
          </a:prstGeom>
          <a:noFill/>
          <a:ln w="25399">
            <a:solidFill>
              <a:srgbClr val="000000"/>
            </a:solidFill>
            <a:round/>
            <a:headEnd/>
            <a:tailEnd/>
          </a:ln>
        </p:spPr>
        <p:txBody>
          <a:bodyPr wrap="none" anchor="ctr"/>
          <a:lstStyle/>
          <a:p>
            <a:endParaRPr lang="en-US"/>
          </a:p>
        </p:txBody>
      </p:sp>
      <p:sp>
        <p:nvSpPr>
          <p:cNvPr id="5130" name="Oval 10"/>
          <p:cNvSpPr>
            <a:spLocks noChangeArrowheads="1"/>
          </p:cNvSpPr>
          <p:nvPr/>
        </p:nvSpPr>
        <p:spPr bwMode="auto">
          <a:xfrm>
            <a:off x="1879600" y="2489200"/>
            <a:ext cx="44450" cy="44450"/>
          </a:xfrm>
          <a:prstGeom prst="ellipse">
            <a:avLst/>
          </a:prstGeom>
          <a:noFill/>
          <a:ln w="25399">
            <a:solidFill>
              <a:srgbClr val="000000"/>
            </a:solidFill>
            <a:round/>
            <a:headEnd/>
            <a:tailEnd/>
          </a:ln>
        </p:spPr>
        <p:txBody>
          <a:bodyPr wrap="none" anchor="ctr"/>
          <a:lstStyle/>
          <a:p>
            <a:endParaRPr lang="en-US"/>
          </a:p>
        </p:txBody>
      </p:sp>
      <p:sp>
        <p:nvSpPr>
          <p:cNvPr id="5131" name="Oval 11"/>
          <p:cNvSpPr>
            <a:spLocks noChangeArrowheads="1"/>
          </p:cNvSpPr>
          <p:nvPr/>
        </p:nvSpPr>
        <p:spPr bwMode="auto">
          <a:xfrm>
            <a:off x="2387600" y="2398713"/>
            <a:ext cx="44450" cy="44450"/>
          </a:xfrm>
          <a:prstGeom prst="ellipse">
            <a:avLst/>
          </a:prstGeom>
          <a:noFill/>
          <a:ln w="25399">
            <a:solidFill>
              <a:srgbClr val="000000"/>
            </a:solidFill>
            <a:round/>
            <a:headEnd/>
            <a:tailEnd/>
          </a:ln>
        </p:spPr>
        <p:txBody>
          <a:bodyPr wrap="none" anchor="ctr"/>
          <a:lstStyle/>
          <a:p>
            <a:endParaRPr lang="en-US"/>
          </a:p>
        </p:txBody>
      </p:sp>
      <p:sp>
        <p:nvSpPr>
          <p:cNvPr id="5132" name="Oval 12"/>
          <p:cNvSpPr>
            <a:spLocks noChangeArrowheads="1"/>
          </p:cNvSpPr>
          <p:nvPr/>
        </p:nvSpPr>
        <p:spPr bwMode="auto">
          <a:xfrm>
            <a:off x="2346325" y="2630488"/>
            <a:ext cx="44450" cy="44450"/>
          </a:xfrm>
          <a:prstGeom prst="ellipse">
            <a:avLst/>
          </a:prstGeom>
          <a:noFill/>
          <a:ln w="25399">
            <a:solidFill>
              <a:srgbClr val="000000"/>
            </a:solidFill>
            <a:round/>
            <a:headEnd/>
            <a:tailEnd/>
          </a:ln>
        </p:spPr>
        <p:txBody>
          <a:bodyPr wrap="none" anchor="ctr"/>
          <a:lstStyle/>
          <a:p>
            <a:endParaRPr lang="en-US"/>
          </a:p>
        </p:txBody>
      </p:sp>
      <p:sp>
        <p:nvSpPr>
          <p:cNvPr id="5133" name="Oval 13"/>
          <p:cNvSpPr>
            <a:spLocks noChangeArrowheads="1"/>
          </p:cNvSpPr>
          <p:nvPr/>
        </p:nvSpPr>
        <p:spPr bwMode="auto">
          <a:xfrm>
            <a:off x="1858963" y="2871788"/>
            <a:ext cx="46037" cy="46037"/>
          </a:xfrm>
          <a:prstGeom prst="ellipse">
            <a:avLst/>
          </a:prstGeom>
          <a:noFill/>
          <a:ln w="25399">
            <a:solidFill>
              <a:srgbClr val="000000"/>
            </a:solidFill>
            <a:round/>
            <a:headEnd/>
            <a:tailEnd/>
          </a:ln>
        </p:spPr>
        <p:txBody>
          <a:bodyPr wrap="none" anchor="ctr"/>
          <a:lstStyle/>
          <a:p>
            <a:endParaRPr lang="en-US"/>
          </a:p>
        </p:txBody>
      </p:sp>
      <p:sp>
        <p:nvSpPr>
          <p:cNvPr id="5134" name="Oval 14"/>
          <p:cNvSpPr>
            <a:spLocks noChangeArrowheads="1"/>
          </p:cNvSpPr>
          <p:nvPr/>
        </p:nvSpPr>
        <p:spPr bwMode="auto">
          <a:xfrm>
            <a:off x="2019300" y="3033713"/>
            <a:ext cx="44450" cy="44450"/>
          </a:xfrm>
          <a:prstGeom prst="ellipse">
            <a:avLst/>
          </a:prstGeom>
          <a:noFill/>
          <a:ln w="25399">
            <a:solidFill>
              <a:srgbClr val="000000"/>
            </a:solidFill>
            <a:round/>
            <a:headEnd/>
            <a:tailEnd/>
          </a:ln>
        </p:spPr>
        <p:txBody>
          <a:bodyPr wrap="none" anchor="ctr"/>
          <a:lstStyle/>
          <a:p>
            <a:endParaRPr lang="en-US"/>
          </a:p>
        </p:txBody>
      </p:sp>
      <p:sp>
        <p:nvSpPr>
          <p:cNvPr id="5135" name="Oval 15"/>
          <p:cNvSpPr>
            <a:spLocks noChangeArrowheads="1"/>
          </p:cNvSpPr>
          <p:nvPr/>
        </p:nvSpPr>
        <p:spPr bwMode="auto">
          <a:xfrm>
            <a:off x="2178050" y="3194050"/>
            <a:ext cx="44450" cy="44450"/>
          </a:xfrm>
          <a:prstGeom prst="ellipse">
            <a:avLst/>
          </a:prstGeom>
          <a:noFill/>
          <a:ln w="25399">
            <a:solidFill>
              <a:srgbClr val="000000"/>
            </a:solidFill>
            <a:round/>
            <a:headEnd/>
            <a:tailEnd/>
          </a:ln>
        </p:spPr>
        <p:txBody>
          <a:bodyPr wrap="none" anchor="ctr"/>
          <a:lstStyle/>
          <a:p>
            <a:endParaRPr lang="en-US"/>
          </a:p>
        </p:txBody>
      </p:sp>
      <p:sp>
        <p:nvSpPr>
          <p:cNvPr id="5136" name="Oval 16"/>
          <p:cNvSpPr>
            <a:spLocks noChangeArrowheads="1"/>
          </p:cNvSpPr>
          <p:nvPr/>
        </p:nvSpPr>
        <p:spPr bwMode="auto">
          <a:xfrm>
            <a:off x="1870075" y="3295650"/>
            <a:ext cx="44450" cy="44450"/>
          </a:xfrm>
          <a:prstGeom prst="ellipse">
            <a:avLst/>
          </a:prstGeom>
          <a:noFill/>
          <a:ln w="25399">
            <a:solidFill>
              <a:srgbClr val="000000"/>
            </a:solidFill>
            <a:round/>
            <a:headEnd/>
            <a:tailEnd/>
          </a:ln>
        </p:spPr>
        <p:txBody>
          <a:bodyPr wrap="none" anchor="ctr"/>
          <a:lstStyle/>
          <a:p>
            <a:endParaRPr lang="en-US"/>
          </a:p>
        </p:txBody>
      </p:sp>
      <p:sp>
        <p:nvSpPr>
          <p:cNvPr id="5137" name="Oval 17"/>
          <p:cNvSpPr>
            <a:spLocks noChangeArrowheads="1"/>
          </p:cNvSpPr>
          <p:nvPr/>
        </p:nvSpPr>
        <p:spPr bwMode="auto">
          <a:xfrm>
            <a:off x="2028825" y="3455988"/>
            <a:ext cx="44450" cy="44450"/>
          </a:xfrm>
          <a:prstGeom prst="ellipse">
            <a:avLst/>
          </a:prstGeom>
          <a:noFill/>
          <a:ln w="25399">
            <a:solidFill>
              <a:srgbClr val="000000"/>
            </a:solidFill>
            <a:round/>
            <a:headEnd/>
            <a:tailEnd/>
          </a:ln>
        </p:spPr>
        <p:txBody>
          <a:bodyPr wrap="none" anchor="ctr"/>
          <a:lstStyle/>
          <a:p>
            <a:endParaRPr lang="en-US"/>
          </a:p>
        </p:txBody>
      </p:sp>
      <p:sp>
        <p:nvSpPr>
          <p:cNvPr id="5138" name="Oval 18"/>
          <p:cNvSpPr>
            <a:spLocks noChangeArrowheads="1"/>
          </p:cNvSpPr>
          <p:nvPr/>
        </p:nvSpPr>
        <p:spPr bwMode="auto">
          <a:xfrm>
            <a:off x="2189163" y="3616325"/>
            <a:ext cx="42862" cy="46038"/>
          </a:xfrm>
          <a:prstGeom prst="ellipse">
            <a:avLst/>
          </a:prstGeom>
          <a:noFill/>
          <a:ln w="25399">
            <a:solidFill>
              <a:srgbClr val="000000"/>
            </a:solidFill>
            <a:round/>
            <a:headEnd/>
            <a:tailEnd/>
          </a:ln>
        </p:spPr>
        <p:txBody>
          <a:bodyPr wrap="none" anchor="ctr"/>
          <a:lstStyle/>
          <a:p>
            <a:endParaRPr lang="en-US"/>
          </a:p>
        </p:txBody>
      </p:sp>
      <p:sp>
        <p:nvSpPr>
          <p:cNvPr id="5139" name="Oval 19"/>
          <p:cNvSpPr>
            <a:spLocks noChangeArrowheads="1"/>
          </p:cNvSpPr>
          <p:nvPr/>
        </p:nvSpPr>
        <p:spPr bwMode="auto">
          <a:xfrm>
            <a:off x="1919288" y="3746500"/>
            <a:ext cx="44450" cy="46038"/>
          </a:xfrm>
          <a:prstGeom prst="ellipse">
            <a:avLst/>
          </a:prstGeom>
          <a:noFill/>
          <a:ln w="25399">
            <a:solidFill>
              <a:srgbClr val="000000"/>
            </a:solidFill>
            <a:round/>
            <a:headEnd/>
            <a:tailEnd/>
          </a:ln>
        </p:spPr>
        <p:txBody>
          <a:bodyPr wrap="none" anchor="ctr"/>
          <a:lstStyle/>
          <a:p>
            <a:endParaRPr lang="en-US"/>
          </a:p>
        </p:txBody>
      </p:sp>
      <p:sp>
        <p:nvSpPr>
          <p:cNvPr id="5140" name="Oval 20"/>
          <p:cNvSpPr>
            <a:spLocks noChangeArrowheads="1"/>
          </p:cNvSpPr>
          <p:nvPr/>
        </p:nvSpPr>
        <p:spPr bwMode="auto">
          <a:xfrm>
            <a:off x="2357438" y="3375025"/>
            <a:ext cx="42862" cy="46038"/>
          </a:xfrm>
          <a:prstGeom prst="ellipse">
            <a:avLst/>
          </a:prstGeom>
          <a:noFill/>
          <a:ln w="25399">
            <a:solidFill>
              <a:srgbClr val="000000"/>
            </a:solidFill>
            <a:round/>
            <a:headEnd/>
            <a:tailEnd/>
          </a:ln>
        </p:spPr>
        <p:txBody>
          <a:bodyPr wrap="none" anchor="ctr"/>
          <a:lstStyle/>
          <a:p>
            <a:endParaRPr lang="en-US"/>
          </a:p>
        </p:txBody>
      </p:sp>
      <p:sp>
        <p:nvSpPr>
          <p:cNvPr id="5141" name="Oval 21"/>
          <p:cNvSpPr>
            <a:spLocks noChangeArrowheads="1"/>
          </p:cNvSpPr>
          <p:nvPr/>
        </p:nvSpPr>
        <p:spPr bwMode="auto">
          <a:xfrm>
            <a:off x="2397125" y="3697288"/>
            <a:ext cx="44450" cy="44450"/>
          </a:xfrm>
          <a:prstGeom prst="ellipse">
            <a:avLst/>
          </a:prstGeom>
          <a:noFill/>
          <a:ln w="25399">
            <a:solidFill>
              <a:srgbClr val="000000"/>
            </a:solidFill>
            <a:round/>
            <a:headEnd/>
            <a:tailEnd/>
          </a:ln>
        </p:spPr>
        <p:txBody>
          <a:bodyPr wrap="none" anchor="ctr"/>
          <a:lstStyle/>
          <a:p>
            <a:endParaRPr lang="en-US"/>
          </a:p>
        </p:txBody>
      </p:sp>
      <p:sp>
        <p:nvSpPr>
          <p:cNvPr id="5142" name="AutoShape 22"/>
          <p:cNvSpPr>
            <a:spLocks noChangeArrowheads="1"/>
          </p:cNvSpPr>
          <p:nvPr/>
        </p:nvSpPr>
        <p:spPr bwMode="auto">
          <a:xfrm>
            <a:off x="1981200" y="134302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p>
        </p:txBody>
      </p:sp>
      <p:sp>
        <p:nvSpPr>
          <p:cNvPr id="5143" name="Freeform 23"/>
          <p:cNvSpPr>
            <a:spLocks/>
          </p:cNvSpPr>
          <p:nvPr/>
        </p:nvSpPr>
        <p:spPr bwMode="auto">
          <a:xfrm>
            <a:off x="40338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p>
        </p:txBody>
      </p:sp>
      <p:sp>
        <p:nvSpPr>
          <p:cNvPr id="5144" name="Rectangle 24"/>
          <p:cNvSpPr>
            <a:spLocks noChangeArrowheads="1"/>
          </p:cNvSpPr>
          <p:nvPr/>
        </p:nvSpPr>
        <p:spPr bwMode="auto">
          <a:xfrm>
            <a:off x="4173538"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p>
        </p:txBody>
      </p:sp>
      <p:sp>
        <p:nvSpPr>
          <p:cNvPr id="5145" name="Oval 25"/>
          <p:cNvSpPr>
            <a:spLocks noChangeArrowheads="1"/>
          </p:cNvSpPr>
          <p:nvPr/>
        </p:nvSpPr>
        <p:spPr bwMode="auto">
          <a:xfrm>
            <a:off x="4268788" y="3348038"/>
            <a:ext cx="55562"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5146" name="Oval 26"/>
          <p:cNvSpPr>
            <a:spLocks noChangeArrowheads="1"/>
          </p:cNvSpPr>
          <p:nvPr/>
        </p:nvSpPr>
        <p:spPr bwMode="auto">
          <a:xfrm>
            <a:off x="4889500" y="360680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47" name="Oval 27"/>
          <p:cNvSpPr>
            <a:spLocks noChangeArrowheads="1"/>
          </p:cNvSpPr>
          <p:nvPr/>
        </p:nvSpPr>
        <p:spPr bwMode="auto">
          <a:xfrm>
            <a:off x="4640263" y="33861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48" name="Oval 28"/>
          <p:cNvSpPr>
            <a:spLocks noChangeArrowheads="1"/>
          </p:cNvSpPr>
          <p:nvPr/>
        </p:nvSpPr>
        <p:spPr bwMode="auto">
          <a:xfrm>
            <a:off x="4446588" y="3594100"/>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5149" name="Oval 29"/>
          <p:cNvSpPr>
            <a:spLocks noChangeArrowheads="1"/>
          </p:cNvSpPr>
          <p:nvPr/>
        </p:nvSpPr>
        <p:spPr bwMode="auto">
          <a:xfrm>
            <a:off x="4902200" y="32829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0" name="Oval 30"/>
          <p:cNvSpPr>
            <a:spLocks noChangeArrowheads="1"/>
          </p:cNvSpPr>
          <p:nvPr/>
        </p:nvSpPr>
        <p:spPr bwMode="auto">
          <a:xfrm>
            <a:off x="4848225" y="34496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1" name="Oval 31"/>
          <p:cNvSpPr>
            <a:spLocks noChangeArrowheads="1"/>
          </p:cNvSpPr>
          <p:nvPr/>
        </p:nvSpPr>
        <p:spPr bwMode="auto">
          <a:xfrm>
            <a:off x="4749800" y="3529013"/>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2" name="Oval 32"/>
          <p:cNvSpPr>
            <a:spLocks noChangeArrowheads="1"/>
          </p:cNvSpPr>
          <p:nvPr/>
        </p:nvSpPr>
        <p:spPr bwMode="auto">
          <a:xfrm>
            <a:off x="4510088" y="3275013"/>
            <a:ext cx="58737"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3" name="Oval 33"/>
          <p:cNvSpPr>
            <a:spLocks noChangeArrowheads="1"/>
          </p:cNvSpPr>
          <p:nvPr/>
        </p:nvSpPr>
        <p:spPr bwMode="auto">
          <a:xfrm>
            <a:off x="4394200" y="37607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4" name="Oval 34"/>
          <p:cNvSpPr>
            <a:spLocks noChangeArrowheads="1"/>
          </p:cNvSpPr>
          <p:nvPr/>
        </p:nvSpPr>
        <p:spPr bwMode="auto">
          <a:xfrm>
            <a:off x="4810125" y="3768725"/>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5" name="Oval 35"/>
          <p:cNvSpPr>
            <a:spLocks noChangeArrowheads="1"/>
          </p:cNvSpPr>
          <p:nvPr/>
        </p:nvSpPr>
        <p:spPr bwMode="auto">
          <a:xfrm>
            <a:off x="4625975" y="36512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6" name="Oval 36"/>
          <p:cNvSpPr>
            <a:spLocks noChangeArrowheads="1"/>
          </p:cNvSpPr>
          <p:nvPr/>
        </p:nvSpPr>
        <p:spPr bwMode="auto">
          <a:xfrm>
            <a:off x="4460875" y="34496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7" name="Oval 37"/>
          <p:cNvSpPr>
            <a:spLocks noChangeArrowheads="1"/>
          </p:cNvSpPr>
          <p:nvPr/>
        </p:nvSpPr>
        <p:spPr bwMode="auto">
          <a:xfrm>
            <a:off x="4583113" y="35147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8" name="Oval 38"/>
          <p:cNvSpPr>
            <a:spLocks noChangeArrowheads="1"/>
          </p:cNvSpPr>
          <p:nvPr/>
        </p:nvSpPr>
        <p:spPr bwMode="auto">
          <a:xfrm>
            <a:off x="4246563" y="3663950"/>
            <a:ext cx="57150"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5159" name="Oval 39"/>
          <p:cNvSpPr>
            <a:spLocks noChangeArrowheads="1"/>
          </p:cNvSpPr>
          <p:nvPr/>
        </p:nvSpPr>
        <p:spPr bwMode="auto">
          <a:xfrm>
            <a:off x="4760913" y="32353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5160" name="Oval 40"/>
          <p:cNvSpPr>
            <a:spLocks noChangeArrowheads="1"/>
          </p:cNvSpPr>
          <p:nvPr/>
        </p:nvSpPr>
        <p:spPr bwMode="auto">
          <a:xfrm>
            <a:off x="4324350" y="32146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5161" name="AutoShape 41"/>
          <p:cNvSpPr>
            <a:spLocks noChangeArrowheads="1"/>
          </p:cNvSpPr>
          <p:nvPr/>
        </p:nvSpPr>
        <p:spPr bwMode="auto">
          <a:xfrm>
            <a:off x="4381500" y="223837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p>
        </p:txBody>
      </p:sp>
      <p:sp>
        <p:nvSpPr>
          <p:cNvPr id="5162" name="Rectangle 42"/>
          <p:cNvSpPr>
            <a:spLocks noChangeArrowheads="1"/>
          </p:cNvSpPr>
          <p:nvPr/>
        </p:nvSpPr>
        <p:spPr bwMode="auto">
          <a:xfrm>
            <a:off x="3143250" y="4357688"/>
            <a:ext cx="3371850" cy="1357312"/>
          </a:xfrm>
          <a:prstGeom prst="rect">
            <a:avLst/>
          </a:prstGeom>
          <a:noFill/>
          <a:ln w="9525">
            <a:noFill/>
            <a:miter lim="800000"/>
            <a:headEnd/>
            <a:tailEnd/>
          </a:ln>
        </p:spPr>
        <p:txBody>
          <a:bodyPr wrap="none" anchor="ctr"/>
          <a:lstStyle/>
          <a:p>
            <a:endParaRPr lang="en-US"/>
          </a:p>
        </p:txBody>
      </p:sp>
      <p:sp>
        <p:nvSpPr>
          <p:cNvPr id="5163" name="Rectangle 43"/>
          <p:cNvSpPr>
            <a:spLocks noGrp="1" noChangeArrowheads="1"/>
          </p:cNvSpPr>
          <p:nvPr>
            <p:ph type="body" idx="1"/>
          </p:nvPr>
        </p:nvSpPr>
        <p:spPr>
          <a:xfrm>
            <a:off x="2624138" y="4392613"/>
            <a:ext cx="6062662" cy="2389187"/>
          </a:xfrm>
          <a:noFill/>
        </p:spPr>
        <p:txBody>
          <a:bodyPr lIns="92075" tIns="46038" rIns="92075" bIns="46038"/>
          <a:lstStyle/>
          <a:p>
            <a:pPr eaLnBrk="1" hangingPunct="1"/>
            <a:r>
              <a:rPr lang="en-US" smtClean="0"/>
              <a:t>Either the volume will increase to 2 liters at 1 atm.</a:t>
            </a:r>
          </a:p>
        </p:txBody>
      </p:sp>
      <p:sp>
        <p:nvSpPr>
          <p:cNvPr id="5164" name="Rectangle 44"/>
          <p:cNvSpPr>
            <a:spLocks noChangeArrowheads="1"/>
          </p:cNvSpPr>
          <p:nvPr/>
        </p:nvSpPr>
        <p:spPr bwMode="auto">
          <a:xfrm>
            <a:off x="3971925" y="928688"/>
            <a:ext cx="1343025" cy="51911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300 K</a:t>
            </a:r>
          </a:p>
        </p:txBody>
      </p:sp>
      <p:sp>
        <p:nvSpPr>
          <p:cNvPr id="5165" name="Rectangle 45"/>
          <p:cNvSpPr>
            <a:spLocks noChangeArrowheads="1"/>
          </p:cNvSpPr>
          <p:nvPr/>
        </p:nvSpPr>
        <p:spPr bwMode="auto">
          <a:xfrm>
            <a:off x="1638300" y="866775"/>
            <a:ext cx="1343025" cy="519113"/>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600 K</a:t>
            </a:r>
          </a:p>
        </p:txBody>
      </p:sp>
      <p:sp>
        <p:nvSpPr>
          <p:cNvPr id="5166" name="AutoShape 4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463550" y="492125"/>
            <a:ext cx="8188325" cy="5873750"/>
          </a:xfrm>
          <a:prstGeom prst="rect">
            <a:avLst/>
          </a:prstGeom>
          <a:solidFill>
            <a:srgbClr val="FDF8F1"/>
          </a:solidFill>
          <a:ln w="12700">
            <a:solidFill>
              <a:schemeClr val="tx1"/>
            </a:solidFill>
            <a:miter lim="800000"/>
            <a:headEnd/>
            <a:tailEnd/>
          </a:ln>
        </p:spPr>
        <p:txBody>
          <a:bodyPr wrap="none" anchor="ctr"/>
          <a:lstStyle/>
          <a:p>
            <a:endParaRPr lang="en-US"/>
          </a:p>
        </p:txBody>
      </p:sp>
      <p:graphicFrame>
        <p:nvGraphicFramePr>
          <p:cNvPr id="6146" name="Object 3"/>
          <p:cNvGraphicFramePr>
            <a:graphicFrameLocks/>
          </p:cNvGraphicFramePr>
          <p:nvPr/>
        </p:nvGraphicFramePr>
        <p:xfrm>
          <a:off x="7043738" y="3932238"/>
          <a:ext cx="711200" cy="1646237"/>
        </p:xfrm>
        <a:graphic>
          <a:graphicData uri="http://schemas.openxmlformats.org/presentationml/2006/ole">
            <p:oleObj spid="_x0000_s6146" name="CorelDRAW!" r:id="rId4" imgW="103074" imgH="273022" progId="CDraw4">
              <p:embed/>
            </p:oleObj>
          </a:graphicData>
        </a:graphic>
      </p:graphicFrame>
      <p:sp>
        <p:nvSpPr>
          <p:cNvPr id="6148" name="Freeform 4"/>
          <p:cNvSpPr>
            <a:spLocks/>
          </p:cNvSpPr>
          <p:nvPr/>
        </p:nvSpPr>
        <p:spPr bwMode="auto">
          <a:xfrm>
            <a:off x="40338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p>
        </p:txBody>
      </p:sp>
      <p:sp>
        <p:nvSpPr>
          <p:cNvPr id="6149" name="Rectangle 5"/>
          <p:cNvSpPr>
            <a:spLocks noChangeArrowheads="1"/>
          </p:cNvSpPr>
          <p:nvPr/>
        </p:nvSpPr>
        <p:spPr bwMode="auto">
          <a:xfrm>
            <a:off x="4173538"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p>
        </p:txBody>
      </p:sp>
      <p:sp>
        <p:nvSpPr>
          <p:cNvPr id="6150" name="Oval 6"/>
          <p:cNvSpPr>
            <a:spLocks noChangeArrowheads="1"/>
          </p:cNvSpPr>
          <p:nvPr/>
        </p:nvSpPr>
        <p:spPr bwMode="auto">
          <a:xfrm>
            <a:off x="4268788" y="3348038"/>
            <a:ext cx="55562"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1" name="Oval 7"/>
          <p:cNvSpPr>
            <a:spLocks noChangeArrowheads="1"/>
          </p:cNvSpPr>
          <p:nvPr/>
        </p:nvSpPr>
        <p:spPr bwMode="auto">
          <a:xfrm>
            <a:off x="4889500" y="360680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2" name="Oval 8"/>
          <p:cNvSpPr>
            <a:spLocks noChangeArrowheads="1"/>
          </p:cNvSpPr>
          <p:nvPr/>
        </p:nvSpPr>
        <p:spPr bwMode="auto">
          <a:xfrm>
            <a:off x="4640263" y="33861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3" name="Oval 9"/>
          <p:cNvSpPr>
            <a:spLocks noChangeArrowheads="1"/>
          </p:cNvSpPr>
          <p:nvPr/>
        </p:nvSpPr>
        <p:spPr bwMode="auto">
          <a:xfrm>
            <a:off x="4446588" y="3594100"/>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4" name="Oval 10"/>
          <p:cNvSpPr>
            <a:spLocks noChangeArrowheads="1"/>
          </p:cNvSpPr>
          <p:nvPr/>
        </p:nvSpPr>
        <p:spPr bwMode="auto">
          <a:xfrm>
            <a:off x="4902200" y="32829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5" name="Oval 11"/>
          <p:cNvSpPr>
            <a:spLocks noChangeArrowheads="1"/>
          </p:cNvSpPr>
          <p:nvPr/>
        </p:nvSpPr>
        <p:spPr bwMode="auto">
          <a:xfrm>
            <a:off x="4848225" y="34496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6" name="Oval 12"/>
          <p:cNvSpPr>
            <a:spLocks noChangeArrowheads="1"/>
          </p:cNvSpPr>
          <p:nvPr/>
        </p:nvSpPr>
        <p:spPr bwMode="auto">
          <a:xfrm>
            <a:off x="4749800" y="3529013"/>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7" name="Oval 13"/>
          <p:cNvSpPr>
            <a:spLocks noChangeArrowheads="1"/>
          </p:cNvSpPr>
          <p:nvPr/>
        </p:nvSpPr>
        <p:spPr bwMode="auto">
          <a:xfrm>
            <a:off x="4510088" y="3275013"/>
            <a:ext cx="58737"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8" name="Oval 14"/>
          <p:cNvSpPr>
            <a:spLocks noChangeArrowheads="1"/>
          </p:cNvSpPr>
          <p:nvPr/>
        </p:nvSpPr>
        <p:spPr bwMode="auto">
          <a:xfrm>
            <a:off x="4394200" y="37607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59" name="Oval 15"/>
          <p:cNvSpPr>
            <a:spLocks noChangeArrowheads="1"/>
          </p:cNvSpPr>
          <p:nvPr/>
        </p:nvSpPr>
        <p:spPr bwMode="auto">
          <a:xfrm>
            <a:off x="4810125" y="3768725"/>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0" name="Oval 16"/>
          <p:cNvSpPr>
            <a:spLocks noChangeArrowheads="1"/>
          </p:cNvSpPr>
          <p:nvPr/>
        </p:nvSpPr>
        <p:spPr bwMode="auto">
          <a:xfrm>
            <a:off x="4625975" y="36512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1" name="Oval 17"/>
          <p:cNvSpPr>
            <a:spLocks noChangeArrowheads="1"/>
          </p:cNvSpPr>
          <p:nvPr/>
        </p:nvSpPr>
        <p:spPr bwMode="auto">
          <a:xfrm>
            <a:off x="4460875" y="34496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2" name="Oval 18"/>
          <p:cNvSpPr>
            <a:spLocks noChangeArrowheads="1"/>
          </p:cNvSpPr>
          <p:nvPr/>
        </p:nvSpPr>
        <p:spPr bwMode="auto">
          <a:xfrm>
            <a:off x="4583113" y="35147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3" name="Oval 19"/>
          <p:cNvSpPr>
            <a:spLocks noChangeArrowheads="1"/>
          </p:cNvSpPr>
          <p:nvPr/>
        </p:nvSpPr>
        <p:spPr bwMode="auto">
          <a:xfrm>
            <a:off x="4246563" y="3663950"/>
            <a:ext cx="57150"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4" name="Oval 20"/>
          <p:cNvSpPr>
            <a:spLocks noChangeArrowheads="1"/>
          </p:cNvSpPr>
          <p:nvPr/>
        </p:nvSpPr>
        <p:spPr bwMode="auto">
          <a:xfrm>
            <a:off x="4760913" y="32353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5" name="Oval 21"/>
          <p:cNvSpPr>
            <a:spLocks noChangeArrowheads="1"/>
          </p:cNvSpPr>
          <p:nvPr/>
        </p:nvSpPr>
        <p:spPr bwMode="auto">
          <a:xfrm>
            <a:off x="4324350" y="32146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6" name="Freeform 22"/>
          <p:cNvSpPr>
            <a:spLocks/>
          </p:cNvSpPr>
          <p:nvPr/>
        </p:nvSpPr>
        <p:spPr bwMode="auto">
          <a:xfrm>
            <a:off x="6710363" y="192405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p>
        </p:txBody>
      </p:sp>
      <p:sp>
        <p:nvSpPr>
          <p:cNvPr id="6167" name="Rectangle 23"/>
          <p:cNvSpPr>
            <a:spLocks noChangeArrowheads="1"/>
          </p:cNvSpPr>
          <p:nvPr/>
        </p:nvSpPr>
        <p:spPr bwMode="auto">
          <a:xfrm>
            <a:off x="6850063"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p>
        </p:txBody>
      </p:sp>
      <p:sp>
        <p:nvSpPr>
          <p:cNvPr id="6168" name="Oval 24"/>
          <p:cNvSpPr>
            <a:spLocks noChangeArrowheads="1"/>
          </p:cNvSpPr>
          <p:nvPr/>
        </p:nvSpPr>
        <p:spPr bwMode="auto">
          <a:xfrm>
            <a:off x="7383463" y="3567113"/>
            <a:ext cx="55562"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6169" name="Oval 25"/>
          <p:cNvSpPr>
            <a:spLocks noChangeArrowheads="1"/>
          </p:cNvSpPr>
          <p:nvPr/>
        </p:nvSpPr>
        <p:spPr bwMode="auto">
          <a:xfrm>
            <a:off x="7356475" y="3749675"/>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0" name="Oval 26"/>
          <p:cNvSpPr>
            <a:spLocks noChangeArrowheads="1"/>
          </p:cNvSpPr>
          <p:nvPr/>
        </p:nvSpPr>
        <p:spPr bwMode="auto">
          <a:xfrm>
            <a:off x="7497763" y="35385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1" name="Oval 27"/>
          <p:cNvSpPr>
            <a:spLocks noChangeArrowheads="1"/>
          </p:cNvSpPr>
          <p:nvPr/>
        </p:nvSpPr>
        <p:spPr bwMode="auto">
          <a:xfrm>
            <a:off x="7285038" y="343217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2" name="Oval 28"/>
          <p:cNvSpPr>
            <a:spLocks noChangeArrowheads="1"/>
          </p:cNvSpPr>
          <p:nvPr/>
        </p:nvSpPr>
        <p:spPr bwMode="auto">
          <a:xfrm>
            <a:off x="7102475" y="356870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3" name="Oval 29"/>
          <p:cNvSpPr>
            <a:spLocks noChangeArrowheads="1"/>
          </p:cNvSpPr>
          <p:nvPr/>
        </p:nvSpPr>
        <p:spPr bwMode="auto">
          <a:xfrm>
            <a:off x="7515225" y="322103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4" name="Oval 30"/>
          <p:cNvSpPr>
            <a:spLocks noChangeArrowheads="1"/>
          </p:cNvSpPr>
          <p:nvPr/>
        </p:nvSpPr>
        <p:spPr bwMode="auto">
          <a:xfrm>
            <a:off x="7607300" y="3433763"/>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5" name="Oval 31"/>
          <p:cNvSpPr>
            <a:spLocks noChangeArrowheads="1"/>
          </p:cNvSpPr>
          <p:nvPr/>
        </p:nvSpPr>
        <p:spPr bwMode="auto">
          <a:xfrm>
            <a:off x="7167563" y="3284538"/>
            <a:ext cx="58737" cy="58737"/>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6" name="Oval 32"/>
          <p:cNvSpPr>
            <a:spLocks noChangeArrowheads="1"/>
          </p:cNvSpPr>
          <p:nvPr/>
        </p:nvSpPr>
        <p:spPr bwMode="auto">
          <a:xfrm>
            <a:off x="7146925" y="3713163"/>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7" name="Oval 33"/>
          <p:cNvSpPr>
            <a:spLocks noChangeArrowheads="1"/>
          </p:cNvSpPr>
          <p:nvPr/>
        </p:nvSpPr>
        <p:spPr bwMode="auto">
          <a:xfrm>
            <a:off x="6981825" y="35115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8" name="Oval 34"/>
          <p:cNvSpPr>
            <a:spLocks noChangeArrowheads="1"/>
          </p:cNvSpPr>
          <p:nvPr/>
        </p:nvSpPr>
        <p:spPr bwMode="auto">
          <a:xfrm>
            <a:off x="6940550" y="3270250"/>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79" name="Oval 35"/>
          <p:cNvSpPr>
            <a:spLocks noChangeArrowheads="1"/>
          </p:cNvSpPr>
          <p:nvPr/>
        </p:nvSpPr>
        <p:spPr bwMode="auto">
          <a:xfrm>
            <a:off x="7099300" y="34305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80" name="Oval 36"/>
          <p:cNvSpPr>
            <a:spLocks noChangeArrowheads="1"/>
          </p:cNvSpPr>
          <p:nvPr/>
        </p:nvSpPr>
        <p:spPr bwMode="auto">
          <a:xfrm>
            <a:off x="7259638" y="35909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81" name="Oval 37"/>
          <p:cNvSpPr>
            <a:spLocks noChangeArrowheads="1"/>
          </p:cNvSpPr>
          <p:nvPr/>
        </p:nvSpPr>
        <p:spPr bwMode="auto">
          <a:xfrm>
            <a:off x="6989763" y="3721100"/>
            <a:ext cx="57150"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82" name="Oval 38"/>
          <p:cNvSpPr>
            <a:spLocks noChangeArrowheads="1"/>
          </p:cNvSpPr>
          <p:nvPr/>
        </p:nvSpPr>
        <p:spPr bwMode="auto">
          <a:xfrm>
            <a:off x="7427913" y="3349625"/>
            <a:ext cx="55562" cy="58738"/>
          </a:xfrm>
          <a:prstGeom prst="ellipse">
            <a:avLst/>
          </a:prstGeom>
          <a:solidFill>
            <a:schemeClr val="bg1"/>
          </a:solidFill>
          <a:ln w="12699">
            <a:solidFill>
              <a:schemeClr val="tx1"/>
            </a:solidFill>
            <a:round/>
            <a:headEnd/>
            <a:tailEnd/>
          </a:ln>
        </p:spPr>
        <p:txBody>
          <a:bodyPr wrap="none" anchor="ctr"/>
          <a:lstStyle/>
          <a:p>
            <a:endParaRPr lang="en-US"/>
          </a:p>
        </p:txBody>
      </p:sp>
      <p:sp>
        <p:nvSpPr>
          <p:cNvPr id="6183" name="Oval 39"/>
          <p:cNvSpPr>
            <a:spLocks noChangeArrowheads="1"/>
          </p:cNvSpPr>
          <p:nvPr/>
        </p:nvSpPr>
        <p:spPr bwMode="auto">
          <a:xfrm>
            <a:off x="7467600" y="3671888"/>
            <a:ext cx="57150" cy="57150"/>
          </a:xfrm>
          <a:prstGeom prst="ellipse">
            <a:avLst/>
          </a:prstGeom>
          <a:solidFill>
            <a:schemeClr val="bg1"/>
          </a:solidFill>
          <a:ln w="12699">
            <a:solidFill>
              <a:schemeClr val="tx1"/>
            </a:solidFill>
            <a:round/>
            <a:headEnd/>
            <a:tailEnd/>
          </a:ln>
        </p:spPr>
        <p:txBody>
          <a:bodyPr wrap="none" anchor="ctr"/>
          <a:lstStyle/>
          <a:p>
            <a:endParaRPr lang="en-US"/>
          </a:p>
        </p:txBody>
      </p:sp>
      <p:sp>
        <p:nvSpPr>
          <p:cNvPr id="6184" name="AutoShape 40"/>
          <p:cNvSpPr>
            <a:spLocks noChangeArrowheads="1"/>
          </p:cNvSpPr>
          <p:nvPr/>
        </p:nvSpPr>
        <p:spPr bwMode="auto">
          <a:xfrm>
            <a:off x="6858000" y="2209800"/>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p>
        </p:txBody>
      </p:sp>
      <p:sp>
        <p:nvSpPr>
          <p:cNvPr id="6185" name="AutoShape 41"/>
          <p:cNvSpPr>
            <a:spLocks noChangeArrowheads="1"/>
          </p:cNvSpPr>
          <p:nvPr/>
        </p:nvSpPr>
        <p:spPr bwMode="auto">
          <a:xfrm>
            <a:off x="7239000" y="2305050"/>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p>
        </p:txBody>
      </p:sp>
      <p:sp>
        <p:nvSpPr>
          <p:cNvPr id="6186" name="AutoShape 42"/>
          <p:cNvSpPr>
            <a:spLocks noChangeArrowheads="1"/>
          </p:cNvSpPr>
          <p:nvPr/>
        </p:nvSpPr>
        <p:spPr bwMode="auto">
          <a:xfrm>
            <a:off x="4381500" y="223837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p>
        </p:txBody>
      </p:sp>
      <p:sp>
        <p:nvSpPr>
          <p:cNvPr id="6187" name="Rectangle 43"/>
          <p:cNvSpPr>
            <a:spLocks noChangeArrowheads="1"/>
          </p:cNvSpPr>
          <p:nvPr/>
        </p:nvSpPr>
        <p:spPr bwMode="auto">
          <a:xfrm>
            <a:off x="3143250" y="4357688"/>
            <a:ext cx="3371850" cy="1357312"/>
          </a:xfrm>
          <a:prstGeom prst="rect">
            <a:avLst/>
          </a:prstGeom>
          <a:noFill/>
          <a:ln w="9525">
            <a:noFill/>
            <a:miter lim="800000"/>
            <a:headEnd/>
            <a:tailEnd/>
          </a:ln>
        </p:spPr>
        <p:txBody>
          <a:bodyPr wrap="none" anchor="ctr"/>
          <a:lstStyle/>
          <a:p>
            <a:endParaRPr lang="en-US"/>
          </a:p>
        </p:txBody>
      </p:sp>
      <p:sp>
        <p:nvSpPr>
          <p:cNvPr id="6188" name="Rectangle 44"/>
          <p:cNvSpPr>
            <a:spLocks noChangeArrowheads="1"/>
          </p:cNvSpPr>
          <p:nvPr/>
        </p:nvSpPr>
        <p:spPr bwMode="auto">
          <a:xfrm>
            <a:off x="3971925" y="928688"/>
            <a:ext cx="1343025" cy="51911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300 K</a:t>
            </a:r>
          </a:p>
        </p:txBody>
      </p:sp>
      <p:sp>
        <p:nvSpPr>
          <p:cNvPr id="6189" name="Rectangle 45"/>
          <p:cNvSpPr>
            <a:spLocks noChangeArrowheads="1"/>
          </p:cNvSpPr>
          <p:nvPr/>
        </p:nvSpPr>
        <p:spPr bwMode="auto">
          <a:xfrm>
            <a:off x="6696075" y="923925"/>
            <a:ext cx="1343025" cy="519113"/>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600 K</a:t>
            </a:r>
          </a:p>
        </p:txBody>
      </p:sp>
      <p:sp>
        <p:nvSpPr>
          <p:cNvPr id="6190" name="Rectangle 46"/>
          <p:cNvSpPr>
            <a:spLocks noGrp="1" noChangeArrowheads="1"/>
          </p:cNvSpPr>
          <p:nvPr>
            <p:ph type="body" idx="1"/>
          </p:nvPr>
        </p:nvSpPr>
        <p:spPr>
          <a:xfrm>
            <a:off x="477838" y="4124325"/>
            <a:ext cx="6434137" cy="946150"/>
          </a:xfrm>
          <a:noFill/>
        </p:spPr>
        <p:txBody>
          <a:bodyPr lIns="92075" tIns="46038" rIns="92075" bIns="46038">
            <a:spAutoFit/>
          </a:bodyPr>
          <a:lstStyle/>
          <a:p>
            <a:pPr marL="0" indent="0" eaLnBrk="1" hangingPunct="1">
              <a:spcBef>
                <a:spcPct val="0"/>
              </a:spcBef>
              <a:buFontTx/>
              <a:buNone/>
            </a:pPr>
            <a:r>
              <a:rPr lang="en-US" sz="2800" smtClean="0"/>
              <a:t>the pressure will increase to 2 atm.</a:t>
            </a:r>
          </a:p>
          <a:p>
            <a:pPr marL="0" indent="0" eaLnBrk="1" hangingPunct="1">
              <a:spcBef>
                <a:spcPct val="0"/>
              </a:spcBef>
              <a:buFontTx/>
              <a:buNone/>
            </a:pPr>
            <a:endParaRPr lang="en-US" sz="2800" smtClean="0"/>
          </a:p>
        </p:txBody>
      </p:sp>
      <p:sp>
        <p:nvSpPr>
          <p:cNvPr id="6191" name="AutoShape 4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Charles’ Law</a:t>
            </a:r>
          </a:p>
        </p:txBody>
      </p:sp>
      <p:pic>
        <p:nvPicPr>
          <p:cNvPr id="97283" name="Picture 4" descr="Gas Law VT = constant"/>
          <p:cNvPicPr>
            <a:picLocks noChangeAspect="1" noChangeArrowheads="1"/>
          </p:cNvPicPr>
          <p:nvPr/>
        </p:nvPicPr>
        <p:blipFill>
          <a:blip r:embed="rId4" cstate="print">
            <a:lum bright="2000" contrast="12000"/>
          </a:blip>
          <a:srcRect l="6749" t="3067" r="4382" b="4919"/>
          <a:stretch>
            <a:fillRect/>
          </a:stretch>
        </p:blipFill>
        <p:spPr bwMode="auto">
          <a:xfrm>
            <a:off x="1447800" y="1514475"/>
            <a:ext cx="6934200" cy="5267325"/>
          </a:xfrm>
          <a:prstGeom prst="rect">
            <a:avLst/>
          </a:prstGeom>
          <a:noFill/>
          <a:ln w="9525">
            <a:noFill/>
            <a:miter lim="800000"/>
            <a:headEnd/>
            <a:tailEnd/>
          </a:ln>
        </p:spPr>
      </p:pic>
      <p:pic>
        <p:nvPicPr>
          <p:cNvPr id="8197" name="Picture 5">
            <a:hlinkClick r:id="" action="ppaction://media"/>
          </p:cNvPr>
          <p:cNvPicPr>
            <a:picLocks noRot="1" noChangeAspect="1" noChangeArrowheads="1"/>
          </p:cNvPicPr>
          <p:nvPr>
            <a:wavAudioFile r:embed="rId1" name="~PP2672.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97285"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259</a:t>
            </a:r>
          </a:p>
        </p:txBody>
      </p:sp>
      <p:sp>
        <p:nvSpPr>
          <p:cNvPr id="97286"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206" name="Text Box 14"/>
          <p:cNvSpPr txBox="1">
            <a:spLocks noChangeArrowheads="1"/>
          </p:cNvSpPr>
          <p:nvPr/>
        </p:nvSpPr>
        <p:spPr bwMode="auto">
          <a:xfrm>
            <a:off x="3517900" y="6221413"/>
            <a:ext cx="2093913" cy="274637"/>
          </a:xfrm>
          <a:prstGeom prst="rect">
            <a:avLst/>
          </a:prstGeom>
          <a:noFill/>
          <a:ln w="9525">
            <a:noFill/>
            <a:miter lim="800000"/>
            <a:headEnd/>
            <a:tailEnd/>
          </a:ln>
        </p:spPr>
        <p:txBody>
          <a:bodyPr wrap="none">
            <a:spAutoFit/>
          </a:bodyPr>
          <a:lstStyle/>
          <a:p>
            <a:r>
              <a:rPr lang="en-US"/>
              <a:t>(</a:t>
            </a:r>
            <a:r>
              <a:rPr lang="en-US" b="1"/>
              <a:t>Pressure</a:t>
            </a:r>
            <a:r>
              <a:rPr lang="en-US"/>
              <a:t> is held </a:t>
            </a:r>
            <a:r>
              <a:rPr lang="en-US" b="1"/>
              <a:t>constant</a:t>
            </a:r>
            <a:r>
              <a:rPr lang="en-US"/>
              <a:t>)</a:t>
            </a:r>
          </a:p>
        </p:txBody>
      </p:sp>
      <p:sp>
        <p:nvSpPr>
          <p:cNvPr id="97288" name="Oval 15"/>
          <p:cNvSpPr>
            <a:spLocks noChangeArrowheads="1"/>
          </p:cNvSpPr>
          <p:nvPr/>
        </p:nvSpPr>
        <p:spPr bwMode="auto">
          <a:xfrm>
            <a:off x="4621213" y="5202238"/>
            <a:ext cx="555625" cy="568325"/>
          </a:xfrm>
          <a:prstGeom prst="ellipse">
            <a:avLst/>
          </a:prstGeom>
          <a:solidFill>
            <a:schemeClr val="bg1"/>
          </a:solidFill>
          <a:ln w="9525">
            <a:noFill/>
            <a:round/>
            <a:headEnd/>
            <a:tailEnd/>
          </a:ln>
        </p:spPr>
        <p:txBody>
          <a:bodyPr wrap="none" anchor="ctr"/>
          <a:lstStyle/>
          <a:p>
            <a:endParaRPr lang="en-US"/>
          </a:p>
        </p:txBody>
      </p:sp>
      <p:grpSp>
        <p:nvGrpSpPr>
          <p:cNvPr id="2" name="Group 8"/>
          <p:cNvGrpSpPr>
            <a:grpSpLocks/>
          </p:cNvGrpSpPr>
          <p:nvPr/>
        </p:nvGrpSpPr>
        <p:grpSpPr bwMode="auto">
          <a:xfrm>
            <a:off x="3795713" y="5275263"/>
            <a:ext cx="1516062" cy="903287"/>
            <a:chOff x="1158" y="3226"/>
            <a:chExt cx="955" cy="569"/>
          </a:xfrm>
        </p:grpSpPr>
        <p:sp>
          <p:nvSpPr>
            <p:cNvPr id="97290" name="Text Box 9"/>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t>T</a:t>
              </a:r>
              <a:r>
                <a:rPr lang="en-US" sz="2400" baseline="-25000"/>
                <a:t>1</a:t>
              </a:r>
              <a:r>
                <a:rPr lang="en-US" sz="2400"/>
                <a:t>        T</a:t>
              </a:r>
              <a:r>
                <a:rPr lang="en-US" sz="2400" baseline="-25000"/>
                <a:t>2</a:t>
              </a:r>
            </a:p>
          </p:txBody>
        </p:sp>
        <p:sp>
          <p:nvSpPr>
            <p:cNvPr id="97291" name="Text Box 10"/>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t>V</a:t>
              </a:r>
              <a:r>
                <a:rPr lang="en-US" sz="2400" baseline="-25000"/>
                <a:t>1</a:t>
              </a:r>
              <a:r>
                <a:rPr lang="en-US" sz="2400"/>
                <a:t>        V</a:t>
              </a:r>
              <a:r>
                <a:rPr lang="en-US" sz="2400" baseline="-25000"/>
                <a:t>2</a:t>
              </a:r>
            </a:p>
          </p:txBody>
        </p:sp>
        <p:sp>
          <p:nvSpPr>
            <p:cNvPr id="97292" name="Line 11"/>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p>
          </p:txBody>
        </p:sp>
        <p:sp>
          <p:nvSpPr>
            <p:cNvPr id="97293" name="Line 12"/>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p>
          </p:txBody>
        </p:sp>
        <p:sp>
          <p:nvSpPr>
            <p:cNvPr id="97294" name="Text Box 13"/>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206"/>
                                        </p:tgtEl>
                                        <p:attrNameLst>
                                          <p:attrName>style.visibility</p:attrName>
                                        </p:attrNameLst>
                                      </p:cBhvr>
                                      <p:to>
                                        <p:strVal val="visible"/>
                                      </p:to>
                                    </p:set>
                                    <p:animEffect transition="in" filter="dissolve">
                                      <p:cBhvr>
                                        <p:cTn id="18" dur="5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8197"/>
                </p:tgtEl>
              </p:cMediaNode>
            </p:audio>
          </p:childTnLst>
        </p:cTn>
      </p:par>
    </p:tnLst>
    <p:bldLst>
      <p:bldP spid="820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Charles's law"/>
          <p:cNvPicPr>
            <a:picLocks noChangeAspect="1" noChangeArrowheads="1"/>
          </p:cNvPicPr>
          <p:nvPr/>
        </p:nvPicPr>
        <p:blipFill>
          <a:blip r:embed="rId3" cstate="print"/>
          <a:srcRect b="18356"/>
          <a:stretch>
            <a:fillRect/>
          </a:stretch>
        </p:blipFill>
        <p:spPr bwMode="auto">
          <a:xfrm>
            <a:off x="4551363" y="984250"/>
            <a:ext cx="4151312" cy="5207000"/>
          </a:xfrm>
          <a:prstGeom prst="rect">
            <a:avLst/>
          </a:prstGeom>
          <a:noFill/>
          <a:ln w="9525">
            <a:noFill/>
            <a:miter lim="800000"/>
            <a:headEnd/>
            <a:tailEnd/>
          </a:ln>
        </p:spPr>
      </p:pic>
      <p:sp>
        <p:nvSpPr>
          <p:cNvPr id="98307" name="Rectangle 4"/>
          <p:cNvSpPr>
            <a:spLocks noGrp="1" noChangeArrowheads="1"/>
          </p:cNvSpPr>
          <p:nvPr>
            <p:ph type="title"/>
          </p:nvPr>
        </p:nvSpPr>
        <p:spPr/>
        <p:txBody>
          <a:bodyPr/>
          <a:lstStyle/>
          <a:p>
            <a:pPr eaLnBrk="1" hangingPunct="1"/>
            <a:endParaRPr lang="en-US" smtClean="0"/>
          </a:p>
        </p:txBody>
      </p:sp>
      <p:sp>
        <p:nvSpPr>
          <p:cNvPr id="98308" name="Text Box 7"/>
          <p:cNvSpPr txBox="1">
            <a:spLocks noChangeArrowheads="1"/>
          </p:cNvSpPr>
          <p:nvPr/>
        </p:nvSpPr>
        <p:spPr bwMode="auto">
          <a:xfrm>
            <a:off x="366713" y="1612900"/>
            <a:ext cx="4143375" cy="1739900"/>
          </a:xfrm>
          <a:prstGeom prst="rect">
            <a:avLst/>
          </a:prstGeom>
          <a:noFill/>
          <a:ln w="9525">
            <a:noFill/>
            <a:miter lim="800000"/>
            <a:headEnd/>
            <a:tailEnd/>
          </a:ln>
        </p:spPr>
        <p:txBody>
          <a:bodyPr wrap="none">
            <a:spAutoFit/>
          </a:bodyPr>
          <a:lstStyle/>
          <a:p>
            <a:pPr marL="457200" indent="-457200" algn="l"/>
            <a:r>
              <a:rPr lang="en-US" sz="2000" b="1" i="1"/>
              <a:t>	V </a:t>
            </a:r>
            <a:r>
              <a:rPr lang="en-US" sz="2000" b="1"/>
              <a:t> vs.</a:t>
            </a:r>
            <a:r>
              <a:rPr lang="en-US" sz="2000" b="1" i="1"/>
              <a:t> T</a:t>
            </a:r>
            <a:r>
              <a:rPr lang="en-US" sz="2000" b="1"/>
              <a:t> (Charles’ law)</a:t>
            </a:r>
          </a:p>
          <a:p>
            <a:pPr marL="457200" indent="-457200" algn="l"/>
            <a:r>
              <a:rPr lang="en-US" sz="2000" b="1"/>
              <a:t>  </a:t>
            </a:r>
          </a:p>
          <a:p>
            <a:pPr marL="457200" indent="-457200" algn="l"/>
            <a:r>
              <a:rPr lang="en-US" sz="2000" b="1"/>
              <a:t>	</a:t>
            </a:r>
            <a:r>
              <a:rPr lang="en-US" sz="1600" b="1"/>
              <a:t>At constant pressure and </a:t>
            </a:r>
          </a:p>
          <a:p>
            <a:pPr marL="457200" indent="-457200" algn="l"/>
            <a:r>
              <a:rPr lang="en-US" sz="1600" b="1"/>
              <a:t>	amount of gas, volume</a:t>
            </a:r>
          </a:p>
          <a:p>
            <a:pPr marL="457200" indent="-457200" algn="l"/>
            <a:r>
              <a:rPr lang="en-US" sz="1600" b="1"/>
              <a:t>	increases as temperature increases </a:t>
            </a:r>
          </a:p>
          <a:p>
            <a:pPr marL="457200" indent="-457200" algn="l"/>
            <a:r>
              <a:rPr lang="en-US" sz="1600" b="1"/>
              <a:t>	(and vice versa).</a:t>
            </a:r>
          </a:p>
        </p:txBody>
      </p:sp>
      <p:sp>
        <p:nvSpPr>
          <p:cNvPr id="98309" name="Rectangle 8"/>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grpSp>
        <p:nvGrpSpPr>
          <p:cNvPr id="2" name="Group 38"/>
          <p:cNvGrpSpPr>
            <a:grpSpLocks/>
          </p:cNvGrpSpPr>
          <p:nvPr/>
        </p:nvGrpSpPr>
        <p:grpSpPr bwMode="auto">
          <a:xfrm>
            <a:off x="1514475" y="4046538"/>
            <a:ext cx="1516063" cy="903287"/>
            <a:chOff x="1158" y="3226"/>
            <a:chExt cx="955" cy="569"/>
          </a:xfrm>
        </p:grpSpPr>
        <p:sp>
          <p:nvSpPr>
            <p:cNvPr id="98312" name="Text Box 39"/>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t>T</a:t>
              </a:r>
              <a:r>
                <a:rPr lang="en-US" sz="2400" baseline="-25000"/>
                <a:t>1</a:t>
              </a:r>
              <a:r>
                <a:rPr lang="en-US" sz="2400"/>
                <a:t>        T</a:t>
              </a:r>
              <a:r>
                <a:rPr lang="en-US" sz="2400" baseline="-25000"/>
                <a:t>2</a:t>
              </a:r>
            </a:p>
          </p:txBody>
        </p:sp>
        <p:sp>
          <p:nvSpPr>
            <p:cNvPr id="98313" name="Text Box 40"/>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t>V</a:t>
              </a:r>
              <a:r>
                <a:rPr lang="en-US" sz="2400" baseline="-25000"/>
                <a:t>1</a:t>
              </a:r>
              <a:r>
                <a:rPr lang="en-US" sz="2400"/>
                <a:t>        V</a:t>
              </a:r>
              <a:r>
                <a:rPr lang="en-US" sz="2400" baseline="-25000"/>
                <a:t>2</a:t>
              </a:r>
            </a:p>
          </p:txBody>
        </p:sp>
        <p:sp>
          <p:nvSpPr>
            <p:cNvPr id="98314" name="Line 41"/>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p>
          </p:txBody>
        </p:sp>
        <p:sp>
          <p:nvSpPr>
            <p:cNvPr id="98315" name="Line 42"/>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p>
          </p:txBody>
        </p:sp>
        <p:sp>
          <p:nvSpPr>
            <p:cNvPr id="98316" name="Text Box 43"/>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t>=</a:t>
              </a:r>
            </a:p>
          </p:txBody>
        </p:sp>
      </p:grpSp>
      <p:sp>
        <p:nvSpPr>
          <p:cNvPr id="1145900" name="Text Box 44"/>
          <p:cNvSpPr txBox="1">
            <a:spLocks noChangeArrowheads="1"/>
          </p:cNvSpPr>
          <p:nvPr/>
        </p:nvSpPr>
        <p:spPr bwMode="auto">
          <a:xfrm>
            <a:off x="1236663" y="4992688"/>
            <a:ext cx="2093912" cy="274637"/>
          </a:xfrm>
          <a:prstGeom prst="rect">
            <a:avLst/>
          </a:prstGeom>
          <a:noFill/>
          <a:ln w="9525">
            <a:noFill/>
            <a:miter lim="800000"/>
            <a:headEnd/>
            <a:tailEnd/>
          </a:ln>
        </p:spPr>
        <p:txBody>
          <a:bodyPr wrap="none">
            <a:spAutoFit/>
          </a:bodyPr>
          <a:lstStyle/>
          <a:p>
            <a:r>
              <a:rPr lang="en-US"/>
              <a:t>(</a:t>
            </a:r>
            <a:r>
              <a:rPr lang="en-US" b="1"/>
              <a:t>Pressure</a:t>
            </a:r>
            <a:r>
              <a:rPr lang="en-US"/>
              <a:t> is held </a:t>
            </a:r>
            <a:r>
              <a:rPr lang="en-US" b="1"/>
              <a:t>constant</a:t>
            </a:r>
            <a:r>
              <a:rPr lang="en-US"/>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45900"/>
                                        </p:tgtEl>
                                        <p:attrNameLst>
                                          <p:attrName>style.visibility</p:attrName>
                                        </p:attrNameLst>
                                      </p:cBhvr>
                                      <p:to>
                                        <p:strVal val="visible"/>
                                      </p:to>
                                    </p:set>
                                    <p:animEffect transition="in" filter="dissolve">
                                      <p:cBhvr>
                                        <p:cTn id="14" dur="500"/>
                                        <p:tgtEl>
                                          <p:spTgt spid="1145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90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Charles’ Law</a:t>
            </a:r>
          </a:p>
        </p:txBody>
      </p:sp>
      <p:pic>
        <p:nvPicPr>
          <p:cNvPr id="99331" name="Picture 4" descr="aa7"/>
          <p:cNvPicPr>
            <a:picLocks noChangeAspect="1" noChangeArrowheads="1"/>
          </p:cNvPicPr>
          <p:nvPr/>
        </p:nvPicPr>
        <p:blipFill>
          <a:blip r:embed="rId3" cstate="print">
            <a:lum bright="2000" contrast="12000"/>
          </a:blip>
          <a:srcRect t="5714" b="5714"/>
          <a:stretch>
            <a:fillRect/>
          </a:stretch>
        </p:blipFill>
        <p:spPr bwMode="auto">
          <a:xfrm>
            <a:off x="2514600" y="1524000"/>
            <a:ext cx="4214813" cy="5181600"/>
          </a:xfrm>
          <a:prstGeom prst="rect">
            <a:avLst/>
          </a:prstGeom>
          <a:noFill/>
          <a:ln w="9525">
            <a:noFill/>
            <a:miter lim="800000"/>
            <a:headEnd/>
            <a:tailEnd/>
          </a:ln>
        </p:spPr>
      </p:pic>
      <p:sp>
        <p:nvSpPr>
          <p:cNvPr id="99332"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8"/>
          <p:cNvSpPr>
            <a:spLocks noChangeArrowheads="1"/>
          </p:cNvSpPr>
          <p:nvPr/>
        </p:nvSpPr>
        <p:spPr bwMode="auto">
          <a:xfrm>
            <a:off x="3276600" y="1514475"/>
            <a:ext cx="5715000" cy="2066925"/>
          </a:xfrm>
          <a:prstGeom prst="rect">
            <a:avLst/>
          </a:prstGeom>
          <a:noFill/>
          <a:ln w="9525">
            <a:noFill/>
            <a:miter lim="800000"/>
            <a:headEnd/>
            <a:tailEnd/>
          </a:ln>
        </p:spPr>
        <p:txBody>
          <a:bodyPr>
            <a:spAutoFit/>
          </a:bodyPr>
          <a:lstStyle/>
          <a:p>
            <a:pPr algn="l">
              <a:spcBef>
                <a:spcPct val="100000"/>
              </a:spcBef>
            </a:pPr>
            <a:r>
              <a:rPr lang="en-US" sz="3200"/>
              <a:t>   The volume and absolute temperature (K) of a gas  are directly related </a:t>
            </a:r>
          </a:p>
          <a:p>
            <a:pPr lvl="1" algn="l">
              <a:spcBef>
                <a:spcPct val="20000"/>
              </a:spcBef>
              <a:buFontTx/>
              <a:buChar char="–"/>
            </a:pPr>
            <a:r>
              <a:rPr lang="en-US" sz="2800"/>
              <a:t>at constant mass &amp; pressure</a:t>
            </a:r>
          </a:p>
        </p:txBody>
      </p:sp>
      <p:grpSp>
        <p:nvGrpSpPr>
          <p:cNvPr id="2" name="Group 2"/>
          <p:cNvGrpSpPr>
            <a:grpSpLocks/>
          </p:cNvGrpSpPr>
          <p:nvPr/>
        </p:nvGrpSpPr>
        <p:grpSpPr bwMode="auto">
          <a:xfrm>
            <a:off x="4876800" y="4343400"/>
            <a:ext cx="3216275" cy="2209800"/>
            <a:chOff x="2810" y="2229"/>
            <a:chExt cx="2546" cy="1636"/>
          </a:xfrm>
        </p:grpSpPr>
        <p:sp>
          <p:nvSpPr>
            <p:cNvPr id="7197" name="Oval 3"/>
            <p:cNvSpPr>
              <a:spLocks noChangeArrowheads="1"/>
            </p:cNvSpPr>
            <p:nvPr/>
          </p:nvSpPr>
          <p:spPr bwMode="auto">
            <a:xfrm>
              <a:off x="2810" y="2229"/>
              <a:ext cx="2546" cy="1636"/>
            </a:xfrm>
            <a:prstGeom prst="ellipse">
              <a:avLst/>
            </a:prstGeom>
            <a:solidFill>
              <a:schemeClr val="accent1"/>
            </a:solidFill>
            <a:ln w="28575">
              <a:solidFill>
                <a:srgbClr val="000000"/>
              </a:solidFill>
              <a:round/>
              <a:headEnd/>
              <a:tailEnd/>
            </a:ln>
          </p:spPr>
          <p:txBody>
            <a:bodyPr wrap="none" anchor="ctr"/>
            <a:lstStyle/>
            <a:p>
              <a:pPr eaLnBrk="0" hangingPunct="0"/>
              <a:endParaRPr lang="en-US" sz="2400">
                <a:latin typeface="Times New Roman" pitchFamily="18" charset="0"/>
              </a:endParaRPr>
            </a:p>
          </p:txBody>
        </p:sp>
        <p:graphicFrame>
          <p:nvGraphicFramePr>
            <p:cNvPr id="7170" name="Object 4"/>
            <p:cNvGraphicFramePr>
              <a:graphicFrameLocks noChangeAspect="1"/>
            </p:cNvGraphicFramePr>
            <p:nvPr/>
          </p:nvGraphicFramePr>
          <p:xfrm>
            <a:off x="3324" y="2355"/>
            <a:ext cx="1518" cy="1384"/>
          </p:xfrm>
          <a:graphic>
            <a:graphicData uri="http://schemas.openxmlformats.org/presentationml/2006/ole">
              <p:oleObj spid="_x0000_s7170" name="Equation" r:id="rId4" imgW="431640" imgH="393480" progId="Equation.3">
                <p:embed/>
              </p:oleObj>
            </a:graphicData>
          </a:graphic>
        </p:graphicFrame>
      </p:grpSp>
      <p:grpSp>
        <p:nvGrpSpPr>
          <p:cNvPr id="3" name="Group 5"/>
          <p:cNvGrpSpPr>
            <a:grpSpLocks/>
          </p:cNvGrpSpPr>
          <p:nvPr/>
        </p:nvGrpSpPr>
        <p:grpSpPr bwMode="auto">
          <a:xfrm>
            <a:off x="609600" y="4038600"/>
            <a:ext cx="3021013" cy="2668588"/>
            <a:chOff x="754" y="2175"/>
            <a:chExt cx="1750" cy="1743"/>
          </a:xfrm>
        </p:grpSpPr>
        <p:sp>
          <p:nvSpPr>
            <p:cNvPr id="7191" name="Text Box 6"/>
            <p:cNvSpPr txBox="1">
              <a:spLocks noChangeArrowheads="1"/>
            </p:cNvSpPr>
            <p:nvPr/>
          </p:nvSpPr>
          <p:spPr bwMode="auto">
            <a:xfrm>
              <a:off x="754" y="2693"/>
              <a:ext cx="284" cy="388"/>
            </a:xfrm>
            <a:prstGeom prst="rect">
              <a:avLst/>
            </a:prstGeom>
            <a:noFill/>
            <a:ln w="9525">
              <a:noFill/>
              <a:miter lim="800000"/>
              <a:headEnd/>
              <a:tailEnd/>
            </a:ln>
          </p:spPr>
          <p:txBody>
            <a:bodyPr/>
            <a:lstStyle/>
            <a:p>
              <a:pPr algn="l" eaLnBrk="0" hangingPunct="0"/>
              <a:r>
                <a:rPr lang="en-US" sz="2800" b="1"/>
                <a:t>V</a:t>
              </a:r>
              <a:endParaRPr lang="en-US" sz="1600"/>
            </a:p>
          </p:txBody>
        </p:sp>
        <p:sp>
          <p:nvSpPr>
            <p:cNvPr id="7192" name="Text Box 7"/>
            <p:cNvSpPr txBox="1">
              <a:spLocks noChangeArrowheads="1"/>
            </p:cNvSpPr>
            <p:nvPr/>
          </p:nvSpPr>
          <p:spPr bwMode="auto">
            <a:xfrm>
              <a:off x="1621" y="3530"/>
              <a:ext cx="283" cy="388"/>
            </a:xfrm>
            <a:prstGeom prst="rect">
              <a:avLst/>
            </a:prstGeom>
            <a:noFill/>
            <a:ln w="9525">
              <a:noFill/>
              <a:miter lim="800000"/>
              <a:headEnd/>
              <a:tailEnd/>
            </a:ln>
          </p:spPr>
          <p:txBody>
            <a:bodyPr/>
            <a:lstStyle/>
            <a:p>
              <a:pPr algn="just" eaLnBrk="0" hangingPunct="0"/>
              <a:r>
                <a:rPr lang="en-US" sz="2800" b="1"/>
                <a:t>T</a:t>
              </a:r>
              <a:endParaRPr lang="en-US" sz="1600"/>
            </a:p>
          </p:txBody>
        </p:sp>
        <p:grpSp>
          <p:nvGrpSpPr>
            <p:cNvPr id="7193" name="Group 8"/>
            <p:cNvGrpSpPr>
              <a:grpSpLocks/>
            </p:cNvGrpSpPr>
            <p:nvPr/>
          </p:nvGrpSpPr>
          <p:grpSpPr bwMode="auto">
            <a:xfrm>
              <a:off x="1038" y="2175"/>
              <a:ext cx="1466" cy="1365"/>
              <a:chOff x="1038" y="2175"/>
              <a:chExt cx="1466" cy="1365"/>
            </a:xfrm>
          </p:grpSpPr>
          <p:sp>
            <p:nvSpPr>
              <p:cNvPr id="7194" name="Line 9"/>
              <p:cNvSpPr>
                <a:spLocks noChangeShapeType="1"/>
              </p:cNvSpPr>
              <p:nvPr/>
            </p:nvSpPr>
            <p:spPr bwMode="auto">
              <a:xfrm>
                <a:off x="1038" y="2175"/>
                <a:ext cx="0" cy="1365"/>
              </a:xfrm>
              <a:prstGeom prst="line">
                <a:avLst/>
              </a:prstGeom>
              <a:noFill/>
              <a:ln w="57150">
                <a:solidFill>
                  <a:schemeClr val="tx1"/>
                </a:solidFill>
                <a:round/>
                <a:headEnd type="triangle" w="med" len="med"/>
                <a:tailEnd/>
              </a:ln>
            </p:spPr>
            <p:txBody>
              <a:bodyPr/>
              <a:lstStyle/>
              <a:p>
                <a:endParaRPr lang="en-US"/>
              </a:p>
            </p:txBody>
          </p:sp>
          <p:sp>
            <p:nvSpPr>
              <p:cNvPr id="7195" name="Line 10"/>
              <p:cNvSpPr>
                <a:spLocks noChangeShapeType="1"/>
              </p:cNvSpPr>
              <p:nvPr/>
            </p:nvSpPr>
            <p:spPr bwMode="auto">
              <a:xfrm>
                <a:off x="1038" y="3540"/>
                <a:ext cx="1466" cy="0"/>
              </a:xfrm>
              <a:prstGeom prst="line">
                <a:avLst/>
              </a:prstGeom>
              <a:noFill/>
              <a:ln w="57150">
                <a:solidFill>
                  <a:schemeClr val="tx1"/>
                </a:solidFill>
                <a:round/>
                <a:headEnd/>
                <a:tailEnd type="triangle" w="med" len="med"/>
              </a:ln>
            </p:spPr>
            <p:txBody>
              <a:bodyPr/>
              <a:lstStyle/>
              <a:p>
                <a:endParaRPr lang="en-US"/>
              </a:p>
            </p:txBody>
          </p:sp>
          <p:sp>
            <p:nvSpPr>
              <p:cNvPr id="7196" name="Line 11"/>
              <p:cNvSpPr>
                <a:spLocks noChangeShapeType="1"/>
              </p:cNvSpPr>
              <p:nvPr/>
            </p:nvSpPr>
            <p:spPr bwMode="auto">
              <a:xfrm flipV="1">
                <a:off x="1038" y="2499"/>
                <a:ext cx="1223" cy="946"/>
              </a:xfrm>
              <a:prstGeom prst="line">
                <a:avLst/>
              </a:prstGeom>
              <a:noFill/>
              <a:ln w="57150">
                <a:solidFill>
                  <a:schemeClr val="tx1"/>
                </a:solidFill>
                <a:round/>
                <a:headEnd/>
                <a:tailEnd/>
              </a:ln>
            </p:spPr>
            <p:txBody>
              <a:bodyPr/>
              <a:lstStyle/>
              <a:p>
                <a:endParaRPr lang="en-US"/>
              </a:p>
            </p:txBody>
          </p:sp>
        </p:grpSp>
      </p:grpSp>
      <p:sp>
        <p:nvSpPr>
          <p:cNvPr id="7174" name="Rectangle 12"/>
          <p:cNvSpPr>
            <a:spLocks noGrp="1" noChangeArrowheads="1"/>
          </p:cNvSpPr>
          <p:nvPr>
            <p:ph type="title"/>
          </p:nvPr>
        </p:nvSpPr>
        <p:spPr/>
        <p:txBody>
          <a:bodyPr/>
          <a:lstStyle/>
          <a:p>
            <a:pPr eaLnBrk="1" hangingPunct="1"/>
            <a:r>
              <a:rPr lang="en-US" smtClean="0"/>
              <a:t>Charles’ Law</a:t>
            </a:r>
          </a:p>
        </p:txBody>
      </p:sp>
      <p:sp>
        <p:nvSpPr>
          <p:cNvPr id="7175" name="Rectangle 1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aphicFrame>
        <p:nvGraphicFramePr>
          <p:cNvPr id="794670" name="Group 46"/>
          <p:cNvGraphicFramePr>
            <a:graphicFrameLocks noGrp="1"/>
          </p:cNvGraphicFramePr>
          <p:nvPr/>
        </p:nvGraphicFramePr>
        <p:xfrm>
          <a:off x="3200400" y="1371600"/>
          <a:ext cx="5410200" cy="2788412"/>
        </p:xfrm>
        <a:graphic>
          <a:graphicData uri="http://schemas.openxmlformats.org/drawingml/2006/table">
            <a:tbl>
              <a:tblPr/>
              <a:tblGrid>
                <a:gridCol w="1566863"/>
                <a:gridCol w="2090737"/>
                <a:gridCol w="1752600"/>
              </a:tblGrid>
              <a:tr h="850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Volume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Temperature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V / 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(mL /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92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44.0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47.7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273.2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298.2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323.2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348.2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0.146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0.148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0.148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0.147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794673" name="Picture 49" descr="Jacques_Alexandre_C%C3%A9sar_Charles">
            <a:hlinkClick r:id="rId5" tooltip="Wikipedia -  JACQUES   C H A R L E S"/>
          </p:cNvPr>
          <p:cNvPicPr>
            <a:picLocks noChangeAspect="1" noChangeArrowheads="1"/>
          </p:cNvPicPr>
          <p:nvPr/>
        </p:nvPicPr>
        <p:blipFill>
          <a:blip r:embed="rId6" cstate="print">
            <a:lum bright="12000" contrast="12000"/>
            <a:grayscl/>
          </a:blip>
          <a:srcRect l="15871" t="7481" r="18430" b="40399"/>
          <a:stretch>
            <a:fillRect/>
          </a:stretch>
        </p:blipFill>
        <p:spPr bwMode="auto">
          <a:xfrm>
            <a:off x="971550" y="1641475"/>
            <a:ext cx="1784350" cy="1938338"/>
          </a:xfrm>
          <a:prstGeom prst="rect">
            <a:avLst/>
          </a:prstGeom>
          <a:noFill/>
          <a:ln w="3175">
            <a:solidFill>
              <a:srgbClr val="333333"/>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94670"/>
                                        </p:tgtEl>
                                        <p:attrNameLst>
                                          <p:attrName>style.visibility</p:attrName>
                                        </p:attrNameLst>
                                      </p:cBhvr>
                                      <p:to>
                                        <p:strVal val="visible"/>
                                      </p:to>
                                    </p:set>
                                    <p:anim calcmode="lin" valueType="num">
                                      <p:cBhvr>
                                        <p:cTn id="7" dur="1000" fill="hold"/>
                                        <p:tgtEl>
                                          <p:spTgt spid="794670"/>
                                        </p:tgtEl>
                                        <p:attrNameLst>
                                          <p:attrName>ppt_x</p:attrName>
                                        </p:attrNameLst>
                                      </p:cBhvr>
                                      <p:tavLst>
                                        <p:tav tm="0">
                                          <p:val>
                                            <p:strVal val="#ppt_x-.2"/>
                                          </p:val>
                                        </p:tav>
                                        <p:tav tm="100000">
                                          <p:val>
                                            <p:strVal val="#ppt_x"/>
                                          </p:val>
                                        </p:tav>
                                      </p:tavLst>
                                    </p:anim>
                                    <p:anim calcmode="lin" valueType="num">
                                      <p:cBhvr>
                                        <p:cTn id="8" dur="1000" fill="hold"/>
                                        <p:tgtEl>
                                          <p:spTgt spid="7946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94670"/>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794673"/>
                                        </p:tgtEl>
                                        <p:attrNameLst>
                                          <p:attrName>style.visibility</p:attrName>
                                        </p:attrNameLst>
                                      </p:cBhvr>
                                      <p:to>
                                        <p:strVal val="visible"/>
                                      </p:to>
                                    </p:set>
                                    <p:anim calcmode="lin" valueType="num">
                                      <p:cBhvr>
                                        <p:cTn id="13" dur="500" fill="hold"/>
                                        <p:tgtEl>
                                          <p:spTgt spid="794673"/>
                                        </p:tgtEl>
                                        <p:attrNameLst>
                                          <p:attrName>ppt_w</p:attrName>
                                        </p:attrNameLst>
                                      </p:cBhvr>
                                      <p:tavLst>
                                        <p:tav tm="0">
                                          <p:val>
                                            <p:fltVal val="0"/>
                                          </p:val>
                                        </p:tav>
                                        <p:tav tm="100000">
                                          <p:val>
                                            <p:strVal val="#ppt_w"/>
                                          </p:val>
                                        </p:tav>
                                      </p:tavLst>
                                    </p:anim>
                                    <p:anim calcmode="lin" valueType="num">
                                      <p:cBhvr>
                                        <p:cTn id="14" dur="500" fill="hold"/>
                                        <p:tgtEl>
                                          <p:spTgt spid="794673"/>
                                        </p:tgtEl>
                                        <p:attrNameLst>
                                          <p:attrName>ppt_h</p:attrName>
                                        </p:attrNameLst>
                                      </p:cBhvr>
                                      <p:tavLst>
                                        <p:tav tm="0">
                                          <p:val>
                                            <p:fltVal val="0"/>
                                          </p:val>
                                        </p:tav>
                                        <p:tav tm="100000">
                                          <p:val>
                                            <p:strVal val="#ppt_h"/>
                                          </p:val>
                                        </p:tav>
                                      </p:tavLst>
                                    </p:anim>
                                    <p:animEffect transition="in" filter="fade">
                                      <p:cBhvr>
                                        <p:cTn id="15" dur="500"/>
                                        <p:tgtEl>
                                          <p:spTgt spid="79467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794670"/>
                                        </p:tgtEl>
                                      </p:cBhvr>
                                    </p:animEffect>
                                    <p:set>
                                      <p:cBhvr>
                                        <p:cTn id="30" dur="1" fill="hold">
                                          <p:stCondLst>
                                            <p:cond delay="499"/>
                                          </p:stCondLst>
                                        </p:cTn>
                                        <p:tgtEl>
                                          <p:spTgt spid="7946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3276600" y="1514475"/>
            <a:ext cx="5715000" cy="2066925"/>
          </a:xfrm>
          <a:prstGeom prst="rect">
            <a:avLst/>
          </a:prstGeom>
          <a:noFill/>
          <a:ln w="9525">
            <a:noFill/>
            <a:miter lim="800000"/>
            <a:headEnd/>
            <a:tailEnd/>
          </a:ln>
        </p:spPr>
        <p:txBody>
          <a:bodyPr>
            <a:spAutoFit/>
          </a:bodyPr>
          <a:lstStyle/>
          <a:p>
            <a:pPr algn="l">
              <a:spcBef>
                <a:spcPct val="100000"/>
              </a:spcBef>
            </a:pPr>
            <a:r>
              <a:rPr lang="en-US" sz="3200"/>
              <a:t>   The volume and absolute temperature (K) of a gas  are directly related </a:t>
            </a:r>
          </a:p>
          <a:p>
            <a:pPr lvl="1" algn="l">
              <a:spcBef>
                <a:spcPct val="20000"/>
              </a:spcBef>
              <a:buFontTx/>
              <a:buChar char="–"/>
            </a:pPr>
            <a:r>
              <a:rPr lang="en-US" sz="2800"/>
              <a:t>at constant mass &amp; pressure</a:t>
            </a:r>
          </a:p>
        </p:txBody>
      </p:sp>
      <p:grpSp>
        <p:nvGrpSpPr>
          <p:cNvPr id="2" name="Group 3"/>
          <p:cNvGrpSpPr>
            <a:grpSpLocks/>
          </p:cNvGrpSpPr>
          <p:nvPr/>
        </p:nvGrpSpPr>
        <p:grpSpPr bwMode="auto">
          <a:xfrm>
            <a:off x="4876800" y="4343400"/>
            <a:ext cx="3216275" cy="2209800"/>
            <a:chOff x="2810" y="2229"/>
            <a:chExt cx="2546" cy="1636"/>
          </a:xfrm>
        </p:grpSpPr>
        <p:sp>
          <p:nvSpPr>
            <p:cNvPr id="8207" name="Oval 4"/>
            <p:cNvSpPr>
              <a:spLocks noChangeArrowheads="1"/>
            </p:cNvSpPr>
            <p:nvPr/>
          </p:nvSpPr>
          <p:spPr bwMode="auto">
            <a:xfrm>
              <a:off x="2810" y="2229"/>
              <a:ext cx="2546" cy="1636"/>
            </a:xfrm>
            <a:prstGeom prst="ellipse">
              <a:avLst/>
            </a:prstGeom>
            <a:solidFill>
              <a:schemeClr val="accent1"/>
            </a:solidFill>
            <a:ln w="28575">
              <a:solidFill>
                <a:srgbClr val="000000"/>
              </a:solidFill>
              <a:round/>
              <a:headEnd/>
              <a:tailEnd/>
            </a:ln>
          </p:spPr>
          <p:txBody>
            <a:bodyPr wrap="none" anchor="ctr"/>
            <a:lstStyle/>
            <a:p>
              <a:pPr eaLnBrk="0" hangingPunct="0"/>
              <a:endParaRPr lang="en-US" sz="2400">
                <a:latin typeface="Times New Roman" pitchFamily="18" charset="0"/>
              </a:endParaRPr>
            </a:p>
          </p:txBody>
        </p:sp>
        <p:graphicFrame>
          <p:nvGraphicFramePr>
            <p:cNvPr id="8194" name="Object 5"/>
            <p:cNvGraphicFramePr>
              <a:graphicFrameLocks noChangeAspect="1"/>
            </p:cNvGraphicFramePr>
            <p:nvPr/>
          </p:nvGraphicFramePr>
          <p:xfrm>
            <a:off x="3324" y="2355"/>
            <a:ext cx="1518" cy="1384"/>
          </p:xfrm>
          <a:graphic>
            <a:graphicData uri="http://schemas.openxmlformats.org/presentationml/2006/ole">
              <p:oleObj spid="_x0000_s8194" name="Equation" r:id="rId4" imgW="431640" imgH="393480" progId="Equation.3">
                <p:embed/>
              </p:oleObj>
            </a:graphicData>
          </a:graphic>
        </p:graphicFrame>
      </p:grpSp>
      <p:grpSp>
        <p:nvGrpSpPr>
          <p:cNvPr id="3" name="Group 6"/>
          <p:cNvGrpSpPr>
            <a:grpSpLocks/>
          </p:cNvGrpSpPr>
          <p:nvPr/>
        </p:nvGrpSpPr>
        <p:grpSpPr bwMode="auto">
          <a:xfrm>
            <a:off x="609600" y="4038600"/>
            <a:ext cx="3021013" cy="2668588"/>
            <a:chOff x="754" y="2175"/>
            <a:chExt cx="1750" cy="1743"/>
          </a:xfrm>
        </p:grpSpPr>
        <p:sp>
          <p:nvSpPr>
            <p:cNvPr id="8201" name="Text Box 7"/>
            <p:cNvSpPr txBox="1">
              <a:spLocks noChangeArrowheads="1"/>
            </p:cNvSpPr>
            <p:nvPr/>
          </p:nvSpPr>
          <p:spPr bwMode="auto">
            <a:xfrm>
              <a:off x="754" y="2693"/>
              <a:ext cx="284" cy="388"/>
            </a:xfrm>
            <a:prstGeom prst="rect">
              <a:avLst/>
            </a:prstGeom>
            <a:noFill/>
            <a:ln w="9525">
              <a:noFill/>
              <a:miter lim="800000"/>
              <a:headEnd/>
              <a:tailEnd/>
            </a:ln>
          </p:spPr>
          <p:txBody>
            <a:bodyPr/>
            <a:lstStyle/>
            <a:p>
              <a:pPr algn="l" eaLnBrk="0" hangingPunct="0"/>
              <a:r>
                <a:rPr lang="en-US" sz="2800" b="1"/>
                <a:t>V</a:t>
              </a:r>
              <a:endParaRPr lang="en-US" sz="1600"/>
            </a:p>
          </p:txBody>
        </p:sp>
        <p:sp>
          <p:nvSpPr>
            <p:cNvPr id="8202" name="Text Box 8"/>
            <p:cNvSpPr txBox="1">
              <a:spLocks noChangeArrowheads="1"/>
            </p:cNvSpPr>
            <p:nvPr/>
          </p:nvSpPr>
          <p:spPr bwMode="auto">
            <a:xfrm>
              <a:off x="1621" y="3530"/>
              <a:ext cx="283" cy="388"/>
            </a:xfrm>
            <a:prstGeom prst="rect">
              <a:avLst/>
            </a:prstGeom>
            <a:noFill/>
            <a:ln w="9525">
              <a:noFill/>
              <a:miter lim="800000"/>
              <a:headEnd/>
              <a:tailEnd/>
            </a:ln>
          </p:spPr>
          <p:txBody>
            <a:bodyPr/>
            <a:lstStyle/>
            <a:p>
              <a:pPr algn="just" eaLnBrk="0" hangingPunct="0"/>
              <a:r>
                <a:rPr lang="en-US" sz="2800" b="1"/>
                <a:t>T</a:t>
              </a:r>
              <a:endParaRPr lang="en-US" sz="1600"/>
            </a:p>
          </p:txBody>
        </p:sp>
        <p:grpSp>
          <p:nvGrpSpPr>
            <p:cNvPr id="8203" name="Group 9"/>
            <p:cNvGrpSpPr>
              <a:grpSpLocks/>
            </p:cNvGrpSpPr>
            <p:nvPr/>
          </p:nvGrpSpPr>
          <p:grpSpPr bwMode="auto">
            <a:xfrm>
              <a:off x="1038" y="2175"/>
              <a:ext cx="1466" cy="1365"/>
              <a:chOff x="1038" y="2175"/>
              <a:chExt cx="1466" cy="1365"/>
            </a:xfrm>
          </p:grpSpPr>
          <p:sp>
            <p:nvSpPr>
              <p:cNvPr id="8204" name="Line 10"/>
              <p:cNvSpPr>
                <a:spLocks noChangeShapeType="1"/>
              </p:cNvSpPr>
              <p:nvPr/>
            </p:nvSpPr>
            <p:spPr bwMode="auto">
              <a:xfrm>
                <a:off x="1038" y="2175"/>
                <a:ext cx="0" cy="1365"/>
              </a:xfrm>
              <a:prstGeom prst="line">
                <a:avLst/>
              </a:prstGeom>
              <a:noFill/>
              <a:ln w="57150">
                <a:solidFill>
                  <a:schemeClr val="tx1"/>
                </a:solidFill>
                <a:round/>
                <a:headEnd type="triangle" w="med" len="med"/>
                <a:tailEnd/>
              </a:ln>
            </p:spPr>
            <p:txBody>
              <a:bodyPr/>
              <a:lstStyle/>
              <a:p>
                <a:endParaRPr lang="en-US"/>
              </a:p>
            </p:txBody>
          </p:sp>
          <p:sp>
            <p:nvSpPr>
              <p:cNvPr id="8205" name="Line 11"/>
              <p:cNvSpPr>
                <a:spLocks noChangeShapeType="1"/>
              </p:cNvSpPr>
              <p:nvPr/>
            </p:nvSpPr>
            <p:spPr bwMode="auto">
              <a:xfrm>
                <a:off x="1038" y="3540"/>
                <a:ext cx="1466" cy="0"/>
              </a:xfrm>
              <a:prstGeom prst="line">
                <a:avLst/>
              </a:prstGeom>
              <a:noFill/>
              <a:ln w="57150">
                <a:solidFill>
                  <a:schemeClr val="tx1"/>
                </a:solidFill>
                <a:round/>
                <a:headEnd/>
                <a:tailEnd type="triangle" w="med" len="med"/>
              </a:ln>
            </p:spPr>
            <p:txBody>
              <a:bodyPr/>
              <a:lstStyle/>
              <a:p>
                <a:endParaRPr lang="en-US"/>
              </a:p>
            </p:txBody>
          </p:sp>
          <p:sp>
            <p:nvSpPr>
              <p:cNvPr id="8206" name="Line 12"/>
              <p:cNvSpPr>
                <a:spLocks noChangeShapeType="1"/>
              </p:cNvSpPr>
              <p:nvPr/>
            </p:nvSpPr>
            <p:spPr bwMode="auto">
              <a:xfrm flipV="1">
                <a:off x="1038" y="2499"/>
                <a:ext cx="1223" cy="946"/>
              </a:xfrm>
              <a:prstGeom prst="line">
                <a:avLst/>
              </a:prstGeom>
              <a:noFill/>
              <a:ln w="57150">
                <a:solidFill>
                  <a:schemeClr val="tx1"/>
                </a:solidFill>
                <a:round/>
                <a:headEnd/>
                <a:tailEnd/>
              </a:ln>
            </p:spPr>
            <p:txBody>
              <a:bodyPr/>
              <a:lstStyle/>
              <a:p>
                <a:endParaRPr lang="en-US"/>
              </a:p>
            </p:txBody>
          </p:sp>
        </p:grpSp>
      </p:grpSp>
      <p:sp>
        <p:nvSpPr>
          <p:cNvPr id="8198" name="Rectangle 13"/>
          <p:cNvSpPr>
            <a:spLocks noGrp="1" noChangeArrowheads="1"/>
          </p:cNvSpPr>
          <p:nvPr>
            <p:ph type="title"/>
          </p:nvPr>
        </p:nvSpPr>
        <p:spPr/>
        <p:txBody>
          <a:bodyPr/>
          <a:lstStyle/>
          <a:p>
            <a:pPr eaLnBrk="1" hangingPunct="1"/>
            <a:r>
              <a:rPr lang="en-US" smtClean="0"/>
              <a:t>Charles’ Law</a:t>
            </a:r>
          </a:p>
        </p:txBody>
      </p:sp>
      <p:pic>
        <p:nvPicPr>
          <p:cNvPr id="800782" name="Picture 14" descr="Charles"/>
          <p:cNvPicPr>
            <a:picLocks noChangeAspect="1" noChangeArrowheads="1"/>
          </p:cNvPicPr>
          <p:nvPr/>
        </p:nvPicPr>
        <p:blipFill>
          <a:blip r:embed="rId5" cstate="print"/>
          <a:srcRect/>
          <a:stretch>
            <a:fillRect/>
          </a:stretch>
        </p:blipFill>
        <p:spPr bwMode="auto">
          <a:xfrm>
            <a:off x="1066800" y="1495425"/>
            <a:ext cx="1636713" cy="1781175"/>
          </a:xfrm>
          <a:prstGeom prst="rect">
            <a:avLst/>
          </a:prstGeom>
          <a:noFill/>
          <a:ln w="19050">
            <a:solidFill>
              <a:srgbClr val="000000"/>
            </a:solidFill>
            <a:miter lim="800000"/>
            <a:headEnd/>
            <a:tailEnd/>
          </a:ln>
        </p:spPr>
      </p:pic>
      <p:sp>
        <p:nvSpPr>
          <p:cNvPr id="8200" name="Rectangle 1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00782"/>
                                        </p:tgtEl>
                                        <p:attrNameLst>
                                          <p:attrName>style.visibility</p:attrName>
                                        </p:attrNameLst>
                                      </p:cBhvr>
                                      <p:to>
                                        <p:strVal val="visible"/>
                                      </p:to>
                                    </p:set>
                                    <p:animEffect transition="in" filter="dissolve">
                                      <p:cBhvr>
                                        <p:cTn id="7" dur="500"/>
                                        <p:tgtEl>
                                          <p:spTgt spid="80078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31" name="AutoShape 19"/>
          <p:cNvSpPr>
            <a:spLocks noChangeArrowheads="1"/>
          </p:cNvSpPr>
          <p:nvPr/>
        </p:nvSpPr>
        <p:spPr bwMode="auto">
          <a:xfrm>
            <a:off x="3832225" y="3908425"/>
            <a:ext cx="3243263" cy="849313"/>
          </a:xfrm>
          <a:prstGeom prst="cloudCallout">
            <a:avLst>
              <a:gd name="adj1" fmla="val 28069"/>
              <a:gd name="adj2" fmla="val 109815"/>
            </a:avLst>
          </a:prstGeom>
          <a:solidFill>
            <a:srgbClr val="99CCFF">
              <a:alpha val="20000"/>
            </a:srgbClr>
          </a:solidFill>
          <a:ln w="9525">
            <a:solidFill>
              <a:srgbClr val="333333"/>
            </a:solidFill>
            <a:round/>
            <a:headEnd/>
            <a:tailEnd/>
          </a:ln>
        </p:spPr>
        <p:txBody>
          <a:bodyPr/>
          <a:lstStyle/>
          <a:p>
            <a:endParaRPr lang="en-US"/>
          </a:p>
        </p:txBody>
      </p:sp>
      <p:sp>
        <p:nvSpPr>
          <p:cNvPr id="52227" name="Rectangle 2"/>
          <p:cNvSpPr>
            <a:spLocks noGrp="1" noChangeArrowheads="1"/>
          </p:cNvSpPr>
          <p:nvPr>
            <p:ph type="title"/>
          </p:nvPr>
        </p:nvSpPr>
        <p:spPr/>
        <p:txBody>
          <a:bodyPr/>
          <a:lstStyle/>
          <a:p>
            <a:pPr eaLnBrk="1" hangingPunct="1"/>
            <a:r>
              <a:rPr lang="en-US" smtClean="0"/>
              <a:t>PV = nRT</a:t>
            </a:r>
          </a:p>
        </p:txBody>
      </p:sp>
      <p:sp>
        <p:nvSpPr>
          <p:cNvPr id="141315" name="Text Box 3"/>
          <p:cNvSpPr txBox="1">
            <a:spLocks noChangeArrowheads="1"/>
          </p:cNvSpPr>
          <p:nvPr/>
        </p:nvSpPr>
        <p:spPr bwMode="auto">
          <a:xfrm>
            <a:off x="974725" y="1905000"/>
            <a:ext cx="2633663" cy="1314450"/>
          </a:xfrm>
          <a:prstGeom prst="rect">
            <a:avLst/>
          </a:prstGeom>
          <a:noFill/>
          <a:ln w="9525">
            <a:noFill/>
            <a:miter lim="800000"/>
            <a:headEnd/>
            <a:tailEnd/>
          </a:ln>
        </p:spPr>
        <p:txBody>
          <a:bodyPr wrap="none">
            <a:spAutoFit/>
          </a:bodyPr>
          <a:lstStyle/>
          <a:p>
            <a:pPr algn="l"/>
            <a:r>
              <a:rPr lang="en-US" sz="1600" b="1"/>
              <a:t>P  =  pressure</a:t>
            </a:r>
          </a:p>
          <a:p>
            <a:pPr algn="l"/>
            <a:r>
              <a:rPr lang="en-US" sz="1600" b="1"/>
              <a:t>V  =  volume</a:t>
            </a:r>
          </a:p>
          <a:p>
            <a:pPr algn="l"/>
            <a:r>
              <a:rPr lang="en-US" sz="1600" b="1"/>
              <a:t>T  =  temperature (Kelvin)</a:t>
            </a:r>
          </a:p>
          <a:p>
            <a:pPr algn="l"/>
            <a:r>
              <a:rPr lang="en-US" sz="1600" b="1"/>
              <a:t>n  =  number of moles</a:t>
            </a:r>
          </a:p>
          <a:p>
            <a:pPr algn="l"/>
            <a:r>
              <a:rPr lang="en-US" sz="1600" b="1"/>
              <a:t>R  =  gas constant</a:t>
            </a:r>
          </a:p>
        </p:txBody>
      </p:sp>
      <p:sp>
        <p:nvSpPr>
          <p:cNvPr id="141316" name="Text Box 4"/>
          <p:cNvSpPr txBox="1">
            <a:spLocks noChangeArrowheads="1"/>
          </p:cNvSpPr>
          <p:nvPr/>
        </p:nvSpPr>
        <p:spPr bwMode="auto">
          <a:xfrm>
            <a:off x="4114800" y="1752600"/>
            <a:ext cx="4808538" cy="1739900"/>
          </a:xfrm>
          <a:prstGeom prst="rect">
            <a:avLst/>
          </a:prstGeom>
          <a:noFill/>
          <a:ln w="9525">
            <a:noFill/>
            <a:miter lim="800000"/>
            <a:headEnd/>
            <a:tailEnd/>
          </a:ln>
        </p:spPr>
        <p:txBody>
          <a:bodyPr wrap="none">
            <a:spAutoFit/>
          </a:bodyPr>
          <a:lstStyle/>
          <a:p>
            <a:pPr algn="l"/>
            <a:r>
              <a:rPr lang="en-US" sz="1600" b="1"/>
              <a:t>     </a:t>
            </a:r>
            <a:r>
              <a:rPr lang="en-US" sz="1600" b="1" u="sng"/>
              <a:t>Standard Temperature and Pressure (STP)</a:t>
            </a:r>
          </a:p>
          <a:p>
            <a:pPr algn="l"/>
            <a:endParaRPr lang="en-US" sz="1600" b="1"/>
          </a:p>
          <a:p>
            <a:pPr algn="l"/>
            <a:r>
              <a:rPr lang="en-US" sz="1600" b="1"/>
              <a:t> </a:t>
            </a:r>
            <a:r>
              <a:rPr lang="en-US" sz="2000" b="1"/>
              <a:t>T  =  0 </a:t>
            </a:r>
            <a:r>
              <a:rPr lang="en-US" sz="2000" b="1" baseline="30000"/>
              <a:t>o</a:t>
            </a:r>
            <a:r>
              <a:rPr lang="en-US" sz="2000" b="1"/>
              <a:t>C  or 273 K</a:t>
            </a:r>
          </a:p>
          <a:p>
            <a:pPr algn="l"/>
            <a:endParaRPr lang="en-US" sz="2000" b="1"/>
          </a:p>
          <a:p>
            <a:pPr algn="l"/>
            <a:r>
              <a:rPr lang="en-US" sz="2000" b="1"/>
              <a:t>P  =  1 atm  =  101.3 kPa  =  760 mm Hg</a:t>
            </a:r>
          </a:p>
          <a:p>
            <a:pPr algn="l"/>
            <a:r>
              <a:rPr lang="en-US" sz="1600" b="1"/>
              <a:t>	     	</a:t>
            </a:r>
          </a:p>
        </p:txBody>
      </p:sp>
      <p:sp>
        <p:nvSpPr>
          <p:cNvPr id="141317" name="Text Box 5"/>
          <p:cNvSpPr txBox="1">
            <a:spLocks noChangeArrowheads="1"/>
          </p:cNvSpPr>
          <p:nvPr/>
        </p:nvSpPr>
        <p:spPr bwMode="auto">
          <a:xfrm>
            <a:off x="669925" y="3429000"/>
            <a:ext cx="2297113" cy="1069975"/>
          </a:xfrm>
          <a:prstGeom prst="rect">
            <a:avLst/>
          </a:prstGeom>
          <a:noFill/>
          <a:ln w="9525">
            <a:noFill/>
            <a:miter lim="800000"/>
            <a:headEnd/>
            <a:tailEnd/>
          </a:ln>
        </p:spPr>
        <p:txBody>
          <a:bodyPr wrap="none">
            <a:spAutoFit/>
          </a:bodyPr>
          <a:lstStyle/>
          <a:p>
            <a:pPr algn="l"/>
            <a:r>
              <a:rPr lang="en-US" sz="1600" b="1" i="1"/>
              <a:t>Solve for constant </a:t>
            </a:r>
            <a:r>
              <a:rPr lang="en-US" sz="1600" b="1"/>
              <a:t>(R)</a:t>
            </a:r>
          </a:p>
          <a:p>
            <a:pPr algn="l"/>
            <a:endParaRPr lang="en-US" sz="1600" b="1"/>
          </a:p>
          <a:p>
            <a:pPr algn="l"/>
            <a:r>
              <a:rPr lang="en-US" sz="1600" b="1"/>
              <a:t>   </a:t>
            </a:r>
            <a:r>
              <a:rPr lang="en-US" sz="1600" b="1" u="sng"/>
              <a:t> PV</a:t>
            </a:r>
          </a:p>
          <a:p>
            <a:pPr algn="l"/>
            <a:r>
              <a:rPr lang="en-US" sz="1600" b="1"/>
              <a:t>    nT</a:t>
            </a:r>
          </a:p>
        </p:txBody>
      </p:sp>
      <p:sp>
        <p:nvSpPr>
          <p:cNvPr id="141318" name="Text Box 6"/>
          <p:cNvSpPr txBox="1">
            <a:spLocks noChangeArrowheads="1"/>
          </p:cNvSpPr>
          <p:nvPr/>
        </p:nvSpPr>
        <p:spPr bwMode="auto">
          <a:xfrm>
            <a:off x="2570163" y="5362575"/>
            <a:ext cx="706437" cy="336550"/>
          </a:xfrm>
          <a:prstGeom prst="rect">
            <a:avLst/>
          </a:prstGeom>
          <a:noFill/>
          <a:ln w="9525">
            <a:noFill/>
            <a:miter lim="800000"/>
            <a:headEnd/>
            <a:tailEnd/>
          </a:ln>
        </p:spPr>
        <p:txBody>
          <a:bodyPr wrap="none">
            <a:spAutoFit/>
          </a:bodyPr>
          <a:lstStyle/>
          <a:p>
            <a:pPr algn="l"/>
            <a:r>
              <a:rPr lang="en-US" sz="1600" b="1"/>
              <a:t>=   R</a:t>
            </a:r>
            <a:r>
              <a:rPr lang="en-US" b="1"/>
              <a:t>  </a:t>
            </a:r>
          </a:p>
        </p:txBody>
      </p:sp>
      <p:sp>
        <p:nvSpPr>
          <p:cNvPr id="141319" name="Text Box 7"/>
          <p:cNvSpPr txBox="1">
            <a:spLocks noChangeArrowheads="1"/>
          </p:cNvSpPr>
          <p:nvPr/>
        </p:nvSpPr>
        <p:spPr bwMode="auto">
          <a:xfrm>
            <a:off x="746125" y="4894263"/>
            <a:ext cx="184150" cy="274637"/>
          </a:xfrm>
          <a:prstGeom prst="rect">
            <a:avLst/>
          </a:prstGeom>
          <a:noFill/>
          <a:ln w="9525">
            <a:noFill/>
            <a:miter lim="800000"/>
            <a:headEnd/>
            <a:tailEnd/>
          </a:ln>
        </p:spPr>
        <p:txBody>
          <a:bodyPr wrap="none">
            <a:spAutoFit/>
          </a:bodyPr>
          <a:lstStyle/>
          <a:p>
            <a:pPr algn="l"/>
            <a:endParaRPr lang="en-US" b="1"/>
          </a:p>
        </p:txBody>
      </p:sp>
      <p:sp>
        <p:nvSpPr>
          <p:cNvPr id="141320" name="Text Box 8"/>
          <p:cNvSpPr txBox="1">
            <a:spLocks noChangeArrowheads="1"/>
          </p:cNvSpPr>
          <p:nvPr/>
        </p:nvSpPr>
        <p:spPr bwMode="auto">
          <a:xfrm>
            <a:off x="685800" y="4781550"/>
            <a:ext cx="1935163" cy="1069975"/>
          </a:xfrm>
          <a:prstGeom prst="rect">
            <a:avLst/>
          </a:prstGeom>
          <a:noFill/>
          <a:ln w="9525">
            <a:noFill/>
            <a:miter lim="800000"/>
            <a:headEnd/>
            <a:tailEnd/>
          </a:ln>
        </p:spPr>
        <p:txBody>
          <a:bodyPr wrap="none">
            <a:spAutoFit/>
          </a:bodyPr>
          <a:lstStyle/>
          <a:p>
            <a:pPr algn="l"/>
            <a:r>
              <a:rPr lang="en-US" sz="1600" b="1" i="1"/>
              <a:t>Substitute values:</a:t>
            </a:r>
            <a:endParaRPr lang="en-US" sz="1600" b="1"/>
          </a:p>
          <a:p>
            <a:pPr algn="l"/>
            <a:endParaRPr lang="en-US" sz="1600" b="1"/>
          </a:p>
          <a:p>
            <a:pPr algn="l"/>
            <a:r>
              <a:rPr lang="en-US" sz="1600" b="1"/>
              <a:t>   </a:t>
            </a:r>
            <a:r>
              <a:rPr lang="en-US" sz="1600" b="1" u="sng"/>
              <a:t> (1 atm) (22.4 L)</a:t>
            </a:r>
          </a:p>
          <a:p>
            <a:pPr algn="l"/>
            <a:r>
              <a:rPr lang="en-US" sz="1600" b="1"/>
              <a:t>    (1 mole)(273 K)</a:t>
            </a:r>
          </a:p>
        </p:txBody>
      </p:sp>
      <p:sp>
        <p:nvSpPr>
          <p:cNvPr id="141321" name="Text Box 9"/>
          <p:cNvSpPr txBox="1">
            <a:spLocks noChangeArrowheads="1"/>
          </p:cNvSpPr>
          <p:nvPr/>
        </p:nvSpPr>
        <p:spPr bwMode="auto">
          <a:xfrm>
            <a:off x="1166813" y="6140450"/>
            <a:ext cx="6376987" cy="336550"/>
          </a:xfrm>
          <a:prstGeom prst="rect">
            <a:avLst/>
          </a:prstGeom>
          <a:noFill/>
          <a:ln w="9525">
            <a:noFill/>
            <a:miter lim="800000"/>
            <a:headEnd/>
            <a:tailEnd/>
          </a:ln>
        </p:spPr>
        <p:txBody>
          <a:bodyPr wrap="none">
            <a:spAutoFit/>
          </a:bodyPr>
          <a:lstStyle/>
          <a:p>
            <a:pPr algn="l"/>
            <a:r>
              <a:rPr lang="en-US" sz="1600" b="1">
                <a:solidFill>
                  <a:srgbClr val="FF0000"/>
                </a:solidFill>
              </a:rPr>
              <a:t>R  =  0.0821 atm L / mol K</a:t>
            </a:r>
            <a:r>
              <a:rPr lang="en-US" sz="1600" b="1"/>
              <a:t>          or             </a:t>
            </a:r>
            <a:r>
              <a:rPr lang="en-US" sz="1600" b="1">
                <a:solidFill>
                  <a:schemeClr val="accent2"/>
                </a:solidFill>
              </a:rPr>
              <a:t>R  =  8.31 kPa L / mol K</a:t>
            </a:r>
          </a:p>
        </p:txBody>
      </p:sp>
      <p:sp>
        <p:nvSpPr>
          <p:cNvPr id="141322" name="Text Box 10"/>
          <p:cNvSpPr txBox="1">
            <a:spLocks noChangeArrowheads="1"/>
          </p:cNvSpPr>
          <p:nvPr/>
        </p:nvSpPr>
        <p:spPr bwMode="auto">
          <a:xfrm>
            <a:off x="4098925" y="5334000"/>
            <a:ext cx="2012950" cy="581025"/>
          </a:xfrm>
          <a:prstGeom prst="rect">
            <a:avLst/>
          </a:prstGeom>
          <a:noFill/>
          <a:ln w="9525">
            <a:noFill/>
            <a:miter lim="800000"/>
            <a:headEnd/>
            <a:tailEnd/>
          </a:ln>
        </p:spPr>
        <p:txBody>
          <a:bodyPr wrap="none">
            <a:spAutoFit/>
          </a:bodyPr>
          <a:lstStyle/>
          <a:p>
            <a:pPr algn="l"/>
            <a:r>
              <a:rPr lang="en-US" sz="1600" b="1"/>
              <a:t>R  =  0.0821 </a:t>
            </a:r>
            <a:r>
              <a:rPr lang="en-US" sz="1600" b="1" u="sng"/>
              <a:t>atm L</a:t>
            </a:r>
            <a:r>
              <a:rPr lang="en-US" sz="1600" b="1"/>
              <a:t>	</a:t>
            </a:r>
          </a:p>
          <a:p>
            <a:pPr algn="l"/>
            <a:r>
              <a:rPr lang="en-US" sz="1600" b="1"/>
              <a:t>                    mol K</a:t>
            </a:r>
          </a:p>
        </p:txBody>
      </p:sp>
      <p:sp>
        <p:nvSpPr>
          <p:cNvPr id="141323" name="Text Box 11"/>
          <p:cNvSpPr txBox="1">
            <a:spLocks noChangeArrowheads="1"/>
          </p:cNvSpPr>
          <p:nvPr/>
        </p:nvSpPr>
        <p:spPr bwMode="auto">
          <a:xfrm>
            <a:off x="4098925" y="4098925"/>
            <a:ext cx="2770188" cy="336550"/>
          </a:xfrm>
          <a:prstGeom prst="rect">
            <a:avLst/>
          </a:prstGeom>
          <a:noFill/>
          <a:ln w="9525">
            <a:noFill/>
            <a:miter lim="800000"/>
            <a:headEnd/>
            <a:tailEnd/>
          </a:ln>
        </p:spPr>
        <p:txBody>
          <a:bodyPr wrap="none">
            <a:spAutoFit/>
          </a:bodyPr>
          <a:lstStyle/>
          <a:p>
            <a:pPr algn="l"/>
            <a:r>
              <a:rPr lang="en-US" sz="1600" b="1"/>
              <a:t>Recall:  1 atm  =  101.3 kPa</a:t>
            </a:r>
          </a:p>
        </p:txBody>
      </p:sp>
      <p:sp>
        <p:nvSpPr>
          <p:cNvPr id="141324" name="Text Box 12"/>
          <p:cNvSpPr txBox="1">
            <a:spLocks noChangeArrowheads="1"/>
          </p:cNvSpPr>
          <p:nvPr/>
        </p:nvSpPr>
        <p:spPr bwMode="auto">
          <a:xfrm>
            <a:off x="6032500" y="5318125"/>
            <a:ext cx="1246188" cy="336550"/>
          </a:xfrm>
          <a:prstGeom prst="rect">
            <a:avLst/>
          </a:prstGeom>
          <a:noFill/>
          <a:ln w="9525">
            <a:noFill/>
            <a:miter lim="800000"/>
            <a:headEnd/>
            <a:tailEnd/>
          </a:ln>
        </p:spPr>
        <p:txBody>
          <a:bodyPr wrap="none">
            <a:spAutoFit/>
          </a:bodyPr>
          <a:lstStyle/>
          <a:p>
            <a:pPr algn="l"/>
            <a:r>
              <a:rPr lang="en-US" sz="1600" b="1" u="sng"/>
              <a:t>(101.3 kPa)</a:t>
            </a:r>
          </a:p>
        </p:txBody>
      </p:sp>
      <p:sp>
        <p:nvSpPr>
          <p:cNvPr id="141325" name="Text Box 13"/>
          <p:cNvSpPr txBox="1">
            <a:spLocks noChangeArrowheads="1"/>
          </p:cNvSpPr>
          <p:nvPr/>
        </p:nvSpPr>
        <p:spPr bwMode="auto">
          <a:xfrm>
            <a:off x="6205538" y="5607050"/>
            <a:ext cx="909637" cy="336550"/>
          </a:xfrm>
          <a:prstGeom prst="rect">
            <a:avLst/>
          </a:prstGeom>
          <a:noFill/>
          <a:ln w="9525">
            <a:noFill/>
            <a:miter lim="800000"/>
            <a:headEnd/>
            <a:tailEnd/>
          </a:ln>
        </p:spPr>
        <p:txBody>
          <a:bodyPr wrap="none">
            <a:spAutoFit/>
          </a:bodyPr>
          <a:lstStyle/>
          <a:p>
            <a:pPr algn="l"/>
            <a:r>
              <a:rPr lang="en-US" sz="1600" b="1"/>
              <a:t>( 1 atm)</a:t>
            </a:r>
          </a:p>
        </p:txBody>
      </p:sp>
      <p:sp>
        <p:nvSpPr>
          <p:cNvPr id="141326" name="Text Box 14"/>
          <p:cNvSpPr txBox="1">
            <a:spLocks noChangeArrowheads="1"/>
          </p:cNvSpPr>
          <p:nvPr/>
        </p:nvSpPr>
        <p:spPr bwMode="auto">
          <a:xfrm>
            <a:off x="7327900" y="5394325"/>
            <a:ext cx="1435100" cy="581025"/>
          </a:xfrm>
          <a:prstGeom prst="rect">
            <a:avLst/>
          </a:prstGeom>
          <a:noFill/>
          <a:ln w="9525">
            <a:noFill/>
            <a:miter lim="800000"/>
            <a:headEnd/>
            <a:tailEnd/>
          </a:ln>
        </p:spPr>
        <p:txBody>
          <a:bodyPr wrap="none">
            <a:spAutoFit/>
          </a:bodyPr>
          <a:lstStyle/>
          <a:p>
            <a:pPr algn="l"/>
            <a:r>
              <a:rPr lang="en-US" sz="1600" b="1"/>
              <a:t>=  8.31 </a:t>
            </a:r>
            <a:r>
              <a:rPr lang="en-US" sz="1600" b="1" u="sng"/>
              <a:t>kPa L</a:t>
            </a:r>
          </a:p>
          <a:p>
            <a:pPr algn="l"/>
            <a:r>
              <a:rPr lang="en-US" sz="1600" b="1"/>
              <a:t>            mol K</a:t>
            </a:r>
          </a:p>
        </p:txBody>
      </p:sp>
      <p:sp>
        <p:nvSpPr>
          <p:cNvPr id="52240" name="Text Box 15"/>
          <p:cNvSpPr txBox="1">
            <a:spLocks noChangeArrowheads="1"/>
          </p:cNvSpPr>
          <p:nvPr/>
        </p:nvSpPr>
        <p:spPr bwMode="auto">
          <a:xfrm>
            <a:off x="4724400" y="3367088"/>
            <a:ext cx="2482850" cy="366712"/>
          </a:xfrm>
          <a:prstGeom prst="rect">
            <a:avLst/>
          </a:prstGeom>
          <a:noFill/>
          <a:ln w="9525">
            <a:noFill/>
            <a:miter lim="800000"/>
            <a:headEnd/>
            <a:tailEnd/>
          </a:ln>
        </p:spPr>
        <p:txBody>
          <a:bodyPr wrap="none">
            <a:spAutoFit/>
          </a:bodyPr>
          <a:lstStyle/>
          <a:p>
            <a:pPr algn="l"/>
            <a:r>
              <a:rPr lang="en-US" sz="1800" b="1"/>
              <a:t>1 mol = 22.4 L @ STP</a:t>
            </a:r>
          </a:p>
        </p:txBody>
      </p:sp>
      <p:sp>
        <p:nvSpPr>
          <p:cNvPr id="52241" name="AutoShape 1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41330" name="Picture 18" descr="j0303444[1]"/>
          <p:cNvPicPr>
            <a:picLocks noChangeAspect="1" noChangeArrowheads="1" noCrop="1"/>
          </p:cNvPicPr>
          <p:nvPr/>
        </p:nvPicPr>
        <p:blipFill>
          <a:blip r:embed="rId5" cstate="print"/>
          <a:srcRect/>
          <a:stretch>
            <a:fillRect/>
          </a:stretch>
        </p:blipFill>
        <p:spPr bwMode="auto">
          <a:xfrm>
            <a:off x="152400" y="1371600"/>
            <a:ext cx="1162050" cy="4476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41315"/>
                                        </p:tgtEl>
                                        <p:attrNameLst>
                                          <p:attrName>style.visibility</p:attrName>
                                        </p:attrNameLst>
                                      </p:cBhvr>
                                      <p:to>
                                        <p:strVal val="visible"/>
                                      </p:to>
                                    </p:set>
                                  </p:childTnLst>
                                </p:cTn>
                              </p:par>
                            </p:childTnLst>
                          </p:cTn>
                        </p:par>
                        <p:par>
                          <p:cTn id="7" fill="hold">
                            <p:stCondLst>
                              <p:cond delay="6300"/>
                            </p:stCondLst>
                            <p:childTnLst>
                              <p:par>
                                <p:cTn id="8" presetID="1" presetClass="entr" presetSubtype="0" fill="hold" grpId="0" nodeType="afterEffect">
                                  <p:stCondLst>
                                    <p:cond delay="1000"/>
                                  </p:stCondLst>
                                  <p:iterate type="wd">
                                    <p:tmAbs val="300"/>
                                  </p:iterate>
                                  <p:childTnLst>
                                    <p:set>
                                      <p:cBhvr>
                                        <p:cTn id="9" dur="1" fill="hold">
                                          <p:stCondLst>
                                            <p:cond delay="299"/>
                                          </p:stCondLst>
                                        </p:cTn>
                                        <p:tgtEl>
                                          <p:spTgt spid="141316"/>
                                        </p:tgtEl>
                                        <p:attrNameLst>
                                          <p:attrName>style.visibility</p:attrName>
                                        </p:attrNameLst>
                                      </p:cBhvr>
                                      <p:to>
                                        <p:strVal val="visible"/>
                                      </p:to>
                                    </p:set>
                                  </p:childTnLst>
                                </p:cTn>
                              </p:par>
                            </p:childTnLst>
                          </p:cTn>
                        </p:par>
                        <p:par>
                          <p:cTn id="10" fill="hold">
                            <p:stCondLst>
                              <p:cond delay="15100"/>
                            </p:stCondLst>
                            <p:childTnLst>
                              <p:par>
                                <p:cTn id="11" presetID="1" presetClass="entr" presetSubtype="0" fill="hold" grpId="0" nodeType="afterEffect">
                                  <p:stCondLst>
                                    <p:cond delay="6000"/>
                                  </p:stCondLst>
                                  <p:childTnLst>
                                    <p:set>
                                      <p:cBhvr>
                                        <p:cTn id="12" dur="1" fill="hold">
                                          <p:stCondLst>
                                            <p:cond delay="499"/>
                                          </p:stCondLst>
                                        </p:cTn>
                                        <p:tgtEl>
                                          <p:spTgt spid="141317"/>
                                        </p:tgtEl>
                                        <p:attrNameLst>
                                          <p:attrName>style.visibility</p:attrName>
                                        </p:attrNameLst>
                                      </p:cBhvr>
                                      <p:to>
                                        <p:strVal val="visible"/>
                                      </p:to>
                                    </p:set>
                                  </p:childTnLst>
                                </p:cTn>
                              </p:par>
                            </p:childTnLst>
                          </p:cTn>
                        </p:par>
                        <p:par>
                          <p:cTn id="13" fill="hold">
                            <p:stCondLst>
                              <p:cond delay="21600"/>
                            </p:stCondLst>
                            <p:childTnLst>
                              <p:par>
                                <p:cTn id="14" presetID="1" presetClass="entr" presetSubtype="0" fill="hold" grpId="0" nodeType="afterEffect">
                                  <p:stCondLst>
                                    <p:cond delay="2000"/>
                                  </p:stCondLst>
                                  <p:childTnLst>
                                    <p:set>
                                      <p:cBhvr>
                                        <p:cTn id="15" dur="1" fill="hold">
                                          <p:stCondLst>
                                            <p:cond delay="499"/>
                                          </p:stCondLst>
                                        </p:cTn>
                                        <p:tgtEl>
                                          <p:spTgt spid="141320"/>
                                        </p:tgtEl>
                                        <p:attrNameLst>
                                          <p:attrName>style.visibility</p:attrName>
                                        </p:attrNameLst>
                                      </p:cBhvr>
                                      <p:to>
                                        <p:strVal val="visible"/>
                                      </p:to>
                                    </p:set>
                                  </p:childTnLst>
                                </p:cTn>
                              </p:par>
                            </p:childTnLst>
                          </p:cTn>
                        </p:par>
                        <p:par>
                          <p:cTn id="16" fill="hold">
                            <p:stCondLst>
                              <p:cond delay="24100"/>
                            </p:stCondLst>
                            <p:childTnLst>
                              <p:par>
                                <p:cTn id="17" presetID="1" presetClass="entr" presetSubtype="0" fill="hold" grpId="0" nodeType="afterEffect">
                                  <p:stCondLst>
                                    <p:cond delay="0"/>
                                  </p:stCondLst>
                                  <p:childTnLst>
                                    <p:set>
                                      <p:cBhvr>
                                        <p:cTn id="18" dur="1" fill="hold">
                                          <p:stCondLst>
                                            <p:cond delay="499"/>
                                          </p:stCondLst>
                                        </p:cTn>
                                        <p:tgtEl>
                                          <p:spTgt spid="1413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1321"/>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2000"/>
                                  </p:stCondLst>
                                  <p:childTnLst>
                                    <p:set>
                                      <p:cBhvr>
                                        <p:cTn id="25" dur="1" fill="hold">
                                          <p:stCondLst>
                                            <p:cond delay="499"/>
                                          </p:stCondLst>
                                        </p:cTn>
                                        <p:tgtEl>
                                          <p:spTgt spid="141323"/>
                                        </p:tgtEl>
                                        <p:attrNameLst>
                                          <p:attrName>style.visibility</p:attrName>
                                        </p:attrNameLst>
                                      </p:cBhvr>
                                      <p:to>
                                        <p:strVal val="visible"/>
                                      </p:to>
                                    </p:set>
                                  </p:childTnLst>
                                </p:cTn>
                              </p:par>
                              <p:par>
                                <p:cTn id="26" presetID="22" presetClass="entr" presetSubtype="4" fill="hold" grpId="0" nodeType="withEffect">
                                  <p:stCondLst>
                                    <p:cond delay="0"/>
                                  </p:stCondLst>
                                  <p:childTnLst>
                                    <p:set>
                                      <p:cBhvr>
                                        <p:cTn id="27" dur="1" fill="hold">
                                          <p:stCondLst>
                                            <p:cond delay="0"/>
                                          </p:stCondLst>
                                        </p:cTn>
                                        <p:tgtEl>
                                          <p:spTgt spid="141331"/>
                                        </p:tgtEl>
                                        <p:attrNameLst>
                                          <p:attrName>style.visibility</p:attrName>
                                        </p:attrNameLst>
                                      </p:cBhvr>
                                      <p:to>
                                        <p:strVal val="visible"/>
                                      </p:to>
                                    </p:set>
                                    <p:animEffect transition="in" filter="wipe(down)">
                                      <p:cBhvr>
                                        <p:cTn id="28" dur="500"/>
                                        <p:tgtEl>
                                          <p:spTgt spid="141331"/>
                                        </p:tgtEl>
                                      </p:cBhvr>
                                    </p:animEffect>
                                  </p:childTnLst>
                                </p:cTn>
                              </p:par>
                            </p:childTnLst>
                          </p:cTn>
                        </p:par>
                        <p:par>
                          <p:cTn id="29" fill="hold">
                            <p:stCondLst>
                              <p:cond delay="3000"/>
                            </p:stCondLst>
                            <p:childTnLst>
                              <p:par>
                                <p:cTn id="30" presetID="1" presetClass="entr" presetSubtype="0" fill="hold" grpId="0" nodeType="afterEffect">
                                  <p:stCondLst>
                                    <p:cond delay="2000"/>
                                  </p:stCondLst>
                                  <p:childTnLst>
                                    <p:set>
                                      <p:cBhvr>
                                        <p:cTn id="31" dur="1" fill="hold">
                                          <p:stCondLst>
                                            <p:cond delay="499"/>
                                          </p:stCondLst>
                                        </p:cTn>
                                        <p:tgtEl>
                                          <p:spTgt spid="141322"/>
                                        </p:tgtEl>
                                        <p:attrNameLst>
                                          <p:attrName>style.visibility</p:attrName>
                                        </p:attrNameLst>
                                      </p:cBhvr>
                                      <p:to>
                                        <p:strVal val="visible"/>
                                      </p:to>
                                    </p:set>
                                  </p:childTnLst>
                                </p:cTn>
                              </p:par>
                            </p:childTnLst>
                          </p:cTn>
                        </p:par>
                        <p:par>
                          <p:cTn id="32" fill="hold">
                            <p:stCondLst>
                              <p:cond delay="5500"/>
                            </p:stCondLst>
                            <p:childTnLst>
                              <p:par>
                                <p:cTn id="33" presetID="1" presetClass="entr" presetSubtype="0" fill="hold" grpId="0" nodeType="afterEffect">
                                  <p:stCondLst>
                                    <p:cond delay="2000"/>
                                  </p:stCondLst>
                                  <p:childTnLst>
                                    <p:set>
                                      <p:cBhvr>
                                        <p:cTn id="34" dur="1" fill="hold">
                                          <p:stCondLst>
                                            <p:cond delay="499"/>
                                          </p:stCondLst>
                                        </p:cTn>
                                        <p:tgtEl>
                                          <p:spTgt spid="141324"/>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grpId="0" nodeType="afterEffect">
                                  <p:stCondLst>
                                    <p:cond delay="2000"/>
                                  </p:stCondLst>
                                  <p:childTnLst>
                                    <p:set>
                                      <p:cBhvr>
                                        <p:cTn id="37" dur="1" fill="hold">
                                          <p:stCondLst>
                                            <p:cond delay="499"/>
                                          </p:stCondLst>
                                        </p:cTn>
                                        <p:tgtEl>
                                          <p:spTgt spid="141325"/>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2000"/>
                                  </p:stCondLst>
                                  <p:childTnLst>
                                    <p:set>
                                      <p:cBhvr>
                                        <p:cTn id="40" dur="1" fill="hold">
                                          <p:stCondLst>
                                            <p:cond delay="499"/>
                                          </p:stCondLst>
                                        </p:cTn>
                                        <p:tgtEl>
                                          <p:spTgt spid="1413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nodePh="1">
                                  <p:stCondLst>
                                    <p:cond delay="0"/>
                                  </p:stCondLst>
                                  <p:endCondLst>
                                    <p:cond evt="begin" delay="0">
                                      <p:tn val="43"/>
                                    </p:cond>
                                  </p:endCondLst>
                                  <p:childTnLst>
                                    <p:set>
                                      <p:cBhvr>
                                        <p:cTn id="44" dur="1" fill="hold">
                                          <p:stCondLst>
                                            <p:cond delay="499"/>
                                          </p:stCondLst>
                                        </p:cTn>
                                        <p:tgtEl>
                                          <p:spTgt spid="1413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41330"/>
                                        </p:tgtEl>
                                        <p:attrNameLst>
                                          <p:attrName>ppt_x</p:attrName>
                                        </p:attrNameLst>
                                      </p:cBhvr>
                                      <p:tavLst>
                                        <p:tav tm="0">
                                          <p:val>
                                            <p:strVal val="ppt_x"/>
                                          </p:val>
                                        </p:tav>
                                        <p:tav tm="100000">
                                          <p:val>
                                            <p:strVal val="ppt_x"/>
                                          </p:val>
                                        </p:tav>
                                      </p:tavLst>
                                    </p:anim>
                                    <p:anim calcmode="lin" valueType="num">
                                      <p:cBhvr additive="base">
                                        <p:cTn id="49" dur="500"/>
                                        <p:tgtEl>
                                          <p:spTgt spid="141330"/>
                                        </p:tgtEl>
                                        <p:attrNameLst>
                                          <p:attrName>ppt_y</p:attrName>
                                        </p:attrNameLst>
                                      </p:cBhvr>
                                      <p:tavLst>
                                        <p:tav tm="0">
                                          <p:val>
                                            <p:strVal val="ppt_y"/>
                                          </p:val>
                                        </p:tav>
                                        <p:tav tm="100000">
                                          <p:val>
                                            <p:strVal val="1+ppt_h/2"/>
                                          </p:val>
                                        </p:tav>
                                      </p:tavLst>
                                    </p:anim>
                                    <p:set>
                                      <p:cBhvr>
                                        <p:cTn id="50" dur="1" fill="hold">
                                          <p:stCondLst>
                                            <p:cond delay="499"/>
                                          </p:stCondLst>
                                        </p:cTn>
                                        <p:tgtEl>
                                          <p:spTgt spid="1413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1" grpId="0" animBg="1"/>
      <p:bldP spid="141315" grpId="0" autoUpdateAnimBg="0"/>
      <p:bldP spid="141316" grpId="0" autoUpdateAnimBg="0"/>
      <p:bldP spid="141317" grpId="0" autoUpdateAnimBg="0"/>
      <p:bldP spid="141318" grpId="0" autoUpdateAnimBg="0"/>
      <p:bldP spid="141319" grpId="0" autoUpdateAnimBg="0"/>
      <p:bldP spid="141320" grpId="0" autoUpdateAnimBg="0"/>
      <p:bldP spid="141321" grpId="0" autoUpdateAnimBg="0"/>
      <p:bldP spid="141322" grpId="0" autoUpdateAnimBg="0"/>
      <p:bldP spid="141323" grpId="0" autoUpdateAnimBg="0"/>
      <p:bldP spid="141324" grpId="0" autoUpdateAnimBg="0"/>
      <p:bldP spid="141325" grpId="0" autoUpdateAnimBg="0"/>
      <p:bldP spid="14132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Charles’ Law</a:t>
            </a:r>
          </a:p>
        </p:txBody>
      </p:sp>
      <p:pic>
        <p:nvPicPr>
          <p:cNvPr id="798723" name="Charles' Law - warm.avi">
            <a:hlinkClick r:id="" action="ppaction://media"/>
          </p:cNvPr>
          <p:cNvPicPr>
            <a:picLocks noRot="1" noChangeAspect="1" noChangeArrowheads="1"/>
          </p:cNvPicPr>
          <p:nvPr>
            <a:videoFile r:link="rId1"/>
          </p:nvPr>
        </p:nvPicPr>
        <p:blipFill>
          <a:blip r:embed="rId5" cstate="print"/>
          <a:srcRect/>
          <a:stretch>
            <a:fillRect/>
          </a:stretch>
        </p:blipFill>
        <p:spPr bwMode="auto">
          <a:xfrm>
            <a:off x="1597025" y="1646238"/>
            <a:ext cx="6094413" cy="4570412"/>
          </a:xfrm>
          <a:prstGeom prst="rect">
            <a:avLst/>
          </a:prstGeom>
          <a:noFill/>
          <a:ln w="28575">
            <a:solidFill>
              <a:srgbClr val="000000"/>
            </a:solidFill>
            <a:miter lim="800000"/>
            <a:headEnd/>
            <a:tailEnd/>
          </a:ln>
        </p:spPr>
      </p:pic>
      <p:pic>
        <p:nvPicPr>
          <p:cNvPr id="798724" name="Charles' Law - cold.avi">
            <a:hlinkClick r:id="" action="ppaction://media"/>
          </p:cNvPr>
          <p:cNvPicPr>
            <a:picLocks noRot="1" noChangeAspect="1" noChangeArrowheads="1"/>
          </p:cNvPicPr>
          <p:nvPr>
            <a:videoFile r:link="rId2"/>
          </p:nvPr>
        </p:nvPicPr>
        <p:blipFill>
          <a:blip r:embed="rId6" cstate="print"/>
          <a:srcRect/>
          <a:stretch>
            <a:fillRect/>
          </a:stretch>
        </p:blipFill>
        <p:spPr bwMode="auto">
          <a:xfrm>
            <a:off x="1592263" y="1658938"/>
            <a:ext cx="6103937" cy="4578350"/>
          </a:xfrm>
          <a:prstGeom prst="rect">
            <a:avLst/>
          </a:prstGeom>
          <a:noFill/>
          <a:ln w="28575">
            <a:solidFill>
              <a:srgbClr val="000000"/>
            </a:solidFill>
            <a:miter lim="800000"/>
            <a:headEnd/>
            <a:tailEnd/>
          </a:ln>
        </p:spPr>
      </p:pic>
      <p:sp>
        <p:nvSpPr>
          <p:cNvPr id="100357"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872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987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798724"/>
                </p:tgtEl>
              </p:cMediaNode>
            </p:video>
            <p:seq concurrent="1" nextAc="seek">
              <p:cTn id="12" restart="whenNotActive" fill="hold" evtFilter="cancelBubble" nodeType="interactiveSeq">
                <p:stCondLst>
                  <p:cond evt="onClick" delay="0">
                    <p:tgtEl>
                      <p:spTgt spid="79872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98724"/>
                                        </p:tgtEl>
                                      </p:cBhvr>
                                    </p:cmd>
                                  </p:childTnLst>
                                </p:cTn>
                              </p:par>
                            </p:childTnLst>
                          </p:cTn>
                        </p:par>
                      </p:childTnLst>
                    </p:cTn>
                  </p:par>
                </p:childTnLst>
              </p:cTn>
              <p:nextCondLst>
                <p:cond evt="onClick" delay="0">
                  <p:tgtEl>
                    <p:spTgt spid="798724"/>
                  </p:tgtEl>
                </p:cond>
              </p:nextCondLst>
            </p:seq>
            <p:video>
              <p:cMediaNode>
                <p:cTn id="17" fill="hold" display="0">
                  <p:stCondLst>
                    <p:cond delay="indefinite"/>
                  </p:stCondLst>
                  <p:endCondLst>
                    <p:cond evt="onNext" delay="0">
                      <p:tgtEl>
                        <p:sldTgt/>
                      </p:tgtEl>
                    </p:cond>
                    <p:cond evt="onPrev" delay="0">
                      <p:tgtEl>
                        <p:sldTgt/>
                      </p:tgtEl>
                    </p:cond>
                  </p:endCondLst>
                </p:cTn>
                <p:tgtEl>
                  <p:spTgt spid="798723"/>
                </p:tgtEl>
              </p:cMediaNode>
            </p:video>
            <p:seq concurrent="1" nextAc="seek">
              <p:cTn id="18" restart="whenNotActive" fill="hold" evtFilter="cancelBubble" nodeType="interactiveSeq">
                <p:stCondLst>
                  <p:cond evt="onClick" delay="0">
                    <p:tgtEl>
                      <p:spTgt spid="79872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98723"/>
                                        </p:tgtEl>
                                      </p:cBhvr>
                                    </p:cmd>
                                  </p:childTnLst>
                                </p:cTn>
                              </p:par>
                            </p:childTnLst>
                          </p:cTn>
                        </p:par>
                      </p:childTnLst>
                    </p:cTn>
                  </p:par>
                </p:childTnLst>
              </p:cTn>
              <p:nextCondLst>
                <p:cond evt="onClick" delay="0">
                  <p:tgtEl>
                    <p:spTgt spid="79872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457200"/>
            <a:ext cx="7772400" cy="1143000"/>
          </a:xfrm>
        </p:spPr>
        <p:txBody>
          <a:bodyPr/>
          <a:lstStyle/>
          <a:p>
            <a:pPr eaLnBrk="1" hangingPunct="1"/>
            <a:r>
              <a:rPr lang="en-US" sz="3600" smtClean="0"/>
              <a:t>Volume vs. Kelvin Temperature of a Gas at Constant Pressure</a:t>
            </a:r>
          </a:p>
        </p:txBody>
      </p:sp>
      <p:sp>
        <p:nvSpPr>
          <p:cNvPr id="101379" name="Line 3"/>
          <p:cNvSpPr>
            <a:spLocks noChangeShapeType="1"/>
          </p:cNvSpPr>
          <p:nvPr/>
        </p:nvSpPr>
        <p:spPr bwMode="auto">
          <a:xfrm>
            <a:off x="762000" y="5867400"/>
            <a:ext cx="7086600" cy="0"/>
          </a:xfrm>
          <a:prstGeom prst="line">
            <a:avLst/>
          </a:prstGeom>
          <a:noFill/>
          <a:ln w="9525">
            <a:solidFill>
              <a:schemeClr val="tx1"/>
            </a:solidFill>
            <a:miter lim="800000"/>
            <a:headEnd/>
            <a:tailEnd/>
          </a:ln>
        </p:spPr>
        <p:txBody>
          <a:bodyPr wrap="none"/>
          <a:lstStyle/>
          <a:p>
            <a:endParaRPr lang="en-US"/>
          </a:p>
        </p:txBody>
      </p:sp>
      <p:sp>
        <p:nvSpPr>
          <p:cNvPr id="101380" name="Line 4"/>
          <p:cNvSpPr>
            <a:spLocks noChangeShapeType="1"/>
          </p:cNvSpPr>
          <p:nvPr/>
        </p:nvSpPr>
        <p:spPr bwMode="auto">
          <a:xfrm flipV="1">
            <a:off x="762000" y="1981200"/>
            <a:ext cx="0" cy="3886200"/>
          </a:xfrm>
          <a:prstGeom prst="line">
            <a:avLst/>
          </a:prstGeom>
          <a:noFill/>
          <a:ln w="9525">
            <a:solidFill>
              <a:schemeClr val="tx1"/>
            </a:solidFill>
            <a:miter lim="800000"/>
            <a:headEnd/>
            <a:tailEnd/>
          </a:ln>
        </p:spPr>
        <p:txBody>
          <a:bodyPr wrap="none"/>
          <a:lstStyle/>
          <a:p>
            <a:endParaRPr lang="en-US"/>
          </a:p>
        </p:txBody>
      </p:sp>
      <p:sp>
        <p:nvSpPr>
          <p:cNvPr id="101381" name="Line 5"/>
          <p:cNvSpPr>
            <a:spLocks noChangeShapeType="1"/>
          </p:cNvSpPr>
          <p:nvPr/>
        </p:nvSpPr>
        <p:spPr bwMode="auto">
          <a:xfrm>
            <a:off x="685800" y="5867400"/>
            <a:ext cx="152400" cy="0"/>
          </a:xfrm>
          <a:prstGeom prst="line">
            <a:avLst/>
          </a:prstGeom>
          <a:noFill/>
          <a:ln w="9525">
            <a:solidFill>
              <a:schemeClr val="tx1"/>
            </a:solidFill>
            <a:miter lim="800000"/>
            <a:headEnd/>
            <a:tailEnd/>
          </a:ln>
        </p:spPr>
        <p:txBody>
          <a:bodyPr wrap="none"/>
          <a:lstStyle/>
          <a:p>
            <a:endParaRPr lang="en-US"/>
          </a:p>
        </p:txBody>
      </p:sp>
      <p:sp>
        <p:nvSpPr>
          <p:cNvPr id="101382" name="Line 6"/>
          <p:cNvSpPr>
            <a:spLocks noChangeShapeType="1"/>
          </p:cNvSpPr>
          <p:nvPr/>
        </p:nvSpPr>
        <p:spPr bwMode="auto">
          <a:xfrm>
            <a:off x="685800" y="5715000"/>
            <a:ext cx="152400" cy="0"/>
          </a:xfrm>
          <a:prstGeom prst="line">
            <a:avLst/>
          </a:prstGeom>
          <a:noFill/>
          <a:ln w="9525">
            <a:solidFill>
              <a:schemeClr val="tx1"/>
            </a:solidFill>
            <a:miter lim="800000"/>
            <a:headEnd/>
            <a:tailEnd/>
          </a:ln>
        </p:spPr>
        <p:txBody>
          <a:bodyPr wrap="none"/>
          <a:lstStyle/>
          <a:p>
            <a:endParaRPr lang="en-US"/>
          </a:p>
        </p:txBody>
      </p:sp>
      <p:sp>
        <p:nvSpPr>
          <p:cNvPr id="101383" name="Line 7"/>
          <p:cNvSpPr>
            <a:spLocks noChangeShapeType="1"/>
          </p:cNvSpPr>
          <p:nvPr/>
        </p:nvSpPr>
        <p:spPr bwMode="auto">
          <a:xfrm>
            <a:off x="685800" y="5562600"/>
            <a:ext cx="152400" cy="0"/>
          </a:xfrm>
          <a:prstGeom prst="line">
            <a:avLst/>
          </a:prstGeom>
          <a:noFill/>
          <a:ln w="9525">
            <a:solidFill>
              <a:schemeClr val="tx1"/>
            </a:solidFill>
            <a:miter lim="800000"/>
            <a:headEnd/>
            <a:tailEnd/>
          </a:ln>
        </p:spPr>
        <p:txBody>
          <a:bodyPr wrap="none"/>
          <a:lstStyle/>
          <a:p>
            <a:endParaRPr lang="en-US"/>
          </a:p>
        </p:txBody>
      </p:sp>
      <p:sp>
        <p:nvSpPr>
          <p:cNvPr id="101384" name="Line 8"/>
          <p:cNvSpPr>
            <a:spLocks noChangeShapeType="1"/>
          </p:cNvSpPr>
          <p:nvPr/>
        </p:nvSpPr>
        <p:spPr bwMode="auto">
          <a:xfrm>
            <a:off x="685800" y="5410200"/>
            <a:ext cx="152400" cy="0"/>
          </a:xfrm>
          <a:prstGeom prst="line">
            <a:avLst/>
          </a:prstGeom>
          <a:noFill/>
          <a:ln w="9525">
            <a:solidFill>
              <a:schemeClr val="tx1"/>
            </a:solidFill>
            <a:miter lim="800000"/>
            <a:headEnd/>
            <a:tailEnd/>
          </a:ln>
        </p:spPr>
        <p:txBody>
          <a:bodyPr wrap="none"/>
          <a:lstStyle/>
          <a:p>
            <a:endParaRPr lang="en-US"/>
          </a:p>
        </p:txBody>
      </p:sp>
      <p:sp>
        <p:nvSpPr>
          <p:cNvPr id="101385" name="Line 9"/>
          <p:cNvSpPr>
            <a:spLocks noChangeShapeType="1"/>
          </p:cNvSpPr>
          <p:nvPr/>
        </p:nvSpPr>
        <p:spPr bwMode="auto">
          <a:xfrm>
            <a:off x="685800" y="5257800"/>
            <a:ext cx="152400" cy="0"/>
          </a:xfrm>
          <a:prstGeom prst="line">
            <a:avLst/>
          </a:prstGeom>
          <a:noFill/>
          <a:ln w="9525">
            <a:solidFill>
              <a:schemeClr val="tx1"/>
            </a:solidFill>
            <a:miter lim="800000"/>
            <a:headEnd/>
            <a:tailEnd/>
          </a:ln>
        </p:spPr>
        <p:txBody>
          <a:bodyPr wrap="none"/>
          <a:lstStyle/>
          <a:p>
            <a:endParaRPr lang="en-US"/>
          </a:p>
        </p:txBody>
      </p:sp>
      <p:sp>
        <p:nvSpPr>
          <p:cNvPr id="101386" name="Line 10"/>
          <p:cNvSpPr>
            <a:spLocks noChangeShapeType="1"/>
          </p:cNvSpPr>
          <p:nvPr/>
        </p:nvSpPr>
        <p:spPr bwMode="auto">
          <a:xfrm>
            <a:off x="685800" y="5105400"/>
            <a:ext cx="152400" cy="0"/>
          </a:xfrm>
          <a:prstGeom prst="line">
            <a:avLst/>
          </a:prstGeom>
          <a:noFill/>
          <a:ln w="9525">
            <a:solidFill>
              <a:schemeClr val="tx1"/>
            </a:solidFill>
            <a:miter lim="800000"/>
            <a:headEnd/>
            <a:tailEnd/>
          </a:ln>
        </p:spPr>
        <p:txBody>
          <a:bodyPr wrap="none"/>
          <a:lstStyle/>
          <a:p>
            <a:endParaRPr lang="en-US"/>
          </a:p>
        </p:txBody>
      </p:sp>
      <p:sp>
        <p:nvSpPr>
          <p:cNvPr id="101387" name="Line 11"/>
          <p:cNvSpPr>
            <a:spLocks noChangeShapeType="1"/>
          </p:cNvSpPr>
          <p:nvPr/>
        </p:nvSpPr>
        <p:spPr bwMode="auto">
          <a:xfrm>
            <a:off x="685800" y="4953000"/>
            <a:ext cx="152400" cy="0"/>
          </a:xfrm>
          <a:prstGeom prst="line">
            <a:avLst/>
          </a:prstGeom>
          <a:noFill/>
          <a:ln w="9525">
            <a:solidFill>
              <a:schemeClr val="tx1"/>
            </a:solidFill>
            <a:miter lim="800000"/>
            <a:headEnd/>
            <a:tailEnd/>
          </a:ln>
        </p:spPr>
        <p:txBody>
          <a:bodyPr wrap="none"/>
          <a:lstStyle/>
          <a:p>
            <a:endParaRPr lang="en-US"/>
          </a:p>
        </p:txBody>
      </p:sp>
      <p:sp>
        <p:nvSpPr>
          <p:cNvPr id="101388" name="Line 12"/>
          <p:cNvSpPr>
            <a:spLocks noChangeShapeType="1"/>
          </p:cNvSpPr>
          <p:nvPr/>
        </p:nvSpPr>
        <p:spPr bwMode="auto">
          <a:xfrm>
            <a:off x="685800" y="4800600"/>
            <a:ext cx="152400" cy="0"/>
          </a:xfrm>
          <a:prstGeom prst="line">
            <a:avLst/>
          </a:prstGeom>
          <a:noFill/>
          <a:ln w="9525">
            <a:solidFill>
              <a:schemeClr val="tx1"/>
            </a:solidFill>
            <a:miter lim="800000"/>
            <a:headEnd/>
            <a:tailEnd/>
          </a:ln>
        </p:spPr>
        <p:txBody>
          <a:bodyPr wrap="none"/>
          <a:lstStyle/>
          <a:p>
            <a:endParaRPr lang="en-US"/>
          </a:p>
        </p:txBody>
      </p:sp>
      <p:sp>
        <p:nvSpPr>
          <p:cNvPr id="101389" name="Line 13"/>
          <p:cNvSpPr>
            <a:spLocks noChangeShapeType="1"/>
          </p:cNvSpPr>
          <p:nvPr/>
        </p:nvSpPr>
        <p:spPr bwMode="auto">
          <a:xfrm>
            <a:off x="685800" y="4648200"/>
            <a:ext cx="152400" cy="0"/>
          </a:xfrm>
          <a:prstGeom prst="line">
            <a:avLst/>
          </a:prstGeom>
          <a:noFill/>
          <a:ln w="9525">
            <a:solidFill>
              <a:schemeClr val="tx1"/>
            </a:solidFill>
            <a:miter lim="800000"/>
            <a:headEnd/>
            <a:tailEnd/>
          </a:ln>
        </p:spPr>
        <p:txBody>
          <a:bodyPr wrap="none"/>
          <a:lstStyle/>
          <a:p>
            <a:endParaRPr lang="en-US"/>
          </a:p>
        </p:txBody>
      </p:sp>
      <p:sp>
        <p:nvSpPr>
          <p:cNvPr id="101390" name="Line 14"/>
          <p:cNvSpPr>
            <a:spLocks noChangeShapeType="1"/>
          </p:cNvSpPr>
          <p:nvPr/>
        </p:nvSpPr>
        <p:spPr bwMode="auto">
          <a:xfrm>
            <a:off x="685800" y="4495800"/>
            <a:ext cx="152400" cy="0"/>
          </a:xfrm>
          <a:prstGeom prst="line">
            <a:avLst/>
          </a:prstGeom>
          <a:noFill/>
          <a:ln w="9525">
            <a:solidFill>
              <a:schemeClr val="tx1"/>
            </a:solidFill>
            <a:miter lim="800000"/>
            <a:headEnd/>
            <a:tailEnd/>
          </a:ln>
        </p:spPr>
        <p:txBody>
          <a:bodyPr wrap="none"/>
          <a:lstStyle/>
          <a:p>
            <a:endParaRPr lang="en-US"/>
          </a:p>
        </p:txBody>
      </p:sp>
      <p:sp>
        <p:nvSpPr>
          <p:cNvPr id="101391" name="Line 15"/>
          <p:cNvSpPr>
            <a:spLocks noChangeShapeType="1"/>
          </p:cNvSpPr>
          <p:nvPr/>
        </p:nvSpPr>
        <p:spPr bwMode="auto">
          <a:xfrm>
            <a:off x="685800" y="4343400"/>
            <a:ext cx="152400" cy="0"/>
          </a:xfrm>
          <a:prstGeom prst="line">
            <a:avLst/>
          </a:prstGeom>
          <a:noFill/>
          <a:ln w="9525">
            <a:solidFill>
              <a:schemeClr val="tx1"/>
            </a:solidFill>
            <a:miter lim="800000"/>
            <a:headEnd/>
            <a:tailEnd/>
          </a:ln>
        </p:spPr>
        <p:txBody>
          <a:bodyPr wrap="none"/>
          <a:lstStyle/>
          <a:p>
            <a:endParaRPr lang="en-US"/>
          </a:p>
        </p:txBody>
      </p:sp>
      <p:sp>
        <p:nvSpPr>
          <p:cNvPr id="101392" name="Line 16"/>
          <p:cNvSpPr>
            <a:spLocks noChangeShapeType="1"/>
          </p:cNvSpPr>
          <p:nvPr/>
        </p:nvSpPr>
        <p:spPr bwMode="auto">
          <a:xfrm>
            <a:off x="685800" y="4191000"/>
            <a:ext cx="152400" cy="0"/>
          </a:xfrm>
          <a:prstGeom prst="line">
            <a:avLst/>
          </a:prstGeom>
          <a:noFill/>
          <a:ln w="9525">
            <a:solidFill>
              <a:schemeClr val="tx1"/>
            </a:solidFill>
            <a:miter lim="800000"/>
            <a:headEnd/>
            <a:tailEnd/>
          </a:ln>
        </p:spPr>
        <p:txBody>
          <a:bodyPr wrap="none"/>
          <a:lstStyle/>
          <a:p>
            <a:endParaRPr lang="en-US"/>
          </a:p>
        </p:txBody>
      </p:sp>
      <p:sp>
        <p:nvSpPr>
          <p:cNvPr id="101393" name="Line 17"/>
          <p:cNvSpPr>
            <a:spLocks noChangeShapeType="1"/>
          </p:cNvSpPr>
          <p:nvPr/>
        </p:nvSpPr>
        <p:spPr bwMode="auto">
          <a:xfrm>
            <a:off x="685800" y="4038600"/>
            <a:ext cx="152400" cy="0"/>
          </a:xfrm>
          <a:prstGeom prst="line">
            <a:avLst/>
          </a:prstGeom>
          <a:noFill/>
          <a:ln w="9525">
            <a:solidFill>
              <a:schemeClr val="tx1"/>
            </a:solidFill>
            <a:miter lim="800000"/>
            <a:headEnd/>
            <a:tailEnd/>
          </a:ln>
        </p:spPr>
        <p:txBody>
          <a:bodyPr wrap="none"/>
          <a:lstStyle/>
          <a:p>
            <a:endParaRPr lang="en-US"/>
          </a:p>
        </p:txBody>
      </p:sp>
      <p:sp>
        <p:nvSpPr>
          <p:cNvPr id="101394" name="Line 18"/>
          <p:cNvSpPr>
            <a:spLocks noChangeShapeType="1"/>
          </p:cNvSpPr>
          <p:nvPr/>
        </p:nvSpPr>
        <p:spPr bwMode="auto">
          <a:xfrm>
            <a:off x="685800" y="3886200"/>
            <a:ext cx="152400" cy="0"/>
          </a:xfrm>
          <a:prstGeom prst="line">
            <a:avLst/>
          </a:prstGeom>
          <a:noFill/>
          <a:ln w="9525">
            <a:solidFill>
              <a:schemeClr val="tx1"/>
            </a:solidFill>
            <a:miter lim="800000"/>
            <a:headEnd/>
            <a:tailEnd/>
          </a:ln>
        </p:spPr>
        <p:txBody>
          <a:bodyPr wrap="none"/>
          <a:lstStyle/>
          <a:p>
            <a:endParaRPr lang="en-US"/>
          </a:p>
        </p:txBody>
      </p:sp>
      <p:sp>
        <p:nvSpPr>
          <p:cNvPr id="101395" name="Line 19"/>
          <p:cNvSpPr>
            <a:spLocks noChangeShapeType="1"/>
          </p:cNvSpPr>
          <p:nvPr/>
        </p:nvSpPr>
        <p:spPr bwMode="auto">
          <a:xfrm>
            <a:off x="685800" y="3733800"/>
            <a:ext cx="152400" cy="0"/>
          </a:xfrm>
          <a:prstGeom prst="line">
            <a:avLst/>
          </a:prstGeom>
          <a:noFill/>
          <a:ln w="9525">
            <a:solidFill>
              <a:schemeClr val="tx1"/>
            </a:solidFill>
            <a:miter lim="800000"/>
            <a:headEnd/>
            <a:tailEnd/>
          </a:ln>
        </p:spPr>
        <p:txBody>
          <a:bodyPr wrap="none"/>
          <a:lstStyle/>
          <a:p>
            <a:endParaRPr lang="en-US"/>
          </a:p>
        </p:txBody>
      </p:sp>
      <p:sp>
        <p:nvSpPr>
          <p:cNvPr id="101396" name="Line 20"/>
          <p:cNvSpPr>
            <a:spLocks noChangeShapeType="1"/>
          </p:cNvSpPr>
          <p:nvPr/>
        </p:nvSpPr>
        <p:spPr bwMode="auto">
          <a:xfrm>
            <a:off x="685800" y="3581400"/>
            <a:ext cx="152400" cy="0"/>
          </a:xfrm>
          <a:prstGeom prst="line">
            <a:avLst/>
          </a:prstGeom>
          <a:noFill/>
          <a:ln w="9525">
            <a:solidFill>
              <a:schemeClr val="tx1"/>
            </a:solidFill>
            <a:miter lim="800000"/>
            <a:headEnd/>
            <a:tailEnd/>
          </a:ln>
        </p:spPr>
        <p:txBody>
          <a:bodyPr wrap="none"/>
          <a:lstStyle/>
          <a:p>
            <a:endParaRPr lang="en-US"/>
          </a:p>
        </p:txBody>
      </p:sp>
      <p:sp>
        <p:nvSpPr>
          <p:cNvPr id="101397" name="Line 21"/>
          <p:cNvSpPr>
            <a:spLocks noChangeShapeType="1"/>
          </p:cNvSpPr>
          <p:nvPr/>
        </p:nvSpPr>
        <p:spPr bwMode="auto">
          <a:xfrm>
            <a:off x="685800" y="3429000"/>
            <a:ext cx="152400" cy="0"/>
          </a:xfrm>
          <a:prstGeom prst="line">
            <a:avLst/>
          </a:prstGeom>
          <a:noFill/>
          <a:ln w="9525">
            <a:solidFill>
              <a:schemeClr val="tx1"/>
            </a:solidFill>
            <a:miter lim="800000"/>
            <a:headEnd/>
            <a:tailEnd/>
          </a:ln>
        </p:spPr>
        <p:txBody>
          <a:bodyPr wrap="none"/>
          <a:lstStyle/>
          <a:p>
            <a:endParaRPr lang="en-US"/>
          </a:p>
        </p:txBody>
      </p:sp>
      <p:sp>
        <p:nvSpPr>
          <p:cNvPr id="101398" name="Line 22"/>
          <p:cNvSpPr>
            <a:spLocks noChangeShapeType="1"/>
          </p:cNvSpPr>
          <p:nvPr/>
        </p:nvSpPr>
        <p:spPr bwMode="auto">
          <a:xfrm>
            <a:off x="685800" y="3276600"/>
            <a:ext cx="152400" cy="0"/>
          </a:xfrm>
          <a:prstGeom prst="line">
            <a:avLst/>
          </a:prstGeom>
          <a:noFill/>
          <a:ln w="9525">
            <a:solidFill>
              <a:schemeClr val="tx1"/>
            </a:solidFill>
            <a:miter lim="800000"/>
            <a:headEnd/>
            <a:tailEnd/>
          </a:ln>
        </p:spPr>
        <p:txBody>
          <a:bodyPr wrap="none"/>
          <a:lstStyle/>
          <a:p>
            <a:endParaRPr lang="en-US"/>
          </a:p>
        </p:txBody>
      </p:sp>
      <p:sp>
        <p:nvSpPr>
          <p:cNvPr id="101399" name="Line 23"/>
          <p:cNvSpPr>
            <a:spLocks noChangeShapeType="1"/>
          </p:cNvSpPr>
          <p:nvPr/>
        </p:nvSpPr>
        <p:spPr bwMode="auto">
          <a:xfrm>
            <a:off x="685800" y="3124200"/>
            <a:ext cx="152400" cy="0"/>
          </a:xfrm>
          <a:prstGeom prst="line">
            <a:avLst/>
          </a:prstGeom>
          <a:noFill/>
          <a:ln w="9525">
            <a:solidFill>
              <a:schemeClr val="tx1"/>
            </a:solidFill>
            <a:miter lim="800000"/>
            <a:headEnd/>
            <a:tailEnd/>
          </a:ln>
        </p:spPr>
        <p:txBody>
          <a:bodyPr wrap="none"/>
          <a:lstStyle/>
          <a:p>
            <a:endParaRPr lang="en-US"/>
          </a:p>
        </p:txBody>
      </p:sp>
      <p:sp>
        <p:nvSpPr>
          <p:cNvPr id="101400" name="Line 24"/>
          <p:cNvSpPr>
            <a:spLocks noChangeShapeType="1"/>
          </p:cNvSpPr>
          <p:nvPr/>
        </p:nvSpPr>
        <p:spPr bwMode="auto">
          <a:xfrm>
            <a:off x="685800" y="2971800"/>
            <a:ext cx="152400" cy="0"/>
          </a:xfrm>
          <a:prstGeom prst="line">
            <a:avLst/>
          </a:prstGeom>
          <a:noFill/>
          <a:ln w="9525">
            <a:solidFill>
              <a:schemeClr val="tx1"/>
            </a:solidFill>
            <a:miter lim="800000"/>
            <a:headEnd/>
            <a:tailEnd/>
          </a:ln>
        </p:spPr>
        <p:txBody>
          <a:bodyPr wrap="none"/>
          <a:lstStyle/>
          <a:p>
            <a:endParaRPr lang="en-US"/>
          </a:p>
        </p:txBody>
      </p:sp>
      <p:sp>
        <p:nvSpPr>
          <p:cNvPr id="101401" name="Line 25"/>
          <p:cNvSpPr>
            <a:spLocks noChangeShapeType="1"/>
          </p:cNvSpPr>
          <p:nvPr/>
        </p:nvSpPr>
        <p:spPr bwMode="auto">
          <a:xfrm>
            <a:off x="685800" y="2819400"/>
            <a:ext cx="152400" cy="0"/>
          </a:xfrm>
          <a:prstGeom prst="line">
            <a:avLst/>
          </a:prstGeom>
          <a:noFill/>
          <a:ln w="9525">
            <a:solidFill>
              <a:schemeClr val="tx1"/>
            </a:solidFill>
            <a:miter lim="800000"/>
            <a:headEnd/>
            <a:tailEnd/>
          </a:ln>
        </p:spPr>
        <p:txBody>
          <a:bodyPr wrap="none"/>
          <a:lstStyle/>
          <a:p>
            <a:endParaRPr lang="en-US"/>
          </a:p>
        </p:txBody>
      </p:sp>
      <p:sp>
        <p:nvSpPr>
          <p:cNvPr id="101402" name="Line 26"/>
          <p:cNvSpPr>
            <a:spLocks noChangeShapeType="1"/>
          </p:cNvSpPr>
          <p:nvPr/>
        </p:nvSpPr>
        <p:spPr bwMode="auto">
          <a:xfrm>
            <a:off x="685800" y="2667000"/>
            <a:ext cx="152400" cy="0"/>
          </a:xfrm>
          <a:prstGeom prst="line">
            <a:avLst/>
          </a:prstGeom>
          <a:noFill/>
          <a:ln w="9525">
            <a:solidFill>
              <a:schemeClr val="tx1"/>
            </a:solidFill>
            <a:miter lim="800000"/>
            <a:headEnd/>
            <a:tailEnd/>
          </a:ln>
        </p:spPr>
        <p:txBody>
          <a:bodyPr wrap="none"/>
          <a:lstStyle/>
          <a:p>
            <a:endParaRPr lang="en-US"/>
          </a:p>
        </p:txBody>
      </p:sp>
      <p:sp>
        <p:nvSpPr>
          <p:cNvPr id="101403" name="Line 27"/>
          <p:cNvSpPr>
            <a:spLocks noChangeShapeType="1"/>
          </p:cNvSpPr>
          <p:nvPr/>
        </p:nvSpPr>
        <p:spPr bwMode="auto">
          <a:xfrm>
            <a:off x="685800" y="2514600"/>
            <a:ext cx="152400" cy="0"/>
          </a:xfrm>
          <a:prstGeom prst="line">
            <a:avLst/>
          </a:prstGeom>
          <a:noFill/>
          <a:ln w="9525">
            <a:solidFill>
              <a:schemeClr val="tx1"/>
            </a:solidFill>
            <a:miter lim="800000"/>
            <a:headEnd/>
            <a:tailEnd/>
          </a:ln>
        </p:spPr>
        <p:txBody>
          <a:bodyPr wrap="none"/>
          <a:lstStyle/>
          <a:p>
            <a:endParaRPr lang="en-US"/>
          </a:p>
        </p:txBody>
      </p:sp>
      <p:sp>
        <p:nvSpPr>
          <p:cNvPr id="101404" name="Line 28"/>
          <p:cNvSpPr>
            <a:spLocks noChangeShapeType="1"/>
          </p:cNvSpPr>
          <p:nvPr/>
        </p:nvSpPr>
        <p:spPr bwMode="auto">
          <a:xfrm>
            <a:off x="685800" y="2362200"/>
            <a:ext cx="152400" cy="0"/>
          </a:xfrm>
          <a:prstGeom prst="line">
            <a:avLst/>
          </a:prstGeom>
          <a:noFill/>
          <a:ln w="9525">
            <a:solidFill>
              <a:schemeClr val="tx1"/>
            </a:solidFill>
            <a:miter lim="800000"/>
            <a:headEnd/>
            <a:tailEnd/>
          </a:ln>
        </p:spPr>
        <p:txBody>
          <a:bodyPr wrap="none"/>
          <a:lstStyle/>
          <a:p>
            <a:endParaRPr lang="en-US"/>
          </a:p>
        </p:txBody>
      </p:sp>
      <p:sp>
        <p:nvSpPr>
          <p:cNvPr id="101405" name="Line 29"/>
          <p:cNvSpPr>
            <a:spLocks noChangeShapeType="1"/>
          </p:cNvSpPr>
          <p:nvPr/>
        </p:nvSpPr>
        <p:spPr bwMode="auto">
          <a:xfrm>
            <a:off x="762000"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1406" name="Line 30"/>
          <p:cNvSpPr>
            <a:spLocks noChangeShapeType="1"/>
          </p:cNvSpPr>
          <p:nvPr/>
        </p:nvSpPr>
        <p:spPr bwMode="auto">
          <a:xfrm>
            <a:off x="1676400"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1407" name="Line 31"/>
          <p:cNvSpPr>
            <a:spLocks noChangeShapeType="1"/>
          </p:cNvSpPr>
          <p:nvPr/>
        </p:nvSpPr>
        <p:spPr bwMode="auto">
          <a:xfrm>
            <a:off x="2895600"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1408" name="Line 32"/>
          <p:cNvSpPr>
            <a:spLocks noChangeShapeType="1"/>
          </p:cNvSpPr>
          <p:nvPr/>
        </p:nvSpPr>
        <p:spPr bwMode="auto">
          <a:xfrm>
            <a:off x="4191000"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1409" name="Line 33"/>
          <p:cNvSpPr>
            <a:spLocks noChangeShapeType="1"/>
          </p:cNvSpPr>
          <p:nvPr/>
        </p:nvSpPr>
        <p:spPr bwMode="auto">
          <a:xfrm>
            <a:off x="5334000"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1410" name="Line 34"/>
          <p:cNvSpPr>
            <a:spLocks noChangeShapeType="1"/>
          </p:cNvSpPr>
          <p:nvPr/>
        </p:nvSpPr>
        <p:spPr bwMode="auto">
          <a:xfrm>
            <a:off x="6553200"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1411" name="Line 35"/>
          <p:cNvSpPr>
            <a:spLocks noChangeShapeType="1"/>
          </p:cNvSpPr>
          <p:nvPr/>
        </p:nvSpPr>
        <p:spPr bwMode="auto">
          <a:xfrm>
            <a:off x="762000" y="5791200"/>
            <a:ext cx="0" cy="152400"/>
          </a:xfrm>
          <a:prstGeom prst="line">
            <a:avLst/>
          </a:prstGeom>
          <a:noFill/>
          <a:ln w="9525">
            <a:solidFill>
              <a:schemeClr val="tx1"/>
            </a:solidFill>
            <a:miter lim="800000"/>
            <a:headEnd/>
            <a:tailEnd/>
          </a:ln>
        </p:spPr>
        <p:txBody>
          <a:bodyPr wrap="none"/>
          <a:lstStyle/>
          <a:p>
            <a:endParaRPr lang="en-US"/>
          </a:p>
        </p:txBody>
      </p:sp>
      <p:sp>
        <p:nvSpPr>
          <p:cNvPr id="101412" name="Line 36"/>
          <p:cNvSpPr>
            <a:spLocks noChangeShapeType="1"/>
          </p:cNvSpPr>
          <p:nvPr/>
        </p:nvSpPr>
        <p:spPr bwMode="auto">
          <a:xfrm>
            <a:off x="1981200" y="5791200"/>
            <a:ext cx="0" cy="152400"/>
          </a:xfrm>
          <a:prstGeom prst="line">
            <a:avLst/>
          </a:prstGeom>
          <a:noFill/>
          <a:ln w="9525">
            <a:solidFill>
              <a:schemeClr val="tx1"/>
            </a:solidFill>
            <a:miter lim="800000"/>
            <a:headEnd/>
            <a:tailEnd/>
          </a:ln>
        </p:spPr>
        <p:txBody>
          <a:bodyPr wrap="none"/>
          <a:lstStyle/>
          <a:p>
            <a:endParaRPr lang="en-US"/>
          </a:p>
        </p:txBody>
      </p:sp>
      <p:sp>
        <p:nvSpPr>
          <p:cNvPr id="101413" name="Line 37"/>
          <p:cNvSpPr>
            <a:spLocks noChangeShapeType="1"/>
          </p:cNvSpPr>
          <p:nvPr/>
        </p:nvSpPr>
        <p:spPr bwMode="auto">
          <a:xfrm>
            <a:off x="3200400" y="5791200"/>
            <a:ext cx="0" cy="152400"/>
          </a:xfrm>
          <a:prstGeom prst="line">
            <a:avLst/>
          </a:prstGeom>
          <a:noFill/>
          <a:ln w="9525">
            <a:solidFill>
              <a:schemeClr val="tx1"/>
            </a:solidFill>
            <a:miter lim="800000"/>
            <a:headEnd/>
            <a:tailEnd/>
          </a:ln>
        </p:spPr>
        <p:txBody>
          <a:bodyPr wrap="none"/>
          <a:lstStyle/>
          <a:p>
            <a:endParaRPr lang="en-US"/>
          </a:p>
        </p:txBody>
      </p:sp>
      <p:sp>
        <p:nvSpPr>
          <p:cNvPr id="101414" name="Line 38"/>
          <p:cNvSpPr>
            <a:spLocks noChangeShapeType="1"/>
          </p:cNvSpPr>
          <p:nvPr/>
        </p:nvSpPr>
        <p:spPr bwMode="auto">
          <a:xfrm>
            <a:off x="4419600" y="5791200"/>
            <a:ext cx="0" cy="152400"/>
          </a:xfrm>
          <a:prstGeom prst="line">
            <a:avLst/>
          </a:prstGeom>
          <a:noFill/>
          <a:ln w="9525">
            <a:solidFill>
              <a:schemeClr val="tx1"/>
            </a:solidFill>
            <a:miter lim="800000"/>
            <a:headEnd/>
            <a:tailEnd/>
          </a:ln>
        </p:spPr>
        <p:txBody>
          <a:bodyPr wrap="none"/>
          <a:lstStyle/>
          <a:p>
            <a:endParaRPr lang="en-US"/>
          </a:p>
        </p:txBody>
      </p:sp>
      <p:sp>
        <p:nvSpPr>
          <p:cNvPr id="101415" name="Line 39"/>
          <p:cNvSpPr>
            <a:spLocks noChangeShapeType="1"/>
          </p:cNvSpPr>
          <p:nvPr/>
        </p:nvSpPr>
        <p:spPr bwMode="auto">
          <a:xfrm>
            <a:off x="5638800" y="5791200"/>
            <a:ext cx="0" cy="152400"/>
          </a:xfrm>
          <a:prstGeom prst="line">
            <a:avLst/>
          </a:prstGeom>
          <a:noFill/>
          <a:ln w="9525">
            <a:solidFill>
              <a:schemeClr val="tx1"/>
            </a:solidFill>
            <a:miter lim="800000"/>
            <a:headEnd/>
            <a:tailEnd/>
          </a:ln>
        </p:spPr>
        <p:txBody>
          <a:bodyPr wrap="none"/>
          <a:lstStyle/>
          <a:p>
            <a:endParaRPr lang="en-US"/>
          </a:p>
        </p:txBody>
      </p:sp>
      <p:sp>
        <p:nvSpPr>
          <p:cNvPr id="101416" name="Line 40"/>
          <p:cNvSpPr>
            <a:spLocks noChangeShapeType="1"/>
          </p:cNvSpPr>
          <p:nvPr/>
        </p:nvSpPr>
        <p:spPr bwMode="auto">
          <a:xfrm>
            <a:off x="6858000" y="5791200"/>
            <a:ext cx="0" cy="152400"/>
          </a:xfrm>
          <a:prstGeom prst="line">
            <a:avLst/>
          </a:prstGeom>
          <a:noFill/>
          <a:ln w="9525">
            <a:solidFill>
              <a:schemeClr val="tx1"/>
            </a:solidFill>
            <a:miter lim="800000"/>
            <a:headEnd/>
            <a:tailEnd/>
          </a:ln>
        </p:spPr>
        <p:txBody>
          <a:bodyPr wrap="none"/>
          <a:lstStyle/>
          <a:p>
            <a:endParaRPr lang="en-US"/>
          </a:p>
        </p:txBody>
      </p:sp>
      <p:sp>
        <p:nvSpPr>
          <p:cNvPr id="101417" name="Line 41"/>
          <p:cNvSpPr>
            <a:spLocks noChangeShapeType="1"/>
          </p:cNvSpPr>
          <p:nvPr/>
        </p:nvSpPr>
        <p:spPr bwMode="auto">
          <a:xfrm>
            <a:off x="762000" y="5791200"/>
            <a:ext cx="0" cy="152400"/>
          </a:xfrm>
          <a:prstGeom prst="line">
            <a:avLst/>
          </a:prstGeom>
          <a:noFill/>
          <a:ln w="9525">
            <a:solidFill>
              <a:schemeClr val="tx1"/>
            </a:solidFill>
            <a:miter lim="800000"/>
            <a:headEnd/>
            <a:tailEnd/>
          </a:ln>
        </p:spPr>
        <p:txBody>
          <a:bodyPr wrap="none"/>
          <a:lstStyle/>
          <a:p>
            <a:endParaRPr lang="en-US"/>
          </a:p>
        </p:txBody>
      </p:sp>
      <p:sp>
        <p:nvSpPr>
          <p:cNvPr id="101418" name="Line 42"/>
          <p:cNvSpPr>
            <a:spLocks noChangeShapeType="1"/>
          </p:cNvSpPr>
          <p:nvPr/>
        </p:nvSpPr>
        <p:spPr bwMode="auto">
          <a:xfrm>
            <a:off x="7772400" y="5867400"/>
            <a:ext cx="152400" cy="0"/>
          </a:xfrm>
          <a:prstGeom prst="line">
            <a:avLst/>
          </a:prstGeom>
          <a:noFill/>
          <a:ln w="9525">
            <a:solidFill>
              <a:schemeClr val="tx1"/>
            </a:solidFill>
            <a:miter lim="800000"/>
            <a:headEnd/>
            <a:tailEnd/>
          </a:ln>
        </p:spPr>
        <p:txBody>
          <a:bodyPr wrap="none"/>
          <a:lstStyle/>
          <a:p>
            <a:endParaRPr lang="en-US"/>
          </a:p>
        </p:txBody>
      </p:sp>
      <p:sp>
        <p:nvSpPr>
          <p:cNvPr id="101419" name="Line 43"/>
          <p:cNvSpPr>
            <a:spLocks noChangeShapeType="1"/>
          </p:cNvSpPr>
          <p:nvPr/>
        </p:nvSpPr>
        <p:spPr bwMode="auto">
          <a:xfrm>
            <a:off x="7772400" y="5715000"/>
            <a:ext cx="152400" cy="0"/>
          </a:xfrm>
          <a:prstGeom prst="line">
            <a:avLst/>
          </a:prstGeom>
          <a:noFill/>
          <a:ln w="9525">
            <a:solidFill>
              <a:schemeClr val="tx1"/>
            </a:solidFill>
            <a:miter lim="800000"/>
            <a:headEnd/>
            <a:tailEnd/>
          </a:ln>
        </p:spPr>
        <p:txBody>
          <a:bodyPr wrap="none"/>
          <a:lstStyle/>
          <a:p>
            <a:endParaRPr lang="en-US"/>
          </a:p>
        </p:txBody>
      </p:sp>
      <p:sp>
        <p:nvSpPr>
          <p:cNvPr id="101420" name="Line 44"/>
          <p:cNvSpPr>
            <a:spLocks noChangeShapeType="1"/>
          </p:cNvSpPr>
          <p:nvPr/>
        </p:nvSpPr>
        <p:spPr bwMode="auto">
          <a:xfrm>
            <a:off x="7772400" y="5562600"/>
            <a:ext cx="152400" cy="0"/>
          </a:xfrm>
          <a:prstGeom prst="line">
            <a:avLst/>
          </a:prstGeom>
          <a:noFill/>
          <a:ln w="9525">
            <a:solidFill>
              <a:schemeClr val="tx1"/>
            </a:solidFill>
            <a:miter lim="800000"/>
            <a:headEnd/>
            <a:tailEnd/>
          </a:ln>
        </p:spPr>
        <p:txBody>
          <a:bodyPr wrap="none"/>
          <a:lstStyle/>
          <a:p>
            <a:endParaRPr lang="en-US"/>
          </a:p>
        </p:txBody>
      </p:sp>
      <p:sp>
        <p:nvSpPr>
          <p:cNvPr id="101421" name="Line 45"/>
          <p:cNvSpPr>
            <a:spLocks noChangeShapeType="1"/>
          </p:cNvSpPr>
          <p:nvPr/>
        </p:nvSpPr>
        <p:spPr bwMode="auto">
          <a:xfrm>
            <a:off x="7772400" y="5410200"/>
            <a:ext cx="152400" cy="0"/>
          </a:xfrm>
          <a:prstGeom prst="line">
            <a:avLst/>
          </a:prstGeom>
          <a:noFill/>
          <a:ln w="9525">
            <a:solidFill>
              <a:schemeClr val="tx1"/>
            </a:solidFill>
            <a:miter lim="800000"/>
            <a:headEnd/>
            <a:tailEnd/>
          </a:ln>
        </p:spPr>
        <p:txBody>
          <a:bodyPr wrap="none"/>
          <a:lstStyle/>
          <a:p>
            <a:endParaRPr lang="en-US"/>
          </a:p>
        </p:txBody>
      </p:sp>
      <p:sp>
        <p:nvSpPr>
          <p:cNvPr id="101422" name="Line 46"/>
          <p:cNvSpPr>
            <a:spLocks noChangeShapeType="1"/>
          </p:cNvSpPr>
          <p:nvPr/>
        </p:nvSpPr>
        <p:spPr bwMode="auto">
          <a:xfrm>
            <a:off x="7772400" y="5257800"/>
            <a:ext cx="152400" cy="0"/>
          </a:xfrm>
          <a:prstGeom prst="line">
            <a:avLst/>
          </a:prstGeom>
          <a:noFill/>
          <a:ln w="9525">
            <a:solidFill>
              <a:schemeClr val="tx1"/>
            </a:solidFill>
            <a:miter lim="800000"/>
            <a:headEnd/>
            <a:tailEnd/>
          </a:ln>
        </p:spPr>
        <p:txBody>
          <a:bodyPr wrap="none"/>
          <a:lstStyle/>
          <a:p>
            <a:endParaRPr lang="en-US"/>
          </a:p>
        </p:txBody>
      </p:sp>
      <p:sp>
        <p:nvSpPr>
          <p:cNvPr id="101423" name="Line 47"/>
          <p:cNvSpPr>
            <a:spLocks noChangeShapeType="1"/>
          </p:cNvSpPr>
          <p:nvPr/>
        </p:nvSpPr>
        <p:spPr bwMode="auto">
          <a:xfrm>
            <a:off x="7772400" y="5105400"/>
            <a:ext cx="152400" cy="0"/>
          </a:xfrm>
          <a:prstGeom prst="line">
            <a:avLst/>
          </a:prstGeom>
          <a:noFill/>
          <a:ln w="9525">
            <a:solidFill>
              <a:schemeClr val="tx1"/>
            </a:solidFill>
            <a:miter lim="800000"/>
            <a:headEnd/>
            <a:tailEnd/>
          </a:ln>
        </p:spPr>
        <p:txBody>
          <a:bodyPr wrap="none"/>
          <a:lstStyle/>
          <a:p>
            <a:endParaRPr lang="en-US"/>
          </a:p>
        </p:txBody>
      </p:sp>
      <p:sp>
        <p:nvSpPr>
          <p:cNvPr id="101424" name="Line 48"/>
          <p:cNvSpPr>
            <a:spLocks noChangeShapeType="1"/>
          </p:cNvSpPr>
          <p:nvPr/>
        </p:nvSpPr>
        <p:spPr bwMode="auto">
          <a:xfrm>
            <a:off x="7772400" y="4953000"/>
            <a:ext cx="152400" cy="0"/>
          </a:xfrm>
          <a:prstGeom prst="line">
            <a:avLst/>
          </a:prstGeom>
          <a:noFill/>
          <a:ln w="9525">
            <a:solidFill>
              <a:schemeClr val="tx1"/>
            </a:solidFill>
            <a:miter lim="800000"/>
            <a:headEnd/>
            <a:tailEnd/>
          </a:ln>
        </p:spPr>
        <p:txBody>
          <a:bodyPr wrap="none"/>
          <a:lstStyle/>
          <a:p>
            <a:endParaRPr lang="en-US"/>
          </a:p>
        </p:txBody>
      </p:sp>
      <p:sp>
        <p:nvSpPr>
          <p:cNvPr id="101425" name="Line 49"/>
          <p:cNvSpPr>
            <a:spLocks noChangeShapeType="1"/>
          </p:cNvSpPr>
          <p:nvPr/>
        </p:nvSpPr>
        <p:spPr bwMode="auto">
          <a:xfrm>
            <a:off x="7772400" y="4800600"/>
            <a:ext cx="152400" cy="0"/>
          </a:xfrm>
          <a:prstGeom prst="line">
            <a:avLst/>
          </a:prstGeom>
          <a:noFill/>
          <a:ln w="9525">
            <a:solidFill>
              <a:schemeClr val="tx1"/>
            </a:solidFill>
            <a:miter lim="800000"/>
            <a:headEnd/>
            <a:tailEnd/>
          </a:ln>
        </p:spPr>
        <p:txBody>
          <a:bodyPr wrap="none"/>
          <a:lstStyle/>
          <a:p>
            <a:endParaRPr lang="en-US"/>
          </a:p>
        </p:txBody>
      </p:sp>
      <p:sp>
        <p:nvSpPr>
          <p:cNvPr id="101426" name="Line 50"/>
          <p:cNvSpPr>
            <a:spLocks noChangeShapeType="1"/>
          </p:cNvSpPr>
          <p:nvPr/>
        </p:nvSpPr>
        <p:spPr bwMode="auto">
          <a:xfrm>
            <a:off x="7772400" y="4648200"/>
            <a:ext cx="152400" cy="0"/>
          </a:xfrm>
          <a:prstGeom prst="line">
            <a:avLst/>
          </a:prstGeom>
          <a:noFill/>
          <a:ln w="9525">
            <a:solidFill>
              <a:schemeClr val="tx1"/>
            </a:solidFill>
            <a:miter lim="800000"/>
            <a:headEnd/>
            <a:tailEnd/>
          </a:ln>
        </p:spPr>
        <p:txBody>
          <a:bodyPr wrap="none"/>
          <a:lstStyle/>
          <a:p>
            <a:endParaRPr lang="en-US"/>
          </a:p>
        </p:txBody>
      </p:sp>
      <p:sp>
        <p:nvSpPr>
          <p:cNvPr id="101427" name="Line 51"/>
          <p:cNvSpPr>
            <a:spLocks noChangeShapeType="1"/>
          </p:cNvSpPr>
          <p:nvPr/>
        </p:nvSpPr>
        <p:spPr bwMode="auto">
          <a:xfrm>
            <a:off x="7772400" y="4495800"/>
            <a:ext cx="152400" cy="0"/>
          </a:xfrm>
          <a:prstGeom prst="line">
            <a:avLst/>
          </a:prstGeom>
          <a:noFill/>
          <a:ln w="9525">
            <a:solidFill>
              <a:schemeClr val="tx1"/>
            </a:solidFill>
            <a:miter lim="800000"/>
            <a:headEnd/>
            <a:tailEnd/>
          </a:ln>
        </p:spPr>
        <p:txBody>
          <a:bodyPr wrap="none"/>
          <a:lstStyle/>
          <a:p>
            <a:endParaRPr lang="en-US"/>
          </a:p>
        </p:txBody>
      </p:sp>
      <p:sp>
        <p:nvSpPr>
          <p:cNvPr id="101428" name="Line 52"/>
          <p:cNvSpPr>
            <a:spLocks noChangeShapeType="1"/>
          </p:cNvSpPr>
          <p:nvPr/>
        </p:nvSpPr>
        <p:spPr bwMode="auto">
          <a:xfrm>
            <a:off x="7772400" y="4343400"/>
            <a:ext cx="152400" cy="0"/>
          </a:xfrm>
          <a:prstGeom prst="line">
            <a:avLst/>
          </a:prstGeom>
          <a:noFill/>
          <a:ln w="9525">
            <a:solidFill>
              <a:schemeClr val="tx1"/>
            </a:solidFill>
            <a:miter lim="800000"/>
            <a:headEnd/>
            <a:tailEnd/>
          </a:ln>
        </p:spPr>
        <p:txBody>
          <a:bodyPr wrap="none"/>
          <a:lstStyle/>
          <a:p>
            <a:endParaRPr lang="en-US"/>
          </a:p>
        </p:txBody>
      </p:sp>
      <p:sp>
        <p:nvSpPr>
          <p:cNvPr id="101429" name="Line 53"/>
          <p:cNvSpPr>
            <a:spLocks noChangeShapeType="1"/>
          </p:cNvSpPr>
          <p:nvPr/>
        </p:nvSpPr>
        <p:spPr bwMode="auto">
          <a:xfrm>
            <a:off x="7772400" y="4191000"/>
            <a:ext cx="152400" cy="0"/>
          </a:xfrm>
          <a:prstGeom prst="line">
            <a:avLst/>
          </a:prstGeom>
          <a:noFill/>
          <a:ln w="9525">
            <a:solidFill>
              <a:schemeClr val="tx1"/>
            </a:solidFill>
            <a:miter lim="800000"/>
            <a:headEnd/>
            <a:tailEnd/>
          </a:ln>
        </p:spPr>
        <p:txBody>
          <a:bodyPr wrap="none"/>
          <a:lstStyle/>
          <a:p>
            <a:endParaRPr lang="en-US"/>
          </a:p>
        </p:txBody>
      </p:sp>
      <p:sp>
        <p:nvSpPr>
          <p:cNvPr id="101430" name="Line 54"/>
          <p:cNvSpPr>
            <a:spLocks noChangeShapeType="1"/>
          </p:cNvSpPr>
          <p:nvPr/>
        </p:nvSpPr>
        <p:spPr bwMode="auto">
          <a:xfrm>
            <a:off x="7772400" y="4038600"/>
            <a:ext cx="152400" cy="0"/>
          </a:xfrm>
          <a:prstGeom prst="line">
            <a:avLst/>
          </a:prstGeom>
          <a:noFill/>
          <a:ln w="9525">
            <a:solidFill>
              <a:schemeClr val="tx1"/>
            </a:solidFill>
            <a:miter lim="800000"/>
            <a:headEnd/>
            <a:tailEnd/>
          </a:ln>
        </p:spPr>
        <p:txBody>
          <a:bodyPr wrap="none"/>
          <a:lstStyle/>
          <a:p>
            <a:endParaRPr lang="en-US"/>
          </a:p>
        </p:txBody>
      </p:sp>
      <p:sp>
        <p:nvSpPr>
          <p:cNvPr id="101431" name="Line 55"/>
          <p:cNvSpPr>
            <a:spLocks noChangeShapeType="1"/>
          </p:cNvSpPr>
          <p:nvPr/>
        </p:nvSpPr>
        <p:spPr bwMode="auto">
          <a:xfrm>
            <a:off x="7772400" y="3886200"/>
            <a:ext cx="152400" cy="0"/>
          </a:xfrm>
          <a:prstGeom prst="line">
            <a:avLst/>
          </a:prstGeom>
          <a:noFill/>
          <a:ln w="9525">
            <a:solidFill>
              <a:schemeClr val="tx1"/>
            </a:solidFill>
            <a:miter lim="800000"/>
            <a:headEnd/>
            <a:tailEnd/>
          </a:ln>
        </p:spPr>
        <p:txBody>
          <a:bodyPr wrap="none"/>
          <a:lstStyle/>
          <a:p>
            <a:endParaRPr lang="en-US"/>
          </a:p>
        </p:txBody>
      </p:sp>
      <p:sp>
        <p:nvSpPr>
          <p:cNvPr id="101432" name="Line 56"/>
          <p:cNvSpPr>
            <a:spLocks noChangeShapeType="1"/>
          </p:cNvSpPr>
          <p:nvPr/>
        </p:nvSpPr>
        <p:spPr bwMode="auto">
          <a:xfrm>
            <a:off x="7772400" y="3733800"/>
            <a:ext cx="152400" cy="0"/>
          </a:xfrm>
          <a:prstGeom prst="line">
            <a:avLst/>
          </a:prstGeom>
          <a:noFill/>
          <a:ln w="9525">
            <a:solidFill>
              <a:schemeClr val="tx1"/>
            </a:solidFill>
            <a:miter lim="800000"/>
            <a:headEnd/>
            <a:tailEnd/>
          </a:ln>
        </p:spPr>
        <p:txBody>
          <a:bodyPr wrap="none"/>
          <a:lstStyle/>
          <a:p>
            <a:endParaRPr lang="en-US"/>
          </a:p>
        </p:txBody>
      </p:sp>
      <p:sp>
        <p:nvSpPr>
          <p:cNvPr id="101433" name="Line 57"/>
          <p:cNvSpPr>
            <a:spLocks noChangeShapeType="1"/>
          </p:cNvSpPr>
          <p:nvPr/>
        </p:nvSpPr>
        <p:spPr bwMode="auto">
          <a:xfrm>
            <a:off x="7772400" y="3581400"/>
            <a:ext cx="152400" cy="0"/>
          </a:xfrm>
          <a:prstGeom prst="line">
            <a:avLst/>
          </a:prstGeom>
          <a:noFill/>
          <a:ln w="9525">
            <a:solidFill>
              <a:schemeClr val="tx1"/>
            </a:solidFill>
            <a:miter lim="800000"/>
            <a:headEnd/>
            <a:tailEnd/>
          </a:ln>
        </p:spPr>
        <p:txBody>
          <a:bodyPr wrap="none"/>
          <a:lstStyle/>
          <a:p>
            <a:endParaRPr lang="en-US"/>
          </a:p>
        </p:txBody>
      </p:sp>
      <p:sp>
        <p:nvSpPr>
          <p:cNvPr id="101434" name="Line 58"/>
          <p:cNvSpPr>
            <a:spLocks noChangeShapeType="1"/>
          </p:cNvSpPr>
          <p:nvPr/>
        </p:nvSpPr>
        <p:spPr bwMode="auto">
          <a:xfrm>
            <a:off x="7772400" y="3429000"/>
            <a:ext cx="152400" cy="0"/>
          </a:xfrm>
          <a:prstGeom prst="line">
            <a:avLst/>
          </a:prstGeom>
          <a:noFill/>
          <a:ln w="9525">
            <a:solidFill>
              <a:schemeClr val="tx1"/>
            </a:solidFill>
            <a:miter lim="800000"/>
            <a:headEnd/>
            <a:tailEnd/>
          </a:ln>
        </p:spPr>
        <p:txBody>
          <a:bodyPr wrap="none"/>
          <a:lstStyle/>
          <a:p>
            <a:endParaRPr lang="en-US"/>
          </a:p>
        </p:txBody>
      </p:sp>
      <p:sp>
        <p:nvSpPr>
          <p:cNvPr id="101435" name="Line 59"/>
          <p:cNvSpPr>
            <a:spLocks noChangeShapeType="1"/>
          </p:cNvSpPr>
          <p:nvPr/>
        </p:nvSpPr>
        <p:spPr bwMode="auto">
          <a:xfrm>
            <a:off x="7772400" y="3276600"/>
            <a:ext cx="152400" cy="0"/>
          </a:xfrm>
          <a:prstGeom prst="line">
            <a:avLst/>
          </a:prstGeom>
          <a:noFill/>
          <a:ln w="9525">
            <a:solidFill>
              <a:schemeClr val="tx1"/>
            </a:solidFill>
            <a:miter lim="800000"/>
            <a:headEnd/>
            <a:tailEnd/>
          </a:ln>
        </p:spPr>
        <p:txBody>
          <a:bodyPr wrap="none"/>
          <a:lstStyle/>
          <a:p>
            <a:endParaRPr lang="en-US"/>
          </a:p>
        </p:txBody>
      </p:sp>
      <p:sp>
        <p:nvSpPr>
          <p:cNvPr id="101436" name="Line 60"/>
          <p:cNvSpPr>
            <a:spLocks noChangeShapeType="1"/>
          </p:cNvSpPr>
          <p:nvPr/>
        </p:nvSpPr>
        <p:spPr bwMode="auto">
          <a:xfrm>
            <a:off x="7772400" y="3124200"/>
            <a:ext cx="152400" cy="0"/>
          </a:xfrm>
          <a:prstGeom prst="line">
            <a:avLst/>
          </a:prstGeom>
          <a:noFill/>
          <a:ln w="9525">
            <a:solidFill>
              <a:schemeClr val="tx1"/>
            </a:solidFill>
            <a:miter lim="800000"/>
            <a:headEnd/>
            <a:tailEnd/>
          </a:ln>
        </p:spPr>
        <p:txBody>
          <a:bodyPr wrap="none"/>
          <a:lstStyle/>
          <a:p>
            <a:endParaRPr lang="en-US"/>
          </a:p>
        </p:txBody>
      </p:sp>
      <p:sp>
        <p:nvSpPr>
          <p:cNvPr id="101437" name="Line 61"/>
          <p:cNvSpPr>
            <a:spLocks noChangeShapeType="1"/>
          </p:cNvSpPr>
          <p:nvPr/>
        </p:nvSpPr>
        <p:spPr bwMode="auto">
          <a:xfrm>
            <a:off x="7772400" y="2971800"/>
            <a:ext cx="152400" cy="0"/>
          </a:xfrm>
          <a:prstGeom prst="line">
            <a:avLst/>
          </a:prstGeom>
          <a:noFill/>
          <a:ln w="9525">
            <a:solidFill>
              <a:schemeClr val="tx1"/>
            </a:solidFill>
            <a:miter lim="800000"/>
            <a:headEnd/>
            <a:tailEnd/>
          </a:ln>
        </p:spPr>
        <p:txBody>
          <a:bodyPr wrap="none"/>
          <a:lstStyle/>
          <a:p>
            <a:endParaRPr lang="en-US"/>
          </a:p>
        </p:txBody>
      </p:sp>
      <p:sp>
        <p:nvSpPr>
          <p:cNvPr id="101438" name="Line 62"/>
          <p:cNvSpPr>
            <a:spLocks noChangeShapeType="1"/>
          </p:cNvSpPr>
          <p:nvPr/>
        </p:nvSpPr>
        <p:spPr bwMode="auto">
          <a:xfrm>
            <a:off x="7772400" y="2819400"/>
            <a:ext cx="152400" cy="0"/>
          </a:xfrm>
          <a:prstGeom prst="line">
            <a:avLst/>
          </a:prstGeom>
          <a:noFill/>
          <a:ln w="9525">
            <a:solidFill>
              <a:schemeClr val="tx1"/>
            </a:solidFill>
            <a:miter lim="800000"/>
            <a:headEnd/>
            <a:tailEnd/>
          </a:ln>
        </p:spPr>
        <p:txBody>
          <a:bodyPr wrap="none"/>
          <a:lstStyle/>
          <a:p>
            <a:endParaRPr lang="en-US"/>
          </a:p>
        </p:txBody>
      </p:sp>
      <p:sp>
        <p:nvSpPr>
          <p:cNvPr id="101439" name="Line 63"/>
          <p:cNvSpPr>
            <a:spLocks noChangeShapeType="1"/>
          </p:cNvSpPr>
          <p:nvPr/>
        </p:nvSpPr>
        <p:spPr bwMode="auto">
          <a:xfrm>
            <a:off x="7772400" y="2667000"/>
            <a:ext cx="152400" cy="0"/>
          </a:xfrm>
          <a:prstGeom prst="line">
            <a:avLst/>
          </a:prstGeom>
          <a:noFill/>
          <a:ln w="9525">
            <a:solidFill>
              <a:schemeClr val="tx1"/>
            </a:solidFill>
            <a:miter lim="800000"/>
            <a:headEnd/>
            <a:tailEnd/>
          </a:ln>
        </p:spPr>
        <p:txBody>
          <a:bodyPr wrap="none"/>
          <a:lstStyle/>
          <a:p>
            <a:endParaRPr lang="en-US"/>
          </a:p>
        </p:txBody>
      </p:sp>
      <p:sp>
        <p:nvSpPr>
          <p:cNvPr id="101440" name="Line 64"/>
          <p:cNvSpPr>
            <a:spLocks noChangeShapeType="1"/>
          </p:cNvSpPr>
          <p:nvPr/>
        </p:nvSpPr>
        <p:spPr bwMode="auto">
          <a:xfrm>
            <a:off x="7772400" y="2514600"/>
            <a:ext cx="152400" cy="0"/>
          </a:xfrm>
          <a:prstGeom prst="line">
            <a:avLst/>
          </a:prstGeom>
          <a:noFill/>
          <a:ln w="9525">
            <a:solidFill>
              <a:schemeClr val="tx1"/>
            </a:solidFill>
            <a:miter lim="800000"/>
            <a:headEnd/>
            <a:tailEnd/>
          </a:ln>
        </p:spPr>
        <p:txBody>
          <a:bodyPr wrap="none"/>
          <a:lstStyle/>
          <a:p>
            <a:endParaRPr lang="en-US"/>
          </a:p>
        </p:txBody>
      </p:sp>
      <p:sp>
        <p:nvSpPr>
          <p:cNvPr id="101441" name="Line 65"/>
          <p:cNvSpPr>
            <a:spLocks noChangeShapeType="1"/>
          </p:cNvSpPr>
          <p:nvPr/>
        </p:nvSpPr>
        <p:spPr bwMode="auto">
          <a:xfrm>
            <a:off x="7772400" y="2362200"/>
            <a:ext cx="152400" cy="0"/>
          </a:xfrm>
          <a:prstGeom prst="line">
            <a:avLst/>
          </a:prstGeom>
          <a:noFill/>
          <a:ln w="9525">
            <a:solidFill>
              <a:schemeClr val="tx1"/>
            </a:solidFill>
            <a:miter lim="800000"/>
            <a:headEnd/>
            <a:tailEnd/>
          </a:ln>
        </p:spPr>
        <p:txBody>
          <a:bodyPr wrap="none"/>
          <a:lstStyle/>
          <a:p>
            <a:endParaRPr lang="en-US"/>
          </a:p>
        </p:txBody>
      </p:sp>
      <p:sp>
        <p:nvSpPr>
          <p:cNvPr id="101442" name="Line 66"/>
          <p:cNvSpPr>
            <a:spLocks noChangeShapeType="1"/>
          </p:cNvSpPr>
          <p:nvPr/>
        </p:nvSpPr>
        <p:spPr bwMode="auto">
          <a:xfrm>
            <a:off x="7848600" y="5791200"/>
            <a:ext cx="0" cy="152400"/>
          </a:xfrm>
          <a:prstGeom prst="line">
            <a:avLst/>
          </a:prstGeom>
          <a:noFill/>
          <a:ln w="9525">
            <a:solidFill>
              <a:schemeClr val="tx1"/>
            </a:solidFill>
            <a:miter lim="800000"/>
            <a:headEnd/>
            <a:tailEnd/>
          </a:ln>
        </p:spPr>
        <p:txBody>
          <a:bodyPr wrap="none"/>
          <a:lstStyle/>
          <a:p>
            <a:endParaRPr lang="en-US"/>
          </a:p>
        </p:txBody>
      </p:sp>
      <p:sp>
        <p:nvSpPr>
          <p:cNvPr id="101443" name="Line 67"/>
          <p:cNvSpPr>
            <a:spLocks noChangeShapeType="1"/>
          </p:cNvSpPr>
          <p:nvPr/>
        </p:nvSpPr>
        <p:spPr bwMode="auto">
          <a:xfrm>
            <a:off x="7848600" y="5791200"/>
            <a:ext cx="0" cy="152400"/>
          </a:xfrm>
          <a:prstGeom prst="line">
            <a:avLst/>
          </a:prstGeom>
          <a:noFill/>
          <a:ln w="9525">
            <a:solidFill>
              <a:schemeClr val="tx1"/>
            </a:solidFill>
            <a:miter lim="800000"/>
            <a:headEnd/>
            <a:tailEnd/>
          </a:ln>
        </p:spPr>
        <p:txBody>
          <a:bodyPr wrap="none"/>
          <a:lstStyle/>
          <a:p>
            <a:endParaRPr lang="en-US"/>
          </a:p>
        </p:txBody>
      </p:sp>
      <p:sp>
        <p:nvSpPr>
          <p:cNvPr id="101444" name="Line 68"/>
          <p:cNvSpPr>
            <a:spLocks noChangeShapeType="1"/>
          </p:cNvSpPr>
          <p:nvPr/>
        </p:nvSpPr>
        <p:spPr bwMode="auto">
          <a:xfrm flipV="1">
            <a:off x="7848600" y="2209800"/>
            <a:ext cx="0" cy="3657600"/>
          </a:xfrm>
          <a:prstGeom prst="line">
            <a:avLst/>
          </a:prstGeom>
          <a:noFill/>
          <a:ln w="9525">
            <a:solidFill>
              <a:schemeClr val="tx1"/>
            </a:solidFill>
            <a:miter lim="800000"/>
            <a:headEnd/>
            <a:tailEnd/>
          </a:ln>
        </p:spPr>
        <p:txBody>
          <a:bodyPr wrap="none"/>
          <a:lstStyle/>
          <a:p>
            <a:endParaRPr lang="en-US"/>
          </a:p>
        </p:txBody>
      </p:sp>
      <p:sp>
        <p:nvSpPr>
          <p:cNvPr id="101445" name="Text Box 69"/>
          <p:cNvSpPr txBox="1">
            <a:spLocks noChangeArrowheads="1"/>
          </p:cNvSpPr>
          <p:nvPr/>
        </p:nvSpPr>
        <p:spPr bwMode="auto">
          <a:xfrm>
            <a:off x="593725" y="5926138"/>
            <a:ext cx="7659688" cy="244475"/>
          </a:xfrm>
          <a:prstGeom prst="rect">
            <a:avLst/>
          </a:prstGeom>
          <a:noFill/>
          <a:ln w="9525">
            <a:noFill/>
            <a:miter lim="800000"/>
            <a:headEnd/>
            <a:tailEnd/>
          </a:ln>
        </p:spPr>
        <p:txBody>
          <a:bodyPr wrap="none">
            <a:spAutoFit/>
          </a:bodyPr>
          <a:lstStyle/>
          <a:p>
            <a:pPr algn="l"/>
            <a:r>
              <a:rPr lang="en-US" sz="1000" b="1"/>
              <a:t>0                                 100                             200                            300                              400                            500      Temperature (K)</a:t>
            </a:r>
          </a:p>
        </p:txBody>
      </p:sp>
      <p:sp>
        <p:nvSpPr>
          <p:cNvPr id="101446" name="Text Box 70"/>
          <p:cNvSpPr txBox="1">
            <a:spLocks noChangeArrowheads="1"/>
          </p:cNvSpPr>
          <p:nvPr/>
        </p:nvSpPr>
        <p:spPr bwMode="auto">
          <a:xfrm>
            <a:off x="517525" y="6307138"/>
            <a:ext cx="7472363" cy="244475"/>
          </a:xfrm>
          <a:prstGeom prst="rect">
            <a:avLst/>
          </a:prstGeom>
          <a:noFill/>
          <a:ln w="9525">
            <a:noFill/>
            <a:miter lim="800000"/>
            <a:headEnd/>
            <a:tailEnd/>
          </a:ln>
        </p:spPr>
        <p:txBody>
          <a:bodyPr wrap="none">
            <a:spAutoFit/>
          </a:bodyPr>
          <a:lstStyle/>
          <a:p>
            <a:pPr algn="l"/>
            <a:r>
              <a:rPr lang="en-US" sz="1000">
                <a:solidFill>
                  <a:schemeClr val="accent2"/>
                </a:solidFill>
              </a:rPr>
              <a:t>-273                    -200                            100                                 0                              100                             200      Temperature (</a:t>
            </a:r>
            <a:r>
              <a:rPr lang="en-US" sz="1000" baseline="30000">
                <a:solidFill>
                  <a:schemeClr val="accent2"/>
                </a:solidFill>
              </a:rPr>
              <a:t>o</a:t>
            </a:r>
            <a:r>
              <a:rPr lang="en-US" sz="1000">
                <a:solidFill>
                  <a:schemeClr val="accent2"/>
                </a:solidFill>
              </a:rPr>
              <a:t>C)</a:t>
            </a:r>
          </a:p>
        </p:txBody>
      </p:sp>
      <p:sp>
        <p:nvSpPr>
          <p:cNvPr id="101447" name="Text Box 71"/>
          <p:cNvSpPr txBox="1">
            <a:spLocks noChangeArrowheads="1"/>
          </p:cNvSpPr>
          <p:nvPr/>
        </p:nvSpPr>
        <p:spPr bwMode="auto">
          <a:xfrm>
            <a:off x="1219200" y="1871663"/>
            <a:ext cx="35814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Trial     Temperature (T)     Volume (V) </a:t>
            </a:r>
          </a:p>
          <a:p>
            <a:pPr marL="457200" indent="-457200" algn="l">
              <a:lnSpc>
                <a:spcPct val="70000"/>
              </a:lnSpc>
              <a:spcBef>
                <a:spcPct val="50000"/>
              </a:spcBef>
            </a:pPr>
            <a:r>
              <a:rPr lang="en-US" sz="1400" b="1"/>
              <a:t>                   </a:t>
            </a:r>
            <a:r>
              <a:rPr lang="en-US" sz="1400" b="1" baseline="30000"/>
              <a:t>o</a:t>
            </a:r>
            <a:r>
              <a:rPr lang="en-US" sz="1400" b="1"/>
              <a:t>C         K                    mL                 </a:t>
            </a:r>
          </a:p>
          <a:p>
            <a:pPr marL="457200" indent="-457200" algn="l">
              <a:lnSpc>
                <a:spcPct val="70000"/>
              </a:lnSpc>
              <a:spcBef>
                <a:spcPct val="50000"/>
              </a:spcBef>
              <a:buFontTx/>
              <a:buAutoNum type="arabicPlain"/>
            </a:pPr>
            <a:r>
              <a:rPr lang="en-US" sz="1400"/>
              <a:t>       10.0        283                 100               </a:t>
            </a:r>
          </a:p>
          <a:p>
            <a:pPr marL="457200" indent="-457200" algn="l">
              <a:lnSpc>
                <a:spcPct val="70000"/>
              </a:lnSpc>
              <a:spcBef>
                <a:spcPct val="50000"/>
              </a:spcBef>
              <a:buFontTx/>
              <a:buAutoNum type="arabicPlain"/>
            </a:pPr>
            <a:r>
              <a:rPr lang="en-US" sz="1400"/>
              <a:t>       50.0        323                 114               </a:t>
            </a:r>
          </a:p>
          <a:p>
            <a:pPr marL="457200" indent="-457200" algn="l">
              <a:lnSpc>
                <a:spcPct val="70000"/>
              </a:lnSpc>
              <a:spcBef>
                <a:spcPct val="50000"/>
              </a:spcBef>
              <a:buFontTx/>
              <a:buAutoNum type="arabicPlain"/>
            </a:pPr>
            <a:r>
              <a:rPr lang="en-US" sz="1400"/>
              <a:t>     100.0        373                 132</a:t>
            </a:r>
          </a:p>
          <a:p>
            <a:pPr marL="457200" indent="-457200" algn="l">
              <a:lnSpc>
                <a:spcPct val="70000"/>
              </a:lnSpc>
              <a:spcBef>
                <a:spcPct val="50000"/>
              </a:spcBef>
              <a:buFontTx/>
              <a:buAutoNum type="arabicPlain"/>
            </a:pPr>
            <a:r>
              <a:rPr lang="en-US" sz="1400"/>
              <a:t>     200.0        473                 167</a:t>
            </a:r>
          </a:p>
        </p:txBody>
      </p:sp>
      <p:sp>
        <p:nvSpPr>
          <p:cNvPr id="101448" name="Text Box 72"/>
          <p:cNvSpPr txBox="1">
            <a:spLocks noChangeArrowheads="1"/>
          </p:cNvSpPr>
          <p:nvPr/>
        </p:nvSpPr>
        <p:spPr bwMode="auto">
          <a:xfrm>
            <a:off x="7874000" y="2505075"/>
            <a:ext cx="355600" cy="3514725"/>
          </a:xfrm>
          <a:prstGeom prst="rect">
            <a:avLst/>
          </a:prstGeom>
          <a:noFill/>
          <a:ln w="9525">
            <a:noFill/>
            <a:miter lim="800000"/>
            <a:headEnd/>
            <a:tailEnd/>
          </a:ln>
        </p:spPr>
        <p:txBody>
          <a:bodyPr wrap="none">
            <a:spAutoFit/>
          </a:bodyPr>
          <a:lstStyle/>
          <a:p>
            <a:pPr algn="l"/>
            <a:r>
              <a:rPr lang="en-US" sz="800"/>
              <a:t>180</a:t>
            </a:r>
          </a:p>
          <a:p>
            <a:pPr algn="l"/>
            <a:endParaRPr lang="en-US" sz="800"/>
          </a:p>
          <a:p>
            <a:pPr algn="l"/>
            <a:endParaRPr lang="en-US" sz="800"/>
          </a:p>
          <a:p>
            <a:pPr algn="l"/>
            <a:r>
              <a:rPr lang="en-US" sz="800"/>
              <a:t>160</a:t>
            </a:r>
          </a:p>
          <a:p>
            <a:pPr algn="l"/>
            <a:endParaRPr lang="en-US" sz="800"/>
          </a:p>
          <a:p>
            <a:pPr algn="l"/>
            <a:endParaRPr lang="en-US" sz="800"/>
          </a:p>
          <a:p>
            <a:pPr algn="l"/>
            <a:r>
              <a:rPr lang="en-US" sz="800"/>
              <a:t>140</a:t>
            </a:r>
          </a:p>
          <a:p>
            <a:pPr algn="l"/>
            <a:endParaRPr lang="en-US" sz="800"/>
          </a:p>
          <a:p>
            <a:pPr algn="l"/>
            <a:endParaRPr lang="en-US" sz="800"/>
          </a:p>
          <a:p>
            <a:pPr algn="l"/>
            <a:r>
              <a:rPr lang="en-US" sz="800"/>
              <a:t>120</a:t>
            </a:r>
          </a:p>
          <a:p>
            <a:pPr algn="l"/>
            <a:endParaRPr lang="en-US" sz="800"/>
          </a:p>
          <a:p>
            <a:pPr algn="l"/>
            <a:endParaRPr lang="en-US" sz="800"/>
          </a:p>
          <a:p>
            <a:pPr algn="l"/>
            <a:r>
              <a:rPr lang="en-US" sz="800"/>
              <a:t>100</a:t>
            </a:r>
          </a:p>
          <a:p>
            <a:pPr algn="l"/>
            <a:endParaRPr lang="en-US" sz="800"/>
          </a:p>
          <a:p>
            <a:pPr algn="l"/>
            <a:endParaRPr lang="en-US" sz="800"/>
          </a:p>
          <a:p>
            <a:pPr algn="l"/>
            <a:r>
              <a:rPr lang="en-US" sz="800"/>
              <a:t>80</a:t>
            </a:r>
          </a:p>
          <a:p>
            <a:pPr algn="l"/>
            <a:endParaRPr lang="en-US" sz="800"/>
          </a:p>
          <a:p>
            <a:pPr algn="l"/>
            <a:endParaRPr lang="en-US" sz="800"/>
          </a:p>
          <a:p>
            <a:pPr algn="l"/>
            <a:r>
              <a:rPr lang="en-US" sz="800"/>
              <a:t>60</a:t>
            </a:r>
          </a:p>
          <a:p>
            <a:pPr algn="l"/>
            <a:endParaRPr lang="en-US" sz="800"/>
          </a:p>
          <a:p>
            <a:pPr algn="l"/>
            <a:endParaRPr lang="en-US" sz="800"/>
          </a:p>
          <a:p>
            <a:pPr algn="l"/>
            <a:r>
              <a:rPr lang="en-US" sz="800"/>
              <a:t>40</a:t>
            </a:r>
          </a:p>
          <a:p>
            <a:pPr algn="l"/>
            <a:endParaRPr lang="en-US" sz="800"/>
          </a:p>
          <a:p>
            <a:pPr algn="l"/>
            <a:endParaRPr lang="en-US" sz="800"/>
          </a:p>
          <a:p>
            <a:pPr algn="l"/>
            <a:r>
              <a:rPr lang="en-US" sz="800"/>
              <a:t>20</a:t>
            </a:r>
          </a:p>
          <a:p>
            <a:pPr algn="l"/>
            <a:endParaRPr lang="en-US" sz="800"/>
          </a:p>
          <a:p>
            <a:pPr algn="l"/>
            <a:endParaRPr lang="en-US" sz="800"/>
          </a:p>
          <a:p>
            <a:pPr algn="l"/>
            <a:r>
              <a:rPr lang="en-US" sz="800"/>
              <a:t>0</a:t>
            </a:r>
          </a:p>
        </p:txBody>
      </p:sp>
      <p:sp>
        <p:nvSpPr>
          <p:cNvPr id="101449" name="Oval 73"/>
          <p:cNvSpPr>
            <a:spLocks noChangeArrowheads="1"/>
          </p:cNvSpPr>
          <p:nvPr/>
        </p:nvSpPr>
        <p:spPr bwMode="auto">
          <a:xfrm>
            <a:off x="6553200" y="27432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01450" name="Oval 74"/>
          <p:cNvSpPr>
            <a:spLocks noChangeArrowheads="1"/>
          </p:cNvSpPr>
          <p:nvPr/>
        </p:nvSpPr>
        <p:spPr bwMode="auto">
          <a:xfrm>
            <a:off x="4038600" y="40386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01451" name="Oval 75"/>
          <p:cNvSpPr>
            <a:spLocks noChangeArrowheads="1"/>
          </p:cNvSpPr>
          <p:nvPr/>
        </p:nvSpPr>
        <p:spPr bwMode="auto">
          <a:xfrm>
            <a:off x="5105400" y="35052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01452" name="Oval 76"/>
          <p:cNvSpPr>
            <a:spLocks noChangeArrowheads="1"/>
          </p:cNvSpPr>
          <p:nvPr/>
        </p:nvSpPr>
        <p:spPr bwMode="auto">
          <a:xfrm>
            <a:off x="4419600" y="38100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01453" name="Line 77"/>
          <p:cNvSpPr>
            <a:spLocks noChangeShapeType="1"/>
          </p:cNvSpPr>
          <p:nvPr/>
        </p:nvSpPr>
        <p:spPr bwMode="auto">
          <a:xfrm flipV="1">
            <a:off x="4038600" y="2362200"/>
            <a:ext cx="3581400" cy="1828800"/>
          </a:xfrm>
          <a:prstGeom prst="line">
            <a:avLst/>
          </a:prstGeom>
          <a:noFill/>
          <a:ln w="9525">
            <a:solidFill>
              <a:schemeClr val="tx1"/>
            </a:solidFill>
            <a:miter lim="800000"/>
            <a:headEnd/>
            <a:tailEnd/>
          </a:ln>
        </p:spPr>
        <p:txBody>
          <a:bodyPr wrap="none"/>
          <a:lstStyle/>
          <a:p>
            <a:endParaRPr lang="en-US"/>
          </a:p>
        </p:txBody>
      </p:sp>
      <p:sp>
        <p:nvSpPr>
          <p:cNvPr id="101454" name="Line 78"/>
          <p:cNvSpPr>
            <a:spLocks noChangeShapeType="1"/>
          </p:cNvSpPr>
          <p:nvPr/>
        </p:nvSpPr>
        <p:spPr bwMode="auto">
          <a:xfrm flipH="1">
            <a:off x="762000" y="4191000"/>
            <a:ext cx="3276600" cy="1676400"/>
          </a:xfrm>
          <a:prstGeom prst="line">
            <a:avLst/>
          </a:prstGeom>
          <a:noFill/>
          <a:ln w="9525">
            <a:solidFill>
              <a:srgbClr val="FF6600"/>
            </a:solidFill>
            <a:prstDash val="dash"/>
            <a:miter lim="800000"/>
            <a:headEnd/>
            <a:tailEnd/>
          </a:ln>
        </p:spPr>
        <p:txBody>
          <a:bodyPr wrap="none"/>
          <a:lstStyle/>
          <a:p>
            <a:endParaRPr lang="en-US"/>
          </a:p>
        </p:txBody>
      </p:sp>
      <p:sp>
        <p:nvSpPr>
          <p:cNvPr id="101455" name="Text Box 79"/>
          <p:cNvSpPr txBox="1">
            <a:spLocks noChangeArrowheads="1"/>
          </p:cNvSpPr>
          <p:nvPr/>
        </p:nvSpPr>
        <p:spPr bwMode="auto">
          <a:xfrm>
            <a:off x="0" y="5943600"/>
            <a:ext cx="752475" cy="396875"/>
          </a:xfrm>
          <a:prstGeom prst="rect">
            <a:avLst/>
          </a:prstGeom>
          <a:noFill/>
          <a:ln w="9525">
            <a:noFill/>
            <a:miter lim="800000"/>
            <a:headEnd/>
            <a:tailEnd/>
          </a:ln>
        </p:spPr>
        <p:txBody>
          <a:bodyPr wrap="none">
            <a:spAutoFit/>
          </a:bodyPr>
          <a:lstStyle/>
          <a:p>
            <a:pPr algn="l"/>
            <a:r>
              <a:rPr lang="en-US" sz="1000"/>
              <a:t>origin</a:t>
            </a:r>
          </a:p>
          <a:p>
            <a:pPr algn="l"/>
            <a:r>
              <a:rPr lang="en-US" sz="1000"/>
              <a:t>(0,0 point)</a:t>
            </a:r>
          </a:p>
        </p:txBody>
      </p:sp>
      <p:sp>
        <p:nvSpPr>
          <p:cNvPr id="101456" name="Line 80"/>
          <p:cNvSpPr>
            <a:spLocks noChangeShapeType="1"/>
          </p:cNvSpPr>
          <p:nvPr/>
        </p:nvSpPr>
        <p:spPr bwMode="auto">
          <a:xfrm flipV="1">
            <a:off x="457200" y="5867400"/>
            <a:ext cx="304800" cy="152400"/>
          </a:xfrm>
          <a:prstGeom prst="line">
            <a:avLst/>
          </a:prstGeom>
          <a:noFill/>
          <a:ln w="9525">
            <a:solidFill>
              <a:schemeClr val="tx1"/>
            </a:solidFill>
            <a:miter lim="800000"/>
            <a:headEnd/>
            <a:tailEnd type="triangle" w="med" len="med"/>
          </a:ln>
        </p:spPr>
        <p:txBody>
          <a:bodyPr wrap="none"/>
          <a:lstStyle/>
          <a:p>
            <a:endParaRPr lang="en-US"/>
          </a:p>
        </p:txBody>
      </p:sp>
      <p:sp>
        <p:nvSpPr>
          <p:cNvPr id="188497" name="Text Box 81"/>
          <p:cNvSpPr txBox="1">
            <a:spLocks noChangeArrowheads="1"/>
          </p:cNvSpPr>
          <p:nvPr/>
        </p:nvSpPr>
        <p:spPr bwMode="auto">
          <a:xfrm>
            <a:off x="5334000" y="4005263"/>
            <a:ext cx="21336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  Trial     Ratio:  V / T </a:t>
            </a:r>
          </a:p>
          <a:p>
            <a:pPr marL="457200" indent="-457200" algn="l">
              <a:lnSpc>
                <a:spcPct val="70000"/>
              </a:lnSpc>
              <a:spcBef>
                <a:spcPct val="50000"/>
              </a:spcBef>
            </a:pPr>
            <a:r>
              <a:rPr lang="en-US" sz="1400" b="1"/>
              <a:t>		</a:t>
            </a:r>
          </a:p>
          <a:p>
            <a:pPr marL="914400" lvl="1" indent="-457200" algn="l">
              <a:lnSpc>
                <a:spcPct val="70000"/>
              </a:lnSpc>
              <a:spcBef>
                <a:spcPct val="50000"/>
              </a:spcBef>
              <a:buFontTx/>
              <a:buAutoNum type="arabicPlain"/>
            </a:pPr>
            <a:r>
              <a:rPr lang="en-US" sz="1400"/>
              <a:t>0.35 mL / K             </a:t>
            </a:r>
          </a:p>
          <a:p>
            <a:pPr marL="914400" lvl="1" indent="-457200" algn="l">
              <a:lnSpc>
                <a:spcPct val="70000"/>
              </a:lnSpc>
              <a:spcBef>
                <a:spcPct val="50000"/>
              </a:spcBef>
              <a:buFontTx/>
              <a:buAutoNum type="arabicPlain"/>
            </a:pPr>
            <a:r>
              <a:rPr lang="en-US" sz="1400"/>
              <a:t>0.35 mL / K               </a:t>
            </a:r>
          </a:p>
          <a:p>
            <a:pPr marL="914400" lvl="1" indent="-457200" algn="l">
              <a:lnSpc>
                <a:spcPct val="70000"/>
              </a:lnSpc>
              <a:spcBef>
                <a:spcPct val="50000"/>
              </a:spcBef>
              <a:buFontTx/>
              <a:buAutoNum type="arabicPlain"/>
            </a:pPr>
            <a:r>
              <a:rPr lang="en-US" sz="1400"/>
              <a:t>0.35 mL / K</a:t>
            </a:r>
          </a:p>
          <a:p>
            <a:pPr marL="914400" lvl="1" indent="-457200" algn="l">
              <a:lnSpc>
                <a:spcPct val="70000"/>
              </a:lnSpc>
              <a:spcBef>
                <a:spcPct val="50000"/>
              </a:spcBef>
              <a:buFontTx/>
              <a:buAutoNum type="arabicPlain"/>
            </a:pPr>
            <a:r>
              <a:rPr lang="en-US" sz="1400"/>
              <a:t>0.35 mL / K</a:t>
            </a:r>
          </a:p>
        </p:txBody>
      </p:sp>
      <p:sp>
        <p:nvSpPr>
          <p:cNvPr id="101458" name="Text Box 82"/>
          <p:cNvSpPr txBox="1">
            <a:spLocks noChangeArrowheads="1"/>
          </p:cNvSpPr>
          <p:nvPr/>
        </p:nvSpPr>
        <p:spPr bwMode="auto">
          <a:xfrm rot="-5400000">
            <a:off x="7497762" y="3687763"/>
            <a:ext cx="2073275" cy="457200"/>
          </a:xfrm>
          <a:prstGeom prst="rect">
            <a:avLst/>
          </a:prstGeom>
          <a:noFill/>
          <a:ln w="9525">
            <a:noFill/>
            <a:miter lim="800000"/>
            <a:headEnd/>
            <a:tailEnd/>
          </a:ln>
        </p:spPr>
        <p:txBody>
          <a:bodyPr>
            <a:spAutoFit/>
          </a:bodyPr>
          <a:lstStyle/>
          <a:p>
            <a:pPr algn="l"/>
            <a:r>
              <a:rPr lang="en-US" sz="2400"/>
              <a:t>Volume (mL)</a:t>
            </a:r>
          </a:p>
        </p:txBody>
      </p:sp>
      <p:sp>
        <p:nvSpPr>
          <p:cNvPr id="101459" name="AutoShape 83">
            <a:hlinkClick r:id="rId3" action="ppaction://hlinksldjump" highlightClick="1"/>
          </p:cNvPr>
          <p:cNvSpPr>
            <a:spLocks noChangeArrowheads="1"/>
          </p:cNvSpPr>
          <p:nvPr/>
        </p:nvSpPr>
        <p:spPr bwMode="auto">
          <a:xfrm>
            <a:off x="0" y="64246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8497"/>
                                        </p:tgtEl>
                                        <p:attrNameLst>
                                          <p:attrName>style.visibility</p:attrName>
                                        </p:attrNameLst>
                                      </p:cBhvr>
                                      <p:to>
                                        <p:strVal val="visible"/>
                                      </p:to>
                                    </p:set>
                                    <p:animEffect transition="in" filter="dissolve">
                                      <p:cBhvr>
                                        <p:cTn id="7" dur="500"/>
                                        <p:tgtEl>
                                          <p:spTgt spid="188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9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457200"/>
            <a:ext cx="7772400" cy="1143000"/>
          </a:xfrm>
        </p:spPr>
        <p:txBody>
          <a:bodyPr/>
          <a:lstStyle/>
          <a:p>
            <a:pPr eaLnBrk="1" hangingPunct="1"/>
            <a:r>
              <a:rPr lang="en-US" sz="3600" smtClean="0"/>
              <a:t>Volume vs. Kelvin Temperature of a Gas at Constant Pressure</a:t>
            </a:r>
          </a:p>
        </p:txBody>
      </p:sp>
      <p:sp>
        <p:nvSpPr>
          <p:cNvPr id="102403" name="Line 3"/>
          <p:cNvSpPr>
            <a:spLocks noChangeShapeType="1"/>
          </p:cNvSpPr>
          <p:nvPr/>
        </p:nvSpPr>
        <p:spPr bwMode="auto">
          <a:xfrm>
            <a:off x="1141413" y="5867400"/>
            <a:ext cx="7086600" cy="0"/>
          </a:xfrm>
          <a:prstGeom prst="line">
            <a:avLst/>
          </a:prstGeom>
          <a:noFill/>
          <a:ln w="9525">
            <a:solidFill>
              <a:schemeClr val="tx1"/>
            </a:solidFill>
            <a:miter lim="800000"/>
            <a:headEnd/>
            <a:tailEnd/>
          </a:ln>
        </p:spPr>
        <p:txBody>
          <a:bodyPr wrap="none"/>
          <a:lstStyle/>
          <a:p>
            <a:endParaRPr lang="en-US"/>
          </a:p>
        </p:txBody>
      </p:sp>
      <p:sp>
        <p:nvSpPr>
          <p:cNvPr id="102404" name="Line 4"/>
          <p:cNvSpPr>
            <a:spLocks noChangeShapeType="1"/>
          </p:cNvSpPr>
          <p:nvPr/>
        </p:nvSpPr>
        <p:spPr bwMode="auto">
          <a:xfrm flipV="1">
            <a:off x="1141413" y="1981200"/>
            <a:ext cx="0" cy="3886200"/>
          </a:xfrm>
          <a:prstGeom prst="line">
            <a:avLst/>
          </a:prstGeom>
          <a:noFill/>
          <a:ln w="9525">
            <a:solidFill>
              <a:schemeClr val="tx1"/>
            </a:solidFill>
            <a:miter lim="800000"/>
            <a:headEnd/>
            <a:tailEnd/>
          </a:ln>
        </p:spPr>
        <p:txBody>
          <a:bodyPr wrap="none"/>
          <a:lstStyle/>
          <a:p>
            <a:endParaRPr lang="en-US"/>
          </a:p>
        </p:txBody>
      </p:sp>
      <p:sp>
        <p:nvSpPr>
          <p:cNvPr id="102405" name="Line 5"/>
          <p:cNvSpPr>
            <a:spLocks noChangeShapeType="1"/>
          </p:cNvSpPr>
          <p:nvPr/>
        </p:nvSpPr>
        <p:spPr bwMode="auto">
          <a:xfrm>
            <a:off x="1065213" y="5867400"/>
            <a:ext cx="152400" cy="0"/>
          </a:xfrm>
          <a:prstGeom prst="line">
            <a:avLst/>
          </a:prstGeom>
          <a:noFill/>
          <a:ln w="9525">
            <a:solidFill>
              <a:schemeClr val="tx1"/>
            </a:solidFill>
            <a:miter lim="800000"/>
            <a:headEnd/>
            <a:tailEnd/>
          </a:ln>
        </p:spPr>
        <p:txBody>
          <a:bodyPr wrap="none"/>
          <a:lstStyle/>
          <a:p>
            <a:endParaRPr lang="en-US"/>
          </a:p>
        </p:txBody>
      </p:sp>
      <p:sp>
        <p:nvSpPr>
          <p:cNvPr id="102406" name="Line 6"/>
          <p:cNvSpPr>
            <a:spLocks noChangeShapeType="1"/>
          </p:cNvSpPr>
          <p:nvPr/>
        </p:nvSpPr>
        <p:spPr bwMode="auto">
          <a:xfrm>
            <a:off x="1065213" y="5715000"/>
            <a:ext cx="152400" cy="0"/>
          </a:xfrm>
          <a:prstGeom prst="line">
            <a:avLst/>
          </a:prstGeom>
          <a:noFill/>
          <a:ln w="9525">
            <a:solidFill>
              <a:schemeClr val="tx1"/>
            </a:solidFill>
            <a:miter lim="800000"/>
            <a:headEnd/>
            <a:tailEnd/>
          </a:ln>
        </p:spPr>
        <p:txBody>
          <a:bodyPr wrap="none"/>
          <a:lstStyle/>
          <a:p>
            <a:endParaRPr lang="en-US"/>
          </a:p>
        </p:txBody>
      </p:sp>
      <p:sp>
        <p:nvSpPr>
          <p:cNvPr id="102407" name="Line 7"/>
          <p:cNvSpPr>
            <a:spLocks noChangeShapeType="1"/>
          </p:cNvSpPr>
          <p:nvPr/>
        </p:nvSpPr>
        <p:spPr bwMode="auto">
          <a:xfrm>
            <a:off x="1065213" y="5562600"/>
            <a:ext cx="152400" cy="0"/>
          </a:xfrm>
          <a:prstGeom prst="line">
            <a:avLst/>
          </a:prstGeom>
          <a:noFill/>
          <a:ln w="9525">
            <a:solidFill>
              <a:schemeClr val="tx1"/>
            </a:solidFill>
            <a:miter lim="800000"/>
            <a:headEnd/>
            <a:tailEnd/>
          </a:ln>
        </p:spPr>
        <p:txBody>
          <a:bodyPr wrap="none"/>
          <a:lstStyle/>
          <a:p>
            <a:endParaRPr lang="en-US"/>
          </a:p>
        </p:txBody>
      </p:sp>
      <p:sp>
        <p:nvSpPr>
          <p:cNvPr id="102408" name="Line 8"/>
          <p:cNvSpPr>
            <a:spLocks noChangeShapeType="1"/>
          </p:cNvSpPr>
          <p:nvPr/>
        </p:nvSpPr>
        <p:spPr bwMode="auto">
          <a:xfrm>
            <a:off x="1065213" y="5410200"/>
            <a:ext cx="152400" cy="0"/>
          </a:xfrm>
          <a:prstGeom prst="line">
            <a:avLst/>
          </a:prstGeom>
          <a:noFill/>
          <a:ln w="9525">
            <a:solidFill>
              <a:schemeClr val="tx1"/>
            </a:solidFill>
            <a:miter lim="800000"/>
            <a:headEnd/>
            <a:tailEnd/>
          </a:ln>
        </p:spPr>
        <p:txBody>
          <a:bodyPr wrap="none"/>
          <a:lstStyle/>
          <a:p>
            <a:endParaRPr lang="en-US"/>
          </a:p>
        </p:txBody>
      </p:sp>
      <p:sp>
        <p:nvSpPr>
          <p:cNvPr id="102409" name="Line 9"/>
          <p:cNvSpPr>
            <a:spLocks noChangeShapeType="1"/>
          </p:cNvSpPr>
          <p:nvPr/>
        </p:nvSpPr>
        <p:spPr bwMode="auto">
          <a:xfrm>
            <a:off x="1065213" y="5257800"/>
            <a:ext cx="152400" cy="0"/>
          </a:xfrm>
          <a:prstGeom prst="line">
            <a:avLst/>
          </a:prstGeom>
          <a:noFill/>
          <a:ln w="9525">
            <a:solidFill>
              <a:schemeClr val="tx1"/>
            </a:solidFill>
            <a:miter lim="800000"/>
            <a:headEnd/>
            <a:tailEnd/>
          </a:ln>
        </p:spPr>
        <p:txBody>
          <a:bodyPr wrap="none"/>
          <a:lstStyle/>
          <a:p>
            <a:endParaRPr lang="en-US"/>
          </a:p>
        </p:txBody>
      </p:sp>
      <p:sp>
        <p:nvSpPr>
          <p:cNvPr id="102410" name="Line 10"/>
          <p:cNvSpPr>
            <a:spLocks noChangeShapeType="1"/>
          </p:cNvSpPr>
          <p:nvPr/>
        </p:nvSpPr>
        <p:spPr bwMode="auto">
          <a:xfrm>
            <a:off x="1065213" y="5105400"/>
            <a:ext cx="152400" cy="0"/>
          </a:xfrm>
          <a:prstGeom prst="line">
            <a:avLst/>
          </a:prstGeom>
          <a:noFill/>
          <a:ln w="9525">
            <a:solidFill>
              <a:schemeClr val="tx1"/>
            </a:solidFill>
            <a:miter lim="800000"/>
            <a:headEnd/>
            <a:tailEnd/>
          </a:ln>
        </p:spPr>
        <p:txBody>
          <a:bodyPr wrap="none"/>
          <a:lstStyle/>
          <a:p>
            <a:endParaRPr lang="en-US"/>
          </a:p>
        </p:txBody>
      </p:sp>
      <p:sp>
        <p:nvSpPr>
          <p:cNvPr id="102411" name="Line 11"/>
          <p:cNvSpPr>
            <a:spLocks noChangeShapeType="1"/>
          </p:cNvSpPr>
          <p:nvPr/>
        </p:nvSpPr>
        <p:spPr bwMode="auto">
          <a:xfrm>
            <a:off x="1065213" y="4953000"/>
            <a:ext cx="152400" cy="0"/>
          </a:xfrm>
          <a:prstGeom prst="line">
            <a:avLst/>
          </a:prstGeom>
          <a:noFill/>
          <a:ln w="9525">
            <a:solidFill>
              <a:schemeClr val="tx1"/>
            </a:solidFill>
            <a:miter lim="800000"/>
            <a:headEnd/>
            <a:tailEnd/>
          </a:ln>
        </p:spPr>
        <p:txBody>
          <a:bodyPr wrap="none"/>
          <a:lstStyle/>
          <a:p>
            <a:endParaRPr lang="en-US"/>
          </a:p>
        </p:txBody>
      </p:sp>
      <p:sp>
        <p:nvSpPr>
          <p:cNvPr id="102412" name="Line 12"/>
          <p:cNvSpPr>
            <a:spLocks noChangeShapeType="1"/>
          </p:cNvSpPr>
          <p:nvPr/>
        </p:nvSpPr>
        <p:spPr bwMode="auto">
          <a:xfrm>
            <a:off x="1065213" y="4800600"/>
            <a:ext cx="152400" cy="0"/>
          </a:xfrm>
          <a:prstGeom prst="line">
            <a:avLst/>
          </a:prstGeom>
          <a:noFill/>
          <a:ln w="9525">
            <a:solidFill>
              <a:schemeClr val="tx1"/>
            </a:solidFill>
            <a:miter lim="800000"/>
            <a:headEnd/>
            <a:tailEnd/>
          </a:ln>
        </p:spPr>
        <p:txBody>
          <a:bodyPr wrap="none"/>
          <a:lstStyle/>
          <a:p>
            <a:endParaRPr lang="en-US"/>
          </a:p>
        </p:txBody>
      </p:sp>
      <p:sp>
        <p:nvSpPr>
          <p:cNvPr id="102413" name="Line 13"/>
          <p:cNvSpPr>
            <a:spLocks noChangeShapeType="1"/>
          </p:cNvSpPr>
          <p:nvPr/>
        </p:nvSpPr>
        <p:spPr bwMode="auto">
          <a:xfrm>
            <a:off x="1065213" y="4648200"/>
            <a:ext cx="152400" cy="0"/>
          </a:xfrm>
          <a:prstGeom prst="line">
            <a:avLst/>
          </a:prstGeom>
          <a:noFill/>
          <a:ln w="9525">
            <a:solidFill>
              <a:schemeClr val="tx1"/>
            </a:solidFill>
            <a:miter lim="800000"/>
            <a:headEnd/>
            <a:tailEnd/>
          </a:ln>
        </p:spPr>
        <p:txBody>
          <a:bodyPr wrap="none"/>
          <a:lstStyle/>
          <a:p>
            <a:endParaRPr lang="en-US"/>
          </a:p>
        </p:txBody>
      </p:sp>
      <p:sp>
        <p:nvSpPr>
          <p:cNvPr id="102414" name="Line 14"/>
          <p:cNvSpPr>
            <a:spLocks noChangeShapeType="1"/>
          </p:cNvSpPr>
          <p:nvPr/>
        </p:nvSpPr>
        <p:spPr bwMode="auto">
          <a:xfrm>
            <a:off x="1065213" y="4495800"/>
            <a:ext cx="152400" cy="0"/>
          </a:xfrm>
          <a:prstGeom prst="line">
            <a:avLst/>
          </a:prstGeom>
          <a:noFill/>
          <a:ln w="9525">
            <a:solidFill>
              <a:schemeClr val="tx1"/>
            </a:solidFill>
            <a:miter lim="800000"/>
            <a:headEnd/>
            <a:tailEnd/>
          </a:ln>
        </p:spPr>
        <p:txBody>
          <a:bodyPr wrap="none"/>
          <a:lstStyle/>
          <a:p>
            <a:endParaRPr lang="en-US"/>
          </a:p>
        </p:txBody>
      </p:sp>
      <p:sp>
        <p:nvSpPr>
          <p:cNvPr id="102415" name="Line 15"/>
          <p:cNvSpPr>
            <a:spLocks noChangeShapeType="1"/>
          </p:cNvSpPr>
          <p:nvPr/>
        </p:nvSpPr>
        <p:spPr bwMode="auto">
          <a:xfrm>
            <a:off x="1065213" y="4343400"/>
            <a:ext cx="152400" cy="0"/>
          </a:xfrm>
          <a:prstGeom prst="line">
            <a:avLst/>
          </a:prstGeom>
          <a:noFill/>
          <a:ln w="9525">
            <a:solidFill>
              <a:schemeClr val="tx1"/>
            </a:solidFill>
            <a:miter lim="800000"/>
            <a:headEnd/>
            <a:tailEnd/>
          </a:ln>
        </p:spPr>
        <p:txBody>
          <a:bodyPr wrap="none"/>
          <a:lstStyle/>
          <a:p>
            <a:endParaRPr lang="en-US"/>
          </a:p>
        </p:txBody>
      </p:sp>
      <p:sp>
        <p:nvSpPr>
          <p:cNvPr id="102416" name="Line 16"/>
          <p:cNvSpPr>
            <a:spLocks noChangeShapeType="1"/>
          </p:cNvSpPr>
          <p:nvPr/>
        </p:nvSpPr>
        <p:spPr bwMode="auto">
          <a:xfrm>
            <a:off x="1065213" y="4191000"/>
            <a:ext cx="152400" cy="0"/>
          </a:xfrm>
          <a:prstGeom prst="line">
            <a:avLst/>
          </a:prstGeom>
          <a:noFill/>
          <a:ln w="9525">
            <a:solidFill>
              <a:schemeClr val="tx1"/>
            </a:solidFill>
            <a:miter lim="800000"/>
            <a:headEnd/>
            <a:tailEnd/>
          </a:ln>
        </p:spPr>
        <p:txBody>
          <a:bodyPr wrap="none"/>
          <a:lstStyle/>
          <a:p>
            <a:endParaRPr lang="en-US"/>
          </a:p>
        </p:txBody>
      </p:sp>
      <p:sp>
        <p:nvSpPr>
          <p:cNvPr id="102417" name="Line 17"/>
          <p:cNvSpPr>
            <a:spLocks noChangeShapeType="1"/>
          </p:cNvSpPr>
          <p:nvPr/>
        </p:nvSpPr>
        <p:spPr bwMode="auto">
          <a:xfrm>
            <a:off x="1065213" y="4038600"/>
            <a:ext cx="152400" cy="0"/>
          </a:xfrm>
          <a:prstGeom prst="line">
            <a:avLst/>
          </a:prstGeom>
          <a:noFill/>
          <a:ln w="9525">
            <a:solidFill>
              <a:schemeClr val="tx1"/>
            </a:solidFill>
            <a:miter lim="800000"/>
            <a:headEnd/>
            <a:tailEnd/>
          </a:ln>
        </p:spPr>
        <p:txBody>
          <a:bodyPr wrap="none"/>
          <a:lstStyle/>
          <a:p>
            <a:endParaRPr lang="en-US"/>
          </a:p>
        </p:txBody>
      </p:sp>
      <p:sp>
        <p:nvSpPr>
          <p:cNvPr id="102418" name="Line 18"/>
          <p:cNvSpPr>
            <a:spLocks noChangeShapeType="1"/>
          </p:cNvSpPr>
          <p:nvPr/>
        </p:nvSpPr>
        <p:spPr bwMode="auto">
          <a:xfrm>
            <a:off x="1065213" y="3886200"/>
            <a:ext cx="152400" cy="0"/>
          </a:xfrm>
          <a:prstGeom prst="line">
            <a:avLst/>
          </a:prstGeom>
          <a:noFill/>
          <a:ln w="9525">
            <a:solidFill>
              <a:schemeClr val="tx1"/>
            </a:solidFill>
            <a:miter lim="800000"/>
            <a:headEnd/>
            <a:tailEnd/>
          </a:ln>
        </p:spPr>
        <p:txBody>
          <a:bodyPr wrap="none"/>
          <a:lstStyle/>
          <a:p>
            <a:endParaRPr lang="en-US"/>
          </a:p>
        </p:txBody>
      </p:sp>
      <p:sp>
        <p:nvSpPr>
          <p:cNvPr id="102419" name="Line 19"/>
          <p:cNvSpPr>
            <a:spLocks noChangeShapeType="1"/>
          </p:cNvSpPr>
          <p:nvPr/>
        </p:nvSpPr>
        <p:spPr bwMode="auto">
          <a:xfrm>
            <a:off x="1065213" y="3733800"/>
            <a:ext cx="152400" cy="0"/>
          </a:xfrm>
          <a:prstGeom prst="line">
            <a:avLst/>
          </a:prstGeom>
          <a:noFill/>
          <a:ln w="9525">
            <a:solidFill>
              <a:schemeClr val="tx1"/>
            </a:solidFill>
            <a:miter lim="800000"/>
            <a:headEnd/>
            <a:tailEnd/>
          </a:ln>
        </p:spPr>
        <p:txBody>
          <a:bodyPr wrap="none"/>
          <a:lstStyle/>
          <a:p>
            <a:endParaRPr lang="en-US"/>
          </a:p>
        </p:txBody>
      </p:sp>
      <p:sp>
        <p:nvSpPr>
          <p:cNvPr id="102420" name="Line 20"/>
          <p:cNvSpPr>
            <a:spLocks noChangeShapeType="1"/>
          </p:cNvSpPr>
          <p:nvPr/>
        </p:nvSpPr>
        <p:spPr bwMode="auto">
          <a:xfrm>
            <a:off x="1065213" y="3581400"/>
            <a:ext cx="152400" cy="0"/>
          </a:xfrm>
          <a:prstGeom prst="line">
            <a:avLst/>
          </a:prstGeom>
          <a:noFill/>
          <a:ln w="9525">
            <a:solidFill>
              <a:schemeClr val="tx1"/>
            </a:solidFill>
            <a:miter lim="800000"/>
            <a:headEnd/>
            <a:tailEnd/>
          </a:ln>
        </p:spPr>
        <p:txBody>
          <a:bodyPr wrap="none"/>
          <a:lstStyle/>
          <a:p>
            <a:endParaRPr lang="en-US"/>
          </a:p>
        </p:txBody>
      </p:sp>
      <p:sp>
        <p:nvSpPr>
          <p:cNvPr id="102421" name="Line 21"/>
          <p:cNvSpPr>
            <a:spLocks noChangeShapeType="1"/>
          </p:cNvSpPr>
          <p:nvPr/>
        </p:nvSpPr>
        <p:spPr bwMode="auto">
          <a:xfrm>
            <a:off x="1065213" y="3429000"/>
            <a:ext cx="152400" cy="0"/>
          </a:xfrm>
          <a:prstGeom prst="line">
            <a:avLst/>
          </a:prstGeom>
          <a:noFill/>
          <a:ln w="9525">
            <a:solidFill>
              <a:schemeClr val="tx1"/>
            </a:solidFill>
            <a:miter lim="800000"/>
            <a:headEnd/>
            <a:tailEnd/>
          </a:ln>
        </p:spPr>
        <p:txBody>
          <a:bodyPr wrap="none"/>
          <a:lstStyle/>
          <a:p>
            <a:endParaRPr lang="en-US"/>
          </a:p>
        </p:txBody>
      </p:sp>
      <p:sp>
        <p:nvSpPr>
          <p:cNvPr id="102422" name="Line 22"/>
          <p:cNvSpPr>
            <a:spLocks noChangeShapeType="1"/>
          </p:cNvSpPr>
          <p:nvPr/>
        </p:nvSpPr>
        <p:spPr bwMode="auto">
          <a:xfrm>
            <a:off x="1065213" y="3276600"/>
            <a:ext cx="152400" cy="0"/>
          </a:xfrm>
          <a:prstGeom prst="line">
            <a:avLst/>
          </a:prstGeom>
          <a:noFill/>
          <a:ln w="9525">
            <a:solidFill>
              <a:schemeClr val="tx1"/>
            </a:solidFill>
            <a:miter lim="800000"/>
            <a:headEnd/>
            <a:tailEnd/>
          </a:ln>
        </p:spPr>
        <p:txBody>
          <a:bodyPr wrap="none"/>
          <a:lstStyle/>
          <a:p>
            <a:endParaRPr lang="en-US"/>
          </a:p>
        </p:txBody>
      </p:sp>
      <p:sp>
        <p:nvSpPr>
          <p:cNvPr id="102423" name="Line 23"/>
          <p:cNvSpPr>
            <a:spLocks noChangeShapeType="1"/>
          </p:cNvSpPr>
          <p:nvPr/>
        </p:nvSpPr>
        <p:spPr bwMode="auto">
          <a:xfrm>
            <a:off x="1065213" y="3124200"/>
            <a:ext cx="152400" cy="0"/>
          </a:xfrm>
          <a:prstGeom prst="line">
            <a:avLst/>
          </a:prstGeom>
          <a:noFill/>
          <a:ln w="9525">
            <a:solidFill>
              <a:schemeClr val="tx1"/>
            </a:solidFill>
            <a:miter lim="800000"/>
            <a:headEnd/>
            <a:tailEnd/>
          </a:ln>
        </p:spPr>
        <p:txBody>
          <a:bodyPr wrap="none"/>
          <a:lstStyle/>
          <a:p>
            <a:endParaRPr lang="en-US"/>
          </a:p>
        </p:txBody>
      </p:sp>
      <p:sp>
        <p:nvSpPr>
          <p:cNvPr id="102424" name="Line 24"/>
          <p:cNvSpPr>
            <a:spLocks noChangeShapeType="1"/>
          </p:cNvSpPr>
          <p:nvPr/>
        </p:nvSpPr>
        <p:spPr bwMode="auto">
          <a:xfrm>
            <a:off x="1065213" y="2971800"/>
            <a:ext cx="152400" cy="0"/>
          </a:xfrm>
          <a:prstGeom prst="line">
            <a:avLst/>
          </a:prstGeom>
          <a:noFill/>
          <a:ln w="9525">
            <a:solidFill>
              <a:schemeClr val="tx1"/>
            </a:solidFill>
            <a:miter lim="800000"/>
            <a:headEnd/>
            <a:tailEnd/>
          </a:ln>
        </p:spPr>
        <p:txBody>
          <a:bodyPr wrap="none"/>
          <a:lstStyle/>
          <a:p>
            <a:endParaRPr lang="en-US"/>
          </a:p>
        </p:txBody>
      </p:sp>
      <p:sp>
        <p:nvSpPr>
          <p:cNvPr id="102425" name="Line 25"/>
          <p:cNvSpPr>
            <a:spLocks noChangeShapeType="1"/>
          </p:cNvSpPr>
          <p:nvPr/>
        </p:nvSpPr>
        <p:spPr bwMode="auto">
          <a:xfrm>
            <a:off x="1065213" y="2819400"/>
            <a:ext cx="152400" cy="0"/>
          </a:xfrm>
          <a:prstGeom prst="line">
            <a:avLst/>
          </a:prstGeom>
          <a:noFill/>
          <a:ln w="9525">
            <a:solidFill>
              <a:schemeClr val="tx1"/>
            </a:solidFill>
            <a:miter lim="800000"/>
            <a:headEnd/>
            <a:tailEnd/>
          </a:ln>
        </p:spPr>
        <p:txBody>
          <a:bodyPr wrap="none"/>
          <a:lstStyle/>
          <a:p>
            <a:endParaRPr lang="en-US"/>
          </a:p>
        </p:txBody>
      </p:sp>
      <p:sp>
        <p:nvSpPr>
          <p:cNvPr id="102426" name="Line 26"/>
          <p:cNvSpPr>
            <a:spLocks noChangeShapeType="1"/>
          </p:cNvSpPr>
          <p:nvPr/>
        </p:nvSpPr>
        <p:spPr bwMode="auto">
          <a:xfrm>
            <a:off x="1065213" y="2667000"/>
            <a:ext cx="152400" cy="0"/>
          </a:xfrm>
          <a:prstGeom prst="line">
            <a:avLst/>
          </a:prstGeom>
          <a:noFill/>
          <a:ln w="9525">
            <a:solidFill>
              <a:schemeClr val="tx1"/>
            </a:solidFill>
            <a:miter lim="800000"/>
            <a:headEnd/>
            <a:tailEnd/>
          </a:ln>
        </p:spPr>
        <p:txBody>
          <a:bodyPr wrap="none"/>
          <a:lstStyle/>
          <a:p>
            <a:endParaRPr lang="en-US"/>
          </a:p>
        </p:txBody>
      </p:sp>
      <p:sp>
        <p:nvSpPr>
          <p:cNvPr id="102427" name="Line 27"/>
          <p:cNvSpPr>
            <a:spLocks noChangeShapeType="1"/>
          </p:cNvSpPr>
          <p:nvPr/>
        </p:nvSpPr>
        <p:spPr bwMode="auto">
          <a:xfrm>
            <a:off x="1065213" y="2514600"/>
            <a:ext cx="152400" cy="0"/>
          </a:xfrm>
          <a:prstGeom prst="line">
            <a:avLst/>
          </a:prstGeom>
          <a:noFill/>
          <a:ln w="9525">
            <a:solidFill>
              <a:schemeClr val="tx1"/>
            </a:solidFill>
            <a:miter lim="800000"/>
            <a:headEnd/>
            <a:tailEnd/>
          </a:ln>
        </p:spPr>
        <p:txBody>
          <a:bodyPr wrap="none"/>
          <a:lstStyle/>
          <a:p>
            <a:endParaRPr lang="en-US"/>
          </a:p>
        </p:txBody>
      </p:sp>
      <p:sp>
        <p:nvSpPr>
          <p:cNvPr id="102428" name="Line 28"/>
          <p:cNvSpPr>
            <a:spLocks noChangeShapeType="1"/>
          </p:cNvSpPr>
          <p:nvPr/>
        </p:nvSpPr>
        <p:spPr bwMode="auto">
          <a:xfrm>
            <a:off x="1065213" y="2362200"/>
            <a:ext cx="152400" cy="0"/>
          </a:xfrm>
          <a:prstGeom prst="line">
            <a:avLst/>
          </a:prstGeom>
          <a:noFill/>
          <a:ln w="9525">
            <a:solidFill>
              <a:schemeClr val="tx1"/>
            </a:solidFill>
            <a:miter lim="800000"/>
            <a:headEnd/>
            <a:tailEnd/>
          </a:ln>
        </p:spPr>
        <p:txBody>
          <a:bodyPr wrap="none"/>
          <a:lstStyle/>
          <a:p>
            <a:endParaRPr lang="en-US"/>
          </a:p>
        </p:txBody>
      </p:sp>
      <p:sp>
        <p:nvSpPr>
          <p:cNvPr id="102429" name="Line 29"/>
          <p:cNvSpPr>
            <a:spLocks noChangeShapeType="1"/>
          </p:cNvSpPr>
          <p:nvPr/>
        </p:nvSpPr>
        <p:spPr bwMode="auto">
          <a:xfrm>
            <a:off x="11414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2430" name="Line 30"/>
          <p:cNvSpPr>
            <a:spLocks noChangeShapeType="1"/>
          </p:cNvSpPr>
          <p:nvPr/>
        </p:nvSpPr>
        <p:spPr bwMode="auto">
          <a:xfrm>
            <a:off x="20558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2431" name="Line 31"/>
          <p:cNvSpPr>
            <a:spLocks noChangeShapeType="1"/>
          </p:cNvSpPr>
          <p:nvPr/>
        </p:nvSpPr>
        <p:spPr bwMode="auto">
          <a:xfrm>
            <a:off x="32750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2432" name="Line 32"/>
          <p:cNvSpPr>
            <a:spLocks noChangeShapeType="1"/>
          </p:cNvSpPr>
          <p:nvPr/>
        </p:nvSpPr>
        <p:spPr bwMode="auto">
          <a:xfrm>
            <a:off x="45704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2433" name="Line 33"/>
          <p:cNvSpPr>
            <a:spLocks noChangeShapeType="1"/>
          </p:cNvSpPr>
          <p:nvPr/>
        </p:nvSpPr>
        <p:spPr bwMode="auto">
          <a:xfrm>
            <a:off x="57134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2434" name="Line 34"/>
          <p:cNvSpPr>
            <a:spLocks noChangeShapeType="1"/>
          </p:cNvSpPr>
          <p:nvPr/>
        </p:nvSpPr>
        <p:spPr bwMode="auto">
          <a:xfrm>
            <a:off x="69326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2435" name="Line 35"/>
          <p:cNvSpPr>
            <a:spLocks noChangeShapeType="1"/>
          </p:cNvSpPr>
          <p:nvPr/>
        </p:nvSpPr>
        <p:spPr bwMode="auto">
          <a:xfrm>
            <a:off x="1141413" y="5791200"/>
            <a:ext cx="0" cy="152400"/>
          </a:xfrm>
          <a:prstGeom prst="line">
            <a:avLst/>
          </a:prstGeom>
          <a:noFill/>
          <a:ln w="9525">
            <a:solidFill>
              <a:schemeClr val="tx1"/>
            </a:solidFill>
            <a:miter lim="800000"/>
            <a:headEnd/>
            <a:tailEnd/>
          </a:ln>
        </p:spPr>
        <p:txBody>
          <a:bodyPr wrap="none"/>
          <a:lstStyle/>
          <a:p>
            <a:endParaRPr lang="en-US"/>
          </a:p>
        </p:txBody>
      </p:sp>
      <p:sp>
        <p:nvSpPr>
          <p:cNvPr id="102436" name="Line 36"/>
          <p:cNvSpPr>
            <a:spLocks noChangeShapeType="1"/>
          </p:cNvSpPr>
          <p:nvPr/>
        </p:nvSpPr>
        <p:spPr bwMode="auto">
          <a:xfrm>
            <a:off x="2360613" y="5791200"/>
            <a:ext cx="0" cy="152400"/>
          </a:xfrm>
          <a:prstGeom prst="line">
            <a:avLst/>
          </a:prstGeom>
          <a:noFill/>
          <a:ln w="9525">
            <a:solidFill>
              <a:schemeClr val="tx1"/>
            </a:solidFill>
            <a:miter lim="800000"/>
            <a:headEnd/>
            <a:tailEnd/>
          </a:ln>
        </p:spPr>
        <p:txBody>
          <a:bodyPr wrap="none"/>
          <a:lstStyle/>
          <a:p>
            <a:endParaRPr lang="en-US"/>
          </a:p>
        </p:txBody>
      </p:sp>
      <p:sp>
        <p:nvSpPr>
          <p:cNvPr id="102437" name="Line 37"/>
          <p:cNvSpPr>
            <a:spLocks noChangeShapeType="1"/>
          </p:cNvSpPr>
          <p:nvPr/>
        </p:nvSpPr>
        <p:spPr bwMode="auto">
          <a:xfrm>
            <a:off x="3579813" y="5791200"/>
            <a:ext cx="0" cy="152400"/>
          </a:xfrm>
          <a:prstGeom prst="line">
            <a:avLst/>
          </a:prstGeom>
          <a:noFill/>
          <a:ln w="9525">
            <a:solidFill>
              <a:schemeClr val="tx1"/>
            </a:solidFill>
            <a:miter lim="800000"/>
            <a:headEnd/>
            <a:tailEnd/>
          </a:ln>
        </p:spPr>
        <p:txBody>
          <a:bodyPr wrap="none"/>
          <a:lstStyle/>
          <a:p>
            <a:endParaRPr lang="en-US"/>
          </a:p>
        </p:txBody>
      </p:sp>
      <p:sp>
        <p:nvSpPr>
          <p:cNvPr id="102438" name="Line 38"/>
          <p:cNvSpPr>
            <a:spLocks noChangeShapeType="1"/>
          </p:cNvSpPr>
          <p:nvPr/>
        </p:nvSpPr>
        <p:spPr bwMode="auto">
          <a:xfrm>
            <a:off x="4799013" y="5791200"/>
            <a:ext cx="0" cy="152400"/>
          </a:xfrm>
          <a:prstGeom prst="line">
            <a:avLst/>
          </a:prstGeom>
          <a:noFill/>
          <a:ln w="9525">
            <a:solidFill>
              <a:schemeClr val="tx1"/>
            </a:solidFill>
            <a:miter lim="800000"/>
            <a:headEnd/>
            <a:tailEnd/>
          </a:ln>
        </p:spPr>
        <p:txBody>
          <a:bodyPr wrap="none"/>
          <a:lstStyle/>
          <a:p>
            <a:endParaRPr lang="en-US"/>
          </a:p>
        </p:txBody>
      </p:sp>
      <p:sp>
        <p:nvSpPr>
          <p:cNvPr id="102439" name="Line 39"/>
          <p:cNvSpPr>
            <a:spLocks noChangeShapeType="1"/>
          </p:cNvSpPr>
          <p:nvPr/>
        </p:nvSpPr>
        <p:spPr bwMode="auto">
          <a:xfrm>
            <a:off x="6018213" y="5791200"/>
            <a:ext cx="0" cy="152400"/>
          </a:xfrm>
          <a:prstGeom prst="line">
            <a:avLst/>
          </a:prstGeom>
          <a:noFill/>
          <a:ln w="9525">
            <a:solidFill>
              <a:schemeClr val="tx1"/>
            </a:solidFill>
            <a:miter lim="800000"/>
            <a:headEnd/>
            <a:tailEnd/>
          </a:ln>
        </p:spPr>
        <p:txBody>
          <a:bodyPr wrap="none"/>
          <a:lstStyle/>
          <a:p>
            <a:endParaRPr lang="en-US"/>
          </a:p>
        </p:txBody>
      </p:sp>
      <p:sp>
        <p:nvSpPr>
          <p:cNvPr id="102440" name="Line 40"/>
          <p:cNvSpPr>
            <a:spLocks noChangeShapeType="1"/>
          </p:cNvSpPr>
          <p:nvPr/>
        </p:nvSpPr>
        <p:spPr bwMode="auto">
          <a:xfrm>
            <a:off x="7237413" y="5791200"/>
            <a:ext cx="0" cy="152400"/>
          </a:xfrm>
          <a:prstGeom prst="line">
            <a:avLst/>
          </a:prstGeom>
          <a:noFill/>
          <a:ln w="9525">
            <a:solidFill>
              <a:schemeClr val="tx1"/>
            </a:solidFill>
            <a:miter lim="800000"/>
            <a:headEnd/>
            <a:tailEnd/>
          </a:ln>
        </p:spPr>
        <p:txBody>
          <a:bodyPr wrap="none"/>
          <a:lstStyle/>
          <a:p>
            <a:endParaRPr lang="en-US"/>
          </a:p>
        </p:txBody>
      </p:sp>
      <p:sp>
        <p:nvSpPr>
          <p:cNvPr id="102441" name="Line 41"/>
          <p:cNvSpPr>
            <a:spLocks noChangeShapeType="1"/>
          </p:cNvSpPr>
          <p:nvPr/>
        </p:nvSpPr>
        <p:spPr bwMode="auto">
          <a:xfrm>
            <a:off x="1141413" y="5791200"/>
            <a:ext cx="0" cy="152400"/>
          </a:xfrm>
          <a:prstGeom prst="line">
            <a:avLst/>
          </a:prstGeom>
          <a:noFill/>
          <a:ln w="9525">
            <a:solidFill>
              <a:schemeClr val="tx1"/>
            </a:solidFill>
            <a:miter lim="800000"/>
            <a:headEnd/>
            <a:tailEnd/>
          </a:ln>
        </p:spPr>
        <p:txBody>
          <a:bodyPr wrap="none"/>
          <a:lstStyle/>
          <a:p>
            <a:endParaRPr lang="en-US"/>
          </a:p>
        </p:txBody>
      </p:sp>
      <p:sp>
        <p:nvSpPr>
          <p:cNvPr id="102442" name="Line 42"/>
          <p:cNvSpPr>
            <a:spLocks noChangeShapeType="1"/>
          </p:cNvSpPr>
          <p:nvPr/>
        </p:nvSpPr>
        <p:spPr bwMode="auto">
          <a:xfrm>
            <a:off x="8151813" y="5867400"/>
            <a:ext cx="152400" cy="0"/>
          </a:xfrm>
          <a:prstGeom prst="line">
            <a:avLst/>
          </a:prstGeom>
          <a:noFill/>
          <a:ln w="9525">
            <a:solidFill>
              <a:schemeClr val="tx1"/>
            </a:solidFill>
            <a:miter lim="800000"/>
            <a:headEnd/>
            <a:tailEnd/>
          </a:ln>
        </p:spPr>
        <p:txBody>
          <a:bodyPr wrap="none"/>
          <a:lstStyle/>
          <a:p>
            <a:endParaRPr lang="en-US"/>
          </a:p>
        </p:txBody>
      </p:sp>
      <p:sp>
        <p:nvSpPr>
          <p:cNvPr id="102443" name="Line 43"/>
          <p:cNvSpPr>
            <a:spLocks noChangeShapeType="1"/>
          </p:cNvSpPr>
          <p:nvPr/>
        </p:nvSpPr>
        <p:spPr bwMode="auto">
          <a:xfrm>
            <a:off x="8151813" y="5715000"/>
            <a:ext cx="152400" cy="0"/>
          </a:xfrm>
          <a:prstGeom prst="line">
            <a:avLst/>
          </a:prstGeom>
          <a:noFill/>
          <a:ln w="9525">
            <a:solidFill>
              <a:schemeClr val="tx1"/>
            </a:solidFill>
            <a:miter lim="800000"/>
            <a:headEnd/>
            <a:tailEnd/>
          </a:ln>
        </p:spPr>
        <p:txBody>
          <a:bodyPr wrap="none"/>
          <a:lstStyle/>
          <a:p>
            <a:endParaRPr lang="en-US"/>
          </a:p>
        </p:txBody>
      </p:sp>
      <p:sp>
        <p:nvSpPr>
          <p:cNvPr id="102444" name="Line 44"/>
          <p:cNvSpPr>
            <a:spLocks noChangeShapeType="1"/>
          </p:cNvSpPr>
          <p:nvPr/>
        </p:nvSpPr>
        <p:spPr bwMode="auto">
          <a:xfrm>
            <a:off x="8151813" y="5562600"/>
            <a:ext cx="152400" cy="0"/>
          </a:xfrm>
          <a:prstGeom prst="line">
            <a:avLst/>
          </a:prstGeom>
          <a:noFill/>
          <a:ln w="9525">
            <a:solidFill>
              <a:schemeClr val="tx1"/>
            </a:solidFill>
            <a:miter lim="800000"/>
            <a:headEnd/>
            <a:tailEnd/>
          </a:ln>
        </p:spPr>
        <p:txBody>
          <a:bodyPr wrap="none"/>
          <a:lstStyle/>
          <a:p>
            <a:endParaRPr lang="en-US"/>
          </a:p>
        </p:txBody>
      </p:sp>
      <p:sp>
        <p:nvSpPr>
          <p:cNvPr id="102445" name="Line 45"/>
          <p:cNvSpPr>
            <a:spLocks noChangeShapeType="1"/>
          </p:cNvSpPr>
          <p:nvPr/>
        </p:nvSpPr>
        <p:spPr bwMode="auto">
          <a:xfrm>
            <a:off x="8151813" y="5410200"/>
            <a:ext cx="152400" cy="0"/>
          </a:xfrm>
          <a:prstGeom prst="line">
            <a:avLst/>
          </a:prstGeom>
          <a:noFill/>
          <a:ln w="9525">
            <a:solidFill>
              <a:schemeClr val="tx1"/>
            </a:solidFill>
            <a:miter lim="800000"/>
            <a:headEnd/>
            <a:tailEnd/>
          </a:ln>
        </p:spPr>
        <p:txBody>
          <a:bodyPr wrap="none"/>
          <a:lstStyle/>
          <a:p>
            <a:endParaRPr lang="en-US"/>
          </a:p>
        </p:txBody>
      </p:sp>
      <p:sp>
        <p:nvSpPr>
          <p:cNvPr id="102446" name="Line 46"/>
          <p:cNvSpPr>
            <a:spLocks noChangeShapeType="1"/>
          </p:cNvSpPr>
          <p:nvPr/>
        </p:nvSpPr>
        <p:spPr bwMode="auto">
          <a:xfrm>
            <a:off x="8151813" y="5257800"/>
            <a:ext cx="152400" cy="0"/>
          </a:xfrm>
          <a:prstGeom prst="line">
            <a:avLst/>
          </a:prstGeom>
          <a:noFill/>
          <a:ln w="9525">
            <a:solidFill>
              <a:schemeClr val="tx1"/>
            </a:solidFill>
            <a:miter lim="800000"/>
            <a:headEnd/>
            <a:tailEnd/>
          </a:ln>
        </p:spPr>
        <p:txBody>
          <a:bodyPr wrap="none"/>
          <a:lstStyle/>
          <a:p>
            <a:endParaRPr lang="en-US"/>
          </a:p>
        </p:txBody>
      </p:sp>
      <p:sp>
        <p:nvSpPr>
          <p:cNvPr id="102447" name="Line 47"/>
          <p:cNvSpPr>
            <a:spLocks noChangeShapeType="1"/>
          </p:cNvSpPr>
          <p:nvPr/>
        </p:nvSpPr>
        <p:spPr bwMode="auto">
          <a:xfrm>
            <a:off x="8151813" y="5105400"/>
            <a:ext cx="152400" cy="0"/>
          </a:xfrm>
          <a:prstGeom prst="line">
            <a:avLst/>
          </a:prstGeom>
          <a:noFill/>
          <a:ln w="9525">
            <a:solidFill>
              <a:schemeClr val="tx1"/>
            </a:solidFill>
            <a:miter lim="800000"/>
            <a:headEnd/>
            <a:tailEnd/>
          </a:ln>
        </p:spPr>
        <p:txBody>
          <a:bodyPr wrap="none"/>
          <a:lstStyle/>
          <a:p>
            <a:endParaRPr lang="en-US"/>
          </a:p>
        </p:txBody>
      </p:sp>
      <p:sp>
        <p:nvSpPr>
          <p:cNvPr id="102448" name="Line 48"/>
          <p:cNvSpPr>
            <a:spLocks noChangeShapeType="1"/>
          </p:cNvSpPr>
          <p:nvPr/>
        </p:nvSpPr>
        <p:spPr bwMode="auto">
          <a:xfrm>
            <a:off x="8151813" y="4953000"/>
            <a:ext cx="152400" cy="0"/>
          </a:xfrm>
          <a:prstGeom prst="line">
            <a:avLst/>
          </a:prstGeom>
          <a:noFill/>
          <a:ln w="9525">
            <a:solidFill>
              <a:schemeClr val="tx1"/>
            </a:solidFill>
            <a:miter lim="800000"/>
            <a:headEnd/>
            <a:tailEnd/>
          </a:ln>
        </p:spPr>
        <p:txBody>
          <a:bodyPr wrap="none"/>
          <a:lstStyle/>
          <a:p>
            <a:endParaRPr lang="en-US"/>
          </a:p>
        </p:txBody>
      </p:sp>
      <p:sp>
        <p:nvSpPr>
          <p:cNvPr id="102449" name="Line 49"/>
          <p:cNvSpPr>
            <a:spLocks noChangeShapeType="1"/>
          </p:cNvSpPr>
          <p:nvPr/>
        </p:nvSpPr>
        <p:spPr bwMode="auto">
          <a:xfrm>
            <a:off x="8151813" y="4800600"/>
            <a:ext cx="152400" cy="0"/>
          </a:xfrm>
          <a:prstGeom prst="line">
            <a:avLst/>
          </a:prstGeom>
          <a:noFill/>
          <a:ln w="9525">
            <a:solidFill>
              <a:schemeClr val="tx1"/>
            </a:solidFill>
            <a:miter lim="800000"/>
            <a:headEnd/>
            <a:tailEnd/>
          </a:ln>
        </p:spPr>
        <p:txBody>
          <a:bodyPr wrap="none"/>
          <a:lstStyle/>
          <a:p>
            <a:endParaRPr lang="en-US"/>
          </a:p>
        </p:txBody>
      </p:sp>
      <p:sp>
        <p:nvSpPr>
          <p:cNvPr id="102450" name="Line 50"/>
          <p:cNvSpPr>
            <a:spLocks noChangeShapeType="1"/>
          </p:cNvSpPr>
          <p:nvPr/>
        </p:nvSpPr>
        <p:spPr bwMode="auto">
          <a:xfrm>
            <a:off x="8151813" y="4648200"/>
            <a:ext cx="152400" cy="0"/>
          </a:xfrm>
          <a:prstGeom prst="line">
            <a:avLst/>
          </a:prstGeom>
          <a:noFill/>
          <a:ln w="9525">
            <a:solidFill>
              <a:schemeClr val="tx1"/>
            </a:solidFill>
            <a:miter lim="800000"/>
            <a:headEnd/>
            <a:tailEnd/>
          </a:ln>
        </p:spPr>
        <p:txBody>
          <a:bodyPr wrap="none"/>
          <a:lstStyle/>
          <a:p>
            <a:endParaRPr lang="en-US"/>
          </a:p>
        </p:txBody>
      </p:sp>
      <p:sp>
        <p:nvSpPr>
          <p:cNvPr id="102451" name="Line 51"/>
          <p:cNvSpPr>
            <a:spLocks noChangeShapeType="1"/>
          </p:cNvSpPr>
          <p:nvPr/>
        </p:nvSpPr>
        <p:spPr bwMode="auto">
          <a:xfrm>
            <a:off x="8151813" y="4495800"/>
            <a:ext cx="152400" cy="0"/>
          </a:xfrm>
          <a:prstGeom prst="line">
            <a:avLst/>
          </a:prstGeom>
          <a:noFill/>
          <a:ln w="9525">
            <a:solidFill>
              <a:schemeClr val="tx1"/>
            </a:solidFill>
            <a:miter lim="800000"/>
            <a:headEnd/>
            <a:tailEnd/>
          </a:ln>
        </p:spPr>
        <p:txBody>
          <a:bodyPr wrap="none"/>
          <a:lstStyle/>
          <a:p>
            <a:endParaRPr lang="en-US"/>
          </a:p>
        </p:txBody>
      </p:sp>
      <p:sp>
        <p:nvSpPr>
          <p:cNvPr id="102452" name="Line 52"/>
          <p:cNvSpPr>
            <a:spLocks noChangeShapeType="1"/>
          </p:cNvSpPr>
          <p:nvPr/>
        </p:nvSpPr>
        <p:spPr bwMode="auto">
          <a:xfrm>
            <a:off x="8151813" y="4343400"/>
            <a:ext cx="152400" cy="0"/>
          </a:xfrm>
          <a:prstGeom prst="line">
            <a:avLst/>
          </a:prstGeom>
          <a:noFill/>
          <a:ln w="9525">
            <a:solidFill>
              <a:schemeClr val="tx1"/>
            </a:solidFill>
            <a:miter lim="800000"/>
            <a:headEnd/>
            <a:tailEnd/>
          </a:ln>
        </p:spPr>
        <p:txBody>
          <a:bodyPr wrap="none"/>
          <a:lstStyle/>
          <a:p>
            <a:endParaRPr lang="en-US"/>
          </a:p>
        </p:txBody>
      </p:sp>
      <p:sp>
        <p:nvSpPr>
          <p:cNvPr id="102453" name="Line 53"/>
          <p:cNvSpPr>
            <a:spLocks noChangeShapeType="1"/>
          </p:cNvSpPr>
          <p:nvPr/>
        </p:nvSpPr>
        <p:spPr bwMode="auto">
          <a:xfrm>
            <a:off x="8151813" y="4191000"/>
            <a:ext cx="152400" cy="0"/>
          </a:xfrm>
          <a:prstGeom prst="line">
            <a:avLst/>
          </a:prstGeom>
          <a:noFill/>
          <a:ln w="9525">
            <a:solidFill>
              <a:schemeClr val="tx1"/>
            </a:solidFill>
            <a:miter lim="800000"/>
            <a:headEnd/>
            <a:tailEnd/>
          </a:ln>
        </p:spPr>
        <p:txBody>
          <a:bodyPr wrap="none"/>
          <a:lstStyle/>
          <a:p>
            <a:endParaRPr lang="en-US"/>
          </a:p>
        </p:txBody>
      </p:sp>
      <p:sp>
        <p:nvSpPr>
          <p:cNvPr id="102454" name="Line 54"/>
          <p:cNvSpPr>
            <a:spLocks noChangeShapeType="1"/>
          </p:cNvSpPr>
          <p:nvPr/>
        </p:nvSpPr>
        <p:spPr bwMode="auto">
          <a:xfrm>
            <a:off x="8151813" y="4038600"/>
            <a:ext cx="152400" cy="0"/>
          </a:xfrm>
          <a:prstGeom prst="line">
            <a:avLst/>
          </a:prstGeom>
          <a:noFill/>
          <a:ln w="9525">
            <a:solidFill>
              <a:schemeClr val="tx1"/>
            </a:solidFill>
            <a:miter lim="800000"/>
            <a:headEnd/>
            <a:tailEnd/>
          </a:ln>
        </p:spPr>
        <p:txBody>
          <a:bodyPr wrap="none"/>
          <a:lstStyle/>
          <a:p>
            <a:endParaRPr lang="en-US"/>
          </a:p>
        </p:txBody>
      </p:sp>
      <p:sp>
        <p:nvSpPr>
          <p:cNvPr id="102455" name="Line 55"/>
          <p:cNvSpPr>
            <a:spLocks noChangeShapeType="1"/>
          </p:cNvSpPr>
          <p:nvPr/>
        </p:nvSpPr>
        <p:spPr bwMode="auto">
          <a:xfrm>
            <a:off x="8151813" y="3886200"/>
            <a:ext cx="152400" cy="0"/>
          </a:xfrm>
          <a:prstGeom prst="line">
            <a:avLst/>
          </a:prstGeom>
          <a:noFill/>
          <a:ln w="9525">
            <a:solidFill>
              <a:schemeClr val="tx1"/>
            </a:solidFill>
            <a:miter lim="800000"/>
            <a:headEnd/>
            <a:tailEnd/>
          </a:ln>
        </p:spPr>
        <p:txBody>
          <a:bodyPr wrap="none"/>
          <a:lstStyle/>
          <a:p>
            <a:endParaRPr lang="en-US"/>
          </a:p>
        </p:txBody>
      </p:sp>
      <p:sp>
        <p:nvSpPr>
          <p:cNvPr id="102456" name="Line 56"/>
          <p:cNvSpPr>
            <a:spLocks noChangeShapeType="1"/>
          </p:cNvSpPr>
          <p:nvPr/>
        </p:nvSpPr>
        <p:spPr bwMode="auto">
          <a:xfrm>
            <a:off x="8151813" y="3733800"/>
            <a:ext cx="152400" cy="0"/>
          </a:xfrm>
          <a:prstGeom prst="line">
            <a:avLst/>
          </a:prstGeom>
          <a:noFill/>
          <a:ln w="9525">
            <a:solidFill>
              <a:schemeClr val="tx1"/>
            </a:solidFill>
            <a:miter lim="800000"/>
            <a:headEnd/>
            <a:tailEnd/>
          </a:ln>
        </p:spPr>
        <p:txBody>
          <a:bodyPr wrap="none"/>
          <a:lstStyle/>
          <a:p>
            <a:endParaRPr lang="en-US"/>
          </a:p>
        </p:txBody>
      </p:sp>
      <p:sp>
        <p:nvSpPr>
          <p:cNvPr id="102457" name="Line 57"/>
          <p:cNvSpPr>
            <a:spLocks noChangeShapeType="1"/>
          </p:cNvSpPr>
          <p:nvPr/>
        </p:nvSpPr>
        <p:spPr bwMode="auto">
          <a:xfrm>
            <a:off x="8151813" y="3581400"/>
            <a:ext cx="152400" cy="0"/>
          </a:xfrm>
          <a:prstGeom prst="line">
            <a:avLst/>
          </a:prstGeom>
          <a:noFill/>
          <a:ln w="9525">
            <a:solidFill>
              <a:schemeClr val="tx1"/>
            </a:solidFill>
            <a:miter lim="800000"/>
            <a:headEnd/>
            <a:tailEnd/>
          </a:ln>
        </p:spPr>
        <p:txBody>
          <a:bodyPr wrap="none"/>
          <a:lstStyle/>
          <a:p>
            <a:endParaRPr lang="en-US"/>
          </a:p>
        </p:txBody>
      </p:sp>
      <p:sp>
        <p:nvSpPr>
          <p:cNvPr id="102458" name="Line 58"/>
          <p:cNvSpPr>
            <a:spLocks noChangeShapeType="1"/>
          </p:cNvSpPr>
          <p:nvPr/>
        </p:nvSpPr>
        <p:spPr bwMode="auto">
          <a:xfrm>
            <a:off x="8151813" y="3429000"/>
            <a:ext cx="152400" cy="0"/>
          </a:xfrm>
          <a:prstGeom prst="line">
            <a:avLst/>
          </a:prstGeom>
          <a:noFill/>
          <a:ln w="9525">
            <a:solidFill>
              <a:schemeClr val="tx1"/>
            </a:solidFill>
            <a:miter lim="800000"/>
            <a:headEnd/>
            <a:tailEnd/>
          </a:ln>
        </p:spPr>
        <p:txBody>
          <a:bodyPr wrap="none"/>
          <a:lstStyle/>
          <a:p>
            <a:endParaRPr lang="en-US"/>
          </a:p>
        </p:txBody>
      </p:sp>
      <p:sp>
        <p:nvSpPr>
          <p:cNvPr id="102459" name="Line 59"/>
          <p:cNvSpPr>
            <a:spLocks noChangeShapeType="1"/>
          </p:cNvSpPr>
          <p:nvPr/>
        </p:nvSpPr>
        <p:spPr bwMode="auto">
          <a:xfrm>
            <a:off x="8151813" y="3276600"/>
            <a:ext cx="152400" cy="0"/>
          </a:xfrm>
          <a:prstGeom prst="line">
            <a:avLst/>
          </a:prstGeom>
          <a:noFill/>
          <a:ln w="9525">
            <a:solidFill>
              <a:schemeClr val="tx1"/>
            </a:solidFill>
            <a:miter lim="800000"/>
            <a:headEnd/>
            <a:tailEnd/>
          </a:ln>
        </p:spPr>
        <p:txBody>
          <a:bodyPr wrap="none"/>
          <a:lstStyle/>
          <a:p>
            <a:endParaRPr lang="en-US"/>
          </a:p>
        </p:txBody>
      </p:sp>
      <p:sp>
        <p:nvSpPr>
          <p:cNvPr id="102460" name="Line 60"/>
          <p:cNvSpPr>
            <a:spLocks noChangeShapeType="1"/>
          </p:cNvSpPr>
          <p:nvPr/>
        </p:nvSpPr>
        <p:spPr bwMode="auto">
          <a:xfrm>
            <a:off x="8151813" y="3124200"/>
            <a:ext cx="152400" cy="0"/>
          </a:xfrm>
          <a:prstGeom prst="line">
            <a:avLst/>
          </a:prstGeom>
          <a:noFill/>
          <a:ln w="9525">
            <a:solidFill>
              <a:schemeClr val="tx1"/>
            </a:solidFill>
            <a:miter lim="800000"/>
            <a:headEnd/>
            <a:tailEnd/>
          </a:ln>
        </p:spPr>
        <p:txBody>
          <a:bodyPr wrap="none"/>
          <a:lstStyle/>
          <a:p>
            <a:endParaRPr lang="en-US"/>
          </a:p>
        </p:txBody>
      </p:sp>
      <p:sp>
        <p:nvSpPr>
          <p:cNvPr id="102461" name="Line 61"/>
          <p:cNvSpPr>
            <a:spLocks noChangeShapeType="1"/>
          </p:cNvSpPr>
          <p:nvPr/>
        </p:nvSpPr>
        <p:spPr bwMode="auto">
          <a:xfrm>
            <a:off x="8151813" y="2971800"/>
            <a:ext cx="152400" cy="0"/>
          </a:xfrm>
          <a:prstGeom prst="line">
            <a:avLst/>
          </a:prstGeom>
          <a:noFill/>
          <a:ln w="9525">
            <a:solidFill>
              <a:schemeClr val="tx1"/>
            </a:solidFill>
            <a:miter lim="800000"/>
            <a:headEnd/>
            <a:tailEnd/>
          </a:ln>
        </p:spPr>
        <p:txBody>
          <a:bodyPr wrap="none"/>
          <a:lstStyle/>
          <a:p>
            <a:endParaRPr lang="en-US"/>
          </a:p>
        </p:txBody>
      </p:sp>
      <p:sp>
        <p:nvSpPr>
          <p:cNvPr id="102462" name="Line 62"/>
          <p:cNvSpPr>
            <a:spLocks noChangeShapeType="1"/>
          </p:cNvSpPr>
          <p:nvPr/>
        </p:nvSpPr>
        <p:spPr bwMode="auto">
          <a:xfrm>
            <a:off x="8151813" y="2819400"/>
            <a:ext cx="152400" cy="0"/>
          </a:xfrm>
          <a:prstGeom prst="line">
            <a:avLst/>
          </a:prstGeom>
          <a:noFill/>
          <a:ln w="9525">
            <a:solidFill>
              <a:schemeClr val="tx1"/>
            </a:solidFill>
            <a:miter lim="800000"/>
            <a:headEnd/>
            <a:tailEnd/>
          </a:ln>
        </p:spPr>
        <p:txBody>
          <a:bodyPr wrap="none"/>
          <a:lstStyle/>
          <a:p>
            <a:endParaRPr lang="en-US"/>
          </a:p>
        </p:txBody>
      </p:sp>
      <p:sp>
        <p:nvSpPr>
          <p:cNvPr id="102463" name="Line 63"/>
          <p:cNvSpPr>
            <a:spLocks noChangeShapeType="1"/>
          </p:cNvSpPr>
          <p:nvPr/>
        </p:nvSpPr>
        <p:spPr bwMode="auto">
          <a:xfrm>
            <a:off x="8151813" y="2667000"/>
            <a:ext cx="152400" cy="0"/>
          </a:xfrm>
          <a:prstGeom prst="line">
            <a:avLst/>
          </a:prstGeom>
          <a:noFill/>
          <a:ln w="9525">
            <a:solidFill>
              <a:schemeClr val="tx1"/>
            </a:solidFill>
            <a:miter lim="800000"/>
            <a:headEnd/>
            <a:tailEnd/>
          </a:ln>
        </p:spPr>
        <p:txBody>
          <a:bodyPr wrap="none"/>
          <a:lstStyle/>
          <a:p>
            <a:endParaRPr lang="en-US"/>
          </a:p>
        </p:txBody>
      </p:sp>
      <p:sp>
        <p:nvSpPr>
          <p:cNvPr id="102464" name="Line 64"/>
          <p:cNvSpPr>
            <a:spLocks noChangeShapeType="1"/>
          </p:cNvSpPr>
          <p:nvPr/>
        </p:nvSpPr>
        <p:spPr bwMode="auto">
          <a:xfrm>
            <a:off x="8151813" y="2514600"/>
            <a:ext cx="152400" cy="0"/>
          </a:xfrm>
          <a:prstGeom prst="line">
            <a:avLst/>
          </a:prstGeom>
          <a:noFill/>
          <a:ln w="9525">
            <a:solidFill>
              <a:schemeClr val="tx1"/>
            </a:solidFill>
            <a:miter lim="800000"/>
            <a:headEnd/>
            <a:tailEnd/>
          </a:ln>
        </p:spPr>
        <p:txBody>
          <a:bodyPr wrap="none"/>
          <a:lstStyle/>
          <a:p>
            <a:endParaRPr lang="en-US"/>
          </a:p>
        </p:txBody>
      </p:sp>
      <p:sp>
        <p:nvSpPr>
          <p:cNvPr id="102465" name="Line 65"/>
          <p:cNvSpPr>
            <a:spLocks noChangeShapeType="1"/>
          </p:cNvSpPr>
          <p:nvPr/>
        </p:nvSpPr>
        <p:spPr bwMode="auto">
          <a:xfrm>
            <a:off x="8151813" y="2362200"/>
            <a:ext cx="152400" cy="0"/>
          </a:xfrm>
          <a:prstGeom prst="line">
            <a:avLst/>
          </a:prstGeom>
          <a:noFill/>
          <a:ln w="9525">
            <a:solidFill>
              <a:schemeClr val="tx1"/>
            </a:solidFill>
            <a:miter lim="800000"/>
            <a:headEnd/>
            <a:tailEnd/>
          </a:ln>
        </p:spPr>
        <p:txBody>
          <a:bodyPr wrap="none"/>
          <a:lstStyle/>
          <a:p>
            <a:endParaRPr lang="en-US"/>
          </a:p>
        </p:txBody>
      </p:sp>
      <p:sp>
        <p:nvSpPr>
          <p:cNvPr id="102466" name="Line 66"/>
          <p:cNvSpPr>
            <a:spLocks noChangeShapeType="1"/>
          </p:cNvSpPr>
          <p:nvPr/>
        </p:nvSpPr>
        <p:spPr bwMode="auto">
          <a:xfrm>
            <a:off x="8228013" y="5791200"/>
            <a:ext cx="0" cy="152400"/>
          </a:xfrm>
          <a:prstGeom prst="line">
            <a:avLst/>
          </a:prstGeom>
          <a:noFill/>
          <a:ln w="9525">
            <a:solidFill>
              <a:schemeClr val="tx1"/>
            </a:solidFill>
            <a:miter lim="800000"/>
            <a:headEnd/>
            <a:tailEnd/>
          </a:ln>
        </p:spPr>
        <p:txBody>
          <a:bodyPr wrap="none"/>
          <a:lstStyle/>
          <a:p>
            <a:endParaRPr lang="en-US"/>
          </a:p>
        </p:txBody>
      </p:sp>
      <p:sp>
        <p:nvSpPr>
          <p:cNvPr id="102467" name="Line 67"/>
          <p:cNvSpPr>
            <a:spLocks noChangeShapeType="1"/>
          </p:cNvSpPr>
          <p:nvPr/>
        </p:nvSpPr>
        <p:spPr bwMode="auto">
          <a:xfrm>
            <a:off x="8228013" y="5791200"/>
            <a:ext cx="0" cy="152400"/>
          </a:xfrm>
          <a:prstGeom prst="line">
            <a:avLst/>
          </a:prstGeom>
          <a:noFill/>
          <a:ln w="9525">
            <a:solidFill>
              <a:schemeClr val="tx1"/>
            </a:solidFill>
            <a:miter lim="800000"/>
            <a:headEnd/>
            <a:tailEnd/>
          </a:ln>
        </p:spPr>
        <p:txBody>
          <a:bodyPr wrap="none"/>
          <a:lstStyle/>
          <a:p>
            <a:endParaRPr lang="en-US"/>
          </a:p>
        </p:txBody>
      </p:sp>
      <p:sp>
        <p:nvSpPr>
          <p:cNvPr id="102468" name="Line 68"/>
          <p:cNvSpPr>
            <a:spLocks noChangeShapeType="1"/>
          </p:cNvSpPr>
          <p:nvPr/>
        </p:nvSpPr>
        <p:spPr bwMode="auto">
          <a:xfrm flipV="1">
            <a:off x="8228013" y="2209800"/>
            <a:ext cx="0" cy="3657600"/>
          </a:xfrm>
          <a:prstGeom prst="line">
            <a:avLst/>
          </a:prstGeom>
          <a:noFill/>
          <a:ln w="9525">
            <a:solidFill>
              <a:schemeClr val="tx1"/>
            </a:solidFill>
            <a:miter lim="800000"/>
            <a:headEnd/>
            <a:tailEnd/>
          </a:ln>
        </p:spPr>
        <p:txBody>
          <a:bodyPr wrap="none"/>
          <a:lstStyle/>
          <a:p>
            <a:endParaRPr lang="en-US"/>
          </a:p>
        </p:txBody>
      </p:sp>
      <p:sp>
        <p:nvSpPr>
          <p:cNvPr id="102469" name="Text Box 69"/>
          <p:cNvSpPr txBox="1">
            <a:spLocks noChangeArrowheads="1"/>
          </p:cNvSpPr>
          <p:nvPr/>
        </p:nvSpPr>
        <p:spPr bwMode="auto">
          <a:xfrm>
            <a:off x="973138" y="5926138"/>
            <a:ext cx="7659687" cy="244475"/>
          </a:xfrm>
          <a:prstGeom prst="rect">
            <a:avLst/>
          </a:prstGeom>
          <a:noFill/>
          <a:ln w="9525">
            <a:noFill/>
            <a:miter lim="800000"/>
            <a:headEnd/>
            <a:tailEnd/>
          </a:ln>
        </p:spPr>
        <p:txBody>
          <a:bodyPr wrap="none">
            <a:spAutoFit/>
          </a:bodyPr>
          <a:lstStyle/>
          <a:p>
            <a:pPr algn="l"/>
            <a:r>
              <a:rPr lang="en-US" sz="1000" b="1"/>
              <a:t>0                                 100                             200                            300                              400                            500      Temperature (K)</a:t>
            </a:r>
          </a:p>
        </p:txBody>
      </p:sp>
      <p:sp>
        <p:nvSpPr>
          <p:cNvPr id="102470" name="Text Box 70"/>
          <p:cNvSpPr txBox="1">
            <a:spLocks noChangeArrowheads="1"/>
          </p:cNvSpPr>
          <p:nvPr/>
        </p:nvSpPr>
        <p:spPr bwMode="auto">
          <a:xfrm>
            <a:off x="896938" y="6307138"/>
            <a:ext cx="7472362" cy="244475"/>
          </a:xfrm>
          <a:prstGeom prst="rect">
            <a:avLst/>
          </a:prstGeom>
          <a:noFill/>
          <a:ln w="9525">
            <a:noFill/>
            <a:miter lim="800000"/>
            <a:headEnd/>
            <a:tailEnd/>
          </a:ln>
        </p:spPr>
        <p:txBody>
          <a:bodyPr wrap="none">
            <a:spAutoFit/>
          </a:bodyPr>
          <a:lstStyle/>
          <a:p>
            <a:pPr algn="l"/>
            <a:r>
              <a:rPr lang="en-US" sz="1000">
                <a:solidFill>
                  <a:schemeClr val="accent2"/>
                </a:solidFill>
              </a:rPr>
              <a:t>-273                    -200                            100                                 0                              100                             200      Temperature (</a:t>
            </a:r>
            <a:r>
              <a:rPr lang="en-US" sz="1000" baseline="30000">
                <a:solidFill>
                  <a:schemeClr val="accent2"/>
                </a:solidFill>
              </a:rPr>
              <a:t>o</a:t>
            </a:r>
            <a:r>
              <a:rPr lang="en-US" sz="1000">
                <a:solidFill>
                  <a:schemeClr val="accent2"/>
                </a:solidFill>
              </a:rPr>
              <a:t>C)</a:t>
            </a:r>
          </a:p>
        </p:txBody>
      </p:sp>
      <p:sp>
        <p:nvSpPr>
          <p:cNvPr id="190535" name="Text Box 71"/>
          <p:cNvSpPr txBox="1">
            <a:spLocks noChangeArrowheads="1"/>
          </p:cNvSpPr>
          <p:nvPr/>
        </p:nvSpPr>
        <p:spPr bwMode="auto">
          <a:xfrm>
            <a:off x="1598613" y="1871663"/>
            <a:ext cx="35814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Trial     Temperature (T)     Volume (V) </a:t>
            </a:r>
          </a:p>
          <a:p>
            <a:pPr marL="457200" indent="-457200" algn="l">
              <a:lnSpc>
                <a:spcPct val="70000"/>
              </a:lnSpc>
              <a:spcBef>
                <a:spcPct val="50000"/>
              </a:spcBef>
            </a:pPr>
            <a:r>
              <a:rPr lang="en-US" sz="1400" b="1"/>
              <a:t>                   </a:t>
            </a:r>
            <a:r>
              <a:rPr lang="en-US" sz="1400" b="1" baseline="30000"/>
              <a:t>o</a:t>
            </a:r>
            <a:r>
              <a:rPr lang="en-US" sz="1400" b="1"/>
              <a:t>C         K                    mL                 </a:t>
            </a:r>
          </a:p>
          <a:p>
            <a:pPr marL="457200" indent="-457200" algn="l">
              <a:lnSpc>
                <a:spcPct val="70000"/>
              </a:lnSpc>
              <a:spcBef>
                <a:spcPct val="50000"/>
              </a:spcBef>
              <a:buFontTx/>
              <a:buAutoNum type="arabicPlain"/>
            </a:pPr>
            <a:r>
              <a:rPr lang="en-US" sz="1400"/>
              <a:t>       </a:t>
            </a:r>
            <a:r>
              <a:rPr lang="en-US" sz="1400">
                <a:solidFill>
                  <a:srgbClr val="FF0000"/>
                </a:solidFill>
              </a:rPr>
              <a:t>10.0        283                 100</a:t>
            </a:r>
            <a:r>
              <a:rPr lang="en-US" sz="1400"/>
              <a:t>               </a:t>
            </a:r>
          </a:p>
          <a:p>
            <a:pPr marL="457200" indent="-457200" algn="l">
              <a:lnSpc>
                <a:spcPct val="70000"/>
              </a:lnSpc>
              <a:spcBef>
                <a:spcPct val="50000"/>
              </a:spcBef>
              <a:buFontTx/>
              <a:buAutoNum type="arabicPlain"/>
            </a:pPr>
            <a:r>
              <a:rPr lang="en-US" sz="1400"/>
              <a:t>       </a:t>
            </a:r>
            <a:r>
              <a:rPr lang="en-US" sz="1400">
                <a:solidFill>
                  <a:srgbClr val="FF0000"/>
                </a:solidFill>
              </a:rPr>
              <a:t>50.0        323                 114</a:t>
            </a:r>
            <a:r>
              <a:rPr lang="en-US" sz="1400"/>
              <a:t>                      </a:t>
            </a:r>
          </a:p>
          <a:p>
            <a:pPr marL="457200" indent="-457200" algn="l">
              <a:lnSpc>
                <a:spcPct val="70000"/>
              </a:lnSpc>
              <a:spcBef>
                <a:spcPct val="50000"/>
              </a:spcBef>
              <a:buFontTx/>
              <a:buAutoNum type="arabicPlain"/>
            </a:pPr>
            <a:r>
              <a:rPr lang="en-US" sz="1400"/>
              <a:t>     </a:t>
            </a:r>
            <a:r>
              <a:rPr lang="en-US" sz="1400">
                <a:solidFill>
                  <a:srgbClr val="FF0000"/>
                </a:solidFill>
              </a:rPr>
              <a:t>100.0        373                 132</a:t>
            </a:r>
          </a:p>
          <a:p>
            <a:pPr marL="457200" indent="-457200" algn="l">
              <a:lnSpc>
                <a:spcPct val="70000"/>
              </a:lnSpc>
              <a:spcBef>
                <a:spcPct val="50000"/>
              </a:spcBef>
              <a:buFontTx/>
              <a:buAutoNum type="arabicPlain"/>
            </a:pPr>
            <a:r>
              <a:rPr lang="en-US" sz="1400"/>
              <a:t>     </a:t>
            </a:r>
            <a:r>
              <a:rPr lang="en-US" sz="1400">
                <a:solidFill>
                  <a:srgbClr val="FF0000"/>
                </a:solidFill>
              </a:rPr>
              <a:t>200.0        473                 167</a:t>
            </a:r>
            <a:r>
              <a:rPr lang="en-US" sz="1400"/>
              <a:t>         </a:t>
            </a:r>
          </a:p>
        </p:txBody>
      </p:sp>
      <p:sp>
        <p:nvSpPr>
          <p:cNvPr id="102472" name="Text Box 72"/>
          <p:cNvSpPr txBox="1">
            <a:spLocks noChangeArrowheads="1"/>
          </p:cNvSpPr>
          <p:nvPr/>
        </p:nvSpPr>
        <p:spPr bwMode="auto">
          <a:xfrm>
            <a:off x="8253413" y="2505075"/>
            <a:ext cx="355600" cy="3514725"/>
          </a:xfrm>
          <a:prstGeom prst="rect">
            <a:avLst/>
          </a:prstGeom>
          <a:noFill/>
          <a:ln w="9525">
            <a:noFill/>
            <a:miter lim="800000"/>
            <a:headEnd/>
            <a:tailEnd/>
          </a:ln>
        </p:spPr>
        <p:txBody>
          <a:bodyPr wrap="none">
            <a:spAutoFit/>
          </a:bodyPr>
          <a:lstStyle/>
          <a:p>
            <a:pPr algn="l"/>
            <a:r>
              <a:rPr lang="en-US" sz="800"/>
              <a:t>180</a:t>
            </a:r>
          </a:p>
          <a:p>
            <a:pPr algn="l"/>
            <a:endParaRPr lang="en-US" sz="800"/>
          </a:p>
          <a:p>
            <a:pPr algn="l"/>
            <a:endParaRPr lang="en-US" sz="800"/>
          </a:p>
          <a:p>
            <a:pPr algn="l"/>
            <a:r>
              <a:rPr lang="en-US" sz="800"/>
              <a:t>160</a:t>
            </a:r>
          </a:p>
          <a:p>
            <a:pPr algn="l"/>
            <a:endParaRPr lang="en-US" sz="800"/>
          </a:p>
          <a:p>
            <a:pPr algn="l"/>
            <a:endParaRPr lang="en-US" sz="800"/>
          </a:p>
          <a:p>
            <a:pPr algn="l"/>
            <a:r>
              <a:rPr lang="en-US" sz="800"/>
              <a:t>140</a:t>
            </a:r>
          </a:p>
          <a:p>
            <a:pPr algn="l"/>
            <a:endParaRPr lang="en-US" sz="800"/>
          </a:p>
          <a:p>
            <a:pPr algn="l"/>
            <a:endParaRPr lang="en-US" sz="800"/>
          </a:p>
          <a:p>
            <a:pPr algn="l"/>
            <a:r>
              <a:rPr lang="en-US" sz="800"/>
              <a:t>120</a:t>
            </a:r>
          </a:p>
          <a:p>
            <a:pPr algn="l"/>
            <a:endParaRPr lang="en-US" sz="800"/>
          </a:p>
          <a:p>
            <a:pPr algn="l"/>
            <a:endParaRPr lang="en-US" sz="800"/>
          </a:p>
          <a:p>
            <a:pPr algn="l"/>
            <a:r>
              <a:rPr lang="en-US" sz="800"/>
              <a:t>100</a:t>
            </a:r>
          </a:p>
          <a:p>
            <a:pPr algn="l"/>
            <a:endParaRPr lang="en-US" sz="800"/>
          </a:p>
          <a:p>
            <a:pPr algn="l"/>
            <a:endParaRPr lang="en-US" sz="800"/>
          </a:p>
          <a:p>
            <a:pPr algn="l"/>
            <a:r>
              <a:rPr lang="en-US" sz="800"/>
              <a:t>80</a:t>
            </a:r>
          </a:p>
          <a:p>
            <a:pPr algn="l"/>
            <a:endParaRPr lang="en-US" sz="800"/>
          </a:p>
          <a:p>
            <a:pPr algn="l"/>
            <a:endParaRPr lang="en-US" sz="800"/>
          </a:p>
          <a:p>
            <a:pPr algn="l"/>
            <a:r>
              <a:rPr lang="en-US" sz="800"/>
              <a:t>60</a:t>
            </a:r>
          </a:p>
          <a:p>
            <a:pPr algn="l"/>
            <a:endParaRPr lang="en-US" sz="800"/>
          </a:p>
          <a:p>
            <a:pPr algn="l"/>
            <a:endParaRPr lang="en-US" sz="800"/>
          </a:p>
          <a:p>
            <a:pPr algn="l"/>
            <a:r>
              <a:rPr lang="en-US" sz="800"/>
              <a:t>40</a:t>
            </a:r>
          </a:p>
          <a:p>
            <a:pPr algn="l"/>
            <a:endParaRPr lang="en-US" sz="800"/>
          </a:p>
          <a:p>
            <a:pPr algn="l"/>
            <a:endParaRPr lang="en-US" sz="800"/>
          </a:p>
          <a:p>
            <a:pPr algn="l"/>
            <a:r>
              <a:rPr lang="en-US" sz="800"/>
              <a:t>20</a:t>
            </a:r>
          </a:p>
          <a:p>
            <a:pPr algn="l"/>
            <a:endParaRPr lang="en-US" sz="800"/>
          </a:p>
          <a:p>
            <a:pPr algn="l"/>
            <a:endParaRPr lang="en-US" sz="800"/>
          </a:p>
          <a:p>
            <a:pPr algn="l"/>
            <a:r>
              <a:rPr lang="en-US" sz="800"/>
              <a:t>0</a:t>
            </a:r>
          </a:p>
        </p:txBody>
      </p:sp>
      <p:sp>
        <p:nvSpPr>
          <p:cNvPr id="190537" name="Oval 73"/>
          <p:cNvSpPr>
            <a:spLocks noChangeArrowheads="1"/>
          </p:cNvSpPr>
          <p:nvPr/>
        </p:nvSpPr>
        <p:spPr bwMode="auto">
          <a:xfrm>
            <a:off x="6932613" y="27432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90538" name="Oval 74"/>
          <p:cNvSpPr>
            <a:spLocks noChangeArrowheads="1"/>
          </p:cNvSpPr>
          <p:nvPr/>
        </p:nvSpPr>
        <p:spPr bwMode="auto">
          <a:xfrm>
            <a:off x="4418013" y="40386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90539" name="Oval 75"/>
          <p:cNvSpPr>
            <a:spLocks noChangeArrowheads="1"/>
          </p:cNvSpPr>
          <p:nvPr/>
        </p:nvSpPr>
        <p:spPr bwMode="auto">
          <a:xfrm>
            <a:off x="5484813" y="35052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90540" name="Oval 76"/>
          <p:cNvSpPr>
            <a:spLocks noChangeArrowheads="1"/>
          </p:cNvSpPr>
          <p:nvPr/>
        </p:nvSpPr>
        <p:spPr bwMode="auto">
          <a:xfrm>
            <a:off x="4799013" y="38100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90541" name="Line 77"/>
          <p:cNvSpPr>
            <a:spLocks noChangeShapeType="1"/>
          </p:cNvSpPr>
          <p:nvPr/>
        </p:nvSpPr>
        <p:spPr bwMode="auto">
          <a:xfrm flipV="1">
            <a:off x="4418013" y="2362200"/>
            <a:ext cx="3581400" cy="1828800"/>
          </a:xfrm>
          <a:prstGeom prst="line">
            <a:avLst/>
          </a:prstGeom>
          <a:noFill/>
          <a:ln w="9525">
            <a:solidFill>
              <a:schemeClr val="tx1"/>
            </a:solidFill>
            <a:miter lim="800000"/>
            <a:headEnd/>
            <a:tailEnd/>
          </a:ln>
        </p:spPr>
        <p:txBody>
          <a:bodyPr wrap="none"/>
          <a:lstStyle/>
          <a:p>
            <a:endParaRPr lang="en-US"/>
          </a:p>
        </p:txBody>
      </p:sp>
      <p:sp>
        <p:nvSpPr>
          <p:cNvPr id="190542" name="Line 78"/>
          <p:cNvSpPr>
            <a:spLocks noChangeShapeType="1"/>
          </p:cNvSpPr>
          <p:nvPr/>
        </p:nvSpPr>
        <p:spPr bwMode="auto">
          <a:xfrm flipH="1">
            <a:off x="1141413" y="4191000"/>
            <a:ext cx="3276600" cy="1676400"/>
          </a:xfrm>
          <a:prstGeom prst="line">
            <a:avLst/>
          </a:prstGeom>
          <a:noFill/>
          <a:ln w="9525">
            <a:solidFill>
              <a:srgbClr val="FF6600"/>
            </a:solidFill>
            <a:prstDash val="dash"/>
            <a:miter lim="800000"/>
            <a:headEnd/>
            <a:tailEnd/>
          </a:ln>
        </p:spPr>
        <p:txBody>
          <a:bodyPr wrap="none"/>
          <a:lstStyle/>
          <a:p>
            <a:endParaRPr lang="en-US"/>
          </a:p>
        </p:txBody>
      </p:sp>
      <p:grpSp>
        <p:nvGrpSpPr>
          <p:cNvPr id="2" name="Group 79"/>
          <p:cNvGrpSpPr>
            <a:grpSpLocks/>
          </p:cNvGrpSpPr>
          <p:nvPr/>
        </p:nvGrpSpPr>
        <p:grpSpPr bwMode="auto">
          <a:xfrm>
            <a:off x="304800" y="5943600"/>
            <a:ext cx="762000" cy="396875"/>
            <a:chOff x="48" y="3888"/>
            <a:chExt cx="480" cy="250"/>
          </a:xfrm>
        </p:grpSpPr>
        <p:sp>
          <p:nvSpPr>
            <p:cNvPr id="102484" name="Text Box 80"/>
            <p:cNvSpPr txBox="1">
              <a:spLocks noChangeArrowheads="1"/>
            </p:cNvSpPr>
            <p:nvPr/>
          </p:nvSpPr>
          <p:spPr bwMode="auto">
            <a:xfrm>
              <a:off x="48" y="3888"/>
              <a:ext cx="474" cy="250"/>
            </a:xfrm>
            <a:prstGeom prst="rect">
              <a:avLst/>
            </a:prstGeom>
            <a:noFill/>
            <a:ln w="9525">
              <a:noFill/>
              <a:miter lim="800000"/>
              <a:headEnd/>
              <a:tailEnd/>
            </a:ln>
          </p:spPr>
          <p:txBody>
            <a:bodyPr wrap="none">
              <a:spAutoFit/>
            </a:bodyPr>
            <a:lstStyle/>
            <a:p>
              <a:pPr algn="l"/>
              <a:r>
                <a:rPr lang="en-US" sz="1000"/>
                <a:t>origin</a:t>
              </a:r>
            </a:p>
            <a:p>
              <a:pPr algn="l"/>
              <a:r>
                <a:rPr lang="en-US" sz="1000"/>
                <a:t>(0,0 point)</a:t>
              </a:r>
            </a:p>
          </p:txBody>
        </p:sp>
        <p:sp>
          <p:nvSpPr>
            <p:cNvPr id="102485" name="Line 81"/>
            <p:cNvSpPr>
              <a:spLocks noChangeShapeType="1"/>
            </p:cNvSpPr>
            <p:nvPr/>
          </p:nvSpPr>
          <p:spPr bwMode="auto">
            <a:xfrm flipV="1">
              <a:off x="336" y="3888"/>
              <a:ext cx="192" cy="96"/>
            </a:xfrm>
            <a:prstGeom prst="line">
              <a:avLst/>
            </a:prstGeom>
            <a:noFill/>
            <a:ln w="9525">
              <a:solidFill>
                <a:schemeClr val="tx1"/>
              </a:solidFill>
              <a:miter lim="800000"/>
              <a:headEnd/>
              <a:tailEnd type="triangle" w="med" len="med"/>
            </a:ln>
          </p:spPr>
          <p:txBody>
            <a:bodyPr wrap="none"/>
            <a:lstStyle/>
            <a:p>
              <a:endParaRPr lang="en-US"/>
            </a:p>
          </p:txBody>
        </p:sp>
      </p:grpSp>
      <p:sp>
        <p:nvSpPr>
          <p:cNvPr id="190546" name="Text Box 82"/>
          <p:cNvSpPr txBox="1">
            <a:spLocks noChangeArrowheads="1"/>
          </p:cNvSpPr>
          <p:nvPr/>
        </p:nvSpPr>
        <p:spPr bwMode="auto">
          <a:xfrm>
            <a:off x="5713413" y="4005263"/>
            <a:ext cx="21336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  Trial     Ratio:  V / T </a:t>
            </a:r>
          </a:p>
          <a:p>
            <a:pPr marL="457200" indent="-457200" algn="l">
              <a:lnSpc>
                <a:spcPct val="70000"/>
              </a:lnSpc>
              <a:spcBef>
                <a:spcPct val="50000"/>
              </a:spcBef>
            </a:pPr>
            <a:r>
              <a:rPr lang="en-US" sz="1400" b="1"/>
              <a:t>		</a:t>
            </a:r>
          </a:p>
          <a:p>
            <a:pPr marL="914400" lvl="1" indent="-457200" algn="l">
              <a:lnSpc>
                <a:spcPct val="70000"/>
              </a:lnSpc>
              <a:spcBef>
                <a:spcPct val="50000"/>
              </a:spcBef>
              <a:buFontTx/>
              <a:buAutoNum type="arabicPlain"/>
            </a:pPr>
            <a:r>
              <a:rPr lang="en-US" sz="1400"/>
              <a:t>0.35 mL / K             </a:t>
            </a:r>
          </a:p>
          <a:p>
            <a:pPr marL="914400" lvl="1" indent="-457200" algn="l">
              <a:lnSpc>
                <a:spcPct val="70000"/>
              </a:lnSpc>
              <a:spcBef>
                <a:spcPct val="50000"/>
              </a:spcBef>
              <a:buFontTx/>
              <a:buAutoNum type="arabicPlain"/>
            </a:pPr>
            <a:r>
              <a:rPr lang="en-US" sz="1400"/>
              <a:t>0.35 mL / K               </a:t>
            </a:r>
          </a:p>
          <a:p>
            <a:pPr marL="914400" lvl="1" indent="-457200" algn="l">
              <a:lnSpc>
                <a:spcPct val="70000"/>
              </a:lnSpc>
              <a:spcBef>
                <a:spcPct val="50000"/>
              </a:spcBef>
              <a:buFontTx/>
              <a:buAutoNum type="arabicPlain"/>
            </a:pPr>
            <a:r>
              <a:rPr lang="en-US" sz="1400"/>
              <a:t>0.35 mL / K</a:t>
            </a:r>
          </a:p>
          <a:p>
            <a:pPr marL="914400" lvl="1" indent="-457200" algn="l">
              <a:lnSpc>
                <a:spcPct val="70000"/>
              </a:lnSpc>
              <a:spcBef>
                <a:spcPct val="50000"/>
              </a:spcBef>
              <a:buFontTx/>
              <a:buAutoNum type="arabicPlain"/>
            </a:pPr>
            <a:r>
              <a:rPr lang="en-US" sz="1400"/>
              <a:t>0.35 mL / K</a:t>
            </a:r>
          </a:p>
        </p:txBody>
      </p:sp>
      <p:sp>
        <p:nvSpPr>
          <p:cNvPr id="102481" name="Text Box 83"/>
          <p:cNvSpPr txBox="1">
            <a:spLocks noChangeArrowheads="1"/>
          </p:cNvSpPr>
          <p:nvPr/>
        </p:nvSpPr>
        <p:spPr bwMode="auto">
          <a:xfrm rot="-5400000">
            <a:off x="-579438" y="3856038"/>
            <a:ext cx="2073275" cy="457200"/>
          </a:xfrm>
          <a:prstGeom prst="rect">
            <a:avLst/>
          </a:prstGeom>
          <a:noFill/>
          <a:ln w="9525">
            <a:noFill/>
            <a:miter lim="800000"/>
            <a:headEnd/>
            <a:tailEnd/>
          </a:ln>
        </p:spPr>
        <p:txBody>
          <a:bodyPr>
            <a:spAutoFit/>
          </a:bodyPr>
          <a:lstStyle/>
          <a:p>
            <a:pPr algn="l"/>
            <a:r>
              <a:rPr lang="en-US" sz="2400"/>
              <a:t>Volume (mL)</a:t>
            </a:r>
          </a:p>
        </p:txBody>
      </p:sp>
      <p:sp>
        <p:nvSpPr>
          <p:cNvPr id="102482" name="Text Box 84"/>
          <p:cNvSpPr txBox="1">
            <a:spLocks noChangeArrowheads="1"/>
          </p:cNvSpPr>
          <p:nvPr/>
        </p:nvSpPr>
        <p:spPr bwMode="auto">
          <a:xfrm>
            <a:off x="711200" y="2505075"/>
            <a:ext cx="355600" cy="3514725"/>
          </a:xfrm>
          <a:prstGeom prst="rect">
            <a:avLst/>
          </a:prstGeom>
          <a:noFill/>
          <a:ln w="9525">
            <a:noFill/>
            <a:miter lim="800000"/>
            <a:headEnd/>
            <a:tailEnd/>
          </a:ln>
        </p:spPr>
        <p:txBody>
          <a:bodyPr wrap="none">
            <a:spAutoFit/>
          </a:bodyPr>
          <a:lstStyle/>
          <a:p>
            <a:pPr algn="l"/>
            <a:r>
              <a:rPr lang="en-US" sz="800"/>
              <a:t>180</a:t>
            </a:r>
          </a:p>
          <a:p>
            <a:pPr algn="l"/>
            <a:endParaRPr lang="en-US" sz="800"/>
          </a:p>
          <a:p>
            <a:pPr algn="l"/>
            <a:endParaRPr lang="en-US" sz="800"/>
          </a:p>
          <a:p>
            <a:pPr algn="l"/>
            <a:r>
              <a:rPr lang="en-US" sz="800"/>
              <a:t>160</a:t>
            </a:r>
          </a:p>
          <a:p>
            <a:pPr algn="l"/>
            <a:endParaRPr lang="en-US" sz="800"/>
          </a:p>
          <a:p>
            <a:pPr algn="l"/>
            <a:endParaRPr lang="en-US" sz="800"/>
          </a:p>
          <a:p>
            <a:pPr algn="l"/>
            <a:r>
              <a:rPr lang="en-US" sz="800"/>
              <a:t>140</a:t>
            </a:r>
          </a:p>
          <a:p>
            <a:pPr algn="l"/>
            <a:endParaRPr lang="en-US" sz="800"/>
          </a:p>
          <a:p>
            <a:pPr algn="l"/>
            <a:endParaRPr lang="en-US" sz="800"/>
          </a:p>
          <a:p>
            <a:pPr algn="l"/>
            <a:r>
              <a:rPr lang="en-US" sz="800"/>
              <a:t>120</a:t>
            </a:r>
          </a:p>
          <a:p>
            <a:pPr algn="l"/>
            <a:endParaRPr lang="en-US" sz="800"/>
          </a:p>
          <a:p>
            <a:pPr algn="l"/>
            <a:endParaRPr lang="en-US" sz="800"/>
          </a:p>
          <a:p>
            <a:pPr algn="l"/>
            <a:r>
              <a:rPr lang="en-US" sz="800"/>
              <a:t>100</a:t>
            </a:r>
          </a:p>
          <a:p>
            <a:pPr algn="l"/>
            <a:endParaRPr lang="en-US" sz="800"/>
          </a:p>
          <a:p>
            <a:pPr algn="l"/>
            <a:endParaRPr lang="en-US" sz="800"/>
          </a:p>
          <a:p>
            <a:pPr algn="l"/>
            <a:r>
              <a:rPr lang="en-US" sz="800"/>
              <a:t>80</a:t>
            </a:r>
          </a:p>
          <a:p>
            <a:pPr algn="l"/>
            <a:endParaRPr lang="en-US" sz="800"/>
          </a:p>
          <a:p>
            <a:pPr algn="l"/>
            <a:endParaRPr lang="en-US" sz="800"/>
          </a:p>
          <a:p>
            <a:pPr algn="l"/>
            <a:r>
              <a:rPr lang="en-US" sz="800"/>
              <a:t>60</a:t>
            </a:r>
          </a:p>
          <a:p>
            <a:pPr algn="l"/>
            <a:endParaRPr lang="en-US" sz="800"/>
          </a:p>
          <a:p>
            <a:pPr algn="l"/>
            <a:endParaRPr lang="en-US" sz="800"/>
          </a:p>
          <a:p>
            <a:pPr algn="l"/>
            <a:r>
              <a:rPr lang="en-US" sz="800"/>
              <a:t>40</a:t>
            </a:r>
          </a:p>
          <a:p>
            <a:pPr algn="l"/>
            <a:endParaRPr lang="en-US" sz="800"/>
          </a:p>
          <a:p>
            <a:pPr algn="l"/>
            <a:endParaRPr lang="en-US" sz="800"/>
          </a:p>
          <a:p>
            <a:pPr algn="l"/>
            <a:r>
              <a:rPr lang="en-US" sz="800"/>
              <a:t>20</a:t>
            </a:r>
          </a:p>
          <a:p>
            <a:pPr algn="l"/>
            <a:endParaRPr lang="en-US" sz="800"/>
          </a:p>
          <a:p>
            <a:pPr algn="l"/>
            <a:endParaRPr lang="en-US" sz="800"/>
          </a:p>
          <a:p>
            <a:pPr algn="l"/>
            <a:r>
              <a:rPr lang="en-US" sz="800"/>
              <a:t>0</a:t>
            </a:r>
          </a:p>
        </p:txBody>
      </p:sp>
      <p:sp>
        <p:nvSpPr>
          <p:cNvPr id="102483" name="AutoShape 85">
            <a:hlinkClick r:id="rId3" action="ppaction://hlinksldjump" highlightClick="1"/>
          </p:cNvPr>
          <p:cNvSpPr>
            <a:spLocks noChangeArrowheads="1"/>
          </p:cNvSpPr>
          <p:nvPr/>
        </p:nvSpPr>
        <p:spPr bwMode="auto">
          <a:xfrm>
            <a:off x="0" y="64246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5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90535">
                                            <p:txEl>
                                              <p:pRg st="2" end="2"/>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5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0535">
                                            <p:txEl>
                                              <p:pRg st="3" end="3"/>
                                            </p:txEl>
                                          </p:spTgt>
                                        </p:tgtEl>
                                        <p:attrNameLst>
                                          <p:attrName>style.visibility</p:attrName>
                                        </p:attrNameLst>
                                      </p:cBhvr>
                                      <p:to>
                                        <p:strVal val="visible"/>
                                      </p:to>
                                    </p:set>
                                    <p:animEffect transition="in" filter="dissolve">
                                      <p:cBhvr>
                                        <p:cTn id="15" dur="500"/>
                                        <p:tgtEl>
                                          <p:spTgt spid="190535">
                                            <p:txEl>
                                              <p:pRg st="3" end="3"/>
                                            </p:txEl>
                                          </p:spTgt>
                                        </p:tgtEl>
                                      </p:cBhvr>
                                    </p:animEffect>
                                  </p:childTnLst>
                                  <p:subTnLst>
                                    <p:animClr clrSpc="rgb" dir="cw">
                                      <p:cBhvr override="childStyle">
                                        <p:cTn dur="1" fill="hold" display="0" masterRel="nextClick" afterEffect="1"/>
                                        <p:tgtEl>
                                          <p:spTgt spid="190535">
                                            <p:txEl>
                                              <p:pRg st="3" end="3"/>
                                            </p:txEl>
                                          </p:spTgt>
                                        </p:tgtEl>
                                        <p:attrNameLst>
                                          <p:attrName>ppt_c</p:attrName>
                                        </p:attrNameLst>
                                      </p:cBhvr>
                                      <p:to>
                                        <a:schemeClr val="tx1"/>
                                      </p:to>
                                    </p:animClr>
                                  </p:subTnLst>
                                </p:cTn>
                              </p:par>
                            </p:childTnLst>
                          </p:cTn>
                        </p:par>
                        <p:par>
                          <p:cTn id="16" fill="hold">
                            <p:stCondLst>
                              <p:cond delay="500"/>
                            </p:stCondLst>
                            <p:childTnLst>
                              <p:par>
                                <p:cTn id="17" presetID="1" presetClass="entr" presetSubtype="0" fill="hold" grpId="0" nodeType="afterEffect">
                                  <p:stCondLst>
                                    <p:cond delay="2000"/>
                                  </p:stCondLst>
                                  <p:childTnLst>
                                    <p:set>
                                      <p:cBhvr>
                                        <p:cTn id="18" dur="1" fill="hold">
                                          <p:stCondLst>
                                            <p:cond delay="0"/>
                                          </p:stCondLst>
                                        </p:cTn>
                                        <p:tgtEl>
                                          <p:spTgt spid="1905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053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90535">
                                            <p:txEl>
                                              <p:pRg st="4" end="4"/>
                                            </p:txEl>
                                          </p:spTgt>
                                        </p:tgtEl>
                                        <p:attrNameLst>
                                          <p:attrName>ppt_c</p:attrName>
                                        </p:attrNameLst>
                                      </p:cBhvr>
                                      <p:to>
                                        <a:schemeClr val="tx1"/>
                                      </p:to>
                                    </p:animClr>
                                  </p:subTnLst>
                                </p:cTn>
                              </p:par>
                            </p:childTnLst>
                          </p:cTn>
                        </p:par>
                        <p:par>
                          <p:cTn id="23" fill="hold">
                            <p:stCondLst>
                              <p:cond delay="0"/>
                            </p:stCondLst>
                            <p:childTnLst>
                              <p:par>
                                <p:cTn id="24" presetID="10" presetClass="entr" presetSubtype="0" fill="hold" grpId="0" nodeType="afterEffect">
                                  <p:stCondLst>
                                    <p:cond delay="2500"/>
                                  </p:stCondLst>
                                  <p:childTnLst>
                                    <p:set>
                                      <p:cBhvr>
                                        <p:cTn id="25" dur="1" fill="hold">
                                          <p:stCondLst>
                                            <p:cond delay="0"/>
                                          </p:stCondLst>
                                        </p:cTn>
                                        <p:tgtEl>
                                          <p:spTgt spid="190539"/>
                                        </p:tgtEl>
                                        <p:attrNameLst>
                                          <p:attrName>style.visibility</p:attrName>
                                        </p:attrNameLst>
                                      </p:cBhvr>
                                      <p:to>
                                        <p:strVal val="visible"/>
                                      </p:to>
                                    </p:set>
                                    <p:animEffect transition="in" filter="fade">
                                      <p:cBhvr>
                                        <p:cTn id="26" dur="2000"/>
                                        <p:tgtEl>
                                          <p:spTgt spid="19053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053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90535">
                                            <p:txEl>
                                              <p:pRg st="5" end="5"/>
                                            </p:txEl>
                                          </p:spTgt>
                                        </p:tgtEl>
                                        <p:attrNameLst>
                                          <p:attrName>ppt_c</p:attrName>
                                        </p:attrNameLst>
                                      </p:cBhvr>
                                      <p:to>
                                        <a:schemeClr val="tx1"/>
                                      </p:to>
                                    </p:animClr>
                                  </p:subTnLst>
                                </p:cTn>
                              </p:par>
                            </p:childTnLst>
                          </p:cTn>
                        </p:par>
                        <p:par>
                          <p:cTn id="31" fill="hold">
                            <p:stCondLst>
                              <p:cond delay="0"/>
                            </p:stCondLst>
                            <p:childTnLst>
                              <p:par>
                                <p:cTn id="32" presetID="53" presetClass="entr" presetSubtype="0" fill="hold" grpId="0" nodeType="afterEffect">
                                  <p:stCondLst>
                                    <p:cond delay="3000"/>
                                  </p:stCondLst>
                                  <p:childTnLst>
                                    <p:set>
                                      <p:cBhvr>
                                        <p:cTn id="33" dur="1" fill="hold">
                                          <p:stCondLst>
                                            <p:cond delay="0"/>
                                          </p:stCondLst>
                                        </p:cTn>
                                        <p:tgtEl>
                                          <p:spTgt spid="190537"/>
                                        </p:tgtEl>
                                        <p:attrNameLst>
                                          <p:attrName>style.visibility</p:attrName>
                                        </p:attrNameLst>
                                      </p:cBhvr>
                                      <p:to>
                                        <p:strVal val="visible"/>
                                      </p:to>
                                    </p:set>
                                    <p:anim calcmode="lin" valueType="num">
                                      <p:cBhvr>
                                        <p:cTn id="34" dur="500" fill="hold"/>
                                        <p:tgtEl>
                                          <p:spTgt spid="190537"/>
                                        </p:tgtEl>
                                        <p:attrNameLst>
                                          <p:attrName>ppt_w</p:attrName>
                                        </p:attrNameLst>
                                      </p:cBhvr>
                                      <p:tavLst>
                                        <p:tav tm="0">
                                          <p:val>
                                            <p:fltVal val="0"/>
                                          </p:val>
                                        </p:tav>
                                        <p:tav tm="100000">
                                          <p:val>
                                            <p:strVal val="#ppt_w"/>
                                          </p:val>
                                        </p:tav>
                                      </p:tavLst>
                                    </p:anim>
                                    <p:anim calcmode="lin" valueType="num">
                                      <p:cBhvr>
                                        <p:cTn id="35" dur="500" fill="hold"/>
                                        <p:tgtEl>
                                          <p:spTgt spid="190537"/>
                                        </p:tgtEl>
                                        <p:attrNameLst>
                                          <p:attrName>ppt_h</p:attrName>
                                        </p:attrNameLst>
                                      </p:cBhvr>
                                      <p:tavLst>
                                        <p:tav tm="0">
                                          <p:val>
                                            <p:fltVal val="0"/>
                                          </p:val>
                                        </p:tav>
                                        <p:tav tm="100000">
                                          <p:val>
                                            <p:strVal val="#ppt_h"/>
                                          </p:val>
                                        </p:tav>
                                      </p:tavLst>
                                    </p:anim>
                                    <p:animEffect transition="in" filter="fade">
                                      <p:cBhvr>
                                        <p:cTn id="36" dur="500"/>
                                        <p:tgtEl>
                                          <p:spTgt spid="19053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0541"/>
                                        </p:tgtEl>
                                        <p:attrNameLst>
                                          <p:attrName>style.visibility</p:attrName>
                                        </p:attrNameLst>
                                      </p:cBhvr>
                                      <p:to>
                                        <p:strVal val="visible"/>
                                      </p:to>
                                    </p:set>
                                    <p:animEffect transition="in" filter="dissolve">
                                      <p:cBhvr>
                                        <p:cTn id="41" dur="1000"/>
                                        <p:tgtEl>
                                          <p:spTgt spid="190541"/>
                                        </p:tgtEl>
                                      </p:cBhvr>
                                    </p:animEffect>
                                  </p:childTnLst>
                                </p:cTn>
                              </p:par>
                            </p:childTnLst>
                          </p:cTn>
                        </p:par>
                        <p:par>
                          <p:cTn id="42" fill="hold">
                            <p:stCondLst>
                              <p:cond delay="1000"/>
                            </p:stCondLst>
                            <p:childTnLst>
                              <p:par>
                                <p:cTn id="43" presetID="22" presetClass="entr" presetSubtype="2" fill="hold" grpId="0" nodeType="afterEffect">
                                  <p:stCondLst>
                                    <p:cond delay="2000"/>
                                  </p:stCondLst>
                                  <p:childTnLst>
                                    <p:set>
                                      <p:cBhvr>
                                        <p:cTn id="44" dur="1" fill="hold">
                                          <p:stCondLst>
                                            <p:cond delay="0"/>
                                          </p:stCondLst>
                                        </p:cTn>
                                        <p:tgtEl>
                                          <p:spTgt spid="190542"/>
                                        </p:tgtEl>
                                        <p:attrNameLst>
                                          <p:attrName>style.visibility</p:attrName>
                                        </p:attrNameLst>
                                      </p:cBhvr>
                                      <p:to>
                                        <p:strVal val="visible"/>
                                      </p:to>
                                    </p:set>
                                    <p:animEffect transition="in" filter="wipe(right)">
                                      <p:cBhvr>
                                        <p:cTn id="45" dur="500"/>
                                        <p:tgtEl>
                                          <p:spTgt spid="190542"/>
                                        </p:tgtEl>
                                      </p:cBhvr>
                                    </p:animEffect>
                                  </p:childTnLst>
                                </p:cTn>
                              </p:par>
                            </p:childTnLst>
                          </p:cTn>
                        </p:par>
                        <p:par>
                          <p:cTn id="46" fill="hold">
                            <p:stCondLst>
                              <p:cond delay="3500"/>
                            </p:stCondLst>
                            <p:childTnLst>
                              <p:par>
                                <p:cTn id="47" presetID="1" presetClass="entr" presetSubtype="0" fill="hold" nodeType="afterEffect">
                                  <p:stCondLst>
                                    <p:cond delay="100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0546"/>
                                        </p:tgtEl>
                                        <p:attrNameLst>
                                          <p:attrName>style.visibility</p:attrName>
                                        </p:attrNameLst>
                                      </p:cBhvr>
                                      <p:to>
                                        <p:strVal val="visible"/>
                                      </p:to>
                                    </p:set>
                                    <p:animEffect transition="in" filter="dissolve">
                                      <p:cBhvr>
                                        <p:cTn id="53" dur="500"/>
                                        <p:tgtEl>
                                          <p:spTgt spid="190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537" grpId="0" animBg="1"/>
      <p:bldP spid="190538" grpId="0" animBg="1"/>
      <p:bldP spid="190539" grpId="0" animBg="1"/>
      <p:bldP spid="190540" grpId="0" animBg="1"/>
      <p:bldP spid="190541" grpId="0" animBg="1"/>
      <p:bldP spid="190542" grpId="0" animBg="1"/>
      <p:bldP spid="19054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1143000"/>
          </a:xfrm>
        </p:spPr>
        <p:txBody>
          <a:bodyPr/>
          <a:lstStyle/>
          <a:p>
            <a:pPr eaLnBrk="1" hangingPunct="1"/>
            <a:r>
              <a:rPr lang="en-US" sz="3200" smtClean="0"/>
              <a:t>Volume vs. Kelvin Temperature of a Gas at Constant Pressure</a:t>
            </a:r>
          </a:p>
        </p:txBody>
      </p:sp>
      <p:sp>
        <p:nvSpPr>
          <p:cNvPr id="103427"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p>
        </p:txBody>
      </p:sp>
      <p:sp>
        <p:nvSpPr>
          <p:cNvPr id="103428"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p>
        </p:txBody>
      </p:sp>
      <p:sp>
        <p:nvSpPr>
          <p:cNvPr id="103429"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p>
        </p:txBody>
      </p:sp>
      <p:sp>
        <p:nvSpPr>
          <p:cNvPr id="103430"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p>
        </p:txBody>
      </p:sp>
      <p:sp>
        <p:nvSpPr>
          <p:cNvPr id="103431"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p>
        </p:txBody>
      </p:sp>
      <p:sp>
        <p:nvSpPr>
          <p:cNvPr id="103432"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p>
        </p:txBody>
      </p:sp>
      <p:sp>
        <p:nvSpPr>
          <p:cNvPr id="103433"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p>
        </p:txBody>
      </p:sp>
      <p:sp>
        <p:nvSpPr>
          <p:cNvPr id="103434"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p>
        </p:txBody>
      </p:sp>
      <p:sp>
        <p:nvSpPr>
          <p:cNvPr id="103435"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p>
        </p:txBody>
      </p:sp>
      <p:sp>
        <p:nvSpPr>
          <p:cNvPr id="103436"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p>
        </p:txBody>
      </p:sp>
      <p:sp>
        <p:nvSpPr>
          <p:cNvPr id="103437"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p>
        </p:txBody>
      </p:sp>
      <p:sp>
        <p:nvSpPr>
          <p:cNvPr id="103438"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p>
        </p:txBody>
      </p:sp>
      <p:sp>
        <p:nvSpPr>
          <p:cNvPr id="103439"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p>
        </p:txBody>
      </p:sp>
      <p:sp>
        <p:nvSpPr>
          <p:cNvPr id="103440"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p>
        </p:txBody>
      </p:sp>
      <p:sp>
        <p:nvSpPr>
          <p:cNvPr id="103441"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p>
        </p:txBody>
      </p:sp>
      <p:sp>
        <p:nvSpPr>
          <p:cNvPr id="103442"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p>
        </p:txBody>
      </p:sp>
      <p:sp>
        <p:nvSpPr>
          <p:cNvPr id="103443"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p>
        </p:txBody>
      </p:sp>
      <p:sp>
        <p:nvSpPr>
          <p:cNvPr id="103444"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p>
        </p:txBody>
      </p:sp>
      <p:sp>
        <p:nvSpPr>
          <p:cNvPr id="103445"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p>
        </p:txBody>
      </p:sp>
      <p:sp>
        <p:nvSpPr>
          <p:cNvPr id="103446"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p>
        </p:txBody>
      </p:sp>
      <p:sp>
        <p:nvSpPr>
          <p:cNvPr id="103447"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p>
        </p:txBody>
      </p:sp>
      <p:sp>
        <p:nvSpPr>
          <p:cNvPr id="103448"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p>
        </p:txBody>
      </p:sp>
      <p:sp>
        <p:nvSpPr>
          <p:cNvPr id="103449"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p>
        </p:txBody>
      </p:sp>
      <p:sp>
        <p:nvSpPr>
          <p:cNvPr id="103450"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p>
        </p:txBody>
      </p:sp>
      <p:sp>
        <p:nvSpPr>
          <p:cNvPr id="103451"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p>
        </p:txBody>
      </p:sp>
      <p:sp>
        <p:nvSpPr>
          <p:cNvPr id="103452"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p>
        </p:txBody>
      </p:sp>
      <p:sp>
        <p:nvSpPr>
          <p:cNvPr id="103453" name="Line 29"/>
          <p:cNvSpPr>
            <a:spLocks noChangeShapeType="1"/>
          </p:cNvSpPr>
          <p:nvPr/>
        </p:nvSpPr>
        <p:spPr bwMode="auto">
          <a:xfrm>
            <a:off x="12938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3454" name="Line 30"/>
          <p:cNvSpPr>
            <a:spLocks noChangeShapeType="1"/>
          </p:cNvSpPr>
          <p:nvPr/>
        </p:nvSpPr>
        <p:spPr bwMode="auto">
          <a:xfrm>
            <a:off x="22082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3455" name="Line 31"/>
          <p:cNvSpPr>
            <a:spLocks noChangeShapeType="1"/>
          </p:cNvSpPr>
          <p:nvPr/>
        </p:nvSpPr>
        <p:spPr bwMode="auto">
          <a:xfrm>
            <a:off x="34274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3456" name="Line 32"/>
          <p:cNvSpPr>
            <a:spLocks noChangeShapeType="1"/>
          </p:cNvSpPr>
          <p:nvPr/>
        </p:nvSpPr>
        <p:spPr bwMode="auto">
          <a:xfrm>
            <a:off x="47228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3457" name="Line 33"/>
          <p:cNvSpPr>
            <a:spLocks noChangeShapeType="1"/>
          </p:cNvSpPr>
          <p:nvPr/>
        </p:nvSpPr>
        <p:spPr bwMode="auto">
          <a:xfrm>
            <a:off x="58658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3458" name="Line 34"/>
          <p:cNvSpPr>
            <a:spLocks noChangeShapeType="1"/>
          </p:cNvSpPr>
          <p:nvPr/>
        </p:nvSpPr>
        <p:spPr bwMode="auto">
          <a:xfrm>
            <a:off x="7085013" y="5867400"/>
            <a:ext cx="0" cy="533400"/>
          </a:xfrm>
          <a:prstGeom prst="line">
            <a:avLst/>
          </a:prstGeom>
          <a:noFill/>
          <a:ln w="6350">
            <a:solidFill>
              <a:schemeClr val="tx1"/>
            </a:solidFill>
            <a:prstDash val="dash"/>
            <a:miter lim="800000"/>
            <a:headEnd/>
            <a:tailEnd/>
          </a:ln>
        </p:spPr>
        <p:txBody>
          <a:bodyPr wrap="none"/>
          <a:lstStyle/>
          <a:p>
            <a:endParaRPr lang="en-US"/>
          </a:p>
        </p:txBody>
      </p:sp>
      <p:sp>
        <p:nvSpPr>
          <p:cNvPr id="103459"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103460" name="Line 36"/>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p>
        </p:txBody>
      </p:sp>
      <p:sp>
        <p:nvSpPr>
          <p:cNvPr id="103461" name="Line 37"/>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p>
        </p:txBody>
      </p:sp>
      <p:sp>
        <p:nvSpPr>
          <p:cNvPr id="103462" name="Line 38"/>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p>
        </p:txBody>
      </p:sp>
      <p:sp>
        <p:nvSpPr>
          <p:cNvPr id="103463" name="Line 39"/>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p>
        </p:txBody>
      </p:sp>
      <p:sp>
        <p:nvSpPr>
          <p:cNvPr id="103464" name="Line 40"/>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p>
        </p:txBody>
      </p:sp>
      <p:sp>
        <p:nvSpPr>
          <p:cNvPr id="103465" name="Line 41"/>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103466" name="Line 42"/>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p>
        </p:txBody>
      </p:sp>
      <p:sp>
        <p:nvSpPr>
          <p:cNvPr id="103467" name="Line 43"/>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p>
        </p:txBody>
      </p:sp>
      <p:sp>
        <p:nvSpPr>
          <p:cNvPr id="103468" name="Text Box 44"/>
          <p:cNvSpPr txBox="1">
            <a:spLocks noChangeArrowheads="1"/>
          </p:cNvSpPr>
          <p:nvPr/>
        </p:nvSpPr>
        <p:spPr bwMode="auto">
          <a:xfrm>
            <a:off x="1125538" y="5926138"/>
            <a:ext cx="7659687" cy="244475"/>
          </a:xfrm>
          <a:prstGeom prst="rect">
            <a:avLst/>
          </a:prstGeom>
          <a:noFill/>
          <a:ln w="9525">
            <a:noFill/>
            <a:miter lim="800000"/>
            <a:headEnd/>
            <a:tailEnd/>
          </a:ln>
        </p:spPr>
        <p:txBody>
          <a:bodyPr wrap="none">
            <a:spAutoFit/>
          </a:bodyPr>
          <a:lstStyle/>
          <a:p>
            <a:pPr algn="l"/>
            <a:r>
              <a:rPr lang="en-US" sz="1000" b="1"/>
              <a:t>0                                 100                             200                            300                              400                            500      Temperature (K)</a:t>
            </a:r>
          </a:p>
        </p:txBody>
      </p:sp>
      <p:sp>
        <p:nvSpPr>
          <p:cNvPr id="103469" name="Text Box 45"/>
          <p:cNvSpPr txBox="1">
            <a:spLocks noChangeArrowheads="1"/>
          </p:cNvSpPr>
          <p:nvPr/>
        </p:nvSpPr>
        <p:spPr bwMode="auto">
          <a:xfrm>
            <a:off x="1049338" y="6307138"/>
            <a:ext cx="7472362" cy="244475"/>
          </a:xfrm>
          <a:prstGeom prst="rect">
            <a:avLst/>
          </a:prstGeom>
          <a:noFill/>
          <a:ln w="9525">
            <a:noFill/>
            <a:miter lim="800000"/>
            <a:headEnd/>
            <a:tailEnd/>
          </a:ln>
        </p:spPr>
        <p:txBody>
          <a:bodyPr wrap="none">
            <a:spAutoFit/>
          </a:bodyPr>
          <a:lstStyle/>
          <a:p>
            <a:pPr algn="l"/>
            <a:r>
              <a:rPr lang="en-US" sz="1000">
                <a:solidFill>
                  <a:schemeClr val="accent2"/>
                </a:solidFill>
              </a:rPr>
              <a:t>-273                    -200                            100                                 0                              100                             200      Temperature (</a:t>
            </a:r>
            <a:r>
              <a:rPr lang="en-US" sz="1000" baseline="30000">
                <a:solidFill>
                  <a:schemeClr val="accent2"/>
                </a:solidFill>
              </a:rPr>
              <a:t>o</a:t>
            </a:r>
            <a:r>
              <a:rPr lang="en-US" sz="1000">
                <a:solidFill>
                  <a:schemeClr val="accent2"/>
                </a:solidFill>
              </a:rPr>
              <a:t>C)</a:t>
            </a:r>
          </a:p>
        </p:txBody>
      </p:sp>
      <p:sp>
        <p:nvSpPr>
          <p:cNvPr id="103470" name="Text Box 46"/>
          <p:cNvSpPr txBox="1">
            <a:spLocks noChangeArrowheads="1"/>
          </p:cNvSpPr>
          <p:nvPr/>
        </p:nvSpPr>
        <p:spPr bwMode="auto">
          <a:xfrm>
            <a:off x="1524000" y="1600200"/>
            <a:ext cx="3429000" cy="1557338"/>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Trial     Temperature (T)     Volume (V) </a:t>
            </a:r>
          </a:p>
          <a:p>
            <a:pPr marL="457200" indent="-457200" algn="l">
              <a:lnSpc>
                <a:spcPct val="70000"/>
              </a:lnSpc>
              <a:spcBef>
                <a:spcPct val="50000"/>
              </a:spcBef>
            </a:pPr>
            <a:r>
              <a:rPr lang="en-US" sz="1400" b="1"/>
              <a:t>                   </a:t>
            </a:r>
            <a:r>
              <a:rPr lang="en-US" sz="1400" b="1" baseline="30000"/>
              <a:t>o</a:t>
            </a:r>
            <a:r>
              <a:rPr lang="en-US" sz="1400" b="1"/>
              <a:t>C         K                    mL                 </a:t>
            </a:r>
          </a:p>
          <a:p>
            <a:pPr marL="457200" indent="-457200" algn="l">
              <a:lnSpc>
                <a:spcPct val="70000"/>
              </a:lnSpc>
              <a:spcBef>
                <a:spcPct val="50000"/>
              </a:spcBef>
              <a:buFontTx/>
              <a:buAutoNum type="arabicPlain"/>
            </a:pPr>
            <a:r>
              <a:rPr lang="en-US" sz="1400"/>
              <a:t>       10.0        283                 100               </a:t>
            </a:r>
          </a:p>
          <a:p>
            <a:pPr marL="457200" indent="-457200" algn="l">
              <a:lnSpc>
                <a:spcPct val="70000"/>
              </a:lnSpc>
              <a:spcBef>
                <a:spcPct val="50000"/>
              </a:spcBef>
              <a:buFontTx/>
              <a:buAutoNum type="arabicPlain"/>
            </a:pPr>
            <a:r>
              <a:rPr lang="en-US" sz="1400"/>
              <a:t>       50.0        323                 114               </a:t>
            </a:r>
          </a:p>
          <a:p>
            <a:pPr marL="457200" indent="-457200" algn="l">
              <a:lnSpc>
                <a:spcPct val="70000"/>
              </a:lnSpc>
              <a:spcBef>
                <a:spcPct val="50000"/>
              </a:spcBef>
              <a:buFontTx/>
              <a:buAutoNum type="arabicPlain"/>
            </a:pPr>
            <a:r>
              <a:rPr lang="en-US" sz="1400"/>
              <a:t>     100.0        373                 132</a:t>
            </a:r>
          </a:p>
          <a:p>
            <a:pPr marL="457200" indent="-457200" algn="l">
              <a:lnSpc>
                <a:spcPct val="70000"/>
              </a:lnSpc>
              <a:spcBef>
                <a:spcPct val="50000"/>
              </a:spcBef>
              <a:buFontTx/>
              <a:buAutoNum type="arabicPlain"/>
            </a:pPr>
            <a:r>
              <a:rPr lang="en-US" sz="1400"/>
              <a:t>     200.0        473                 167</a:t>
            </a:r>
          </a:p>
        </p:txBody>
      </p:sp>
      <p:sp>
        <p:nvSpPr>
          <p:cNvPr id="103471" name="Text Box 47"/>
          <p:cNvSpPr txBox="1">
            <a:spLocks noChangeArrowheads="1"/>
          </p:cNvSpPr>
          <p:nvPr/>
        </p:nvSpPr>
        <p:spPr bwMode="auto">
          <a:xfrm>
            <a:off x="466725" y="5943600"/>
            <a:ext cx="752475" cy="396875"/>
          </a:xfrm>
          <a:prstGeom prst="rect">
            <a:avLst/>
          </a:prstGeom>
          <a:noFill/>
          <a:ln w="9525">
            <a:noFill/>
            <a:miter lim="800000"/>
            <a:headEnd/>
            <a:tailEnd/>
          </a:ln>
        </p:spPr>
        <p:txBody>
          <a:bodyPr wrap="none">
            <a:spAutoFit/>
          </a:bodyPr>
          <a:lstStyle/>
          <a:p>
            <a:pPr algn="l"/>
            <a:r>
              <a:rPr lang="en-US" sz="1000"/>
              <a:t>origin</a:t>
            </a:r>
          </a:p>
          <a:p>
            <a:pPr algn="l"/>
            <a:r>
              <a:rPr lang="en-US" sz="1000"/>
              <a:t>(0,0 point)</a:t>
            </a:r>
          </a:p>
        </p:txBody>
      </p:sp>
      <p:sp>
        <p:nvSpPr>
          <p:cNvPr id="103472" name="Line 48"/>
          <p:cNvSpPr>
            <a:spLocks noChangeShapeType="1"/>
          </p:cNvSpPr>
          <p:nvPr/>
        </p:nvSpPr>
        <p:spPr bwMode="auto">
          <a:xfrm flipV="1">
            <a:off x="989013" y="5867400"/>
            <a:ext cx="304800" cy="152400"/>
          </a:xfrm>
          <a:prstGeom prst="line">
            <a:avLst/>
          </a:prstGeom>
          <a:noFill/>
          <a:ln w="9525">
            <a:solidFill>
              <a:schemeClr val="tx1"/>
            </a:solidFill>
            <a:miter lim="800000"/>
            <a:headEnd/>
            <a:tailEnd type="triangle" w="med" len="med"/>
          </a:ln>
        </p:spPr>
        <p:txBody>
          <a:bodyPr wrap="none"/>
          <a:lstStyle/>
          <a:p>
            <a:endParaRPr lang="en-US"/>
          </a:p>
        </p:txBody>
      </p:sp>
      <p:sp>
        <p:nvSpPr>
          <p:cNvPr id="192561" name="Text Box 49"/>
          <p:cNvSpPr txBox="1">
            <a:spLocks noChangeArrowheads="1"/>
          </p:cNvSpPr>
          <p:nvPr/>
        </p:nvSpPr>
        <p:spPr bwMode="auto">
          <a:xfrm>
            <a:off x="5867400" y="3962400"/>
            <a:ext cx="1981200" cy="1301750"/>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t>Trial     Ratio:  V / T </a:t>
            </a:r>
          </a:p>
          <a:p>
            <a:pPr marL="457200" indent="-457200" algn="l">
              <a:lnSpc>
                <a:spcPct val="70000"/>
              </a:lnSpc>
              <a:spcBef>
                <a:spcPct val="50000"/>
              </a:spcBef>
            </a:pPr>
            <a:r>
              <a:rPr lang="en-US" sz="1400" b="1"/>
              <a:t>   </a:t>
            </a:r>
            <a:r>
              <a:rPr lang="en-US" sz="1400"/>
              <a:t>1         0.35 mL / K  </a:t>
            </a:r>
          </a:p>
          <a:p>
            <a:pPr marL="457200" indent="-457200" algn="l">
              <a:lnSpc>
                <a:spcPct val="70000"/>
              </a:lnSpc>
              <a:spcBef>
                <a:spcPct val="50000"/>
              </a:spcBef>
            </a:pPr>
            <a:r>
              <a:rPr lang="en-US" sz="1400"/>
              <a:t>   2         0.35 mL / K  </a:t>
            </a:r>
          </a:p>
          <a:p>
            <a:pPr marL="457200" indent="-457200" algn="l">
              <a:lnSpc>
                <a:spcPct val="70000"/>
              </a:lnSpc>
              <a:spcBef>
                <a:spcPct val="50000"/>
              </a:spcBef>
            </a:pPr>
            <a:r>
              <a:rPr lang="en-US" sz="1400"/>
              <a:t>   3         0.35 mL / K  </a:t>
            </a:r>
          </a:p>
          <a:p>
            <a:pPr marL="457200" indent="-457200" algn="l">
              <a:lnSpc>
                <a:spcPct val="70000"/>
              </a:lnSpc>
              <a:spcBef>
                <a:spcPct val="50000"/>
              </a:spcBef>
            </a:pPr>
            <a:r>
              <a:rPr lang="en-US" sz="1400"/>
              <a:t>   4         0.35 mL / K  </a:t>
            </a:r>
          </a:p>
        </p:txBody>
      </p:sp>
      <p:sp>
        <p:nvSpPr>
          <p:cNvPr id="103474" name="Text Box 50"/>
          <p:cNvSpPr txBox="1">
            <a:spLocks noChangeArrowheads="1"/>
          </p:cNvSpPr>
          <p:nvPr/>
        </p:nvSpPr>
        <p:spPr bwMode="auto">
          <a:xfrm rot="-5400000">
            <a:off x="-427038" y="3916363"/>
            <a:ext cx="2073275" cy="457200"/>
          </a:xfrm>
          <a:prstGeom prst="rect">
            <a:avLst/>
          </a:prstGeom>
          <a:noFill/>
          <a:ln w="9525">
            <a:noFill/>
            <a:miter lim="800000"/>
            <a:headEnd/>
            <a:tailEnd/>
          </a:ln>
        </p:spPr>
        <p:txBody>
          <a:bodyPr>
            <a:spAutoFit/>
          </a:bodyPr>
          <a:lstStyle/>
          <a:p>
            <a:pPr algn="l"/>
            <a:r>
              <a:rPr lang="en-US" sz="2400"/>
              <a:t>Volume (mL)</a:t>
            </a:r>
          </a:p>
        </p:txBody>
      </p:sp>
      <p:sp>
        <p:nvSpPr>
          <p:cNvPr id="103475" name="Text Box 51"/>
          <p:cNvSpPr txBox="1">
            <a:spLocks noChangeArrowheads="1"/>
          </p:cNvSpPr>
          <p:nvPr/>
        </p:nvSpPr>
        <p:spPr bwMode="auto">
          <a:xfrm>
            <a:off x="912813" y="5287963"/>
            <a:ext cx="352425" cy="274637"/>
          </a:xfrm>
          <a:prstGeom prst="rect">
            <a:avLst/>
          </a:prstGeom>
          <a:noFill/>
          <a:ln w="9525">
            <a:noFill/>
            <a:miter lim="800000"/>
            <a:headEnd/>
            <a:tailEnd/>
          </a:ln>
        </p:spPr>
        <p:txBody>
          <a:bodyPr wrap="none">
            <a:spAutoFit/>
          </a:bodyPr>
          <a:lstStyle/>
          <a:p>
            <a:pPr algn="l"/>
            <a:r>
              <a:rPr lang="en-US"/>
              <a:t>20</a:t>
            </a:r>
          </a:p>
        </p:txBody>
      </p:sp>
      <p:sp>
        <p:nvSpPr>
          <p:cNvPr id="103476" name="Text Box 52"/>
          <p:cNvSpPr txBox="1">
            <a:spLocks noChangeArrowheads="1"/>
          </p:cNvSpPr>
          <p:nvPr/>
        </p:nvSpPr>
        <p:spPr bwMode="auto">
          <a:xfrm>
            <a:off x="912813" y="4800600"/>
            <a:ext cx="352425" cy="274638"/>
          </a:xfrm>
          <a:prstGeom prst="rect">
            <a:avLst/>
          </a:prstGeom>
          <a:noFill/>
          <a:ln w="9525">
            <a:noFill/>
            <a:miter lim="800000"/>
            <a:headEnd/>
            <a:tailEnd/>
          </a:ln>
        </p:spPr>
        <p:txBody>
          <a:bodyPr wrap="none">
            <a:spAutoFit/>
          </a:bodyPr>
          <a:lstStyle/>
          <a:p>
            <a:pPr algn="l"/>
            <a:r>
              <a:rPr lang="en-US"/>
              <a:t>40</a:t>
            </a:r>
          </a:p>
        </p:txBody>
      </p:sp>
      <p:sp>
        <p:nvSpPr>
          <p:cNvPr id="103477" name="Text Box 53"/>
          <p:cNvSpPr txBox="1">
            <a:spLocks noChangeArrowheads="1"/>
          </p:cNvSpPr>
          <p:nvPr/>
        </p:nvSpPr>
        <p:spPr bwMode="auto">
          <a:xfrm>
            <a:off x="912813" y="4343400"/>
            <a:ext cx="352425" cy="274638"/>
          </a:xfrm>
          <a:prstGeom prst="rect">
            <a:avLst/>
          </a:prstGeom>
          <a:noFill/>
          <a:ln w="9525">
            <a:noFill/>
            <a:miter lim="800000"/>
            <a:headEnd/>
            <a:tailEnd/>
          </a:ln>
        </p:spPr>
        <p:txBody>
          <a:bodyPr wrap="none">
            <a:spAutoFit/>
          </a:bodyPr>
          <a:lstStyle/>
          <a:p>
            <a:pPr algn="l"/>
            <a:r>
              <a:rPr lang="en-US"/>
              <a:t>60</a:t>
            </a:r>
          </a:p>
        </p:txBody>
      </p:sp>
      <p:sp>
        <p:nvSpPr>
          <p:cNvPr id="103478" name="Text Box 54"/>
          <p:cNvSpPr txBox="1">
            <a:spLocks noChangeArrowheads="1"/>
          </p:cNvSpPr>
          <p:nvPr/>
        </p:nvSpPr>
        <p:spPr bwMode="auto">
          <a:xfrm>
            <a:off x="912813" y="3886200"/>
            <a:ext cx="352425" cy="274638"/>
          </a:xfrm>
          <a:prstGeom prst="rect">
            <a:avLst/>
          </a:prstGeom>
          <a:noFill/>
          <a:ln w="9525">
            <a:noFill/>
            <a:miter lim="800000"/>
            <a:headEnd/>
            <a:tailEnd/>
          </a:ln>
        </p:spPr>
        <p:txBody>
          <a:bodyPr wrap="none">
            <a:spAutoFit/>
          </a:bodyPr>
          <a:lstStyle/>
          <a:p>
            <a:pPr algn="l"/>
            <a:r>
              <a:rPr lang="en-US"/>
              <a:t>80</a:t>
            </a:r>
          </a:p>
        </p:txBody>
      </p:sp>
      <p:sp>
        <p:nvSpPr>
          <p:cNvPr id="103479" name="Text Box 55"/>
          <p:cNvSpPr txBox="1">
            <a:spLocks noChangeArrowheads="1"/>
          </p:cNvSpPr>
          <p:nvPr/>
        </p:nvSpPr>
        <p:spPr bwMode="auto">
          <a:xfrm>
            <a:off x="836613" y="3429000"/>
            <a:ext cx="436562" cy="274638"/>
          </a:xfrm>
          <a:prstGeom prst="rect">
            <a:avLst/>
          </a:prstGeom>
          <a:noFill/>
          <a:ln w="9525">
            <a:noFill/>
            <a:miter lim="800000"/>
            <a:headEnd/>
            <a:tailEnd/>
          </a:ln>
        </p:spPr>
        <p:txBody>
          <a:bodyPr wrap="none">
            <a:spAutoFit/>
          </a:bodyPr>
          <a:lstStyle/>
          <a:p>
            <a:pPr algn="l"/>
            <a:r>
              <a:rPr lang="en-US"/>
              <a:t>100</a:t>
            </a:r>
          </a:p>
        </p:txBody>
      </p:sp>
      <p:sp>
        <p:nvSpPr>
          <p:cNvPr id="103480" name="Text Box 56"/>
          <p:cNvSpPr txBox="1">
            <a:spLocks noChangeArrowheads="1"/>
          </p:cNvSpPr>
          <p:nvPr/>
        </p:nvSpPr>
        <p:spPr bwMode="auto">
          <a:xfrm>
            <a:off x="836613" y="2971800"/>
            <a:ext cx="436562" cy="274638"/>
          </a:xfrm>
          <a:prstGeom prst="rect">
            <a:avLst/>
          </a:prstGeom>
          <a:noFill/>
          <a:ln w="9525">
            <a:noFill/>
            <a:miter lim="800000"/>
            <a:headEnd/>
            <a:tailEnd/>
          </a:ln>
        </p:spPr>
        <p:txBody>
          <a:bodyPr wrap="none">
            <a:spAutoFit/>
          </a:bodyPr>
          <a:lstStyle/>
          <a:p>
            <a:pPr algn="l"/>
            <a:r>
              <a:rPr lang="en-US"/>
              <a:t>120</a:t>
            </a:r>
          </a:p>
        </p:txBody>
      </p:sp>
      <p:sp>
        <p:nvSpPr>
          <p:cNvPr id="103481" name="Text Box 57"/>
          <p:cNvSpPr txBox="1">
            <a:spLocks noChangeArrowheads="1"/>
          </p:cNvSpPr>
          <p:nvPr/>
        </p:nvSpPr>
        <p:spPr bwMode="auto">
          <a:xfrm>
            <a:off x="836613" y="2544763"/>
            <a:ext cx="436562" cy="274637"/>
          </a:xfrm>
          <a:prstGeom prst="rect">
            <a:avLst/>
          </a:prstGeom>
          <a:noFill/>
          <a:ln w="9525">
            <a:noFill/>
            <a:miter lim="800000"/>
            <a:headEnd/>
            <a:tailEnd/>
          </a:ln>
        </p:spPr>
        <p:txBody>
          <a:bodyPr wrap="none">
            <a:spAutoFit/>
          </a:bodyPr>
          <a:lstStyle/>
          <a:p>
            <a:pPr algn="l"/>
            <a:r>
              <a:rPr lang="en-US"/>
              <a:t>140</a:t>
            </a:r>
          </a:p>
        </p:txBody>
      </p:sp>
      <p:sp>
        <p:nvSpPr>
          <p:cNvPr id="103482" name="Text Box 58"/>
          <p:cNvSpPr txBox="1">
            <a:spLocks noChangeArrowheads="1"/>
          </p:cNvSpPr>
          <p:nvPr/>
        </p:nvSpPr>
        <p:spPr bwMode="auto">
          <a:xfrm>
            <a:off x="836613" y="2057400"/>
            <a:ext cx="436562" cy="274638"/>
          </a:xfrm>
          <a:prstGeom prst="rect">
            <a:avLst/>
          </a:prstGeom>
          <a:noFill/>
          <a:ln w="9525">
            <a:noFill/>
            <a:miter lim="800000"/>
            <a:headEnd/>
            <a:tailEnd/>
          </a:ln>
        </p:spPr>
        <p:txBody>
          <a:bodyPr wrap="none">
            <a:spAutoFit/>
          </a:bodyPr>
          <a:lstStyle/>
          <a:p>
            <a:pPr algn="l"/>
            <a:r>
              <a:rPr lang="en-US"/>
              <a:t>160</a:t>
            </a:r>
          </a:p>
        </p:txBody>
      </p:sp>
      <p:sp>
        <p:nvSpPr>
          <p:cNvPr id="103483" name="Line 59"/>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p>
        </p:txBody>
      </p:sp>
      <p:sp>
        <p:nvSpPr>
          <p:cNvPr id="103484" name="Line 60"/>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p>
        </p:txBody>
      </p:sp>
      <p:sp>
        <p:nvSpPr>
          <p:cNvPr id="103485" name="Line 61"/>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p>
        </p:txBody>
      </p:sp>
      <p:sp>
        <p:nvSpPr>
          <p:cNvPr id="103486" name="Line 62"/>
          <p:cNvSpPr>
            <a:spLocks noChangeShapeType="1"/>
          </p:cNvSpPr>
          <p:nvPr/>
        </p:nvSpPr>
        <p:spPr bwMode="auto">
          <a:xfrm flipV="1">
            <a:off x="8380413" y="1905000"/>
            <a:ext cx="0" cy="3962400"/>
          </a:xfrm>
          <a:prstGeom prst="line">
            <a:avLst/>
          </a:prstGeom>
          <a:noFill/>
          <a:ln w="9525">
            <a:solidFill>
              <a:schemeClr val="tx1"/>
            </a:solidFill>
            <a:miter lim="800000"/>
            <a:headEnd/>
            <a:tailEnd/>
          </a:ln>
        </p:spPr>
        <p:txBody>
          <a:bodyPr wrap="none"/>
          <a:lstStyle/>
          <a:p>
            <a:endParaRPr lang="en-US"/>
          </a:p>
        </p:txBody>
      </p:sp>
      <p:sp>
        <p:nvSpPr>
          <p:cNvPr id="103487" name="Line 63"/>
          <p:cNvSpPr>
            <a:spLocks noChangeShapeType="1"/>
          </p:cNvSpPr>
          <p:nvPr/>
        </p:nvSpPr>
        <p:spPr bwMode="auto">
          <a:xfrm>
            <a:off x="8304213" y="5867400"/>
            <a:ext cx="152400" cy="0"/>
          </a:xfrm>
          <a:prstGeom prst="line">
            <a:avLst/>
          </a:prstGeom>
          <a:noFill/>
          <a:ln w="9525">
            <a:solidFill>
              <a:schemeClr val="tx1"/>
            </a:solidFill>
            <a:miter lim="800000"/>
            <a:headEnd/>
            <a:tailEnd/>
          </a:ln>
        </p:spPr>
        <p:txBody>
          <a:bodyPr wrap="none"/>
          <a:lstStyle/>
          <a:p>
            <a:endParaRPr lang="en-US"/>
          </a:p>
        </p:txBody>
      </p:sp>
      <p:sp>
        <p:nvSpPr>
          <p:cNvPr id="103488" name="Line 64"/>
          <p:cNvSpPr>
            <a:spLocks noChangeShapeType="1"/>
          </p:cNvSpPr>
          <p:nvPr/>
        </p:nvSpPr>
        <p:spPr bwMode="auto">
          <a:xfrm>
            <a:off x="8304213" y="5715000"/>
            <a:ext cx="152400" cy="0"/>
          </a:xfrm>
          <a:prstGeom prst="line">
            <a:avLst/>
          </a:prstGeom>
          <a:noFill/>
          <a:ln w="9525">
            <a:solidFill>
              <a:schemeClr val="tx1"/>
            </a:solidFill>
            <a:miter lim="800000"/>
            <a:headEnd/>
            <a:tailEnd/>
          </a:ln>
        </p:spPr>
        <p:txBody>
          <a:bodyPr wrap="none"/>
          <a:lstStyle/>
          <a:p>
            <a:endParaRPr lang="en-US"/>
          </a:p>
        </p:txBody>
      </p:sp>
      <p:sp>
        <p:nvSpPr>
          <p:cNvPr id="103489" name="Line 65"/>
          <p:cNvSpPr>
            <a:spLocks noChangeShapeType="1"/>
          </p:cNvSpPr>
          <p:nvPr/>
        </p:nvSpPr>
        <p:spPr bwMode="auto">
          <a:xfrm>
            <a:off x="8304213" y="5562600"/>
            <a:ext cx="152400" cy="0"/>
          </a:xfrm>
          <a:prstGeom prst="line">
            <a:avLst/>
          </a:prstGeom>
          <a:noFill/>
          <a:ln w="9525">
            <a:solidFill>
              <a:schemeClr val="tx1"/>
            </a:solidFill>
            <a:miter lim="800000"/>
            <a:headEnd/>
            <a:tailEnd/>
          </a:ln>
        </p:spPr>
        <p:txBody>
          <a:bodyPr wrap="none"/>
          <a:lstStyle/>
          <a:p>
            <a:endParaRPr lang="en-US"/>
          </a:p>
        </p:txBody>
      </p:sp>
      <p:sp>
        <p:nvSpPr>
          <p:cNvPr id="103490" name="Line 66"/>
          <p:cNvSpPr>
            <a:spLocks noChangeShapeType="1"/>
          </p:cNvSpPr>
          <p:nvPr/>
        </p:nvSpPr>
        <p:spPr bwMode="auto">
          <a:xfrm>
            <a:off x="8304213" y="5410200"/>
            <a:ext cx="152400" cy="0"/>
          </a:xfrm>
          <a:prstGeom prst="line">
            <a:avLst/>
          </a:prstGeom>
          <a:noFill/>
          <a:ln w="9525">
            <a:solidFill>
              <a:schemeClr val="tx1"/>
            </a:solidFill>
            <a:miter lim="800000"/>
            <a:headEnd/>
            <a:tailEnd/>
          </a:ln>
        </p:spPr>
        <p:txBody>
          <a:bodyPr wrap="none"/>
          <a:lstStyle/>
          <a:p>
            <a:endParaRPr lang="en-US"/>
          </a:p>
        </p:txBody>
      </p:sp>
      <p:sp>
        <p:nvSpPr>
          <p:cNvPr id="103491" name="Line 67"/>
          <p:cNvSpPr>
            <a:spLocks noChangeShapeType="1"/>
          </p:cNvSpPr>
          <p:nvPr/>
        </p:nvSpPr>
        <p:spPr bwMode="auto">
          <a:xfrm>
            <a:off x="8304213" y="5257800"/>
            <a:ext cx="152400" cy="0"/>
          </a:xfrm>
          <a:prstGeom prst="line">
            <a:avLst/>
          </a:prstGeom>
          <a:noFill/>
          <a:ln w="9525">
            <a:solidFill>
              <a:schemeClr val="tx1"/>
            </a:solidFill>
            <a:miter lim="800000"/>
            <a:headEnd/>
            <a:tailEnd/>
          </a:ln>
        </p:spPr>
        <p:txBody>
          <a:bodyPr wrap="none"/>
          <a:lstStyle/>
          <a:p>
            <a:endParaRPr lang="en-US"/>
          </a:p>
        </p:txBody>
      </p:sp>
      <p:sp>
        <p:nvSpPr>
          <p:cNvPr id="103492" name="Line 68"/>
          <p:cNvSpPr>
            <a:spLocks noChangeShapeType="1"/>
          </p:cNvSpPr>
          <p:nvPr/>
        </p:nvSpPr>
        <p:spPr bwMode="auto">
          <a:xfrm>
            <a:off x="8304213" y="5105400"/>
            <a:ext cx="152400" cy="0"/>
          </a:xfrm>
          <a:prstGeom prst="line">
            <a:avLst/>
          </a:prstGeom>
          <a:noFill/>
          <a:ln w="9525">
            <a:solidFill>
              <a:schemeClr val="tx1"/>
            </a:solidFill>
            <a:miter lim="800000"/>
            <a:headEnd/>
            <a:tailEnd/>
          </a:ln>
        </p:spPr>
        <p:txBody>
          <a:bodyPr wrap="none"/>
          <a:lstStyle/>
          <a:p>
            <a:endParaRPr lang="en-US"/>
          </a:p>
        </p:txBody>
      </p:sp>
      <p:sp>
        <p:nvSpPr>
          <p:cNvPr id="103493" name="Line 69"/>
          <p:cNvSpPr>
            <a:spLocks noChangeShapeType="1"/>
          </p:cNvSpPr>
          <p:nvPr/>
        </p:nvSpPr>
        <p:spPr bwMode="auto">
          <a:xfrm>
            <a:off x="8304213" y="4953000"/>
            <a:ext cx="152400" cy="0"/>
          </a:xfrm>
          <a:prstGeom prst="line">
            <a:avLst/>
          </a:prstGeom>
          <a:noFill/>
          <a:ln w="9525">
            <a:solidFill>
              <a:schemeClr val="tx1"/>
            </a:solidFill>
            <a:miter lim="800000"/>
            <a:headEnd/>
            <a:tailEnd/>
          </a:ln>
        </p:spPr>
        <p:txBody>
          <a:bodyPr wrap="none"/>
          <a:lstStyle/>
          <a:p>
            <a:endParaRPr lang="en-US"/>
          </a:p>
        </p:txBody>
      </p:sp>
      <p:sp>
        <p:nvSpPr>
          <p:cNvPr id="103494" name="Line 70"/>
          <p:cNvSpPr>
            <a:spLocks noChangeShapeType="1"/>
          </p:cNvSpPr>
          <p:nvPr/>
        </p:nvSpPr>
        <p:spPr bwMode="auto">
          <a:xfrm>
            <a:off x="8304213" y="4800600"/>
            <a:ext cx="152400" cy="0"/>
          </a:xfrm>
          <a:prstGeom prst="line">
            <a:avLst/>
          </a:prstGeom>
          <a:noFill/>
          <a:ln w="9525">
            <a:solidFill>
              <a:schemeClr val="tx1"/>
            </a:solidFill>
            <a:miter lim="800000"/>
            <a:headEnd/>
            <a:tailEnd/>
          </a:ln>
        </p:spPr>
        <p:txBody>
          <a:bodyPr wrap="none"/>
          <a:lstStyle/>
          <a:p>
            <a:endParaRPr lang="en-US"/>
          </a:p>
        </p:txBody>
      </p:sp>
      <p:sp>
        <p:nvSpPr>
          <p:cNvPr id="103495" name="Line 71"/>
          <p:cNvSpPr>
            <a:spLocks noChangeShapeType="1"/>
          </p:cNvSpPr>
          <p:nvPr/>
        </p:nvSpPr>
        <p:spPr bwMode="auto">
          <a:xfrm>
            <a:off x="8304213" y="4648200"/>
            <a:ext cx="152400" cy="0"/>
          </a:xfrm>
          <a:prstGeom prst="line">
            <a:avLst/>
          </a:prstGeom>
          <a:noFill/>
          <a:ln w="9525">
            <a:solidFill>
              <a:schemeClr val="tx1"/>
            </a:solidFill>
            <a:miter lim="800000"/>
            <a:headEnd/>
            <a:tailEnd/>
          </a:ln>
        </p:spPr>
        <p:txBody>
          <a:bodyPr wrap="none"/>
          <a:lstStyle/>
          <a:p>
            <a:endParaRPr lang="en-US"/>
          </a:p>
        </p:txBody>
      </p:sp>
      <p:sp>
        <p:nvSpPr>
          <p:cNvPr id="103496" name="Line 72"/>
          <p:cNvSpPr>
            <a:spLocks noChangeShapeType="1"/>
          </p:cNvSpPr>
          <p:nvPr/>
        </p:nvSpPr>
        <p:spPr bwMode="auto">
          <a:xfrm>
            <a:off x="8304213" y="4495800"/>
            <a:ext cx="152400" cy="0"/>
          </a:xfrm>
          <a:prstGeom prst="line">
            <a:avLst/>
          </a:prstGeom>
          <a:noFill/>
          <a:ln w="9525">
            <a:solidFill>
              <a:schemeClr val="tx1"/>
            </a:solidFill>
            <a:miter lim="800000"/>
            <a:headEnd/>
            <a:tailEnd/>
          </a:ln>
        </p:spPr>
        <p:txBody>
          <a:bodyPr wrap="none"/>
          <a:lstStyle/>
          <a:p>
            <a:endParaRPr lang="en-US"/>
          </a:p>
        </p:txBody>
      </p:sp>
      <p:sp>
        <p:nvSpPr>
          <p:cNvPr id="103497" name="Line 73"/>
          <p:cNvSpPr>
            <a:spLocks noChangeShapeType="1"/>
          </p:cNvSpPr>
          <p:nvPr/>
        </p:nvSpPr>
        <p:spPr bwMode="auto">
          <a:xfrm>
            <a:off x="8304213" y="4343400"/>
            <a:ext cx="152400" cy="0"/>
          </a:xfrm>
          <a:prstGeom prst="line">
            <a:avLst/>
          </a:prstGeom>
          <a:noFill/>
          <a:ln w="9525">
            <a:solidFill>
              <a:schemeClr val="tx1"/>
            </a:solidFill>
            <a:miter lim="800000"/>
            <a:headEnd/>
            <a:tailEnd/>
          </a:ln>
        </p:spPr>
        <p:txBody>
          <a:bodyPr wrap="none"/>
          <a:lstStyle/>
          <a:p>
            <a:endParaRPr lang="en-US"/>
          </a:p>
        </p:txBody>
      </p:sp>
      <p:sp>
        <p:nvSpPr>
          <p:cNvPr id="103498" name="Line 74"/>
          <p:cNvSpPr>
            <a:spLocks noChangeShapeType="1"/>
          </p:cNvSpPr>
          <p:nvPr/>
        </p:nvSpPr>
        <p:spPr bwMode="auto">
          <a:xfrm>
            <a:off x="8304213" y="4191000"/>
            <a:ext cx="152400" cy="0"/>
          </a:xfrm>
          <a:prstGeom prst="line">
            <a:avLst/>
          </a:prstGeom>
          <a:noFill/>
          <a:ln w="9525">
            <a:solidFill>
              <a:schemeClr val="tx1"/>
            </a:solidFill>
            <a:miter lim="800000"/>
            <a:headEnd/>
            <a:tailEnd/>
          </a:ln>
        </p:spPr>
        <p:txBody>
          <a:bodyPr wrap="none"/>
          <a:lstStyle/>
          <a:p>
            <a:endParaRPr lang="en-US"/>
          </a:p>
        </p:txBody>
      </p:sp>
      <p:sp>
        <p:nvSpPr>
          <p:cNvPr id="103499" name="Line 75"/>
          <p:cNvSpPr>
            <a:spLocks noChangeShapeType="1"/>
          </p:cNvSpPr>
          <p:nvPr/>
        </p:nvSpPr>
        <p:spPr bwMode="auto">
          <a:xfrm>
            <a:off x="8304213" y="4038600"/>
            <a:ext cx="152400" cy="0"/>
          </a:xfrm>
          <a:prstGeom prst="line">
            <a:avLst/>
          </a:prstGeom>
          <a:noFill/>
          <a:ln w="9525">
            <a:solidFill>
              <a:schemeClr val="tx1"/>
            </a:solidFill>
            <a:miter lim="800000"/>
            <a:headEnd/>
            <a:tailEnd/>
          </a:ln>
        </p:spPr>
        <p:txBody>
          <a:bodyPr wrap="none"/>
          <a:lstStyle/>
          <a:p>
            <a:endParaRPr lang="en-US"/>
          </a:p>
        </p:txBody>
      </p:sp>
      <p:sp>
        <p:nvSpPr>
          <p:cNvPr id="103500" name="Line 76"/>
          <p:cNvSpPr>
            <a:spLocks noChangeShapeType="1"/>
          </p:cNvSpPr>
          <p:nvPr/>
        </p:nvSpPr>
        <p:spPr bwMode="auto">
          <a:xfrm>
            <a:off x="8304213" y="3886200"/>
            <a:ext cx="152400" cy="0"/>
          </a:xfrm>
          <a:prstGeom prst="line">
            <a:avLst/>
          </a:prstGeom>
          <a:noFill/>
          <a:ln w="9525">
            <a:solidFill>
              <a:schemeClr val="tx1"/>
            </a:solidFill>
            <a:miter lim="800000"/>
            <a:headEnd/>
            <a:tailEnd/>
          </a:ln>
        </p:spPr>
        <p:txBody>
          <a:bodyPr wrap="none"/>
          <a:lstStyle/>
          <a:p>
            <a:endParaRPr lang="en-US"/>
          </a:p>
        </p:txBody>
      </p:sp>
      <p:sp>
        <p:nvSpPr>
          <p:cNvPr id="103501" name="Line 77"/>
          <p:cNvSpPr>
            <a:spLocks noChangeShapeType="1"/>
          </p:cNvSpPr>
          <p:nvPr/>
        </p:nvSpPr>
        <p:spPr bwMode="auto">
          <a:xfrm>
            <a:off x="8304213" y="3733800"/>
            <a:ext cx="152400" cy="0"/>
          </a:xfrm>
          <a:prstGeom prst="line">
            <a:avLst/>
          </a:prstGeom>
          <a:noFill/>
          <a:ln w="9525">
            <a:solidFill>
              <a:schemeClr val="tx1"/>
            </a:solidFill>
            <a:miter lim="800000"/>
            <a:headEnd/>
            <a:tailEnd/>
          </a:ln>
        </p:spPr>
        <p:txBody>
          <a:bodyPr wrap="none"/>
          <a:lstStyle/>
          <a:p>
            <a:endParaRPr lang="en-US"/>
          </a:p>
        </p:txBody>
      </p:sp>
      <p:sp>
        <p:nvSpPr>
          <p:cNvPr id="103502" name="Line 78"/>
          <p:cNvSpPr>
            <a:spLocks noChangeShapeType="1"/>
          </p:cNvSpPr>
          <p:nvPr/>
        </p:nvSpPr>
        <p:spPr bwMode="auto">
          <a:xfrm>
            <a:off x="8304213" y="3581400"/>
            <a:ext cx="152400" cy="0"/>
          </a:xfrm>
          <a:prstGeom prst="line">
            <a:avLst/>
          </a:prstGeom>
          <a:noFill/>
          <a:ln w="9525">
            <a:solidFill>
              <a:schemeClr val="tx1"/>
            </a:solidFill>
            <a:miter lim="800000"/>
            <a:headEnd/>
            <a:tailEnd/>
          </a:ln>
        </p:spPr>
        <p:txBody>
          <a:bodyPr wrap="none"/>
          <a:lstStyle/>
          <a:p>
            <a:endParaRPr lang="en-US"/>
          </a:p>
        </p:txBody>
      </p:sp>
      <p:sp>
        <p:nvSpPr>
          <p:cNvPr id="103503" name="Line 79"/>
          <p:cNvSpPr>
            <a:spLocks noChangeShapeType="1"/>
          </p:cNvSpPr>
          <p:nvPr/>
        </p:nvSpPr>
        <p:spPr bwMode="auto">
          <a:xfrm>
            <a:off x="8304213" y="3429000"/>
            <a:ext cx="152400" cy="0"/>
          </a:xfrm>
          <a:prstGeom prst="line">
            <a:avLst/>
          </a:prstGeom>
          <a:noFill/>
          <a:ln w="9525">
            <a:solidFill>
              <a:schemeClr val="tx1"/>
            </a:solidFill>
            <a:miter lim="800000"/>
            <a:headEnd/>
            <a:tailEnd/>
          </a:ln>
        </p:spPr>
        <p:txBody>
          <a:bodyPr wrap="none"/>
          <a:lstStyle/>
          <a:p>
            <a:endParaRPr lang="en-US"/>
          </a:p>
        </p:txBody>
      </p:sp>
      <p:sp>
        <p:nvSpPr>
          <p:cNvPr id="103504" name="Line 80"/>
          <p:cNvSpPr>
            <a:spLocks noChangeShapeType="1"/>
          </p:cNvSpPr>
          <p:nvPr/>
        </p:nvSpPr>
        <p:spPr bwMode="auto">
          <a:xfrm>
            <a:off x="8304213" y="3276600"/>
            <a:ext cx="152400" cy="0"/>
          </a:xfrm>
          <a:prstGeom prst="line">
            <a:avLst/>
          </a:prstGeom>
          <a:noFill/>
          <a:ln w="9525">
            <a:solidFill>
              <a:schemeClr val="tx1"/>
            </a:solidFill>
            <a:miter lim="800000"/>
            <a:headEnd/>
            <a:tailEnd/>
          </a:ln>
        </p:spPr>
        <p:txBody>
          <a:bodyPr wrap="none"/>
          <a:lstStyle/>
          <a:p>
            <a:endParaRPr lang="en-US"/>
          </a:p>
        </p:txBody>
      </p:sp>
      <p:sp>
        <p:nvSpPr>
          <p:cNvPr id="103505" name="Line 81"/>
          <p:cNvSpPr>
            <a:spLocks noChangeShapeType="1"/>
          </p:cNvSpPr>
          <p:nvPr/>
        </p:nvSpPr>
        <p:spPr bwMode="auto">
          <a:xfrm>
            <a:off x="8304213" y="3124200"/>
            <a:ext cx="152400" cy="0"/>
          </a:xfrm>
          <a:prstGeom prst="line">
            <a:avLst/>
          </a:prstGeom>
          <a:noFill/>
          <a:ln w="9525">
            <a:solidFill>
              <a:schemeClr val="tx1"/>
            </a:solidFill>
            <a:miter lim="800000"/>
            <a:headEnd/>
            <a:tailEnd/>
          </a:ln>
        </p:spPr>
        <p:txBody>
          <a:bodyPr wrap="none"/>
          <a:lstStyle/>
          <a:p>
            <a:endParaRPr lang="en-US"/>
          </a:p>
        </p:txBody>
      </p:sp>
      <p:sp>
        <p:nvSpPr>
          <p:cNvPr id="103506" name="Line 82"/>
          <p:cNvSpPr>
            <a:spLocks noChangeShapeType="1"/>
          </p:cNvSpPr>
          <p:nvPr/>
        </p:nvSpPr>
        <p:spPr bwMode="auto">
          <a:xfrm>
            <a:off x="8304213" y="2971800"/>
            <a:ext cx="152400" cy="0"/>
          </a:xfrm>
          <a:prstGeom prst="line">
            <a:avLst/>
          </a:prstGeom>
          <a:noFill/>
          <a:ln w="9525">
            <a:solidFill>
              <a:schemeClr val="tx1"/>
            </a:solidFill>
            <a:miter lim="800000"/>
            <a:headEnd/>
            <a:tailEnd/>
          </a:ln>
        </p:spPr>
        <p:txBody>
          <a:bodyPr wrap="none"/>
          <a:lstStyle/>
          <a:p>
            <a:endParaRPr lang="en-US"/>
          </a:p>
        </p:txBody>
      </p:sp>
      <p:sp>
        <p:nvSpPr>
          <p:cNvPr id="103507" name="Line 83"/>
          <p:cNvSpPr>
            <a:spLocks noChangeShapeType="1"/>
          </p:cNvSpPr>
          <p:nvPr/>
        </p:nvSpPr>
        <p:spPr bwMode="auto">
          <a:xfrm>
            <a:off x="8304213" y="2819400"/>
            <a:ext cx="152400" cy="0"/>
          </a:xfrm>
          <a:prstGeom prst="line">
            <a:avLst/>
          </a:prstGeom>
          <a:noFill/>
          <a:ln w="9525">
            <a:solidFill>
              <a:schemeClr val="tx1"/>
            </a:solidFill>
            <a:miter lim="800000"/>
            <a:headEnd/>
            <a:tailEnd/>
          </a:ln>
        </p:spPr>
        <p:txBody>
          <a:bodyPr wrap="none"/>
          <a:lstStyle/>
          <a:p>
            <a:endParaRPr lang="en-US"/>
          </a:p>
        </p:txBody>
      </p:sp>
      <p:sp>
        <p:nvSpPr>
          <p:cNvPr id="103508" name="Line 84"/>
          <p:cNvSpPr>
            <a:spLocks noChangeShapeType="1"/>
          </p:cNvSpPr>
          <p:nvPr/>
        </p:nvSpPr>
        <p:spPr bwMode="auto">
          <a:xfrm>
            <a:off x="8304213" y="2667000"/>
            <a:ext cx="152400" cy="0"/>
          </a:xfrm>
          <a:prstGeom prst="line">
            <a:avLst/>
          </a:prstGeom>
          <a:noFill/>
          <a:ln w="9525">
            <a:solidFill>
              <a:schemeClr val="tx1"/>
            </a:solidFill>
            <a:miter lim="800000"/>
            <a:headEnd/>
            <a:tailEnd/>
          </a:ln>
        </p:spPr>
        <p:txBody>
          <a:bodyPr wrap="none"/>
          <a:lstStyle/>
          <a:p>
            <a:endParaRPr lang="en-US"/>
          </a:p>
        </p:txBody>
      </p:sp>
      <p:sp>
        <p:nvSpPr>
          <p:cNvPr id="103509" name="Line 85"/>
          <p:cNvSpPr>
            <a:spLocks noChangeShapeType="1"/>
          </p:cNvSpPr>
          <p:nvPr/>
        </p:nvSpPr>
        <p:spPr bwMode="auto">
          <a:xfrm>
            <a:off x="8304213" y="2514600"/>
            <a:ext cx="152400" cy="0"/>
          </a:xfrm>
          <a:prstGeom prst="line">
            <a:avLst/>
          </a:prstGeom>
          <a:noFill/>
          <a:ln w="9525">
            <a:solidFill>
              <a:schemeClr val="tx1"/>
            </a:solidFill>
            <a:miter lim="800000"/>
            <a:headEnd/>
            <a:tailEnd/>
          </a:ln>
        </p:spPr>
        <p:txBody>
          <a:bodyPr wrap="none"/>
          <a:lstStyle/>
          <a:p>
            <a:endParaRPr lang="en-US"/>
          </a:p>
        </p:txBody>
      </p:sp>
      <p:sp>
        <p:nvSpPr>
          <p:cNvPr id="103510" name="Line 86"/>
          <p:cNvSpPr>
            <a:spLocks noChangeShapeType="1"/>
          </p:cNvSpPr>
          <p:nvPr/>
        </p:nvSpPr>
        <p:spPr bwMode="auto">
          <a:xfrm>
            <a:off x="8304213" y="2362200"/>
            <a:ext cx="152400" cy="0"/>
          </a:xfrm>
          <a:prstGeom prst="line">
            <a:avLst/>
          </a:prstGeom>
          <a:noFill/>
          <a:ln w="9525">
            <a:solidFill>
              <a:schemeClr val="tx1"/>
            </a:solidFill>
            <a:miter lim="800000"/>
            <a:headEnd/>
            <a:tailEnd/>
          </a:ln>
        </p:spPr>
        <p:txBody>
          <a:bodyPr wrap="none"/>
          <a:lstStyle/>
          <a:p>
            <a:endParaRPr lang="en-US"/>
          </a:p>
        </p:txBody>
      </p:sp>
      <p:sp>
        <p:nvSpPr>
          <p:cNvPr id="103511" name="Text Box 87"/>
          <p:cNvSpPr txBox="1">
            <a:spLocks noChangeArrowheads="1"/>
          </p:cNvSpPr>
          <p:nvPr/>
        </p:nvSpPr>
        <p:spPr bwMode="auto">
          <a:xfrm>
            <a:off x="8408988" y="5287963"/>
            <a:ext cx="352425" cy="274637"/>
          </a:xfrm>
          <a:prstGeom prst="rect">
            <a:avLst/>
          </a:prstGeom>
          <a:noFill/>
          <a:ln w="9525">
            <a:noFill/>
            <a:miter lim="800000"/>
            <a:headEnd/>
            <a:tailEnd/>
          </a:ln>
        </p:spPr>
        <p:txBody>
          <a:bodyPr wrap="none">
            <a:spAutoFit/>
          </a:bodyPr>
          <a:lstStyle/>
          <a:p>
            <a:pPr algn="l"/>
            <a:r>
              <a:rPr lang="en-US"/>
              <a:t>20</a:t>
            </a:r>
          </a:p>
        </p:txBody>
      </p:sp>
      <p:sp>
        <p:nvSpPr>
          <p:cNvPr id="103512" name="Text Box 88"/>
          <p:cNvSpPr txBox="1">
            <a:spLocks noChangeArrowheads="1"/>
          </p:cNvSpPr>
          <p:nvPr/>
        </p:nvSpPr>
        <p:spPr bwMode="auto">
          <a:xfrm>
            <a:off x="8408988" y="4800600"/>
            <a:ext cx="352425" cy="274638"/>
          </a:xfrm>
          <a:prstGeom prst="rect">
            <a:avLst/>
          </a:prstGeom>
          <a:noFill/>
          <a:ln w="9525">
            <a:noFill/>
            <a:miter lim="800000"/>
            <a:headEnd/>
            <a:tailEnd/>
          </a:ln>
        </p:spPr>
        <p:txBody>
          <a:bodyPr wrap="none">
            <a:spAutoFit/>
          </a:bodyPr>
          <a:lstStyle/>
          <a:p>
            <a:pPr algn="l"/>
            <a:r>
              <a:rPr lang="en-US"/>
              <a:t>40</a:t>
            </a:r>
          </a:p>
        </p:txBody>
      </p:sp>
      <p:sp>
        <p:nvSpPr>
          <p:cNvPr id="103513" name="Text Box 89"/>
          <p:cNvSpPr txBox="1">
            <a:spLocks noChangeArrowheads="1"/>
          </p:cNvSpPr>
          <p:nvPr/>
        </p:nvSpPr>
        <p:spPr bwMode="auto">
          <a:xfrm>
            <a:off x="8408988" y="4343400"/>
            <a:ext cx="352425" cy="274638"/>
          </a:xfrm>
          <a:prstGeom prst="rect">
            <a:avLst/>
          </a:prstGeom>
          <a:noFill/>
          <a:ln w="9525">
            <a:noFill/>
            <a:miter lim="800000"/>
            <a:headEnd/>
            <a:tailEnd/>
          </a:ln>
        </p:spPr>
        <p:txBody>
          <a:bodyPr wrap="none">
            <a:spAutoFit/>
          </a:bodyPr>
          <a:lstStyle/>
          <a:p>
            <a:pPr algn="l"/>
            <a:r>
              <a:rPr lang="en-US"/>
              <a:t>60</a:t>
            </a:r>
          </a:p>
        </p:txBody>
      </p:sp>
      <p:sp>
        <p:nvSpPr>
          <p:cNvPr id="103514" name="Text Box 90"/>
          <p:cNvSpPr txBox="1">
            <a:spLocks noChangeArrowheads="1"/>
          </p:cNvSpPr>
          <p:nvPr/>
        </p:nvSpPr>
        <p:spPr bwMode="auto">
          <a:xfrm>
            <a:off x="8408988" y="3886200"/>
            <a:ext cx="352425" cy="274638"/>
          </a:xfrm>
          <a:prstGeom prst="rect">
            <a:avLst/>
          </a:prstGeom>
          <a:noFill/>
          <a:ln w="9525">
            <a:noFill/>
            <a:miter lim="800000"/>
            <a:headEnd/>
            <a:tailEnd/>
          </a:ln>
        </p:spPr>
        <p:txBody>
          <a:bodyPr wrap="none">
            <a:spAutoFit/>
          </a:bodyPr>
          <a:lstStyle/>
          <a:p>
            <a:pPr algn="l"/>
            <a:r>
              <a:rPr lang="en-US"/>
              <a:t>80</a:t>
            </a:r>
          </a:p>
        </p:txBody>
      </p:sp>
      <p:sp>
        <p:nvSpPr>
          <p:cNvPr id="103515" name="Line 91"/>
          <p:cNvSpPr>
            <a:spLocks noChangeShapeType="1"/>
          </p:cNvSpPr>
          <p:nvPr/>
        </p:nvSpPr>
        <p:spPr bwMode="auto">
          <a:xfrm>
            <a:off x="8304213" y="2209800"/>
            <a:ext cx="152400" cy="0"/>
          </a:xfrm>
          <a:prstGeom prst="line">
            <a:avLst/>
          </a:prstGeom>
          <a:noFill/>
          <a:ln w="9525">
            <a:solidFill>
              <a:schemeClr val="tx1"/>
            </a:solidFill>
            <a:miter lim="800000"/>
            <a:headEnd/>
            <a:tailEnd/>
          </a:ln>
        </p:spPr>
        <p:txBody>
          <a:bodyPr wrap="none"/>
          <a:lstStyle/>
          <a:p>
            <a:endParaRPr lang="en-US"/>
          </a:p>
        </p:txBody>
      </p:sp>
      <p:sp>
        <p:nvSpPr>
          <p:cNvPr id="103516" name="Line 92"/>
          <p:cNvSpPr>
            <a:spLocks noChangeShapeType="1"/>
          </p:cNvSpPr>
          <p:nvPr/>
        </p:nvSpPr>
        <p:spPr bwMode="auto">
          <a:xfrm>
            <a:off x="8304213" y="2057400"/>
            <a:ext cx="152400" cy="0"/>
          </a:xfrm>
          <a:prstGeom prst="line">
            <a:avLst/>
          </a:prstGeom>
          <a:noFill/>
          <a:ln w="9525">
            <a:solidFill>
              <a:schemeClr val="tx1"/>
            </a:solidFill>
            <a:miter lim="800000"/>
            <a:headEnd/>
            <a:tailEnd/>
          </a:ln>
        </p:spPr>
        <p:txBody>
          <a:bodyPr wrap="none"/>
          <a:lstStyle/>
          <a:p>
            <a:endParaRPr lang="en-US"/>
          </a:p>
        </p:txBody>
      </p:sp>
      <p:sp>
        <p:nvSpPr>
          <p:cNvPr id="103517" name="Line 93"/>
          <p:cNvSpPr>
            <a:spLocks noChangeShapeType="1"/>
          </p:cNvSpPr>
          <p:nvPr/>
        </p:nvSpPr>
        <p:spPr bwMode="auto">
          <a:xfrm>
            <a:off x="8304213" y="1905000"/>
            <a:ext cx="152400" cy="0"/>
          </a:xfrm>
          <a:prstGeom prst="line">
            <a:avLst/>
          </a:prstGeom>
          <a:noFill/>
          <a:ln w="9525">
            <a:solidFill>
              <a:schemeClr val="tx1"/>
            </a:solidFill>
            <a:miter lim="800000"/>
            <a:headEnd/>
            <a:tailEnd/>
          </a:ln>
        </p:spPr>
        <p:txBody>
          <a:bodyPr wrap="none"/>
          <a:lstStyle/>
          <a:p>
            <a:endParaRPr lang="en-US"/>
          </a:p>
        </p:txBody>
      </p:sp>
      <p:sp>
        <p:nvSpPr>
          <p:cNvPr id="103518" name="Text Box 94"/>
          <p:cNvSpPr txBox="1">
            <a:spLocks noChangeArrowheads="1"/>
          </p:cNvSpPr>
          <p:nvPr/>
        </p:nvSpPr>
        <p:spPr bwMode="auto">
          <a:xfrm>
            <a:off x="8401050" y="3429000"/>
            <a:ext cx="436563" cy="274638"/>
          </a:xfrm>
          <a:prstGeom prst="rect">
            <a:avLst/>
          </a:prstGeom>
          <a:noFill/>
          <a:ln w="9525">
            <a:noFill/>
            <a:miter lim="800000"/>
            <a:headEnd/>
            <a:tailEnd/>
          </a:ln>
        </p:spPr>
        <p:txBody>
          <a:bodyPr wrap="none">
            <a:spAutoFit/>
          </a:bodyPr>
          <a:lstStyle/>
          <a:p>
            <a:pPr algn="l"/>
            <a:r>
              <a:rPr lang="en-US"/>
              <a:t>100</a:t>
            </a:r>
          </a:p>
        </p:txBody>
      </p:sp>
      <p:sp>
        <p:nvSpPr>
          <p:cNvPr id="103519" name="Text Box 95"/>
          <p:cNvSpPr txBox="1">
            <a:spLocks noChangeArrowheads="1"/>
          </p:cNvSpPr>
          <p:nvPr/>
        </p:nvSpPr>
        <p:spPr bwMode="auto">
          <a:xfrm>
            <a:off x="8401050" y="2971800"/>
            <a:ext cx="436563" cy="274638"/>
          </a:xfrm>
          <a:prstGeom prst="rect">
            <a:avLst/>
          </a:prstGeom>
          <a:noFill/>
          <a:ln w="9525">
            <a:noFill/>
            <a:miter lim="800000"/>
            <a:headEnd/>
            <a:tailEnd/>
          </a:ln>
        </p:spPr>
        <p:txBody>
          <a:bodyPr wrap="none">
            <a:spAutoFit/>
          </a:bodyPr>
          <a:lstStyle/>
          <a:p>
            <a:pPr algn="l"/>
            <a:r>
              <a:rPr lang="en-US"/>
              <a:t>120</a:t>
            </a:r>
          </a:p>
        </p:txBody>
      </p:sp>
      <p:sp>
        <p:nvSpPr>
          <p:cNvPr id="103520" name="Text Box 96"/>
          <p:cNvSpPr txBox="1">
            <a:spLocks noChangeArrowheads="1"/>
          </p:cNvSpPr>
          <p:nvPr/>
        </p:nvSpPr>
        <p:spPr bwMode="auto">
          <a:xfrm>
            <a:off x="8401050" y="2544763"/>
            <a:ext cx="436563" cy="274637"/>
          </a:xfrm>
          <a:prstGeom prst="rect">
            <a:avLst/>
          </a:prstGeom>
          <a:noFill/>
          <a:ln w="9525">
            <a:noFill/>
            <a:miter lim="800000"/>
            <a:headEnd/>
            <a:tailEnd/>
          </a:ln>
        </p:spPr>
        <p:txBody>
          <a:bodyPr wrap="none">
            <a:spAutoFit/>
          </a:bodyPr>
          <a:lstStyle/>
          <a:p>
            <a:pPr algn="l"/>
            <a:r>
              <a:rPr lang="en-US"/>
              <a:t>140</a:t>
            </a:r>
          </a:p>
        </p:txBody>
      </p:sp>
      <p:sp>
        <p:nvSpPr>
          <p:cNvPr id="103521" name="Text Box 97"/>
          <p:cNvSpPr txBox="1">
            <a:spLocks noChangeArrowheads="1"/>
          </p:cNvSpPr>
          <p:nvPr/>
        </p:nvSpPr>
        <p:spPr bwMode="auto">
          <a:xfrm>
            <a:off x="8401050" y="2057400"/>
            <a:ext cx="436563" cy="274638"/>
          </a:xfrm>
          <a:prstGeom prst="rect">
            <a:avLst/>
          </a:prstGeom>
          <a:noFill/>
          <a:ln w="9525">
            <a:noFill/>
            <a:miter lim="800000"/>
            <a:headEnd/>
            <a:tailEnd/>
          </a:ln>
        </p:spPr>
        <p:txBody>
          <a:bodyPr wrap="none">
            <a:spAutoFit/>
          </a:bodyPr>
          <a:lstStyle/>
          <a:p>
            <a:pPr algn="l"/>
            <a:r>
              <a:rPr lang="en-US"/>
              <a:t>160</a:t>
            </a:r>
          </a:p>
        </p:txBody>
      </p:sp>
      <p:sp>
        <p:nvSpPr>
          <p:cNvPr id="103522" name="Oval 98"/>
          <p:cNvSpPr>
            <a:spLocks noChangeArrowheads="1"/>
          </p:cNvSpPr>
          <p:nvPr/>
        </p:nvSpPr>
        <p:spPr bwMode="auto">
          <a:xfrm>
            <a:off x="7010400" y="1981200"/>
            <a:ext cx="152400" cy="152400"/>
          </a:xfrm>
          <a:prstGeom prst="ellipse">
            <a:avLst/>
          </a:prstGeom>
          <a:noFill/>
          <a:ln w="9525">
            <a:solidFill>
              <a:srgbClr val="FF0000"/>
            </a:solidFill>
            <a:round/>
            <a:headEnd/>
            <a:tailEnd/>
          </a:ln>
        </p:spPr>
        <p:txBody>
          <a:bodyPr wrap="none" anchor="ctr"/>
          <a:lstStyle/>
          <a:p>
            <a:endParaRPr lang="en-US"/>
          </a:p>
        </p:txBody>
      </p:sp>
      <p:sp>
        <p:nvSpPr>
          <p:cNvPr id="103523" name="Oval 99"/>
          <p:cNvSpPr>
            <a:spLocks noChangeArrowheads="1"/>
          </p:cNvSpPr>
          <p:nvPr/>
        </p:nvSpPr>
        <p:spPr bwMode="auto">
          <a:xfrm>
            <a:off x="5791200" y="2743200"/>
            <a:ext cx="152400" cy="152400"/>
          </a:xfrm>
          <a:prstGeom prst="ellipse">
            <a:avLst/>
          </a:prstGeom>
          <a:noFill/>
          <a:ln w="9525">
            <a:solidFill>
              <a:srgbClr val="FF0000"/>
            </a:solidFill>
            <a:round/>
            <a:headEnd/>
            <a:tailEnd/>
          </a:ln>
        </p:spPr>
        <p:txBody>
          <a:bodyPr wrap="none" anchor="ctr"/>
          <a:lstStyle/>
          <a:p>
            <a:endParaRPr lang="en-US"/>
          </a:p>
        </p:txBody>
      </p:sp>
      <p:sp>
        <p:nvSpPr>
          <p:cNvPr id="103524" name="Oval 100"/>
          <p:cNvSpPr>
            <a:spLocks noChangeArrowheads="1"/>
          </p:cNvSpPr>
          <p:nvPr/>
        </p:nvSpPr>
        <p:spPr bwMode="auto">
          <a:xfrm>
            <a:off x="5257800" y="3124200"/>
            <a:ext cx="152400" cy="152400"/>
          </a:xfrm>
          <a:prstGeom prst="ellipse">
            <a:avLst/>
          </a:prstGeom>
          <a:noFill/>
          <a:ln w="9525">
            <a:solidFill>
              <a:srgbClr val="FF0000"/>
            </a:solidFill>
            <a:round/>
            <a:headEnd/>
            <a:tailEnd/>
          </a:ln>
        </p:spPr>
        <p:txBody>
          <a:bodyPr wrap="none" anchor="ctr"/>
          <a:lstStyle/>
          <a:p>
            <a:endParaRPr lang="en-US"/>
          </a:p>
        </p:txBody>
      </p:sp>
      <p:sp>
        <p:nvSpPr>
          <p:cNvPr id="103525" name="Oval 101"/>
          <p:cNvSpPr>
            <a:spLocks noChangeArrowheads="1"/>
          </p:cNvSpPr>
          <p:nvPr/>
        </p:nvSpPr>
        <p:spPr bwMode="auto">
          <a:xfrm>
            <a:off x="4800600" y="3429000"/>
            <a:ext cx="152400" cy="152400"/>
          </a:xfrm>
          <a:prstGeom prst="ellipse">
            <a:avLst/>
          </a:prstGeom>
          <a:noFill/>
          <a:ln w="9525">
            <a:solidFill>
              <a:srgbClr val="FF0000"/>
            </a:solidFill>
            <a:round/>
            <a:headEnd/>
            <a:tailEnd/>
          </a:ln>
        </p:spPr>
        <p:txBody>
          <a:bodyPr wrap="none" anchor="ctr"/>
          <a:lstStyle/>
          <a:p>
            <a:endParaRPr lang="en-US"/>
          </a:p>
        </p:txBody>
      </p:sp>
      <p:sp>
        <p:nvSpPr>
          <p:cNvPr id="103526" name="Line 102"/>
          <p:cNvSpPr>
            <a:spLocks noChangeShapeType="1"/>
          </p:cNvSpPr>
          <p:nvPr/>
        </p:nvSpPr>
        <p:spPr bwMode="auto">
          <a:xfrm flipV="1">
            <a:off x="4191000" y="1752600"/>
            <a:ext cx="3352800" cy="2209800"/>
          </a:xfrm>
          <a:prstGeom prst="line">
            <a:avLst/>
          </a:prstGeom>
          <a:noFill/>
          <a:ln w="15875">
            <a:solidFill>
              <a:schemeClr val="tx1"/>
            </a:solidFill>
            <a:round/>
            <a:headEnd/>
            <a:tailEnd/>
          </a:ln>
        </p:spPr>
        <p:txBody>
          <a:bodyPr/>
          <a:lstStyle/>
          <a:p>
            <a:endParaRPr lang="en-US"/>
          </a:p>
        </p:txBody>
      </p:sp>
      <p:sp>
        <p:nvSpPr>
          <p:cNvPr id="103527" name="Line 103"/>
          <p:cNvSpPr>
            <a:spLocks noChangeShapeType="1"/>
          </p:cNvSpPr>
          <p:nvPr/>
        </p:nvSpPr>
        <p:spPr bwMode="auto">
          <a:xfrm flipV="1">
            <a:off x="1295400" y="3962400"/>
            <a:ext cx="2895600" cy="1905000"/>
          </a:xfrm>
          <a:prstGeom prst="line">
            <a:avLst/>
          </a:prstGeom>
          <a:noFill/>
          <a:ln w="12700">
            <a:solidFill>
              <a:srgbClr val="FF0000"/>
            </a:solidFill>
            <a:prstDash val="dash"/>
            <a:round/>
            <a:headEnd/>
            <a:tailEnd/>
          </a:ln>
        </p:spPr>
        <p:txBody>
          <a:bodyPr/>
          <a:lstStyle/>
          <a:p>
            <a:endParaRPr lang="en-US"/>
          </a:p>
        </p:txBody>
      </p:sp>
      <p:sp>
        <p:nvSpPr>
          <p:cNvPr id="103528" name="Text Box 104"/>
          <p:cNvSpPr txBox="1">
            <a:spLocks noChangeArrowheads="1"/>
          </p:cNvSpPr>
          <p:nvPr/>
        </p:nvSpPr>
        <p:spPr bwMode="auto">
          <a:xfrm>
            <a:off x="898525" y="6548438"/>
            <a:ext cx="869950" cy="228600"/>
          </a:xfrm>
          <a:prstGeom prst="rect">
            <a:avLst/>
          </a:prstGeom>
          <a:noFill/>
          <a:ln w="9525">
            <a:noFill/>
            <a:miter lim="800000"/>
            <a:headEnd/>
            <a:tailEnd/>
          </a:ln>
        </p:spPr>
        <p:txBody>
          <a:bodyPr wrap="none">
            <a:spAutoFit/>
          </a:bodyPr>
          <a:lstStyle/>
          <a:p>
            <a:pPr algn="l"/>
            <a:r>
              <a:rPr lang="en-US" sz="900" i="1"/>
              <a:t>absolute zero</a:t>
            </a:r>
          </a:p>
        </p:txBody>
      </p:sp>
      <p:sp>
        <p:nvSpPr>
          <p:cNvPr id="103529" name="AutoShape 10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2561">
                                            <p:txEl>
                                              <p:charRg st="4294967295" end="4294967295"/>
                                            </p:txEl>
                                          </p:spTgt>
                                        </p:tgtEl>
                                        <p:attrNameLst>
                                          <p:attrName>style.visibility</p:attrName>
                                        </p:attrNameLst>
                                      </p:cBhvr>
                                      <p:to>
                                        <p:strVal val="visible"/>
                                      </p:to>
                                    </p:set>
                                    <p:animEffect transition="in" filter="dissolve">
                                      <p:cBhvr>
                                        <p:cTn id="7" dur="500"/>
                                        <p:tgtEl>
                                          <p:spTgt spid="19256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6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4000" smtClean="0"/>
              <a:t>Plot of V vs. T (Different Gases)</a:t>
            </a:r>
          </a:p>
        </p:txBody>
      </p:sp>
      <p:sp>
        <p:nvSpPr>
          <p:cNvPr id="104451" name="Rectangle 3"/>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408</a:t>
            </a:r>
          </a:p>
        </p:txBody>
      </p:sp>
      <p:sp>
        <p:nvSpPr>
          <p:cNvPr id="104452"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4453" name="Rectangle 5"/>
          <p:cNvSpPr>
            <a:spLocks noChangeArrowheads="1"/>
          </p:cNvSpPr>
          <p:nvPr/>
        </p:nvSpPr>
        <p:spPr bwMode="auto">
          <a:xfrm>
            <a:off x="2519363" y="2260600"/>
            <a:ext cx="4002087" cy="3416300"/>
          </a:xfrm>
          <a:prstGeom prst="rect">
            <a:avLst/>
          </a:prstGeom>
          <a:solidFill>
            <a:srgbClr val="F8F8F8"/>
          </a:solidFill>
          <a:ln w="9525">
            <a:miter lim="800000"/>
            <a:headEnd/>
            <a:tailEnd/>
          </a:ln>
          <a:scene3d>
            <a:camera prst="legacyObliqueTopRight"/>
            <a:lightRig rig="legacyFlat3" dir="t"/>
          </a:scene3d>
          <a:sp3d extrusionH="430200" prstMaterial="legacyMatte">
            <a:bevelT w="13500" h="13500" prst="angle"/>
            <a:bevelB w="13500" h="13500" prst="angle"/>
            <a:extrusionClr>
              <a:srgbClr val="F8F8F8"/>
            </a:extrusionClr>
          </a:sp3d>
        </p:spPr>
        <p:txBody>
          <a:bodyPr wrap="none" anchor="ctr">
            <a:flatTx/>
          </a:bodyPr>
          <a:lstStyle/>
          <a:p>
            <a:endParaRPr lang="en-US"/>
          </a:p>
        </p:txBody>
      </p:sp>
      <p:grpSp>
        <p:nvGrpSpPr>
          <p:cNvPr id="104454" name="Group 6"/>
          <p:cNvGrpSpPr>
            <a:grpSpLocks/>
          </p:cNvGrpSpPr>
          <p:nvPr/>
        </p:nvGrpSpPr>
        <p:grpSpPr bwMode="auto">
          <a:xfrm>
            <a:off x="3084513" y="2260600"/>
            <a:ext cx="2855912" cy="3417888"/>
            <a:chOff x="1943" y="1424"/>
            <a:chExt cx="1799" cy="2040"/>
          </a:xfrm>
        </p:grpSpPr>
        <p:sp>
          <p:nvSpPr>
            <p:cNvPr id="104496" name="Line 7"/>
            <p:cNvSpPr>
              <a:spLocks noChangeShapeType="1"/>
            </p:cNvSpPr>
            <p:nvPr/>
          </p:nvSpPr>
          <p:spPr bwMode="auto">
            <a:xfrm>
              <a:off x="1943" y="1426"/>
              <a:ext cx="0" cy="2038"/>
            </a:xfrm>
            <a:prstGeom prst="line">
              <a:avLst/>
            </a:prstGeom>
            <a:noFill/>
            <a:ln w="19050">
              <a:solidFill>
                <a:schemeClr val="bg1"/>
              </a:solidFill>
              <a:round/>
              <a:headEnd/>
              <a:tailEnd/>
            </a:ln>
          </p:spPr>
          <p:txBody>
            <a:bodyPr/>
            <a:lstStyle/>
            <a:p>
              <a:endParaRPr lang="en-US"/>
            </a:p>
          </p:txBody>
        </p:sp>
        <p:sp>
          <p:nvSpPr>
            <p:cNvPr id="104497" name="Line 8"/>
            <p:cNvSpPr>
              <a:spLocks noChangeShapeType="1"/>
            </p:cNvSpPr>
            <p:nvPr/>
          </p:nvSpPr>
          <p:spPr bwMode="auto">
            <a:xfrm>
              <a:off x="2302" y="1426"/>
              <a:ext cx="0" cy="2038"/>
            </a:xfrm>
            <a:prstGeom prst="line">
              <a:avLst/>
            </a:prstGeom>
            <a:noFill/>
            <a:ln w="19050">
              <a:solidFill>
                <a:schemeClr val="bg1"/>
              </a:solidFill>
              <a:round/>
              <a:headEnd/>
              <a:tailEnd/>
            </a:ln>
          </p:spPr>
          <p:txBody>
            <a:bodyPr/>
            <a:lstStyle/>
            <a:p>
              <a:endParaRPr lang="en-US"/>
            </a:p>
          </p:txBody>
        </p:sp>
        <p:sp>
          <p:nvSpPr>
            <p:cNvPr id="104498" name="Line 9"/>
            <p:cNvSpPr>
              <a:spLocks noChangeShapeType="1"/>
            </p:cNvSpPr>
            <p:nvPr/>
          </p:nvSpPr>
          <p:spPr bwMode="auto">
            <a:xfrm>
              <a:off x="2661" y="1424"/>
              <a:ext cx="0" cy="2038"/>
            </a:xfrm>
            <a:prstGeom prst="line">
              <a:avLst/>
            </a:prstGeom>
            <a:noFill/>
            <a:ln w="19050">
              <a:solidFill>
                <a:schemeClr val="bg1"/>
              </a:solidFill>
              <a:round/>
              <a:headEnd/>
              <a:tailEnd/>
            </a:ln>
          </p:spPr>
          <p:txBody>
            <a:bodyPr/>
            <a:lstStyle/>
            <a:p>
              <a:endParaRPr lang="en-US"/>
            </a:p>
          </p:txBody>
        </p:sp>
        <p:sp>
          <p:nvSpPr>
            <p:cNvPr id="104499" name="Line 10"/>
            <p:cNvSpPr>
              <a:spLocks noChangeShapeType="1"/>
            </p:cNvSpPr>
            <p:nvPr/>
          </p:nvSpPr>
          <p:spPr bwMode="auto">
            <a:xfrm>
              <a:off x="3023" y="1424"/>
              <a:ext cx="0" cy="2038"/>
            </a:xfrm>
            <a:prstGeom prst="line">
              <a:avLst/>
            </a:prstGeom>
            <a:noFill/>
            <a:ln w="19050">
              <a:solidFill>
                <a:schemeClr val="bg1"/>
              </a:solidFill>
              <a:round/>
              <a:headEnd/>
              <a:tailEnd/>
            </a:ln>
          </p:spPr>
          <p:txBody>
            <a:bodyPr/>
            <a:lstStyle/>
            <a:p>
              <a:endParaRPr lang="en-US"/>
            </a:p>
          </p:txBody>
        </p:sp>
        <p:sp>
          <p:nvSpPr>
            <p:cNvPr id="104500" name="Line 11"/>
            <p:cNvSpPr>
              <a:spLocks noChangeShapeType="1"/>
            </p:cNvSpPr>
            <p:nvPr/>
          </p:nvSpPr>
          <p:spPr bwMode="auto">
            <a:xfrm>
              <a:off x="3382" y="1424"/>
              <a:ext cx="0" cy="2038"/>
            </a:xfrm>
            <a:prstGeom prst="line">
              <a:avLst/>
            </a:prstGeom>
            <a:noFill/>
            <a:ln w="19050">
              <a:solidFill>
                <a:schemeClr val="bg1"/>
              </a:solidFill>
              <a:round/>
              <a:headEnd/>
              <a:tailEnd/>
            </a:ln>
          </p:spPr>
          <p:txBody>
            <a:bodyPr/>
            <a:lstStyle/>
            <a:p>
              <a:endParaRPr lang="en-US"/>
            </a:p>
          </p:txBody>
        </p:sp>
        <p:sp>
          <p:nvSpPr>
            <p:cNvPr id="104501" name="Line 12"/>
            <p:cNvSpPr>
              <a:spLocks noChangeShapeType="1"/>
            </p:cNvSpPr>
            <p:nvPr/>
          </p:nvSpPr>
          <p:spPr bwMode="auto">
            <a:xfrm>
              <a:off x="3742" y="1424"/>
              <a:ext cx="0" cy="2038"/>
            </a:xfrm>
            <a:prstGeom prst="line">
              <a:avLst/>
            </a:prstGeom>
            <a:noFill/>
            <a:ln w="19050">
              <a:solidFill>
                <a:schemeClr val="bg1"/>
              </a:solidFill>
              <a:round/>
              <a:headEnd/>
              <a:tailEnd/>
            </a:ln>
          </p:spPr>
          <p:txBody>
            <a:bodyPr/>
            <a:lstStyle/>
            <a:p>
              <a:endParaRPr lang="en-US"/>
            </a:p>
          </p:txBody>
        </p:sp>
      </p:grpSp>
      <p:sp>
        <p:nvSpPr>
          <p:cNvPr id="104455" name="Line 13"/>
          <p:cNvSpPr>
            <a:spLocks noChangeShapeType="1"/>
          </p:cNvSpPr>
          <p:nvPr/>
        </p:nvSpPr>
        <p:spPr bwMode="auto">
          <a:xfrm>
            <a:off x="2492375" y="2838450"/>
            <a:ext cx="3994150" cy="0"/>
          </a:xfrm>
          <a:prstGeom prst="line">
            <a:avLst/>
          </a:prstGeom>
          <a:noFill/>
          <a:ln w="19050">
            <a:solidFill>
              <a:schemeClr val="bg1"/>
            </a:solidFill>
            <a:round/>
            <a:headEnd/>
            <a:tailEnd/>
          </a:ln>
        </p:spPr>
        <p:txBody>
          <a:bodyPr/>
          <a:lstStyle/>
          <a:p>
            <a:endParaRPr lang="en-US"/>
          </a:p>
        </p:txBody>
      </p:sp>
      <p:sp>
        <p:nvSpPr>
          <p:cNvPr id="104456" name="Line 14"/>
          <p:cNvSpPr>
            <a:spLocks noChangeShapeType="1"/>
          </p:cNvSpPr>
          <p:nvPr/>
        </p:nvSpPr>
        <p:spPr bwMode="auto">
          <a:xfrm>
            <a:off x="2495550" y="3409950"/>
            <a:ext cx="3994150" cy="0"/>
          </a:xfrm>
          <a:prstGeom prst="line">
            <a:avLst/>
          </a:prstGeom>
          <a:noFill/>
          <a:ln w="19050">
            <a:solidFill>
              <a:schemeClr val="bg1"/>
            </a:solidFill>
            <a:round/>
            <a:headEnd/>
            <a:tailEnd/>
          </a:ln>
        </p:spPr>
        <p:txBody>
          <a:bodyPr/>
          <a:lstStyle/>
          <a:p>
            <a:endParaRPr lang="en-US"/>
          </a:p>
        </p:txBody>
      </p:sp>
      <p:sp>
        <p:nvSpPr>
          <p:cNvPr id="104457" name="Line 15"/>
          <p:cNvSpPr>
            <a:spLocks noChangeShapeType="1"/>
          </p:cNvSpPr>
          <p:nvPr/>
        </p:nvSpPr>
        <p:spPr bwMode="auto">
          <a:xfrm>
            <a:off x="2495550" y="3984625"/>
            <a:ext cx="3994150" cy="0"/>
          </a:xfrm>
          <a:prstGeom prst="line">
            <a:avLst/>
          </a:prstGeom>
          <a:noFill/>
          <a:ln w="19050">
            <a:solidFill>
              <a:schemeClr val="bg1"/>
            </a:solidFill>
            <a:round/>
            <a:headEnd/>
            <a:tailEnd/>
          </a:ln>
        </p:spPr>
        <p:txBody>
          <a:bodyPr/>
          <a:lstStyle/>
          <a:p>
            <a:endParaRPr lang="en-US"/>
          </a:p>
        </p:txBody>
      </p:sp>
      <p:sp>
        <p:nvSpPr>
          <p:cNvPr id="104458" name="Line 16"/>
          <p:cNvSpPr>
            <a:spLocks noChangeShapeType="1"/>
          </p:cNvSpPr>
          <p:nvPr/>
        </p:nvSpPr>
        <p:spPr bwMode="auto">
          <a:xfrm>
            <a:off x="2495550" y="4552950"/>
            <a:ext cx="3994150" cy="0"/>
          </a:xfrm>
          <a:prstGeom prst="line">
            <a:avLst/>
          </a:prstGeom>
          <a:noFill/>
          <a:ln w="19050">
            <a:solidFill>
              <a:schemeClr val="bg1"/>
            </a:solidFill>
            <a:round/>
            <a:headEnd/>
            <a:tailEnd/>
          </a:ln>
        </p:spPr>
        <p:txBody>
          <a:bodyPr/>
          <a:lstStyle/>
          <a:p>
            <a:endParaRPr lang="en-US"/>
          </a:p>
        </p:txBody>
      </p:sp>
      <p:sp>
        <p:nvSpPr>
          <p:cNvPr id="104459" name="Line 17"/>
          <p:cNvSpPr>
            <a:spLocks noChangeShapeType="1"/>
          </p:cNvSpPr>
          <p:nvPr/>
        </p:nvSpPr>
        <p:spPr bwMode="auto">
          <a:xfrm>
            <a:off x="2495550" y="5127625"/>
            <a:ext cx="3994150" cy="0"/>
          </a:xfrm>
          <a:prstGeom prst="line">
            <a:avLst/>
          </a:prstGeom>
          <a:noFill/>
          <a:ln w="19050">
            <a:solidFill>
              <a:schemeClr val="bg1"/>
            </a:solidFill>
            <a:round/>
            <a:headEnd/>
            <a:tailEnd/>
          </a:ln>
        </p:spPr>
        <p:txBody>
          <a:bodyPr/>
          <a:lstStyle/>
          <a:p>
            <a:endParaRPr lang="en-US"/>
          </a:p>
        </p:txBody>
      </p:sp>
      <p:sp>
        <p:nvSpPr>
          <p:cNvPr id="104460" name="Line 18"/>
          <p:cNvSpPr>
            <a:spLocks noChangeShapeType="1"/>
          </p:cNvSpPr>
          <p:nvPr/>
        </p:nvSpPr>
        <p:spPr bwMode="auto">
          <a:xfrm flipV="1">
            <a:off x="2501900" y="2268538"/>
            <a:ext cx="3873500" cy="3398837"/>
          </a:xfrm>
          <a:prstGeom prst="line">
            <a:avLst/>
          </a:prstGeom>
          <a:noFill/>
          <a:ln w="38100">
            <a:solidFill>
              <a:schemeClr val="tx1"/>
            </a:solidFill>
            <a:round/>
            <a:headEnd/>
            <a:tailEnd/>
          </a:ln>
        </p:spPr>
        <p:txBody>
          <a:bodyPr/>
          <a:lstStyle/>
          <a:p>
            <a:endParaRPr lang="en-US"/>
          </a:p>
        </p:txBody>
      </p:sp>
      <p:sp>
        <p:nvSpPr>
          <p:cNvPr id="104461" name="Line 19"/>
          <p:cNvSpPr>
            <a:spLocks noChangeShapeType="1"/>
          </p:cNvSpPr>
          <p:nvPr/>
        </p:nvSpPr>
        <p:spPr bwMode="auto">
          <a:xfrm flipV="1">
            <a:off x="3717925" y="3122613"/>
            <a:ext cx="2803525" cy="1811337"/>
          </a:xfrm>
          <a:prstGeom prst="line">
            <a:avLst/>
          </a:prstGeom>
          <a:noFill/>
          <a:ln w="38100">
            <a:solidFill>
              <a:srgbClr val="008080"/>
            </a:solidFill>
            <a:round/>
            <a:headEnd/>
            <a:tailEnd/>
          </a:ln>
        </p:spPr>
        <p:txBody>
          <a:bodyPr/>
          <a:lstStyle/>
          <a:p>
            <a:endParaRPr lang="en-US"/>
          </a:p>
        </p:txBody>
      </p:sp>
      <p:sp>
        <p:nvSpPr>
          <p:cNvPr id="104462" name="Line 20"/>
          <p:cNvSpPr>
            <a:spLocks noChangeShapeType="1"/>
          </p:cNvSpPr>
          <p:nvPr/>
        </p:nvSpPr>
        <p:spPr bwMode="auto">
          <a:xfrm flipV="1">
            <a:off x="4745038" y="3984625"/>
            <a:ext cx="1776412" cy="742950"/>
          </a:xfrm>
          <a:prstGeom prst="line">
            <a:avLst/>
          </a:prstGeom>
          <a:noFill/>
          <a:ln w="38100">
            <a:solidFill>
              <a:srgbClr val="FF99CC"/>
            </a:solidFill>
            <a:round/>
            <a:headEnd/>
            <a:tailEnd/>
          </a:ln>
        </p:spPr>
        <p:txBody>
          <a:bodyPr/>
          <a:lstStyle/>
          <a:p>
            <a:endParaRPr lang="en-US"/>
          </a:p>
        </p:txBody>
      </p:sp>
      <p:sp>
        <p:nvSpPr>
          <p:cNvPr id="104463" name="Line 21"/>
          <p:cNvSpPr>
            <a:spLocks noChangeShapeType="1"/>
          </p:cNvSpPr>
          <p:nvPr/>
        </p:nvSpPr>
        <p:spPr bwMode="auto">
          <a:xfrm flipH="1">
            <a:off x="2828925" y="4468813"/>
            <a:ext cx="3667125" cy="1130300"/>
          </a:xfrm>
          <a:prstGeom prst="line">
            <a:avLst/>
          </a:prstGeom>
          <a:noFill/>
          <a:ln w="38100">
            <a:solidFill>
              <a:srgbClr val="339966"/>
            </a:solidFill>
            <a:round/>
            <a:headEnd/>
            <a:tailEnd/>
          </a:ln>
        </p:spPr>
        <p:txBody>
          <a:bodyPr/>
          <a:lstStyle/>
          <a:p>
            <a:endParaRPr lang="en-US"/>
          </a:p>
        </p:txBody>
      </p:sp>
      <p:sp>
        <p:nvSpPr>
          <p:cNvPr id="104464" name="Line 22"/>
          <p:cNvSpPr>
            <a:spLocks noChangeShapeType="1"/>
          </p:cNvSpPr>
          <p:nvPr/>
        </p:nvSpPr>
        <p:spPr bwMode="auto">
          <a:xfrm flipV="1">
            <a:off x="3614738" y="5054600"/>
            <a:ext cx="2898775" cy="449263"/>
          </a:xfrm>
          <a:prstGeom prst="line">
            <a:avLst/>
          </a:prstGeom>
          <a:noFill/>
          <a:ln w="38100">
            <a:solidFill>
              <a:srgbClr val="FF6600"/>
            </a:solidFill>
            <a:round/>
            <a:headEnd/>
            <a:tailEnd/>
          </a:ln>
        </p:spPr>
        <p:txBody>
          <a:bodyPr/>
          <a:lstStyle/>
          <a:p>
            <a:endParaRPr lang="en-US"/>
          </a:p>
        </p:txBody>
      </p:sp>
      <p:sp>
        <p:nvSpPr>
          <p:cNvPr id="104465" name="Text Box 23"/>
          <p:cNvSpPr txBox="1">
            <a:spLocks noChangeArrowheads="1"/>
          </p:cNvSpPr>
          <p:nvPr/>
        </p:nvSpPr>
        <p:spPr bwMode="auto">
          <a:xfrm>
            <a:off x="6594475" y="1720850"/>
            <a:ext cx="509588" cy="396875"/>
          </a:xfrm>
          <a:prstGeom prst="rect">
            <a:avLst/>
          </a:prstGeom>
          <a:noFill/>
          <a:ln w="9525">
            <a:noFill/>
            <a:miter lim="800000"/>
            <a:headEnd/>
            <a:tailEnd/>
          </a:ln>
        </p:spPr>
        <p:txBody>
          <a:bodyPr wrap="none">
            <a:spAutoFit/>
          </a:bodyPr>
          <a:lstStyle/>
          <a:p>
            <a:pPr algn="l"/>
            <a:r>
              <a:rPr lang="en-US" sz="2000"/>
              <a:t>He</a:t>
            </a:r>
          </a:p>
        </p:txBody>
      </p:sp>
      <p:sp>
        <p:nvSpPr>
          <p:cNvPr id="104466" name="Text Box 24"/>
          <p:cNvSpPr txBox="1">
            <a:spLocks noChangeArrowheads="1"/>
          </p:cNvSpPr>
          <p:nvPr/>
        </p:nvSpPr>
        <p:spPr bwMode="auto">
          <a:xfrm>
            <a:off x="6680200" y="2863850"/>
            <a:ext cx="644525" cy="396875"/>
          </a:xfrm>
          <a:prstGeom prst="rect">
            <a:avLst/>
          </a:prstGeom>
          <a:noFill/>
          <a:ln w="9525">
            <a:noFill/>
            <a:miter lim="800000"/>
            <a:headEnd/>
            <a:tailEnd/>
          </a:ln>
        </p:spPr>
        <p:txBody>
          <a:bodyPr wrap="none">
            <a:spAutoFit/>
          </a:bodyPr>
          <a:lstStyle/>
          <a:p>
            <a:pPr algn="l"/>
            <a:r>
              <a:rPr lang="en-US" sz="2000"/>
              <a:t>CH</a:t>
            </a:r>
            <a:r>
              <a:rPr lang="en-US" sz="2000" baseline="-25000"/>
              <a:t>4</a:t>
            </a:r>
          </a:p>
        </p:txBody>
      </p:sp>
      <p:sp>
        <p:nvSpPr>
          <p:cNvPr id="104467" name="Text Box 25"/>
          <p:cNvSpPr txBox="1">
            <a:spLocks noChangeArrowheads="1"/>
          </p:cNvSpPr>
          <p:nvPr/>
        </p:nvSpPr>
        <p:spPr bwMode="auto">
          <a:xfrm>
            <a:off x="6680200" y="3687763"/>
            <a:ext cx="657225" cy="396875"/>
          </a:xfrm>
          <a:prstGeom prst="rect">
            <a:avLst/>
          </a:prstGeom>
          <a:noFill/>
          <a:ln w="9525">
            <a:noFill/>
            <a:miter lim="800000"/>
            <a:headEnd/>
            <a:tailEnd/>
          </a:ln>
        </p:spPr>
        <p:txBody>
          <a:bodyPr wrap="none">
            <a:spAutoFit/>
          </a:bodyPr>
          <a:lstStyle/>
          <a:p>
            <a:pPr algn="l"/>
            <a:r>
              <a:rPr lang="en-US" sz="2000"/>
              <a:t>H</a:t>
            </a:r>
            <a:r>
              <a:rPr lang="en-US" sz="2000" baseline="-25000"/>
              <a:t>2</a:t>
            </a:r>
            <a:r>
              <a:rPr lang="en-US" sz="2000"/>
              <a:t>O</a:t>
            </a:r>
          </a:p>
        </p:txBody>
      </p:sp>
      <p:sp>
        <p:nvSpPr>
          <p:cNvPr id="104468" name="Text Box 26"/>
          <p:cNvSpPr txBox="1">
            <a:spLocks noChangeArrowheads="1"/>
          </p:cNvSpPr>
          <p:nvPr/>
        </p:nvSpPr>
        <p:spPr bwMode="auto">
          <a:xfrm>
            <a:off x="6680200" y="4221163"/>
            <a:ext cx="460375" cy="396875"/>
          </a:xfrm>
          <a:prstGeom prst="rect">
            <a:avLst/>
          </a:prstGeom>
          <a:noFill/>
          <a:ln w="9525">
            <a:noFill/>
            <a:miter lim="800000"/>
            <a:headEnd/>
            <a:tailEnd/>
          </a:ln>
        </p:spPr>
        <p:txBody>
          <a:bodyPr wrap="none">
            <a:spAutoFit/>
          </a:bodyPr>
          <a:lstStyle/>
          <a:p>
            <a:pPr algn="l"/>
            <a:r>
              <a:rPr lang="en-US" sz="2000"/>
              <a:t>H</a:t>
            </a:r>
            <a:r>
              <a:rPr lang="en-US" sz="2000" baseline="-25000"/>
              <a:t>2</a:t>
            </a:r>
            <a:endParaRPr lang="en-US" sz="2000"/>
          </a:p>
        </p:txBody>
      </p:sp>
      <p:sp>
        <p:nvSpPr>
          <p:cNvPr id="104469" name="Text Box 27"/>
          <p:cNvSpPr txBox="1">
            <a:spLocks noChangeArrowheads="1"/>
          </p:cNvSpPr>
          <p:nvPr/>
        </p:nvSpPr>
        <p:spPr bwMode="auto">
          <a:xfrm>
            <a:off x="6675438" y="4826000"/>
            <a:ext cx="657225" cy="396875"/>
          </a:xfrm>
          <a:prstGeom prst="rect">
            <a:avLst/>
          </a:prstGeom>
          <a:noFill/>
          <a:ln w="9525">
            <a:noFill/>
            <a:miter lim="800000"/>
            <a:headEnd/>
            <a:tailEnd/>
          </a:ln>
        </p:spPr>
        <p:txBody>
          <a:bodyPr wrap="none">
            <a:spAutoFit/>
          </a:bodyPr>
          <a:lstStyle/>
          <a:p>
            <a:pPr algn="l"/>
            <a:r>
              <a:rPr lang="en-US" sz="2000"/>
              <a:t>N</a:t>
            </a:r>
            <a:r>
              <a:rPr lang="en-US" sz="2000" baseline="-25000"/>
              <a:t>2</a:t>
            </a:r>
            <a:r>
              <a:rPr lang="en-US" sz="2000"/>
              <a:t>O</a:t>
            </a:r>
          </a:p>
        </p:txBody>
      </p:sp>
      <p:sp>
        <p:nvSpPr>
          <p:cNvPr id="104470" name="Text Box 28"/>
          <p:cNvSpPr txBox="1">
            <a:spLocks noChangeArrowheads="1"/>
          </p:cNvSpPr>
          <p:nvPr/>
        </p:nvSpPr>
        <p:spPr bwMode="auto">
          <a:xfrm>
            <a:off x="2160588" y="2049463"/>
            <a:ext cx="325437" cy="396875"/>
          </a:xfrm>
          <a:prstGeom prst="rect">
            <a:avLst/>
          </a:prstGeom>
          <a:noFill/>
          <a:ln w="9525">
            <a:noFill/>
            <a:miter lim="800000"/>
            <a:headEnd/>
            <a:tailEnd/>
          </a:ln>
        </p:spPr>
        <p:txBody>
          <a:bodyPr wrap="none">
            <a:spAutoFit/>
          </a:bodyPr>
          <a:lstStyle/>
          <a:p>
            <a:pPr algn="l"/>
            <a:r>
              <a:rPr lang="en-US" sz="2000"/>
              <a:t>6</a:t>
            </a:r>
          </a:p>
        </p:txBody>
      </p:sp>
      <p:sp>
        <p:nvSpPr>
          <p:cNvPr id="104471" name="Text Box 29"/>
          <p:cNvSpPr txBox="1">
            <a:spLocks noChangeArrowheads="1"/>
          </p:cNvSpPr>
          <p:nvPr/>
        </p:nvSpPr>
        <p:spPr bwMode="auto">
          <a:xfrm>
            <a:off x="2165350" y="2635250"/>
            <a:ext cx="325438" cy="396875"/>
          </a:xfrm>
          <a:prstGeom prst="rect">
            <a:avLst/>
          </a:prstGeom>
          <a:noFill/>
          <a:ln w="9525">
            <a:noFill/>
            <a:miter lim="800000"/>
            <a:headEnd/>
            <a:tailEnd/>
          </a:ln>
        </p:spPr>
        <p:txBody>
          <a:bodyPr wrap="none">
            <a:spAutoFit/>
          </a:bodyPr>
          <a:lstStyle/>
          <a:p>
            <a:pPr algn="l"/>
            <a:r>
              <a:rPr lang="en-US" sz="2000"/>
              <a:t>5</a:t>
            </a:r>
          </a:p>
        </p:txBody>
      </p:sp>
      <p:sp>
        <p:nvSpPr>
          <p:cNvPr id="104472" name="Text Box 30"/>
          <p:cNvSpPr txBox="1">
            <a:spLocks noChangeArrowheads="1"/>
          </p:cNvSpPr>
          <p:nvPr/>
        </p:nvSpPr>
        <p:spPr bwMode="auto">
          <a:xfrm>
            <a:off x="2165350" y="3211513"/>
            <a:ext cx="325438" cy="396875"/>
          </a:xfrm>
          <a:prstGeom prst="rect">
            <a:avLst/>
          </a:prstGeom>
          <a:noFill/>
          <a:ln w="9525">
            <a:noFill/>
            <a:miter lim="800000"/>
            <a:headEnd/>
            <a:tailEnd/>
          </a:ln>
        </p:spPr>
        <p:txBody>
          <a:bodyPr wrap="none">
            <a:spAutoFit/>
          </a:bodyPr>
          <a:lstStyle/>
          <a:p>
            <a:pPr algn="l"/>
            <a:r>
              <a:rPr lang="en-US" sz="2000"/>
              <a:t>4</a:t>
            </a:r>
          </a:p>
        </p:txBody>
      </p:sp>
      <p:sp>
        <p:nvSpPr>
          <p:cNvPr id="104473" name="Text Box 31"/>
          <p:cNvSpPr txBox="1">
            <a:spLocks noChangeArrowheads="1"/>
          </p:cNvSpPr>
          <p:nvPr/>
        </p:nvSpPr>
        <p:spPr bwMode="auto">
          <a:xfrm>
            <a:off x="2165350" y="3787775"/>
            <a:ext cx="325438" cy="396875"/>
          </a:xfrm>
          <a:prstGeom prst="rect">
            <a:avLst/>
          </a:prstGeom>
          <a:noFill/>
          <a:ln w="9525">
            <a:noFill/>
            <a:miter lim="800000"/>
            <a:headEnd/>
            <a:tailEnd/>
          </a:ln>
        </p:spPr>
        <p:txBody>
          <a:bodyPr wrap="none">
            <a:spAutoFit/>
          </a:bodyPr>
          <a:lstStyle/>
          <a:p>
            <a:pPr algn="l"/>
            <a:r>
              <a:rPr lang="en-US" sz="2000"/>
              <a:t>3</a:t>
            </a:r>
          </a:p>
        </p:txBody>
      </p:sp>
      <p:sp>
        <p:nvSpPr>
          <p:cNvPr id="104474" name="Text Box 32"/>
          <p:cNvSpPr txBox="1">
            <a:spLocks noChangeArrowheads="1"/>
          </p:cNvSpPr>
          <p:nvPr/>
        </p:nvSpPr>
        <p:spPr bwMode="auto">
          <a:xfrm>
            <a:off x="2160588" y="4349750"/>
            <a:ext cx="325437" cy="396875"/>
          </a:xfrm>
          <a:prstGeom prst="rect">
            <a:avLst/>
          </a:prstGeom>
          <a:noFill/>
          <a:ln w="9525">
            <a:noFill/>
            <a:miter lim="800000"/>
            <a:headEnd/>
            <a:tailEnd/>
          </a:ln>
        </p:spPr>
        <p:txBody>
          <a:bodyPr wrap="none">
            <a:spAutoFit/>
          </a:bodyPr>
          <a:lstStyle/>
          <a:p>
            <a:pPr algn="l"/>
            <a:r>
              <a:rPr lang="en-US" sz="2000"/>
              <a:t>2</a:t>
            </a:r>
          </a:p>
        </p:txBody>
      </p:sp>
      <p:sp>
        <p:nvSpPr>
          <p:cNvPr id="104475" name="Text Box 33"/>
          <p:cNvSpPr txBox="1">
            <a:spLocks noChangeArrowheads="1"/>
          </p:cNvSpPr>
          <p:nvPr/>
        </p:nvSpPr>
        <p:spPr bwMode="auto">
          <a:xfrm>
            <a:off x="2160588" y="4930775"/>
            <a:ext cx="325437" cy="396875"/>
          </a:xfrm>
          <a:prstGeom prst="rect">
            <a:avLst/>
          </a:prstGeom>
          <a:noFill/>
          <a:ln w="9525">
            <a:noFill/>
            <a:miter lim="800000"/>
            <a:headEnd/>
            <a:tailEnd/>
          </a:ln>
        </p:spPr>
        <p:txBody>
          <a:bodyPr wrap="none">
            <a:spAutoFit/>
          </a:bodyPr>
          <a:lstStyle/>
          <a:p>
            <a:pPr algn="l"/>
            <a:r>
              <a:rPr lang="en-US" sz="2000"/>
              <a:t>1</a:t>
            </a:r>
          </a:p>
        </p:txBody>
      </p:sp>
      <p:sp>
        <p:nvSpPr>
          <p:cNvPr id="104476" name="Text Box 34"/>
          <p:cNvSpPr txBox="1">
            <a:spLocks noChangeArrowheads="1"/>
          </p:cNvSpPr>
          <p:nvPr/>
        </p:nvSpPr>
        <p:spPr bwMode="auto">
          <a:xfrm>
            <a:off x="2741613" y="5707063"/>
            <a:ext cx="692150" cy="396875"/>
          </a:xfrm>
          <a:prstGeom prst="rect">
            <a:avLst/>
          </a:prstGeom>
          <a:noFill/>
          <a:ln w="9525">
            <a:noFill/>
            <a:miter lim="800000"/>
            <a:headEnd/>
            <a:tailEnd/>
          </a:ln>
        </p:spPr>
        <p:txBody>
          <a:bodyPr wrap="none">
            <a:spAutoFit/>
          </a:bodyPr>
          <a:lstStyle/>
          <a:p>
            <a:pPr algn="l"/>
            <a:r>
              <a:rPr lang="en-US" sz="2000"/>
              <a:t>-200</a:t>
            </a:r>
          </a:p>
        </p:txBody>
      </p:sp>
      <p:sp>
        <p:nvSpPr>
          <p:cNvPr id="104477" name="Text Box 35"/>
          <p:cNvSpPr txBox="1">
            <a:spLocks noChangeArrowheads="1"/>
          </p:cNvSpPr>
          <p:nvPr/>
        </p:nvSpPr>
        <p:spPr bwMode="auto">
          <a:xfrm>
            <a:off x="3313113" y="5707063"/>
            <a:ext cx="692150" cy="396875"/>
          </a:xfrm>
          <a:prstGeom prst="rect">
            <a:avLst/>
          </a:prstGeom>
          <a:noFill/>
          <a:ln w="9525">
            <a:noFill/>
            <a:miter lim="800000"/>
            <a:headEnd/>
            <a:tailEnd/>
          </a:ln>
        </p:spPr>
        <p:txBody>
          <a:bodyPr wrap="none">
            <a:spAutoFit/>
          </a:bodyPr>
          <a:lstStyle/>
          <a:p>
            <a:pPr algn="l"/>
            <a:r>
              <a:rPr lang="en-US" sz="2000"/>
              <a:t>-100</a:t>
            </a:r>
          </a:p>
        </p:txBody>
      </p:sp>
      <p:sp>
        <p:nvSpPr>
          <p:cNvPr id="104478" name="Text Box 36"/>
          <p:cNvSpPr txBox="1">
            <a:spLocks noChangeArrowheads="1"/>
          </p:cNvSpPr>
          <p:nvPr/>
        </p:nvSpPr>
        <p:spPr bwMode="auto">
          <a:xfrm>
            <a:off x="4046538" y="5707063"/>
            <a:ext cx="325437" cy="396875"/>
          </a:xfrm>
          <a:prstGeom prst="rect">
            <a:avLst/>
          </a:prstGeom>
          <a:noFill/>
          <a:ln w="9525">
            <a:noFill/>
            <a:miter lim="800000"/>
            <a:headEnd/>
            <a:tailEnd/>
          </a:ln>
        </p:spPr>
        <p:txBody>
          <a:bodyPr wrap="none">
            <a:spAutoFit/>
          </a:bodyPr>
          <a:lstStyle/>
          <a:p>
            <a:pPr algn="l"/>
            <a:r>
              <a:rPr lang="en-US" sz="2000"/>
              <a:t>0</a:t>
            </a:r>
          </a:p>
        </p:txBody>
      </p:sp>
      <p:sp>
        <p:nvSpPr>
          <p:cNvPr id="104479" name="Text Box 37"/>
          <p:cNvSpPr txBox="1">
            <a:spLocks noChangeArrowheads="1"/>
          </p:cNvSpPr>
          <p:nvPr/>
        </p:nvSpPr>
        <p:spPr bwMode="auto">
          <a:xfrm>
            <a:off x="4489450" y="5702300"/>
            <a:ext cx="608013" cy="396875"/>
          </a:xfrm>
          <a:prstGeom prst="rect">
            <a:avLst/>
          </a:prstGeom>
          <a:noFill/>
          <a:ln w="9525">
            <a:noFill/>
            <a:miter lim="800000"/>
            <a:headEnd/>
            <a:tailEnd/>
          </a:ln>
        </p:spPr>
        <p:txBody>
          <a:bodyPr wrap="none">
            <a:spAutoFit/>
          </a:bodyPr>
          <a:lstStyle/>
          <a:p>
            <a:pPr algn="l"/>
            <a:r>
              <a:rPr lang="en-US" sz="2000"/>
              <a:t>100</a:t>
            </a:r>
          </a:p>
        </p:txBody>
      </p:sp>
      <p:sp>
        <p:nvSpPr>
          <p:cNvPr id="104480" name="Text Box 38"/>
          <p:cNvSpPr txBox="1">
            <a:spLocks noChangeArrowheads="1"/>
          </p:cNvSpPr>
          <p:nvPr/>
        </p:nvSpPr>
        <p:spPr bwMode="auto">
          <a:xfrm>
            <a:off x="5060950" y="5702300"/>
            <a:ext cx="608013" cy="396875"/>
          </a:xfrm>
          <a:prstGeom prst="rect">
            <a:avLst/>
          </a:prstGeom>
          <a:noFill/>
          <a:ln w="9525">
            <a:noFill/>
            <a:miter lim="800000"/>
            <a:headEnd/>
            <a:tailEnd/>
          </a:ln>
        </p:spPr>
        <p:txBody>
          <a:bodyPr wrap="none">
            <a:spAutoFit/>
          </a:bodyPr>
          <a:lstStyle/>
          <a:p>
            <a:pPr algn="l"/>
            <a:r>
              <a:rPr lang="en-US" sz="2000"/>
              <a:t>200</a:t>
            </a:r>
          </a:p>
        </p:txBody>
      </p:sp>
      <p:sp>
        <p:nvSpPr>
          <p:cNvPr id="104481" name="Text Box 39"/>
          <p:cNvSpPr txBox="1">
            <a:spLocks noChangeArrowheads="1"/>
          </p:cNvSpPr>
          <p:nvPr/>
        </p:nvSpPr>
        <p:spPr bwMode="auto">
          <a:xfrm>
            <a:off x="5637213" y="5702300"/>
            <a:ext cx="608012" cy="396875"/>
          </a:xfrm>
          <a:prstGeom prst="rect">
            <a:avLst/>
          </a:prstGeom>
          <a:noFill/>
          <a:ln w="9525">
            <a:noFill/>
            <a:miter lim="800000"/>
            <a:headEnd/>
            <a:tailEnd/>
          </a:ln>
        </p:spPr>
        <p:txBody>
          <a:bodyPr wrap="none">
            <a:spAutoFit/>
          </a:bodyPr>
          <a:lstStyle/>
          <a:p>
            <a:pPr algn="l"/>
            <a:r>
              <a:rPr lang="en-US" sz="2000"/>
              <a:t>300</a:t>
            </a:r>
          </a:p>
        </p:txBody>
      </p:sp>
      <p:sp>
        <p:nvSpPr>
          <p:cNvPr id="104482" name="Text Box 40"/>
          <p:cNvSpPr txBox="1">
            <a:spLocks noChangeArrowheads="1"/>
          </p:cNvSpPr>
          <p:nvPr/>
        </p:nvSpPr>
        <p:spPr bwMode="auto">
          <a:xfrm>
            <a:off x="4122738" y="6330950"/>
            <a:ext cx="854075" cy="396875"/>
          </a:xfrm>
          <a:prstGeom prst="rect">
            <a:avLst/>
          </a:prstGeom>
          <a:noFill/>
          <a:ln w="9525">
            <a:noFill/>
            <a:miter lim="800000"/>
            <a:headEnd/>
            <a:tailEnd/>
          </a:ln>
        </p:spPr>
        <p:txBody>
          <a:bodyPr wrap="none">
            <a:spAutoFit/>
          </a:bodyPr>
          <a:lstStyle/>
          <a:p>
            <a:pPr algn="l"/>
            <a:r>
              <a:rPr lang="en-US" sz="2000" i="1"/>
              <a:t>T</a:t>
            </a:r>
            <a:r>
              <a:rPr lang="en-US" sz="2000"/>
              <a:t> (</a:t>
            </a:r>
            <a:r>
              <a:rPr lang="en-US" sz="2000" baseline="30000"/>
              <a:t>o</a:t>
            </a:r>
            <a:r>
              <a:rPr lang="en-US" sz="2000"/>
              <a:t>C)</a:t>
            </a:r>
            <a:endParaRPr lang="en-US" sz="2000" i="1"/>
          </a:p>
        </p:txBody>
      </p:sp>
      <p:sp>
        <p:nvSpPr>
          <p:cNvPr id="104483" name="Text Box 41"/>
          <p:cNvSpPr txBox="1">
            <a:spLocks noChangeArrowheads="1"/>
          </p:cNvSpPr>
          <p:nvPr/>
        </p:nvSpPr>
        <p:spPr bwMode="auto">
          <a:xfrm>
            <a:off x="2089150" y="6078538"/>
            <a:ext cx="1038225" cy="396875"/>
          </a:xfrm>
          <a:prstGeom prst="rect">
            <a:avLst/>
          </a:prstGeom>
          <a:noFill/>
          <a:ln w="9525">
            <a:noFill/>
            <a:miter lim="800000"/>
            <a:headEnd/>
            <a:tailEnd/>
          </a:ln>
        </p:spPr>
        <p:txBody>
          <a:bodyPr wrap="none">
            <a:spAutoFit/>
          </a:bodyPr>
          <a:lstStyle/>
          <a:p>
            <a:pPr algn="l"/>
            <a:r>
              <a:rPr lang="en-US" sz="2000"/>
              <a:t>-273 </a:t>
            </a:r>
            <a:r>
              <a:rPr lang="en-US" sz="2000" baseline="30000"/>
              <a:t>o</a:t>
            </a:r>
            <a:r>
              <a:rPr lang="en-US" sz="2000"/>
              <a:t>C</a:t>
            </a:r>
          </a:p>
        </p:txBody>
      </p:sp>
      <p:sp>
        <p:nvSpPr>
          <p:cNvPr id="104484" name="Line 42"/>
          <p:cNvSpPr>
            <a:spLocks noChangeShapeType="1"/>
          </p:cNvSpPr>
          <p:nvPr/>
        </p:nvSpPr>
        <p:spPr bwMode="auto">
          <a:xfrm flipV="1">
            <a:off x="2505075" y="5762625"/>
            <a:ext cx="0" cy="366713"/>
          </a:xfrm>
          <a:prstGeom prst="line">
            <a:avLst/>
          </a:prstGeom>
          <a:noFill/>
          <a:ln w="28575">
            <a:solidFill>
              <a:schemeClr val="tx1"/>
            </a:solidFill>
            <a:round/>
            <a:headEnd/>
            <a:tailEnd type="triangle" w="med" len="med"/>
          </a:ln>
        </p:spPr>
        <p:txBody>
          <a:bodyPr/>
          <a:lstStyle/>
          <a:p>
            <a:endParaRPr lang="en-US"/>
          </a:p>
        </p:txBody>
      </p:sp>
      <p:sp>
        <p:nvSpPr>
          <p:cNvPr id="104485" name="Text Box 43"/>
          <p:cNvSpPr txBox="1">
            <a:spLocks noChangeArrowheads="1"/>
          </p:cNvSpPr>
          <p:nvPr/>
        </p:nvSpPr>
        <p:spPr bwMode="auto">
          <a:xfrm rot="-5400000">
            <a:off x="1579563" y="3792538"/>
            <a:ext cx="733425" cy="396875"/>
          </a:xfrm>
          <a:prstGeom prst="rect">
            <a:avLst/>
          </a:prstGeom>
          <a:noFill/>
          <a:ln w="9525">
            <a:noFill/>
            <a:miter lim="800000"/>
            <a:headEnd/>
            <a:tailEnd/>
          </a:ln>
        </p:spPr>
        <p:txBody>
          <a:bodyPr wrap="none">
            <a:spAutoFit/>
          </a:bodyPr>
          <a:lstStyle/>
          <a:p>
            <a:pPr algn="l"/>
            <a:r>
              <a:rPr lang="en-US" sz="2000" i="1"/>
              <a:t>V</a:t>
            </a:r>
            <a:r>
              <a:rPr lang="en-US" sz="2000"/>
              <a:t> (L)</a:t>
            </a:r>
            <a:endParaRPr lang="en-US" sz="2000" i="1"/>
          </a:p>
        </p:txBody>
      </p:sp>
      <p:sp>
        <p:nvSpPr>
          <p:cNvPr id="104486" name="Line 44"/>
          <p:cNvSpPr>
            <a:spLocks noChangeShapeType="1"/>
          </p:cNvSpPr>
          <p:nvPr/>
        </p:nvSpPr>
        <p:spPr bwMode="auto">
          <a:xfrm flipH="1">
            <a:off x="2519363" y="4938713"/>
            <a:ext cx="1190625" cy="742950"/>
          </a:xfrm>
          <a:prstGeom prst="line">
            <a:avLst/>
          </a:prstGeom>
          <a:noFill/>
          <a:ln w="38100">
            <a:solidFill>
              <a:srgbClr val="008080"/>
            </a:solidFill>
            <a:prstDash val="dash"/>
            <a:round/>
            <a:headEnd/>
            <a:tailEnd/>
          </a:ln>
        </p:spPr>
        <p:txBody>
          <a:bodyPr/>
          <a:lstStyle/>
          <a:p>
            <a:endParaRPr lang="en-US"/>
          </a:p>
        </p:txBody>
      </p:sp>
      <p:sp>
        <p:nvSpPr>
          <p:cNvPr id="104487" name="Line 45"/>
          <p:cNvSpPr>
            <a:spLocks noChangeShapeType="1"/>
          </p:cNvSpPr>
          <p:nvPr/>
        </p:nvSpPr>
        <p:spPr bwMode="auto">
          <a:xfrm flipH="1">
            <a:off x="2495550" y="5595938"/>
            <a:ext cx="333375" cy="100012"/>
          </a:xfrm>
          <a:prstGeom prst="line">
            <a:avLst/>
          </a:prstGeom>
          <a:noFill/>
          <a:ln w="38100">
            <a:solidFill>
              <a:srgbClr val="339966"/>
            </a:solidFill>
            <a:prstDash val="dash"/>
            <a:round/>
            <a:headEnd/>
            <a:tailEnd/>
          </a:ln>
        </p:spPr>
        <p:txBody>
          <a:bodyPr/>
          <a:lstStyle/>
          <a:p>
            <a:endParaRPr lang="en-US"/>
          </a:p>
        </p:txBody>
      </p:sp>
      <p:sp>
        <p:nvSpPr>
          <p:cNvPr id="104488" name="Line 46"/>
          <p:cNvSpPr>
            <a:spLocks noChangeShapeType="1"/>
          </p:cNvSpPr>
          <p:nvPr/>
        </p:nvSpPr>
        <p:spPr bwMode="auto">
          <a:xfrm flipH="1">
            <a:off x="2476500" y="5514975"/>
            <a:ext cx="1119188" cy="185738"/>
          </a:xfrm>
          <a:prstGeom prst="line">
            <a:avLst/>
          </a:prstGeom>
          <a:noFill/>
          <a:ln w="38100">
            <a:solidFill>
              <a:srgbClr val="FF6600"/>
            </a:solidFill>
            <a:prstDash val="dash"/>
            <a:round/>
            <a:headEnd/>
            <a:tailEnd/>
          </a:ln>
        </p:spPr>
        <p:txBody>
          <a:bodyPr/>
          <a:lstStyle/>
          <a:p>
            <a:endParaRPr lang="en-US"/>
          </a:p>
        </p:txBody>
      </p:sp>
      <p:sp>
        <p:nvSpPr>
          <p:cNvPr id="104489" name="Line 47"/>
          <p:cNvSpPr>
            <a:spLocks noChangeShapeType="1"/>
          </p:cNvSpPr>
          <p:nvPr/>
        </p:nvSpPr>
        <p:spPr bwMode="auto">
          <a:xfrm flipH="1">
            <a:off x="2501900" y="4727575"/>
            <a:ext cx="2251075" cy="957263"/>
          </a:xfrm>
          <a:prstGeom prst="line">
            <a:avLst/>
          </a:prstGeom>
          <a:noFill/>
          <a:ln w="38100">
            <a:solidFill>
              <a:srgbClr val="FF99CC"/>
            </a:solidFill>
            <a:prstDash val="dash"/>
            <a:round/>
            <a:headEnd/>
            <a:tailEnd/>
          </a:ln>
        </p:spPr>
        <p:txBody>
          <a:bodyPr/>
          <a:lstStyle/>
          <a:p>
            <a:endParaRPr lang="en-US"/>
          </a:p>
        </p:txBody>
      </p:sp>
      <p:grpSp>
        <p:nvGrpSpPr>
          <p:cNvPr id="104490" name="Group 48"/>
          <p:cNvGrpSpPr>
            <a:grpSpLocks/>
          </p:cNvGrpSpPr>
          <p:nvPr/>
        </p:nvGrpSpPr>
        <p:grpSpPr bwMode="auto">
          <a:xfrm>
            <a:off x="2786063" y="2697163"/>
            <a:ext cx="2170112" cy="1957387"/>
            <a:chOff x="367" y="1175"/>
            <a:chExt cx="1367" cy="1233"/>
          </a:xfrm>
        </p:grpSpPr>
        <p:sp>
          <p:nvSpPr>
            <p:cNvPr id="104494" name="Freeform 49"/>
            <p:cNvSpPr>
              <a:spLocks/>
            </p:cNvSpPr>
            <p:nvPr/>
          </p:nvSpPr>
          <p:spPr bwMode="auto">
            <a:xfrm>
              <a:off x="367" y="1175"/>
              <a:ext cx="1367" cy="1233"/>
            </a:xfrm>
            <a:custGeom>
              <a:avLst/>
              <a:gdLst>
                <a:gd name="T0" fmla="*/ 0 w 1367"/>
                <a:gd name="T1" fmla="*/ 0 h 1233"/>
                <a:gd name="T2" fmla="*/ 1367 w 1367"/>
                <a:gd name="T3" fmla="*/ 0 h 1233"/>
                <a:gd name="T4" fmla="*/ 1367 w 1367"/>
                <a:gd name="T5" fmla="*/ 435 h 1233"/>
                <a:gd name="T6" fmla="*/ 294 w 1367"/>
                <a:gd name="T7" fmla="*/ 435 h 1233"/>
                <a:gd name="T8" fmla="*/ 508 w 1367"/>
                <a:gd name="T9" fmla="*/ 1233 h 1233"/>
                <a:gd name="T10" fmla="*/ 181 w 1367"/>
                <a:gd name="T11" fmla="*/ 440 h 1233"/>
                <a:gd name="T12" fmla="*/ 0 w 1367"/>
                <a:gd name="T13" fmla="*/ 440 h 1233"/>
                <a:gd name="T14" fmla="*/ 0 w 1367"/>
                <a:gd name="T15" fmla="*/ 0 h 1233"/>
                <a:gd name="T16" fmla="*/ 0 60000 65536"/>
                <a:gd name="T17" fmla="*/ 0 60000 65536"/>
                <a:gd name="T18" fmla="*/ 0 60000 65536"/>
                <a:gd name="T19" fmla="*/ 0 60000 65536"/>
                <a:gd name="T20" fmla="*/ 0 60000 65536"/>
                <a:gd name="T21" fmla="*/ 0 60000 65536"/>
                <a:gd name="T22" fmla="*/ 0 60000 65536"/>
                <a:gd name="T23" fmla="*/ 0 60000 65536"/>
                <a:gd name="T24" fmla="*/ 0 w 1367"/>
                <a:gd name="T25" fmla="*/ 0 h 1233"/>
                <a:gd name="T26" fmla="*/ 1367 w 1367"/>
                <a:gd name="T27" fmla="*/ 1233 h 1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7" h="1233">
                  <a:moveTo>
                    <a:pt x="0" y="0"/>
                  </a:moveTo>
                  <a:lnTo>
                    <a:pt x="1367" y="0"/>
                  </a:lnTo>
                  <a:lnTo>
                    <a:pt x="1367" y="435"/>
                  </a:lnTo>
                  <a:lnTo>
                    <a:pt x="294" y="435"/>
                  </a:lnTo>
                  <a:lnTo>
                    <a:pt x="508" y="1233"/>
                  </a:lnTo>
                  <a:lnTo>
                    <a:pt x="181" y="440"/>
                  </a:lnTo>
                  <a:lnTo>
                    <a:pt x="0" y="440"/>
                  </a:lnTo>
                  <a:lnTo>
                    <a:pt x="0" y="0"/>
                  </a:lnTo>
                  <a:close/>
                </a:path>
              </a:pathLst>
            </a:custGeom>
            <a:solidFill>
              <a:schemeClr val="bg1"/>
            </a:solidFill>
            <a:ln w="19050">
              <a:solidFill>
                <a:schemeClr val="tx1"/>
              </a:solidFill>
              <a:round/>
              <a:headEnd/>
              <a:tailEnd/>
            </a:ln>
          </p:spPr>
          <p:txBody>
            <a:bodyPr/>
            <a:lstStyle/>
            <a:p>
              <a:endParaRPr lang="en-US"/>
            </a:p>
          </p:txBody>
        </p:sp>
        <p:sp>
          <p:nvSpPr>
            <p:cNvPr id="104495" name="Text Box 50"/>
            <p:cNvSpPr txBox="1">
              <a:spLocks noChangeArrowheads="1"/>
            </p:cNvSpPr>
            <p:nvPr/>
          </p:nvSpPr>
          <p:spPr bwMode="auto">
            <a:xfrm>
              <a:off x="445" y="1195"/>
              <a:ext cx="1196" cy="404"/>
            </a:xfrm>
            <a:prstGeom prst="rect">
              <a:avLst/>
            </a:prstGeom>
            <a:noFill/>
            <a:ln w="9525">
              <a:noFill/>
              <a:miter lim="800000"/>
              <a:headEnd/>
              <a:tailEnd/>
            </a:ln>
          </p:spPr>
          <p:txBody>
            <a:bodyPr wrap="none">
              <a:spAutoFit/>
            </a:bodyPr>
            <a:lstStyle/>
            <a:p>
              <a:pPr algn="l"/>
              <a:r>
                <a:rPr lang="en-US" sz="1800"/>
                <a:t>Low temperature</a:t>
              </a:r>
            </a:p>
            <a:p>
              <a:pPr algn="l"/>
              <a:r>
                <a:rPr lang="en-US" sz="1800"/>
                <a:t>Small volume</a:t>
              </a:r>
            </a:p>
          </p:txBody>
        </p:sp>
      </p:grpSp>
      <p:grpSp>
        <p:nvGrpSpPr>
          <p:cNvPr id="104491" name="Group 55"/>
          <p:cNvGrpSpPr>
            <a:grpSpLocks/>
          </p:cNvGrpSpPr>
          <p:nvPr/>
        </p:nvGrpSpPr>
        <p:grpSpPr bwMode="auto">
          <a:xfrm>
            <a:off x="4356100" y="1298575"/>
            <a:ext cx="2170113" cy="1443038"/>
            <a:chOff x="2714" y="830"/>
            <a:chExt cx="1367" cy="909"/>
          </a:xfrm>
        </p:grpSpPr>
        <p:sp>
          <p:nvSpPr>
            <p:cNvPr id="104492" name="Freeform 52"/>
            <p:cNvSpPr>
              <a:spLocks/>
            </p:cNvSpPr>
            <p:nvPr/>
          </p:nvSpPr>
          <p:spPr bwMode="auto">
            <a:xfrm>
              <a:off x="2714" y="830"/>
              <a:ext cx="1367" cy="909"/>
            </a:xfrm>
            <a:custGeom>
              <a:avLst/>
              <a:gdLst>
                <a:gd name="T0" fmla="*/ 0 w 1367"/>
                <a:gd name="T1" fmla="*/ 0 h 909"/>
                <a:gd name="T2" fmla="*/ 1367 w 1367"/>
                <a:gd name="T3" fmla="*/ 0 h 909"/>
                <a:gd name="T4" fmla="*/ 1367 w 1367"/>
                <a:gd name="T5" fmla="*/ 435 h 909"/>
                <a:gd name="T6" fmla="*/ 669 w 1367"/>
                <a:gd name="T7" fmla="*/ 435 h 909"/>
                <a:gd name="T8" fmla="*/ 889 w 1367"/>
                <a:gd name="T9" fmla="*/ 909 h 909"/>
                <a:gd name="T10" fmla="*/ 567 w 1367"/>
                <a:gd name="T11" fmla="*/ 446 h 909"/>
                <a:gd name="T12" fmla="*/ 0 w 1367"/>
                <a:gd name="T13" fmla="*/ 440 h 909"/>
                <a:gd name="T14" fmla="*/ 0 w 1367"/>
                <a:gd name="T15" fmla="*/ 0 h 909"/>
                <a:gd name="T16" fmla="*/ 0 60000 65536"/>
                <a:gd name="T17" fmla="*/ 0 60000 65536"/>
                <a:gd name="T18" fmla="*/ 0 60000 65536"/>
                <a:gd name="T19" fmla="*/ 0 60000 65536"/>
                <a:gd name="T20" fmla="*/ 0 60000 65536"/>
                <a:gd name="T21" fmla="*/ 0 60000 65536"/>
                <a:gd name="T22" fmla="*/ 0 60000 65536"/>
                <a:gd name="T23" fmla="*/ 0 60000 65536"/>
                <a:gd name="T24" fmla="*/ 0 w 1367"/>
                <a:gd name="T25" fmla="*/ 0 h 909"/>
                <a:gd name="T26" fmla="*/ 1367 w 1367"/>
                <a:gd name="T27" fmla="*/ 909 h 9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7" h="909">
                  <a:moveTo>
                    <a:pt x="0" y="0"/>
                  </a:moveTo>
                  <a:lnTo>
                    <a:pt x="1367" y="0"/>
                  </a:lnTo>
                  <a:lnTo>
                    <a:pt x="1367" y="435"/>
                  </a:lnTo>
                  <a:lnTo>
                    <a:pt x="669" y="435"/>
                  </a:lnTo>
                  <a:lnTo>
                    <a:pt x="889" y="909"/>
                  </a:lnTo>
                  <a:lnTo>
                    <a:pt x="567" y="446"/>
                  </a:lnTo>
                  <a:lnTo>
                    <a:pt x="0" y="440"/>
                  </a:lnTo>
                  <a:lnTo>
                    <a:pt x="0" y="0"/>
                  </a:lnTo>
                  <a:close/>
                </a:path>
              </a:pathLst>
            </a:custGeom>
            <a:solidFill>
              <a:schemeClr val="bg1"/>
            </a:solidFill>
            <a:ln w="19050">
              <a:solidFill>
                <a:schemeClr val="tx1"/>
              </a:solidFill>
              <a:round/>
              <a:headEnd/>
              <a:tailEnd/>
            </a:ln>
          </p:spPr>
          <p:txBody>
            <a:bodyPr/>
            <a:lstStyle/>
            <a:p>
              <a:endParaRPr lang="en-US"/>
            </a:p>
          </p:txBody>
        </p:sp>
        <p:sp>
          <p:nvSpPr>
            <p:cNvPr id="104493" name="Text Box 53"/>
            <p:cNvSpPr txBox="1">
              <a:spLocks noChangeArrowheads="1"/>
            </p:cNvSpPr>
            <p:nvPr/>
          </p:nvSpPr>
          <p:spPr bwMode="auto">
            <a:xfrm>
              <a:off x="2792" y="850"/>
              <a:ext cx="1228" cy="404"/>
            </a:xfrm>
            <a:prstGeom prst="rect">
              <a:avLst/>
            </a:prstGeom>
            <a:noFill/>
            <a:ln w="9525">
              <a:noFill/>
              <a:miter lim="800000"/>
              <a:headEnd/>
              <a:tailEnd/>
            </a:ln>
          </p:spPr>
          <p:txBody>
            <a:bodyPr wrap="none">
              <a:spAutoFit/>
            </a:bodyPr>
            <a:lstStyle/>
            <a:p>
              <a:pPr algn="l"/>
              <a:r>
                <a:rPr lang="en-US" sz="1800"/>
                <a:t>High temperature</a:t>
              </a:r>
            </a:p>
            <a:p>
              <a:pPr algn="l"/>
              <a:r>
                <a:rPr lang="en-US" sz="1800"/>
                <a:t>Large volume</a:t>
              </a: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t>Plot of V vs. T (Kelvin)</a:t>
            </a:r>
          </a:p>
        </p:txBody>
      </p:sp>
      <p:sp>
        <p:nvSpPr>
          <p:cNvPr id="105475" name="Rectangle 4"/>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408</a:t>
            </a:r>
          </a:p>
        </p:txBody>
      </p:sp>
      <p:sp>
        <p:nvSpPr>
          <p:cNvPr id="105476"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5477" name="Rectangle 6"/>
          <p:cNvSpPr>
            <a:spLocks noChangeArrowheads="1"/>
          </p:cNvSpPr>
          <p:nvPr/>
        </p:nvSpPr>
        <p:spPr bwMode="auto">
          <a:xfrm>
            <a:off x="2519363" y="2260600"/>
            <a:ext cx="4002087" cy="3416300"/>
          </a:xfrm>
          <a:prstGeom prst="rect">
            <a:avLst/>
          </a:prstGeom>
          <a:solidFill>
            <a:srgbClr val="F8F8F8"/>
          </a:solidFill>
          <a:ln w="9525">
            <a:miter lim="800000"/>
            <a:headEnd/>
            <a:tailEnd/>
          </a:ln>
          <a:scene3d>
            <a:camera prst="legacyObliqueTopRight"/>
            <a:lightRig rig="legacyFlat3" dir="t"/>
          </a:scene3d>
          <a:sp3d extrusionH="430200" prstMaterial="legacyMatte">
            <a:bevelT w="13500" h="13500" prst="angle"/>
            <a:bevelB w="13500" h="13500" prst="angle"/>
            <a:extrusionClr>
              <a:srgbClr val="F8F8F8"/>
            </a:extrusionClr>
          </a:sp3d>
        </p:spPr>
        <p:txBody>
          <a:bodyPr wrap="none" anchor="ctr">
            <a:flatTx/>
          </a:bodyPr>
          <a:lstStyle/>
          <a:p>
            <a:endParaRPr lang="en-US"/>
          </a:p>
        </p:txBody>
      </p:sp>
      <p:grpSp>
        <p:nvGrpSpPr>
          <p:cNvPr id="105478" name="Group 48"/>
          <p:cNvGrpSpPr>
            <a:grpSpLocks/>
          </p:cNvGrpSpPr>
          <p:nvPr/>
        </p:nvGrpSpPr>
        <p:grpSpPr bwMode="auto">
          <a:xfrm>
            <a:off x="3084513" y="2260600"/>
            <a:ext cx="2855912" cy="3417888"/>
            <a:chOff x="1943" y="1424"/>
            <a:chExt cx="1799" cy="2040"/>
          </a:xfrm>
        </p:grpSpPr>
        <p:sp>
          <p:nvSpPr>
            <p:cNvPr id="105514" name="Line 7"/>
            <p:cNvSpPr>
              <a:spLocks noChangeShapeType="1"/>
            </p:cNvSpPr>
            <p:nvPr/>
          </p:nvSpPr>
          <p:spPr bwMode="auto">
            <a:xfrm>
              <a:off x="1943" y="1426"/>
              <a:ext cx="0" cy="2038"/>
            </a:xfrm>
            <a:prstGeom prst="line">
              <a:avLst/>
            </a:prstGeom>
            <a:noFill/>
            <a:ln w="19050">
              <a:solidFill>
                <a:schemeClr val="bg1"/>
              </a:solidFill>
              <a:round/>
              <a:headEnd/>
              <a:tailEnd/>
            </a:ln>
          </p:spPr>
          <p:txBody>
            <a:bodyPr/>
            <a:lstStyle/>
            <a:p>
              <a:endParaRPr lang="en-US"/>
            </a:p>
          </p:txBody>
        </p:sp>
        <p:sp>
          <p:nvSpPr>
            <p:cNvPr id="105515" name="Line 8"/>
            <p:cNvSpPr>
              <a:spLocks noChangeShapeType="1"/>
            </p:cNvSpPr>
            <p:nvPr/>
          </p:nvSpPr>
          <p:spPr bwMode="auto">
            <a:xfrm>
              <a:off x="2302" y="1426"/>
              <a:ext cx="0" cy="2038"/>
            </a:xfrm>
            <a:prstGeom prst="line">
              <a:avLst/>
            </a:prstGeom>
            <a:noFill/>
            <a:ln w="19050">
              <a:solidFill>
                <a:schemeClr val="bg1"/>
              </a:solidFill>
              <a:round/>
              <a:headEnd/>
              <a:tailEnd/>
            </a:ln>
          </p:spPr>
          <p:txBody>
            <a:bodyPr/>
            <a:lstStyle/>
            <a:p>
              <a:endParaRPr lang="en-US"/>
            </a:p>
          </p:txBody>
        </p:sp>
        <p:sp>
          <p:nvSpPr>
            <p:cNvPr id="105516" name="Line 9"/>
            <p:cNvSpPr>
              <a:spLocks noChangeShapeType="1"/>
            </p:cNvSpPr>
            <p:nvPr/>
          </p:nvSpPr>
          <p:spPr bwMode="auto">
            <a:xfrm>
              <a:off x="2661" y="1424"/>
              <a:ext cx="0" cy="2038"/>
            </a:xfrm>
            <a:prstGeom prst="line">
              <a:avLst/>
            </a:prstGeom>
            <a:noFill/>
            <a:ln w="19050">
              <a:solidFill>
                <a:schemeClr val="bg1"/>
              </a:solidFill>
              <a:round/>
              <a:headEnd/>
              <a:tailEnd/>
            </a:ln>
          </p:spPr>
          <p:txBody>
            <a:bodyPr/>
            <a:lstStyle/>
            <a:p>
              <a:endParaRPr lang="en-US"/>
            </a:p>
          </p:txBody>
        </p:sp>
        <p:sp>
          <p:nvSpPr>
            <p:cNvPr id="105517" name="Line 10"/>
            <p:cNvSpPr>
              <a:spLocks noChangeShapeType="1"/>
            </p:cNvSpPr>
            <p:nvPr/>
          </p:nvSpPr>
          <p:spPr bwMode="auto">
            <a:xfrm>
              <a:off x="3023" y="1424"/>
              <a:ext cx="0" cy="2038"/>
            </a:xfrm>
            <a:prstGeom prst="line">
              <a:avLst/>
            </a:prstGeom>
            <a:noFill/>
            <a:ln w="19050">
              <a:solidFill>
                <a:schemeClr val="bg1"/>
              </a:solidFill>
              <a:round/>
              <a:headEnd/>
              <a:tailEnd/>
            </a:ln>
          </p:spPr>
          <p:txBody>
            <a:bodyPr/>
            <a:lstStyle/>
            <a:p>
              <a:endParaRPr lang="en-US"/>
            </a:p>
          </p:txBody>
        </p:sp>
        <p:sp>
          <p:nvSpPr>
            <p:cNvPr id="105518" name="Line 11"/>
            <p:cNvSpPr>
              <a:spLocks noChangeShapeType="1"/>
            </p:cNvSpPr>
            <p:nvPr/>
          </p:nvSpPr>
          <p:spPr bwMode="auto">
            <a:xfrm>
              <a:off x="3382" y="1424"/>
              <a:ext cx="0" cy="2038"/>
            </a:xfrm>
            <a:prstGeom prst="line">
              <a:avLst/>
            </a:prstGeom>
            <a:noFill/>
            <a:ln w="19050">
              <a:solidFill>
                <a:schemeClr val="bg1"/>
              </a:solidFill>
              <a:round/>
              <a:headEnd/>
              <a:tailEnd/>
            </a:ln>
          </p:spPr>
          <p:txBody>
            <a:bodyPr/>
            <a:lstStyle/>
            <a:p>
              <a:endParaRPr lang="en-US"/>
            </a:p>
          </p:txBody>
        </p:sp>
        <p:sp>
          <p:nvSpPr>
            <p:cNvPr id="105519" name="Line 12"/>
            <p:cNvSpPr>
              <a:spLocks noChangeShapeType="1"/>
            </p:cNvSpPr>
            <p:nvPr/>
          </p:nvSpPr>
          <p:spPr bwMode="auto">
            <a:xfrm>
              <a:off x="3742" y="1424"/>
              <a:ext cx="0" cy="2038"/>
            </a:xfrm>
            <a:prstGeom prst="line">
              <a:avLst/>
            </a:prstGeom>
            <a:noFill/>
            <a:ln w="19050">
              <a:solidFill>
                <a:schemeClr val="bg1"/>
              </a:solidFill>
              <a:round/>
              <a:headEnd/>
              <a:tailEnd/>
            </a:ln>
          </p:spPr>
          <p:txBody>
            <a:bodyPr/>
            <a:lstStyle/>
            <a:p>
              <a:endParaRPr lang="en-US"/>
            </a:p>
          </p:txBody>
        </p:sp>
      </p:grpSp>
      <p:sp>
        <p:nvSpPr>
          <p:cNvPr id="105479" name="Line 13"/>
          <p:cNvSpPr>
            <a:spLocks noChangeShapeType="1"/>
          </p:cNvSpPr>
          <p:nvPr/>
        </p:nvSpPr>
        <p:spPr bwMode="auto">
          <a:xfrm>
            <a:off x="2492375" y="2838450"/>
            <a:ext cx="3994150" cy="0"/>
          </a:xfrm>
          <a:prstGeom prst="line">
            <a:avLst/>
          </a:prstGeom>
          <a:noFill/>
          <a:ln w="19050">
            <a:solidFill>
              <a:schemeClr val="bg1"/>
            </a:solidFill>
            <a:round/>
            <a:headEnd/>
            <a:tailEnd/>
          </a:ln>
        </p:spPr>
        <p:txBody>
          <a:bodyPr/>
          <a:lstStyle/>
          <a:p>
            <a:endParaRPr lang="en-US"/>
          </a:p>
        </p:txBody>
      </p:sp>
      <p:sp>
        <p:nvSpPr>
          <p:cNvPr id="105480" name="Line 14"/>
          <p:cNvSpPr>
            <a:spLocks noChangeShapeType="1"/>
          </p:cNvSpPr>
          <p:nvPr/>
        </p:nvSpPr>
        <p:spPr bwMode="auto">
          <a:xfrm>
            <a:off x="2495550" y="3409950"/>
            <a:ext cx="3994150" cy="0"/>
          </a:xfrm>
          <a:prstGeom prst="line">
            <a:avLst/>
          </a:prstGeom>
          <a:noFill/>
          <a:ln w="19050">
            <a:solidFill>
              <a:schemeClr val="bg1"/>
            </a:solidFill>
            <a:round/>
            <a:headEnd/>
            <a:tailEnd/>
          </a:ln>
        </p:spPr>
        <p:txBody>
          <a:bodyPr/>
          <a:lstStyle/>
          <a:p>
            <a:endParaRPr lang="en-US"/>
          </a:p>
        </p:txBody>
      </p:sp>
      <p:sp>
        <p:nvSpPr>
          <p:cNvPr id="105481" name="Line 15"/>
          <p:cNvSpPr>
            <a:spLocks noChangeShapeType="1"/>
          </p:cNvSpPr>
          <p:nvPr/>
        </p:nvSpPr>
        <p:spPr bwMode="auto">
          <a:xfrm>
            <a:off x="2495550" y="3984625"/>
            <a:ext cx="3994150" cy="0"/>
          </a:xfrm>
          <a:prstGeom prst="line">
            <a:avLst/>
          </a:prstGeom>
          <a:noFill/>
          <a:ln w="19050">
            <a:solidFill>
              <a:schemeClr val="bg1"/>
            </a:solidFill>
            <a:round/>
            <a:headEnd/>
            <a:tailEnd/>
          </a:ln>
        </p:spPr>
        <p:txBody>
          <a:bodyPr/>
          <a:lstStyle/>
          <a:p>
            <a:endParaRPr lang="en-US"/>
          </a:p>
        </p:txBody>
      </p:sp>
      <p:sp>
        <p:nvSpPr>
          <p:cNvPr id="105482" name="Line 16"/>
          <p:cNvSpPr>
            <a:spLocks noChangeShapeType="1"/>
          </p:cNvSpPr>
          <p:nvPr/>
        </p:nvSpPr>
        <p:spPr bwMode="auto">
          <a:xfrm>
            <a:off x="2495550" y="4552950"/>
            <a:ext cx="3994150" cy="0"/>
          </a:xfrm>
          <a:prstGeom prst="line">
            <a:avLst/>
          </a:prstGeom>
          <a:noFill/>
          <a:ln w="19050">
            <a:solidFill>
              <a:schemeClr val="bg1"/>
            </a:solidFill>
            <a:round/>
            <a:headEnd/>
            <a:tailEnd/>
          </a:ln>
        </p:spPr>
        <p:txBody>
          <a:bodyPr/>
          <a:lstStyle/>
          <a:p>
            <a:endParaRPr lang="en-US"/>
          </a:p>
        </p:txBody>
      </p:sp>
      <p:sp>
        <p:nvSpPr>
          <p:cNvPr id="105483" name="Line 17"/>
          <p:cNvSpPr>
            <a:spLocks noChangeShapeType="1"/>
          </p:cNvSpPr>
          <p:nvPr/>
        </p:nvSpPr>
        <p:spPr bwMode="auto">
          <a:xfrm>
            <a:off x="2495550" y="5127625"/>
            <a:ext cx="3994150" cy="0"/>
          </a:xfrm>
          <a:prstGeom prst="line">
            <a:avLst/>
          </a:prstGeom>
          <a:noFill/>
          <a:ln w="19050">
            <a:solidFill>
              <a:schemeClr val="bg1"/>
            </a:solidFill>
            <a:round/>
            <a:headEnd/>
            <a:tailEnd/>
          </a:ln>
        </p:spPr>
        <p:txBody>
          <a:bodyPr/>
          <a:lstStyle/>
          <a:p>
            <a:endParaRPr lang="en-US"/>
          </a:p>
        </p:txBody>
      </p:sp>
      <p:sp>
        <p:nvSpPr>
          <p:cNvPr id="105484" name="Line 18"/>
          <p:cNvSpPr>
            <a:spLocks noChangeShapeType="1"/>
          </p:cNvSpPr>
          <p:nvPr/>
        </p:nvSpPr>
        <p:spPr bwMode="auto">
          <a:xfrm flipV="1">
            <a:off x="2501900" y="2268538"/>
            <a:ext cx="3873500" cy="3398837"/>
          </a:xfrm>
          <a:prstGeom prst="line">
            <a:avLst/>
          </a:prstGeom>
          <a:noFill/>
          <a:ln w="38100">
            <a:solidFill>
              <a:schemeClr val="tx1"/>
            </a:solidFill>
            <a:round/>
            <a:headEnd/>
            <a:tailEnd/>
          </a:ln>
        </p:spPr>
        <p:txBody>
          <a:bodyPr/>
          <a:lstStyle/>
          <a:p>
            <a:endParaRPr lang="en-US"/>
          </a:p>
        </p:txBody>
      </p:sp>
      <p:sp>
        <p:nvSpPr>
          <p:cNvPr id="105485" name="Line 19"/>
          <p:cNvSpPr>
            <a:spLocks noChangeShapeType="1"/>
          </p:cNvSpPr>
          <p:nvPr/>
        </p:nvSpPr>
        <p:spPr bwMode="auto">
          <a:xfrm flipV="1">
            <a:off x="3717925" y="3122613"/>
            <a:ext cx="2803525" cy="1811337"/>
          </a:xfrm>
          <a:prstGeom prst="line">
            <a:avLst/>
          </a:prstGeom>
          <a:noFill/>
          <a:ln w="38100">
            <a:solidFill>
              <a:srgbClr val="008080"/>
            </a:solidFill>
            <a:round/>
            <a:headEnd/>
            <a:tailEnd/>
          </a:ln>
        </p:spPr>
        <p:txBody>
          <a:bodyPr/>
          <a:lstStyle/>
          <a:p>
            <a:endParaRPr lang="en-US"/>
          </a:p>
        </p:txBody>
      </p:sp>
      <p:sp>
        <p:nvSpPr>
          <p:cNvPr id="105486" name="Line 20"/>
          <p:cNvSpPr>
            <a:spLocks noChangeShapeType="1"/>
          </p:cNvSpPr>
          <p:nvPr/>
        </p:nvSpPr>
        <p:spPr bwMode="auto">
          <a:xfrm flipV="1">
            <a:off x="4745038" y="3984625"/>
            <a:ext cx="1776412" cy="742950"/>
          </a:xfrm>
          <a:prstGeom prst="line">
            <a:avLst/>
          </a:prstGeom>
          <a:noFill/>
          <a:ln w="38100">
            <a:solidFill>
              <a:srgbClr val="FF99CC"/>
            </a:solidFill>
            <a:round/>
            <a:headEnd/>
            <a:tailEnd/>
          </a:ln>
        </p:spPr>
        <p:txBody>
          <a:bodyPr/>
          <a:lstStyle/>
          <a:p>
            <a:endParaRPr lang="en-US"/>
          </a:p>
        </p:txBody>
      </p:sp>
      <p:sp>
        <p:nvSpPr>
          <p:cNvPr id="105487" name="Line 21"/>
          <p:cNvSpPr>
            <a:spLocks noChangeShapeType="1"/>
          </p:cNvSpPr>
          <p:nvPr/>
        </p:nvSpPr>
        <p:spPr bwMode="auto">
          <a:xfrm flipH="1">
            <a:off x="2828925" y="4468813"/>
            <a:ext cx="3667125" cy="1130300"/>
          </a:xfrm>
          <a:prstGeom prst="line">
            <a:avLst/>
          </a:prstGeom>
          <a:noFill/>
          <a:ln w="38100">
            <a:solidFill>
              <a:srgbClr val="339966"/>
            </a:solidFill>
            <a:round/>
            <a:headEnd/>
            <a:tailEnd/>
          </a:ln>
        </p:spPr>
        <p:txBody>
          <a:bodyPr/>
          <a:lstStyle/>
          <a:p>
            <a:endParaRPr lang="en-US"/>
          </a:p>
        </p:txBody>
      </p:sp>
      <p:sp>
        <p:nvSpPr>
          <p:cNvPr id="105488" name="Line 22"/>
          <p:cNvSpPr>
            <a:spLocks noChangeShapeType="1"/>
          </p:cNvSpPr>
          <p:nvPr/>
        </p:nvSpPr>
        <p:spPr bwMode="auto">
          <a:xfrm flipV="1">
            <a:off x="3614738" y="5054600"/>
            <a:ext cx="2898775" cy="449263"/>
          </a:xfrm>
          <a:prstGeom prst="line">
            <a:avLst/>
          </a:prstGeom>
          <a:noFill/>
          <a:ln w="38100">
            <a:solidFill>
              <a:srgbClr val="FF6600"/>
            </a:solidFill>
            <a:round/>
            <a:headEnd/>
            <a:tailEnd/>
          </a:ln>
        </p:spPr>
        <p:txBody>
          <a:bodyPr/>
          <a:lstStyle/>
          <a:p>
            <a:endParaRPr lang="en-US"/>
          </a:p>
        </p:txBody>
      </p:sp>
      <p:sp>
        <p:nvSpPr>
          <p:cNvPr id="105489" name="Text Box 23"/>
          <p:cNvSpPr txBox="1">
            <a:spLocks noChangeArrowheads="1"/>
          </p:cNvSpPr>
          <p:nvPr/>
        </p:nvSpPr>
        <p:spPr bwMode="auto">
          <a:xfrm>
            <a:off x="6594475" y="1720850"/>
            <a:ext cx="509588" cy="396875"/>
          </a:xfrm>
          <a:prstGeom prst="rect">
            <a:avLst/>
          </a:prstGeom>
          <a:noFill/>
          <a:ln w="9525">
            <a:noFill/>
            <a:miter lim="800000"/>
            <a:headEnd/>
            <a:tailEnd/>
          </a:ln>
        </p:spPr>
        <p:txBody>
          <a:bodyPr wrap="none">
            <a:spAutoFit/>
          </a:bodyPr>
          <a:lstStyle/>
          <a:p>
            <a:pPr algn="l"/>
            <a:r>
              <a:rPr lang="en-US" sz="2000"/>
              <a:t>He</a:t>
            </a:r>
          </a:p>
        </p:txBody>
      </p:sp>
      <p:sp>
        <p:nvSpPr>
          <p:cNvPr id="105490" name="Text Box 24"/>
          <p:cNvSpPr txBox="1">
            <a:spLocks noChangeArrowheads="1"/>
          </p:cNvSpPr>
          <p:nvPr/>
        </p:nvSpPr>
        <p:spPr bwMode="auto">
          <a:xfrm>
            <a:off x="6680200" y="2863850"/>
            <a:ext cx="644525" cy="396875"/>
          </a:xfrm>
          <a:prstGeom prst="rect">
            <a:avLst/>
          </a:prstGeom>
          <a:noFill/>
          <a:ln w="9525">
            <a:noFill/>
            <a:miter lim="800000"/>
            <a:headEnd/>
            <a:tailEnd/>
          </a:ln>
        </p:spPr>
        <p:txBody>
          <a:bodyPr wrap="none">
            <a:spAutoFit/>
          </a:bodyPr>
          <a:lstStyle/>
          <a:p>
            <a:pPr algn="l"/>
            <a:r>
              <a:rPr lang="en-US" sz="2000"/>
              <a:t>CH</a:t>
            </a:r>
            <a:r>
              <a:rPr lang="en-US" sz="2000" baseline="-25000"/>
              <a:t>4</a:t>
            </a:r>
          </a:p>
        </p:txBody>
      </p:sp>
      <p:sp>
        <p:nvSpPr>
          <p:cNvPr id="105491" name="Text Box 25"/>
          <p:cNvSpPr txBox="1">
            <a:spLocks noChangeArrowheads="1"/>
          </p:cNvSpPr>
          <p:nvPr/>
        </p:nvSpPr>
        <p:spPr bwMode="auto">
          <a:xfrm>
            <a:off x="6680200" y="3687763"/>
            <a:ext cx="657225" cy="396875"/>
          </a:xfrm>
          <a:prstGeom prst="rect">
            <a:avLst/>
          </a:prstGeom>
          <a:noFill/>
          <a:ln w="9525">
            <a:noFill/>
            <a:miter lim="800000"/>
            <a:headEnd/>
            <a:tailEnd/>
          </a:ln>
        </p:spPr>
        <p:txBody>
          <a:bodyPr wrap="none">
            <a:spAutoFit/>
          </a:bodyPr>
          <a:lstStyle/>
          <a:p>
            <a:pPr algn="l"/>
            <a:r>
              <a:rPr lang="en-US" sz="2000"/>
              <a:t>H</a:t>
            </a:r>
            <a:r>
              <a:rPr lang="en-US" sz="2000" baseline="-25000"/>
              <a:t>2</a:t>
            </a:r>
            <a:r>
              <a:rPr lang="en-US" sz="2000"/>
              <a:t>O</a:t>
            </a:r>
          </a:p>
        </p:txBody>
      </p:sp>
      <p:sp>
        <p:nvSpPr>
          <p:cNvPr id="105492" name="Text Box 26"/>
          <p:cNvSpPr txBox="1">
            <a:spLocks noChangeArrowheads="1"/>
          </p:cNvSpPr>
          <p:nvPr/>
        </p:nvSpPr>
        <p:spPr bwMode="auto">
          <a:xfrm>
            <a:off x="6680200" y="4221163"/>
            <a:ext cx="460375" cy="396875"/>
          </a:xfrm>
          <a:prstGeom prst="rect">
            <a:avLst/>
          </a:prstGeom>
          <a:noFill/>
          <a:ln w="9525">
            <a:noFill/>
            <a:miter lim="800000"/>
            <a:headEnd/>
            <a:tailEnd/>
          </a:ln>
        </p:spPr>
        <p:txBody>
          <a:bodyPr wrap="none">
            <a:spAutoFit/>
          </a:bodyPr>
          <a:lstStyle/>
          <a:p>
            <a:pPr algn="l"/>
            <a:r>
              <a:rPr lang="en-US" sz="2000"/>
              <a:t>H</a:t>
            </a:r>
            <a:r>
              <a:rPr lang="en-US" sz="2000" baseline="-25000"/>
              <a:t>2</a:t>
            </a:r>
            <a:endParaRPr lang="en-US" sz="2000"/>
          </a:p>
        </p:txBody>
      </p:sp>
      <p:sp>
        <p:nvSpPr>
          <p:cNvPr id="105493" name="Text Box 27"/>
          <p:cNvSpPr txBox="1">
            <a:spLocks noChangeArrowheads="1"/>
          </p:cNvSpPr>
          <p:nvPr/>
        </p:nvSpPr>
        <p:spPr bwMode="auto">
          <a:xfrm>
            <a:off x="6675438" y="4826000"/>
            <a:ext cx="657225" cy="396875"/>
          </a:xfrm>
          <a:prstGeom prst="rect">
            <a:avLst/>
          </a:prstGeom>
          <a:noFill/>
          <a:ln w="9525">
            <a:noFill/>
            <a:miter lim="800000"/>
            <a:headEnd/>
            <a:tailEnd/>
          </a:ln>
        </p:spPr>
        <p:txBody>
          <a:bodyPr wrap="none">
            <a:spAutoFit/>
          </a:bodyPr>
          <a:lstStyle/>
          <a:p>
            <a:pPr algn="l"/>
            <a:r>
              <a:rPr lang="en-US" sz="2000"/>
              <a:t>N</a:t>
            </a:r>
            <a:r>
              <a:rPr lang="en-US" sz="2000" baseline="-25000"/>
              <a:t>2</a:t>
            </a:r>
            <a:r>
              <a:rPr lang="en-US" sz="2000"/>
              <a:t>O</a:t>
            </a:r>
          </a:p>
        </p:txBody>
      </p:sp>
      <p:sp>
        <p:nvSpPr>
          <p:cNvPr id="105494" name="Text Box 28"/>
          <p:cNvSpPr txBox="1">
            <a:spLocks noChangeArrowheads="1"/>
          </p:cNvSpPr>
          <p:nvPr/>
        </p:nvSpPr>
        <p:spPr bwMode="auto">
          <a:xfrm>
            <a:off x="2160588" y="2049463"/>
            <a:ext cx="325437" cy="396875"/>
          </a:xfrm>
          <a:prstGeom prst="rect">
            <a:avLst/>
          </a:prstGeom>
          <a:noFill/>
          <a:ln w="9525">
            <a:noFill/>
            <a:miter lim="800000"/>
            <a:headEnd/>
            <a:tailEnd/>
          </a:ln>
        </p:spPr>
        <p:txBody>
          <a:bodyPr wrap="none">
            <a:spAutoFit/>
          </a:bodyPr>
          <a:lstStyle/>
          <a:p>
            <a:pPr algn="l"/>
            <a:r>
              <a:rPr lang="en-US" sz="2000"/>
              <a:t>6</a:t>
            </a:r>
          </a:p>
        </p:txBody>
      </p:sp>
      <p:sp>
        <p:nvSpPr>
          <p:cNvPr id="105495" name="Text Box 29"/>
          <p:cNvSpPr txBox="1">
            <a:spLocks noChangeArrowheads="1"/>
          </p:cNvSpPr>
          <p:nvPr/>
        </p:nvSpPr>
        <p:spPr bwMode="auto">
          <a:xfrm>
            <a:off x="2165350" y="2635250"/>
            <a:ext cx="325438" cy="396875"/>
          </a:xfrm>
          <a:prstGeom prst="rect">
            <a:avLst/>
          </a:prstGeom>
          <a:noFill/>
          <a:ln w="9525">
            <a:noFill/>
            <a:miter lim="800000"/>
            <a:headEnd/>
            <a:tailEnd/>
          </a:ln>
        </p:spPr>
        <p:txBody>
          <a:bodyPr wrap="none">
            <a:spAutoFit/>
          </a:bodyPr>
          <a:lstStyle/>
          <a:p>
            <a:pPr algn="l"/>
            <a:r>
              <a:rPr lang="en-US" sz="2000"/>
              <a:t>5</a:t>
            </a:r>
          </a:p>
        </p:txBody>
      </p:sp>
      <p:sp>
        <p:nvSpPr>
          <p:cNvPr id="105496" name="Text Box 30"/>
          <p:cNvSpPr txBox="1">
            <a:spLocks noChangeArrowheads="1"/>
          </p:cNvSpPr>
          <p:nvPr/>
        </p:nvSpPr>
        <p:spPr bwMode="auto">
          <a:xfrm>
            <a:off x="2165350" y="3211513"/>
            <a:ext cx="325438" cy="396875"/>
          </a:xfrm>
          <a:prstGeom prst="rect">
            <a:avLst/>
          </a:prstGeom>
          <a:noFill/>
          <a:ln w="9525">
            <a:noFill/>
            <a:miter lim="800000"/>
            <a:headEnd/>
            <a:tailEnd/>
          </a:ln>
        </p:spPr>
        <p:txBody>
          <a:bodyPr wrap="none">
            <a:spAutoFit/>
          </a:bodyPr>
          <a:lstStyle/>
          <a:p>
            <a:pPr algn="l"/>
            <a:r>
              <a:rPr lang="en-US" sz="2000"/>
              <a:t>4</a:t>
            </a:r>
          </a:p>
        </p:txBody>
      </p:sp>
      <p:sp>
        <p:nvSpPr>
          <p:cNvPr id="105497" name="Text Box 31"/>
          <p:cNvSpPr txBox="1">
            <a:spLocks noChangeArrowheads="1"/>
          </p:cNvSpPr>
          <p:nvPr/>
        </p:nvSpPr>
        <p:spPr bwMode="auto">
          <a:xfrm>
            <a:off x="2165350" y="3787775"/>
            <a:ext cx="325438" cy="396875"/>
          </a:xfrm>
          <a:prstGeom prst="rect">
            <a:avLst/>
          </a:prstGeom>
          <a:noFill/>
          <a:ln w="9525">
            <a:noFill/>
            <a:miter lim="800000"/>
            <a:headEnd/>
            <a:tailEnd/>
          </a:ln>
        </p:spPr>
        <p:txBody>
          <a:bodyPr wrap="none">
            <a:spAutoFit/>
          </a:bodyPr>
          <a:lstStyle/>
          <a:p>
            <a:pPr algn="l"/>
            <a:r>
              <a:rPr lang="en-US" sz="2000"/>
              <a:t>3</a:t>
            </a:r>
          </a:p>
        </p:txBody>
      </p:sp>
      <p:sp>
        <p:nvSpPr>
          <p:cNvPr id="105498" name="Text Box 32"/>
          <p:cNvSpPr txBox="1">
            <a:spLocks noChangeArrowheads="1"/>
          </p:cNvSpPr>
          <p:nvPr/>
        </p:nvSpPr>
        <p:spPr bwMode="auto">
          <a:xfrm>
            <a:off x="2160588" y="4349750"/>
            <a:ext cx="325437" cy="396875"/>
          </a:xfrm>
          <a:prstGeom prst="rect">
            <a:avLst/>
          </a:prstGeom>
          <a:noFill/>
          <a:ln w="9525">
            <a:noFill/>
            <a:miter lim="800000"/>
            <a:headEnd/>
            <a:tailEnd/>
          </a:ln>
        </p:spPr>
        <p:txBody>
          <a:bodyPr wrap="none">
            <a:spAutoFit/>
          </a:bodyPr>
          <a:lstStyle/>
          <a:p>
            <a:pPr algn="l"/>
            <a:r>
              <a:rPr lang="en-US" sz="2000"/>
              <a:t>2</a:t>
            </a:r>
          </a:p>
        </p:txBody>
      </p:sp>
      <p:sp>
        <p:nvSpPr>
          <p:cNvPr id="105499" name="Text Box 33"/>
          <p:cNvSpPr txBox="1">
            <a:spLocks noChangeArrowheads="1"/>
          </p:cNvSpPr>
          <p:nvPr/>
        </p:nvSpPr>
        <p:spPr bwMode="auto">
          <a:xfrm>
            <a:off x="2160588" y="4930775"/>
            <a:ext cx="325437" cy="396875"/>
          </a:xfrm>
          <a:prstGeom prst="rect">
            <a:avLst/>
          </a:prstGeom>
          <a:noFill/>
          <a:ln w="9525">
            <a:noFill/>
            <a:miter lim="800000"/>
            <a:headEnd/>
            <a:tailEnd/>
          </a:ln>
        </p:spPr>
        <p:txBody>
          <a:bodyPr wrap="none">
            <a:spAutoFit/>
          </a:bodyPr>
          <a:lstStyle/>
          <a:p>
            <a:pPr algn="l"/>
            <a:r>
              <a:rPr lang="en-US" sz="2000"/>
              <a:t>1</a:t>
            </a:r>
          </a:p>
        </p:txBody>
      </p:sp>
      <p:sp>
        <p:nvSpPr>
          <p:cNvPr id="105500" name="Text Box 34"/>
          <p:cNvSpPr txBox="1">
            <a:spLocks noChangeArrowheads="1"/>
          </p:cNvSpPr>
          <p:nvPr/>
        </p:nvSpPr>
        <p:spPr bwMode="auto">
          <a:xfrm>
            <a:off x="2846388" y="5707063"/>
            <a:ext cx="466725" cy="396875"/>
          </a:xfrm>
          <a:prstGeom prst="rect">
            <a:avLst/>
          </a:prstGeom>
          <a:noFill/>
          <a:ln w="9525">
            <a:noFill/>
            <a:miter lim="800000"/>
            <a:headEnd/>
            <a:tailEnd/>
          </a:ln>
        </p:spPr>
        <p:txBody>
          <a:bodyPr wrap="none">
            <a:spAutoFit/>
          </a:bodyPr>
          <a:lstStyle/>
          <a:p>
            <a:pPr algn="l"/>
            <a:r>
              <a:rPr lang="en-US" sz="2000"/>
              <a:t>73</a:t>
            </a:r>
          </a:p>
        </p:txBody>
      </p:sp>
      <p:sp>
        <p:nvSpPr>
          <p:cNvPr id="105501" name="Text Box 35"/>
          <p:cNvSpPr txBox="1">
            <a:spLocks noChangeArrowheads="1"/>
          </p:cNvSpPr>
          <p:nvPr/>
        </p:nvSpPr>
        <p:spPr bwMode="auto">
          <a:xfrm>
            <a:off x="3351213" y="5707063"/>
            <a:ext cx="608012" cy="396875"/>
          </a:xfrm>
          <a:prstGeom prst="rect">
            <a:avLst/>
          </a:prstGeom>
          <a:noFill/>
          <a:ln w="9525">
            <a:noFill/>
            <a:miter lim="800000"/>
            <a:headEnd/>
            <a:tailEnd/>
          </a:ln>
        </p:spPr>
        <p:txBody>
          <a:bodyPr wrap="none">
            <a:spAutoFit/>
          </a:bodyPr>
          <a:lstStyle/>
          <a:p>
            <a:pPr algn="l"/>
            <a:r>
              <a:rPr lang="en-US" sz="2000"/>
              <a:t>173</a:t>
            </a:r>
          </a:p>
        </p:txBody>
      </p:sp>
      <p:sp>
        <p:nvSpPr>
          <p:cNvPr id="105502" name="Text Box 36"/>
          <p:cNvSpPr txBox="1">
            <a:spLocks noChangeArrowheads="1"/>
          </p:cNvSpPr>
          <p:nvPr/>
        </p:nvSpPr>
        <p:spPr bwMode="auto">
          <a:xfrm>
            <a:off x="3913188" y="5707063"/>
            <a:ext cx="608012" cy="396875"/>
          </a:xfrm>
          <a:prstGeom prst="rect">
            <a:avLst/>
          </a:prstGeom>
          <a:noFill/>
          <a:ln w="9525">
            <a:noFill/>
            <a:miter lim="800000"/>
            <a:headEnd/>
            <a:tailEnd/>
          </a:ln>
        </p:spPr>
        <p:txBody>
          <a:bodyPr wrap="none">
            <a:spAutoFit/>
          </a:bodyPr>
          <a:lstStyle/>
          <a:p>
            <a:pPr algn="l"/>
            <a:r>
              <a:rPr lang="en-US" sz="2000"/>
              <a:t>273</a:t>
            </a:r>
          </a:p>
        </p:txBody>
      </p:sp>
      <p:sp>
        <p:nvSpPr>
          <p:cNvPr id="105503" name="Text Box 37"/>
          <p:cNvSpPr txBox="1">
            <a:spLocks noChangeArrowheads="1"/>
          </p:cNvSpPr>
          <p:nvPr/>
        </p:nvSpPr>
        <p:spPr bwMode="auto">
          <a:xfrm>
            <a:off x="4489450" y="5702300"/>
            <a:ext cx="608013" cy="396875"/>
          </a:xfrm>
          <a:prstGeom prst="rect">
            <a:avLst/>
          </a:prstGeom>
          <a:noFill/>
          <a:ln w="9525">
            <a:noFill/>
            <a:miter lim="800000"/>
            <a:headEnd/>
            <a:tailEnd/>
          </a:ln>
        </p:spPr>
        <p:txBody>
          <a:bodyPr wrap="none">
            <a:spAutoFit/>
          </a:bodyPr>
          <a:lstStyle/>
          <a:p>
            <a:pPr algn="l"/>
            <a:r>
              <a:rPr lang="en-US" sz="2000"/>
              <a:t>373</a:t>
            </a:r>
          </a:p>
        </p:txBody>
      </p:sp>
      <p:sp>
        <p:nvSpPr>
          <p:cNvPr id="105504" name="Text Box 38"/>
          <p:cNvSpPr txBox="1">
            <a:spLocks noChangeArrowheads="1"/>
          </p:cNvSpPr>
          <p:nvPr/>
        </p:nvSpPr>
        <p:spPr bwMode="auto">
          <a:xfrm>
            <a:off x="5060950" y="5702300"/>
            <a:ext cx="608013" cy="396875"/>
          </a:xfrm>
          <a:prstGeom prst="rect">
            <a:avLst/>
          </a:prstGeom>
          <a:noFill/>
          <a:ln w="9525">
            <a:noFill/>
            <a:miter lim="800000"/>
            <a:headEnd/>
            <a:tailEnd/>
          </a:ln>
        </p:spPr>
        <p:txBody>
          <a:bodyPr wrap="none">
            <a:spAutoFit/>
          </a:bodyPr>
          <a:lstStyle/>
          <a:p>
            <a:pPr algn="l"/>
            <a:r>
              <a:rPr lang="en-US" sz="2000"/>
              <a:t>473</a:t>
            </a:r>
          </a:p>
        </p:txBody>
      </p:sp>
      <p:sp>
        <p:nvSpPr>
          <p:cNvPr id="105505" name="Text Box 39"/>
          <p:cNvSpPr txBox="1">
            <a:spLocks noChangeArrowheads="1"/>
          </p:cNvSpPr>
          <p:nvPr/>
        </p:nvSpPr>
        <p:spPr bwMode="auto">
          <a:xfrm>
            <a:off x="5637213" y="5702300"/>
            <a:ext cx="608012" cy="396875"/>
          </a:xfrm>
          <a:prstGeom prst="rect">
            <a:avLst/>
          </a:prstGeom>
          <a:noFill/>
          <a:ln w="9525">
            <a:noFill/>
            <a:miter lim="800000"/>
            <a:headEnd/>
            <a:tailEnd/>
          </a:ln>
        </p:spPr>
        <p:txBody>
          <a:bodyPr wrap="none">
            <a:spAutoFit/>
          </a:bodyPr>
          <a:lstStyle/>
          <a:p>
            <a:pPr algn="l"/>
            <a:r>
              <a:rPr lang="en-US" sz="2000"/>
              <a:t>573</a:t>
            </a:r>
          </a:p>
        </p:txBody>
      </p:sp>
      <p:sp>
        <p:nvSpPr>
          <p:cNvPr id="105506" name="Text Box 40"/>
          <p:cNvSpPr txBox="1">
            <a:spLocks noChangeArrowheads="1"/>
          </p:cNvSpPr>
          <p:nvPr/>
        </p:nvSpPr>
        <p:spPr bwMode="auto">
          <a:xfrm>
            <a:off x="4122738" y="6330950"/>
            <a:ext cx="747712" cy="396875"/>
          </a:xfrm>
          <a:prstGeom prst="rect">
            <a:avLst/>
          </a:prstGeom>
          <a:noFill/>
          <a:ln w="9525">
            <a:noFill/>
            <a:miter lim="800000"/>
            <a:headEnd/>
            <a:tailEnd/>
          </a:ln>
        </p:spPr>
        <p:txBody>
          <a:bodyPr wrap="none">
            <a:spAutoFit/>
          </a:bodyPr>
          <a:lstStyle/>
          <a:p>
            <a:pPr algn="l"/>
            <a:r>
              <a:rPr lang="en-US" sz="2000" i="1"/>
              <a:t>T</a:t>
            </a:r>
            <a:r>
              <a:rPr lang="en-US" sz="2000"/>
              <a:t> (K)</a:t>
            </a:r>
            <a:endParaRPr lang="en-US" sz="2000" i="1"/>
          </a:p>
        </p:txBody>
      </p:sp>
      <p:sp>
        <p:nvSpPr>
          <p:cNvPr id="105507" name="Text Box 41"/>
          <p:cNvSpPr txBox="1">
            <a:spLocks noChangeArrowheads="1"/>
          </p:cNvSpPr>
          <p:nvPr/>
        </p:nvSpPr>
        <p:spPr bwMode="auto">
          <a:xfrm>
            <a:off x="2346325" y="6049963"/>
            <a:ext cx="325438" cy="396875"/>
          </a:xfrm>
          <a:prstGeom prst="rect">
            <a:avLst/>
          </a:prstGeom>
          <a:noFill/>
          <a:ln w="9525">
            <a:noFill/>
            <a:miter lim="800000"/>
            <a:headEnd/>
            <a:tailEnd/>
          </a:ln>
        </p:spPr>
        <p:txBody>
          <a:bodyPr wrap="none">
            <a:spAutoFit/>
          </a:bodyPr>
          <a:lstStyle/>
          <a:p>
            <a:pPr algn="l"/>
            <a:r>
              <a:rPr lang="en-US" sz="2000"/>
              <a:t>0</a:t>
            </a:r>
          </a:p>
        </p:txBody>
      </p:sp>
      <p:sp>
        <p:nvSpPr>
          <p:cNvPr id="105508" name="Line 42"/>
          <p:cNvSpPr>
            <a:spLocks noChangeShapeType="1"/>
          </p:cNvSpPr>
          <p:nvPr/>
        </p:nvSpPr>
        <p:spPr bwMode="auto">
          <a:xfrm flipV="1">
            <a:off x="2505075" y="5762625"/>
            <a:ext cx="0" cy="366713"/>
          </a:xfrm>
          <a:prstGeom prst="line">
            <a:avLst/>
          </a:prstGeom>
          <a:noFill/>
          <a:ln w="28575">
            <a:solidFill>
              <a:schemeClr val="tx1"/>
            </a:solidFill>
            <a:round/>
            <a:headEnd/>
            <a:tailEnd type="triangle" w="med" len="med"/>
          </a:ln>
        </p:spPr>
        <p:txBody>
          <a:bodyPr/>
          <a:lstStyle/>
          <a:p>
            <a:endParaRPr lang="en-US"/>
          </a:p>
        </p:txBody>
      </p:sp>
      <p:sp>
        <p:nvSpPr>
          <p:cNvPr id="105509" name="Text Box 43"/>
          <p:cNvSpPr txBox="1">
            <a:spLocks noChangeArrowheads="1"/>
          </p:cNvSpPr>
          <p:nvPr/>
        </p:nvSpPr>
        <p:spPr bwMode="auto">
          <a:xfrm rot="-5400000">
            <a:off x="1579563" y="3792538"/>
            <a:ext cx="733425" cy="396875"/>
          </a:xfrm>
          <a:prstGeom prst="rect">
            <a:avLst/>
          </a:prstGeom>
          <a:noFill/>
          <a:ln w="9525">
            <a:noFill/>
            <a:miter lim="800000"/>
            <a:headEnd/>
            <a:tailEnd/>
          </a:ln>
        </p:spPr>
        <p:txBody>
          <a:bodyPr wrap="none">
            <a:spAutoFit/>
          </a:bodyPr>
          <a:lstStyle/>
          <a:p>
            <a:pPr algn="l"/>
            <a:r>
              <a:rPr lang="en-US" sz="2000" i="1"/>
              <a:t>V</a:t>
            </a:r>
            <a:r>
              <a:rPr lang="en-US" sz="2000"/>
              <a:t> (L)</a:t>
            </a:r>
            <a:endParaRPr lang="en-US" sz="2000" i="1"/>
          </a:p>
        </p:txBody>
      </p:sp>
      <p:sp>
        <p:nvSpPr>
          <p:cNvPr id="105510" name="Line 44"/>
          <p:cNvSpPr>
            <a:spLocks noChangeShapeType="1"/>
          </p:cNvSpPr>
          <p:nvPr/>
        </p:nvSpPr>
        <p:spPr bwMode="auto">
          <a:xfrm flipH="1">
            <a:off x="2519363" y="4938713"/>
            <a:ext cx="1190625" cy="742950"/>
          </a:xfrm>
          <a:prstGeom prst="line">
            <a:avLst/>
          </a:prstGeom>
          <a:noFill/>
          <a:ln w="38100">
            <a:solidFill>
              <a:srgbClr val="008080"/>
            </a:solidFill>
            <a:prstDash val="dash"/>
            <a:round/>
            <a:headEnd/>
            <a:tailEnd/>
          </a:ln>
        </p:spPr>
        <p:txBody>
          <a:bodyPr/>
          <a:lstStyle/>
          <a:p>
            <a:endParaRPr lang="en-US"/>
          </a:p>
        </p:txBody>
      </p:sp>
      <p:sp>
        <p:nvSpPr>
          <p:cNvPr id="105511" name="Line 45"/>
          <p:cNvSpPr>
            <a:spLocks noChangeShapeType="1"/>
          </p:cNvSpPr>
          <p:nvPr/>
        </p:nvSpPr>
        <p:spPr bwMode="auto">
          <a:xfrm flipH="1">
            <a:off x="2495550" y="5595938"/>
            <a:ext cx="333375" cy="100012"/>
          </a:xfrm>
          <a:prstGeom prst="line">
            <a:avLst/>
          </a:prstGeom>
          <a:noFill/>
          <a:ln w="38100">
            <a:solidFill>
              <a:srgbClr val="339966"/>
            </a:solidFill>
            <a:prstDash val="dash"/>
            <a:round/>
            <a:headEnd/>
            <a:tailEnd/>
          </a:ln>
        </p:spPr>
        <p:txBody>
          <a:bodyPr/>
          <a:lstStyle/>
          <a:p>
            <a:endParaRPr lang="en-US"/>
          </a:p>
        </p:txBody>
      </p:sp>
      <p:sp>
        <p:nvSpPr>
          <p:cNvPr id="105512" name="Line 46"/>
          <p:cNvSpPr>
            <a:spLocks noChangeShapeType="1"/>
          </p:cNvSpPr>
          <p:nvPr/>
        </p:nvSpPr>
        <p:spPr bwMode="auto">
          <a:xfrm flipH="1">
            <a:off x="2476500" y="5514975"/>
            <a:ext cx="1119188" cy="185738"/>
          </a:xfrm>
          <a:prstGeom prst="line">
            <a:avLst/>
          </a:prstGeom>
          <a:noFill/>
          <a:ln w="38100">
            <a:solidFill>
              <a:srgbClr val="FF6600"/>
            </a:solidFill>
            <a:prstDash val="dash"/>
            <a:round/>
            <a:headEnd/>
            <a:tailEnd/>
          </a:ln>
        </p:spPr>
        <p:txBody>
          <a:bodyPr/>
          <a:lstStyle/>
          <a:p>
            <a:endParaRPr lang="en-US"/>
          </a:p>
        </p:txBody>
      </p:sp>
      <p:sp>
        <p:nvSpPr>
          <p:cNvPr id="105513" name="Line 47"/>
          <p:cNvSpPr>
            <a:spLocks noChangeShapeType="1"/>
          </p:cNvSpPr>
          <p:nvPr/>
        </p:nvSpPr>
        <p:spPr bwMode="auto">
          <a:xfrm flipH="1">
            <a:off x="2501900" y="4727575"/>
            <a:ext cx="2251075" cy="957263"/>
          </a:xfrm>
          <a:prstGeom prst="line">
            <a:avLst/>
          </a:prstGeom>
          <a:noFill/>
          <a:ln w="38100">
            <a:solidFill>
              <a:srgbClr val="FF99CC"/>
            </a:solidFill>
            <a:prstDash val="dash"/>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descr="Zumdahl13_13"/>
          <p:cNvPicPr>
            <a:picLocks noChangeAspect="1" noChangeArrowheads="1"/>
          </p:cNvPicPr>
          <p:nvPr/>
        </p:nvPicPr>
        <p:blipFill>
          <a:blip r:embed="rId3" cstate="print"/>
          <a:srcRect b="13097"/>
          <a:stretch>
            <a:fillRect/>
          </a:stretch>
        </p:blipFill>
        <p:spPr bwMode="auto">
          <a:xfrm>
            <a:off x="609600" y="1143000"/>
            <a:ext cx="7924800" cy="4572000"/>
          </a:xfrm>
          <a:prstGeom prst="rect">
            <a:avLst/>
          </a:prstGeom>
          <a:noFill/>
          <a:ln w="9525">
            <a:noFill/>
            <a:miter lim="800000"/>
            <a:headEnd/>
            <a:tailEnd/>
          </a:ln>
        </p:spPr>
      </p:pic>
      <p:sp>
        <p:nvSpPr>
          <p:cNvPr id="106499" name="Rectangle 6"/>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428</a:t>
            </a:r>
          </a:p>
        </p:txBody>
      </p:sp>
      <p:sp>
        <p:nvSpPr>
          <p:cNvPr id="106500"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6501" name="Rectangle 18"/>
          <p:cNvSpPr>
            <a:spLocks noGrp="1" noChangeArrowheads="1"/>
          </p:cNvSpPr>
          <p:nvPr>
            <p:ph type="title"/>
          </p:nvPr>
        </p:nvSpPr>
        <p:spPr/>
        <p:txBody>
          <a:bodyPr/>
          <a:lstStyle/>
          <a:p>
            <a:pPr eaLnBrk="1" hangingPunct="1"/>
            <a:r>
              <a:rPr lang="en-US" smtClean="0"/>
              <a:t>Charles' Law</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609600"/>
            <a:ext cx="8077200" cy="1143000"/>
          </a:xfrm>
        </p:spPr>
        <p:txBody>
          <a:bodyPr/>
          <a:lstStyle/>
          <a:p>
            <a:pPr eaLnBrk="1" hangingPunct="1"/>
            <a:r>
              <a:rPr lang="en-US" sz="4000" smtClean="0"/>
              <a:t>Temperature and Volume of a Gas</a:t>
            </a:r>
            <a:br>
              <a:rPr lang="en-US" sz="4000" smtClean="0"/>
            </a:br>
            <a:r>
              <a:rPr lang="en-US" sz="3200" smtClean="0">
                <a:solidFill>
                  <a:schemeClr val="accent2"/>
                </a:solidFill>
              </a:rPr>
              <a:t>Charles’ Law</a:t>
            </a:r>
            <a:endParaRPr lang="en-US" sz="4000" smtClean="0">
              <a:solidFill>
                <a:schemeClr val="accent2"/>
              </a:solidFill>
            </a:endParaRPr>
          </a:p>
        </p:txBody>
      </p:sp>
      <p:sp>
        <p:nvSpPr>
          <p:cNvPr id="109571" name="Text Box 3"/>
          <p:cNvSpPr txBox="1">
            <a:spLocks noChangeArrowheads="1"/>
          </p:cNvSpPr>
          <p:nvPr/>
        </p:nvSpPr>
        <p:spPr bwMode="auto">
          <a:xfrm>
            <a:off x="609600" y="2057400"/>
            <a:ext cx="7842250" cy="1187450"/>
          </a:xfrm>
          <a:prstGeom prst="rect">
            <a:avLst/>
          </a:prstGeom>
          <a:noFill/>
          <a:ln w="9525">
            <a:noFill/>
            <a:miter lim="800000"/>
            <a:headEnd/>
            <a:tailEnd/>
          </a:ln>
        </p:spPr>
        <p:txBody>
          <a:bodyPr wrap="none">
            <a:spAutoFit/>
          </a:bodyPr>
          <a:lstStyle/>
          <a:p>
            <a:pPr algn="l"/>
            <a:r>
              <a:rPr lang="en-US" sz="2400"/>
              <a:t>At constant pressure, by what fraction of its volume will a</a:t>
            </a:r>
          </a:p>
          <a:p>
            <a:pPr algn="l"/>
            <a:r>
              <a:rPr lang="en-US" sz="2400"/>
              <a:t>quantity of gas change if the temperature changes from</a:t>
            </a:r>
          </a:p>
          <a:p>
            <a:pPr algn="l"/>
            <a:r>
              <a:rPr lang="en-US" sz="2400"/>
              <a:t>0 </a:t>
            </a:r>
            <a:r>
              <a:rPr lang="en-US" sz="2400" baseline="30000"/>
              <a:t>o</a:t>
            </a:r>
            <a:r>
              <a:rPr lang="en-US" sz="2400"/>
              <a:t>C to 50 </a:t>
            </a:r>
            <a:r>
              <a:rPr lang="en-US" sz="2400" baseline="30000"/>
              <a:t>o</a:t>
            </a:r>
            <a:r>
              <a:rPr lang="en-US" sz="2400"/>
              <a:t>C?</a:t>
            </a:r>
          </a:p>
        </p:txBody>
      </p:sp>
      <p:sp>
        <p:nvSpPr>
          <p:cNvPr id="109572" name="Text Box 4"/>
          <p:cNvSpPr txBox="1">
            <a:spLocks noChangeArrowheads="1"/>
          </p:cNvSpPr>
          <p:nvPr/>
        </p:nvSpPr>
        <p:spPr bwMode="auto">
          <a:xfrm>
            <a:off x="517525" y="3392488"/>
            <a:ext cx="4089400" cy="1552575"/>
          </a:xfrm>
          <a:prstGeom prst="rect">
            <a:avLst/>
          </a:prstGeom>
          <a:noFill/>
          <a:ln w="9525">
            <a:noFill/>
            <a:miter lim="800000"/>
            <a:headEnd/>
            <a:tailEnd/>
          </a:ln>
        </p:spPr>
        <p:txBody>
          <a:bodyPr wrap="none">
            <a:spAutoFit/>
          </a:bodyPr>
          <a:lstStyle/>
          <a:p>
            <a:pPr algn="l"/>
            <a:r>
              <a:rPr lang="en-US" sz="2400"/>
              <a:t>T</a:t>
            </a:r>
            <a:r>
              <a:rPr lang="en-US" sz="2400" baseline="-25000"/>
              <a:t>1</a:t>
            </a:r>
            <a:r>
              <a:rPr lang="en-US" sz="2400"/>
              <a:t>  =    0 </a:t>
            </a:r>
            <a:r>
              <a:rPr lang="en-US" sz="2400" baseline="30000"/>
              <a:t>o</a:t>
            </a:r>
            <a:r>
              <a:rPr lang="en-US" sz="2400"/>
              <a:t>C  +  273  =  273 K</a:t>
            </a:r>
          </a:p>
          <a:p>
            <a:pPr algn="l"/>
            <a:r>
              <a:rPr lang="en-US" sz="2400"/>
              <a:t>T</a:t>
            </a:r>
            <a:r>
              <a:rPr lang="en-US" sz="2400" baseline="-25000"/>
              <a:t>2</a:t>
            </a:r>
            <a:r>
              <a:rPr lang="en-US" sz="2400"/>
              <a:t>  =  50 </a:t>
            </a:r>
            <a:r>
              <a:rPr lang="en-US" sz="2400" baseline="30000"/>
              <a:t>o</a:t>
            </a:r>
            <a:r>
              <a:rPr lang="en-US" sz="2400"/>
              <a:t>C  +  273  =  323 K</a:t>
            </a:r>
          </a:p>
          <a:p>
            <a:pPr algn="l"/>
            <a:r>
              <a:rPr lang="en-US" sz="2400"/>
              <a:t>V</a:t>
            </a:r>
            <a:r>
              <a:rPr lang="en-US" sz="2400" baseline="-25000"/>
              <a:t>1</a:t>
            </a:r>
            <a:r>
              <a:rPr lang="en-US" sz="2400"/>
              <a:t>  =  1</a:t>
            </a:r>
          </a:p>
          <a:p>
            <a:pPr algn="l"/>
            <a:r>
              <a:rPr lang="en-US" sz="2400"/>
              <a:t>V</a:t>
            </a:r>
            <a:r>
              <a:rPr lang="en-US" sz="2400" baseline="-25000"/>
              <a:t>2</a:t>
            </a:r>
            <a:r>
              <a:rPr lang="en-US" sz="2400"/>
              <a:t>  =  X</a:t>
            </a:r>
          </a:p>
        </p:txBody>
      </p:sp>
      <p:sp>
        <p:nvSpPr>
          <p:cNvPr id="109573" name="Text Box 5"/>
          <p:cNvSpPr txBox="1">
            <a:spLocks noChangeArrowheads="1"/>
          </p:cNvSpPr>
          <p:nvPr/>
        </p:nvSpPr>
        <p:spPr bwMode="auto">
          <a:xfrm>
            <a:off x="5699125" y="3240088"/>
            <a:ext cx="981075" cy="822325"/>
          </a:xfrm>
          <a:prstGeom prst="rect">
            <a:avLst/>
          </a:prstGeom>
          <a:noFill/>
          <a:ln w="9525">
            <a:noFill/>
            <a:miter lim="800000"/>
            <a:headEnd/>
            <a:tailEnd/>
          </a:ln>
        </p:spPr>
        <p:txBody>
          <a:bodyPr wrap="none">
            <a:spAutoFit/>
          </a:bodyPr>
          <a:lstStyle/>
          <a:p>
            <a:pPr algn="l"/>
            <a:r>
              <a:rPr lang="en-US" sz="2400"/>
              <a:t>  1</a:t>
            </a:r>
          </a:p>
          <a:p>
            <a:pPr algn="l"/>
            <a:r>
              <a:rPr lang="en-US" sz="2400"/>
              <a:t>273 K</a:t>
            </a:r>
          </a:p>
        </p:txBody>
      </p:sp>
      <p:sp>
        <p:nvSpPr>
          <p:cNvPr id="109574" name="Line 6"/>
          <p:cNvSpPr>
            <a:spLocks noChangeShapeType="1"/>
          </p:cNvSpPr>
          <p:nvPr/>
        </p:nvSpPr>
        <p:spPr bwMode="auto">
          <a:xfrm>
            <a:off x="5562600" y="3657600"/>
            <a:ext cx="1143000" cy="0"/>
          </a:xfrm>
          <a:prstGeom prst="line">
            <a:avLst/>
          </a:prstGeom>
          <a:noFill/>
          <a:ln w="9525">
            <a:solidFill>
              <a:schemeClr val="tx1"/>
            </a:solidFill>
            <a:round/>
            <a:headEnd/>
            <a:tailEnd/>
          </a:ln>
        </p:spPr>
        <p:txBody>
          <a:bodyPr/>
          <a:lstStyle/>
          <a:p>
            <a:endParaRPr lang="en-US"/>
          </a:p>
        </p:txBody>
      </p:sp>
      <p:sp>
        <p:nvSpPr>
          <p:cNvPr id="109575" name="Text Box 7"/>
          <p:cNvSpPr txBox="1">
            <a:spLocks noChangeArrowheads="1"/>
          </p:cNvSpPr>
          <p:nvPr/>
        </p:nvSpPr>
        <p:spPr bwMode="auto">
          <a:xfrm>
            <a:off x="6765925" y="3392488"/>
            <a:ext cx="361950" cy="457200"/>
          </a:xfrm>
          <a:prstGeom prst="rect">
            <a:avLst/>
          </a:prstGeom>
          <a:noFill/>
          <a:ln w="9525">
            <a:noFill/>
            <a:miter lim="800000"/>
            <a:headEnd/>
            <a:tailEnd/>
          </a:ln>
        </p:spPr>
        <p:txBody>
          <a:bodyPr wrap="none">
            <a:spAutoFit/>
          </a:bodyPr>
          <a:lstStyle/>
          <a:p>
            <a:pPr algn="l"/>
            <a:r>
              <a:rPr lang="en-US" sz="2400"/>
              <a:t>=</a:t>
            </a:r>
          </a:p>
        </p:txBody>
      </p:sp>
      <p:sp>
        <p:nvSpPr>
          <p:cNvPr id="109576" name="Text Box 8"/>
          <p:cNvSpPr txBox="1">
            <a:spLocks noChangeArrowheads="1"/>
          </p:cNvSpPr>
          <p:nvPr/>
        </p:nvSpPr>
        <p:spPr bwMode="auto">
          <a:xfrm>
            <a:off x="7299325" y="3240088"/>
            <a:ext cx="981075" cy="822325"/>
          </a:xfrm>
          <a:prstGeom prst="rect">
            <a:avLst/>
          </a:prstGeom>
          <a:noFill/>
          <a:ln w="9525">
            <a:noFill/>
            <a:miter lim="800000"/>
            <a:headEnd/>
            <a:tailEnd/>
          </a:ln>
        </p:spPr>
        <p:txBody>
          <a:bodyPr wrap="none">
            <a:spAutoFit/>
          </a:bodyPr>
          <a:lstStyle/>
          <a:p>
            <a:pPr algn="l"/>
            <a:r>
              <a:rPr lang="en-US" sz="2400"/>
              <a:t>   X</a:t>
            </a:r>
          </a:p>
          <a:p>
            <a:pPr algn="l"/>
            <a:r>
              <a:rPr lang="en-US" sz="2400"/>
              <a:t>323 K</a:t>
            </a:r>
          </a:p>
        </p:txBody>
      </p:sp>
      <p:sp>
        <p:nvSpPr>
          <p:cNvPr id="109577" name="Line 9"/>
          <p:cNvSpPr>
            <a:spLocks noChangeShapeType="1"/>
          </p:cNvSpPr>
          <p:nvPr/>
        </p:nvSpPr>
        <p:spPr bwMode="auto">
          <a:xfrm>
            <a:off x="7239000" y="3657600"/>
            <a:ext cx="1143000" cy="0"/>
          </a:xfrm>
          <a:prstGeom prst="line">
            <a:avLst/>
          </a:prstGeom>
          <a:noFill/>
          <a:ln w="9525">
            <a:solidFill>
              <a:schemeClr val="tx1"/>
            </a:solidFill>
            <a:round/>
            <a:headEnd/>
            <a:tailEnd/>
          </a:ln>
        </p:spPr>
        <p:txBody>
          <a:bodyPr/>
          <a:lstStyle/>
          <a:p>
            <a:endParaRPr lang="en-US"/>
          </a:p>
        </p:txBody>
      </p:sp>
      <p:sp>
        <p:nvSpPr>
          <p:cNvPr id="109578" name="Text Box 10"/>
          <p:cNvSpPr txBox="1">
            <a:spLocks noChangeArrowheads="1"/>
          </p:cNvSpPr>
          <p:nvPr/>
        </p:nvSpPr>
        <p:spPr bwMode="auto">
          <a:xfrm>
            <a:off x="5811838" y="4535488"/>
            <a:ext cx="2341562" cy="457200"/>
          </a:xfrm>
          <a:prstGeom prst="rect">
            <a:avLst/>
          </a:prstGeom>
          <a:noFill/>
          <a:ln w="9525">
            <a:noFill/>
            <a:miter lim="800000"/>
            <a:headEnd/>
            <a:tailEnd/>
          </a:ln>
        </p:spPr>
        <p:txBody>
          <a:bodyPr wrap="none">
            <a:spAutoFit/>
          </a:bodyPr>
          <a:lstStyle/>
          <a:p>
            <a:pPr algn="l"/>
            <a:r>
              <a:rPr lang="en-US" sz="2400"/>
              <a:t>X  =    323 / 273</a:t>
            </a:r>
          </a:p>
        </p:txBody>
      </p:sp>
      <p:sp>
        <p:nvSpPr>
          <p:cNvPr id="109579" name="Text Box 11"/>
          <p:cNvSpPr txBox="1">
            <a:spLocks noChangeArrowheads="1"/>
          </p:cNvSpPr>
          <p:nvPr/>
        </p:nvSpPr>
        <p:spPr bwMode="auto">
          <a:xfrm>
            <a:off x="5851525" y="5373688"/>
            <a:ext cx="2319338" cy="457200"/>
          </a:xfrm>
          <a:prstGeom prst="rect">
            <a:avLst/>
          </a:prstGeom>
          <a:noFill/>
          <a:ln w="9525">
            <a:noFill/>
            <a:miter lim="800000"/>
            <a:headEnd/>
            <a:tailEnd/>
          </a:ln>
        </p:spPr>
        <p:txBody>
          <a:bodyPr wrap="none">
            <a:spAutoFit/>
          </a:bodyPr>
          <a:lstStyle/>
          <a:p>
            <a:pPr algn="l"/>
            <a:r>
              <a:rPr lang="en-US" sz="2400"/>
              <a:t>or  1.18 x larger</a:t>
            </a:r>
          </a:p>
        </p:txBody>
      </p:sp>
      <p:sp>
        <p:nvSpPr>
          <p:cNvPr id="107532" name="Text Box 12"/>
          <p:cNvSpPr txBox="1">
            <a:spLocks noChangeArrowheads="1"/>
          </p:cNvSpPr>
          <p:nvPr/>
        </p:nvSpPr>
        <p:spPr bwMode="auto">
          <a:xfrm>
            <a:off x="1431925" y="5145088"/>
            <a:ext cx="2097088" cy="457200"/>
          </a:xfrm>
          <a:prstGeom prst="rect">
            <a:avLst/>
          </a:prstGeom>
          <a:noFill/>
          <a:ln w="9525">
            <a:noFill/>
            <a:miter lim="800000"/>
            <a:headEnd/>
            <a:tailEnd/>
          </a:ln>
        </p:spPr>
        <p:txBody>
          <a:bodyPr wrap="none">
            <a:spAutoFit/>
          </a:bodyPr>
          <a:lstStyle/>
          <a:p>
            <a:pPr algn="l"/>
            <a:r>
              <a:rPr lang="en-US" sz="2400">
                <a:solidFill>
                  <a:schemeClr val="accent2"/>
                </a:solidFill>
              </a:rPr>
              <a:t>V</a:t>
            </a:r>
            <a:r>
              <a:rPr lang="en-US" sz="2400" baseline="-25000">
                <a:solidFill>
                  <a:schemeClr val="accent2"/>
                </a:solidFill>
              </a:rPr>
              <a:t>1</a:t>
            </a:r>
            <a:r>
              <a:rPr lang="en-US" sz="2400">
                <a:solidFill>
                  <a:schemeClr val="accent2"/>
                </a:solidFill>
              </a:rPr>
              <a:t>	=      V</a:t>
            </a:r>
            <a:r>
              <a:rPr lang="en-US" sz="2400" baseline="-25000">
                <a:solidFill>
                  <a:schemeClr val="accent2"/>
                </a:solidFill>
              </a:rPr>
              <a:t>2</a:t>
            </a:r>
          </a:p>
        </p:txBody>
      </p:sp>
      <p:sp>
        <p:nvSpPr>
          <p:cNvPr id="107533" name="Line 13"/>
          <p:cNvSpPr>
            <a:spLocks noChangeShapeType="1"/>
          </p:cNvSpPr>
          <p:nvPr/>
        </p:nvSpPr>
        <p:spPr bwMode="auto">
          <a:xfrm>
            <a:off x="1219200" y="5562600"/>
            <a:ext cx="914400" cy="0"/>
          </a:xfrm>
          <a:prstGeom prst="line">
            <a:avLst/>
          </a:prstGeom>
          <a:noFill/>
          <a:ln w="9525">
            <a:solidFill>
              <a:schemeClr val="accent2"/>
            </a:solidFill>
            <a:round/>
            <a:headEnd/>
            <a:tailEnd/>
          </a:ln>
        </p:spPr>
        <p:txBody>
          <a:bodyPr/>
          <a:lstStyle/>
          <a:p>
            <a:endParaRPr lang="en-US"/>
          </a:p>
        </p:txBody>
      </p:sp>
      <p:sp>
        <p:nvSpPr>
          <p:cNvPr id="107534" name="Line 14"/>
          <p:cNvSpPr>
            <a:spLocks noChangeShapeType="1"/>
          </p:cNvSpPr>
          <p:nvPr/>
        </p:nvSpPr>
        <p:spPr bwMode="auto">
          <a:xfrm>
            <a:off x="2819400" y="5562600"/>
            <a:ext cx="914400" cy="0"/>
          </a:xfrm>
          <a:prstGeom prst="line">
            <a:avLst/>
          </a:prstGeom>
          <a:noFill/>
          <a:ln w="9525">
            <a:solidFill>
              <a:schemeClr val="accent2"/>
            </a:solidFill>
            <a:round/>
            <a:headEnd/>
            <a:tailEnd/>
          </a:ln>
        </p:spPr>
        <p:txBody>
          <a:bodyPr/>
          <a:lstStyle/>
          <a:p>
            <a:endParaRPr lang="en-US"/>
          </a:p>
        </p:txBody>
      </p:sp>
      <p:sp>
        <p:nvSpPr>
          <p:cNvPr id="107535" name="Text Box 15"/>
          <p:cNvSpPr txBox="1">
            <a:spLocks noChangeArrowheads="1"/>
          </p:cNvSpPr>
          <p:nvPr/>
        </p:nvSpPr>
        <p:spPr bwMode="auto">
          <a:xfrm>
            <a:off x="1441450" y="5562600"/>
            <a:ext cx="2070100" cy="457200"/>
          </a:xfrm>
          <a:prstGeom prst="rect">
            <a:avLst/>
          </a:prstGeom>
          <a:noFill/>
          <a:ln w="9525">
            <a:noFill/>
            <a:miter lim="800000"/>
            <a:headEnd/>
            <a:tailEnd/>
          </a:ln>
        </p:spPr>
        <p:txBody>
          <a:bodyPr wrap="none">
            <a:spAutoFit/>
          </a:bodyPr>
          <a:lstStyle/>
          <a:p>
            <a:pPr algn="l"/>
            <a:r>
              <a:rPr lang="en-US" sz="2400">
                <a:solidFill>
                  <a:schemeClr val="accent2"/>
                </a:solidFill>
              </a:rPr>
              <a:t>T</a:t>
            </a:r>
            <a:r>
              <a:rPr lang="en-US" sz="2400" baseline="-25000">
                <a:solidFill>
                  <a:schemeClr val="accent2"/>
                </a:solidFill>
              </a:rPr>
              <a:t>1</a:t>
            </a:r>
            <a:r>
              <a:rPr lang="en-US" sz="2400">
                <a:solidFill>
                  <a:schemeClr val="accent2"/>
                </a:solidFill>
              </a:rPr>
              <a:t>	        T</a:t>
            </a:r>
            <a:r>
              <a:rPr lang="en-US" sz="2400" baseline="-25000">
                <a:solidFill>
                  <a:schemeClr val="accent2"/>
                </a:solidFill>
              </a:rPr>
              <a:t>2</a:t>
            </a:r>
          </a:p>
        </p:txBody>
      </p:sp>
      <p:sp>
        <p:nvSpPr>
          <p:cNvPr id="107536" name="AutoShape 1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randombar(horizontal)">
                                      <p:cBhvr>
                                        <p:cTn id="7" dur="500"/>
                                        <p:tgtEl>
                                          <p:spTgt spid="1095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2">
                                            <p:txEl>
                                              <p:pRg st="0" end="0"/>
                                            </p:txEl>
                                          </p:spTgt>
                                        </p:tgtEl>
                                        <p:attrNameLst>
                                          <p:attrName>style.visibility</p:attrName>
                                        </p:attrNameLst>
                                      </p:cBhvr>
                                      <p:to>
                                        <p:strVal val="visible"/>
                                      </p:to>
                                    </p:set>
                                    <p:animEffect transition="in" filter="dissolve">
                                      <p:cBhvr>
                                        <p:cTn id="12" dur="500"/>
                                        <p:tgtEl>
                                          <p:spTgt spid="1095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9572">
                                            <p:txEl>
                                              <p:pRg st="1" end="1"/>
                                            </p:txEl>
                                          </p:spTgt>
                                        </p:tgtEl>
                                        <p:attrNameLst>
                                          <p:attrName>style.visibility</p:attrName>
                                        </p:attrNameLst>
                                      </p:cBhvr>
                                      <p:to>
                                        <p:strVal val="visible"/>
                                      </p:to>
                                    </p:set>
                                    <p:animEffect transition="in" filter="dissolve">
                                      <p:cBhvr>
                                        <p:cTn id="17" dur="500"/>
                                        <p:tgtEl>
                                          <p:spTgt spid="10957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9572">
                                            <p:txEl>
                                              <p:pRg st="2" end="2"/>
                                            </p:txEl>
                                          </p:spTgt>
                                        </p:tgtEl>
                                        <p:attrNameLst>
                                          <p:attrName>style.visibility</p:attrName>
                                        </p:attrNameLst>
                                      </p:cBhvr>
                                      <p:to>
                                        <p:strVal val="visible"/>
                                      </p:to>
                                    </p:set>
                                    <p:animEffect transition="in" filter="dissolve">
                                      <p:cBhvr>
                                        <p:cTn id="22" dur="500"/>
                                        <p:tgtEl>
                                          <p:spTgt spid="10957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9572">
                                            <p:txEl>
                                              <p:pRg st="3" end="3"/>
                                            </p:txEl>
                                          </p:spTgt>
                                        </p:tgtEl>
                                        <p:attrNameLst>
                                          <p:attrName>style.visibility</p:attrName>
                                        </p:attrNameLst>
                                      </p:cBhvr>
                                      <p:to>
                                        <p:strVal val="visible"/>
                                      </p:to>
                                    </p:set>
                                    <p:animEffect transition="in" filter="dissolve">
                                      <p:cBhvr>
                                        <p:cTn id="27" dur="500"/>
                                        <p:tgtEl>
                                          <p:spTgt spid="109572">
                                            <p:txEl>
                                              <p:pRg st="3" end="3"/>
                                            </p:txEl>
                                          </p:spTgt>
                                        </p:tgtEl>
                                      </p:cBhvr>
                                    </p:animEffect>
                                  </p:childTnLst>
                                </p:cTn>
                              </p:par>
                            </p:childTnLst>
                          </p:cTn>
                        </p:par>
                        <p:par>
                          <p:cTn id="28" fill="hold">
                            <p:stCondLst>
                              <p:cond delay="500"/>
                            </p:stCondLst>
                            <p:childTnLst>
                              <p:par>
                                <p:cTn id="29" presetID="5" presetClass="entr" presetSubtype="10" fill="hold" grpId="0" nodeType="afterEffect">
                                  <p:stCondLst>
                                    <p:cond delay="0"/>
                                  </p:stCondLst>
                                  <p:childTnLst>
                                    <p:set>
                                      <p:cBhvr>
                                        <p:cTn id="30" dur="1" fill="hold">
                                          <p:stCondLst>
                                            <p:cond delay="0"/>
                                          </p:stCondLst>
                                        </p:cTn>
                                        <p:tgtEl>
                                          <p:spTgt spid="109573"/>
                                        </p:tgtEl>
                                        <p:attrNameLst>
                                          <p:attrName>style.visibility</p:attrName>
                                        </p:attrNameLst>
                                      </p:cBhvr>
                                      <p:to>
                                        <p:strVal val="visible"/>
                                      </p:to>
                                    </p:set>
                                    <p:animEffect transition="in" filter="checkerboard(across)">
                                      <p:cBhvr>
                                        <p:cTn id="31" dur="500"/>
                                        <p:tgtEl>
                                          <p:spTgt spid="109573"/>
                                        </p:tgtEl>
                                      </p:cBhvr>
                                    </p:animEffect>
                                  </p:childTnLst>
                                </p:cTn>
                              </p:par>
                            </p:childTnLst>
                          </p:cTn>
                        </p:par>
                        <p:par>
                          <p:cTn id="32" fill="hold">
                            <p:stCondLst>
                              <p:cond delay="1000"/>
                            </p:stCondLst>
                            <p:childTnLst>
                              <p:par>
                                <p:cTn id="33" presetID="5" presetClass="entr" presetSubtype="10" fill="hold" grpId="0" nodeType="afterEffect">
                                  <p:stCondLst>
                                    <p:cond delay="0"/>
                                  </p:stCondLst>
                                  <p:childTnLst>
                                    <p:set>
                                      <p:cBhvr>
                                        <p:cTn id="34" dur="1" fill="hold">
                                          <p:stCondLst>
                                            <p:cond delay="0"/>
                                          </p:stCondLst>
                                        </p:cTn>
                                        <p:tgtEl>
                                          <p:spTgt spid="109574"/>
                                        </p:tgtEl>
                                        <p:attrNameLst>
                                          <p:attrName>style.visibility</p:attrName>
                                        </p:attrNameLst>
                                      </p:cBhvr>
                                      <p:to>
                                        <p:strVal val="visible"/>
                                      </p:to>
                                    </p:set>
                                    <p:animEffect transition="in" filter="checkerboard(across)">
                                      <p:cBhvr>
                                        <p:cTn id="35" dur="500"/>
                                        <p:tgtEl>
                                          <p:spTgt spid="109574"/>
                                        </p:tgtEl>
                                      </p:cBhvr>
                                    </p:animEffect>
                                  </p:childTnLst>
                                </p:cTn>
                              </p:par>
                            </p:childTnLst>
                          </p:cTn>
                        </p:par>
                        <p:par>
                          <p:cTn id="36" fill="hold">
                            <p:stCondLst>
                              <p:cond delay="1500"/>
                            </p:stCondLst>
                            <p:childTnLst>
                              <p:par>
                                <p:cTn id="37" presetID="5" presetClass="entr" presetSubtype="10" fill="hold" grpId="0" nodeType="afterEffect">
                                  <p:stCondLst>
                                    <p:cond delay="0"/>
                                  </p:stCondLst>
                                  <p:childTnLst>
                                    <p:set>
                                      <p:cBhvr>
                                        <p:cTn id="38" dur="1" fill="hold">
                                          <p:stCondLst>
                                            <p:cond delay="0"/>
                                          </p:stCondLst>
                                        </p:cTn>
                                        <p:tgtEl>
                                          <p:spTgt spid="109575"/>
                                        </p:tgtEl>
                                        <p:attrNameLst>
                                          <p:attrName>style.visibility</p:attrName>
                                        </p:attrNameLst>
                                      </p:cBhvr>
                                      <p:to>
                                        <p:strVal val="visible"/>
                                      </p:to>
                                    </p:set>
                                    <p:animEffect transition="in" filter="checkerboard(across)">
                                      <p:cBhvr>
                                        <p:cTn id="39" dur="500"/>
                                        <p:tgtEl>
                                          <p:spTgt spid="109575"/>
                                        </p:tgtEl>
                                      </p:cBhvr>
                                    </p:animEffect>
                                  </p:childTnLst>
                                </p:cTn>
                              </p:par>
                            </p:childTnLst>
                          </p:cTn>
                        </p:par>
                        <p:par>
                          <p:cTn id="40" fill="hold">
                            <p:stCondLst>
                              <p:cond delay="2000"/>
                            </p:stCondLst>
                            <p:childTnLst>
                              <p:par>
                                <p:cTn id="41" presetID="5" presetClass="entr" presetSubtype="10" fill="hold" grpId="0" nodeType="afterEffect">
                                  <p:stCondLst>
                                    <p:cond delay="0"/>
                                  </p:stCondLst>
                                  <p:childTnLst>
                                    <p:set>
                                      <p:cBhvr>
                                        <p:cTn id="42" dur="1" fill="hold">
                                          <p:stCondLst>
                                            <p:cond delay="0"/>
                                          </p:stCondLst>
                                        </p:cTn>
                                        <p:tgtEl>
                                          <p:spTgt spid="109576"/>
                                        </p:tgtEl>
                                        <p:attrNameLst>
                                          <p:attrName>style.visibility</p:attrName>
                                        </p:attrNameLst>
                                      </p:cBhvr>
                                      <p:to>
                                        <p:strVal val="visible"/>
                                      </p:to>
                                    </p:set>
                                    <p:animEffect transition="in" filter="checkerboard(across)">
                                      <p:cBhvr>
                                        <p:cTn id="43" dur="500"/>
                                        <p:tgtEl>
                                          <p:spTgt spid="109576"/>
                                        </p:tgtEl>
                                      </p:cBhvr>
                                    </p:animEffect>
                                  </p:childTnLst>
                                </p:cTn>
                              </p:par>
                            </p:childTnLst>
                          </p:cTn>
                        </p:par>
                        <p:par>
                          <p:cTn id="44" fill="hold">
                            <p:stCondLst>
                              <p:cond delay="2500"/>
                            </p:stCondLst>
                            <p:childTnLst>
                              <p:par>
                                <p:cTn id="45" presetID="5" presetClass="entr" presetSubtype="10" fill="hold" grpId="0" nodeType="afterEffect">
                                  <p:stCondLst>
                                    <p:cond delay="0"/>
                                  </p:stCondLst>
                                  <p:childTnLst>
                                    <p:set>
                                      <p:cBhvr>
                                        <p:cTn id="46" dur="1" fill="hold">
                                          <p:stCondLst>
                                            <p:cond delay="0"/>
                                          </p:stCondLst>
                                        </p:cTn>
                                        <p:tgtEl>
                                          <p:spTgt spid="109577"/>
                                        </p:tgtEl>
                                        <p:attrNameLst>
                                          <p:attrName>style.visibility</p:attrName>
                                        </p:attrNameLst>
                                      </p:cBhvr>
                                      <p:to>
                                        <p:strVal val="visible"/>
                                      </p:to>
                                    </p:set>
                                    <p:animEffect transition="in" filter="checkerboard(across)">
                                      <p:cBhvr>
                                        <p:cTn id="47" dur="500"/>
                                        <p:tgtEl>
                                          <p:spTgt spid="10957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9578">
                                            <p:txEl>
                                              <p:pRg st="0" end="0"/>
                                            </p:txEl>
                                          </p:spTgt>
                                        </p:tgtEl>
                                        <p:attrNameLst>
                                          <p:attrName>style.visibility</p:attrName>
                                        </p:attrNameLst>
                                      </p:cBhvr>
                                      <p:to>
                                        <p:strVal val="visible"/>
                                      </p:to>
                                    </p:set>
                                    <p:animEffect transition="in" filter="dissolve">
                                      <p:cBhvr>
                                        <p:cTn id="52" dur="500"/>
                                        <p:tgtEl>
                                          <p:spTgt spid="10957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09579"/>
                                        </p:tgtEl>
                                        <p:attrNameLst>
                                          <p:attrName>style.visibility</p:attrName>
                                        </p:attrNameLst>
                                      </p:cBhvr>
                                      <p:to>
                                        <p:strVal val="visible"/>
                                      </p:to>
                                    </p:set>
                                    <p:anim calcmode="lin" valueType="num">
                                      <p:cBhvr>
                                        <p:cTn id="57" dur="1000" fill="hold"/>
                                        <p:tgtEl>
                                          <p:spTgt spid="109579"/>
                                        </p:tgtEl>
                                        <p:attrNameLst>
                                          <p:attrName>ppt_w</p:attrName>
                                        </p:attrNameLst>
                                      </p:cBhvr>
                                      <p:tavLst>
                                        <p:tav tm="0">
                                          <p:val>
                                            <p:fltVal val="0"/>
                                          </p:val>
                                        </p:tav>
                                        <p:tav tm="100000">
                                          <p:val>
                                            <p:strVal val="#ppt_w"/>
                                          </p:val>
                                        </p:tav>
                                      </p:tavLst>
                                    </p:anim>
                                    <p:anim calcmode="lin" valueType="num">
                                      <p:cBhvr>
                                        <p:cTn id="58" dur="1000" fill="hold"/>
                                        <p:tgtEl>
                                          <p:spTgt spid="109579"/>
                                        </p:tgtEl>
                                        <p:attrNameLst>
                                          <p:attrName>ppt_h</p:attrName>
                                        </p:attrNameLst>
                                      </p:cBhvr>
                                      <p:tavLst>
                                        <p:tav tm="0">
                                          <p:val>
                                            <p:fltVal val="0"/>
                                          </p:val>
                                        </p:tav>
                                        <p:tav tm="100000">
                                          <p:val>
                                            <p:strVal val="#ppt_h"/>
                                          </p:val>
                                        </p:tav>
                                      </p:tavLst>
                                    </p:anim>
                                    <p:anim calcmode="lin" valueType="num">
                                      <p:cBhvr>
                                        <p:cTn id="59" dur="1000" fill="hold"/>
                                        <p:tgtEl>
                                          <p:spTgt spid="109579"/>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0957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P spid="109572" grpId="0" build="p" autoUpdateAnimBg="0"/>
      <p:bldP spid="109573" grpId="0" autoUpdateAnimBg="0"/>
      <p:bldP spid="109574" grpId="0" animBg="1"/>
      <p:bldP spid="109575" grpId="0" autoUpdateAnimBg="0"/>
      <p:bldP spid="109576" grpId="0" autoUpdateAnimBg="0"/>
      <p:bldP spid="109577" grpId="0" animBg="1"/>
      <p:bldP spid="109578" grpId="0" build="p" autoUpdateAnimBg="0"/>
      <p:bldP spid="109579"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VT Calculation  (Charles’ Law)</a:t>
            </a:r>
          </a:p>
        </p:txBody>
      </p:sp>
      <p:sp>
        <p:nvSpPr>
          <p:cNvPr id="110595" name="Text Box 3"/>
          <p:cNvSpPr txBox="1">
            <a:spLocks noChangeArrowheads="1"/>
          </p:cNvSpPr>
          <p:nvPr/>
        </p:nvSpPr>
        <p:spPr bwMode="auto">
          <a:xfrm>
            <a:off x="441325" y="1828800"/>
            <a:ext cx="8467725" cy="1187450"/>
          </a:xfrm>
          <a:prstGeom prst="rect">
            <a:avLst/>
          </a:prstGeom>
          <a:noFill/>
          <a:ln w="9525">
            <a:noFill/>
            <a:miter lim="800000"/>
            <a:headEnd/>
            <a:tailEnd/>
          </a:ln>
        </p:spPr>
        <p:txBody>
          <a:bodyPr wrap="none">
            <a:spAutoFit/>
          </a:bodyPr>
          <a:lstStyle/>
          <a:p>
            <a:pPr algn="l"/>
            <a:r>
              <a:rPr lang="en-US" sz="2400"/>
              <a:t>   At constant pressure, the volume of a gas is increased from</a:t>
            </a:r>
          </a:p>
          <a:p>
            <a:pPr algn="l"/>
            <a:r>
              <a:rPr lang="en-US" sz="2400"/>
              <a:t>150 dm</a:t>
            </a:r>
            <a:r>
              <a:rPr lang="en-US" sz="2400" baseline="30000"/>
              <a:t>3</a:t>
            </a:r>
            <a:r>
              <a:rPr lang="en-US" sz="2400"/>
              <a:t> to 300 dm</a:t>
            </a:r>
            <a:r>
              <a:rPr lang="en-US" sz="2400" baseline="30000"/>
              <a:t>3</a:t>
            </a:r>
            <a:r>
              <a:rPr lang="en-US" sz="2400"/>
              <a:t> by heating it.  If the original temperature</a:t>
            </a:r>
          </a:p>
          <a:p>
            <a:pPr algn="l"/>
            <a:r>
              <a:rPr lang="en-US" sz="2400"/>
              <a:t>of the gas was 20 </a:t>
            </a:r>
            <a:r>
              <a:rPr lang="en-US" sz="2400" baseline="30000"/>
              <a:t>o</a:t>
            </a:r>
            <a:r>
              <a:rPr lang="en-US" sz="2400"/>
              <a:t>C, what will its final temperature be (</a:t>
            </a:r>
            <a:r>
              <a:rPr lang="en-US" sz="2400" baseline="30000"/>
              <a:t>o</a:t>
            </a:r>
            <a:r>
              <a:rPr lang="en-US" sz="2400"/>
              <a:t>C)?</a:t>
            </a:r>
          </a:p>
        </p:txBody>
      </p:sp>
      <p:sp>
        <p:nvSpPr>
          <p:cNvPr id="110596" name="Text Box 4"/>
          <p:cNvSpPr txBox="1">
            <a:spLocks noChangeArrowheads="1"/>
          </p:cNvSpPr>
          <p:nvPr/>
        </p:nvSpPr>
        <p:spPr bwMode="auto">
          <a:xfrm>
            <a:off x="517525" y="3392488"/>
            <a:ext cx="4089400" cy="1552575"/>
          </a:xfrm>
          <a:prstGeom prst="rect">
            <a:avLst/>
          </a:prstGeom>
          <a:noFill/>
          <a:ln w="9525">
            <a:noFill/>
            <a:miter lim="800000"/>
            <a:headEnd/>
            <a:tailEnd/>
          </a:ln>
        </p:spPr>
        <p:txBody>
          <a:bodyPr wrap="none">
            <a:spAutoFit/>
          </a:bodyPr>
          <a:lstStyle/>
          <a:p>
            <a:pPr algn="l"/>
            <a:r>
              <a:rPr lang="en-US" sz="2400"/>
              <a:t>T</a:t>
            </a:r>
            <a:r>
              <a:rPr lang="en-US" sz="2400" baseline="-25000"/>
              <a:t>1</a:t>
            </a:r>
            <a:r>
              <a:rPr lang="en-US" sz="2400"/>
              <a:t>  =  20 </a:t>
            </a:r>
            <a:r>
              <a:rPr lang="en-US" sz="2400" baseline="30000"/>
              <a:t>o</a:t>
            </a:r>
            <a:r>
              <a:rPr lang="en-US" sz="2400"/>
              <a:t>C  +  273  =  293 K</a:t>
            </a:r>
          </a:p>
          <a:p>
            <a:pPr algn="l"/>
            <a:r>
              <a:rPr lang="en-US" sz="2400"/>
              <a:t>T</a:t>
            </a:r>
            <a:r>
              <a:rPr lang="en-US" sz="2400" baseline="-25000"/>
              <a:t>2</a:t>
            </a:r>
            <a:r>
              <a:rPr lang="en-US" sz="2400"/>
              <a:t>  =  X K</a:t>
            </a:r>
          </a:p>
          <a:p>
            <a:pPr algn="l"/>
            <a:r>
              <a:rPr lang="en-US" sz="2400"/>
              <a:t>V</a:t>
            </a:r>
            <a:r>
              <a:rPr lang="en-US" sz="2400" baseline="-25000"/>
              <a:t>1</a:t>
            </a:r>
            <a:r>
              <a:rPr lang="en-US" sz="2400"/>
              <a:t>  =  150 dm</a:t>
            </a:r>
            <a:r>
              <a:rPr lang="en-US" sz="2400" baseline="30000"/>
              <a:t>3</a:t>
            </a:r>
            <a:endParaRPr lang="en-US" sz="2400"/>
          </a:p>
          <a:p>
            <a:pPr algn="l"/>
            <a:r>
              <a:rPr lang="en-US" sz="2400"/>
              <a:t>V</a:t>
            </a:r>
            <a:r>
              <a:rPr lang="en-US" sz="2400" baseline="-25000"/>
              <a:t>2</a:t>
            </a:r>
            <a:r>
              <a:rPr lang="en-US" sz="2400"/>
              <a:t>  =  300 dm</a:t>
            </a:r>
            <a:r>
              <a:rPr lang="en-US" sz="2400" baseline="30000"/>
              <a:t>3</a:t>
            </a:r>
          </a:p>
        </p:txBody>
      </p:sp>
      <p:sp>
        <p:nvSpPr>
          <p:cNvPr id="110598" name="Text Box 6"/>
          <p:cNvSpPr txBox="1">
            <a:spLocks noChangeArrowheads="1"/>
          </p:cNvSpPr>
          <p:nvPr/>
        </p:nvSpPr>
        <p:spPr bwMode="auto">
          <a:xfrm>
            <a:off x="5257800" y="3240088"/>
            <a:ext cx="1755775" cy="822325"/>
          </a:xfrm>
          <a:prstGeom prst="rect">
            <a:avLst/>
          </a:prstGeom>
          <a:noFill/>
          <a:ln w="9525">
            <a:noFill/>
            <a:miter lim="800000"/>
            <a:headEnd/>
            <a:tailEnd/>
          </a:ln>
        </p:spPr>
        <p:txBody>
          <a:bodyPr>
            <a:spAutoFit/>
          </a:bodyPr>
          <a:lstStyle/>
          <a:p>
            <a:pPr algn="l"/>
            <a:r>
              <a:rPr lang="en-US" sz="2400"/>
              <a:t>   150 dm</a:t>
            </a:r>
            <a:r>
              <a:rPr lang="en-US" sz="2400" baseline="30000"/>
              <a:t>3</a:t>
            </a:r>
          </a:p>
          <a:p>
            <a:pPr algn="l"/>
            <a:r>
              <a:rPr lang="en-US" sz="2400"/>
              <a:t>    293 K</a:t>
            </a:r>
          </a:p>
        </p:txBody>
      </p:sp>
      <p:sp>
        <p:nvSpPr>
          <p:cNvPr id="110599" name="Line 7"/>
          <p:cNvSpPr>
            <a:spLocks noChangeShapeType="1"/>
          </p:cNvSpPr>
          <p:nvPr/>
        </p:nvSpPr>
        <p:spPr bwMode="auto">
          <a:xfrm>
            <a:off x="5562600" y="3657600"/>
            <a:ext cx="1143000" cy="0"/>
          </a:xfrm>
          <a:prstGeom prst="line">
            <a:avLst/>
          </a:prstGeom>
          <a:noFill/>
          <a:ln w="9525">
            <a:solidFill>
              <a:schemeClr val="tx1"/>
            </a:solidFill>
            <a:round/>
            <a:headEnd/>
            <a:tailEnd/>
          </a:ln>
        </p:spPr>
        <p:txBody>
          <a:bodyPr/>
          <a:lstStyle/>
          <a:p>
            <a:endParaRPr lang="en-US"/>
          </a:p>
        </p:txBody>
      </p:sp>
      <p:sp>
        <p:nvSpPr>
          <p:cNvPr id="110600" name="Text Box 8"/>
          <p:cNvSpPr txBox="1">
            <a:spLocks noChangeArrowheads="1"/>
          </p:cNvSpPr>
          <p:nvPr/>
        </p:nvSpPr>
        <p:spPr bwMode="auto">
          <a:xfrm>
            <a:off x="6765925" y="3392488"/>
            <a:ext cx="361950" cy="457200"/>
          </a:xfrm>
          <a:prstGeom prst="rect">
            <a:avLst/>
          </a:prstGeom>
          <a:noFill/>
          <a:ln w="9525">
            <a:noFill/>
            <a:miter lim="800000"/>
            <a:headEnd/>
            <a:tailEnd/>
          </a:ln>
        </p:spPr>
        <p:txBody>
          <a:bodyPr wrap="none">
            <a:spAutoFit/>
          </a:bodyPr>
          <a:lstStyle/>
          <a:p>
            <a:pPr algn="l"/>
            <a:r>
              <a:rPr lang="en-US" sz="2400"/>
              <a:t>=</a:t>
            </a:r>
          </a:p>
        </p:txBody>
      </p:sp>
      <p:sp>
        <p:nvSpPr>
          <p:cNvPr id="110601" name="Text Box 9"/>
          <p:cNvSpPr txBox="1">
            <a:spLocks noChangeArrowheads="1"/>
          </p:cNvSpPr>
          <p:nvPr/>
        </p:nvSpPr>
        <p:spPr bwMode="auto">
          <a:xfrm>
            <a:off x="7086600" y="3240088"/>
            <a:ext cx="1584325" cy="822325"/>
          </a:xfrm>
          <a:prstGeom prst="rect">
            <a:avLst/>
          </a:prstGeom>
          <a:noFill/>
          <a:ln w="9525">
            <a:noFill/>
            <a:miter lim="800000"/>
            <a:headEnd/>
            <a:tailEnd/>
          </a:ln>
        </p:spPr>
        <p:txBody>
          <a:bodyPr>
            <a:spAutoFit/>
          </a:bodyPr>
          <a:lstStyle/>
          <a:p>
            <a:pPr algn="l"/>
            <a:r>
              <a:rPr lang="en-US" sz="2400"/>
              <a:t> 300 dm</a:t>
            </a:r>
            <a:r>
              <a:rPr lang="en-US" sz="2400" baseline="30000"/>
              <a:t>3</a:t>
            </a:r>
          </a:p>
          <a:p>
            <a:pPr algn="l"/>
            <a:r>
              <a:rPr lang="en-US" sz="2400"/>
              <a:t>      T</a:t>
            </a:r>
            <a:r>
              <a:rPr lang="en-US" sz="2400" baseline="-25000"/>
              <a:t>2</a:t>
            </a:r>
            <a:r>
              <a:rPr lang="en-US" sz="2400"/>
              <a:t> </a:t>
            </a:r>
          </a:p>
        </p:txBody>
      </p:sp>
      <p:sp>
        <p:nvSpPr>
          <p:cNvPr id="110602" name="Line 10"/>
          <p:cNvSpPr>
            <a:spLocks noChangeShapeType="1"/>
          </p:cNvSpPr>
          <p:nvPr/>
        </p:nvSpPr>
        <p:spPr bwMode="auto">
          <a:xfrm>
            <a:off x="7239000" y="3657600"/>
            <a:ext cx="1143000" cy="0"/>
          </a:xfrm>
          <a:prstGeom prst="line">
            <a:avLst/>
          </a:prstGeom>
          <a:noFill/>
          <a:ln w="9525">
            <a:solidFill>
              <a:schemeClr val="tx1"/>
            </a:solidFill>
            <a:round/>
            <a:headEnd/>
            <a:tailEnd/>
          </a:ln>
        </p:spPr>
        <p:txBody>
          <a:bodyPr/>
          <a:lstStyle/>
          <a:p>
            <a:endParaRPr lang="en-US"/>
          </a:p>
        </p:txBody>
      </p:sp>
      <p:sp>
        <p:nvSpPr>
          <p:cNvPr id="110603" name="Text Box 11"/>
          <p:cNvSpPr txBox="1">
            <a:spLocks noChangeArrowheads="1"/>
          </p:cNvSpPr>
          <p:nvPr/>
        </p:nvSpPr>
        <p:spPr bwMode="auto">
          <a:xfrm>
            <a:off x="5546725" y="4383088"/>
            <a:ext cx="1793875" cy="457200"/>
          </a:xfrm>
          <a:prstGeom prst="rect">
            <a:avLst/>
          </a:prstGeom>
          <a:noFill/>
          <a:ln w="9525">
            <a:noFill/>
            <a:miter lim="800000"/>
            <a:headEnd/>
            <a:tailEnd/>
          </a:ln>
        </p:spPr>
        <p:txBody>
          <a:bodyPr wrap="none">
            <a:spAutoFit/>
          </a:bodyPr>
          <a:lstStyle/>
          <a:p>
            <a:pPr algn="l"/>
            <a:r>
              <a:rPr lang="en-US" sz="2400"/>
              <a:t>T</a:t>
            </a:r>
            <a:r>
              <a:rPr lang="en-US" sz="2400" baseline="-25000"/>
              <a:t>2</a:t>
            </a:r>
            <a:r>
              <a:rPr lang="en-US" sz="2400"/>
              <a:t>  =  586 K</a:t>
            </a:r>
          </a:p>
        </p:txBody>
      </p:sp>
      <p:sp>
        <p:nvSpPr>
          <p:cNvPr id="110604" name="Text Box 12"/>
          <p:cNvSpPr txBox="1">
            <a:spLocks noChangeArrowheads="1"/>
          </p:cNvSpPr>
          <p:nvPr/>
        </p:nvSpPr>
        <p:spPr bwMode="auto">
          <a:xfrm>
            <a:off x="5546725" y="5068888"/>
            <a:ext cx="2776538" cy="457200"/>
          </a:xfrm>
          <a:prstGeom prst="rect">
            <a:avLst/>
          </a:prstGeom>
          <a:noFill/>
          <a:ln w="9525">
            <a:noFill/>
            <a:miter lim="800000"/>
            <a:headEnd/>
            <a:tailEnd/>
          </a:ln>
        </p:spPr>
        <p:txBody>
          <a:bodyPr wrap="none">
            <a:spAutoFit/>
          </a:bodyPr>
          <a:lstStyle/>
          <a:p>
            <a:pPr algn="l"/>
            <a:r>
              <a:rPr lang="en-US" sz="2400" baseline="30000"/>
              <a:t>o</a:t>
            </a:r>
            <a:r>
              <a:rPr lang="en-US" sz="2400"/>
              <a:t>C  =  586 K  -  273</a:t>
            </a:r>
          </a:p>
        </p:txBody>
      </p:sp>
      <p:sp>
        <p:nvSpPr>
          <p:cNvPr id="110605" name="Text Box 13"/>
          <p:cNvSpPr txBox="1">
            <a:spLocks noChangeArrowheads="1"/>
          </p:cNvSpPr>
          <p:nvPr/>
        </p:nvSpPr>
        <p:spPr bwMode="auto">
          <a:xfrm>
            <a:off x="5597525" y="5715000"/>
            <a:ext cx="1924050" cy="457200"/>
          </a:xfrm>
          <a:prstGeom prst="rect">
            <a:avLst/>
          </a:prstGeom>
          <a:noFill/>
          <a:ln w="9525">
            <a:noFill/>
            <a:miter lim="800000"/>
            <a:headEnd/>
            <a:tailEnd/>
          </a:ln>
        </p:spPr>
        <p:txBody>
          <a:bodyPr wrap="none">
            <a:spAutoFit/>
          </a:bodyPr>
          <a:lstStyle/>
          <a:p>
            <a:pPr algn="l"/>
            <a:r>
              <a:rPr lang="en-US" sz="2400"/>
              <a:t>T</a:t>
            </a:r>
            <a:r>
              <a:rPr lang="en-US" sz="2400" baseline="-25000"/>
              <a:t>2</a:t>
            </a:r>
            <a:r>
              <a:rPr lang="en-US" sz="2400"/>
              <a:t>  =  313 </a:t>
            </a:r>
            <a:r>
              <a:rPr lang="en-US" sz="2400" baseline="30000"/>
              <a:t>o</a:t>
            </a:r>
            <a:r>
              <a:rPr lang="en-US" sz="2400"/>
              <a:t>C</a:t>
            </a:r>
          </a:p>
        </p:txBody>
      </p:sp>
      <p:sp>
        <p:nvSpPr>
          <p:cNvPr id="108557"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 calcmode="lin" valueType="num">
                                      <p:cBhvr>
                                        <p:cTn id="7" dur="500" fill="hold"/>
                                        <p:tgtEl>
                                          <p:spTgt spid="110595"/>
                                        </p:tgtEl>
                                        <p:attrNameLst>
                                          <p:attrName>ppt_w</p:attrName>
                                        </p:attrNameLst>
                                      </p:cBhvr>
                                      <p:tavLst>
                                        <p:tav tm="0">
                                          <p:val>
                                            <p:fltVal val="0"/>
                                          </p:val>
                                        </p:tav>
                                        <p:tav tm="100000">
                                          <p:val>
                                            <p:strVal val="#ppt_w"/>
                                          </p:val>
                                        </p:tav>
                                      </p:tavLst>
                                    </p:anim>
                                    <p:anim calcmode="lin" valueType="num">
                                      <p:cBhvr>
                                        <p:cTn id="8" dur="500" fill="hold"/>
                                        <p:tgtEl>
                                          <p:spTgt spid="11059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0596">
                                            <p:txEl>
                                              <p:pRg st="0" end="0"/>
                                            </p:txEl>
                                          </p:spTgt>
                                        </p:tgtEl>
                                        <p:attrNameLst>
                                          <p:attrName>style.visibility</p:attrName>
                                        </p:attrNameLst>
                                      </p:cBhvr>
                                      <p:to>
                                        <p:strVal val="visible"/>
                                      </p:to>
                                    </p:set>
                                    <p:animEffect transition="in" filter="dissolve">
                                      <p:cBhvr>
                                        <p:cTn id="13" dur="500"/>
                                        <p:tgtEl>
                                          <p:spTgt spid="11059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0596">
                                            <p:txEl>
                                              <p:pRg st="1" end="1"/>
                                            </p:txEl>
                                          </p:spTgt>
                                        </p:tgtEl>
                                        <p:attrNameLst>
                                          <p:attrName>style.visibility</p:attrName>
                                        </p:attrNameLst>
                                      </p:cBhvr>
                                      <p:to>
                                        <p:strVal val="visible"/>
                                      </p:to>
                                    </p:set>
                                    <p:animEffect transition="in" filter="dissolve">
                                      <p:cBhvr>
                                        <p:cTn id="18" dur="500"/>
                                        <p:tgtEl>
                                          <p:spTgt spid="11059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0596">
                                            <p:txEl>
                                              <p:pRg st="2" end="2"/>
                                            </p:txEl>
                                          </p:spTgt>
                                        </p:tgtEl>
                                        <p:attrNameLst>
                                          <p:attrName>style.visibility</p:attrName>
                                        </p:attrNameLst>
                                      </p:cBhvr>
                                      <p:to>
                                        <p:strVal val="visible"/>
                                      </p:to>
                                    </p:set>
                                    <p:animEffect transition="in" filter="dissolve">
                                      <p:cBhvr>
                                        <p:cTn id="23" dur="500"/>
                                        <p:tgtEl>
                                          <p:spTgt spid="11059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0596">
                                            <p:txEl>
                                              <p:pRg st="3" end="3"/>
                                            </p:txEl>
                                          </p:spTgt>
                                        </p:tgtEl>
                                        <p:attrNameLst>
                                          <p:attrName>style.visibility</p:attrName>
                                        </p:attrNameLst>
                                      </p:cBhvr>
                                      <p:to>
                                        <p:strVal val="visible"/>
                                      </p:to>
                                    </p:set>
                                    <p:animEffect transition="in" filter="dissolve">
                                      <p:cBhvr>
                                        <p:cTn id="28" dur="500"/>
                                        <p:tgtEl>
                                          <p:spTgt spid="11059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0598">
                                            <p:txEl>
                                              <p:pRg st="0" end="0"/>
                                            </p:txEl>
                                          </p:spTgt>
                                        </p:tgtEl>
                                        <p:attrNameLst>
                                          <p:attrName>style.visibility</p:attrName>
                                        </p:attrNameLst>
                                      </p:cBhvr>
                                      <p:to>
                                        <p:strVal val="visible"/>
                                      </p:to>
                                    </p:set>
                                    <p:animEffect transition="in" filter="dissolve">
                                      <p:cBhvr>
                                        <p:cTn id="33" dur="500"/>
                                        <p:tgtEl>
                                          <p:spTgt spid="11059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0598">
                                            <p:txEl>
                                              <p:pRg st="1" end="1"/>
                                            </p:txEl>
                                          </p:spTgt>
                                        </p:tgtEl>
                                        <p:attrNameLst>
                                          <p:attrName>style.visibility</p:attrName>
                                        </p:attrNameLst>
                                      </p:cBhvr>
                                      <p:to>
                                        <p:strVal val="visible"/>
                                      </p:to>
                                    </p:set>
                                    <p:animEffect transition="in" filter="dissolve">
                                      <p:cBhvr>
                                        <p:cTn id="38" dur="500"/>
                                        <p:tgtEl>
                                          <p:spTgt spid="110598">
                                            <p:txEl>
                                              <p:pRg st="1" end="1"/>
                                            </p:txEl>
                                          </p:spTgt>
                                        </p:tgtEl>
                                      </p:cBhvr>
                                    </p:animEffect>
                                  </p:childTnLst>
                                </p:cTn>
                              </p:par>
                            </p:childTnLst>
                          </p:cTn>
                        </p:par>
                        <p:par>
                          <p:cTn id="39" fill="hold">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110599"/>
                                        </p:tgtEl>
                                        <p:attrNameLst>
                                          <p:attrName>style.visibility</p:attrName>
                                        </p:attrNameLst>
                                      </p:cBhvr>
                                      <p:to>
                                        <p:strVal val="visible"/>
                                      </p:to>
                                    </p:set>
                                    <p:animEffect transition="in" filter="dissolve">
                                      <p:cBhvr>
                                        <p:cTn id="42" dur="500"/>
                                        <p:tgtEl>
                                          <p:spTgt spid="110599"/>
                                        </p:tgtEl>
                                      </p:cBhvr>
                                    </p:animEffect>
                                  </p:childTnLst>
                                </p:cTn>
                              </p:par>
                            </p:childTnLst>
                          </p:cTn>
                        </p:par>
                        <p:par>
                          <p:cTn id="43" fill="hold">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110600">
                                            <p:txEl>
                                              <p:pRg st="0" end="0"/>
                                            </p:txEl>
                                          </p:spTgt>
                                        </p:tgtEl>
                                        <p:attrNameLst>
                                          <p:attrName>style.visibility</p:attrName>
                                        </p:attrNameLst>
                                      </p:cBhvr>
                                      <p:to>
                                        <p:strVal val="visible"/>
                                      </p:to>
                                    </p:set>
                                    <p:animEffect transition="in" filter="dissolve">
                                      <p:cBhvr>
                                        <p:cTn id="46" dur="500"/>
                                        <p:tgtEl>
                                          <p:spTgt spid="110600">
                                            <p:txEl>
                                              <p:pRg st="0" end="0"/>
                                            </p:txEl>
                                          </p:spTgt>
                                        </p:tgtEl>
                                      </p:cBhvr>
                                    </p:animEffect>
                                  </p:childTnLst>
                                </p:cTn>
                              </p:par>
                            </p:childTnLst>
                          </p:cTn>
                        </p:par>
                        <p:par>
                          <p:cTn id="47" fill="hold">
                            <p:stCondLst>
                              <p:cond delay="1500"/>
                            </p:stCondLst>
                            <p:childTnLst>
                              <p:par>
                                <p:cTn id="48" presetID="9" presetClass="entr" presetSubtype="0" fill="hold" grpId="0" nodeType="afterEffect">
                                  <p:stCondLst>
                                    <p:cond delay="0"/>
                                  </p:stCondLst>
                                  <p:childTnLst>
                                    <p:set>
                                      <p:cBhvr>
                                        <p:cTn id="49" dur="1" fill="hold">
                                          <p:stCondLst>
                                            <p:cond delay="0"/>
                                          </p:stCondLst>
                                        </p:cTn>
                                        <p:tgtEl>
                                          <p:spTgt spid="110601">
                                            <p:txEl>
                                              <p:pRg st="0" end="0"/>
                                            </p:txEl>
                                          </p:spTgt>
                                        </p:tgtEl>
                                        <p:attrNameLst>
                                          <p:attrName>style.visibility</p:attrName>
                                        </p:attrNameLst>
                                      </p:cBhvr>
                                      <p:to>
                                        <p:strVal val="visible"/>
                                      </p:to>
                                    </p:set>
                                    <p:animEffect transition="in" filter="dissolve">
                                      <p:cBhvr>
                                        <p:cTn id="50" dur="500"/>
                                        <p:tgtEl>
                                          <p:spTgt spid="110601">
                                            <p:txEl>
                                              <p:pRg st="0" end="0"/>
                                            </p:txEl>
                                          </p:spTgt>
                                        </p:tgtEl>
                                      </p:cBhvr>
                                    </p:animEffect>
                                  </p:childTnLst>
                                </p:cTn>
                              </p:par>
                            </p:childTnLst>
                          </p:cTn>
                        </p:par>
                        <p:par>
                          <p:cTn id="51" fill="hold">
                            <p:stCondLst>
                              <p:cond delay="2000"/>
                            </p:stCondLst>
                            <p:childTnLst>
                              <p:par>
                                <p:cTn id="52" presetID="9" presetClass="entr" presetSubtype="0" fill="hold" grpId="0" nodeType="afterEffect">
                                  <p:stCondLst>
                                    <p:cond delay="0"/>
                                  </p:stCondLst>
                                  <p:childTnLst>
                                    <p:set>
                                      <p:cBhvr>
                                        <p:cTn id="53" dur="1" fill="hold">
                                          <p:stCondLst>
                                            <p:cond delay="0"/>
                                          </p:stCondLst>
                                        </p:cTn>
                                        <p:tgtEl>
                                          <p:spTgt spid="110601">
                                            <p:txEl>
                                              <p:pRg st="1" end="1"/>
                                            </p:txEl>
                                          </p:spTgt>
                                        </p:tgtEl>
                                        <p:attrNameLst>
                                          <p:attrName>style.visibility</p:attrName>
                                        </p:attrNameLst>
                                      </p:cBhvr>
                                      <p:to>
                                        <p:strVal val="visible"/>
                                      </p:to>
                                    </p:set>
                                    <p:animEffect transition="in" filter="dissolve">
                                      <p:cBhvr>
                                        <p:cTn id="54" dur="500"/>
                                        <p:tgtEl>
                                          <p:spTgt spid="110601">
                                            <p:txEl>
                                              <p:pRg st="1" end="1"/>
                                            </p:txEl>
                                          </p:spTgt>
                                        </p:tgtEl>
                                      </p:cBhvr>
                                    </p:animEffect>
                                  </p:childTnLst>
                                </p:cTn>
                              </p:par>
                            </p:childTnLst>
                          </p:cTn>
                        </p:par>
                        <p:par>
                          <p:cTn id="55" fill="hold">
                            <p:stCondLst>
                              <p:cond delay="2500"/>
                            </p:stCondLst>
                            <p:childTnLst>
                              <p:par>
                                <p:cTn id="56" presetID="9" presetClass="entr" presetSubtype="0" fill="hold" grpId="0" nodeType="afterEffect">
                                  <p:stCondLst>
                                    <p:cond delay="0"/>
                                  </p:stCondLst>
                                  <p:childTnLst>
                                    <p:set>
                                      <p:cBhvr>
                                        <p:cTn id="57" dur="1" fill="hold">
                                          <p:stCondLst>
                                            <p:cond delay="0"/>
                                          </p:stCondLst>
                                        </p:cTn>
                                        <p:tgtEl>
                                          <p:spTgt spid="110602"/>
                                        </p:tgtEl>
                                        <p:attrNameLst>
                                          <p:attrName>style.visibility</p:attrName>
                                        </p:attrNameLst>
                                      </p:cBhvr>
                                      <p:to>
                                        <p:strVal val="visible"/>
                                      </p:to>
                                    </p:set>
                                    <p:animEffect transition="in" filter="dissolve">
                                      <p:cBhvr>
                                        <p:cTn id="58" dur="500"/>
                                        <p:tgtEl>
                                          <p:spTgt spid="110602"/>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10603">
                                            <p:txEl>
                                              <p:pRg st="0" end="0"/>
                                            </p:txEl>
                                          </p:spTgt>
                                        </p:tgtEl>
                                        <p:attrNameLst>
                                          <p:attrName>style.visibility</p:attrName>
                                        </p:attrNameLst>
                                      </p:cBhvr>
                                      <p:to>
                                        <p:strVal val="visible"/>
                                      </p:to>
                                    </p:set>
                                    <p:animEffect transition="in" filter="dissolve">
                                      <p:cBhvr>
                                        <p:cTn id="63" dur="500"/>
                                        <p:tgtEl>
                                          <p:spTgt spid="110603">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10604">
                                            <p:txEl>
                                              <p:pRg st="0" end="0"/>
                                            </p:txEl>
                                          </p:spTgt>
                                        </p:tgtEl>
                                        <p:attrNameLst>
                                          <p:attrName>style.visibility</p:attrName>
                                        </p:attrNameLst>
                                      </p:cBhvr>
                                      <p:to>
                                        <p:strVal val="visible"/>
                                      </p:to>
                                    </p:set>
                                    <p:animEffect transition="in" filter="dissolve">
                                      <p:cBhvr>
                                        <p:cTn id="68" dur="500"/>
                                        <p:tgtEl>
                                          <p:spTgt spid="110604">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9" presetClass="entr" presetSubtype="10" fill="hold" grpId="0" nodeType="clickEffect">
                                  <p:stCondLst>
                                    <p:cond delay="0"/>
                                  </p:stCondLst>
                                  <p:childTnLst>
                                    <p:set>
                                      <p:cBhvr>
                                        <p:cTn id="72" dur="1" fill="hold">
                                          <p:stCondLst>
                                            <p:cond delay="0"/>
                                          </p:stCondLst>
                                        </p:cTn>
                                        <p:tgtEl>
                                          <p:spTgt spid="110605"/>
                                        </p:tgtEl>
                                        <p:attrNameLst>
                                          <p:attrName>style.visibility</p:attrName>
                                        </p:attrNameLst>
                                      </p:cBhvr>
                                      <p:to>
                                        <p:strVal val="visible"/>
                                      </p:to>
                                    </p:set>
                                    <p:anim calcmode="lin" valueType="num">
                                      <p:cBhvr>
                                        <p:cTn id="73" dur="5000" fill="hold"/>
                                        <p:tgtEl>
                                          <p:spTgt spid="110605"/>
                                        </p:tgtEl>
                                        <p:attrNameLst>
                                          <p:attrName>ppt_w</p:attrName>
                                        </p:attrNameLst>
                                      </p:cBhvr>
                                      <p:tavLst>
                                        <p:tav tm="0" fmla="#ppt_w*sin(2.5*pi*$)">
                                          <p:val>
                                            <p:fltVal val="0"/>
                                          </p:val>
                                        </p:tav>
                                        <p:tav tm="100000">
                                          <p:val>
                                            <p:fltVal val="1"/>
                                          </p:val>
                                        </p:tav>
                                      </p:tavLst>
                                    </p:anim>
                                    <p:anim calcmode="lin" valueType="num">
                                      <p:cBhvr>
                                        <p:cTn id="74" dur="5000" fill="hold"/>
                                        <p:tgtEl>
                                          <p:spTgt spid="11060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utoUpdateAnimBg="0"/>
      <p:bldP spid="110596" grpId="0" build="p" autoUpdateAnimBg="0"/>
      <p:bldP spid="110598" grpId="0" build="p" autoUpdateAnimBg="0"/>
      <p:bldP spid="110599" grpId="0" animBg="1"/>
      <p:bldP spid="110600" grpId="0" build="p" autoUpdateAnimBg="0" advAuto="0"/>
      <p:bldP spid="110601" grpId="0" build="p" autoUpdateAnimBg="0" advAuto="0"/>
      <p:bldP spid="110602" grpId="0" animBg="1"/>
      <p:bldP spid="110603" grpId="0" build="p" autoUpdateAnimBg="0"/>
      <p:bldP spid="110604" grpId="0" build="p" autoUpdateAnimBg="0"/>
      <p:bldP spid="11060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7" name="Picture 5" descr="Maintaining proper tire pressure is an important part of car maintenance."/>
          <p:cNvPicPr>
            <a:picLocks noChangeAspect="1" noChangeArrowheads="1"/>
          </p:cNvPicPr>
          <p:nvPr/>
        </p:nvPicPr>
        <p:blipFill>
          <a:blip r:embed="rId5" cstate="print"/>
          <a:srcRect/>
          <a:stretch>
            <a:fillRect/>
          </a:stretch>
        </p:blipFill>
        <p:spPr bwMode="auto">
          <a:xfrm>
            <a:off x="5776913" y="4086225"/>
            <a:ext cx="2582862" cy="2582863"/>
          </a:xfrm>
          <a:prstGeom prst="rect">
            <a:avLst/>
          </a:prstGeom>
          <a:noFill/>
          <a:ln w="9525">
            <a:noFill/>
            <a:miter lim="800000"/>
            <a:headEnd/>
            <a:tailEnd/>
          </a:ln>
        </p:spPr>
      </p:pic>
      <p:sp>
        <p:nvSpPr>
          <p:cNvPr id="109571" name="Rectangle 2"/>
          <p:cNvSpPr>
            <a:spLocks noGrp="1" noChangeArrowheads="1"/>
          </p:cNvSpPr>
          <p:nvPr>
            <p:ph type="title"/>
          </p:nvPr>
        </p:nvSpPr>
        <p:spPr>
          <a:xfrm>
            <a:off x="228600" y="228600"/>
            <a:ext cx="8915400" cy="1143000"/>
          </a:xfrm>
        </p:spPr>
        <p:txBody>
          <a:bodyPr/>
          <a:lstStyle/>
          <a:p>
            <a:pPr eaLnBrk="1" hangingPunct="1"/>
            <a:r>
              <a:rPr lang="en-US" sz="3600" smtClean="0"/>
              <a:t>Temperature and the Pressure of a Gas</a:t>
            </a:r>
          </a:p>
        </p:txBody>
      </p:sp>
      <p:sp>
        <p:nvSpPr>
          <p:cNvPr id="109572" name="Text Box 3"/>
          <p:cNvSpPr txBox="1">
            <a:spLocks noChangeArrowheads="1"/>
          </p:cNvSpPr>
          <p:nvPr/>
        </p:nvSpPr>
        <p:spPr bwMode="auto">
          <a:xfrm>
            <a:off x="288925" y="1382713"/>
            <a:ext cx="8537575" cy="1920875"/>
          </a:xfrm>
          <a:prstGeom prst="rect">
            <a:avLst/>
          </a:prstGeom>
          <a:noFill/>
          <a:ln w="9525">
            <a:noFill/>
            <a:miter lim="800000"/>
            <a:headEnd/>
            <a:tailEnd/>
          </a:ln>
        </p:spPr>
        <p:txBody>
          <a:bodyPr wrap="none">
            <a:spAutoFit/>
          </a:bodyPr>
          <a:lstStyle/>
          <a:p>
            <a:pPr algn="l"/>
            <a:r>
              <a:rPr lang="en-US" sz="2000"/>
              <a:t>   High in mountains, Richard checked the pressure of his car tires and </a:t>
            </a:r>
          </a:p>
          <a:p>
            <a:pPr algn="l"/>
            <a:r>
              <a:rPr lang="en-US" sz="2000"/>
              <a:t>observed that they has 202.5 kPa of pressure.  That morning, the </a:t>
            </a:r>
          </a:p>
          <a:p>
            <a:pPr algn="l"/>
            <a:r>
              <a:rPr lang="en-US" sz="2000"/>
              <a:t>temperature was -19 </a:t>
            </a:r>
            <a:r>
              <a:rPr lang="en-US" sz="2000" baseline="30000"/>
              <a:t>o</a:t>
            </a:r>
            <a:r>
              <a:rPr lang="en-US" sz="2000"/>
              <a:t>C.  Richard then drove all day, traveling through the </a:t>
            </a:r>
          </a:p>
          <a:p>
            <a:pPr algn="l"/>
            <a:r>
              <a:rPr lang="en-US" sz="2000"/>
              <a:t>desert in the afternoon.  The temperature of the tires increased to 75 </a:t>
            </a:r>
            <a:r>
              <a:rPr lang="en-US" sz="2000" baseline="30000"/>
              <a:t>o</a:t>
            </a:r>
            <a:r>
              <a:rPr lang="en-US" sz="2000"/>
              <a:t>C </a:t>
            </a:r>
          </a:p>
          <a:p>
            <a:pPr algn="l"/>
            <a:r>
              <a:rPr lang="en-US" sz="2000"/>
              <a:t>because of the hot roads.  What was the new tire pressure? Assume the </a:t>
            </a:r>
          </a:p>
          <a:p>
            <a:pPr algn="l"/>
            <a:r>
              <a:rPr lang="en-US" sz="2000"/>
              <a:t>volume remained constant.  What is the percent increase in pressure?</a:t>
            </a:r>
          </a:p>
        </p:txBody>
      </p:sp>
      <p:sp>
        <p:nvSpPr>
          <p:cNvPr id="111620" name="Text Box 4"/>
          <p:cNvSpPr txBox="1">
            <a:spLocks noChangeArrowheads="1"/>
          </p:cNvSpPr>
          <p:nvPr/>
        </p:nvSpPr>
        <p:spPr bwMode="auto">
          <a:xfrm>
            <a:off x="304800" y="3505200"/>
            <a:ext cx="4191000" cy="1552575"/>
          </a:xfrm>
          <a:prstGeom prst="rect">
            <a:avLst/>
          </a:prstGeom>
          <a:noFill/>
          <a:ln w="9525">
            <a:noFill/>
            <a:miter lim="800000"/>
            <a:headEnd/>
            <a:tailEnd/>
          </a:ln>
        </p:spPr>
        <p:txBody>
          <a:bodyPr wrap="none">
            <a:spAutoFit/>
          </a:bodyPr>
          <a:lstStyle/>
          <a:p>
            <a:pPr algn="l"/>
            <a:r>
              <a:rPr lang="en-US" sz="2400"/>
              <a:t>P</a:t>
            </a:r>
            <a:r>
              <a:rPr lang="en-US" sz="2400" baseline="-25000"/>
              <a:t>1</a:t>
            </a:r>
            <a:r>
              <a:rPr lang="en-US" sz="2400"/>
              <a:t>  =  202.5 kPa </a:t>
            </a:r>
          </a:p>
          <a:p>
            <a:pPr algn="l"/>
            <a:r>
              <a:rPr lang="en-US" sz="2400"/>
              <a:t>P</a:t>
            </a:r>
            <a:r>
              <a:rPr lang="en-US" sz="2400" baseline="-25000"/>
              <a:t>2</a:t>
            </a:r>
            <a:r>
              <a:rPr lang="en-US" sz="2400"/>
              <a:t>  =  X kPa</a:t>
            </a:r>
            <a:endParaRPr lang="en-US" sz="2400" baseline="30000"/>
          </a:p>
          <a:p>
            <a:pPr algn="l"/>
            <a:r>
              <a:rPr lang="en-US" sz="2400"/>
              <a:t>T</a:t>
            </a:r>
            <a:r>
              <a:rPr lang="en-US" sz="2400" baseline="-25000"/>
              <a:t>1</a:t>
            </a:r>
            <a:r>
              <a:rPr lang="en-US" sz="2400"/>
              <a:t>  =  -19 </a:t>
            </a:r>
            <a:r>
              <a:rPr lang="en-US" sz="2400" baseline="30000"/>
              <a:t>o</a:t>
            </a:r>
            <a:r>
              <a:rPr lang="en-US" sz="2400"/>
              <a:t>C  +  273  =  254 K</a:t>
            </a:r>
          </a:p>
          <a:p>
            <a:pPr algn="l"/>
            <a:r>
              <a:rPr lang="en-US" sz="2400"/>
              <a:t>T</a:t>
            </a:r>
            <a:r>
              <a:rPr lang="en-US" sz="2400" baseline="-25000"/>
              <a:t>2</a:t>
            </a:r>
            <a:r>
              <a:rPr lang="en-US" sz="2400"/>
              <a:t>  =   75 </a:t>
            </a:r>
            <a:r>
              <a:rPr lang="en-US" sz="2400" baseline="30000"/>
              <a:t>o</a:t>
            </a:r>
            <a:r>
              <a:rPr lang="en-US" sz="2400"/>
              <a:t>C  +  273  =  348 K</a:t>
            </a:r>
          </a:p>
        </p:txBody>
      </p:sp>
      <p:sp>
        <p:nvSpPr>
          <p:cNvPr id="111621" name="Text Box 5"/>
          <p:cNvSpPr txBox="1">
            <a:spLocks noChangeArrowheads="1"/>
          </p:cNvSpPr>
          <p:nvPr/>
        </p:nvSpPr>
        <p:spPr bwMode="auto">
          <a:xfrm>
            <a:off x="5102225" y="3521075"/>
            <a:ext cx="1755775" cy="822325"/>
          </a:xfrm>
          <a:prstGeom prst="rect">
            <a:avLst/>
          </a:prstGeom>
          <a:noFill/>
          <a:ln w="9525">
            <a:noFill/>
            <a:miter lim="800000"/>
            <a:headEnd/>
            <a:tailEnd/>
          </a:ln>
        </p:spPr>
        <p:txBody>
          <a:bodyPr>
            <a:spAutoFit/>
          </a:bodyPr>
          <a:lstStyle/>
          <a:p>
            <a:pPr algn="l"/>
            <a:r>
              <a:rPr lang="en-US" sz="2400"/>
              <a:t> 202.5 kPa</a:t>
            </a:r>
            <a:endParaRPr lang="en-US" sz="2400" baseline="30000"/>
          </a:p>
          <a:p>
            <a:pPr algn="l"/>
            <a:r>
              <a:rPr lang="en-US" sz="2400"/>
              <a:t>    254 K</a:t>
            </a:r>
          </a:p>
        </p:txBody>
      </p:sp>
      <p:sp>
        <p:nvSpPr>
          <p:cNvPr id="111623" name="Text Box 7"/>
          <p:cNvSpPr txBox="1">
            <a:spLocks noChangeArrowheads="1"/>
          </p:cNvSpPr>
          <p:nvPr/>
        </p:nvSpPr>
        <p:spPr bwMode="auto">
          <a:xfrm>
            <a:off x="6765925" y="3673475"/>
            <a:ext cx="361950" cy="457200"/>
          </a:xfrm>
          <a:prstGeom prst="rect">
            <a:avLst/>
          </a:prstGeom>
          <a:noFill/>
          <a:ln w="9525">
            <a:noFill/>
            <a:miter lim="800000"/>
            <a:headEnd/>
            <a:tailEnd/>
          </a:ln>
        </p:spPr>
        <p:txBody>
          <a:bodyPr wrap="none">
            <a:spAutoFit/>
          </a:bodyPr>
          <a:lstStyle/>
          <a:p>
            <a:pPr algn="l"/>
            <a:r>
              <a:rPr lang="en-US" sz="2400"/>
              <a:t>=</a:t>
            </a:r>
          </a:p>
        </p:txBody>
      </p:sp>
      <p:sp>
        <p:nvSpPr>
          <p:cNvPr id="111624" name="Text Box 8"/>
          <p:cNvSpPr txBox="1">
            <a:spLocks noChangeArrowheads="1"/>
          </p:cNvSpPr>
          <p:nvPr/>
        </p:nvSpPr>
        <p:spPr bwMode="auto">
          <a:xfrm>
            <a:off x="7086600" y="3521075"/>
            <a:ext cx="1584325" cy="822325"/>
          </a:xfrm>
          <a:prstGeom prst="rect">
            <a:avLst/>
          </a:prstGeom>
          <a:noFill/>
          <a:ln w="9525">
            <a:noFill/>
            <a:miter lim="800000"/>
            <a:headEnd/>
            <a:tailEnd/>
          </a:ln>
        </p:spPr>
        <p:txBody>
          <a:bodyPr>
            <a:spAutoFit/>
          </a:bodyPr>
          <a:lstStyle/>
          <a:p>
            <a:pPr algn="l"/>
            <a:r>
              <a:rPr lang="en-US" sz="2400"/>
              <a:t>     P</a:t>
            </a:r>
            <a:r>
              <a:rPr lang="en-US" sz="2400" baseline="-25000"/>
              <a:t>2</a:t>
            </a:r>
          </a:p>
          <a:p>
            <a:pPr algn="l"/>
            <a:r>
              <a:rPr lang="en-US" sz="2400"/>
              <a:t>   348 K </a:t>
            </a:r>
          </a:p>
        </p:txBody>
      </p:sp>
      <p:sp>
        <p:nvSpPr>
          <p:cNvPr id="111625" name="Line 9"/>
          <p:cNvSpPr>
            <a:spLocks noChangeShapeType="1"/>
          </p:cNvSpPr>
          <p:nvPr/>
        </p:nvSpPr>
        <p:spPr bwMode="auto">
          <a:xfrm>
            <a:off x="7239000" y="3938588"/>
            <a:ext cx="1143000" cy="0"/>
          </a:xfrm>
          <a:prstGeom prst="line">
            <a:avLst/>
          </a:prstGeom>
          <a:noFill/>
          <a:ln w="9525">
            <a:solidFill>
              <a:schemeClr val="tx1"/>
            </a:solidFill>
            <a:round/>
            <a:headEnd/>
            <a:tailEnd/>
          </a:ln>
        </p:spPr>
        <p:txBody>
          <a:bodyPr/>
          <a:lstStyle/>
          <a:p>
            <a:endParaRPr lang="en-US"/>
          </a:p>
        </p:txBody>
      </p:sp>
      <p:sp>
        <p:nvSpPr>
          <p:cNvPr id="111626" name="Line 10"/>
          <p:cNvSpPr>
            <a:spLocks noChangeShapeType="1"/>
          </p:cNvSpPr>
          <p:nvPr/>
        </p:nvSpPr>
        <p:spPr bwMode="auto">
          <a:xfrm>
            <a:off x="5181600" y="3962400"/>
            <a:ext cx="1524000" cy="0"/>
          </a:xfrm>
          <a:prstGeom prst="line">
            <a:avLst/>
          </a:prstGeom>
          <a:noFill/>
          <a:ln w="9525">
            <a:solidFill>
              <a:schemeClr val="tx1"/>
            </a:solidFill>
            <a:round/>
            <a:headEnd/>
            <a:tailEnd/>
          </a:ln>
        </p:spPr>
        <p:txBody>
          <a:bodyPr/>
          <a:lstStyle/>
          <a:p>
            <a:endParaRPr lang="en-US"/>
          </a:p>
        </p:txBody>
      </p:sp>
      <p:sp>
        <p:nvSpPr>
          <p:cNvPr id="111627" name="Text Box 11"/>
          <p:cNvSpPr txBox="1">
            <a:spLocks noChangeArrowheads="1"/>
          </p:cNvSpPr>
          <p:nvPr/>
        </p:nvSpPr>
        <p:spPr bwMode="auto">
          <a:xfrm>
            <a:off x="5241925" y="4611688"/>
            <a:ext cx="2133600" cy="457200"/>
          </a:xfrm>
          <a:prstGeom prst="rect">
            <a:avLst/>
          </a:prstGeom>
          <a:noFill/>
          <a:ln w="9525">
            <a:noFill/>
            <a:miter lim="800000"/>
            <a:headEnd/>
            <a:tailEnd/>
          </a:ln>
        </p:spPr>
        <p:txBody>
          <a:bodyPr wrap="none">
            <a:spAutoFit/>
          </a:bodyPr>
          <a:lstStyle/>
          <a:p>
            <a:pPr algn="l"/>
            <a:r>
              <a:rPr lang="en-US" sz="2400"/>
              <a:t>P</a:t>
            </a:r>
            <a:r>
              <a:rPr lang="en-US" sz="2400" baseline="-25000"/>
              <a:t>2</a:t>
            </a:r>
            <a:r>
              <a:rPr lang="en-US" sz="2400"/>
              <a:t>  =  277 kPa</a:t>
            </a:r>
          </a:p>
        </p:txBody>
      </p:sp>
      <p:sp>
        <p:nvSpPr>
          <p:cNvPr id="111628" name="Text Box 12"/>
          <p:cNvSpPr txBox="1">
            <a:spLocks noChangeArrowheads="1"/>
          </p:cNvSpPr>
          <p:nvPr/>
        </p:nvSpPr>
        <p:spPr bwMode="auto">
          <a:xfrm>
            <a:off x="304800" y="5373688"/>
            <a:ext cx="6408738" cy="822325"/>
          </a:xfrm>
          <a:prstGeom prst="rect">
            <a:avLst/>
          </a:prstGeom>
          <a:noFill/>
          <a:ln w="9525">
            <a:noFill/>
            <a:miter lim="800000"/>
            <a:headEnd/>
            <a:tailEnd/>
          </a:ln>
        </p:spPr>
        <p:txBody>
          <a:bodyPr wrap="none">
            <a:spAutoFit/>
          </a:bodyPr>
          <a:lstStyle/>
          <a:p>
            <a:pPr algn="l"/>
            <a:r>
              <a:rPr lang="en-US" sz="2400"/>
              <a:t>% increase  =  277 kPa  -  202.5 kPa  x 100 %</a:t>
            </a:r>
          </a:p>
          <a:p>
            <a:pPr algn="l"/>
            <a:r>
              <a:rPr lang="en-US" sz="2400"/>
              <a:t>                                  202.5 kPa</a:t>
            </a:r>
          </a:p>
        </p:txBody>
      </p:sp>
      <p:sp>
        <p:nvSpPr>
          <p:cNvPr id="111629" name="Line 13"/>
          <p:cNvSpPr>
            <a:spLocks noChangeShapeType="1"/>
          </p:cNvSpPr>
          <p:nvPr/>
        </p:nvSpPr>
        <p:spPr bwMode="auto">
          <a:xfrm>
            <a:off x="2438400" y="5791200"/>
            <a:ext cx="2971800" cy="0"/>
          </a:xfrm>
          <a:prstGeom prst="line">
            <a:avLst/>
          </a:prstGeom>
          <a:noFill/>
          <a:ln w="9525">
            <a:solidFill>
              <a:schemeClr val="tx1"/>
            </a:solidFill>
            <a:round/>
            <a:headEnd/>
            <a:tailEnd/>
          </a:ln>
        </p:spPr>
        <p:txBody>
          <a:bodyPr/>
          <a:lstStyle/>
          <a:p>
            <a:endParaRPr lang="en-US"/>
          </a:p>
        </p:txBody>
      </p:sp>
      <p:sp>
        <p:nvSpPr>
          <p:cNvPr id="111630" name="Text Box 14"/>
          <p:cNvSpPr txBox="1">
            <a:spLocks noChangeArrowheads="1"/>
          </p:cNvSpPr>
          <p:nvPr/>
        </p:nvSpPr>
        <p:spPr bwMode="auto">
          <a:xfrm>
            <a:off x="6308725" y="6096000"/>
            <a:ext cx="2389188" cy="457200"/>
          </a:xfrm>
          <a:prstGeom prst="rect">
            <a:avLst/>
          </a:prstGeom>
          <a:noFill/>
          <a:ln w="9525">
            <a:noFill/>
            <a:miter lim="800000"/>
            <a:headEnd/>
            <a:tailEnd/>
          </a:ln>
        </p:spPr>
        <p:txBody>
          <a:bodyPr wrap="none">
            <a:spAutoFit/>
          </a:bodyPr>
          <a:lstStyle/>
          <a:p>
            <a:pPr algn="l"/>
            <a:r>
              <a:rPr lang="en-US" sz="2400"/>
              <a:t>or 37% increase</a:t>
            </a:r>
          </a:p>
        </p:txBody>
      </p:sp>
      <p:sp>
        <p:nvSpPr>
          <p:cNvPr id="109583" name="AutoShape 1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dissolve">
                                      <p:cBhvr>
                                        <p:cTn id="7" dur="500"/>
                                        <p:tgtEl>
                                          <p:spTgt spid="111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620">
                                            <p:txEl>
                                              <p:pRg st="1" end="1"/>
                                            </p:txEl>
                                          </p:spTgt>
                                        </p:tgtEl>
                                        <p:attrNameLst>
                                          <p:attrName>style.visibility</p:attrName>
                                        </p:attrNameLst>
                                      </p:cBhvr>
                                      <p:to>
                                        <p:strVal val="visible"/>
                                      </p:to>
                                    </p:set>
                                    <p:animEffect transition="in" filter="dissolve">
                                      <p:cBhvr>
                                        <p:cTn id="12" dur="500"/>
                                        <p:tgtEl>
                                          <p:spTgt spid="111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1620">
                                            <p:txEl>
                                              <p:pRg st="2" end="2"/>
                                            </p:txEl>
                                          </p:spTgt>
                                        </p:tgtEl>
                                        <p:attrNameLst>
                                          <p:attrName>style.visibility</p:attrName>
                                        </p:attrNameLst>
                                      </p:cBhvr>
                                      <p:to>
                                        <p:strVal val="visible"/>
                                      </p:to>
                                    </p:set>
                                    <p:animEffect transition="in" filter="dissolve">
                                      <p:cBhvr>
                                        <p:cTn id="17" dur="500"/>
                                        <p:tgtEl>
                                          <p:spTgt spid="1116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1620">
                                            <p:txEl>
                                              <p:pRg st="3" end="3"/>
                                            </p:txEl>
                                          </p:spTgt>
                                        </p:tgtEl>
                                        <p:attrNameLst>
                                          <p:attrName>style.visibility</p:attrName>
                                        </p:attrNameLst>
                                      </p:cBhvr>
                                      <p:to>
                                        <p:strVal val="visible"/>
                                      </p:to>
                                    </p:set>
                                    <p:animEffect transition="in" filter="dissolve">
                                      <p:cBhvr>
                                        <p:cTn id="22" dur="500"/>
                                        <p:tgtEl>
                                          <p:spTgt spid="1116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nodeType="clickEffect">
                                  <p:stCondLst>
                                    <p:cond delay="0"/>
                                  </p:stCondLst>
                                  <p:childTnLst>
                                    <p:anim calcmode="lin" valueType="num">
                                      <p:cBhvr>
                                        <p:cTn id="26" dur="1000"/>
                                        <p:tgtEl>
                                          <p:spTgt spid="356357"/>
                                        </p:tgtEl>
                                        <p:attrNameLst>
                                          <p:attrName>ppt_w</p:attrName>
                                        </p:attrNameLst>
                                      </p:cBhvr>
                                      <p:tavLst>
                                        <p:tav tm="0">
                                          <p:val>
                                            <p:strVal val="ppt_w"/>
                                          </p:val>
                                        </p:tav>
                                        <p:tav tm="100000">
                                          <p:val>
                                            <p:strVal val="ppt_w+.3"/>
                                          </p:val>
                                        </p:tav>
                                      </p:tavLst>
                                    </p:anim>
                                    <p:anim calcmode="lin" valueType="num">
                                      <p:cBhvr>
                                        <p:cTn id="27" dur="1000"/>
                                        <p:tgtEl>
                                          <p:spTgt spid="356357"/>
                                        </p:tgtEl>
                                        <p:attrNameLst>
                                          <p:attrName>ppt_h</p:attrName>
                                        </p:attrNameLst>
                                      </p:cBhvr>
                                      <p:tavLst>
                                        <p:tav tm="0">
                                          <p:val>
                                            <p:strVal val="ppt_h"/>
                                          </p:val>
                                        </p:tav>
                                        <p:tav tm="100000">
                                          <p:val>
                                            <p:strVal val="ppt_h"/>
                                          </p:val>
                                        </p:tav>
                                      </p:tavLst>
                                    </p:anim>
                                    <p:animEffect transition="out" filter="fade">
                                      <p:cBhvr>
                                        <p:cTn id="28" dur="1000"/>
                                        <p:tgtEl>
                                          <p:spTgt spid="356357"/>
                                        </p:tgtEl>
                                      </p:cBhvr>
                                    </p:animEffect>
                                    <p:set>
                                      <p:cBhvr>
                                        <p:cTn id="29" dur="1" fill="hold">
                                          <p:stCondLst>
                                            <p:cond delay="999"/>
                                          </p:stCondLst>
                                        </p:cTn>
                                        <p:tgtEl>
                                          <p:spTgt spid="35635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1621">
                                            <p:txEl>
                                              <p:pRg st="0" end="0"/>
                                            </p:txEl>
                                          </p:spTgt>
                                        </p:tgtEl>
                                        <p:attrNameLst>
                                          <p:attrName>style.visibility</p:attrName>
                                        </p:attrNameLst>
                                      </p:cBhvr>
                                      <p:to>
                                        <p:strVal val="visible"/>
                                      </p:to>
                                    </p:set>
                                    <p:animEffect transition="in" filter="dissolve">
                                      <p:cBhvr>
                                        <p:cTn id="34" dur="500"/>
                                        <p:tgtEl>
                                          <p:spTgt spid="11162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1621">
                                            <p:txEl>
                                              <p:pRg st="1" end="1"/>
                                            </p:txEl>
                                          </p:spTgt>
                                        </p:tgtEl>
                                        <p:attrNameLst>
                                          <p:attrName>style.visibility</p:attrName>
                                        </p:attrNameLst>
                                      </p:cBhvr>
                                      <p:to>
                                        <p:strVal val="visible"/>
                                      </p:to>
                                    </p:set>
                                    <p:animEffect transition="in" filter="dissolve">
                                      <p:cBhvr>
                                        <p:cTn id="39" dur="500"/>
                                        <p:tgtEl>
                                          <p:spTgt spid="111621">
                                            <p:txEl>
                                              <p:pRg st="1" end="1"/>
                                            </p:txEl>
                                          </p:spTgt>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11626"/>
                                        </p:tgtEl>
                                        <p:attrNameLst>
                                          <p:attrName>style.visibility</p:attrName>
                                        </p:attrNameLst>
                                      </p:cBhvr>
                                      <p:to>
                                        <p:strVal val="visible"/>
                                      </p:to>
                                    </p:set>
                                    <p:animEffect transition="in" filter="dissolve">
                                      <p:cBhvr>
                                        <p:cTn id="43" dur="500"/>
                                        <p:tgtEl>
                                          <p:spTgt spid="111626"/>
                                        </p:tgtEl>
                                      </p:cBhvr>
                                    </p:animEffect>
                                  </p:childTnLst>
                                </p:cTn>
                              </p:par>
                            </p:childTnLst>
                          </p:cTn>
                        </p:par>
                        <p:par>
                          <p:cTn id="44" fill="hold">
                            <p:stCondLst>
                              <p:cond delay="1000"/>
                            </p:stCondLst>
                            <p:childTnLst>
                              <p:par>
                                <p:cTn id="45" presetID="9" presetClass="entr" presetSubtype="0" fill="hold" grpId="0" nodeType="afterEffect">
                                  <p:stCondLst>
                                    <p:cond delay="0"/>
                                  </p:stCondLst>
                                  <p:childTnLst>
                                    <p:set>
                                      <p:cBhvr>
                                        <p:cTn id="46" dur="1" fill="hold">
                                          <p:stCondLst>
                                            <p:cond delay="0"/>
                                          </p:stCondLst>
                                        </p:cTn>
                                        <p:tgtEl>
                                          <p:spTgt spid="111623">
                                            <p:txEl>
                                              <p:pRg st="0" end="0"/>
                                            </p:txEl>
                                          </p:spTgt>
                                        </p:tgtEl>
                                        <p:attrNameLst>
                                          <p:attrName>style.visibility</p:attrName>
                                        </p:attrNameLst>
                                      </p:cBhvr>
                                      <p:to>
                                        <p:strVal val="visible"/>
                                      </p:to>
                                    </p:set>
                                    <p:animEffect transition="in" filter="dissolve">
                                      <p:cBhvr>
                                        <p:cTn id="47" dur="500"/>
                                        <p:tgtEl>
                                          <p:spTgt spid="111623">
                                            <p:txEl>
                                              <p:pRg st="0" end="0"/>
                                            </p:txEl>
                                          </p:spTgt>
                                        </p:tgtEl>
                                      </p:cBhvr>
                                    </p:animEffect>
                                  </p:childTnLst>
                                </p:cTn>
                              </p:par>
                            </p:childTnLst>
                          </p:cTn>
                        </p:par>
                        <p:par>
                          <p:cTn id="48" fill="hold">
                            <p:stCondLst>
                              <p:cond delay="1500"/>
                            </p:stCondLst>
                            <p:childTnLst>
                              <p:par>
                                <p:cTn id="49" presetID="9" presetClass="entr" presetSubtype="0" fill="hold" grpId="0" nodeType="afterEffect">
                                  <p:stCondLst>
                                    <p:cond delay="0"/>
                                  </p:stCondLst>
                                  <p:childTnLst>
                                    <p:set>
                                      <p:cBhvr>
                                        <p:cTn id="50" dur="1" fill="hold">
                                          <p:stCondLst>
                                            <p:cond delay="0"/>
                                          </p:stCondLst>
                                        </p:cTn>
                                        <p:tgtEl>
                                          <p:spTgt spid="111624">
                                            <p:txEl>
                                              <p:pRg st="0" end="0"/>
                                            </p:txEl>
                                          </p:spTgt>
                                        </p:tgtEl>
                                        <p:attrNameLst>
                                          <p:attrName>style.visibility</p:attrName>
                                        </p:attrNameLst>
                                      </p:cBhvr>
                                      <p:to>
                                        <p:strVal val="visible"/>
                                      </p:to>
                                    </p:set>
                                    <p:animEffect transition="in" filter="dissolve">
                                      <p:cBhvr>
                                        <p:cTn id="51" dur="500"/>
                                        <p:tgtEl>
                                          <p:spTgt spid="111624">
                                            <p:txEl>
                                              <p:pRg st="0" end="0"/>
                                            </p:txEl>
                                          </p:spTgt>
                                        </p:tgtEl>
                                      </p:cBhvr>
                                    </p:animEffect>
                                  </p:childTnLst>
                                </p:cTn>
                              </p:par>
                            </p:childTnLst>
                          </p:cTn>
                        </p:par>
                        <p:par>
                          <p:cTn id="52" fill="hold">
                            <p:stCondLst>
                              <p:cond delay="2000"/>
                            </p:stCondLst>
                            <p:childTnLst>
                              <p:par>
                                <p:cTn id="53" presetID="9" presetClass="entr" presetSubtype="0" fill="hold" grpId="0" nodeType="afterEffect">
                                  <p:stCondLst>
                                    <p:cond delay="0"/>
                                  </p:stCondLst>
                                  <p:childTnLst>
                                    <p:set>
                                      <p:cBhvr>
                                        <p:cTn id="54" dur="1" fill="hold">
                                          <p:stCondLst>
                                            <p:cond delay="0"/>
                                          </p:stCondLst>
                                        </p:cTn>
                                        <p:tgtEl>
                                          <p:spTgt spid="111624">
                                            <p:txEl>
                                              <p:pRg st="1" end="1"/>
                                            </p:txEl>
                                          </p:spTgt>
                                        </p:tgtEl>
                                        <p:attrNameLst>
                                          <p:attrName>style.visibility</p:attrName>
                                        </p:attrNameLst>
                                      </p:cBhvr>
                                      <p:to>
                                        <p:strVal val="visible"/>
                                      </p:to>
                                    </p:set>
                                    <p:animEffect transition="in" filter="dissolve">
                                      <p:cBhvr>
                                        <p:cTn id="55" dur="500"/>
                                        <p:tgtEl>
                                          <p:spTgt spid="111624">
                                            <p:txEl>
                                              <p:pRg st="1" end="1"/>
                                            </p:txEl>
                                          </p:spTgt>
                                        </p:tgtEl>
                                      </p:cBhvr>
                                    </p:animEffect>
                                  </p:childTnLst>
                                </p:cTn>
                              </p:par>
                            </p:childTnLst>
                          </p:cTn>
                        </p:par>
                        <p:par>
                          <p:cTn id="56" fill="hold">
                            <p:stCondLst>
                              <p:cond delay="2500"/>
                            </p:stCondLst>
                            <p:childTnLst>
                              <p:par>
                                <p:cTn id="57" presetID="9" presetClass="entr" presetSubtype="0" fill="hold" grpId="0" nodeType="afterEffect">
                                  <p:stCondLst>
                                    <p:cond delay="0"/>
                                  </p:stCondLst>
                                  <p:childTnLst>
                                    <p:set>
                                      <p:cBhvr>
                                        <p:cTn id="58" dur="1" fill="hold">
                                          <p:stCondLst>
                                            <p:cond delay="0"/>
                                          </p:stCondLst>
                                        </p:cTn>
                                        <p:tgtEl>
                                          <p:spTgt spid="111625"/>
                                        </p:tgtEl>
                                        <p:attrNameLst>
                                          <p:attrName>style.visibility</p:attrName>
                                        </p:attrNameLst>
                                      </p:cBhvr>
                                      <p:to>
                                        <p:strVal val="visible"/>
                                      </p:to>
                                    </p:set>
                                    <p:animEffect transition="in" filter="dissolve">
                                      <p:cBhvr>
                                        <p:cTn id="59" dur="500"/>
                                        <p:tgtEl>
                                          <p:spTgt spid="111625"/>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11627">
                                            <p:txEl>
                                              <p:pRg st="0" end="0"/>
                                            </p:txEl>
                                          </p:spTgt>
                                        </p:tgtEl>
                                        <p:attrNameLst>
                                          <p:attrName>style.visibility</p:attrName>
                                        </p:attrNameLst>
                                      </p:cBhvr>
                                      <p:to>
                                        <p:strVal val="visible"/>
                                      </p:to>
                                    </p:set>
                                    <p:animEffect transition="in" filter="dissolve">
                                      <p:cBhvr>
                                        <p:cTn id="64" dur="500"/>
                                        <p:tgtEl>
                                          <p:spTgt spid="11162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11628">
                                            <p:txEl>
                                              <p:pRg st="0" end="0"/>
                                            </p:txEl>
                                          </p:spTgt>
                                        </p:tgtEl>
                                        <p:attrNameLst>
                                          <p:attrName>style.visibility</p:attrName>
                                        </p:attrNameLst>
                                      </p:cBhvr>
                                      <p:to>
                                        <p:strVal val="visible"/>
                                      </p:to>
                                    </p:set>
                                    <p:animEffect transition="in" filter="dissolve">
                                      <p:cBhvr>
                                        <p:cTn id="69" dur="500"/>
                                        <p:tgtEl>
                                          <p:spTgt spid="11162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11628">
                                            <p:txEl>
                                              <p:pRg st="1" end="1"/>
                                            </p:txEl>
                                          </p:spTgt>
                                        </p:tgtEl>
                                        <p:attrNameLst>
                                          <p:attrName>style.visibility</p:attrName>
                                        </p:attrNameLst>
                                      </p:cBhvr>
                                      <p:to>
                                        <p:strVal val="visible"/>
                                      </p:to>
                                    </p:set>
                                    <p:animEffect transition="in" filter="dissolve">
                                      <p:cBhvr>
                                        <p:cTn id="74" dur="500"/>
                                        <p:tgtEl>
                                          <p:spTgt spid="111628">
                                            <p:txEl>
                                              <p:pRg st="1" end="1"/>
                                            </p:txEl>
                                          </p:spTgt>
                                        </p:tgtEl>
                                      </p:cBhvr>
                                    </p:animEffect>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111629"/>
                                        </p:tgtEl>
                                        <p:attrNameLst>
                                          <p:attrName>style.visibility</p:attrName>
                                        </p:attrNameLst>
                                      </p:cBhvr>
                                      <p:to>
                                        <p:strVal val="visible"/>
                                      </p:to>
                                    </p:set>
                                    <p:animEffect transition="in" filter="dissolve">
                                      <p:cBhvr>
                                        <p:cTn id="78" dur="500"/>
                                        <p:tgtEl>
                                          <p:spTgt spid="111629"/>
                                        </p:tgtEl>
                                      </p:cBhvr>
                                    </p:animEffec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111630"/>
                                        </p:tgtEl>
                                        <p:attrNameLst>
                                          <p:attrName>style.visibility</p:attrName>
                                        </p:attrNameLst>
                                      </p:cBhvr>
                                      <p:to>
                                        <p:strVal val="visible"/>
                                      </p:to>
                                    </p:set>
                                    <p:anim calcmode="lin" valueType="num">
                                      <p:cBhvr>
                                        <p:cTn id="83" dur="500" fill="hold"/>
                                        <p:tgtEl>
                                          <p:spTgt spid="111630"/>
                                        </p:tgtEl>
                                        <p:attrNameLst>
                                          <p:attrName>ppt_w</p:attrName>
                                        </p:attrNameLst>
                                      </p:cBhvr>
                                      <p:tavLst>
                                        <p:tav tm="0">
                                          <p:val>
                                            <p:fltVal val="0"/>
                                          </p:val>
                                        </p:tav>
                                        <p:tav tm="100000">
                                          <p:val>
                                            <p:strVal val="#ppt_w"/>
                                          </p:val>
                                        </p:tav>
                                      </p:tavLst>
                                    </p:anim>
                                    <p:anim calcmode="lin" valueType="num">
                                      <p:cBhvr>
                                        <p:cTn id="84" dur="500" fill="hold"/>
                                        <p:tgtEl>
                                          <p:spTgt spid="11163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uild="p" autoUpdateAnimBg="0"/>
      <p:bldP spid="111621" grpId="0" build="p" autoUpdateAnimBg="0"/>
      <p:bldP spid="111623" grpId="0" build="p" autoUpdateAnimBg="0" advAuto="0"/>
      <p:bldP spid="111624" grpId="0" build="p" autoUpdateAnimBg="0" advAuto="0"/>
      <p:bldP spid="111625" grpId="0" animBg="1"/>
      <p:bldP spid="111626" grpId="0" animBg="1"/>
      <p:bldP spid="111627" grpId="0" build="p" autoUpdateAnimBg="0"/>
      <p:bldP spid="111628" grpId="0" build="p" autoUpdateAnimBg="0"/>
      <p:bldP spid="111629" grpId="0" animBg="1"/>
      <p:bldP spid="11163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4000" smtClean="0"/>
              <a:t>Ideal Gas Law</a:t>
            </a:r>
          </a:p>
        </p:txBody>
      </p:sp>
      <p:sp>
        <p:nvSpPr>
          <p:cNvPr id="53251" name="Text Box 3"/>
          <p:cNvSpPr txBox="1">
            <a:spLocks noChangeArrowheads="1"/>
          </p:cNvSpPr>
          <p:nvPr/>
        </p:nvSpPr>
        <p:spPr bwMode="auto">
          <a:xfrm>
            <a:off x="441325" y="1636713"/>
            <a:ext cx="7486650" cy="641350"/>
          </a:xfrm>
          <a:prstGeom prst="rect">
            <a:avLst/>
          </a:prstGeom>
          <a:noFill/>
          <a:ln w="9525">
            <a:noFill/>
            <a:miter lim="800000"/>
            <a:headEnd/>
            <a:tailEnd/>
          </a:ln>
        </p:spPr>
        <p:txBody>
          <a:bodyPr wrap="none">
            <a:spAutoFit/>
          </a:bodyPr>
          <a:lstStyle/>
          <a:p>
            <a:pPr algn="l"/>
            <a:r>
              <a:rPr lang="en-US" sz="1800" i="1"/>
              <a:t>What is the volume that 500 g of iodine will occupy under the conditions:</a:t>
            </a:r>
          </a:p>
          <a:p>
            <a:pPr algn="l"/>
            <a:r>
              <a:rPr lang="en-US" sz="1800" i="1"/>
              <a:t>	 Temp = 300</a:t>
            </a:r>
            <a:r>
              <a:rPr lang="en-US" sz="1800" i="1" baseline="30000"/>
              <a:t>o</a:t>
            </a:r>
            <a:r>
              <a:rPr lang="en-US" sz="1800" i="1"/>
              <a:t>C and Pressure = 740 mm Hg?</a:t>
            </a:r>
          </a:p>
        </p:txBody>
      </p:sp>
      <p:sp>
        <p:nvSpPr>
          <p:cNvPr id="251908" name="Text Box 4"/>
          <p:cNvSpPr txBox="1">
            <a:spLocks noChangeArrowheads="1"/>
          </p:cNvSpPr>
          <p:nvPr/>
        </p:nvSpPr>
        <p:spPr bwMode="auto">
          <a:xfrm>
            <a:off x="669925" y="2322513"/>
            <a:ext cx="4057650" cy="1739900"/>
          </a:xfrm>
          <a:prstGeom prst="rect">
            <a:avLst/>
          </a:prstGeom>
          <a:noFill/>
          <a:ln w="9525">
            <a:noFill/>
            <a:miter lim="800000"/>
            <a:headEnd/>
            <a:tailEnd/>
          </a:ln>
        </p:spPr>
        <p:txBody>
          <a:bodyPr wrap="none">
            <a:spAutoFit/>
          </a:bodyPr>
          <a:lstStyle/>
          <a:p>
            <a:pPr algn="l"/>
            <a:r>
              <a:rPr lang="en-US" sz="1800"/>
              <a:t>Step 1)  Write down given information.</a:t>
            </a:r>
          </a:p>
          <a:p>
            <a:pPr algn="l"/>
            <a:r>
              <a:rPr lang="en-US" sz="1800"/>
              <a:t>     	mass =  500 g iodine </a:t>
            </a:r>
            <a:endParaRPr lang="en-US" sz="1800">
              <a:sym typeface="Wingdings" pitchFamily="2" charset="2"/>
            </a:endParaRPr>
          </a:p>
          <a:p>
            <a:pPr algn="l"/>
            <a:r>
              <a:rPr lang="en-US" sz="1800">
                <a:sym typeface="Wingdings" pitchFamily="2" charset="2"/>
              </a:rPr>
              <a:t>     	T = 300</a:t>
            </a:r>
            <a:r>
              <a:rPr lang="en-US" sz="1800" baseline="30000">
                <a:sym typeface="Wingdings" pitchFamily="2" charset="2"/>
              </a:rPr>
              <a:t>o</a:t>
            </a:r>
            <a:r>
              <a:rPr lang="en-US" sz="1800">
                <a:sym typeface="Wingdings" pitchFamily="2" charset="2"/>
              </a:rPr>
              <a:t>C</a:t>
            </a:r>
          </a:p>
          <a:p>
            <a:pPr algn="l"/>
            <a:r>
              <a:rPr lang="en-US" sz="1800">
                <a:sym typeface="Wingdings" pitchFamily="2" charset="2"/>
              </a:rPr>
              <a:t>     	P = 740 mm Hg</a:t>
            </a:r>
          </a:p>
          <a:p>
            <a:pPr algn="l"/>
            <a:r>
              <a:rPr lang="en-US" sz="1800">
                <a:sym typeface="Wingdings" pitchFamily="2" charset="2"/>
              </a:rPr>
              <a:t>     	R = 0.0821 atm </a:t>
            </a:r>
            <a:r>
              <a:rPr lang="en-US" sz="1800" baseline="30000">
                <a:sym typeface="Wingdings" pitchFamily="2" charset="2"/>
              </a:rPr>
              <a:t>.</a:t>
            </a:r>
            <a:r>
              <a:rPr lang="en-US" sz="1800">
                <a:sym typeface="Wingdings" pitchFamily="2" charset="2"/>
              </a:rPr>
              <a:t> L / mol </a:t>
            </a:r>
            <a:r>
              <a:rPr lang="en-US" sz="1800" baseline="30000">
                <a:sym typeface="Wingdings" pitchFamily="2" charset="2"/>
              </a:rPr>
              <a:t>.</a:t>
            </a:r>
            <a:r>
              <a:rPr lang="en-US" sz="1800">
                <a:sym typeface="Wingdings" pitchFamily="2" charset="2"/>
              </a:rPr>
              <a:t> K</a:t>
            </a:r>
          </a:p>
          <a:p>
            <a:pPr algn="l"/>
            <a:r>
              <a:rPr lang="en-US" sz="1800">
                <a:sym typeface="Wingdings" pitchFamily="2" charset="2"/>
              </a:rPr>
              <a:t>     </a:t>
            </a:r>
          </a:p>
        </p:txBody>
      </p:sp>
      <p:sp>
        <p:nvSpPr>
          <p:cNvPr id="251909" name="Text Box 5"/>
          <p:cNvSpPr txBox="1">
            <a:spLocks noChangeArrowheads="1"/>
          </p:cNvSpPr>
          <p:nvPr/>
        </p:nvSpPr>
        <p:spPr bwMode="auto">
          <a:xfrm>
            <a:off x="4876800" y="2438400"/>
            <a:ext cx="2012950" cy="366713"/>
          </a:xfrm>
          <a:prstGeom prst="rect">
            <a:avLst/>
          </a:prstGeom>
          <a:noFill/>
          <a:ln w="9525">
            <a:noFill/>
            <a:miter lim="800000"/>
            <a:headEnd/>
            <a:tailEnd/>
          </a:ln>
        </p:spPr>
        <p:txBody>
          <a:bodyPr wrap="none">
            <a:spAutoFit/>
          </a:bodyPr>
          <a:lstStyle/>
          <a:p>
            <a:pPr algn="l"/>
            <a:r>
              <a:rPr lang="en-US" sz="1800"/>
              <a:t>Step 2)  Equation:</a:t>
            </a:r>
          </a:p>
        </p:txBody>
      </p:sp>
      <p:grpSp>
        <p:nvGrpSpPr>
          <p:cNvPr id="2" name="Group 6"/>
          <p:cNvGrpSpPr>
            <a:grpSpLocks/>
          </p:cNvGrpSpPr>
          <p:nvPr/>
        </p:nvGrpSpPr>
        <p:grpSpPr bwMode="auto">
          <a:xfrm>
            <a:off x="6908800" y="3200400"/>
            <a:ext cx="1092200" cy="649288"/>
            <a:chOff x="3204" y="1799"/>
            <a:chExt cx="688" cy="409"/>
          </a:xfrm>
        </p:grpSpPr>
        <p:sp>
          <p:nvSpPr>
            <p:cNvPr id="53267" name="Text Box 7"/>
            <p:cNvSpPr txBox="1">
              <a:spLocks noChangeArrowheads="1"/>
            </p:cNvSpPr>
            <p:nvPr/>
          </p:nvSpPr>
          <p:spPr bwMode="auto">
            <a:xfrm>
              <a:off x="3204" y="1881"/>
              <a:ext cx="252" cy="231"/>
            </a:xfrm>
            <a:prstGeom prst="rect">
              <a:avLst/>
            </a:prstGeom>
            <a:noFill/>
            <a:ln w="9525">
              <a:noFill/>
              <a:miter lim="800000"/>
              <a:headEnd/>
              <a:tailEnd/>
            </a:ln>
          </p:spPr>
          <p:txBody>
            <a:bodyPr wrap="none">
              <a:spAutoFit/>
            </a:bodyPr>
            <a:lstStyle/>
            <a:p>
              <a:pPr algn="l"/>
              <a:r>
                <a:rPr lang="en-US" sz="1800"/>
                <a:t>V </a:t>
              </a:r>
            </a:p>
          </p:txBody>
        </p:sp>
        <p:sp>
          <p:nvSpPr>
            <p:cNvPr id="53268" name="Text Box 8"/>
            <p:cNvSpPr txBox="1">
              <a:spLocks noChangeArrowheads="1"/>
            </p:cNvSpPr>
            <p:nvPr/>
          </p:nvSpPr>
          <p:spPr bwMode="auto">
            <a:xfrm>
              <a:off x="3360" y="1881"/>
              <a:ext cx="200" cy="231"/>
            </a:xfrm>
            <a:prstGeom prst="rect">
              <a:avLst/>
            </a:prstGeom>
            <a:noFill/>
            <a:ln w="9525">
              <a:noFill/>
              <a:miter lim="800000"/>
              <a:headEnd/>
              <a:tailEnd/>
            </a:ln>
          </p:spPr>
          <p:txBody>
            <a:bodyPr wrap="none">
              <a:spAutoFit/>
            </a:bodyPr>
            <a:lstStyle/>
            <a:p>
              <a:pPr algn="l"/>
              <a:r>
                <a:rPr lang="en-US" sz="1800"/>
                <a:t>=</a:t>
              </a:r>
            </a:p>
          </p:txBody>
        </p:sp>
        <p:sp>
          <p:nvSpPr>
            <p:cNvPr id="53269" name="Text Box 9"/>
            <p:cNvSpPr txBox="1">
              <a:spLocks noChangeArrowheads="1"/>
            </p:cNvSpPr>
            <p:nvPr/>
          </p:nvSpPr>
          <p:spPr bwMode="auto">
            <a:xfrm>
              <a:off x="3504" y="1799"/>
              <a:ext cx="388" cy="231"/>
            </a:xfrm>
            <a:prstGeom prst="rect">
              <a:avLst/>
            </a:prstGeom>
            <a:noFill/>
            <a:ln w="9525">
              <a:noFill/>
              <a:miter lim="800000"/>
              <a:headEnd/>
              <a:tailEnd/>
            </a:ln>
          </p:spPr>
          <p:txBody>
            <a:bodyPr wrap="none">
              <a:spAutoFit/>
            </a:bodyPr>
            <a:lstStyle/>
            <a:p>
              <a:pPr algn="l"/>
              <a:r>
                <a:rPr lang="en-US" sz="1800" u="sng"/>
                <a:t>nRT</a:t>
              </a:r>
            </a:p>
          </p:txBody>
        </p:sp>
        <p:sp>
          <p:nvSpPr>
            <p:cNvPr id="53270" name="Text Box 10"/>
            <p:cNvSpPr txBox="1">
              <a:spLocks noChangeArrowheads="1"/>
            </p:cNvSpPr>
            <p:nvPr/>
          </p:nvSpPr>
          <p:spPr bwMode="auto">
            <a:xfrm>
              <a:off x="3590" y="1977"/>
              <a:ext cx="212" cy="231"/>
            </a:xfrm>
            <a:prstGeom prst="rect">
              <a:avLst/>
            </a:prstGeom>
            <a:noFill/>
            <a:ln w="9525">
              <a:noFill/>
              <a:miter lim="800000"/>
              <a:headEnd/>
              <a:tailEnd/>
            </a:ln>
          </p:spPr>
          <p:txBody>
            <a:bodyPr wrap="none">
              <a:spAutoFit/>
            </a:bodyPr>
            <a:lstStyle/>
            <a:p>
              <a:pPr algn="l"/>
              <a:r>
                <a:rPr lang="en-US" sz="1800"/>
                <a:t>P</a:t>
              </a:r>
            </a:p>
          </p:txBody>
        </p:sp>
      </p:grpSp>
      <p:grpSp>
        <p:nvGrpSpPr>
          <p:cNvPr id="3" name="Group 11"/>
          <p:cNvGrpSpPr>
            <a:grpSpLocks/>
          </p:cNvGrpSpPr>
          <p:nvPr/>
        </p:nvGrpSpPr>
        <p:grpSpPr bwMode="auto">
          <a:xfrm>
            <a:off x="2422525" y="4608513"/>
            <a:ext cx="4621213" cy="649287"/>
            <a:chOff x="1526" y="2567"/>
            <a:chExt cx="2911" cy="409"/>
          </a:xfrm>
        </p:grpSpPr>
        <p:sp>
          <p:nvSpPr>
            <p:cNvPr id="53263" name="Text Box 12"/>
            <p:cNvSpPr txBox="1">
              <a:spLocks noChangeArrowheads="1"/>
            </p:cNvSpPr>
            <p:nvPr/>
          </p:nvSpPr>
          <p:spPr bwMode="auto">
            <a:xfrm>
              <a:off x="1526" y="2688"/>
              <a:ext cx="252" cy="231"/>
            </a:xfrm>
            <a:prstGeom prst="rect">
              <a:avLst/>
            </a:prstGeom>
            <a:noFill/>
            <a:ln w="9525">
              <a:noFill/>
              <a:miter lim="800000"/>
              <a:headEnd/>
              <a:tailEnd/>
            </a:ln>
          </p:spPr>
          <p:txBody>
            <a:bodyPr wrap="none">
              <a:spAutoFit/>
            </a:bodyPr>
            <a:lstStyle/>
            <a:p>
              <a:pPr algn="l"/>
              <a:r>
                <a:rPr lang="en-US" sz="1800"/>
                <a:t>V </a:t>
              </a:r>
            </a:p>
          </p:txBody>
        </p:sp>
        <p:sp>
          <p:nvSpPr>
            <p:cNvPr id="53264" name="Text Box 13"/>
            <p:cNvSpPr txBox="1">
              <a:spLocks noChangeArrowheads="1"/>
            </p:cNvSpPr>
            <p:nvPr/>
          </p:nvSpPr>
          <p:spPr bwMode="auto">
            <a:xfrm>
              <a:off x="1814" y="2567"/>
              <a:ext cx="2623" cy="231"/>
            </a:xfrm>
            <a:prstGeom prst="rect">
              <a:avLst/>
            </a:prstGeom>
            <a:noFill/>
            <a:ln w="9525">
              <a:noFill/>
              <a:miter lim="800000"/>
              <a:headEnd/>
              <a:tailEnd/>
            </a:ln>
          </p:spPr>
          <p:txBody>
            <a:bodyPr wrap="none">
              <a:spAutoFit/>
            </a:bodyPr>
            <a:lstStyle/>
            <a:p>
              <a:pPr algn="l"/>
              <a:r>
                <a:rPr lang="en-US" sz="1800" u="sng"/>
                <a:t>(500 g)(0.0821 </a:t>
              </a:r>
              <a:r>
                <a:rPr lang="en-US" sz="1800" u="sng">
                  <a:sym typeface="Wingdings" pitchFamily="2" charset="2"/>
                </a:rPr>
                <a:t>atm </a:t>
              </a:r>
              <a:r>
                <a:rPr lang="en-US" sz="1800" u="sng" baseline="30000">
                  <a:sym typeface="Wingdings" pitchFamily="2" charset="2"/>
                </a:rPr>
                <a:t>.</a:t>
              </a:r>
              <a:r>
                <a:rPr lang="en-US" sz="1800" u="sng">
                  <a:sym typeface="Wingdings" pitchFamily="2" charset="2"/>
                </a:rPr>
                <a:t> L / mol </a:t>
              </a:r>
              <a:r>
                <a:rPr lang="en-US" sz="1800" u="sng" baseline="30000">
                  <a:sym typeface="Wingdings" pitchFamily="2" charset="2"/>
                </a:rPr>
                <a:t>.</a:t>
              </a:r>
              <a:r>
                <a:rPr lang="en-US" sz="1800" u="sng">
                  <a:sym typeface="Wingdings" pitchFamily="2" charset="2"/>
                </a:rPr>
                <a:t> K</a:t>
              </a:r>
              <a:r>
                <a:rPr lang="en-US" sz="1800" u="sng"/>
                <a:t>)(300</a:t>
              </a:r>
              <a:r>
                <a:rPr lang="en-US" sz="1800" u="sng" baseline="30000">
                  <a:sym typeface="Wingdings" pitchFamily="2" charset="2"/>
                </a:rPr>
                <a:t>o</a:t>
              </a:r>
              <a:r>
                <a:rPr lang="en-US" sz="1800" u="sng">
                  <a:sym typeface="Wingdings" pitchFamily="2" charset="2"/>
                </a:rPr>
                <a:t>C</a:t>
              </a:r>
              <a:r>
                <a:rPr lang="en-US" sz="1800" u="sng"/>
                <a:t>)</a:t>
              </a:r>
            </a:p>
          </p:txBody>
        </p:sp>
        <p:sp>
          <p:nvSpPr>
            <p:cNvPr id="53265" name="Text Box 14"/>
            <p:cNvSpPr txBox="1">
              <a:spLocks noChangeArrowheads="1"/>
            </p:cNvSpPr>
            <p:nvPr/>
          </p:nvSpPr>
          <p:spPr bwMode="auto">
            <a:xfrm>
              <a:off x="2688" y="2745"/>
              <a:ext cx="860" cy="231"/>
            </a:xfrm>
            <a:prstGeom prst="rect">
              <a:avLst/>
            </a:prstGeom>
            <a:noFill/>
            <a:ln w="9525">
              <a:noFill/>
              <a:miter lim="800000"/>
              <a:headEnd/>
              <a:tailEnd/>
            </a:ln>
          </p:spPr>
          <p:txBody>
            <a:bodyPr wrap="none">
              <a:spAutoFit/>
            </a:bodyPr>
            <a:lstStyle/>
            <a:p>
              <a:pPr algn="l"/>
              <a:r>
                <a:rPr lang="en-US" sz="1800"/>
                <a:t>740 mm Hg</a:t>
              </a:r>
            </a:p>
          </p:txBody>
        </p:sp>
        <p:sp>
          <p:nvSpPr>
            <p:cNvPr id="53266" name="Text Box 15"/>
            <p:cNvSpPr txBox="1">
              <a:spLocks noChangeArrowheads="1"/>
            </p:cNvSpPr>
            <p:nvPr/>
          </p:nvSpPr>
          <p:spPr bwMode="auto">
            <a:xfrm>
              <a:off x="1718" y="2663"/>
              <a:ext cx="200" cy="231"/>
            </a:xfrm>
            <a:prstGeom prst="rect">
              <a:avLst/>
            </a:prstGeom>
            <a:noFill/>
            <a:ln w="9525">
              <a:noFill/>
              <a:miter lim="800000"/>
              <a:headEnd/>
              <a:tailEnd/>
            </a:ln>
          </p:spPr>
          <p:txBody>
            <a:bodyPr wrap="none">
              <a:spAutoFit/>
            </a:bodyPr>
            <a:lstStyle/>
            <a:p>
              <a:pPr algn="l"/>
              <a:r>
                <a:rPr lang="en-US" sz="1800"/>
                <a:t>=</a:t>
              </a:r>
            </a:p>
          </p:txBody>
        </p:sp>
      </p:grpSp>
      <p:sp>
        <p:nvSpPr>
          <p:cNvPr id="251920" name="Text Box 16"/>
          <p:cNvSpPr txBox="1">
            <a:spLocks noChangeArrowheads="1"/>
          </p:cNvSpPr>
          <p:nvPr/>
        </p:nvSpPr>
        <p:spPr bwMode="auto">
          <a:xfrm>
            <a:off x="4876800" y="2833688"/>
            <a:ext cx="2813050" cy="366712"/>
          </a:xfrm>
          <a:prstGeom prst="rect">
            <a:avLst/>
          </a:prstGeom>
          <a:noFill/>
          <a:ln w="9525">
            <a:noFill/>
            <a:miter lim="800000"/>
            <a:headEnd/>
            <a:tailEnd/>
          </a:ln>
        </p:spPr>
        <p:txBody>
          <a:bodyPr wrap="none">
            <a:spAutoFit/>
          </a:bodyPr>
          <a:lstStyle/>
          <a:p>
            <a:pPr algn="l"/>
            <a:r>
              <a:rPr lang="en-US" sz="1800"/>
              <a:t>Step 3)  Solve for variable</a:t>
            </a:r>
          </a:p>
        </p:txBody>
      </p:sp>
      <p:sp>
        <p:nvSpPr>
          <p:cNvPr id="251921" name="Text Box 17"/>
          <p:cNvSpPr txBox="1">
            <a:spLocks noChangeArrowheads="1"/>
          </p:cNvSpPr>
          <p:nvPr/>
        </p:nvSpPr>
        <p:spPr bwMode="auto">
          <a:xfrm>
            <a:off x="746125" y="4227513"/>
            <a:ext cx="4298950" cy="366712"/>
          </a:xfrm>
          <a:prstGeom prst="rect">
            <a:avLst/>
          </a:prstGeom>
          <a:noFill/>
          <a:ln w="9525">
            <a:noFill/>
            <a:miter lim="800000"/>
            <a:headEnd/>
            <a:tailEnd/>
          </a:ln>
        </p:spPr>
        <p:txBody>
          <a:bodyPr wrap="none">
            <a:spAutoFit/>
          </a:bodyPr>
          <a:lstStyle/>
          <a:p>
            <a:pPr algn="l"/>
            <a:r>
              <a:rPr lang="en-US" sz="1800"/>
              <a:t>Step 4)  Substitute in numbers and solve</a:t>
            </a:r>
          </a:p>
        </p:txBody>
      </p:sp>
      <p:sp>
        <p:nvSpPr>
          <p:cNvPr id="251922" name="Text Box 18"/>
          <p:cNvSpPr txBox="1">
            <a:spLocks noChangeArrowheads="1"/>
          </p:cNvSpPr>
          <p:nvPr/>
        </p:nvSpPr>
        <p:spPr bwMode="auto">
          <a:xfrm>
            <a:off x="3260725" y="5675313"/>
            <a:ext cx="596900" cy="366712"/>
          </a:xfrm>
          <a:prstGeom prst="rect">
            <a:avLst/>
          </a:prstGeom>
          <a:noFill/>
          <a:ln w="9525">
            <a:noFill/>
            <a:miter lim="800000"/>
            <a:headEnd/>
            <a:tailEnd/>
          </a:ln>
        </p:spPr>
        <p:txBody>
          <a:bodyPr wrap="none">
            <a:spAutoFit/>
          </a:bodyPr>
          <a:lstStyle/>
          <a:p>
            <a:pPr algn="l"/>
            <a:r>
              <a:rPr lang="en-US" sz="1800"/>
              <a:t>V = </a:t>
            </a:r>
          </a:p>
        </p:txBody>
      </p:sp>
      <p:sp>
        <p:nvSpPr>
          <p:cNvPr id="251923" name="Text Box 19"/>
          <p:cNvSpPr txBox="1">
            <a:spLocks noChangeArrowheads="1"/>
          </p:cNvSpPr>
          <p:nvPr/>
        </p:nvSpPr>
        <p:spPr bwMode="auto">
          <a:xfrm>
            <a:off x="3505200" y="6110288"/>
            <a:ext cx="4959350" cy="366712"/>
          </a:xfrm>
          <a:prstGeom prst="rect">
            <a:avLst/>
          </a:prstGeom>
          <a:noFill/>
          <a:ln w="9525">
            <a:noFill/>
            <a:miter lim="800000"/>
            <a:headEnd/>
            <a:tailEnd/>
          </a:ln>
        </p:spPr>
        <p:txBody>
          <a:bodyPr wrap="none">
            <a:spAutoFit/>
          </a:bodyPr>
          <a:lstStyle/>
          <a:p>
            <a:pPr algn="l"/>
            <a:r>
              <a:rPr lang="en-US" sz="1800">
                <a:solidFill>
                  <a:srgbClr val="FF0000"/>
                </a:solidFill>
              </a:rPr>
              <a:t>What MISTAKES did we make in this problem?</a:t>
            </a:r>
          </a:p>
        </p:txBody>
      </p:sp>
      <p:sp>
        <p:nvSpPr>
          <p:cNvPr id="251924" name="Text Box 20"/>
          <p:cNvSpPr txBox="1">
            <a:spLocks noChangeArrowheads="1"/>
          </p:cNvSpPr>
          <p:nvPr/>
        </p:nvSpPr>
        <p:spPr bwMode="auto">
          <a:xfrm>
            <a:off x="6842125" y="2452688"/>
            <a:ext cx="1308100" cy="366712"/>
          </a:xfrm>
          <a:prstGeom prst="rect">
            <a:avLst/>
          </a:prstGeom>
          <a:noFill/>
          <a:ln w="9525">
            <a:noFill/>
            <a:miter lim="800000"/>
            <a:headEnd/>
            <a:tailEnd/>
          </a:ln>
        </p:spPr>
        <p:txBody>
          <a:bodyPr wrap="none">
            <a:spAutoFit/>
          </a:bodyPr>
          <a:lstStyle/>
          <a:p>
            <a:pPr algn="l"/>
            <a:r>
              <a:rPr lang="en-US" sz="1800"/>
              <a:t>PV  =  nRT</a:t>
            </a:r>
          </a:p>
        </p:txBody>
      </p:sp>
      <p:sp>
        <p:nvSpPr>
          <p:cNvPr id="53261" name="AutoShape 2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3262" name="Picture 22" descr="j0395702[1]"/>
          <p:cNvPicPr>
            <a:picLocks noChangeAspect="1" noChangeArrowheads="1" noCrop="1"/>
          </p:cNvPicPr>
          <p:nvPr/>
        </p:nvPicPr>
        <p:blipFill>
          <a:blip r:embed="rId4" cstate="print"/>
          <a:srcRect/>
          <a:stretch>
            <a:fillRect/>
          </a:stretch>
        </p:blipFill>
        <p:spPr bwMode="auto">
          <a:xfrm>
            <a:off x="2514600" y="5943600"/>
            <a:ext cx="9525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1908"/>
                                        </p:tgtEl>
                                        <p:attrNameLst>
                                          <p:attrName>style.visibility</p:attrName>
                                        </p:attrNameLst>
                                      </p:cBhvr>
                                      <p:to>
                                        <p:strVal val="visible"/>
                                      </p:to>
                                    </p:set>
                                  </p:childTnLst>
                                  <p:subTnLst>
                                    <p:animClr clrSpc="rgb" dir="cw">
                                      <p:cBhvr override="childStyle">
                                        <p:cTn dur="1" fill="hold" display="0" masterRel="nextClick" afterEffect="1"/>
                                        <p:tgtEl>
                                          <p:spTgt spid="251908"/>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1909"/>
                                        </p:tgtEl>
                                        <p:attrNameLst>
                                          <p:attrName>style.visibility</p:attrName>
                                        </p:attrNameLst>
                                      </p:cBhvr>
                                      <p:to>
                                        <p:strVal val="visible"/>
                                      </p:to>
                                    </p:set>
                                  </p:childTnLst>
                                  <p:subTnLst>
                                    <p:animClr clrSpc="rgb" dir="cw">
                                      <p:cBhvr override="childStyle">
                                        <p:cTn dur="1" fill="hold" display="0" masterRel="nextClick" afterEffect="1"/>
                                        <p:tgtEl>
                                          <p:spTgt spid="251909"/>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51924"/>
                                        </p:tgtEl>
                                        <p:attrNameLst>
                                          <p:attrName>style.visibility</p:attrName>
                                        </p:attrNameLst>
                                      </p:cBhvr>
                                      <p:to>
                                        <p:strVal val="visible"/>
                                      </p:to>
                                    </p:set>
                                    <p:animEffect transition="in" filter="dissolve">
                                      <p:cBhvr>
                                        <p:cTn id="15" dur="500"/>
                                        <p:tgtEl>
                                          <p:spTgt spid="251924"/>
                                        </p:tgtEl>
                                      </p:cBhvr>
                                    </p:animEffect>
                                  </p:childTnLst>
                                  <p:subTnLst>
                                    <p:animClr clrSpc="rgb" dir="cw">
                                      <p:cBhvr override="childStyle">
                                        <p:cTn dur="1" fill="hold" display="0" masterRel="nextClick" afterEffect="1"/>
                                        <p:tgtEl>
                                          <p:spTgt spid="251924"/>
                                        </p:tgtEl>
                                        <p:attrNameLst>
                                          <p:attrName>ppt_c</p:attrName>
                                        </p:attrNameLst>
                                      </p:cBhvr>
                                      <p:to>
                                        <a:schemeClr val="accent2"/>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519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FF000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519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par>
                          <p:cTn id="34" fill="hold">
                            <p:stCondLst>
                              <p:cond delay="500"/>
                            </p:stCondLst>
                            <p:childTnLst>
                              <p:par>
                                <p:cTn id="35" presetID="1" presetClass="entr" presetSubtype="0" fill="hold" grpId="0" nodeType="afterEffect">
                                  <p:stCondLst>
                                    <p:cond delay="3000"/>
                                  </p:stCondLst>
                                  <p:childTnLst>
                                    <p:set>
                                      <p:cBhvr>
                                        <p:cTn id="36" dur="1" fill="hold">
                                          <p:stCondLst>
                                            <p:cond delay="499"/>
                                          </p:stCondLst>
                                        </p:cTn>
                                        <p:tgtEl>
                                          <p:spTgt spid="251922"/>
                                        </p:tgtEl>
                                        <p:attrNameLst>
                                          <p:attrName>style.visibility</p:attrName>
                                        </p:attrNameLst>
                                      </p:cBhvr>
                                      <p:to>
                                        <p:strVal val="visible"/>
                                      </p:to>
                                    </p:set>
                                  </p:childTnLst>
                                </p:cTn>
                              </p:par>
                            </p:childTnLst>
                          </p:cTn>
                        </p:par>
                        <p:par>
                          <p:cTn id="37" fill="hold">
                            <p:stCondLst>
                              <p:cond delay="4000"/>
                            </p:stCondLst>
                            <p:childTnLst>
                              <p:par>
                                <p:cTn id="38" presetID="15" presetClass="entr" presetSubtype="0" fill="hold" grpId="0" nodeType="afterEffect">
                                  <p:stCondLst>
                                    <p:cond delay="5000"/>
                                  </p:stCondLst>
                                  <p:childTnLst>
                                    <p:set>
                                      <p:cBhvr>
                                        <p:cTn id="39" dur="1" fill="hold">
                                          <p:stCondLst>
                                            <p:cond delay="0"/>
                                          </p:stCondLst>
                                        </p:cTn>
                                        <p:tgtEl>
                                          <p:spTgt spid="251923"/>
                                        </p:tgtEl>
                                        <p:attrNameLst>
                                          <p:attrName>style.visibility</p:attrName>
                                        </p:attrNameLst>
                                      </p:cBhvr>
                                      <p:to>
                                        <p:strVal val="visible"/>
                                      </p:to>
                                    </p:set>
                                    <p:anim calcmode="lin" valueType="num">
                                      <p:cBhvr>
                                        <p:cTn id="40" dur="1000" fill="hold"/>
                                        <p:tgtEl>
                                          <p:spTgt spid="251923"/>
                                        </p:tgtEl>
                                        <p:attrNameLst>
                                          <p:attrName>ppt_w</p:attrName>
                                        </p:attrNameLst>
                                      </p:cBhvr>
                                      <p:tavLst>
                                        <p:tav tm="0">
                                          <p:val>
                                            <p:fltVal val="0"/>
                                          </p:val>
                                        </p:tav>
                                        <p:tav tm="100000">
                                          <p:val>
                                            <p:strVal val="#ppt_w"/>
                                          </p:val>
                                        </p:tav>
                                      </p:tavLst>
                                    </p:anim>
                                    <p:anim calcmode="lin" valueType="num">
                                      <p:cBhvr>
                                        <p:cTn id="41" dur="1000" fill="hold"/>
                                        <p:tgtEl>
                                          <p:spTgt spid="251923"/>
                                        </p:tgtEl>
                                        <p:attrNameLst>
                                          <p:attrName>ppt_h</p:attrName>
                                        </p:attrNameLst>
                                      </p:cBhvr>
                                      <p:tavLst>
                                        <p:tav tm="0">
                                          <p:val>
                                            <p:fltVal val="0"/>
                                          </p:val>
                                        </p:tav>
                                        <p:tav tm="100000">
                                          <p:val>
                                            <p:strVal val="#ppt_h"/>
                                          </p:val>
                                        </p:tav>
                                      </p:tavLst>
                                    </p:anim>
                                    <p:anim calcmode="lin" valueType="num">
                                      <p:cBhvr>
                                        <p:cTn id="42" dur="1000" fill="hold"/>
                                        <p:tgtEl>
                                          <p:spTgt spid="251923"/>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519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autoUpdateAnimBg="0"/>
      <p:bldP spid="251909" grpId="0" autoUpdateAnimBg="0"/>
      <p:bldP spid="251920" grpId="0" autoUpdateAnimBg="0"/>
      <p:bldP spid="251921" grpId="0" autoUpdateAnimBg="0"/>
      <p:bldP spid="251922" grpId="0" autoUpdateAnimBg="0"/>
      <p:bldP spid="251923" grpId="0" autoUpdateAnimBg="0"/>
      <p:bldP spid="25192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3600" smtClean="0"/>
              <a:t>Gas Laws with One Term Constant</a:t>
            </a:r>
          </a:p>
        </p:txBody>
      </p:sp>
      <p:sp>
        <p:nvSpPr>
          <p:cNvPr id="370691"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069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0693"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6"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10598" name="Rectangle 6"/>
          <p:cNvSpPr>
            <a:spLocks noChangeArrowheads="1"/>
          </p:cNvSpPr>
          <p:nvPr/>
        </p:nvSpPr>
        <p:spPr bwMode="auto">
          <a:xfrm>
            <a:off x="2209800" y="1962150"/>
            <a:ext cx="4175125" cy="396875"/>
          </a:xfrm>
          <a:prstGeom prst="rect">
            <a:avLst/>
          </a:prstGeom>
          <a:noFill/>
          <a:ln w="9525">
            <a:noFill/>
            <a:miter lim="800000"/>
            <a:headEnd/>
            <a:tailEnd/>
          </a:ln>
        </p:spPr>
        <p:txBody>
          <a:bodyPr wrap="none" anchor="ctr">
            <a:spAutoFit/>
          </a:bodyPr>
          <a:lstStyle/>
          <a:p>
            <a:pPr algn="l"/>
            <a:r>
              <a:rPr lang="en-US" sz="2000">
                <a:hlinkClick r:id="rId7" action="ppaction://hlinkfile"/>
              </a:rPr>
              <a:t>Gas Laws with One Term Constant</a:t>
            </a:r>
            <a:r>
              <a:rPr lang="en-US" b="1">
                <a:hlinkClick r:id="rId7" action="ppaction://hlinkfile"/>
              </a:rPr>
              <a:t> </a:t>
            </a:r>
            <a:endParaRPr lang="en-US" b="1"/>
          </a:p>
        </p:txBody>
      </p:sp>
      <p:sp>
        <p:nvSpPr>
          <p:cNvPr id="110599" name="Rectangle 7"/>
          <p:cNvSpPr>
            <a:spLocks noChangeArrowheads="1"/>
          </p:cNvSpPr>
          <p:nvPr/>
        </p:nvSpPr>
        <p:spPr bwMode="auto">
          <a:xfrm>
            <a:off x="2209800" y="4010025"/>
            <a:ext cx="4175125" cy="396875"/>
          </a:xfrm>
          <a:prstGeom prst="rect">
            <a:avLst/>
          </a:prstGeom>
          <a:noFill/>
          <a:ln w="9525">
            <a:noFill/>
            <a:miter lim="800000"/>
            <a:headEnd/>
            <a:tailEnd/>
          </a:ln>
        </p:spPr>
        <p:txBody>
          <a:bodyPr wrap="none" anchor="ctr">
            <a:spAutoFit/>
          </a:bodyPr>
          <a:lstStyle/>
          <a:p>
            <a:pPr algn="l"/>
            <a:r>
              <a:rPr lang="en-US" sz="2000">
                <a:hlinkClick r:id="rId8"/>
              </a:rPr>
              <a:t>Gas Laws with One Term Constant</a:t>
            </a:r>
            <a:r>
              <a:rPr lang="en-US" b="1"/>
              <a:t> </a:t>
            </a:r>
          </a:p>
        </p:txBody>
      </p:sp>
      <p:sp>
        <p:nvSpPr>
          <p:cNvPr id="110600"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mtClean="0">
                <a:solidFill>
                  <a:schemeClr val="bg1"/>
                </a:solidFill>
              </a:rPr>
              <a:t>Combined Gas Law</a:t>
            </a:r>
          </a:p>
        </p:txBody>
      </p:sp>
      <p:sp>
        <p:nvSpPr>
          <p:cNvPr id="111619"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r>
              <a:rPr lang="en-US" sz="4000">
                <a:solidFill>
                  <a:schemeClr val="tx2"/>
                </a:solidFill>
              </a:rPr>
              <a:t>The Combined Gas Law</a:t>
            </a:r>
          </a:p>
        </p:txBody>
      </p:sp>
      <p:sp>
        <p:nvSpPr>
          <p:cNvPr id="158723" name="Text Box 3"/>
          <p:cNvSpPr txBox="1">
            <a:spLocks noChangeArrowheads="1"/>
          </p:cNvSpPr>
          <p:nvPr/>
        </p:nvSpPr>
        <p:spPr bwMode="auto">
          <a:xfrm>
            <a:off x="381000" y="1752600"/>
            <a:ext cx="8610600" cy="822325"/>
          </a:xfrm>
          <a:prstGeom prst="rect">
            <a:avLst/>
          </a:prstGeom>
          <a:noFill/>
          <a:ln w="9525">
            <a:noFill/>
            <a:miter lim="800000"/>
            <a:headEnd/>
            <a:tailEnd/>
          </a:ln>
        </p:spPr>
        <p:txBody>
          <a:bodyPr>
            <a:spAutoFit/>
          </a:bodyPr>
          <a:lstStyle/>
          <a:p>
            <a:pPr algn="l"/>
            <a:r>
              <a:rPr lang="en-US" sz="2400"/>
              <a:t>When measured at STP, a quantity of gas has a volume of 500 dm</a:t>
            </a:r>
            <a:r>
              <a:rPr lang="en-US" sz="2400" baseline="30000"/>
              <a:t>3</a:t>
            </a:r>
            <a:r>
              <a:rPr lang="en-US" sz="2400"/>
              <a:t>.  What volume will it occupy at 0 </a:t>
            </a:r>
            <a:r>
              <a:rPr lang="en-US" sz="2400" baseline="30000"/>
              <a:t>o</a:t>
            </a:r>
            <a:r>
              <a:rPr lang="en-US" sz="2400"/>
              <a:t>C and 93.3 kPa?</a:t>
            </a:r>
          </a:p>
        </p:txBody>
      </p:sp>
      <p:sp>
        <p:nvSpPr>
          <p:cNvPr id="158724" name="Text Box 4"/>
          <p:cNvSpPr txBox="1">
            <a:spLocks noChangeArrowheads="1"/>
          </p:cNvSpPr>
          <p:nvPr/>
        </p:nvSpPr>
        <p:spPr bwMode="auto">
          <a:xfrm>
            <a:off x="1057275" y="4038600"/>
            <a:ext cx="3667125" cy="2282825"/>
          </a:xfrm>
          <a:prstGeom prst="rect">
            <a:avLst/>
          </a:prstGeom>
          <a:noFill/>
          <a:ln w="9525">
            <a:noFill/>
            <a:miter lim="800000"/>
            <a:headEnd/>
            <a:tailEnd/>
          </a:ln>
        </p:spPr>
        <p:txBody>
          <a:bodyPr wrap="none">
            <a:spAutoFit/>
          </a:bodyPr>
          <a:lstStyle/>
          <a:p>
            <a:pPr algn="l"/>
            <a:r>
              <a:rPr lang="en-US" sz="2400"/>
              <a:t>P</a:t>
            </a:r>
            <a:r>
              <a:rPr lang="en-US" sz="2400" baseline="-25000"/>
              <a:t>1</a:t>
            </a:r>
            <a:r>
              <a:rPr lang="en-US" sz="2400"/>
              <a:t> =  101.3 kPa</a:t>
            </a:r>
          </a:p>
          <a:p>
            <a:pPr algn="l"/>
            <a:r>
              <a:rPr lang="en-US" sz="2400"/>
              <a:t>T</a:t>
            </a:r>
            <a:r>
              <a:rPr lang="en-US" sz="2400" baseline="-25000"/>
              <a:t>1</a:t>
            </a:r>
            <a:r>
              <a:rPr lang="en-US" sz="2400"/>
              <a:t> =  273 K</a:t>
            </a:r>
          </a:p>
          <a:p>
            <a:pPr algn="l"/>
            <a:r>
              <a:rPr lang="en-US" sz="2400"/>
              <a:t>V</a:t>
            </a:r>
            <a:r>
              <a:rPr lang="en-US" sz="2400" baseline="-25000"/>
              <a:t>1</a:t>
            </a:r>
            <a:r>
              <a:rPr lang="en-US" sz="2400"/>
              <a:t> =  500 dm</a:t>
            </a:r>
            <a:r>
              <a:rPr lang="en-US" sz="2400" baseline="30000"/>
              <a:t>3</a:t>
            </a:r>
          </a:p>
          <a:p>
            <a:pPr algn="l"/>
            <a:r>
              <a:rPr lang="en-US" sz="2400"/>
              <a:t>P</a:t>
            </a:r>
            <a:r>
              <a:rPr lang="en-US" sz="2400" baseline="-25000"/>
              <a:t>2</a:t>
            </a:r>
            <a:r>
              <a:rPr lang="en-US" sz="2400"/>
              <a:t> =  93.3 kPa</a:t>
            </a:r>
          </a:p>
          <a:p>
            <a:pPr algn="l"/>
            <a:r>
              <a:rPr lang="en-US" sz="2400"/>
              <a:t>T</a:t>
            </a:r>
            <a:r>
              <a:rPr lang="en-US" sz="2400" baseline="-25000"/>
              <a:t>2</a:t>
            </a:r>
            <a:r>
              <a:rPr lang="en-US" sz="2400"/>
              <a:t> =  0 </a:t>
            </a:r>
            <a:r>
              <a:rPr lang="en-US" sz="2400" baseline="30000"/>
              <a:t>o</a:t>
            </a:r>
            <a:r>
              <a:rPr lang="en-US" sz="2400"/>
              <a:t>C + 273  =  273 K</a:t>
            </a:r>
          </a:p>
          <a:p>
            <a:pPr algn="l"/>
            <a:r>
              <a:rPr lang="en-US" sz="2400"/>
              <a:t>V</a:t>
            </a:r>
            <a:r>
              <a:rPr lang="en-US" sz="2400" baseline="-25000"/>
              <a:t>2</a:t>
            </a:r>
            <a:r>
              <a:rPr lang="en-US" sz="2400"/>
              <a:t> =  X dm</a:t>
            </a:r>
            <a:r>
              <a:rPr lang="en-US" sz="2400" baseline="30000"/>
              <a:t>3</a:t>
            </a:r>
          </a:p>
        </p:txBody>
      </p:sp>
      <p:sp>
        <p:nvSpPr>
          <p:cNvPr id="158730" name="Text Box 10"/>
          <p:cNvSpPr txBox="1">
            <a:spLocks noChangeArrowheads="1"/>
          </p:cNvSpPr>
          <p:nvPr/>
        </p:nvSpPr>
        <p:spPr bwMode="auto">
          <a:xfrm>
            <a:off x="4038600" y="2909888"/>
            <a:ext cx="4676775" cy="366712"/>
          </a:xfrm>
          <a:prstGeom prst="rect">
            <a:avLst/>
          </a:prstGeom>
          <a:noFill/>
          <a:ln w="9525">
            <a:noFill/>
            <a:miter lim="800000"/>
            <a:headEnd/>
            <a:tailEnd/>
          </a:ln>
        </p:spPr>
        <p:txBody>
          <a:bodyPr wrap="none">
            <a:spAutoFit/>
          </a:bodyPr>
          <a:lstStyle/>
          <a:p>
            <a:pPr algn="l"/>
            <a:r>
              <a:rPr lang="en-US" sz="1800"/>
              <a:t>(101.3 kPa) x (500 dm</a:t>
            </a:r>
            <a:r>
              <a:rPr lang="en-US" sz="1800" baseline="30000"/>
              <a:t>3</a:t>
            </a:r>
            <a:r>
              <a:rPr lang="en-US" sz="1800"/>
              <a:t>)  =  (93.3 kPa) x (V</a:t>
            </a:r>
            <a:r>
              <a:rPr lang="en-US" sz="1800" baseline="-25000"/>
              <a:t>2</a:t>
            </a:r>
            <a:r>
              <a:rPr lang="en-US" sz="1800"/>
              <a:t>)</a:t>
            </a:r>
          </a:p>
        </p:txBody>
      </p:sp>
      <p:sp>
        <p:nvSpPr>
          <p:cNvPr id="158731" name="Line 11"/>
          <p:cNvSpPr>
            <a:spLocks noChangeShapeType="1"/>
          </p:cNvSpPr>
          <p:nvPr/>
        </p:nvSpPr>
        <p:spPr bwMode="auto">
          <a:xfrm>
            <a:off x="4038600" y="3276600"/>
            <a:ext cx="2590800" cy="0"/>
          </a:xfrm>
          <a:prstGeom prst="line">
            <a:avLst/>
          </a:prstGeom>
          <a:noFill/>
          <a:ln w="9525">
            <a:solidFill>
              <a:schemeClr val="tx1"/>
            </a:solidFill>
            <a:round/>
            <a:headEnd/>
            <a:tailEnd/>
          </a:ln>
        </p:spPr>
        <p:txBody>
          <a:bodyPr/>
          <a:lstStyle/>
          <a:p>
            <a:endParaRPr lang="en-US"/>
          </a:p>
        </p:txBody>
      </p:sp>
      <p:sp>
        <p:nvSpPr>
          <p:cNvPr id="158732" name="Line 12"/>
          <p:cNvSpPr>
            <a:spLocks noChangeShapeType="1"/>
          </p:cNvSpPr>
          <p:nvPr/>
        </p:nvSpPr>
        <p:spPr bwMode="auto">
          <a:xfrm>
            <a:off x="6934200" y="3276600"/>
            <a:ext cx="1752600" cy="0"/>
          </a:xfrm>
          <a:prstGeom prst="line">
            <a:avLst/>
          </a:prstGeom>
          <a:noFill/>
          <a:ln w="9525">
            <a:solidFill>
              <a:schemeClr val="tx1"/>
            </a:solidFill>
            <a:round/>
            <a:headEnd/>
            <a:tailEnd/>
          </a:ln>
        </p:spPr>
        <p:txBody>
          <a:bodyPr/>
          <a:lstStyle/>
          <a:p>
            <a:endParaRPr lang="en-US"/>
          </a:p>
        </p:txBody>
      </p:sp>
      <p:sp>
        <p:nvSpPr>
          <p:cNvPr id="158733" name="Text Box 13"/>
          <p:cNvSpPr txBox="1">
            <a:spLocks noChangeArrowheads="1"/>
          </p:cNvSpPr>
          <p:nvPr/>
        </p:nvSpPr>
        <p:spPr bwMode="auto">
          <a:xfrm>
            <a:off x="4857750" y="3276600"/>
            <a:ext cx="781050" cy="366713"/>
          </a:xfrm>
          <a:prstGeom prst="rect">
            <a:avLst/>
          </a:prstGeom>
          <a:noFill/>
          <a:ln w="9525">
            <a:noFill/>
            <a:miter lim="800000"/>
            <a:headEnd/>
            <a:tailEnd/>
          </a:ln>
        </p:spPr>
        <p:txBody>
          <a:bodyPr wrap="none">
            <a:spAutoFit/>
          </a:bodyPr>
          <a:lstStyle/>
          <a:p>
            <a:pPr algn="l"/>
            <a:r>
              <a:rPr lang="en-US" sz="1800"/>
              <a:t>273 K</a:t>
            </a:r>
          </a:p>
        </p:txBody>
      </p:sp>
      <p:sp>
        <p:nvSpPr>
          <p:cNvPr id="158734" name="Text Box 14"/>
          <p:cNvSpPr txBox="1">
            <a:spLocks noChangeArrowheads="1"/>
          </p:cNvSpPr>
          <p:nvPr/>
        </p:nvSpPr>
        <p:spPr bwMode="auto">
          <a:xfrm>
            <a:off x="7451725" y="3276600"/>
            <a:ext cx="781050" cy="366713"/>
          </a:xfrm>
          <a:prstGeom prst="rect">
            <a:avLst/>
          </a:prstGeom>
          <a:noFill/>
          <a:ln w="9525">
            <a:noFill/>
            <a:miter lim="800000"/>
            <a:headEnd/>
            <a:tailEnd/>
          </a:ln>
        </p:spPr>
        <p:txBody>
          <a:bodyPr wrap="none">
            <a:spAutoFit/>
          </a:bodyPr>
          <a:lstStyle/>
          <a:p>
            <a:pPr algn="l"/>
            <a:r>
              <a:rPr lang="en-US" sz="1800"/>
              <a:t>273 K</a:t>
            </a:r>
          </a:p>
        </p:txBody>
      </p:sp>
      <p:sp>
        <p:nvSpPr>
          <p:cNvPr id="158735" name="Text Box 15"/>
          <p:cNvSpPr txBox="1">
            <a:spLocks noChangeArrowheads="1"/>
          </p:cNvSpPr>
          <p:nvPr/>
        </p:nvSpPr>
        <p:spPr bwMode="auto">
          <a:xfrm>
            <a:off x="5449888" y="4800600"/>
            <a:ext cx="2398712" cy="457200"/>
          </a:xfrm>
          <a:prstGeom prst="rect">
            <a:avLst/>
          </a:prstGeom>
          <a:noFill/>
          <a:ln w="9525">
            <a:noFill/>
            <a:miter lim="800000"/>
            <a:headEnd/>
            <a:tailEnd/>
          </a:ln>
        </p:spPr>
        <p:txBody>
          <a:bodyPr wrap="none">
            <a:spAutoFit/>
          </a:bodyPr>
          <a:lstStyle/>
          <a:p>
            <a:pPr algn="l"/>
            <a:r>
              <a:rPr lang="en-US" sz="2400"/>
              <a:t>V</a:t>
            </a:r>
            <a:r>
              <a:rPr lang="en-US" sz="2400" baseline="-25000"/>
              <a:t>2</a:t>
            </a:r>
            <a:r>
              <a:rPr lang="en-US" sz="2400"/>
              <a:t>  =  542.9 dm</a:t>
            </a:r>
            <a:r>
              <a:rPr lang="en-US" sz="2400" baseline="30000"/>
              <a:t>3</a:t>
            </a:r>
          </a:p>
        </p:txBody>
      </p:sp>
      <p:graphicFrame>
        <p:nvGraphicFramePr>
          <p:cNvPr id="158736" name="Object 16"/>
          <p:cNvGraphicFramePr>
            <a:graphicFrameLocks noChangeAspect="1"/>
          </p:cNvGraphicFramePr>
          <p:nvPr/>
        </p:nvGraphicFramePr>
        <p:xfrm>
          <a:off x="1143000" y="2673350"/>
          <a:ext cx="1905000" cy="1136650"/>
        </p:xfrm>
        <a:graphic>
          <a:graphicData uri="http://schemas.openxmlformats.org/presentationml/2006/ole">
            <p:oleObj spid="_x0000_s9218" name="Equation" r:id="rId7" imgW="723600" imgH="431640" progId="Equation.ESEE4">
              <p:embed/>
            </p:oleObj>
          </a:graphicData>
        </a:graphic>
      </p:graphicFrame>
      <p:sp>
        <p:nvSpPr>
          <p:cNvPr id="9228" name="AutoShape 18">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58739" name="Text Box 19"/>
          <p:cNvSpPr txBox="1">
            <a:spLocks noChangeArrowheads="1"/>
          </p:cNvSpPr>
          <p:nvPr/>
        </p:nvSpPr>
        <p:spPr bwMode="auto">
          <a:xfrm>
            <a:off x="4695825" y="3733800"/>
            <a:ext cx="3297238" cy="366713"/>
          </a:xfrm>
          <a:prstGeom prst="rect">
            <a:avLst/>
          </a:prstGeom>
          <a:noFill/>
          <a:ln w="9525">
            <a:noFill/>
            <a:miter lim="800000"/>
            <a:headEnd/>
            <a:tailEnd/>
          </a:ln>
        </p:spPr>
        <p:txBody>
          <a:bodyPr wrap="none">
            <a:spAutoFit/>
          </a:bodyPr>
          <a:lstStyle/>
          <a:p>
            <a:pPr algn="l"/>
            <a:r>
              <a:rPr lang="en-US" sz="1800"/>
              <a:t>(101.3) x (500)  =  (93.3) x (V</a:t>
            </a:r>
            <a:r>
              <a:rPr lang="en-US" sz="1800" baseline="-25000"/>
              <a:t>2</a:t>
            </a:r>
            <a:r>
              <a:rPr lang="en-US" sz="1800"/>
              <a:t>)</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box(out)">
                                      <p:cBhvr>
                                        <p:cTn id="7" dur="500"/>
                                        <p:tgtEl>
                                          <p:spTgt spid="15872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camera.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8736"/>
                                        </p:tgtEl>
                                        <p:attrNameLst>
                                          <p:attrName>style.visibility</p:attrName>
                                        </p:attrNameLst>
                                      </p:cBhvr>
                                      <p:to>
                                        <p:strVal val="visible"/>
                                      </p:to>
                                    </p:set>
                                    <p:animEffect transition="in" filter="dissolve">
                                      <p:cBhvr>
                                        <p:cTn id="12" dur="500"/>
                                        <p:tgtEl>
                                          <p:spTgt spid="1587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8724">
                                            <p:txEl>
                                              <p:pRg st="0" end="0"/>
                                            </p:txEl>
                                          </p:spTgt>
                                        </p:tgtEl>
                                        <p:attrNameLst>
                                          <p:attrName>style.visibility</p:attrName>
                                        </p:attrNameLst>
                                      </p:cBhvr>
                                      <p:to>
                                        <p:strVal val="visible"/>
                                      </p:to>
                                    </p:set>
                                    <p:animEffect transition="in" filter="dissolve">
                                      <p:cBhvr>
                                        <p:cTn id="17" dur="500"/>
                                        <p:tgtEl>
                                          <p:spTgt spid="1587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8724">
                                            <p:txEl>
                                              <p:pRg st="1" end="1"/>
                                            </p:txEl>
                                          </p:spTgt>
                                        </p:tgtEl>
                                        <p:attrNameLst>
                                          <p:attrName>style.visibility</p:attrName>
                                        </p:attrNameLst>
                                      </p:cBhvr>
                                      <p:to>
                                        <p:strVal val="visible"/>
                                      </p:to>
                                    </p:set>
                                    <p:animEffect transition="in" filter="dissolve">
                                      <p:cBhvr>
                                        <p:cTn id="22" dur="500"/>
                                        <p:tgtEl>
                                          <p:spTgt spid="1587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8724">
                                            <p:txEl>
                                              <p:pRg st="2" end="2"/>
                                            </p:txEl>
                                          </p:spTgt>
                                        </p:tgtEl>
                                        <p:attrNameLst>
                                          <p:attrName>style.visibility</p:attrName>
                                        </p:attrNameLst>
                                      </p:cBhvr>
                                      <p:to>
                                        <p:strVal val="visible"/>
                                      </p:to>
                                    </p:set>
                                    <p:animEffect transition="in" filter="dissolve">
                                      <p:cBhvr>
                                        <p:cTn id="27" dur="500"/>
                                        <p:tgtEl>
                                          <p:spTgt spid="1587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8724">
                                            <p:txEl>
                                              <p:pRg st="3" end="3"/>
                                            </p:txEl>
                                          </p:spTgt>
                                        </p:tgtEl>
                                        <p:attrNameLst>
                                          <p:attrName>style.visibility</p:attrName>
                                        </p:attrNameLst>
                                      </p:cBhvr>
                                      <p:to>
                                        <p:strVal val="visible"/>
                                      </p:to>
                                    </p:set>
                                    <p:animEffect transition="in" filter="dissolve">
                                      <p:cBhvr>
                                        <p:cTn id="32" dur="500"/>
                                        <p:tgtEl>
                                          <p:spTgt spid="1587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58724">
                                            <p:txEl>
                                              <p:pRg st="4" end="4"/>
                                            </p:txEl>
                                          </p:spTgt>
                                        </p:tgtEl>
                                        <p:attrNameLst>
                                          <p:attrName>style.visibility</p:attrName>
                                        </p:attrNameLst>
                                      </p:cBhvr>
                                      <p:to>
                                        <p:strVal val="visible"/>
                                      </p:to>
                                    </p:set>
                                    <p:animEffect transition="in" filter="dissolve">
                                      <p:cBhvr>
                                        <p:cTn id="37" dur="500"/>
                                        <p:tgtEl>
                                          <p:spTgt spid="15872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8724">
                                            <p:txEl>
                                              <p:pRg st="5" end="5"/>
                                            </p:txEl>
                                          </p:spTgt>
                                        </p:tgtEl>
                                        <p:attrNameLst>
                                          <p:attrName>style.visibility</p:attrName>
                                        </p:attrNameLst>
                                      </p:cBhvr>
                                      <p:to>
                                        <p:strVal val="visible"/>
                                      </p:to>
                                    </p:set>
                                    <p:animEffect transition="in" filter="dissolve">
                                      <p:cBhvr>
                                        <p:cTn id="42" dur="500"/>
                                        <p:tgtEl>
                                          <p:spTgt spid="15872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8730">
                                            <p:txEl>
                                              <p:pRg st="0" end="0"/>
                                            </p:txEl>
                                          </p:spTgt>
                                        </p:tgtEl>
                                        <p:attrNameLst>
                                          <p:attrName>style.visibility</p:attrName>
                                        </p:attrNameLst>
                                      </p:cBhvr>
                                      <p:to>
                                        <p:strVal val="visible"/>
                                      </p:to>
                                    </p:set>
                                    <p:animEffect transition="in" filter="dissolve">
                                      <p:cBhvr>
                                        <p:cTn id="47" dur="500"/>
                                        <p:tgtEl>
                                          <p:spTgt spid="158730">
                                            <p:txEl>
                                              <p:pRg st="0" end="0"/>
                                            </p:txEl>
                                          </p:spTgt>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158731"/>
                                        </p:tgtEl>
                                        <p:attrNameLst>
                                          <p:attrName>style.visibility</p:attrName>
                                        </p:attrNameLst>
                                      </p:cBhvr>
                                      <p:to>
                                        <p:strVal val="visible"/>
                                      </p:to>
                                    </p:set>
                                    <p:animEffect transition="in" filter="dissolve">
                                      <p:cBhvr>
                                        <p:cTn id="51" dur="500"/>
                                        <p:tgtEl>
                                          <p:spTgt spid="158731"/>
                                        </p:tgtEl>
                                      </p:cBhvr>
                                    </p:animEffect>
                                  </p:childTnLst>
                                </p:cTn>
                              </p:par>
                            </p:childTnLst>
                          </p:cTn>
                        </p:par>
                        <p:par>
                          <p:cTn id="52" fill="hold">
                            <p:stCondLst>
                              <p:cond delay="1000"/>
                            </p:stCondLst>
                            <p:childTnLst>
                              <p:par>
                                <p:cTn id="53" presetID="9" presetClass="entr" presetSubtype="0" fill="hold" grpId="0" nodeType="afterEffect">
                                  <p:stCondLst>
                                    <p:cond delay="0"/>
                                  </p:stCondLst>
                                  <p:childTnLst>
                                    <p:set>
                                      <p:cBhvr>
                                        <p:cTn id="54" dur="1" fill="hold">
                                          <p:stCondLst>
                                            <p:cond delay="0"/>
                                          </p:stCondLst>
                                        </p:cTn>
                                        <p:tgtEl>
                                          <p:spTgt spid="158732"/>
                                        </p:tgtEl>
                                        <p:attrNameLst>
                                          <p:attrName>style.visibility</p:attrName>
                                        </p:attrNameLst>
                                      </p:cBhvr>
                                      <p:to>
                                        <p:strVal val="visible"/>
                                      </p:to>
                                    </p:set>
                                    <p:animEffect transition="in" filter="dissolve">
                                      <p:cBhvr>
                                        <p:cTn id="55" dur="500"/>
                                        <p:tgtEl>
                                          <p:spTgt spid="158732"/>
                                        </p:tgtEl>
                                      </p:cBhvr>
                                    </p:animEffect>
                                  </p:childTnLst>
                                </p:cTn>
                              </p:par>
                            </p:childTnLst>
                          </p:cTn>
                        </p:par>
                        <p:par>
                          <p:cTn id="56" fill="hold">
                            <p:stCondLst>
                              <p:cond delay="1500"/>
                            </p:stCondLst>
                            <p:childTnLst>
                              <p:par>
                                <p:cTn id="57" presetID="9" presetClass="entr" presetSubtype="0" fill="hold" grpId="0" nodeType="afterEffect">
                                  <p:stCondLst>
                                    <p:cond delay="0"/>
                                  </p:stCondLst>
                                  <p:childTnLst>
                                    <p:set>
                                      <p:cBhvr>
                                        <p:cTn id="58" dur="1" fill="hold">
                                          <p:stCondLst>
                                            <p:cond delay="0"/>
                                          </p:stCondLst>
                                        </p:cTn>
                                        <p:tgtEl>
                                          <p:spTgt spid="158733">
                                            <p:txEl>
                                              <p:pRg st="0" end="0"/>
                                            </p:txEl>
                                          </p:spTgt>
                                        </p:tgtEl>
                                        <p:attrNameLst>
                                          <p:attrName>style.visibility</p:attrName>
                                        </p:attrNameLst>
                                      </p:cBhvr>
                                      <p:to>
                                        <p:strVal val="visible"/>
                                      </p:to>
                                    </p:set>
                                    <p:animEffect transition="in" filter="dissolve">
                                      <p:cBhvr>
                                        <p:cTn id="59" dur="500"/>
                                        <p:tgtEl>
                                          <p:spTgt spid="158733">
                                            <p:txEl>
                                              <p:pRg st="0" end="0"/>
                                            </p:txEl>
                                          </p:spTgt>
                                        </p:tgtEl>
                                      </p:cBhvr>
                                    </p:animEffect>
                                  </p:childTnLst>
                                </p:cTn>
                              </p:par>
                            </p:childTnLst>
                          </p:cTn>
                        </p:par>
                        <p:par>
                          <p:cTn id="60" fill="hold">
                            <p:stCondLst>
                              <p:cond delay="2000"/>
                            </p:stCondLst>
                            <p:childTnLst>
                              <p:par>
                                <p:cTn id="61" presetID="9" presetClass="entr" presetSubtype="0" fill="hold" grpId="0" nodeType="afterEffect">
                                  <p:stCondLst>
                                    <p:cond delay="0"/>
                                  </p:stCondLst>
                                  <p:childTnLst>
                                    <p:set>
                                      <p:cBhvr>
                                        <p:cTn id="62" dur="1" fill="hold">
                                          <p:stCondLst>
                                            <p:cond delay="0"/>
                                          </p:stCondLst>
                                        </p:cTn>
                                        <p:tgtEl>
                                          <p:spTgt spid="158734">
                                            <p:txEl>
                                              <p:pRg st="0" end="0"/>
                                            </p:txEl>
                                          </p:spTgt>
                                        </p:tgtEl>
                                        <p:attrNameLst>
                                          <p:attrName>style.visibility</p:attrName>
                                        </p:attrNameLst>
                                      </p:cBhvr>
                                      <p:to>
                                        <p:strVal val="visible"/>
                                      </p:to>
                                    </p:set>
                                    <p:animEffect transition="in" filter="dissolve">
                                      <p:cBhvr>
                                        <p:cTn id="63" dur="500"/>
                                        <p:tgtEl>
                                          <p:spTgt spid="158734">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grpId="1" nodeType="clickEffect">
                                  <p:stCondLst>
                                    <p:cond delay="0"/>
                                  </p:stCondLst>
                                  <p:childTnLst>
                                    <p:set>
                                      <p:cBhvr rctx="PPT">
                                        <p:cTn id="67" dur="indefinite"/>
                                        <p:tgtEl>
                                          <p:spTgt spid="158733">
                                            <p:txEl>
                                              <p:pRg st="0" end="0"/>
                                            </p:txEl>
                                          </p:spTgt>
                                        </p:tgtEl>
                                        <p:attrNameLst>
                                          <p:attrName>style.opacity</p:attrName>
                                        </p:attrNameLst>
                                      </p:cBhvr>
                                      <p:to>
                                        <p:strVal val="0.5"/>
                                      </p:to>
                                    </p:set>
                                    <p:animEffect filter="image" prLst="opacity: 0.5">
                                      <p:cBhvr rctx="IE">
                                        <p:cTn id="68" dur="indefinite"/>
                                        <p:tgtEl>
                                          <p:spTgt spid="158733">
                                            <p:txEl>
                                              <p:pRg st="0" end="0"/>
                                            </p:txEl>
                                          </p:spTgt>
                                        </p:tgtEl>
                                      </p:cBhvr>
                                    </p:animEffect>
                                  </p:childTnLst>
                                </p:cTn>
                              </p:par>
                              <p:par>
                                <p:cTn id="69" presetID="9" presetClass="emph" presetSubtype="0" grpId="1" nodeType="withEffect">
                                  <p:stCondLst>
                                    <p:cond delay="0"/>
                                  </p:stCondLst>
                                  <p:childTnLst>
                                    <p:set>
                                      <p:cBhvr rctx="PPT">
                                        <p:cTn id="70" dur="indefinite"/>
                                        <p:tgtEl>
                                          <p:spTgt spid="158734">
                                            <p:txEl>
                                              <p:pRg st="0" end="0"/>
                                            </p:txEl>
                                          </p:spTgt>
                                        </p:tgtEl>
                                        <p:attrNameLst>
                                          <p:attrName>style.opacity</p:attrName>
                                        </p:attrNameLst>
                                      </p:cBhvr>
                                      <p:to>
                                        <p:strVal val="0.5"/>
                                      </p:to>
                                    </p:set>
                                    <p:animEffect filter="image" prLst="opacity: 0.5">
                                      <p:cBhvr rctx="IE">
                                        <p:cTn id="71" dur="indefinite"/>
                                        <p:tgtEl>
                                          <p:spTgt spid="15873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7" presetClass="exit" presetSubtype="0" fill="hold" grpId="2" nodeType="clickEffect">
                                  <p:stCondLst>
                                    <p:cond delay="0"/>
                                  </p:stCondLst>
                                  <p:childTnLst>
                                    <p:animEffect transition="out" filter="fade">
                                      <p:cBhvr>
                                        <p:cTn id="75" dur="1000"/>
                                        <p:tgtEl>
                                          <p:spTgt spid="158733">
                                            <p:txEl>
                                              <p:pRg st="0" end="0"/>
                                            </p:txEl>
                                          </p:spTgt>
                                        </p:tgtEl>
                                      </p:cBhvr>
                                    </p:animEffect>
                                    <p:anim calcmode="lin" valueType="num">
                                      <p:cBhvr>
                                        <p:cTn id="76" dur="1000"/>
                                        <p:tgtEl>
                                          <p:spTgt spid="158733">
                                            <p:txEl>
                                              <p:pRg st="0" end="0"/>
                                            </p:txEl>
                                          </p:spTgt>
                                        </p:tgtEl>
                                        <p:attrNameLst>
                                          <p:attrName>ppt_x</p:attrName>
                                        </p:attrNameLst>
                                      </p:cBhvr>
                                      <p:tavLst>
                                        <p:tav tm="0">
                                          <p:val>
                                            <p:strVal val="ppt_x"/>
                                          </p:val>
                                        </p:tav>
                                        <p:tav tm="100000">
                                          <p:val>
                                            <p:strVal val="ppt_x"/>
                                          </p:val>
                                        </p:tav>
                                      </p:tavLst>
                                    </p:anim>
                                    <p:anim calcmode="lin" valueType="num">
                                      <p:cBhvr>
                                        <p:cTn id="77" dur="100" decel="100000"/>
                                        <p:tgtEl>
                                          <p:spTgt spid="158733">
                                            <p:txEl>
                                              <p:pRg st="0" end="0"/>
                                            </p:txEl>
                                          </p:spTgt>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158733">
                                            <p:txEl>
                                              <p:pRg st="0" end="0"/>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158733">
                                            <p:txEl>
                                              <p:pRg st="0" end="0"/>
                                            </p:txEl>
                                          </p:spTgt>
                                        </p:tgtEl>
                                        <p:attrNameLst>
                                          <p:attrName>style.visibility</p:attrName>
                                        </p:attrNameLst>
                                      </p:cBhvr>
                                      <p:to>
                                        <p:strVal val="hidden"/>
                                      </p:to>
                                    </p:set>
                                  </p:childTnLst>
                                </p:cTn>
                              </p:par>
                              <p:par>
                                <p:cTn id="80" presetID="37" presetClass="exit" presetSubtype="0" fill="hold" grpId="2" nodeType="withEffect">
                                  <p:stCondLst>
                                    <p:cond delay="0"/>
                                  </p:stCondLst>
                                  <p:childTnLst>
                                    <p:animEffect transition="out" filter="fade">
                                      <p:cBhvr>
                                        <p:cTn id="81" dur="1000"/>
                                        <p:tgtEl>
                                          <p:spTgt spid="158734">
                                            <p:txEl>
                                              <p:pRg st="0" end="0"/>
                                            </p:txEl>
                                          </p:spTgt>
                                        </p:tgtEl>
                                      </p:cBhvr>
                                    </p:animEffect>
                                    <p:anim calcmode="lin" valueType="num">
                                      <p:cBhvr>
                                        <p:cTn id="82" dur="1000"/>
                                        <p:tgtEl>
                                          <p:spTgt spid="158734">
                                            <p:txEl>
                                              <p:pRg st="0" end="0"/>
                                            </p:txEl>
                                          </p:spTgt>
                                        </p:tgtEl>
                                        <p:attrNameLst>
                                          <p:attrName>ppt_x</p:attrName>
                                        </p:attrNameLst>
                                      </p:cBhvr>
                                      <p:tavLst>
                                        <p:tav tm="0">
                                          <p:val>
                                            <p:strVal val="ppt_x"/>
                                          </p:val>
                                        </p:tav>
                                        <p:tav tm="100000">
                                          <p:val>
                                            <p:strVal val="ppt_x"/>
                                          </p:val>
                                        </p:tav>
                                      </p:tavLst>
                                    </p:anim>
                                    <p:anim calcmode="lin" valueType="num">
                                      <p:cBhvr>
                                        <p:cTn id="83" dur="100" decel="100000"/>
                                        <p:tgtEl>
                                          <p:spTgt spid="158734">
                                            <p:txEl>
                                              <p:pRg st="0" end="0"/>
                                            </p:txEl>
                                          </p:spTgt>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58734">
                                            <p:txEl>
                                              <p:pRg st="0" end="0"/>
                                            </p:txEl>
                                          </p:spTgt>
                                        </p:tgtEl>
                                        <p:attrNameLst>
                                          <p:attrName>ppt_y</p:attrName>
                                        </p:attrNameLst>
                                      </p:cBhvr>
                                      <p:tavLst>
                                        <p:tav tm="0">
                                          <p:val>
                                            <p:strVal val="ppt_y"/>
                                          </p:val>
                                        </p:tav>
                                        <p:tav tm="100000">
                                          <p:val>
                                            <p:strVal val="ppt_y+1"/>
                                          </p:val>
                                        </p:tav>
                                      </p:tavLst>
                                    </p:anim>
                                    <p:set>
                                      <p:cBhvr>
                                        <p:cTn id="85" dur="1" fill="hold">
                                          <p:stCondLst>
                                            <p:cond delay="999"/>
                                          </p:stCondLst>
                                        </p:cTn>
                                        <p:tgtEl>
                                          <p:spTgt spid="158734">
                                            <p:txEl>
                                              <p:pRg st="0" end="0"/>
                                            </p:txEl>
                                          </p:spTgt>
                                        </p:tgtEl>
                                        <p:attrNameLst>
                                          <p:attrName>style.visibility</p:attrName>
                                        </p:attrNameLst>
                                      </p:cBhvr>
                                      <p:to>
                                        <p:strVal val="hidden"/>
                                      </p:to>
                                    </p:set>
                                  </p:childTnLst>
                                </p:cTn>
                              </p:par>
                              <p:par>
                                <p:cTn id="86" presetID="37" presetClass="exit" presetSubtype="0" fill="hold" grpId="1" nodeType="withEffect">
                                  <p:stCondLst>
                                    <p:cond delay="0"/>
                                  </p:stCondLst>
                                  <p:childTnLst>
                                    <p:animEffect transition="out" filter="fade">
                                      <p:cBhvr>
                                        <p:cTn id="87" dur="1000"/>
                                        <p:tgtEl>
                                          <p:spTgt spid="158732"/>
                                        </p:tgtEl>
                                      </p:cBhvr>
                                    </p:animEffect>
                                    <p:anim calcmode="lin" valueType="num">
                                      <p:cBhvr>
                                        <p:cTn id="88" dur="1000"/>
                                        <p:tgtEl>
                                          <p:spTgt spid="158732"/>
                                        </p:tgtEl>
                                        <p:attrNameLst>
                                          <p:attrName>ppt_x</p:attrName>
                                        </p:attrNameLst>
                                      </p:cBhvr>
                                      <p:tavLst>
                                        <p:tav tm="0">
                                          <p:val>
                                            <p:strVal val="ppt_x"/>
                                          </p:val>
                                        </p:tav>
                                        <p:tav tm="100000">
                                          <p:val>
                                            <p:strVal val="ppt_x"/>
                                          </p:val>
                                        </p:tav>
                                      </p:tavLst>
                                    </p:anim>
                                    <p:anim calcmode="lin" valueType="num">
                                      <p:cBhvr>
                                        <p:cTn id="89" dur="100" decel="100000"/>
                                        <p:tgtEl>
                                          <p:spTgt spid="15873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158732"/>
                                        </p:tgtEl>
                                        <p:attrNameLst>
                                          <p:attrName>ppt_y</p:attrName>
                                        </p:attrNameLst>
                                      </p:cBhvr>
                                      <p:tavLst>
                                        <p:tav tm="0">
                                          <p:val>
                                            <p:strVal val="ppt_y"/>
                                          </p:val>
                                        </p:tav>
                                        <p:tav tm="100000">
                                          <p:val>
                                            <p:strVal val="ppt_y+1"/>
                                          </p:val>
                                        </p:tav>
                                      </p:tavLst>
                                    </p:anim>
                                    <p:set>
                                      <p:cBhvr>
                                        <p:cTn id="91" dur="1" fill="hold">
                                          <p:stCondLst>
                                            <p:cond delay="999"/>
                                          </p:stCondLst>
                                        </p:cTn>
                                        <p:tgtEl>
                                          <p:spTgt spid="158732"/>
                                        </p:tgtEl>
                                        <p:attrNameLst>
                                          <p:attrName>style.visibility</p:attrName>
                                        </p:attrNameLst>
                                      </p:cBhvr>
                                      <p:to>
                                        <p:strVal val="hidden"/>
                                      </p:to>
                                    </p:set>
                                  </p:childTnLst>
                                </p:cTn>
                              </p:par>
                              <p:par>
                                <p:cTn id="92" presetID="37" presetClass="exit" presetSubtype="0" fill="hold" grpId="1" nodeType="withEffect">
                                  <p:stCondLst>
                                    <p:cond delay="0"/>
                                  </p:stCondLst>
                                  <p:childTnLst>
                                    <p:animEffect transition="out" filter="fade">
                                      <p:cBhvr>
                                        <p:cTn id="93" dur="1000"/>
                                        <p:tgtEl>
                                          <p:spTgt spid="158731"/>
                                        </p:tgtEl>
                                      </p:cBhvr>
                                    </p:animEffect>
                                    <p:anim calcmode="lin" valueType="num">
                                      <p:cBhvr>
                                        <p:cTn id="94" dur="1000"/>
                                        <p:tgtEl>
                                          <p:spTgt spid="158731"/>
                                        </p:tgtEl>
                                        <p:attrNameLst>
                                          <p:attrName>ppt_x</p:attrName>
                                        </p:attrNameLst>
                                      </p:cBhvr>
                                      <p:tavLst>
                                        <p:tav tm="0">
                                          <p:val>
                                            <p:strVal val="ppt_x"/>
                                          </p:val>
                                        </p:tav>
                                        <p:tav tm="100000">
                                          <p:val>
                                            <p:strVal val="ppt_x"/>
                                          </p:val>
                                        </p:tav>
                                      </p:tavLst>
                                    </p:anim>
                                    <p:anim calcmode="lin" valueType="num">
                                      <p:cBhvr>
                                        <p:cTn id="95" dur="100" decel="100000"/>
                                        <p:tgtEl>
                                          <p:spTgt spid="158731"/>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158731"/>
                                        </p:tgtEl>
                                        <p:attrNameLst>
                                          <p:attrName>ppt_y</p:attrName>
                                        </p:attrNameLst>
                                      </p:cBhvr>
                                      <p:tavLst>
                                        <p:tav tm="0">
                                          <p:val>
                                            <p:strVal val="ppt_y"/>
                                          </p:val>
                                        </p:tav>
                                        <p:tav tm="100000">
                                          <p:val>
                                            <p:strVal val="ppt_y+1"/>
                                          </p:val>
                                        </p:tav>
                                      </p:tavLst>
                                    </p:anim>
                                    <p:set>
                                      <p:cBhvr>
                                        <p:cTn id="97" dur="1" fill="hold">
                                          <p:stCondLst>
                                            <p:cond delay="999"/>
                                          </p:stCondLst>
                                        </p:cTn>
                                        <p:tgtEl>
                                          <p:spTgt spid="15873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158739">
                                            <p:txEl>
                                              <p:pRg st="0" end="0"/>
                                            </p:txEl>
                                          </p:spTgt>
                                        </p:tgtEl>
                                        <p:attrNameLst>
                                          <p:attrName>style.visibility</p:attrName>
                                        </p:attrNameLst>
                                      </p:cBhvr>
                                      <p:to>
                                        <p:strVal val="visible"/>
                                      </p:to>
                                    </p:set>
                                    <p:animEffect transition="in" filter="dissolve">
                                      <p:cBhvr>
                                        <p:cTn id="102" dur="500"/>
                                        <p:tgtEl>
                                          <p:spTgt spid="158739">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5" presetClass="entr" presetSubtype="0" fill="hold" grpId="0" nodeType="clickEffect">
                                  <p:stCondLst>
                                    <p:cond delay="0"/>
                                  </p:stCondLst>
                                  <p:childTnLst>
                                    <p:set>
                                      <p:cBhvr>
                                        <p:cTn id="106" dur="1" fill="hold">
                                          <p:stCondLst>
                                            <p:cond delay="0"/>
                                          </p:stCondLst>
                                        </p:cTn>
                                        <p:tgtEl>
                                          <p:spTgt spid="158735"/>
                                        </p:tgtEl>
                                        <p:attrNameLst>
                                          <p:attrName>style.visibility</p:attrName>
                                        </p:attrNameLst>
                                      </p:cBhvr>
                                      <p:to>
                                        <p:strVal val="visible"/>
                                      </p:to>
                                    </p:set>
                                    <p:anim calcmode="lin" valueType="num">
                                      <p:cBhvr>
                                        <p:cTn id="107" dur="1000" fill="hold"/>
                                        <p:tgtEl>
                                          <p:spTgt spid="158735"/>
                                        </p:tgtEl>
                                        <p:attrNameLst>
                                          <p:attrName>ppt_w</p:attrName>
                                        </p:attrNameLst>
                                      </p:cBhvr>
                                      <p:tavLst>
                                        <p:tav tm="0">
                                          <p:val>
                                            <p:fltVal val="0"/>
                                          </p:val>
                                        </p:tav>
                                        <p:tav tm="100000">
                                          <p:val>
                                            <p:strVal val="#ppt_w"/>
                                          </p:val>
                                        </p:tav>
                                      </p:tavLst>
                                    </p:anim>
                                    <p:anim calcmode="lin" valueType="num">
                                      <p:cBhvr>
                                        <p:cTn id="108" dur="1000" fill="hold"/>
                                        <p:tgtEl>
                                          <p:spTgt spid="158735"/>
                                        </p:tgtEl>
                                        <p:attrNameLst>
                                          <p:attrName>ppt_h</p:attrName>
                                        </p:attrNameLst>
                                      </p:cBhvr>
                                      <p:tavLst>
                                        <p:tav tm="0">
                                          <p:val>
                                            <p:fltVal val="0"/>
                                          </p:val>
                                        </p:tav>
                                        <p:tav tm="100000">
                                          <p:val>
                                            <p:strVal val="#ppt_h"/>
                                          </p:val>
                                        </p:tav>
                                      </p:tavLst>
                                    </p:anim>
                                    <p:anim calcmode="lin" valueType="num">
                                      <p:cBhvr>
                                        <p:cTn id="109" dur="1000" fill="hold"/>
                                        <p:tgtEl>
                                          <p:spTgt spid="158735"/>
                                        </p:tgtEl>
                                        <p:attrNameLst>
                                          <p:attrName>ppt_x</p:attrName>
                                        </p:attrNameLst>
                                      </p:cBhvr>
                                      <p:tavLst>
                                        <p:tav tm="0" fmla="#ppt_x+(cos(-2*pi*(1-$))*-#ppt_x-sin(-2*pi*(1-$))*(1-#ppt_y))*(1-$)">
                                          <p:val>
                                            <p:fltVal val="0"/>
                                          </p:val>
                                        </p:tav>
                                        <p:tav tm="100000">
                                          <p:val>
                                            <p:fltVal val="1"/>
                                          </p:val>
                                        </p:tav>
                                      </p:tavLst>
                                    </p:anim>
                                    <p:anim calcmode="lin" valueType="num">
                                      <p:cBhvr>
                                        <p:cTn id="110" dur="1000" fill="hold"/>
                                        <p:tgtEl>
                                          <p:spTgt spid="15873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P spid="158724" grpId="0" build="p" autoUpdateAnimBg="0"/>
      <p:bldP spid="158730" grpId="0" build="p" autoUpdateAnimBg="0"/>
      <p:bldP spid="158731" grpId="0" animBg="1"/>
      <p:bldP spid="158731" grpId="1" animBg="1"/>
      <p:bldP spid="158732" grpId="0" animBg="1"/>
      <p:bldP spid="158732" grpId="1" animBg="1"/>
      <p:bldP spid="158733" grpId="0" build="p" autoUpdateAnimBg="0" advAuto="0"/>
      <p:bldP spid="158733" grpId="1" build="allAtOnce"/>
      <p:bldP spid="158733" grpId="2" build="allAtOnce"/>
      <p:bldP spid="158734" grpId="0" build="p" autoUpdateAnimBg="0" advAuto="0"/>
      <p:bldP spid="158734" grpId="1" build="allAtOnce"/>
      <p:bldP spid="158734" grpId="2" build="allAtOnce"/>
      <p:bldP spid="158735" grpId="0" autoUpdateAnimBg="0"/>
      <p:bldP spid="15873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4000" smtClean="0"/>
              <a:t>The Combined Gas Law</a:t>
            </a:r>
          </a:p>
        </p:txBody>
      </p:sp>
      <p:sp>
        <p:nvSpPr>
          <p:cNvPr id="112643" name="Text Box 3"/>
          <p:cNvSpPr txBox="1">
            <a:spLocks noChangeArrowheads="1"/>
          </p:cNvSpPr>
          <p:nvPr/>
        </p:nvSpPr>
        <p:spPr bwMode="auto">
          <a:xfrm>
            <a:off x="381000" y="1752600"/>
            <a:ext cx="8610600" cy="822325"/>
          </a:xfrm>
          <a:prstGeom prst="rect">
            <a:avLst/>
          </a:prstGeom>
          <a:noFill/>
          <a:ln w="9525">
            <a:noFill/>
            <a:miter lim="800000"/>
            <a:headEnd/>
            <a:tailEnd/>
          </a:ln>
        </p:spPr>
        <p:txBody>
          <a:bodyPr>
            <a:spAutoFit/>
          </a:bodyPr>
          <a:lstStyle/>
          <a:p>
            <a:pPr algn="l"/>
            <a:r>
              <a:rPr lang="en-US" sz="2400"/>
              <a:t>When measured at STP, a quantity of gas has a volume of 500 dm</a:t>
            </a:r>
            <a:r>
              <a:rPr lang="en-US" sz="2400" baseline="30000"/>
              <a:t>3</a:t>
            </a:r>
            <a:r>
              <a:rPr lang="en-US" sz="2400"/>
              <a:t>.  What volume will it occupy at 0 </a:t>
            </a:r>
            <a:r>
              <a:rPr lang="en-US" sz="2400" baseline="30000"/>
              <a:t>o</a:t>
            </a:r>
            <a:r>
              <a:rPr lang="en-US" sz="2400"/>
              <a:t>C and 93.3 kPa?</a:t>
            </a:r>
          </a:p>
        </p:txBody>
      </p:sp>
      <p:sp>
        <p:nvSpPr>
          <p:cNvPr id="112644" name="Text Box 4"/>
          <p:cNvSpPr txBox="1">
            <a:spLocks noChangeArrowheads="1"/>
          </p:cNvSpPr>
          <p:nvPr/>
        </p:nvSpPr>
        <p:spPr bwMode="auto">
          <a:xfrm>
            <a:off x="1057275" y="4038600"/>
            <a:ext cx="3667125" cy="2282825"/>
          </a:xfrm>
          <a:prstGeom prst="rect">
            <a:avLst/>
          </a:prstGeom>
          <a:noFill/>
          <a:ln w="9525">
            <a:noFill/>
            <a:miter lim="800000"/>
            <a:headEnd/>
            <a:tailEnd/>
          </a:ln>
        </p:spPr>
        <p:txBody>
          <a:bodyPr wrap="none">
            <a:spAutoFit/>
          </a:bodyPr>
          <a:lstStyle/>
          <a:p>
            <a:pPr algn="l"/>
            <a:r>
              <a:rPr lang="en-US" sz="2400"/>
              <a:t>P</a:t>
            </a:r>
            <a:r>
              <a:rPr lang="en-US" sz="2400" baseline="-25000"/>
              <a:t>1</a:t>
            </a:r>
            <a:r>
              <a:rPr lang="en-US" sz="2400"/>
              <a:t> =  101.3 kPa</a:t>
            </a:r>
          </a:p>
          <a:p>
            <a:pPr algn="l"/>
            <a:r>
              <a:rPr lang="en-US" sz="2400"/>
              <a:t>T</a:t>
            </a:r>
            <a:r>
              <a:rPr lang="en-US" sz="2400" baseline="-25000"/>
              <a:t>1</a:t>
            </a:r>
            <a:r>
              <a:rPr lang="en-US" sz="2400"/>
              <a:t> =  273 K</a:t>
            </a:r>
          </a:p>
          <a:p>
            <a:pPr algn="l"/>
            <a:r>
              <a:rPr lang="en-US" sz="2400"/>
              <a:t>V</a:t>
            </a:r>
            <a:r>
              <a:rPr lang="en-US" sz="2400" baseline="-25000"/>
              <a:t>1</a:t>
            </a:r>
            <a:r>
              <a:rPr lang="en-US" sz="2400"/>
              <a:t> =  500 dm</a:t>
            </a:r>
            <a:r>
              <a:rPr lang="en-US" sz="2400" baseline="30000"/>
              <a:t>3</a:t>
            </a:r>
          </a:p>
          <a:p>
            <a:pPr algn="l"/>
            <a:r>
              <a:rPr lang="en-US" sz="2400"/>
              <a:t>P</a:t>
            </a:r>
            <a:r>
              <a:rPr lang="en-US" sz="2400" baseline="-25000"/>
              <a:t>2</a:t>
            </a:r>
            <a:r>
              <a:rPr lang="en-US" sz="2400"/>
              <a:t> =  93.3 kPa</a:t>
            </a:r>
          </a:p>
          <a:p>
            <a:pPr algn="l"/>
            <a:r>
              <a:rPr lang="en-US" sz="2400"/>
              <a:t>T</a:t>
            </a:r>
            <a:r>
              <a:rPr lang="en-US" sz="2400" baseline="-25000"/>
              <a:t>2</a:t>
            </a:r>
            <a:r>
              <a:rPr lang="en-US" sz="2400"/>
              <a:t> =  0 </a:t>
            </a:r>
            <a:r>
              <a:rPr lang="en-US" sz="2400" baseline="30000"/>
              <a:t>o</a:t>
            </a:r>
            <a:r>
              <a:rPr lang="en-US" sz="2400"/>
              <a:t>C + 273  =  273 K</a:t>
            </a:r>
          </a:p>
          <a:p>
            <a:pPr algn="l"/>
            <a:r>
              <a:rPr lang="en-US" sz="2400"/>
              <a:t>V</a:t>
            </a:r>
            <a:r>
              <a:rPr lang="en-US" sz="2400" baseline="-25000"/>
              <a:t>2</a:t>
            </a:r>
            <a:r>
              <a:rPr lang="en-US" sz="2400"/>
              <a:t> =  X dm</a:t>
            </a:r>
            <a:r>
              <a:rPr lang="en-US" sz="2400" baseline="30000"/>
              <a:t>3</a:t>
            </a:r>
          </a:p>
        </p:txBody>
      </p:sp>
      <p:sp>
        <p:nvSpPr>
          <p:cNvPr id="112647" name="Text Box 7"/>
          <p:cNvSpPr txBox="1">
            <a:spLocks noChangeArrowheads="1"/>
          </p:cNvSpPr>
          <p:nvPr/>
        </p:nvSpPr>
        <p:spPr bwMode="auto">
          <a:xfrm>
            <a:off x="1676400" y="3011488"/>
            <a:ext cx="361950" cy="457200"/>
          </a:xfrm>
          <a:prstGeom prst="rect">
            <a:avLst/>
          </a:prstGeom>
          <a:noFill/>
          <a:ln w="9525">
            <a:noFill/>
            <a:miter lim="800000"/>
            <a:headEnd/>
            <a:tailEnd/>
          </a:ln>
        </p:spPr>
        <p:txBody>
          <a:bodyPr wrap="none">
            <a:spAutoFit/>
          </a:bodyPr>
          <a:lstStyle/>
          <a:p>
            <a:pPr algn="l"/>
            <a:r>
              <a:rPr lang="en-US" sz="2400">
                <a:solidFill>
                  <a:schemeClr val="accent2"/>
                </a:solidFill>
              </a:rPr>
              <a:t>=</a:t>
            </a:r>
          </a:p>
        </p:txBody>
      </p:sp>
      <p:sp>
        <p:nvSpPr>
          <p:cNvPr id="112650" name="Rectangle 10"/>
          <p:cNvSpPr>
            <a:spLocks noChangeArrowheads="1"/>
          </p:cNvSpPr>
          <p:nvPr/>
        </p:nvSpPr>
        <p:spPr bwMode="auto">
          <a:xfrm>
            <a:off x="2209800" y="2819400"/>
            <a:ext cx="1219200" cy="1004888"/>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P</a:t>
            </a:r>
            <a:r>
              <a:rPr lang="en-US" sz="2400" baseline="-25000">
                <a:solidFill>
                  <a:schemeClr val="accent2"/>
                </a:solidFill>
              </a:rPr>
              <a:t>2</a:t>
            </a:r>
            <a:r>
              <a:rPr lang="en-US" sz="2400">
                <a:solidFill>
                  <a:schemeClr val="accent2"/>
                </a:solidFill>
              </a:rPr>
              <a:t> x V</a:t>
            </a:r>
            <a:r>
              <a:rPr lang="en-US" sz="2400" baseline="-25000">
                <a:solidFill>
                  <a:schemeClr val="accent2"/>
                </a:solidFill>
              </a:rPr>
              <a:t>2</a:t>
            </a:r>
            <a:endParaRPr lang="en-US" sz="2400">
              <a:solidFill>
                <a:schemeClr val="accent2"/>
              </a:solidFill>
            </a:endParaRPr>
          </a:p>
          <a:p>
            <a:pPr algn="l">
              <a:spcBef>
                <a:spcPct val="50000"/>
              </a:spcBef>
            </a:pPr>
            <a:r>
              <a:rPr lang="en-US" sz="2400">
                <a:solidFill>
                  <a:schemeClr val="accent2"/>
                </a:solidFill>
              </a:rPr>
              <a:t>    T</a:t>
            </a:r>
            <a:r>
              <a:rPr lang="en-US" sz="2400" baseline="-25000">
                <a:solidFill>
                  <a:schemeClr val="accent2"/>
                </a:solidFill>
              </a:rPr>
              <a:t>2</a:t>
            </a:r>
          </a:p>
        </p:txBody>
      </p:sp>
      <p:sp>
        <p:nvSpPr>
          <p:cNvPr id="112651" name="Line 11"/>
          <p:cNvSpPr>
            <a:spLocks noChangeShapeType="1"/>
          </p:cNvSpPr>
          <p:nvPr/>
        </p:nvSpPr>
        <p:spPr bwMode="auto">
          <a:xfrm>
            <a:off x="2209800" y="3352800"/>
            <a:ext cx="1219200" cy="0"/>
          </a:xfrm>
          <a:prstGeom prst="line">
            <a:avLst/>
          </a:prstGeom>
          <a:noFill/>
          <a:ln w="9525">
            <a:solidFill>
              <a:schemeClr val="accent2"/>
            </a:solidFill>
            <a:round/>
            <a:headEnd/>
            <a:tailEnd/>
          </a:ln>
        </p:spPr>
        <p:txBody>
          <a:bodyPr/>
          <a:lstStyle/>
          <a:p>
            <a:endParaRPr lang="en-US"/>
          </a:p>
        </p:txBody>
      </p:sp>
      <p:sp>
        <p:nvSpPr>
          <p:cNvPr id="112652" name="Rectangle 12"/>
          <p:cNvSpPr>
            <a:spLocks noChangeArrowheads="1"/>
          </p:cNvSpPr>
          <p:nvPr/>
        </p:nvSpPr>
        <p:spPr bwMode="auto">
          <a:xfrm>
            <a:off x="381000" y="2819400"/>
            <a:ext cx="1219200" cy="1004888"/>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P</a:t>
            </a:r>
            <a:r>
              <a:rPr lang="en-US" sz="2400" baseline="-25000">
                <a:solidFill>
                  <a:schemeClr val="accent2"/>
                </a:solidFill>
              </a:rPr>
              <a:t>1</a:t>
            </a:r>
            <a:r>
              <a:rPr lang="en-US" sz="2400">
                <a:solidFill>
                  <a:schemeClr val="accent2"/>
                </a:solidFill>
              </a:rPr>
              <a:t> x V</a:t>
            </a:r>
            <a:r>
              <a:rPr lang="en-US" sz="2400" baseline="-25000">
                <a:solidFill>
                  <a:schemeClr val="accent2"/>
                </a:solidFill>
              </a:rPr>
              <a:t>1</a:t>
            </a:r>
            <a:endParaRPr lang="en-US" sz="2400">
              <a:solidFill>
                <a:schemeClr val="accent2"/>
              </a:solidFill>
            </a:endParaRPr>
          </a:p>
          <a:p>
            <a:pPr algn="l">
              <a:spcBef>
                <a:spcPct val="50000"/>
              </a:spcBef>
            </a:pPr>
            <a:r>
              <a:rPr lang="en-US" sz="2400">
                <a:solidFill>
                  <a:schemeClr val="accent2"/>
                </a:solidFill>
              </a:rPr>
              <a:t>    T</a:t>
            </a:r>
            <a:r>
              <a:rPr lang="en-US" sz="2400" baseline="-25000">
                <a:solidFill>
                  <a:schemeClr val="accent2"/>
                </a:solidFill>
              </a:rPr>
              <a:t>1</a:t>
            </a:r>
          </a:p>
        </p:txBody>
      </p:sp>
      <p:sp>
        <p:nvSpPr>
          <p:cNvPr id="112653" name="Line 13"/>
          <p:cNvSpPr>
            <a:spLocks noChangeShapeType="1"/>
          </p:cNvSpPr>
          <p:nvPr/>
        </p:nvSpPr>
        <p:spPr bwMode="auto">
          <a:xfrm>
            <a:off x="381000" y="3352800"/>
            <a:ext cx="1219200" cy="0"/>
          </a:xfrm>
          <a:prstGeom prst="line">
            <a:avLst/>
          </a:prstGeom>
          <a:noFill/>
          <a:ln w="9525">
            <a:solidFill>
              <a:schemeClr val="accent2"/>
            </a:solidFill>
            <a:round/>
            <a:headEnd/>
            <a:tailEnd/>
          </a:ln>
        </p:spPr>
        <p:txBody>
          <a:bodyPr/>
          <a:lstStyle/>
          <a:p>
            <a:endParaRPr lang="en-US"/>
          </a:p>
        </p:txBody>
      </p:sp>
      <p:sp>
        <p:nvSpPr>
          <p:cNvPr id="112654" name="Text Box 14"/>
          <p:cNvSpPr txBox="1">
            <a:spLocks noChangeArrowheads="1"/>
          </p:cNvSpPr>
          <p:nvPr/>
        </p:nvSpPr>
        <p:spPr bwMode="auto">
          <a:xfrm>
            <a:off x="4038600" y="2909888"/>
            <a:ext cx="4676775" cy="366712"/>
          </a:xfrm>
          <a:prstGeom prst="rect">
            <a:avLst/>
          </a:prstGeom>
          <a:noFill/>
          <a:ln w="9525">
            <a:noFill/>
            <a:miter lim="800000"/>
            <a:headEnd/>
            <a:tailEnd/>
          </a:ln>
        </p:spPr>
        <p:txBody>
          <a:bodyPr wrap="none">
            <a:spAutoFit/>
          </a:bodyPr>
          <a:lstStyle/>
          <a:p>
            <a:pPr algn="l"/>
            <a:r>
              <a:rPr lang="en-US" sz="1800"/>
              <a:t>(101.3 kPa) x (500 dm</a:t>
            </a:r>
            <a:r>
              <a:rPr lang="en-US" sz="1800" baseline="30000"/>
              <a:t>3</a:t>
            </a:r>
            <a:r>
              <a:rPr lang="en-US" sz="1800"/>
              <a:t>)  =  (93.3 kPa) x (V</a:t>
            </a:r>
            <a:r>
              <a:rPr lang="en-US" sz="1800" baseline="-25000"/>
              <a:t>2</a:t>
            </a:r>
            <a:r>
              <a:rPr lang="en-US" sz="1800"/>
              <a:t>)</a:t>
            </a:r>
          </a:p>
        </p:txBody>
      </p:sp>
      <p:sp>
        <p:nvSpPr>
          <p:cNvPr id="112657" name="Line 17"/>
          <p:cNvSpPr>
            <a:spLocks noChangeShapeType="1"/>
          </p:cNvSpPr>
          <p:nvPr/>
        </p:nvSpPr>
        <p:spPr bwMode="auto">
          <a:xfrm>
            <a:off x="4038600" y="3276600"/>
            <a:ext cx="2590800" cy="0"/>
          </a:xfrm>
          <a:prstGeom prst="line">
            <a:avLst/>
          </a:prstGeom>
          <a:noFill/>
          <a:ln w="9525">
            <a:solidFill>
              <a:schemeClr val="tx1"/>
            </a:solidFill>
            <a:round/>
            <a:headEnd/>
            <a:tailEnd/>
          </a:ln>
        </p:spPr>
        <p:txBody>
          <a:bodyPr/>
          <a:lstStyle/>
          <a:p>
            <a:endParaRPr lang="en-US"/>
          </a:p>
        </p:txBody>
      </p:sp>
      <p:sp>
        <p:nvSpPr>
          <p:cNvPr id="112658" name="Line 18"/>
          <p:cNvSpPr>
            <a:spLocks noChangeShapeType="1"/>
          </p:cNvSpPr>
          <p:nvPr/>
        </p:nvSpPr>
        <p:spPr bwMode="auto">
          <a:xfrm>
            <a:off x="6934200" y="3276600"/>
            <a:ext cx="1752600" cy="0"/>
          </a:xfrm>
          <a:prstGeom prst="line">
            <a:avLst/>
          </a:prstGeom>
          <a:noFill/>
          <a:ln w="9525">
            <a:solidFill>
              <a:schemeClr val="tx1"/>
            </a:solidFill>
            <a:round/>
            <a:headEnd/>
            <a:tailEnd/>
          </a:ln>
        </p:spPr>
        <p:txBody>
          <a:bodyPr/>
          <a:lstStyle/>
          <a:p>
            <a:endParaRPr lang="en-US"/>
          </a:p>
        </p:txBody>
      </p:sp>
      <p:sp>
        <p:nvSpPr>
          <p:cNvPr id="112659" name="Text Box 19"/>
          <p:cNvSpPr txBox="1">
            <a:spLocks noChangeArrowheads="1"/>
          </p:cNvSpPr>
          <p:nvPr/>
        </p:nvSpPr>
        <p:spPr bwMode="auto">
          <a:xfrm>
            <a:off x="4857750" y="3276600"/>
            <a:ext cx="781050" cy="366713"/>
          </a:xfrm>
          <a:prstGeom prst="rect">
            <a:avLst/>
          </a:prstGeom>
          <a:noFill/>
          <a:ln w="9525">
            <a:noFill/>
            <a:miter lim="800000"/>
            <a:headEnd/>
            <a:tailEnd/>
          </a:ln>
        </p:spPr>
        <p:txBody>
          <a:bodyPr wrap="none">
            <a:spAutoFit/>
          </a:bodyPr>
          <a:lstStyle/>
          <a:p>
            <a:pPr algn="l"/>
            <a:r>
              <a:rPr lang="en-US" sz="1800"/>
              <a:t>273 K</a:t>
            </a:r>
          </a:p>
        </p:txBody>
      </p:sp>
      <p:sp>
        <p:nvSpPr>
          <p:cNvPr id="112660" name="Text Box 20"/>
          <p:cNvSpPr txBox="1">
            <a:spLocks noChangeArrowheads="1"/>
          </p:cNvSpPr>
          <p:nvPr/>
        </p:nvSpPr>
        <p:spPr bwMode="auto">
          <a:xfrm>
            <a:off x="7451725" y="3276600"/>
            <a:ext cx="781050" cy="366713"/>
          </a:xfrm>
          <a:prstGeom prst="rect">
            <a:avLst/>
          </a:prstGeom>
          <a:noFill/>
          <a:ln w="9525">
            <a:noFill/>
            <a:miter lim="800000"/>
            <a:headEnd/>
            <a:tailEnd/>
          </a:ln>
        </p:spPr>
        <p:txBody>
          <a:bodyPr wrap="none">
            <a:spAutoFit/>
          </a:bodyPr>
          <a:lstStyle/>
          <a:p>
            <a:pPr algn="l"/>
            <a:r>
              <a:rPr lang="en-US" sz="1800"/>
              <a:t>273 K</a:t>
            </a:r>
          </a:p>
        </p:txBody>
      </p:sp>
      <p:sp>
        <p:nvSpPr>
          <p:cNvPr id="112661" name="Text Box 21"/>
          <p:cNvSpPr txBox="1">
            <a:spLocks noChangeArrowheads="1"/>
          </p:cNvSpPr>
          <p:nvPr/>
        </p:nvSpPr>
        <p:spPr bwMode="auto">
          <a:xfrm>
            <a:off x="5449888" y="4800600"/>
            <a:ext cx="2398712" cy="457200"/>
          </a:xfrm>
          <a:prstGeom prst="rect">
            <a:avLst/>
          </a:prstGeom>
          <a:noFill/>
          <a:ln w="9525">
            <a:noFill/>
            <a:miter lim="800000"/>
            <a:headEnd/>
            <a:tailEnd/>
          </a:ln>
        </p:spPr>
        <p:txBody>
          <a:bodyPr wrap="none">
            <a:spAutoFit/>
          </a:bodyPr>
          <a:lstStyle/>
          <a:p>
            <a:pPr algn="l"/>
            <a:r>
              <a:rPr lang="en-US" sz="2400"/>
              <a:t>V</a:t>
            </a:r>
            <a:r>
              <a:rPr lang="en-US" sz="2400" baseline="-25000"/>
              <a:t>2</a:t>
            </a:r>
            <a:r>
              <a:rPr lang="en-US" sz="2400"/>
              <a:t>  =  542.9 dm</a:t>
            </a:r>
            <a:r>
              <a:rPr lang="en-US" sz="2400" baseline="30000"/>
              <a:t>3</a:t>
            </a:r>
          </a:p>
        </p:txBody>
      </p:sp>
      <p:sp>
        <p:nvSpPr>
          <p:cNvPr id="112656" name="AutoShape 23">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box(out)">
                                      <p:cBhvr>
                                        <p:cTn id="7" dur="500"/>
                                        <p:tgtEl>
                                          <p:spTgt spid="11264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47">
                                            <p:txEl>
                                              <p:pRg st="0" end="0"/>
                                            </p:txEl>
                                          </p:spTgt>
                                        </p:tgtEl>
                                        <p:attrNameLst>
                                          <p:attrName>style.visibility</p:attrName>
                                        </p:attrNameLst>
                                      </p:cBhvr>
                                      <p:to>
                                        <p:strVal val="visible"/>
                                      </p:to>
                                    </p:set>
                                    <p:animEffect transition="in" filter="dissolve">
                                      <p:cBhvr>
                                        <p:cTn id="12" dur="500"/>
                                        <p:tgtEl>
                                          <p:spTgt spid="112647">
                                            <p:txEl>
                                              <p:pRg st="0" end="0"/>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12650">
                                            <p:txEl>
                                              <p:pRg st="0" end="0"/>
                                            </p:txEl>
                                          </p:spTgt>
                                        </p:tgtEl>
                                        <p:attrNameLst>
                                          <p:attrName>style.visibility</p:attrName>
                                        </p:attrNameLst>
                                      </p:cBhvr>
                                      <p:to>
                                        <p:strVal val="visible"/>
                                      </p:to>
                                    </p:set>
                                    <p:animEffect transition="in" filter="dissolve">
                                      <p:cBhvr>
                                        <p:cTn id="16" dur="500"/>
                                        <p:tgtEl>
                                          <p:spTgt spid="112650">
                                            <p:txEl>
                                              <p:pRg st="0" end="0"/>
                                            </p:txEl>
                                          </p:spTgt>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12650">
                                            <p:txEl>
                                              <p:pRg st="1" end="1"/>
                                            </p:txEl>
                                          </p:spTgt>
                                        </p:tgtEl>
                                        <p:attrNameLst>
                                          <p:attrName>style.visibility</p:attrName>
                                        </p:attrNameLst>
                                      </p:cBhvr>
                                      <p:to>
                                        <p:strVal val="visible"/>
                                      </p:to>
                                    </p:set>
                                    <p:animEffect transition="in" filter="dissolve">
                                      <p:cBhvr>
                                        <p:cTn id="20" dur="500"/>
                                        <p:tgtEl>
                                          <p:spTgt spid="112650">
                                            <p:txEl>
                                              <p:pRg st="1" end="1"/>
                                            </p:txEl>
                                          </p:spTgt>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12651"/>
                                        </p:tgtEl>
                                        <p:attrNameLst>
                                          <p:attrName>style.visibility</p:attrName>
                                        </p:attrNameLst>
                                      </p:cBhvr>
                                      <p:to>
                                        <p:strVal val="visible"/>
                                      </p:to>
                                    </p:set>
                                    <p:animEffect transition="in" filter="dissolve">
                                      <p:cBhvr>
                                        <p:cTn id="24" dur="500"/>
                                        <p:tgtEl>
                                          <p:spTgt spid="112651"/>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112652">
                                            <p:txEl>
                                              <p:pRg st="0" end="0"/>
                                            </p:txEl>
                                          </p:spTgt>
                                        </p:tgtEl>
                                        <p:attrNameLst>
                                          <p:attrName>style.visibility</p:attrName>
                                        </p:attrNameLst>
                                      </p:cBhvr>
                                      <p:to>
                                        <p:strVal val="visible"/>
                                      </p:to>
                                    </p:set>
                                    <p:animEffect transition="in" filter="dissolve">
                                      <p:cBhvr>
                                        <p:cTn id="28" dur="500"/>
                                        <p:tgtEl>
                                          <p:spTgt spid="112652">
                                            <p:txEl>
                                              <p:pRg st="0" end="0"/>
                                            </p:txEl>
                                          </p:spTgt>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12652">
                                            <p:txEl>
                                              <p:pRg st="1" end="1"/>
                                            </p:txEl>
                                          </p:spTgt>
                                        </p:tgtEl>
                                        <p:attrNameLst>
                                          <p:attrName>style.visibility</p:attrName>
                                        </p:attrNameLst>
                                      </p:cBhvr>
                                      <p:to>
                                        <p:strVal val="visible"/>
                                      </p:to>
                                    </p:set>
                                    <p:animEffect transition="in" filter="dissolve">
                                      <p:cBhvr>
                                        <p:cTn id="32" dur="500"/>
                                        <p:tgtEl>
                                          <p:spTgt spid="112652">
                                            <p:txEl>
                                              <p:pRg st="1" end="1"/>
                                            </p:txEl>
                                          </p:spTgt>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12653"/>
                                        </p:tgtEl>
                                        <p:attrNameLst>
                                          <p:attrName>style.visibility</p:attrName>
                                        </p:attrNameLst>
                                      </p:cBhvr>
                                      <p:to>
                                        <p:strVal val="visible"/>
                                      </p:to>
                                    </p:set>
                                    <p:animEffect transition="in" filter="dissolve">
                                      <p:cBhvr>
                                        <p:cTn id="36" dur="500"/>
                                        <p:tgtEl>
                                          <p:spTgt spid="11265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12644">
                                            <p:txEl>
                                              <p:pRg st="0" end="0"/>
                                            </p:txEl>
                                          </p:spTgt>
                                        </p:tgtEl>
                                        <p:attrNameLst>
                                          <p:attrName>style.visibility</p:attrName>
                                        </p:attrNameLst>
                                      </p:cBhvr>
                                      <p:to>
                                        <p:strVal val="visible"/>
                                      </p:to>
                                    </p:set>
                                    <p:animEffect transition="in" filter="dissolve">
                                      <p:cBhvr>
                                        <p:cTn id="41" dur="500"/>
                                        <p:tgtEl>
                                          <p:spTgt spid="11264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2644">
                                            <p:txEl>
                                              <p:pRg st="1" end="1"/>
                                            </p:txEl>
                                          </p:spTgt>
                                        </p:tgtEl>
                                        <p:attrNameLst>
                                          <p:attrName>style.visibility</p:attrName>
                                        </p:attrNameLst>
                                      </p:cBhvr>
                                      <p:to>
                                        <p:strVal val="visible"/>
                                      </p:to>
                                    </p:set>
                                    <p:animEffect transition="in" filter="dissolve">
                                      <p:cBhvr>
                                        <p:cTn id="46" dur="500"/>
                                        <p:tgtEl>
                                          <p:spTgt spid="11264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12644">
                                            <p:txEl>
                                              <p:pRg st="2" end="2"/>
                                            </p:txEl>
                                          </p:spTgt>
                                        </p:tgtEl>
                                        <p:attrNameLst>
                                          <p:attrName>style.visibility</p:attrName>
                                        </p:attrNameLst>
                                      </p:cBhvr>
                                      <p:to>
                                        <p:strVal val="visible"/>
                                      </p:to>
                                    </p:set>
                                    <p:animEffect transition="in" filter="dissolve">
                                      <p:cBhvr>
                                        <p:cTn id="51" dur="500"/>
                                        <p:tgtEl>
                                          <p:spTgt spid="11264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12644">
                                            <p:txEl>
                                              <p:pRg st="3" end="3"/>
                                            </p:txEl>
                                          </p:spTgt>
                                        </p:tgtEl>
                                        <p:attrNameLst>
                                          <p:attrName>style.visibility</p:attrName>
                                        </p:attrNameLst>
                                      </p:cBhvr>
                                      <p:to>
                                        <p:strVal val="visible"/>
                                      </p:to>
                                    </p:set>
                                    <p:animEffect transition="in" filter="dissolve">
                                      <p:cBhvr>
                                        <p:cTn id="56" dur="500"/>
                                        <p:tgtEl>
                                          <p:spTgt spid="112644">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12644">
                                            <p:txEl>
                                              <p:pRg st="4" end="4"/>
                                            </p:txEl>
                                          </p:spTgt>
                                        </p:tgtEl>
                                        <p:attrNameLst>
                                          <p:attrName>style.visibility</p:attrName>
                                        </p:attrNameLst>
                                      </p:cBhvr>
                                      <p:to>
                                        <p:strVal val="visible"/>
                                      </p:to>
                                    </p:set>
                                    <p:animEffect transition="in" filter="dissolve">
                                      <p:cBhvr>
                                        <p:cTn id="61" dur="500"/>
                                        <p:tgtEl>
                                          <p:spTgt spid="112644">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12644">
                                            <p:txEl>
                                              <p:pRg st="5" end="5"/>
                                            </p:txEl>
                                          </p:spTgt>
                                        </p:tgtEl>
                                        <p:attrNameLst>
                                          <p:attrName>style.visibility</p:attrName>
                                        </p:attrNameLst>
                                      </p:cBhvr>
                                      <p:to>
                                        <p:strVal val="visible"/>
                                      </p:to>
                                    </p:set>
                                    <p:animEffect transition="in" filter="dissolve">
                                      <p:cBhvr>
                                        <p:cTn id="66" dur="500"/>
                                        <p:tgtEl>
                                          <p:spTgt spid="112644">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12654">
                                            <p:txEl>
                                              <p:pRg st="0" end="0"/>
                                            </p:txEl>
                                          </p:spTgt>
                                        </p:tgtEl>
                                        <p:attrNameLst>
                                          <p:attrName>style.visibility</p:attrName>
                                        </p:attrNameLst>
                                      </p:cBhvr>
                                      <p:to>
                                        <p:strVal val="visible"/>
                                      </p:to>
                                    </p:set>
                                    <p:animEffect transition="in" filter="dissolve">
                                      <p:cBhvr>
                                        <p:cTn id="71" dur="500"/>
                                        <p:tgtEl>
                                          <p:spTgt spid="112654">
                                            <p:txEl>
                                              <p:pRg st="0" end="0"/>
                                            </p:txEl>
                                          </p:spTgt>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112657"/>
                                        </p:tgtEl>
                                        <p:attrNameLst>
                                          <p:attrName>style.visibility</p:attrName>
                                        </p:attrNameLst>
                                      </p:cBhvr>
                                      <p:to>
                                        <p:strVal val="visible"/>
                                      </p:to>
                                    </p:set>
                                    <p:animEffect transition="in" filter="dissolve">
                                      <p:cBhvr>
                                        <p:cTn id="75" dur="500"/>
                                        <p:tgtEl>
                                          <p:spTgt spid="112657"/>
                                        </p:tgtEl>
                                      </p:cBhvr>
                                    </p:animEffect>
                                  </p:childTnLst>
                                </p:cTn>
                              </p:par>
                            </p:childTnLst>
                          </p:cTn>
                        </p:par>
                        <p:par>
                          <p:cTn id="76" fill="hold">
                            <p:stCondLst>
                              <p:cond delay="1000"/>
                            </p:stCondLst>
                            <p:childTnLst>
                              <p:par>
                                <p:cTn id="77" presetID="9" presetClass="entr" presetSubtype="0" fill="hold" grpId="0" nodeType="afterEffect">
                                  <p:stCondLst>
                                    <p:cond delay="0"/>
                                  </p:stCondLst>
                                  <p:childTnLst>
                                    <p:set>
                                      <p:cBhvr>
                                        <p:cTn id="78" dur="1" fill="hold">
                                          <p:stCondLst>
                                            <p:cond delay="0"/>
                                          </p:stCondLst>
                                        </p:cTn>
                                        <p:tgtEl>
                                          <p:spTgt spid="112658"/>
                                        </p:tgtEl>
                                        <p:attrNameLst>
                                          <p:attrName>style.visibility</p:attrName>
                                        </p:attrNameLst>
                                      </p:cBhvr>
                                      <p:to>
                                        <p:strVal val="visible"/>
                                      </p:to>
                                    </p:set>
                                    <p:animEffect transition="in" filter="dissolve">
                                      <p:cBhvr>
                                        <p:cTn id="79" dur="500"/>
                                        <p:tgtEl>
                                          <p:spTgt spid="112658"/>
                                        </p:tgtEl>
                                      </p:cBhvr>
                                    </p:animEffect>
                                  </p:childTnLst>
                                </p:cTn>
                              </p:par>
                            </p:childTnLst>
                          </p:cTn>
                        </p:par>
                        <p:par>
                          <p:cTn id="80" fill="hold">
                            <p:stCondLst>
                              <p:cond delay="1500"/>
                            </p:stCondLst>
                            <p:childTnLst>
                              <p:par>
                                <p:cTn id="81" presetID="9" presetClass="entr" presetSubtype="0" fill="hold" grpId="0" nodeType="afterEffect">
                                  <p:stCondLst>
                                    <p:cond delay="0"/>
                                  </p:stCondLst>
                                  <p:childTnLst>
                                    <p:set>
                                      <p:cBhvr>
                                        <p:cTn id="82" dur="1" fill="hold">
                                          <p:stCondLst>
                                            <p:cond delay="0"/>
                                          </p:stCondLst>
                                        </p:cTn>
                                        <p:tgtEl>
                                          <p:spTgt spid="112659">
                                            <p:txEl>
                                              <p:pRg st="0" end="0"/>
                                            </p:txEl>
                                          </p:spTgt>
                                        </p:tgtEl>
                                        <p:attrNameLst>
                                          <p:attrName>style.visibility</p:attrName>
                                        </p:attrNameLst>
                                      </p:cBhvr>
                                      <p:to>
                                        <p:strVal val="visible"/>
                                      </p:to>
                                    </p:set>
                                    <p:animEffect transition="in" filter="dissolve">
                                      <p:cBhvr>
                                        <p:cTn id="83" dur="500"/>
                                        <p:tgtEl>
                                          <p:spTgt spid="112659">
                                            <p:txEl>
                                              <p:pRg st="0" end="0"/>
                                            </p:txEl>
                                          </p:spTgt>
                                        </p:tgtEl>
                                      </p:cBhvr>
                                    </p:animEffect>
                                  </p:childTnLst>
                                </p:cTn>
                              </p:par>
                            </p:childTnLst>
                          </p:cTn>
                        </p:par>
                        <p:par>
                          <p:cTn id="84" fill="hold">
                            <p:stCondLst>
                              <p:cond delay="2000"/>
                            </p:stCondLst>
                            <p:childTnLst>
                              <p:par>
                                <p:cTn id="85" presetID="9" presetClass="entr" presetSubtype="0" fill="hold" grpId="0" nodeType="afterEffect">
                                  <p:stCondLst>
                                    <p:cond delay="0"/>
                                  </p:stCondLst>
                                  <p:childTnLst>
                                    <p:set>
                                      <p:cBhvr>
                                        <p:cTn id="86" dur="1" fill="hold">
                                          <p:stCondLst>
                                            <p:cond delay="0"/>
                                          </p:stCondLst>
                                        </p:cTn>
                                        <p:tgtEl>
                                          <p:spTgt spid="112660">
                                            <p:txEl>
                                              <p:pRg st="0" end="0"/>
                                            </p:txEl>
                                          </p:spTgt>
                                        </p:tgtEl>
                                        <p:attrNameLst>
                                          <p:attrName>style.visibility</p:attrName>
                                        </p:attrNameLst>
                                      </p:cBhvr>
                                      <p:to>
                                        <p:strVal val="visible"/>
                                      </p:to>
                                    </p:set>
                                    <p:animEffect transition="in" filter="dissolve">
                                      <p:cBhvr>
                                        <p:cTn id="87" dur="500"/>
                                        <p:tgtEl>
                                          <p:spTgt spid="112660">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12661"/>
                                        </p:tgtEl>
                                        <p:attrNameLst>
                                          <p:attrName>style.visibility</p:attrName>
                                        </p:attrNameLst>
                                      </p:cBhvr>
                                      <p:to>
                                        <p:strVal val="visible"/>
                                      </p:to>
                                    </p:set>
                                    <p:anim calcmode="lin" valueType="num">
                                      <p:cBhvr>
                                        <p:cTn id="92" dur="1000" fill="hold"/>
                                        <p:tgtEl>
                                          <p:spTgt spid="112661"/>
                                        </p:tgtEl>
                                        <p:attrNameLst>
                                          <p:attrName>ppt_w</p:attrName>
                                        </p:attrNameLst>
                                      </p:cBhvr>
                                      <p:tavLst>
                                        <p:tav tm="0">
                                          <p:val>
                                            <p:fltVal val="0"/>
                                          </p:val>
                                        </p:tav>
                                        <p:tav tm="100000">
                                          <p:val>
                                            <p:strVal val="#ppt_w"/>
                                          </p:val>
                                        </p:tav>
                                      </p:tavLst>
                                    </p:anim>
                                    <p:anim calcmode="lin" valueType="num">
                                      <p:cBhvr>
                                        <p:cTn id="93" dur="1000" fill="hold"/>
                                        <p:tgtEl>
                                          <p:spTgt spid="112661"/>
                                        </p:tgtEl>
                                        <p:attrNameLst>
                                          <p:attrName>ppt_h</p:attrName>
                                        </p:attrNameLst>
                                      </p:cBhvr>
                                      <p:tavLst>
                                        <p:tav tm="0">
                                          <p:val>
                                            <p:fltVal val="0"/>
                                          </p:val>
                                        </p:tav>
                                        <p:tav tm="100000">
                                          <p:val>
                                            <p:strVal val="#ppt_h"/>
                                          </p:val>
                                        </p:tav>
                                      </p:tavLst>
                                    </p:anim>
                                    <p:anim calcmode="lin" valueType="num">
                                      <p:cBhvr>
                                        <p:cTn id="94" dur="1000" fill="hold"/>
                                        <p:tgtEl>
                                          <p:spTgt spid="11266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1266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P spid="112644" grpId="0" build="p" autoUpdateAnimBg="0"/>
      <p:bldP spid="112647" grpId="0" build="p" autoUpdateAnimBg="0"/>
      <p:bldP spid="112650" grpId="0" build="p" autoUpdateAnimBg="0" advAuto="0"/>
      <p:bldP spid="112651" grpId="0" animBg="1"/>
      <p:bldP spid="112652" grpId="0" build="p" autoUpdateAnimBg="0" advAuto="0"/>
      <p:bldP spid="112653" grpId="0" animBg="1"/>
      <p:bldP spid="112654" grpId="0" build="p" autoUpdateAnimBg="0"/>
      <p:bldP spid="112657" grpId="0" animBg="1"/>
      <p:bldP spid="112658" grpId="0" animBg="1"/>
      <p:bldP spid="112659" grpId="0" build="p" autoUpdateAnimBg="0" advAuto="0"/>
      <p:bldP spid="112660" grpId="0" build="p" autoUpdateAnimBg="0" advAuto="0"/>
      <p:bldP spid="112661"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263" name="Rectangle 119"/>
          <p:cNvSpPr>
            <a:spLocks noChangeArrowheads="1"/>
          </p:cNvSpPr>
          <p:nvPr>
            <p:ph type="body" idx="1"/>
          </p:nvPr>
        </p:nvSpPr>
        <p:spPr>
          <a:xfrm>
            <a:off x="3048000" y="1500188"/>
            <a:ext cx="6265863" cy="1928812"/>
          </a:xfrm>
          <a:noFill/>
        </p:spPr>
        <p:txBody>
          <a:bodyPr/>
          <a:lstStyle/>
          <a:p>
            <a:pPr eaLnBrk="1" hangingPunct="1">
              <a:buFontTx/>
              <a:buNone/>
            </a:pPr>
            <a:r>
              <a:rPr lang="en-US" smtClean="0"/>
              <a:t>   The pressure and absolute temperature (K) of a gas are directly related </a:t>
            </a:r>
          </a:p>
          <a:p>
            <a:pPr lvl="1" eaLnBrk="1" hangingPunct="1"/>
            <a:r>
              <a:rPr lang="en-US" smtClean="0"/>
              <a:t>at constant mass &amp; volume</a:t>
            </a:r>
          </a:p>
        </p:txBody>
      </p:sp>
      <p:grpSp>
        <p:nvGrpSpPr>
          <p:cNvPr id="2" name="Group 5"/>
          <p:cNvGrpSpPr>
            <a:grpSpLocks/>
          </p:cNvGrpSpPr>
          <p:nvPr/>
        </p:nvGrpSpPr>
        <p:grpSpPr bwMode="auto">
          <a:xfrm>
            <a:off x="1136650" y="4037013"/>
            <a:ext cx="3021013" cy="2668587"/>
            <a:chOff x="754" y="2175"/>
            <a:chExt cx="1750" cy="1743"/>
          </a:xfrm>
        </p:grpSpPr>
        <p:sp>
          <p:nvSpPr>
            <p:cNvPr id="10278" name="Text Box 6"/>
            <p:cNvSpPr txBox="1">
              <a:spLocks noChangeArrowheads="1"/>
            </p:cNvSpPr>
            <p:nvPr/>
          </p:nvSpPr>
          <p:spPr bwMode="auto">
            <a:xfrm>
              <a:off x="754" y="2693"/>
              <a:ext cx="284" cy="388"/>
            </a:xfrm>
            <a:prstGeom prst="rect">
              <a:avLst/>
            </a:prstGeom>
            <a:noFill/>
            <a:ln w="9525">
              <a:noFill/>
              <a:miter lim="800000"/>
              <a:headEnd/>
              <a:tailEnd/>
            </a:ln>
          </p:spPr>
          <p:txBody>
            <a:bodyPr/>
            <a:lstStyle/>
            <a:p>
              <a:pPr algn="l" eaLnBrk="0" hangingPunct="0"/>
              <a:r>
                <a:rPr lang="en-US" sz="2800" b="1"/>
                <a:t>P</a:t>
              </a:r>
              <a:endParaRPr lang="en-US" sz="1600"/>
            </a:p>
          </p:txBody>
        </p:sp>
        <p:sp>
          <p:nvSpPr>
            <p:cNvPr id="10279" name="Text Box 7"/>
            <p:cNvSpPr txBox="1">
              <a:spLocks noChangeArrowheads="1"/>
            </p:cNvSpPr>
            <p:nvPr/>
          </p:nvSpPr>
          <p:spPr bwMode="auto">
            <a:xfrm>
              <a:off x="1621" y="3530"/>
              <a:ext cx="283" cy="388"/>
            </a:xfrm>
            <a:prstGeom prst="rect">
              <a:avLst/>
            </a:prstGeom>
            <a:noFill/>
            <a:ln w="9525">
              <a:noFill/>
              <a:miter lim="800000"/>
              <a:headEnd/>
              <a:tailEnd/>
            </a:ln>
          </p:spPr>
          <p:txBody>
            <a:bodyPr/>
            <a:lstStyle/>
            <a:p>
              <a:pPr algn="just" eaLnBrk="0" hangingPunct="0"/>
              <a:r>
                <a:rPr lang="en-US" sz="2800" b="1"/>
                <a:t>T</a:t>
              </a:r>
              <a:endParaRPr lang="en-US" sz="1600"/>
            </a:p>
          </p:txBody>
        </p:sp>
        <p:grpSp>
          <p:nvGrpSpPr>
            <p:cNvPr id="10280" name="Group 8"/>
            <p:cNvGrpSpPr>
              <a:grpSpLocks/>
            </p:cNvGrpSpPr>
            <p:nvPr/>
          </p:nvGrpSpPr>
          <p:grpSpPr bwMode="auto">
            <a:xfrm>
              <a:off x="1038" y="2175"/>
              <a:ext cx="1466" cy="1365"/>
              <a:chOff x="1038" y="2175"/>
              <a:chExt cx="1466" cy="1365"/>
            </a:xfrm>
          </p:grpSpPr>
          <p:sp>
            <p:nvSpPr>
              <p:cNvPr id="10281" name="Line 9"/>
              <p:cNvSpPr>
                <a:spLocks noChangeShapeType="1"/>
              </p:cNvSpPr>
              <p:nvPr/>
            </p:nvSpPr>
            <p:spPr bwMode="auto">
              <a:xfrm>
                <a:off x="1038" y="2175"/>
                <a:ext cx="0" cy="1365"/>
              </a:xfrm>
              <a:prstGeom prst="line">
                <a:avLst/>
              </a:prstGeom>
              <a:noFill/>
              <a:ln w="57150">
                <a:solidFill>
                  <a:schemeClr val="tx1"/>
                </a:solidFill>
                <a:round/>
                <a:headEnd type="triangle" w="med" len="med"/>
                <a:tailEnd/>
              </a:ln>
            </p:spPr>
            <p:txBody>
              <a:bodyPr/>
              <a:lstStyle/>
              <a:p>
                <a:endParaRPr lang="en-US"/>
              </a:p>
            </p:txBody>
          </p:sp>
          <p:sp>
            <p:nvSpPr>
              <p:cNvPr id="10282" name="Line 10"/>
              <p:cNvSpPr>
                <a:spLocks noChangeShapeType="1"/>
              </p:cNvSpPr>
              <p:nvPr/>
            </p:nvSpPr>
            <p:spPr bwMode="auto">
              <a:xfrm>
                <a:off x="1038" y="3540"/>
                <a:ext cx="1466" cy="0"/>
              </a:xfrm>
              <a:prstGeom prst="line">
                <a:avLst/>
              </a:prstGeom>
              <a:noFill/>
              <a:ln w="57150">
                <a:solidFill>
                  <a:schemeClr val="tx1"/>
                </a:solidFill>
                <a:round/>
                <a:headEnd/>
                <a:tailEnd type="triangle" w="med" len="med"/>
              </a:ln>
            </p:spPr>
            <p:txBody>
              <a:bodyPr/>
              <a:lstStyle/>
              <a:p>
                <a:endParaRPr lang="en-US"/>
              </a:p>
            </p:txBody>
          </p:sp>
          <p:sp>
            <p:nvSpPr>
              <p:cNvPr id="10283" name="Line 11"/>
              <p:cNvSpPr>
                <a:spLocks noChangeShapeType="1"/>
              </p:cNvSpPr>
              <p:nvPr/>
            </p:nvSpPr>
            <p:spPr bwMode="auto">
              <a:xfrm flipV="1">
                <a:off x="1038" y="2499"/>
                <a:ext cx="1223" cy="946"/>
              </a:xfrm>
              <a:prstGeom prst="line">
                <a:avLst/>
              </a:prstGeom>
              <a:noFill/>
              <a:ln w="57150">
                <a:solidFill>
                  <a:schemeClr val="tx1"/>
                </a:solidFill>
                <a:round/>
                <a:headEnd/>
                <a:tailEnd/>
              </a:ln>
            </p:spPr>
            <p:txBody>
              <a:bodyPr/>
              <a:lstStyle/>
              <a:p>
                <a:endParaRPr lang="en-US"/>
              </a:p>
            </p:txBody>
          </p:sp>
        </p:grpSp>
      </p:grpSp>
      <p:sp>
        <p:nvSpPr>
          <p:cNvPr id="10245" name="Rectangle 12"/>
          <p:cNvSpPr>
            <a:spLocks noGrp="1" noChangeArrowheads="1"/>
          </p:cNvSpPr>
          <p:nvPr>
            <p:ph type="title"/>
          </p:nvPr>
        </p:nvSpPr>
        <p:spPr/>
        <p:txBody>
          <a:bodyPr/>
          <a:lstStyle/>
          <a:p>
            <a:pPr eaLnBrk="1" hangingPunct="1"/>
            <a:r>
              <a:rPr lang="en-US" smtClean="0"/>
              <a:t>Gay-Lussac’s Law</a:t>
            </a:r>
          </a:p>
        </p:txBody>
      </p:sp>
      <p:sp>
        <p:nvSpPr>
          <p:cNvPr id="10246" name="Rectangle 1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0247" name="Rectangle 16"/>
          <p:cNvSpPr>
            <a:spLocks noChangeArrowheads="1"/>
          </p:cNvSpPr>
          <p:nvPr/>
        </p:nvSpPr>
        <p:spPr bwMode="auto">
          <a:xfrm>
            <a:off x="0" y="2379663"/>
            <a:ext cx="9144000" cy="0"/>
          </a:xfrm>
          <a:prstGeom prst="rect">
            <a:avLst/>
          </a:prstGeom>
          <a:solidFill>
            <a:srgbClr val="99FFCC"/>
          </a:solidFill>
          <a:ln w="9525">
            <a:noFill/>
            <a:miter lim="800000"/>
            <a:headEnd/>
            <a:tailEnd/>
          </a:ln>
        </p:spPr>
        <p:txBody>
          <a:bodyPr wrap="none" anchor="ctr">
            <a:spAutoFit/>
          </a:bodyPr>
          <a:lstStyle/>
          <a:p>
            <a:endParaRPr lang="en-US"/>
          </a:p>
        </p:txBody>
      </p:sp>
      <p:graphicFrame>
        <p:nvGraphicFramePr>
          <p:cNvPr id="774261" name="Group 117"/>
          <p:cNvGraphicFramePr>
            <a:graphicFrameLocks noGrp="1"/>
          </p:cNvGraphicFramePr>
          <p:nvPr/>
        </p:nvGraphicFramePr>
        <p:xfrm>
          <a:off x="3429000" y="1447800"/>
          <a:ext cx="5181600" cy="2103438"/>
        </p:xfrm>
        <a:graphic>
          <a:graphicData uri="http://schemas.openxmlformats.org/drawingml/2006/table">
            <a:tbl>
              <a:tblPr/>
              <a:tblGrid>
                <a:gridCol w="1727200"/>
                <a:gridCol w="1727200"/>
                <a:gridCol w="1727200"/>
              </a:tblGrid>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Temperature (K)</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Pressure</a:t>
                      </a:r>
                      <a:endParaRPr kumimoji="0" lang="en-US" sz="14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(torr)</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P/T</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(torr/K)</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248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691.6</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2.79</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273</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760.0</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298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828.4</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373</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1,041.2</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2.79</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r>
            </a:tbl>
          </a:graphicData>
        </a:graphic>
      </p:graphicFrame>
      <p:grpSp>
        <p:nvGrpSpPr>
          <p:cNvPr id="4" name="Group 118"/>
          <p:cNvGrpSpPr>
            <a:grpSpLocks/>
          </p:cNvGrpSpPr>
          <p:nvPr/>
        </p:nvGrpSpPr>
        <p:grpSpPr bwMode="auto">
          <a:xfrm>
            <a:off x="5181600" y="3962400"/>
            <a:ext cx="3048000" cy="2590800"/>
            <a:chOff x="3264" y="2496"/>
            <a:chExt cx="1920" cy="1632"/>
          </a:xfrm>
        </p:grpSpPr>
        <p:sp>
          <p:nvSpPr>
            <p:cNvPr id="10277" name="Oval 3"/>
            <p:cNvSpPr>
              <a:spLocks noChangeArrowheads="1"/>
            </p:cNvSpPr>
            <p:nvPr/>
          </p:nvSpPr>
          <p:spPr bwMode="auto">
            <a:xfrm>
              <a:off x="3264" y="2496"/>
              <a:ext cx="1920" cy="1632"/>
            </a:xfrm>
            <a:prstGeom prst="ellipse">
              <a:avLst/>
            </a:prstGeom>
            <a:solidFill>
              <a:srgbClr val="E7F4F5"/>
            </a:solidFill>
            <a:ln w="28575">
              <a:solidFill>
                <a:srgbClr val="000000"/>
              </a:solidFill>
              <a:round/>
              <a:headEnd/>
              <a:tailEnd/>
            </a:ln>
          </p:spPr>
          <p:txBody>
            <a:bodyPr wrap="none" anchor="ctr"/>
            <a:lstStyle/>
            <a:p>
              <a:pPr eaLnBrk="0" hangingPunct="0"/>
              <a:endParaRPr lang="en-US" sz="2400">
                <a:latin typeface="Times New Roman" pitchFamily="18" charset="0"/>
              </a:endParaRPr>
            </a:p>
          </p:txBody>
        </p:sp>
        <p:graphicFrame>
          <p:nvGraphicFramePr>
            <p:cNvPr id="10242" name="Object 4"/>
            <p:cNvGraphicFramePr>
              <a:graphicFrameLocks noChangeAspect="1"/>
            </p:cNvGraphicFramePr>
            <p:nvPr/>
          </p:nvGraphicFramePr>
          <p:xfrm>
            <a:off x="3600" y="2615"/>
            <a:ext cx="1443" cy="1417"/>
          </p:xfrm>
          <a:graphic>
            <a:graphicData uri="http://schemas.openxmlformats.org/presentationml/2006/ole">
              <p:oleObj spid="_x0000_s10242" name="Equation" r:id="rId4" imgW="444240" imgH="444240" progId="Equation.3">
                <p:embed/>
              </p:oleObj>
            </a:graphicData>
          </a:graphic>
        </p:graphicFrame>
      </p:grpSp>
      <p:pic>
        <p:nvPicPr>
          <p:cNvPr id="10276" name="Picture 122" descr="gay_lussac">
            <a:hlinkClick r:id="rId5" tooltip="Wikipedia -  G A Y - L U S S A C"/>
          </p:cNvPr>
          <p:cNvPicPr>
            <a:picLocks noChangeAspect="1" noChangeArrowheads="1"/>
          </p:cNvPicPr>
          <p:nvPr/>
        </p:nvPicPr>
        <p:blipFill>
          <a:blip r:embed="rId6" cstate="print">
            <a:lum bright="6000" contrast="18000"/>
          </a:blip>
          <a:srcRect l="1906" t="3577" r="847" b="15396"/>
          <a:stretch>
            <a:fillRect/>
          </a:stretch>
        </p:blipFill>
        <p:spPr bwMode="auto">
          <a:xfrm>
            <a:off x="927100" y="1436688"/>
            <a:ext cx="2187575" cy="24812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74263">
                                            <p:txEl>
                                              <p:pRg st="0" end="0"/>
                                            </p:txEl>
                                          </p:spTgt>
                                        </p:tgtEl>
                                        <p:attrNameLst>
                                          <p:attrName>style.visibility</p:attrName>
                                        </p:attrNameLst>
                                      </p:cBhvr>
                                      <p:to>
                                        <p:strVal val="visible"/>
                                      </p:to>
                                    </p:set>
                                    <p:animEffect transition="in" filter="wipe(left)">
                                      <p:cBhvr>
                                        <p:cTn id="16" dur="500"/>
                                        <p:tgtEl>
                                          <p:spTgt spid="774263">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74263">
                                            <p:txEl>
                                              <p:pRg st="1" end="1"/>
                                            </p:txEl>
                                          </p:spTgt>
                                        </p:tgtEl>
                                        <p:attrNameLst>
                                          <p:attrName>style.visibility</p:attrName>
                                        </p:attrNameLst>
                                      </p:cBhvr>
                                      <p:to>
                                        <p:strVal val="visible"/>
                                      </p:to>
                                    </p:set>
                                    <p:animEffect transition="in" filter="wipe(left)">
                                      <p:cBhvr>
                                        <p:cTn id="19" dur="500"/>
                                        <p:tgtEl>
                                          <p:spTgt spid="77426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74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63" grpId="0" build="p" autoUpdateAnimBg="0" advAuto="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12"/>
          <p:cNvSpPr>
            <a:spLocks noGrp="1" noChangeArrowheads="1"/>
          </p:cNvSpPr>
          <p:nvPr>
            <p:ph type="title"/>
          </p:nvPr>
        </p:nvSpPr>
        <p:spPr/>
        <p:txBody>
          <a:bodyPr/>
          <a:lstStyle/>
          <a:p>
            <a:pPr eaLnBrk="1" hangingPunct="1"/>
            <a:r>
              <a:rPr lang="en-US" smtClean="0"/>
              <a:t>Gay-Lussac’s Law</a:t>
            </a:r>
          </a:p>
        </p:txBody>
      </p:sp>
      <p:grpSp>
        <p:nvGrpSpPr>
          <p:cNvPr id="2" name="Group 27"/>
          <p:cNvGrpSpPr>
            <a:grpSpLocks/>
          </p:cNvGrpSpPr>
          <p:nvPr/>
        </p:nvGrpSpPr>
        <p:grpSpPr bwMode="auto">
          <a:xfrm>
            <a:off x="1136650" y="4037013"/>
            <a:ext cx="3021013" cy="2668587"/>
            <a:chOff x="754" y="2175"/>
            <a:chExt cx="1750" cy="1743"/>
          </a:xfrm>
        </p:grpSpPr>
        <p:sp>
          <p:nvSpPr>
            <p:cNvPr id="11274" name="Text Box 28"/>
            <p:cNvSpPr txBox="1">
              <a:spLocks noChangeArrowheads="1"/>
            </p:cNvSpPr>
            <p:nvPr/>
          </p:nvSpPr>
          <p:spPr bwMode="auto">
            <a:xfrm>
              <a:off x="754" y="2693"/>
              <a:ext cx="284" cy="388"/>
            </a:xfrm>
            <a:prstGeom prst="rect">
              <a:avLst/>
            </a:prstGeom>
            <a:noFill/>
            <a:ln w="9525">
              <a:noFill/>
              <a:miter lim="800000"/>
              <a:headEnd/>
              <a:tailEnd/>
            </a:ln>
          </p:spPr>
          <p:txBody>
            <a:bodyPr/>
            <a:lstStyle/>
            <a:p>
              <a:pPr algn="l" eaLnBrk="0" hangingPunct="0"/>
              <a:r>
                <a:rPr lang="en-US" sz="2800" b="1"/>
                <a:t>P</a:t>
              </a:r>
              <a:endParaRPr lang="en-US" sz="1600"/>
            </a:p>
          </p:txBody>
        </p:sp>
        <p:sp>
          <p:nvSpPr>
            <p:cNvPr id="11275" name="Text Box 29"/>
            <p:cNvSpPr txBox="1">
              <a:spLocks noChangeArrowheads="1"/>
            </p:cNvSpPr>
            <p:nvPr/>
          </p:nvSpPr>
          <p:spPr bwMode="auto">
            <a:xfrm>
              <a:off x="1621" y="3530"/>
              <a:ext cx="283" cy="388"/>
            </a:xfrm>
            <a:prstGeom prst="rect">
              <a:avLst/>
            </a:prstGeom>
            <a:noFill/>
            <a:ln w="9525">
              <a:noFill/>
              <a:miter lim="800000"/>
              <a:headEnd/>
              <a:tailEnd/>
            </a:ln>
          </p:spPr>
          <p:txBody>
            <a:bodyPr/>
            <a:lstStyle/>
            <a:p>
              <a:pPr algn="just" eaLnBrk="0" hangingPunct="0"/>
              <a:r>
                <a:rPr lang="en-US" sz="2800" b="1"/>
                <a:t>T</a:t>
              </a:r>
              <a:endParaRPr lang="en-US" sz="1600"/>
            </a:p>
          </p:txBody>
        </p:sp>
        <p:grpSp>
          <p:nvGrpSpPr>
            <p:cNvPr id="11276" name="Group 30"/>
            <p:cNvGrpSpPr>
              <a:grpSpLocks/>
            </p:cNvGrpSpPr>
            <p:nvPr/>
          </p:nvGrpSpPr>
          <p:grpSpPr bwMode="auto">
            <a:xfrm>
              <a:off x="1038" y="2175"/>
              <a:ext cx="1466" cy="1365"/>
              <a:chOff x="1038" y="2175"/>
              <a:chExt cx="1466" cy="1365"/>
            </a:xfrm>
          </p:grpSpPr>
          <p:sp>
            <p:nvSpPr>
              <p:cNvPr id="11277" name="Line 31"/>
              <p:cNvSpPr>
                <a:spLocks noChangeShapeType="1"/>
              </p:cNvSpPr>
              <p:nvPr/>
            </p:nvSpPr>
            <p:spPr bwMode="auto">
              <a:xfrm>
                <a:off x="1038" y="2175"/>
                <a:ext cx="0" cy="1365"/>
              </a:xfrm>
              <a:prstGeom prst="line">
                <a:avLst/>
              </a:prstGeom>
              <a:noFill/>
              <a:ln w="57150">
                <a:solidFill>
                  <a:schemeClr val="tx1"/>
                </a:solidFill>
                <a:round/>
                <a:headEnd type="triangle" w="med" len="med"/>
                <a:tailEnd/>
              </a:ln>
            </p:spPr>
            <p:txBody>
              <a:bodyPr/>
              <a:lstStyle/>
              <a:p>
                <a:endParaRPr lang="en-US"/>
              </a:p>
            </p:txBody>
          </p:sp>
          <p:sp>
            <p:nvSpPr>
              <p:cNvPr id="11278" name="Line 32"/>
              <p:cNvSpPr>
                <a:spLocks noChangeShapeType="1"/>
              </p:cNvSpPr>
              <p:nvPr/>
            </p:nvSpPr>
            <p:spPr bwMode="auto">
              <a:xfrm>
                <a:off x="1038" y="3540"/>
                <a:ext cx="1466" cy="0"/>
              </a:xfrm>
              <a:prstGeom prst="line">
                <a:avLst/>
              </a:prstGeom>
              <a:noFill/>
              <a:ln w="57150">
                <a:solidFill>
                  <a:schemeClr val="tx1"/>
                </a:solidFill>
                <a:round/>
                <a:headEnd/>
                <a:tailEnd type="triangle" w="med" len="med"/>
              </a:ln>
            </p:spPr>
            <p:txBody>
              <a:bodyPr/>
              <a:lstStyle/>
              <a:p>
                <a:endParaRPr lang="en-US"/>
              </a:p>
            </p:txBody>
          </p:sp>
          <p:sp>
            <p:nvSpPr>
              <p:cNvPr id="11279" name="Line 33"/>
              <p:cNvSpPr>
                <a:spLocks noChangeShapeType="1"/>
              </p:cNvSpPr>
              <p:nvPr/>
            </p:nvSpPr>
            <p:spPr bwMode="auto">
              <a:xfrm flipV="1">
                <a:off x="1038" y="2499"/>
                <a:ext cx="1223" cy="946"/>
              </a:xfrm>
              <a:prstGeom prst="line">
                <a:avLst/>
              </a:prstGeom>
              <a:noFill/>
              <a:ln w="57150">
                <a:solidFill>
                  <a:schemeClr val="tx1"/>
                </a:solidFill>
                <a:round/>
                <a:headEnd/>
                <a:tailEnd/>
              </a:ln>
            </p:spPr>
            <p:txBody>
              <a:bodyPr/>
              <a:lstStyle/>
              <a:p>
                <a:endParaRPr lang="en-US"/>
              </a:p>
            </p:txBody>
          </p:sp>
        </p:grpSp>
      </p:grpSp>
      <p:sp>
        <p:nvSpPr>
          <p:cNvPr id="11269" name="Rectangle 3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4" name="Group 63"/>
          <p:cNvGrpSpPr>
            <a:grpSpLocks/>
          </p:cNvGrpSpPr>
          <p:nvPr/>
        </p:nvGrpSpPr>
        <p:grpSpPr bwMode="auto">
          <a:xfrm>
            <a:off x="5181600" y="3962400"/>
            <a:ext cx="3048000" cy="2590800"/>
            <a:chOff x="3264" y="2496"/>
            <a:chExt cx="1920" cy="1632"/>
          </a:xfrm>
        </p:grpSpPr>
        <p:sp>
          <p:nvSpPr>
            <p:cNvPr id="11273" name="Oval 64"/>
            <p:cNvSpPr>
              <a:spLocks noChangeArrowheads="1"/>
            </p:cNvSpPr>
            <p:nvPr/>
          </p:nvSpPr>
          <p:spPr bwMode="auto">
            <a:xfrm>
              <a:off x="3264" y="2496"/>
              <a:ext cx="1920" cy="1632"/>
            </a:xfrm>
            <a:prstGeom prst="ellipse">
              <a:avLst/>
            </a:prstGeom>
            <a:solidFill>
              <a:srgbClr val="E7F4F5"/>
            </a:solidFill>
            <a:ln w="28575">
              <a:solidFill>
                <a:srgbClr val="000000"/>
              </a:solidFill>
              <a:round/>
              <a:headEnd/>
              <a:tailEnd/>
            </a:ln>
          </p:spPr>
          <p:txBody>
            <a:bodyPr wrap="none" anchor="ctr"/>
            <a:lstStyle/>
            <a:p>
              <a:pPr eaLnBrk="0" hangingPunct="0"/>
              <a:endParaRPr lang="en-US" sz="2400">
                <a:latin typeface="Times New Roman" pitchFamily="18" charset="0"/>
              </a:endParaRPr>
            </a:p>
          </p:txBody>
        </p:sp>
        <p:graphicFrame>
          <p:nvGraphicFramePr>
            <p:cNvPr id="11266" name="Object 65"/>
            <p:cNvGraphicFramePr>
              <a:graphicFrameLocks noChangeAspect="1"/>
            </p:cNvGraphicFramePr>
            <p:nvPr/>
          </p:nvGraphicFramePr>
          <p:xfrm>
            <a:off x="3600" y="2615"/>
            <a:ext cx="1443" cy="1417"/>
          </p:xfrm>
          <a:graphic>
            <a:graphicData uri="http://schemas.openxmlformats.org/presentationml/2006/ole">
              <p:oleObj spid="_x0000_s11266" name="Equation" r:id="rId4" imgW="444240" imgH="444240" progId="Equation.3">
                <p:embed/>
              </p:oleObj>
            </a:graphicData>
          </a:graphic>
        </p:graphicFrame>
      </p:grpSp>
      <p:sp>
        <p:nvSpPr>
          <p:cNvPr id="776258" name="Rectangle 66"/>
          <p:cNvSpPr>
            <a:spLocks noChangeArrowheads="1"/>
          </p:cNvSpPr>
          <p:nvPr>
            <p:ph type="body" idx="1"/>
          </p:nvPr>
        </p:nvSpPr>
        <p:spPr>
          <a:xfrm>
            <a:off x="3048000" y="1500188"/>
            <a:ext cx="6265863" cy="1928812"/>
          </a:xfrm>
          <a:noFill/>
        </p:spPr>
        <p:txBody>
          <a:bodyPr/>
          <a:lstStyle/>
          <a:p>
            <a:pPr eaLnBrk="1" hangingPunct="1">
              <a:buFontTx/>
              <a:buNone/>
            </a:pPr>
            <a:r>
              <a:rPr lang="en-US" smtClean="0"/>
              <a:t>   The pressure and absolute temperature (K) of a gas are directly related </a:t>
            </a:r>
          </a:p>
          <a:p>
            <a:pPr lvl="1" eaLnBrk="1" hangingPunct="1"/>
            <a:r>
              <a:rPr lang="en-US" smtClean="0"/>
              <a:t>at constant mass &amp; volume</a:t>
            </a:r>
          </a:p>
        </p:txBody>
      </p:sp>
      <p:pic>
        <p:nvPicPr>
          <p:cNvPr id="11272" name="Picture 94" descr="gaylussac"/>
          <p:cNvPicPr>
            <a:picLocks noChangeAspect="1" noChangeArrowheads="1"/>
          </p:cNvPicPr>
          <p:nvPr/>
        </p:nvPicPr>
        <p:blipFill>
          <a:blip r:embed="rId5" cstate="print"/>
          <a:srcRect/>
          <a:stretch>
            <a:fillRect/>
          </a:stretch>
        </p:blipFill>
        <p:spPr bwMode="auto">
          <a:xfrm>
            <a:off x="1019175" y="1476375"/>
            <a:ext cx="2168525" cy="2438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76258">
                                            <p:txEl>
                                              <p:pRg st="0" end="0"/>
                                            </p:txEl>
                                          </p:spTgt>
                                        </p:tgtEl>
                                        <p:attrNameLst>
                                          <p:attrName>style.visibility</p:attrName>
                                        </p:attrNameLst>
                                      </p:cBhvr>
                                      <p:to>
                                        <p:strVal val="visible"/>
                                      </p:to>
                                    </p:set>
                                    <p:animEffect transition="in" filter="wipe(left)">
                                      <p:cBhvr>
                                        <p:cTn id="16" dur="500"/>
                                        <p:tgtEl>
                                          <p:spTgt spid="776258">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76258">
                                            <p:txEl>
                                              <p:pRg st="1" end="1"/>
                                            </p:txEl>
                                          </p:spTgt>
                                        </p:tgtEl>
                                        <p:attrNameLst>
                                          <p:attrName>style.visibility</p:attrName>
                                        </p:attrNameLst>
                                      </p:cBhvr>
                                      <p:to>
                                        <p:strVal val="visible"/>
                                      </p:to>
                                    </p:set>
                                    <p:animEffect transition="in" filter="wipe(left)">
                                      <p:cBhvr>
                                        <p:cTn id="19" dur="500"/>
                                        <p:tgtEl>
                                          <p:spTgt spid="776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258" grpId="0" build="p" autoUpdateAnimBg="0" advAuto="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4846638" y="1570038"/>
            <a:ext cx="1631950" cy="1293812"/>
          </a:xfrm>
          <a:prstGeom prst="rect">
            <a:avLst/>
          </a:prstGeom>
          <a:noFill/>
          <a:ln w="9525">
            <a:noFill/>
            <a:miter lim="800000"/>
            <a:headEnd/>
            <a:tailEnd/>
          </a:ln>
        </p:spPr>
        <p:txBody>
          <a:bodyPr/>
          <a:lstStyle/>
          <a:p>
            <a:pPr marL="342900" indent="-342900">
              <a:spcBef>
                <a:spcPct val="20000"/>
              </a:spcBef>
            </a:pPr>
            <a:r>
              <a:rPr lang="en-US" sz="5800" b="1">
                <a:solidFill>
                  <a:schemeClr val="bg1"/>
                </a:solidFill>
              </a:rPr>
              <a:t>= k</a:t>
            </a:r>
          </a:p>
        </p:txBody>
      </p:sp>
      <p:sp>
        <p:nvSpPr>
          <p:cNvPr id="778243" name="Rectangle 3"/>
          <p:cNvSpPr>
            <a:spLocks noChangeArrowheads="1"/>
          </p:cNvSpPr>
          <p:nvPr/>
        </p:nvSpPr>
        <p:spPr bwMode="auto">
          <a:xfrm>
            <a:off x="3182938" y="1570038"/>
            <a:ext cx="1631950" cy="1165225"/>
          </a:xfrm>
          <a:prstGeom prst="rect">
            <a:avLst/>
          </a:prstGeom>
          <a:noFill/>
          <a:ln w="9525">
            <a:noFill/>
            <a:miter lim="800000"/>
            <a:headEnd/>
            <a:tailEnd/>
          </a:ln>
        </p:spPr>
        <p:txBody>
          <a:bodyPr/>
          <a:lstStyle/>
          <a:p>
            <a:pPr marL="342900" indent="-342900">
              <a:spcBef>
                <a:spcPct val="20000"/>
              </a:spcBef>
            </a:pPr>
            <a:r>
              <a:rPr lang="en-US" sz="5800" b="1">
                <a:solidFill>
                  <a:schemeClr val="bg1"/>
                </a:solidFill>
              </a:rPr>
              <a:t>PV</a:t>
            </a:r>
          </a:p>
        </p:txBody>
      </p:sp>
      <p:sp>
        <p:nvSpPr>
          <p:cNvPr id="778244" name="Rectangle 4"/>
          <p:cNvSpPr>
            <a:spLocks noChangeArrowheads="1"/>
          </p:cNvSpPr>
          <p:nvPr/>
        </p:nvSpPr>
        <p:spPr bwMode="auto">
          <a:xfrm>
            <a:off x="3200400" y="984250"/>
            <a:ext cx="1631950" cy="2417763"/>
          </a:xfrm>
          <a:prstGeom prst="rect">
            <a:avLst/>
          </a:prstGeom>
          <a:noFill/>
          <a:ln w="9525">
            <a:noFill/>
            <a:miter lim="800000"/>
            <a:headEnd/>
            <a:tailEnd/>
          </a:ln>
        </p:spPr>
        <p:txBody>
          <a:bodyPr/>
          <a:lstStyle/>
          <a:p>
            <a:pPr marL="342900" indent="-342900">
              <a:spcBef>
                <a:spcPct val="20000"/>
              </a:spcBef>
            </a:pPr>
            <a:r>
              <a:rPr lang="en-US" sz="5800" b="1">
                <a:solidFill>
                  <a:schemeClr val="bg1"/>
                </a:solidFill>
              </a:rPr>
              <a:t>P</a:t>
            </a:r>
          </a:p>
          <a:p>
            <a:pPr marL="342900" indent="-342900">
              <a:spcBef>
                <a:spcPct val="10000"/>
              </a:spcBef>
            </a:pPr>
            <a:r>
              <a:rPr lang="en-US" sz="5800" b="1">
                <a:solidFill>
                  <a:schemeClr val="bg1"/>
                </a:solidFill>
              </a:rPr>
              <a:t>T</a:t>
            </a:r>
          </a:p>
        </p:txBody>
      </p:sp>
      <p:sp>
        <p:nvSpPr>
          <p:cNvPr id="778245" name="Rectangle 5"/>
          <p:cNvSpPr>
            <a:spLocks noChangeArrowheads="1"/>
          </p:cNvSpPr>
          <p:nvPr/>
        </p:nvSpPr>
        <p:spPr bwMode="auto">
          <a:xfrm>
            <a:off x="3200400" y="984250"/>
            <a:ext cx="1631950" cy="2417763"/>
          </a:xfrm>
          <a:prstGeom prst="rect">
            <a:avLst/>
          </a:prstGeom>
          <a:noFill/>
          <a:ln w="9525">
            <a:noFill/>
            <a:miter lim="800000"/>
            <a:headEnd/>
            <a:tailEnd/>
          </a:ln>
        </p:spPr>
        <p:txBody>
          <a:bodyPr/>
          <a:lstStyle/>
          <a:p>
            <a:pPr marL="342900" indent="-342900">
              <a:spcBef>
                <a:spcPct val="20000"/>
              </a:spcBef>
            </a:pPr>
            <a:r>
              <a:rPr lang="en-US" sz="5800" b="1">
                <a:solidFill>
                  <a:schemeClr val="bg1"/>
                </a:solidFill>
              </a:rPr>
              <a:t>V</a:t>
            </a:r>
          </a:p>
          <a:p>
            <a:pPr marL="342900" indent="-342900">
              <a:spcBef>
                <a:spcPct val="10000"/>
              </a:spcBef>
            </a:pPr>
            <a:r>
              <a:rPr lang="en-US" sz="5800" b="1">
                <a:solidFill>
                  <a:schemeClr val="bg1"/>
                </a:solidFill>
              </a:rPr>
              <a:t>T</a:t>
            </a:r>
          </a:p>
        </p:txBody>
      </p:sp>
      <p:sp>
        <p:nvSpPr>
          <p:cNvPr id="778246" name="Rectangle 6"/>
          <p:cNvSpPr>
            <a:spLocks noChangeArrowheads="1"/>
          </p:cNvSpPr>
          <p:nvPr/>
        </p:nvSpPr>
        <p:spPr bwMode="auto">
          <a:xfrm>
            <a:off x="3200400" y="990600"/>
            <a:ext cx="1631950" cy="2417763"/>
          </a:xfrm>
          <a:prstGeom prst="rect">
            <a:avLst/>
          </a:prstGeom>
          <a:noFill/>
          <a:ln w="9525">
            <a:noFill/>
            <a:miter lim="800000"/>
            <a:headEnd/>
            <a:tailEnd/>
          </a:ln>
        </p:spPr>
        <p:txBody>
          <a:bodyPr/>
          <a:lstStyle/>
          <a:p>
            <a:pPr marL="342900" indent="-342900">
              <a:spcBef>
                <a:spcPct val="20000"/>
              </a:spcBef>
            </a:pPr>
            <a:r>
              <a:rPr lang="en-US" sz="5800" b="1">
                <a:solidFill>
                  <a:schemeClr val="bg1"/>
                </a:solidFill>
              </a:rPr>
              <a:t>PV</a:t>
            </a:r>
          </a:p>
          <a:p>
            <a:pPr marL="342900" indent="-342900">
              <a:spcBef>
                <a:spcPct val="10000"/>
              </a:spcBef>
            </a:pPr>
            <a:r>
              <a:rPr lang="en-US" sz="5800" b="1">
                <a:solidFill>
                  <a:schemeClr val="bg1"/>
                </a:solidFill>
              </a:rPr>
              <a:t>T</a:t>
            </a:r>
          </a:p>
        </p:txBody>
      </p:sp>
      <p:sp>
        <p:nvSpPr>
          <p:cNvPr id="113671" name="Rectangle 7"/>
          <p:cNvSpPr>
            <a:spLocks noGrp="1" noChangeArrowheads="1"/>
          </p:cNvSpPr>
          <p:nvPr>
            <p:ph type="title"/>
          </p:nvPr>
        </p:nvSpPr>
        <p:spPr/>
        <p:txBody>
          <a:bodyPr/>
          <a:lstStyle/>
          <a:p>
            <a:pPr eaLnBrk="1" hangingPunct="1"/>
            <a:r>
              <a:rPr lang="en-US" smtClean="0">
                <a:solidFill>
                  <a:schemeClr val="bg1"/>
                </a:solidFill>
              </a:rPr>
              <a:t>Combined Gas Law</a:t>
            </a:r>
          </a:p>
        </p:txBody>
      </p:sp>
      <p:sp>
        <p:nvSpPr>
          <p:cNvPr id="778248" name="Line 8"/>
          <p:cNvSpPr>
            <a:spLocks noChangeShapeType="1"/>
          </p:cNvSpPr>
          <p:nvPr/>
        </p:nvSpPr>
        <p:spPr bwMode="auto">
          <a:xfrm>
            <a:off x="3260725" y="1981200"/>
            <a:ext cx="1476375" cy="1588"/>
          </a:xfrm>
          <a:prstGeom prst="line">
            <a:avLst/>
          </a:prstGeom>
          <a:noFill/>
          <a:ln w="127000">
            <a:solidFill>
              <a:schemeClr val="bg1"/>
            </a:solidFill>
            <a:round/>
            <a:headEnd/>
            <a:tailEnd/>
          </a:ln>
        </p:spPr>
        <p:txBody>
          <a:bodyPr wrap="none" anchor="ctr"/>
          <a:lstStyle/>
          <a:p>
            <a:endParaRPr lang="en-US"/>
          </a:p>
        </p:txBody>
      </p:sp>
      <p:grpSp>
        <p:nvGrpSpPr>
          <p:cNvPr id="2" name="Group 9"/>
          <p:cNvGrpSpPr>
            <a:grpSpLocks/>
          </p:cNvGrpSpPr>
          <p:nvPr/>
        </p:nvGrpSpPr>
        <p:grpSpPr bwMode="auto">
          <a:xfrm>
            <a:off x="2959100" y="2895600"/>
            <a:ext cx="4748213" cy="2417763"/>
            <a:chOff x="1608" y="1878"/>
            <a:chExt cx="2991" cy="1523"/>
          </a:xfrm>
        </p:grpSpPr>
        <p:sp>
          <p:nvSpPr>
            <p:cNvPr id="113682" name="Rectangle 10"/>
            <p:cNvSpPr>
              <a:spLocks noChangeArrowheads="1"/>
            </p:cNvSpPr>
            <p:nvPr/>
          </p:nvSpPr>
          <p:spPr bwMode="auto">
            <a:xfrm>
              <a:off x="1608" y="1878"/>
              <a:ext cx="1259" cy="1523"/>
            </a:xfrm>
            <a:prstGeom prst="rect">
              <a:avLst/>
            </a:prstGeom>
            <a:noFill/>
            <a:ln w="9525">
              <a:noFill/>
              <a:miter lim="800000"/>
              <a:headEnd/>
              <a:tailEnd/>
            </a:ln>
          </p:spPr>
          <p:txBody>
            <a:bodyPr/>
            <a:lstStyle/>
            <a:p>
              <a:pPr marL="342900" indent="-342900">
                <a:spcBef>
                  <a:spcPct val="20000"/>
                </a:spcBef>
              </a:pPr>
              <a:r>
                <a:rPr lang="en-US" sz="5800" b="1">
                  <a:solidFill>
                    <a:schemeClr val="accent1"/>
                  </a:solidFill>
                </a:rPr>
                <a:t>P</a:t>
              </a:r>
              <a:r>
                <a:rPr lang="en-US" sz="5800" b="1" baseline="-25000">
                  <a:solidFill>
                    <a:schemeClr val="accent1"/>
                  </a:solidFill>
                </a:rPr>
                <a:t>1</a:t>
              </a:r>
              <a:r>
                <a:rPr lang="en-US" sz="5800" b="1">
                  <a:solidFill>
                    <a:schemeClr val="accent1"/>
                  </a:solidFill>
                </a:rPr>
                <a:t>V</a:t>
              </a:r>
              <a:r>
                <a:rPr lang="en-US" sz="5800" b="1" baseline="-25000">
                  <a:solidFill>
                    <a:schemeClr val="accent1"/>
                  </a:solidFill>
                </a:rPr>
                <a:t>1</a:t>
              </a:r>
              <a:endParaRPr lang="en-US" sz="5800" b="1">
                <a:solidFill>
                  <a:schemeClr val="accent1"/>
                </a:solidFill>
              </a:endParaRPr>
            </a:p>
            <a:p>
              <a:pPr marL="342900" indent="-342900">
                <a:spcBef>
                  <a:spcPct val="30000"/>
                </a:spcBef>
              </a:pPr>
              <a:r>
                <a:rPr lang="en-US" sz="5800" b="1">
                  <a:solidFill>
                    <a:schemeClr val="accent1"/>
                  </a:solidFill>
                </a:rPr>
                <a:t>T</a:t>
              </a:r>
              <a:r>
                <a:rPr lang="en-US" sz="5800" b="1" baseline="-25000">
                  <a:solidFill>
                    <a:schemeClr val="accent1"/>
                  </a:solidFill>
                </a:rPr>
                <a:t>1</a:t>
              </a:r>
              <a:endParaRPr lang="en-US" sz="5800" b="1">
                <a:solidFill>
                  <a:schemeClr val="accent1"/>
                </a:solidFill>
              </a:endParaRPr>
            </a:p>
          </p:txBody>
        </p:sp>
        <p:sp>
          <p:nvSpPr>
            <p:cNvPr id="113683" name="Line 11"/>
            <p:cNvSpPr>
              <a:spLocks noChangeShapeType="1"/>
            </p:cNvSpPr>
            <p:nvPr/>
          </p:nvSpPr>
          <p:spPr bwMode="auto">
            <a:xfrm flipV="1">
              <a:off x="1630" y="2686"/>
              <a:ext cx="1177" cy="7"/>
            </a:xfrm>
            <a:prstGeom prst="line">
              <a:avLst/>
            </a:prstGeom>
            <a:noFill/>
            <a:ln w="127000">
              <a:solidFill>
                <a:schemeClr val="accent1"/>
              </a:solidFill>
              <a:round/>
              <a:headEnd/>
              <a:tailEnd/>
            </a:ln>
          </p:spPr>
          <p:txBody>
            <a:bodyPr wrap="none" anchor="ctr"/>
            <a:lstStyle/>
            <a:p>
              <a:endParaRPr lang="en-US"/>
            </a:p>
          </p:txBody>
        </p:sp>
        <p:sp>
          <p:nvSpPr>
            <p:cNvPr id="113684" name="Rectangle 12"/>
            <p:cNvSpPr>
              <a:spLocks noChangeArrowheads="1"/>
            </p:cNvSpPr>
            <p:nvPr/>
          </p:nvSpPr>
          <p:spPr bwMode="auto">
            <a:xfrm>
              <a:off x="2587" y="2358"/>
              <a:ext cx="1028" cy="815"/>
            </a:xfrm>
            <a:prstGeom prst="rect">
              <a:avLst/>
            </a:prstGeom>
            <a:noFill/>
            <a:ln w="9525">
              <a:noFill/>
              <a:miter lim="800000"/>
              <a:headEnd/>
              <a:tailEnd/>
            </a:ln>
          </p:spPr>
          <p:txBody>
            <a:bodyPr/>
            <a:lstStyle/>
            <a:p>
              <a:pPr marL="342900" indent="-342900">
                <a:spcBef>
                  <a:spcPct val="20000"/>
                </a:spcBef>
              </a:pPr>
              <a:r>
                <a:rPr lang="en-US" sz="5800" b="1">
                  <a:solidFill>
                    <a:schemeClr val="accent1"/>
                  </a:solidFill>
                </a:rPr>
                <a:t>=</a:t>
              </a:r>
            </a:p>
          </p:txBody>
        </p:sp>
        <p:sp>
          <p:nvSpPr>
            <p:cNvPr id="113685" name="Rectangle 13"/>
            <p:cNvSpPr>
              <a:spLocks noChangeArrowheads="1"/>
            </p:cNvSpPr>
            <p:nvPr/>
          </p:nvSpPr>
          <p:spPr bwMode="auto">
            <a:xfrm>
              <a:off x="3365" y="1878"/>
              <a:ext cx="1234" cy="1523"/>
            </a:xfrm>
            <a:prstGeom prst="rect">
              <a:avLst/>
            </a:prstGeom>
            <a:noFill/>
            <a:ln w="9525">
              <a:noFill/>
              <a:miter lim="800000"/>
              <a:headEnd/>
              <a:tailEnd/>
            </a:ln>
          </p:spPr>
          <p:txBody>
            <a:bodyPr/>
            <a:lstStyle/>
            <a:p>
              <a:pPr marL="342900" indent="-342900">
                <a:spcBef>
                  <a:spcPct val="20000"/>
                </a:spcBef>
              </a:pPr>
              <a:r>
                <a:rPr lang="en-US" sz="5800" b="1">
                  <a:solidFill>
                    <a:schemeClr val="accent1"/>
                  </a:solidFill>
                </a:rPr>
                <a:t>P</a:t>
              </a:r>
              <a:r>
                <a:rPr lang="en-US" sz="5800" b="1" baseline="-25000">
                  <a:solidFill>
                    <a:schemeClr val="accent1"/>
                  </a:solidFill>
                </a:rPr>
                <a:t>2</a:t>
              </a:r>
              <a:r>
                <a:rPr lang="en-US" sz="5800" b="1">
                  <a:solidFill>
                    <a:schemeClr val="accent1"/>
                  </a:solidFill>
                </a:rPr>
                <a:t>V</a:t>
              </a:r>
              <a:r>
                <a:rPr lang="en-US" sz="5800" b="1" baseline="-25000">
                  <a:solidFill>
                    <a:schemeClr val="accent1"/>
                  </a:solidFill>
                </a:rPr>
                <a:t>2</a:t>
              </a:r>
              <a:endParaRPr lang="en-US" sz="5800" b="1">
                <a:solidFill>
                  <a:schemeClr val="accent1"/>
                </a:solidFill>
              </a:endParaRPr>
            </a:p>
            <a:p>
              <a:pPr marL="342900" indent="-342900">
                <a:spcBef>
                  <a:spcPct val="30000"/>
                </a:spcBef>
              </a:pPr>
              <a:r>
                <a:rPr lang="en-US" sz="5800" b="1">
                  <a:solidFill>
                    <a:schemeClr val="accent1"/>
                  </a:solidFill>
                </a:rPr>
                <a:t>T</a:t>
              </a:r>
              <a:r>
                <a:rPr lang="en-US" sz="5800" b="1" baseline="-25000">
                  <a:solidFill>
                    <a:schemeClr val="accent1"/>
                  </a:solidFill>
                </a:rPr>
                <a:t>2</a:t>
              </a:r>
              <a:endParaRPr lang="en-US" sz="5800" b="1">
                <a:solidFill>
                  <a:schemeClr val="accent1"/>
                </a:solidFill>
              </a:endParaRPr>
            </a:p>
          </p:txBody>
        </p:sp>
        <p:sp>
          <p:nvSpPr>
            <p:cNvPr id="113686" name="Line 14"/>
            <p:cNvSpPr>
              <a:spLocks noChangeShapeType="1"/>
            </p:cNvSpPr>
            <p:nvPr/>
          </p:nvSpPr>
          <p:spPr bwMode="auto">
            <a:xfrm flipV="1">
              <a:off x="3394" y="2691"/>
              <a:ext cx="1177" cy="7"/>
            </a:xfrm>
            <a:prstGeom prst="line">
              <a:avLst/>
            </a:prstGeom>
            <a:noFill/>
            <a:ln w="127000">
              <a:solidFill>
                <a:schemeClr val="accent1"/>
              </a:solidFill>
              <a:round/>
              <a:headEnd/>
              <a:tailEnd/>
            </a:ln>
          </p:spPr>
          <p:txBody>
            <a:bodyPr wrap="none" anchor="ctr"/>
            <a:lstStyle/>
            <a:p>
              <a:endParaRPr lang="en-US"/>
            </a:p>
          </p:txBody>
        </p:sp>
      </p:grpSp>
      <p:sp>
        <p:nvSpPr>
          <p:cNvPr id="778255" name="Rectangle 15"/>
          <p:cNvSpPr>
            <a:spLocks noChangeArrowheads="1"/>
          </p:cNvSpPr>
          <p:nvPr/>
        </p:nvSpPr>
        <p:spPr bwMode="auto">
          <a:xfrm>
            <a:off x="1804988" y="5470525"/>
            <a:ext cx="7046912" cy="1203325"/>
          </a:xfrm>
          <a:prstGeom prst="rect">
            <a:avLst/>
          </a:prstGeom>
          <a:noFill/>
          <a:ln w="9525">
            <a:noFill/>
            <a:miter lim="800000"/>
            <a:headEnd/>
            <a:tailEnd/>
          </a:ln>
        </p:spPr>
        <p:txBody>
          <a:bodyPr/>
          <a:lstStyle/>
          <a:p>
            <a:pPr marL="342900" indent="-342900">
              <a:spcBef>
                <a:spcPct val="20000"/>
              </a:spcBef>
            </a:pPr>
            <a:r>
              <a:rPr lang="en-US" sz="5800" b="1">
                <a:solidFill>
                  <a:srgbClr val="FFFF99"/>
                </a:solidFill>
              </a:rPr>
              <a:t>P</a:t>
            </a:r>
            <a:r>
              <a:rPr lang="en-US" sz="5800" b="1" baseline="-25000">
                <a:solidFill>
                  <a:srgbClr val="FFFF99"/>
                </a:solidFill>
              </a:rPr>
              <a:t>1</a:t>
            </a:r>
            <a:r>
              <a:rPr lang="en-US" sz="5800" b="1">
                <a:solidFill>
                  <a:srgbClr val="FFFF99"/>
                </a:solidFill>
              </a:rPr>
              <a:t>V</a:t>
            </a:r>
            <a:r>
              <a:rPr lang="en-US" sz="5800" b="1" baseline="-25000">
                <a:solidFill>
                  <a:srgbClr val="FFFF99"/>
                </a:solidFill>
              </a:rPr>
              <a:t>1</a:t>
            </a:r>
            <a:r>
              <a:rPr lang="en-US" sz="5800" b="1">
                <a:solidFill>
                  <a:srgbClr val="FFFF99"/>
                </a:solidFill>
              </a:rPr>
              <a:t>T</a:t>
            </a:r>
            <a:r>
              <a:rPr lang="en-US" sz="5800" b="1" baseline="-25000">
                <a:solidFill>
                  <a:srgbClr val="FFFF99"/>
                </a:solidFill>
              </a:rPr>
              <a:t>2 </a:t>
            </a:r>
            <a:r>
              <a:rPr lang="en-US" sz="5800" b="1">
                <a:solidFill>
                  <a:srgbClr val="FFFF99"/>
                </a:solidFill>
              </a:rPr>
              <a:t>=</a:t>
            </a:r>
            <a:r>
              <a:rPr lang="en-US" sz="5800" b="1" baseline="-25000">
                <a:solidFill>
                  <a:srgbClr val="FFFF99"/>
                </a:solidFill>
              </a:rPr>
              <a:t> </a:t>
            </a:r>
            <a:r>
              <a:rPr lang="en-US" sz="5800" b="1">
                <a:solidFill>
                  <a:srgbClr val="FFFF99"/>
                </a:solidFill>
              </a:rPr>
              <a:t>P</a:t>
            </a:r>
            <a:r>
              <a:rPr lang="en-US" sz="5800" b="1" baseline="-25000">
                <a:solidFill>
                  <a:srgbClr val="FFFF99"/>
                </a:solidFill>
              </a:rPr>
              <a:t>2</a:t>
            </a:r>
            <a:r>
              <a:rPr lang="en-US" sz="5800" b="1">
                <a:solidFill>
                  <a:srgbClr val="FFFF99"/>
                </a:solidFill>
              </a:rPr>
              <a:t>V</a:t>
            </a:r>
            <a:r>
              <a:rPr lang="en-US" sz="5800" b="1" baseline="-25000">
                <a:solidFill>
                  <a:srgbClr val="FFFF99"/>
                </a:solidFill>
              </a:rPr>
              <a:t>2</a:t>
            </a:r>
            <a:r>
              <a:rPr lang="en-US" sz="5800" b="1">
                <a:solidFill>
                  <a:srgbClr val="FFFF99"/>
                </a:solidFill>
              </a:rPr>
              <a:t>T</a:t>
            </a:r>
            <a:r>
              <a:rPr lang="en-US" sz="5800" b="1" baseline="-25000">
                <a:solidFill>
                  <a:srgbClr val="FFFF99"/>
                </a:solidFill>
              </a:rPr>
              <a:t>1</a:t>
            </a:r>
            <a:endParaRPr lang="en-US" sz="5800" b="1">
              <a:solidFill>
                <a:srgbClr val="FFFF99"/>
              </a:solidFill>
            </a:endParaRPr>
          </a:p>
        </p:txBody>
      </p:sp>
      <p:sp>
        <p:nvSpPr>
          <p:cNvPr id="778256" name="AutoShape 16"/>
          <p:cNvSpPr>
            <a:spLocks noChangeArrowheads="1"/>
          </p:cNvSpPr>
          <p:nvPr/>
        </p:nvSpPr>
        <p:spPr bwMode="auto">
          <a:xfrm>
            <a:off x="1422400" y="1958975"/>
            <a:ext cx="874713" cy="1995488"/>
          </a:xfrm>
          <a:prstGeom prst="curvedRightArrow">
            <a:avLst>
              <a:gd name="adj1" fmla="val 20785"/>
              <a:gd name="adj2" fmla="val 66411"/>
              <a:gd name="adj3" fmla="val 33333"/>
            </a:avLst>
          </a:prstGeom>
          <a:gradFill rotWithShape="0">
            <a:gsLst>
              <a:gs pos="0">
                <a:schemeClr val="bg1"/>
              </a:gs>
              <a:gs pos="100000">
                <a:schemeClr val="accent1"/>
              </a:gs>
            </a:gsLst>
            <a:lin ang="5400000" scaled="1"/>
          </a:gradFill>
          <a:ln w="9525">
            <a:solidFill>
              <a:schemeClr val="bg2"/>
            </a:solidFill>
            <a:miter lim="800000"/>
            <a:headEnd/>
            <a:tailEnd/>
          </a:ln>
        </p:spPr>
        <p:txBody>
          <a:bodyPr wrap="none" anchor="ctr"/>
          <a:lstStyle/>
          <a:p>
            <a:endParaRPr lang="en-US"/>
          </a:p>
        </p:txBody>
      </p:sp>
      <p:sp>
        <p:nvSpPr>
          <p:cNvPr id="778257" name="AutoShape 17"/>
          <p:cNvSpPr>
            <a:spLocks noChangeArrowheads="1"/>
          </p:cNvSpPr>
          <p:nvPr/>
        </p:nvSpPr>
        <p:spPr bwMode="auto">
          <a:xfrm>
            <a:off x="1422400" y="4481513"/>
            <a:ext cx="874713" cy="1792287"/>
          </a:xfrm>
          <a:prstGeom prst="curvedRightArrow">
            <a:avLst>
              <a:gd name="adj1" fmla="val 18669"/>
              <a:gd name="adj2" fmla="val 59649"/>
              <a:gd name="adj3" fmla="val 33333"/>
            </a:avLst>
          </a:prstGeom>
          <a:gradFill rotWithShape="0">
            <a:gsLst>
              <a:gs pos="0">
                <a:schemeClr val="accent1"/>
              </a:gs>
              <a:gs pos="100000">
                <a:srgbClr val="FFFF99"/>
              </a:gs>
            </a:gsLst>
            <a:lin ang="5400000" scaled="1"/>
          </a:gradFill>
          <a:ln w="9525">
            <a:solidFill>
              <a:schemeClr val="bg2"/>
            </a:solidFill>
            <a:miter lim="800000"/>
            <a:headEnd/>
            <a:tailEnd/>
          </a:ln>
        </p:spPr>
        <p:txBody>
          <a:bodyPr wrap="none" anchor="ctr"/>
          <a:lstStyle/>
          <a:p>
            <a:endParaRPr lang="en-US"/>
          </a:p>
        </p:txBody>
      </p:sp>
      <p:sp>
        <p:nvSpPr>
          <p:cNvPr id="113677" name="Rectangle 18"/>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chemeClr val="bg1"/>
                </a:solidFill>
              </a:rPr>
              <a:t>Courtesy Christy Johannesson www.nisd.net/communicationsarts/pages/chem</a:t>
            </a:r>
          </a:p>
          <a:p>
            <a:pPr algn="l"/>
            <a:endParaRPr lang="en-US" sz="800"/>
          </a:p>
        </p:txBody>
      </p:sp>
      <p:sp>
        <p:nvSpPr>
          <p:cNvPr id="778260" name="Text Box 20"/>
          <p:cNvSpPr txBox="1">
            <a:spLocks noChangeArrowheads="1"/>
          </p:cNvSpPr>
          <p:nvPr/>
        </p:nvSpPr>
        <p:spPr bwMode="auto">
          <a:xfrm>
            <a:off x="6651625" y="1930400"/>
            <a:ext cx="1346200" cy="274638"/>
          </a:xfrm>
          <a:prstGeom prst="rect">
            <a:avLst/>
          </a:prstGeom>
          <a:noFill/>
          <a:ln w="9525">
            <a:noFill/>
            <a:miter lim="800000"/>
            <a:headEnd/>
            <a:tailEnd/>
          </a:ln>
        </p:spPr>
        <p:txBody>
          <a:bodyPr wrap="none">
            <a:spAutoFit/>
          </a:bodyPr>
          <a:lstStyle/>
          <a:p>
            <a:r>
              <a:rPr lang="en-US" b="1">
                <a:solidFill>
                  <a:schemeClr val="bg1"/>
                </a:solidFill>
              </a:rPr>
              <a:t>(BOYLE’S LAW)</a:t>
            </a:r>
          </a:p>
        </p:txBody>
      </p:sp>
      <p:sp>
        <p:nvSpPr>
          <p:cNvPr id="778261" name="Text Box 21"/>
          <p:cNvSpPr txBox="1">
            <a:spLocks noChangeArrowheads="1"/>
          </p:cNvSpPr>
          <p:nvPr/>
        </p:nvSpPr>
        <p:spPr bwMode="auto">
          <a:xfrm>
            <a:off x="6542088" y="1930400"/>
            <a:ext cx="1454150" cy="274638"/>
          </a:xfrm>
          <a:prstGeom prst="rect">
            <a:avLst/>
          </a:prstGeom>
          <a:noFill/>
          <a:ln w="9525">
            <a:noFill/>
            <a:miter lim="800000"/>
            <a:headEnd/>
            <a:tailEnd/>
          </a:ln>
        </p:spPr>
        <p:txBody>
          <a:bodyPr wrap="none">
            <a:spAutoFit/>
          </a:bodyPr>
          <a:lstStyle/>
          <a:p>
            <a:r>
              <a:rPr lang="en-US" b="1">
                <a:solidFill>
                  <a:schemeClr val="bg1"/>
                </a:solidFill>
              </a:rPr>
              <a:t>(CHARLES’ LAW)</a:t>
            </a:r>
          </a:p>
        </p:txBody>
      </p:sp>
      <p:sp>
        <p:nvSpPr>
          <p:cNvPr id="778262" name="Text Box 22"/>
          <p:cNvSpPr txBox="1">
            <a:spLocks noChangeArrowheads="1"/>
          </p:cNvSpPr>
          <p:nvPr/>
        </p:nvSpPr>
        <p:spPr bwMode="auto">
          <a:xfrm>
            <a:off x="6327775" y="1930400"/>
            <a:ext cx="1665288" cy="274638"/>
          </a:xfrm>
          <a:prstGeom prst="rect">
            <a:avLst/>
          </a:prstGeom>
          <a:noFill/>
          <a:ln w="9525">
            <a:noFill/>
            <a:miter lim="800000"/>
            <a:headEnd/>
            <a:tailEnd/>
          </a:ln>
        </p:spPr>
        <p:txBody>
          <a:bodyPr wrap="none">
            <a:spAutoFit/>
          </a:bodyPr>
          <a:lstStyle/>
          <a:p>
            <a:r>
              <a:rPr lang="en-US" b="1">
                <a:solidFill>
                  <a:schemeClr val="bg1"/>
                </a:solidFill>
              </a:rPr>
              <a:t>(Gay-Lussac’s LAW)</a:t>
            </a:r>
          </a:p>
        </p:txBody>
      </p:sp>
      <p:sp>
        <p:nvSpPr>
          <p:cNvPr id="778263" name="Text Box 23"/>
          <p:cNvSpPr txBox="1">
            <a:spLocks noChangeArrowheads="1"/>
          </p:cNvSpPr>
          <p:nvPr/>
        </p:nvSpPr>
        <p:spPr bwMode="auto">
          <a:xfrm>
            <a:off x="6315075" y="1930400"/>
            <a:ext cx="1878013" cy="274638"/>
          </a:xfrm>
          <a:prstGeom prst="rect">
            <a:avLst/>
          </a:prstGeom>
          <a:noFill/>
          <a:ln w="9525">
            <a:noFill/>
            <a:miter lim="800000"/>
            <a:headEnd/>
            <a:tailEnd/>
          </a:ln>
        </p:spPr>
        <p:txBody>
          <a:bodyPr wrap="none">
            <a:spAutoFit/>
          </a:bodyPr>
          <a:lstStyle/>
          <a:p>
            <a:r>
              <a:rPr lang="en-US" b="1">
                <a:solidFill>
                  <a:schemeClr val="bg1"/>
                </a:solidFill>
              </a:rPr>
              <a:t>(COMBINED GAS LAW)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2"/>
                                        </p:tgtEl>
                                        <p:attrNameLst>
                                          <p:attrName>style.visibility</p:attrName>
                                        </p:attrNameLst>
                                      </p:cBhvr>
                                      <p:to>
                                        <p:strVal val="visible"/>
                                      </p:to>
                                    </p:set>
                                    <p:animEffect transition="in" filter="dissolve">
                                      <p:cBhvr>
                                        <p:cTn id="7" dur="500"/>
                                        <p:tgtEl>
                                          <p:spTgt spid="77824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78243"/>
                                        </p:tgtEl>
                                        <p:attrNameLst>
                                          <p:attrName>style.visibility</p:attrName>
                                        </p:attrNameLst>
                                      </p:cBhvr>
                                      <p:to>
                                        <p:strVal val="visible"/>
                                      </p:to>
                                    </p:set>
                                    <p:animEffect transition="in" filter="dissolve">
                                      <p:cBhvr>
                                        <p:cTn id="11" dur="500"/>
                                        <p:tgtEl>
                                          <p:spTgt spid="778243"/>
                                        </p:tgtEl>
                                      </p:cBhvr>
                                    </p:animEffect>
                                  </p:childTnLst>
                                  <p:subTnLst>
                                    <p:set>
                                      <p:cBhvr override="childStyle">
                                        <p:cTn dur="1" fill="hold" display="0" masterRel="nextClick" afterEffect="1"/>
                                        <p:tgtEl>
                                          <p:spTgt spid="778243"/>
                                        </p:tgtEl>
                                        <p:attrNameLst>
                                          <p:attrName>style.visibility</p:attrName>
                                        </p:attrNameLst>
                                      </p:cBhvr>
                                      <p:to>
                                        <p:strVal val="hidden"/>
                                      </p:to>
                                    </p:set>
                                  </p:subTnLst>
                                </p:cTn>
                              </p:par>
                              <p:par>
                                <p:cTn id="12" presetID="9" presetClass="entr" presetSubtype="0" fill="hold" grpId="0" nodeType="withEffect">
                                  <p:stCondLst>
                                    <p:cond delay="0"/>
                                  </p:stCondLst>
                                  <p:childTnLst>
                                    <p:set>
                                      <p:cBhvr>
                                        <p:cTn id="13" dur="1" fill="hold">
                                          <p:stCondLst>
                                            <p:cond delay="0"/>
                                          </p:stCondLst>
                                        </p:cTn>
                                        <p:tgtEl>
                                          <p:spTgt spid="778260"/>
                                        </p:tgtEl>
                                        <p:attrNameLst>
                                          <p:attrName>style.visibility</p:attrName>
                                        </p:attrNameLst>
                                      </p:cBhvr>
                                      <p:to>
                                        <p:strVal val="visible"/>
                                      </p:to>
                                    </p:set>
                                    <p:animEffect transition="in" filter="dissolve">
                                      <p:cBhvr>
                                        <p:cTn id="14" dur="500"/>
                                        <p:tgtEl>
                                          <p:spTgt spid="77826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778260"/>
                                        </p:tgtEl>
                                      </p:cBhvr>
                                    </p:animEffect>
                                    <p:set>
                                      <p:cBhvr>
                                        <p:cTn id="19" dur="1" fill="hold">
                                          <p:stCondLst>
                                            <p:cond delay="499"/>
                                          </p:stCondLst>
                                        </p:cTn>
                                        <p:tgtEl>
                                          <p:spTgt spid="77826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78248"/>
                                        </p:tgtEl>
                                        <p:attrNameLst>
                                          <p:attrName>style.visibility</p:attrName>
                                        </p:attrNameLst>
                                      </p:cBhvr>
                                      <p:to>
                                        <p:strVal val="visible"/>
                                      </p:to>
                                    </p:set>
                                    <p:animEffect transition="in" filter="dissolve">
                                      <p:cBhvr>
                                        <p:cTn id="24" dur="500"/>
                                        <p:tgtEl>
                                          <p:spTgt spid="778248"/>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778245"/>
                                        </p:tgtEl>
                                        <p:attrNameLst>
                                          <p:attrName>style.visibility</p:attrName>
                                        </p:attrNameLst>
                                      </p:cBhvr>
                                      <p:to>
                                        <p:strVal val="visible"/>
                                      </p:to>
                                    </p:set>
                                    <p:animEffect transition="in" filter="dissolve">
                                      <p:cBhvr>
                                        <p:cTn id="28" dur="500"/>
                                        <p:tgtEl>
                                          <p:spTgt spid="778245"/>
                                        </p:tgtEl>
                                      </p:cBhvr>
                                    </p:animEffect>
                                  </p:childTnLst>
                                  <p:subTnLst>
                                    <p:set>
                                      <p:cBhvr override="childStyle">
                                        <p:cTn dur="1" fill="hold" display="0" masterRel="nextClick" afterEffect="1"/>
                                        <p:tgtEl>
                                          <p:spTgt spid="778245"/>
                                        </p:tgtEl>
                                        <p:attrNameLst>
                                          <p:attrName>style.visibility</p:attrName>
                                        </p:attrNameLst>
                                      </p:cBhvr>
                                      <p:to>
                                        <p:strVal val="hidden"/>
                                      </p:to>
                                    </p:set>
                                  </p:subTnLst>
                                </p:cTn>
                              </p:par>
                              <p:par>
                                <p:cTn id="29" presetID="9" presetClass="entr" presetSubtype="0" fill="hold" grpId="0" nodeType="withEffect">
                                  <p:stCondLst>
                                    <p:cond delay="0"/>
                                  </p:stCondLst>
                                  <p:childTnLst>
                                    <p:set>
                                      <p:cBhvr>
                                        <p:cTn id="30" dur="1" fill="hold">
                                          <p:stCondLst>
                                            <p:cond delay="0"/>
                                          </p:stCondLst>
                                        </p:cTn>
                                        <p:tgtEl>
                                          <p:spTgt spid="778261"/>
                                        </p:tgtEl>
                                        <p:attrNameLst>
                                          <p:attrName>style.visibility</p:attrName>
                                        </p:attrNameLst>
                                      </p:cBhvr>
                                      <p:to>
                                        <p:strVal val="visible"/>
                                      </p:to>
                                    </p:set>
                                    <p:animEffect transition="in" filter="dissolve">
                                      <p:cBhvr>
                                        <p:cTn id="31" dur="500"/>
                                        <p:tgtEl>
                                          <p:spTgt spid="77826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grpId="1" nodeType="clickEffect">
                                  <p:stCondLst>
                                    <p:cond delay="0"/>
                                  </p:stCondLst>
                                  <p:childTnLst>
                                    <p:animEffect transition="out" filter="dissolve">
                                      <p:cBhvr>
                                        <p:cTn id="35" dur="500"/>
                                        <p:tgtEl>
                                          <p:spTgt spid="778261"/>
                                        </p:tgtEl>
                                      </p:cBhvr>
                                    </p:animEffect>
                                    <p:set>
                                      <p:cBhvr>
                                        <p:cTn id="36" dur="1" fill="hold">
                                          <p:stCondLst>
                                            <p:cond delay="499"/>
                                          </p:stCondLst>
                                        </p:cTn>
                                        <p:tgtEl>
                                          <p:spTgt spid="7782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78244"/>
                                        </p:tgtEl>
                                        <p:attrNameLst>
                                          <p:attrName>style.visibility</p:attrName>
                                        </p:attrNameLst>
                                      </p:cBhvr>
                                      <p:to>
                                        <p:strVal val="visible"/>
                                      </p:to>
                                    </p:set>
                                    <p:animEffect transition="in" filter="dissolve">
                                      <p:cBhvr>
                                        <p:cTn id="41" dur="500"/>
                                        <p:tgtEl>
                                          <p:spTgt spid="778244"/>
                                        </p:tgtEl>
                                      </p:cBhvr>
                                    </p:animEffect>
                                  </p:childTnLst>
                                  <p:subTnLst>
                                    <p:set>
                                      <p:cBhvr override="childStyle">
                                        <p:cTn dur="1" fill="hold" display="0" masterRel="nextClick" afterEffect="1"/>
                                        <p:tgtEl>
                                          <p:spTgt spid="778244"/>
                                        </p:tgtEl>
                                        <p:attrNameLst>
                                          <p:attrName>style.visibility</p:attrName>
                                        </p:attrNameLst>
                                      </p:cBhvr>
                                      <p:to>
                                        <p:strVal val="hidden"/>
                                      </p:to>
                                    </p:set>
                                  </p:subTnLst>
                                </p:cTn>
                              </p:par>
                              <p:par>
                                <p:cTn id="42" presetID="9" presetClass="entr" presetSubtype="0" fill="hold" grpId="0" nodeType="withEffect">
                                  <p:stCondLst>
                                    <p:cond delay="0"/>
                                  </p:stCondLst>
                                  <p:childTnLst>
                                    <p:set>
                                      <p:cBhvr>
                                        <p:cTn id="43" dur="1" fill="hold">
                                          <p:stCondLst>
                                            <p:cond delay="0"/>
                                          </p:stCondLst>
                                        </p:cTn>
                                        <p:tgtEl>
                                          <p:spTgt spid="778262"/>
                                        </p:tgtEl>
                                        <p:attrNameLst>
                                          <p:attrName>style.visibility</p:attrName>
                                        </p:attrNameLst>
                                      </p:cBhvr>
                                      <p:to>
                                        <p:strVal val="visible"/>
                                      </p:to>
                                    </p:set>
                                    <p:animEffect transition="in" filter="dissolve">
                                      <p:cBhvr>
                                        <p:cTn id="44" dur="500"/>
                                        <p:tgtEl>
                                          <p:spTgt spid="778262"/>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778262"/>
                                        </p:tgtEl>
                                      </p:cBhvr>
                                    </p:animEffect>
                                    <p:set>
                                      <p:cBhvr>
                                        <p:cTn id="49" dur="1" fill="hold">
                                          <p:stCondLst>
                                            <p:cond delay="499"/>
                                          </p:stCondLst>
                                        </p:cTn>
                                        <p:tgtEl>
                                          <p:spTgt spid="77826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778246"/>
                                        </p:tgtEl>
                                        <p:attrNameLst>
                                          <p:attrName>style.visibility</p:attrName>
                                        </p:attrNameLst>
                                      </p:cBhvr>
                                      <p:to>
                                        <p:strVal val="visible"/>
                                      </p:to>
                                    </p:set>
                                    <p:animEffect transition="in" filter="dissolve">
                                      <p:cBhvr>
                                        <p:cTn id="54" dur="500"/>
                                        <p:tgtEl>
                                          <p:spTgt spid="77824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78263"/>
                                        </p:tgtEl>
                                        <p:attrNameLst>
                                          <p:attrName>style.visibility</p:attrName>
                                        </p:attrNameLst>
                                      </p:cBhvr>
                                      <p:to>
                                        <p:strVal val="visible"/>
                                      </p:to>
                                    </p:set>
                                    <p:animEffect transition="in" filter="dissolve">
                                      <p:cBhvr>
                                        <p:cTn id="57" dur="500"/>
                                        <p:tgtEl>
                                          <p:spTgt spid="77826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1" nodeType="clickEffect">
                                  <p:stCondLst>
                                    <p:cond delay="0"/>
                                  </p:stCondLst>
                                  <p:childTnLst>
                                    <p:animEffect transition="out" filter="dissolve">
                                      <p:cBhvr>
                                        <p:cTn id="61" dur="500"/>
                                        <p:tgtEl>
                                          <p:spTgt spid="778263"/>
                                        </p:tgtEl>
                                      </p:cBhvr>
                                    </p:animEffect>
                                    <p:set>
                                      <p:cBhvr>
                                        <p:cTn id="62" dur="1" fill="hold">
                                          <p:stCondLst>
                                            <p:cond delay="499"/>
                                          </p:stCondLst>
                                        </p:cTn>
                                        <p:tgtEl>
                                          <p:spTgt spid="7782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778256"/>
                                        </p:tgtEl>
                                        <p:attrNameLst>
                                          <p:attrName>style.visibility</p:attrName>
                                        </p:attrNameLst>
                                      </p:cBhvr>
                                      <p:to>
                                        <p:strVal val="visible"/>
                                      </p:to>
                                    </p:set>
                                    <p:animEffect transition="in" filter="wipe(up)">
                                      <p:cBhvr>
                                        <p:cTn id="67" dur="500"/>
                                        <p:tgtEl>
                                          <p:spTgt spid="778256"/>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778257"/>
                                        </p:tgtEl>
                                        <p:attrNameLst>
                                          <p:attrName>style.visibility</p:attrName>
                                        </p:attrNameLst>
                                      </p:cBhvr>
                                      <p:to>
                                        <p:strVal val="visible"/>
                                      </p:to>
                                    </p:set>
                                    <p:animEffect transition="in" filter="wipe(up)">
                                      <p:cBhvr>
                                        <p:cTn id="76" dur="500"/>
                                        <p:tgtEl>
                                          <p:spTgt spid="778257"/>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778255"/>
                                        </p:tgtEl>
                                        <p:attrNameLst>
                                          <p:attrName>style.visibility</p:attrName>
                                        </p:attrNameLst>
                                      </p:cBhvr>
                                      <p:to>
                                        <p:strVal val="visible"/>
                                      </p:to>
                                    </p:set>
                                    <p:animEffect transition="in" filter="wipe(left)">
                                      <p:cBhvr>
                                        <p:cTn id="80" dur="500"/>
                                        <p:tgtEl>
                                          <p:spTgt spid="77825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mph" presetSubtype="0" grpId="1" nodeType="clickEffect">
                                  <p:stCondLst>
                                    <p:cond delay="0"/>
                                  </p:stCondLst>
                                  <p:childTnLst>
                                    <p:set>
                                      <p:cBhvr rctx="PPT">
                                        <p:cTn id="84" dur="indefinite"/>
                                        <p:tgtEl>
                                          <p:spTgt spid="778257"/>
                                        </p:tgtEl>
                                        <p:attrNameLst>
                                          <p:attrName>style.opacity</p:attrName>
                                        </p:attrNameLst>
                                      </p:cBhvr>
                                      <p:to>
                                        <p:strVal val="0.5"/>
                                      </p:to>
                                    </p:set>
                                    <p:animEffect filter="image" prLst="opacity: 0.5">
                                      <p:cBhvr rctx="IE">
                                        <p:cTn id="85" dur="indefinite"/>
                                        <p:tgtEl>
                                          <p:spTgt spid="778257"/>
                                        </p:tgtEl>
                                      </p:cBhvr>
                                    </p:animEffect>
                                  </p:childTnLst>
                                </p:cTn>
                              </p:par>
                              <p:par>
                                <p:cTn id="86" presetID="9" presetClass="emph" presetSubtype="0" grpId="1" nodeType="withEffect">
                                  <p:stCondLst>
                                    <p:cond delay="0"/>
                                  </p:stCondLst>
                                  <p:childTnLst>
                                    <p:set>
                                      <p:cBhvr rctx="PPT">
                                        <p:cTn id="87" dur="indefinite"/>
                                        <p:tgtEl>
                                          <p:spTgt spid="778255"/>
                                        </p:tgtEl>
                                        <p:attrNameLst>
                                          <p:attrName>style.opacity</p:attrName>
                                        </p:attrNameLst>
                                      </p:cBhvr>
                                      <p:to>
                                        <p:strVal val="0.5"/>
                                      </p:to>
                                    </p:set>
                                    <p:animEffect filter="image" prLst="opacity: 0.5">
                                      <p:cBhvr rctx="IE">
                                        <p:cTn id="88" dur="indefinite"/>
                                        <p:tgtEl>
                                          <p:spTgt spid="778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2" grpId="0" autoUpdateAnimBg="0"/>
      <p:bldP spid="778243" grpId="0" autoUpdateAnimBg="0"/>
      <p:bldP spid="778244" grpId="0" autoUpdateAnimBg="0"/>
      <p:bldP spid="778245" grpId="0" autoUpdateAnimBg="0"/>
      <p:bldP spid="778246" grpId="0" autoUpdateAnimBg="0"/>
      <p:bldP spid="778248" grpId="0" animBg="1"/>
      <p:bldP spid="778255" grpId="0" autoUpdateAnimBg="0"/>
      <p:bldP spid="778255" grpId="1"/>
      <p:bldP spid="778256" grpId="0" animBg="1"/>
      <p:bldP spid="778257" grpId="0" animBg="1"/>
      <p:bldP spid="778257" grpId="1" animBg="1"/>
      <p:bldP spid="778260" grpId="0"/>
      <p:bldP spid="778260" grpId="1"/>
      <p:bldP spid="778261" grpId="0"/>
      <p:bldP spid="778261" grpId="1"/>
      <p:bldP spid="778262" grpId="0"/>
      <p:bldP spid="778262" grpId="1"/>
      <p:bldP spid="778263" grpId="0"/>
      <p:bldP spid="778263" grpId="1"/>
    </p:bld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pPr eaLnBrk="1" hangingPunct="1"/>
            <a:r>
              <a:rPr lang="en-US" sz="3600" smtClean="0"/>
              <a:t>The Combined Gas Law</a:t>
            </a:r>
          </a:p>
        </p:txBody>
      </p:sp>
      <p:sp>
        <p:nvSpPr>
          <p:cNvPr id="338947" name="Document">
            <a:hlinkClick r:id="rId5"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3894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38949"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6"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2296" name="Rectangle 6"/>
          <p:cNvSpPr>
            <a:spLocks noChangeArrowheads="1"/>
          </p:cNvSpPr>
          <p:nvPr/>
        </p:nvSpPr>
        <p:spPr bwMode="auto">
          <a:xfrm>
            <a:off x="1914525" y="1943100"/>
            <a:ext cx="3308350" cy="396875"/>
          </a:xfrm>
          <a:prstGeom prst="rect">
            <a:avLst/>
          </a:prstGeom>
          <a:noFill/>
          <a:ln w="9525">
            <a:noFill/>
            <a:miter lim="800000"/>
            <a:headEnd/>
            <a:tailEnd/>
          </a:ln>
        </p:spPr>
        <p:txBody>
          <a:bodyPr wrap="none" anchor="ctr">
            <a:spAutoFit/>
          </a:bodyPr>
          <a:lstStyle/>
          <a:p>
            <a:pPr algn="l"/>
            <a:r>
              <a:rPr lang="en-US"/>
              <a:t>        </a:t>
            </a:r>
            <a:r>
              <a:rPr lang="en-US" sz="2000">
                <a:hlinkClick r:id="rId7" action="ppaction://hlinkfile"/>
              </a:rPr>
              <a:t>The Combined Gas Law</a:t>
            </a:r>
            <a:r>
              <a:rPr lang="en-US" b="1">
                <a:hlinkClick r:id="rId7" action="ppaction://hlinkfile"/>
              </a:rPr>
              <a:t> </a:t>
            </a:r>
            <a:endParaRPr lang="en-US" b="1"/>
          </a:p>
        </p:txBody>
      </p:sp>
      <p:grpSp>
        <p:nvGrpSpPr>
          <p:cNvPr id="12297" name="Group 7"/>
          <p:cNvGrpSpPr>
            <a:grpSpLocks/>
          </p:cNvGrpSpPr>
          <p:nvPr/>
        </p:nvGrpSpPr>
        <p:grpSpPr bwMode="auto">
          <a:xfrm>
            <a:off x="5491163" y="2163763"/>
            <a:ext cx="2895600" cy="2422525"/>
            <a:chOff x="592" y="1168"/>
            <a:chExt cx="2822" cy="2361"/>
          </a:xfrm>
        </p:grpSpPr>
        <p:graphicFrame>
          <p:nvGraphicFramePr>
            <p:cNvPr id="12290" name="Object 8"/>
            <p:cNvGraphicFramePr>
              <a:graphicFrameLocks noChangeAspect="1"/>
            </p:cNvGraphicFramePr>
            <p:nvPr/>
          </p:nvGraphicFramePr>
          <p:xfrm>
            <a:off x="592" y="1168"/>
            <a:ext cx="2822" cy="2361"/>
          </p:xfrm>
          <a:graphic>
            <a:graphicData uri="http://schemas.openxmlformats.org/presentationml/2006/ole">
              <p:oleObj spid="_x0000_s12290" name="Clip" r:id="rId8" imgW="1609920" imgH="1467360" progId="MS_ClipArt_Gallery.5">
                <p:embed/>
              </p:oleObj>
            </a:graphicData>
          </a:graphic>
        </p:graphicFrame>
        <p:sp>
          <p:nvSpPr>
            <p:cNvPr id="12300" name="WordArt 9"/>
            <p:cNvSpPr>
              <a:spLocks noChangeArrowheads="1" noChangeShapeType="1" noTextEdit="1"/>
            </p:cNvSpPr>
            <p:nvPr/>
          </p:nvSpPr>
          <p:spPr bwMode="auto">
            <a:xfrm>
              <a:off x="1144" y="2235"/>
              <a:ext cx="333" cy="508"/>
            </a:xfrm>
            <a:prstGeom prst="rect">
              <a:avLst/>
            </a:prstGeom>
          </p:spPr>
          <p:txBody>
            <a:bodyPr wrap="none" fromWordArt="1">
              <a:prstTxWarp prst="textPlain">
                <a:avLst>
                  <a:gd name="adj" fmla="val 50000"/>
                </a:avLst>
              </a:prstTxWarp>
            </a:bodyPr>
            <a:lstStyle/>
            <a:p>
              <a:r>
                <a:rPr lang="en-US" sz="3600" kern="10">
                  <a:ln w="19050">
                    <a:solidFill>
                      <a:schemeClr val="tx1"/>
                    </a:solidFill>
                    <a:round/>
                    <a:headEnd/>
                    <a:tailEnd/>
                  </a:ln>
                  <a:solidFill>
                    <a:srgbClr val="000000"/>
                  </a:solidFill>
                  <a:latin typeface="Arial Black"/>
                </a:rPr>
                <a:t>P</a:t>
              </a:r>
            </a:p>
          </p:txBody>
        </p:sp>
        <p:sp>
          <p:nvSpPr>
            <p:cNvPr id="12301" name="WordArt 10"/>
            <p:cNvSpPr>
              <a:spLocks noChangeArrowheads="1" noChangeShapeType="1" noTextEdit="1"/>
            </p:cNvSpPr>
            <p:nvPr/>
          </p:nvSpPr>
          <p:spPr bwMode="auto">
            <a:xfrm>
              <a:off x="1686" y="1541"/>
              <a:ext cx="425" cy="508"/>
            </a:xfrm>
            <a:prstGeom prst="rect">
              <a:avLst/>
            </a:prstGeom>
          </p:spPr>
          <p:txBody>
            <a:bodyPr wrap="none" fromWordArt="1">
              <a:prstTxWarp prst="textPlain">
                <a:avLst>
                  <a:gd name="adj" fmla="val 50000"/>
                </a:avLst>
              </a:prstTxWarp>
            </a:bodyPr>
            <a:lstStyle/>
            <a:p>
              <a:r>
                <a:rPr lang="en-US" sz="3600" kern="10">
                  <a:ln w="19050">
                    <a:solidFill>
                      <a:schemeClr val="tx1"/>
                    </a:solidFill>
                    <a:round/>
                    <a:headEnd/>
                    <a:tailEnd/>
                  </a:ln>
                  <a:solidFill>
                    <a:srgbClr val="000000"/>
                  </a:solidFill>
                  <a:latin typeface="Arial Black"/>
                </a:rPr>
                <a:t>V</a:t>
              </a:r>
            </a:p>
          </p:txBody>
        </p:sp>
        <p:sp>
          <p:nvSpPr>
            <p:cNvPr id="12302" name="WordArt 11"/>
            <p:cNvSpPr>
              <a:spLocks noChangeArrowheads="1" noChangeShapeType="1" noTextEdit="1"/>
            </p:cNvSpPr>
            <p:nvPr/>
          </p:nvSpPr>
          <p:spPr bwMode="auto">
            <a:xfrm>
              <a:off x="2624" y="1678"/>
              <a:ext cx="395" cy="508"/>
            </a:xfrm>
            <a:prstGeom prst="rect">
              <a:avLst/>
            </a:prstGeom>
          </p:spPr>
          <p:txBody>
            <a:bodyPr wrap="none" fromWordArt="1">
              <a:prstTxWarp prst="textPlain">
                <a:avLst>
                  <a:gd name="adj" fmla="val 50000"/>
                </a:avLst>
              </a:prstTxWarp>
            </a:bodyPr>
            <a:lstStyle/>
            <a:p>
              <a:r>
                <a:rPr lang="en-US" sz="3600" kern="10">
                  <a:ln w="19050">
                    <a:solidFill>
                      <a:schemeClr val="tx1"/>
                    </a:solidFill>
                    <a:round/>
                    <a:headEnd/>
                    <a:tailEnd/>
                  </a:ln>
                  <a:solidFill>
                    <a:srgbClr val="000000"/>
                  </a:solidFill>
                  <a:latin typeface="Arial Black"/>
                </a:rPr>
                <a:t>T</a:t>
              </a:r>
            </a:p>
          </p:txBody>
        </p:sp>
      </p:grpSp>
      <p:sp>
        <p:nvSpPr>
          <p:cNvPr id="12298" name="Rectangle 12"/>
          <p:cNvSpPr>
            <a:spLocks noChangeArrowheads="1"/>
          </p:cNvSpPr>
          <p:nvPr/>
        </p:nvSpPr>
        <p:spPr bwMode="auto">
          <a:xfrm>
            <a:off x="1914525" y="4010025"/>
            <a:ext cx="3308350" cy="396875"/>
          </a:xfrm>
          <a:prstGeom prst="rect">
            <a:avLst/>
          </a:prstGeom>
          <a:noFill/>
          <a:ln w="9525">
            <a:noFill/>
            <a:miter lim="800000"/>
            <a:headEnd/>
            <a:tailEnd/>
          </a:ln>
        </p:spPr>
        <p:txBody>
          <a:bodyPr wrap="none" anchor="ctr">
            <a:spAutoFit/>
          </a:bodyPr>
          <a:lstStyle/>
          <a:p>
            <a:pPr algn="l"/>
            <a:r>
              <a:rPr lang="en-US"/>
              <a:t>        </a:t>
            </a:r>
            <a:r>
              <a:rPr lang="en-US" sz="2000">
                <a:hlinkClick r:id="rId9"/>
              </a:rPr>
              <a:t>The Combined Gas Law</a:t>
            </a:r>
            <a:r>
              <a:rPr lang="en-US" b="1"/>
              <a:t> </a:t>
            </a:r>
          </a:p>
        </p:txBody>
      </p:sp>
      <p:sp>
        <p:nvSpPr>
          <p:cNvPr id="12299" name="Text Box 13"/>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96875" y="4057650"/>
            <a:ext cx="3908425" cy="1143000"/>
          </a:xfrm>
        </p:spPr>
        <p:txBody>
          <a:bodyPr/>
          <a:lstStyle/>
          <a:p>
            <a:pPr eaLnBrk="1" hangingPunct="1"/>
            <a:r>
              <a:rPr lang="en-US" sz="4000" smtClean="0"/>
              <a:t>Gas Law Calculations</a:t>
            </a:r>
          </a:p>
        </p:txBody>
      </p:sp>
      <p:sp>
        <p:nvSpPr>
          <p:cNvPr id="1074179" name="Rectangle 3"/>
          <p:cNvSpPr>
            <a:spLocks noChangeArrowheads="1"/>
          </p:cNvSpPr>
          <p:nvPr/>
        </p:nvSpPr>
        <p:spPr bwMode="auto">
          <a:xfrm>
            <a:off x="3657600" y="685800"/>
            <a:ext cx="1524000" cy="1295400"/>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Boyle’s Law</a:t>
            </a:r>
          </a:p>
          <a:p>
            <a:pPr>
              <a:defRPr/>
            </a:pPr>
            <a:endParaRPr lang="en-US" sz="1600" b="1"/>
          </a:p>
          <a:p>
            <a:pPr>
              <a:defRPr/>
            </a:pPr>
            <a:r>
              <a:rPr lang="en-US" sz="1800" b="1" i="1"/>
              <a:t>PV  =  k</a:t>
            </a:r>
          </a:p>
        </p:txBody>
      </p:sp>
      <p:sp>
        <p:nvSpPr>
          <p:cNvPr id="1074180" name="Rectangle 4"/>
          <p:cNvSpPr>
            <a:spLocks noChangeArrowheads="1"/>
          </p:cNvSpPr>
          <p:nvPr/>
        </p:nvSpPr>
        <p:spPr bwMode="auto">
          <a:xfrm>
            <a:off x="7010400" y="685800"/>
            <a:ext cx="1524000" cy="1295400"/>
          </a:xfrm>
          <a:prstGeom prst="rect">
            <a:avLst/>
          </a:prstGeom>
          <a:gradFill rotWithShape="0">
            <a:gsLst>
              <a:gs pos="0">
                <a:srgbClr val="F7DCCB"/>
              </a:gs>
              <a:gs pos="100000">
                <a:srgbClr val="FFC167"/>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Charles’ Law</a:t>
            </a:r>
          </a:p>
          <a:p>
            <a:pPr>
              <a:defRPr/>
            </a:pPr>
            <a:endParaRPr lang="en-US" sz="1600" b="1"/>
          </a:p>
          <a:p>
            <a:pPr>
              <a:defRPr/>
            </a:pPr>
            <a:r>
              <a:rPr lang="en-US" sz="1800" b="1" i="1" u="sng"/>
              <a:t>V     </a:t>
            </a:r>
          </a:p>
          <a:p>
            <a:pPr>
              <a:defRPr/>
            </a:pPr>
            <a:r>
              <a:rPr lang="en-US" sz="1800" b="1" i="1"/>
              <a:t>T     </a:t>
            </a:r>
          </a:p>
        </p:txBody>
      </p:sp>
      <p:sp>
        <p:nvSpPr>
          <p:cNvPr id="1074181" name="Rectangle 5"/>
          <p:cNvSpPr>
            <a:spLocks noChangeArrowheads="1"/>
          </p:cNvSpPr>
          <p:nvPr/>
        </p:nvSpPr>
        <p:spPr bwMode="auto">
          <a:xfrm>
            <a:off x="5334000" y="4876800"/>
            <a:ext cx="1524000" cy="1295400"/>
          </a:xfrm>
          <a:prstGeom prst="rect">
            <a:avLst/>
          </a:prstGeom>
          <a:gradFill rotWithShape="0">
            <a:gsLst>
              <a:gs pos="0">
                <a:srgbClr val="FFEFFF"/>
              </a:gs>
              <a:gs pos="100000">
                <a:srgbClr val="FFC9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Combined</a:t>
            </a:r>
          </a:p>
          <a:p>
            <a:pPr>
              <a:defRPr/>
            </a:pPr>
            <a:r>
              <a:rPr lang="en-US" sz="1600" b="1"/>
              <a:t>Gas Law</a:t>
            </a:r>
            <a:r>
              <a:rPr lang="en-US" sz="800" b="1"/>
              <a:t> </a:t>
            </a:r>
          </a:p>
          <a:p>
            <a:pPr>
              <a:defRPr/>
            </a:pPr>
            <a:endParaRPr lang="en-US" sz="1600" b="1"/>
          </a:p>
          <a:p>
            <a:pPr>
              <a:defRPr/>
            </a:pPr>
            <a:r>
              <a:rPr lang="en-US" sz="1800" b="1" i="1" u="sng"/>
              <a:t>PV     </a:t>
            </a:r>
          </a:p>
          <a:p>
            <a:pPr>
              <a:defRPr/>
            </a:pPr>
            <a:r>
              <a:rPr lang="en-US" sz="1800" b="1" i="1"/>
              <a:t>T     </a:t>
            </a:r>
          </a:p>
        </p:txBody>
      </p:sp>
      <p:sp>
        <p:nvSpPr>
          <p:cNvPr id="1074182" name="Rectangle 6"/>
          <p:cNvSpPr>
            <a:spLocks noChangeArrowheads="1"/>
          </p:cNvSpPr>
          <p:nvPr/>
        </p:nvSpPr>
        <p:spPr bwMode="auto">
          <a:xfrm>
            <a:off x="533400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Ideal </a:t>
            </a:r>
          </a:p>
          <a:p>
            <a:pPr>
              <a:defRPr/>
            </a:pPr>
            <a:r>
              <a:rPr lang="en-US" sz="1600" b="1"/>
              <a:t>Gas Law</a:t>
            </a:r>
          </a:p>
          <a:p>
            <a:pPr>
              <a:defRPr/>
            </a:pPr>
            <a:endParaRPr lang="en-US" sz="1600" b="1"/>
          </a:p>
          <a:p>
            <a:pPr>
              <a:defRPr/>
            </a:pPr>
            <a:r>
              <a:rPr lang="en-US" sz="1800" b="1" i="1"/>
              <a:t>PV  =  nRT</a:t>
            </a:r>
          </a:p>
        </p:txBody>
      </p:sp>
      <p:sp>
        <p:nvSpPr>
          <p:cNvPr id="114695" name="AutoShape 7"/>
          <p:cNvSpPr>
            <a:spLocks noChangeArrowheads="1"/>
          </p:cNvSpPr>
          <p:nvPr/>
        </p:nvSpPr>
        <p:spPr bwMode="auto">
          <a:xfrm rot="-5400000">
            <a:off x="4114800" y="2209800"/>
            <a:ext cx="9906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9E0FF"/>
          </a:solidFill>
          <a:ln w="9525">
            <a:noFill/>
            <a:miter lim="800000"/>
            <a:headEnd/>
            <a:tailEnd/>
          </a:ln>
        </p:spPr>
        <p:txBody>
          <a:bodyPr wrap="none" anchor="ctr"/>
          <a:lstStyle/>
          <a:p>
            <a:endParaRPr lang="en-US"/>
          </a:p>
        </p:txBody>
      </p:sp>
      <p:sp>
        <p:nvSpPr>
          <p:cNvPr id="114696" name="AutoShape 8"/>
          <p:cNvSpPr>
            <a:spLocks noChangeArrowheads="1"/>
          </p:cNvSpPr>
          <p:nvPr/>
        </p:nvSpPr>
        <p:spPr bwMode="auto">
          <a:xfrm rot="5400000" flipH="1">
            <a:off x="7086600" y="2209800"/>
            <a:ext cx="9906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99"/>
          </a:solidFill>
          <a:ln w="9525">
            <a:noFill/>
            <a:miter lim="800000"/>
            <a:headEnd/>
            <a:tailEnd/>
          </a:ln>
        </p:spPr>
        <p:txBody>
          <a:bodyPr wrap="none" anchor="ctr"/>
          <a:lstStyle/>
          <a:p>
            <a:endParaRPr lang="en-US"/>
          </a:p>
        </p:txBody>
      </p:sp>
      <p:sp>
        <p:nvSpPr>
          <p:cNvPr id="114697" name="AutoShape 9"/>
          <p:cNvSpPr>
            <a:spLocks noChangeArrowheads="1"/>
          </p:cNvSpPr>
          <p:nvPr/>
        </p:nvSpPr>
        <p:spPr bwMode="auto">
          <a:xfrm>
            <a:off x="5867400" y="3962400"/>
            <a:ext cx="457200" cy="838200"/>
          </a:xfrm>
          <a:prstGeom prst="downArrow">
            <a:avLst>
              <a:gd name="adj1" fmla="val 50000"/>
              <a:gd name="adj2" fmla="val 45833"/>
            </a:avLst>
          </a:prstGeom>
          <a:solidFill>
            <a:srgbClr val="FF99CC"/>
          </a:solidFill>
          <a:ln w="9525">
            <a:noFill/>
            <a:miter lim="800000"/>
            <a:headEnd/>
            <a:tailEnd/>
          </a:ln>
        </p:spPr>
        <p:txBody>
          <a:bodyPr wrap="none" anchor="ctr"/>
          <a:lstStyle/>
          <a:p>
            <a:endParaRPr lang="en-US"/>
          </a:p>
        </p:txBody>
      </p:sp>
      <p:sp>
        <p:nvSpPr>
          <p:cNvPr id="114698" name="Text Box 10"/>
          <p:cNvSpPr txBox="1">
            <a:spLocks noChangeArrowheads="1"/>
          </p:cNvSpPr>
          <p:nvPr/>
        </p:nvSpPr>
        <p:spPr bwMode="auto">
          <a:xfrm>
            <a:off x="7696200" y="1371600"/>
            <a:ext cx="571500" cy="366713"/>
          </a:xfrm>
          <a:prstGeom prst="rect">
            <a:avLst/>
          </a:prstGeom>
          <a:noFill/>
          <a:ln w="9525">
            <a:noFill/>
            <a:miter lim="800000"/>
            <a:headEnd/>
            <a:tailEnd/>
          </a:ln>
        </p:spPr>
        <p:txBody>
          <a:bodyPr wrap="none">
            <a:spAutoFit/>
          </a:bodyPr>
          <a:lstStyle/>
          <a:p>
            <a:pPr algn="l"/>
            <a:r>
              <a:rPr lang="en-US" sz="1800" b="1" i="1"/>
              <a:t>=  k</a:t>
            </a:r>
          </a:p>
        </p:txBody>
      </p:sp>
      <p:sp>
        <p:nvSpPr>
          <p:cNvPr id="114699" name="Text Box 11"/>
          <p:cNvSpPr txBox="1">
            <a:spLocks noChangeArrowheads="1"/>
          </p:cNvSpPr>
          <p:nvPr/>
        </p:nvSpPr>
        <p:spPr bwMode="auto">
          <a:xfrm>
            <a:off x="6096000" y="5715000"/>
            <a:ext cx="571500" cy="366713"/>
          </a:xfrm>
          <a:prstGeom prst="rect">
            <a:avLst/>
          </a:prstGeom>
          <a:noFill/>
          <a:ln w="9525">
            <a:noFill/>
            <a:miter lim="800000"/>
            <a:headEnd/>
            <a:tailEnd/>
          </a:ln>
        </p:spPr>
        <p:txBody>
          <a:bodyPr wrap="none">
            <a:spAutoFit/>
          </a:bodyPr>
          <a:lstStyle/>
          <a:p>
            <a:pPr algn="l"/>
            <a:r>
              <a:rPr lang="en-US" sz="1800" b="1" i="1"/>
              <a:t>=  k</a:t>
            </a:r>
          </a:p>
        </p:txBody>
      </p:sp>
      <p:sp>
        <p:nvSpPr>
          <p:cNvPr id="114700" name="Text Box 12"/>
          <p:cNvSpPr txBox="1">
            <a:spLocks noChangeArrowheads="1"/>
          </p:cNvSpPr>
          <p:nvPr/>
        </p:nvSpPr>
        <p:spPr bwMode="auto">
          <a:xfrm>
            <a:off x="7086600" y="2514600"/>
            <a:ext cx="1179513" cy="1069975"/>
          </a:xfrm>
          <a:prstGeom prst="rect">
            <a:avLst/>
          </a:prstGeom>
          <a:noFill/>
          <a:ln w="9525">
            <a:noFill/>
            <a:miter lim="800000"/>
            <a:headEnd/>
            <a:tailEnd/>
          </a:ln>
        </p:spPr>
        <p:txBody>
          <a:bodyPr wrap="none">
            <a:spAutoFit/>
          </a:bodyPr>
          <a:lstStyle/>
          <a:p>
            <a:pPr algn="l"/>
            <a:r>
              <a:rPr lang="en-US" sz="1600" b="1" i="1"/>
              <a:t>T</a:t>
            </a:r>
            <a:r>
              <a:rPr lang="en-US" sz="1600" b="1"/>
              <a:t> and </a:t>
            </a:r>
            <a:r>
              <a:rPr lang="en-US" sz="1600" b="1" i="1"/>
              <a:t>V</a:t>
            </a:r>
            <a:r>
              <a:rPr lang="en-US" sz="1600" b="1"/>
              <a:t> </a:t>
            </a:r>
          </a:p>
          <a:p>
            <a:pPr algn="l"/>
            <a:r>
              <a:rPr lang="en-US" sz="1600" b="1"/>
              <a:t>change</a:t>
            </a:r>
          </a:p>
          <a:p>
            <a:pPr algn="l"/>
            <a:r>
              <a:rPr lang="en-US" sz="1600" b="1" i="1"/>
              <a:t>P, n, R</a:t>
            </a:r>
            <a:r>
              <a:rPr lang="en-US" sz="1600" b="1"/>
              <a:t> are</a:t>
            </a:r>
          </a:p>
          <a:p>
            <a:pPr algn="l"/>
            <a:r>
              <a:rPr lang="en-US" sz="1600" b="1"/>
              <a:t>constant</a:t>
            </a:r>
            <a:endParaRPr lang="en-US" sz="1600" b="1" i="1"/>
          </a:p>
        </p:txBody>
      </p:sp>
      <p:sp>
        <p:nvSpPr>
          <p:cNvPr id="114701" name="Text Box 13"/>
          <p:cNvSpPr txBox="1">
            <a:spLocks noChangeArrowheads="1"/>
          </p:cNvSpPr>
          <p:nvPr/>
        </p:nvSpPr>
        <p:spPr bwMode="auto">
          <a:xfrm>
            <a:off x="4946650" y="4038600"/>
            <a:ext cx="2193925" cy="581025"/>
          </a:xfrm>
          <a:prstGeom prst="rect">
            <a:avLst/>
          </a:prstGeom>
          <a:noFill/>
          <a:ln w="9525">
            <a:noFill/>
            <a:miter lim="800000"/>
            <a:headEnd/>
            <a:tailEnd/>
          </a:ln>
        </p:spPr>
        <p:txBody>
          <a:bodyPr wrap="none">
            <a:spAutoFit/>
          </a:bodyPr>
          <a:lstStyle/>
          <a:p>
            <a:pPr algn="l"/>
            <a:r>
              <a:rPr lang="en-US" b="1" i="1"/>
              <a:t>  </a:t>
            </a:r>
            <a:r>
              <a:rPr lang="en-US" sz="1600" b="1" i="1"/>
              <a:t>P, V, </a:t>
            </a:r>
            <a:r>
              <a:rPr lang="en-US" sz="1600" b="1"/>
              <a:t>and</a:t>
            </a:r>
            <a:r>
              <a:rPr lang="en-US" sz="1600" b="1" i="1"/>
              <a:t> T</a:t>
            </a:r>
            <a:r>
              <a:rPr lang="en-US" sz="1600" b="1"/>
              <a:t> change</a:t>
            </a:r>
          </a:p>
          <a:p>
            <a:pPr algn="l"/>
            <a:r>
              <a:rPr lang="en-US" sz="1600" b="1" i="1"/>
              <a:t>n</a:t>
            </a:r>
            <a:r>
              <a:rPr lang="en-US" sz="1600" b="1"/>
              <a:t> and </a:t>
            </a:r>
            <a:r>
              <a:rPr lang="en-US" sz="1600" b="1" i="1"/>
              <a:t>R</a:t>
            </a:r>
            <a:r>
              <a:rPr lang="en-US" sz="1600" b="1"/>
              <a:t> are constant</a:t>
            </a:r>
            <a:endParaRPr lang="en-US" sz="1600" b="1" i="1"/>
          </a:p>
        </p:txBody>
      </p:sp>
      <p:sp>
        <p:nvSpPr>
          <p:cNvPr id="114702" name="Text Box 14"/>
          <p:cNvSpPr txBox="1">
            <a:spLocks noChangeArrowheads="1"/>
          </p:cNvSpPr>
          <p:nvPr/>
        </p:nvSpPr>
        <p:spPr bwMode="auto">
          <a:xfrm>
            <a:off x="4013200" y="2511425"/>
            <a:ext cx="1168400" cy="1069975"/>
          </a:xfrm>
          <a:prstGeom prst="rect">
            <a:avLst/>
          </a:prstGeom>
          <a:noFill/>
          <a:ln w="9525">
            <a:noFill/>
            <a:miter lim="800000"/>
            <a:headEnd/>
            <a:tailEnd/>
          </a:ln>
        </p:spPr>
        <p:txBody>
          <a:bodyPr wrap="none">
            <a:spAutoFit/>
          </a:bodyPr>
          <a:lstStyle/>
          <a:p>
            <a:pPr algn="l"/>
            <a:r>
              <a:rPr lang="en-US" sz="1600" b="1" i="1"/>
              <a:t>P</a:t>
            </a:r>
            <a:r>
              <a:rPr lang="en-US" sz="1600" b="1"/>
              <a:t> and</a:t>
            </a:r>
            <a:r>
              <a:rPr lang="en-US" sz="1600" b="1" i="1"/>
              <a:t> V</a:t>
            </a:r>
            <a:r>
              <a:rPr lang="en-US" sz="1600" b="1"/>
              <a:t> </a:t>
            </a:r>
          </a:p>
          <a:p>
            <a:pPr algn="l"/>
            <a:r>
              <a:rPr lang="en-US" sz="1600" b="1"/>
              <a:t>change</a:t>
            </a:r>
          </a:p>
          <a:p>
            <a:pPr algn="l"/>
            <a:r>
              <a:rPr lang="en-US" sz="1600" b="1" i="1"/>
              <a:t>n, R, T</a:t>
            </a:r>
            <a:r>
              <a:rPr lang="en-US" sz="1600" b="1"/>
              <a:t> are</a:t>
            </a:r>
          </a:p>
          <a:p>
            <a:pPr algn="l"/>
            <a:r>
              <a:rPr lang="en-US" sz="1600" b="1"/>
              <a:t>constant</a:t>
            </a:r>
            <a:endParaRPr lang="en-US" sz="1600" b="1" i="1"/>
          </a:p>
        </p:txBody>
      </p:sp>
      <p:sp>
        <p:nvSpPr>
          <p:cNvPr id="114703" name="AutoShape 1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mtClean="0">
                <a:solidFill>
                  <a:schemeClr val="bg1"/>
                </a:solidFill>
              </a:rPr>
              <a:t>Ideal vs. Real Gases</a:t>
            </a:r>
          </a:p>
        </p:txBody>
      </p:sp>
      <p:sp>
        <p:nvSpPr>
          <p:cNvPr id="115715"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76132" name="Text Box 4"/>
          <p:cNvSpPr txBox="1">
            <a:spLocks noChangeArrowheads="1"/>
          </p:cNvSpPr>
          <p:nvPr/>
        </p:nvSpPr>
        <p:spPr bwMode="auto">
          <a:xfrm>
            <a:off x="1277938" y="2097088"/>
            <a:ext cx="6437312" cy="1917700"/>
          </a:xfrm>
          <a:prstGeom prst="rect">
            <a:avLst/>
          </a:prstGeom>
          <a:noFill/>
          <a:ln w="9525">
            <a:noFill/>
            <a:miter lim="800000"/>
            <a:headEnd/>
            <a:tailEnd/>
          </a:ln>
        </p:spPr>
        <p:txBody>
          <a:bodyPr wrap="none">
            <a:spAutoFit/>
          </a:bodyPr>
          <a:lstStyle/>
          <a:p>
            <a:pPr algn="l"/>
            <a:r>
              <a:rPr lang="en-US" sz="2400">
                <a:solidFill>
                  <a:schemeClr val="bg1"/>
                </a:solidFill>
              </a:rPr>
              <a:t>No gas is ideal.</a:t>
            </a:r>
          </a:p>
          <a:p>
            <a:pPr algn="l"/>
            <a:endParaRPr lang="en-US" sz="2400">
              <a:solidFill>
                <a:schemeClr val="bg1"/>
              </a:solidFill>
            </a:endParaRPr>
          </a:p>
          <a:p>
            <a:pPr algn="l"/>
            <a:r>
              <a:rPr lang="en-US" sz="2400">
                <a:solidFill>
                  <a:schemeClr val="bg1"/>
                </a:solidFill>
              </a:rPr>
              <a:t>As the temperature of a gas increases and the</a:t>
            </a:r>
          </a:p>
          <a:p>
            <a:pPr algn="l"/>
            <a:r>
              <a:rPr lang="en-US" sz="2400">
                <a:solidFill>
                  <a:schemeClr val="bg1"/>
                </a:solidFill>
              </a:rPr>
              <a:t>pressure on the gas decreases the gas acts</a:t>
            </a:r>
          </a:p>
          <a:p>
            <a:pPr algn="l"/>
            <a:r>
              <a:rPr lang="en-US" sz="2400">
                <a:solidFill>
                  <a:schemeClr val="bg1"/>
                </a:solidFill>
              </a:rPr>
              <a:t>more ideally.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animEffect transition="in" filter="dissolve">
                                      <p:cBhvr>
                                        <p:cTn id="7" dur="500"/>
                                        <p:tgtEl>
                                          <p:spTgt spid="176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6132">
                                            <p:txEl>
                                              <p:pRg st="2" end="2"/>
                                            </p:txEl>
                                          </p:spTgt>
                                        </p:tgtEl>
                                        <p:attrNameLst>
                                          <p:attrName>style.visibility</p:attrName>
                                        </p:attrNameLst>
                                      </p:cBhvr>
                                      <p:to>
                                        <p:strVal val="visible"/>
                                      </p:to>
                                    </p:set>
                                    <p:animEffect transition="in" filter="fade">
                                      <p:cBhvr>
                                        <p:cTn id="12" dur="1000"/>
                                        <p:tgtEl>
                                          <p:spTgt spid="176132">
                                            <p:txEl>
                                              <p:pRg st="2" end="2"/>
                                            </p:txEl>
                                          </p:spTgt>
                                        </p:tgtEl>
                                      </p:cBhvr>
                                    </p:animEffect>
                                    <p:anim calcmode="lin" valueType="num">
                                      <p:cBhvr>
                                        <p:cTn id="13" dur="1000" fill="hold"/>
                                        <p:tgtEl>
                                          <p:spTgt spid="17613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7613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6132">
                                            <p:txEl>
                                              <p:pRg st="3" end="3"/>
                                            </p:txEl>
                                          </p:spTgt>
                                        </p:tgtEl>
                                        <p:attrNameLst>
                                          <p:attrName>style.visibility</p:attrName>
                                        </p:attrNameLst>
                                      </p:cBhvr>
                                      <p:to>
                                        <p:strVal val="visible"/>
                                      </p:to>
                                    </p:set>
                                    <p:animEffect transition="in" filter="fade">
                                      <p:cBhvr>
                                        <p:cTn id="17" dur="1000"/>
                                        <p:tgtEl>
                                          <p:spTgt spid="176132">
                                            <p:txEl>
                                              <p:pRg st="3" end="3"/>
                                            </p:txEl>
                                          </p:spTgt>
                                        </p:tgtEl>
                                      </p:cBhvr>
                                    </p:animEffect>
                                    <p:anim calcmode="lin" valueType="num">
                                      <p:cBhvr>
                                        <p:cTn id="18" dur="1000" fill="hold"/>
                                        <p:tgtEl>
                                          <p:spTgt spid="17613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7613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6132">
                                            <p:txEl>
                                              <p:pRg st="4" end="4"/>
                                            </p:txEl>
                                          </p:spTgt>
                                        </p:tgtEl>
                                        <p:attrNameLst>
                                          <p:attrName>style.visibility</p:attrName>
                                        </p:attrNameLst>
                                      </p:cBhvr>
                                      <p:to>
                                        <p:strVal val="visible"/>
                                      </p:to>
                                    </p:set>
                                    <p:animEffect transition="in" filter="fade">
                                      <p:cBhvr>
                                        <p:cTn id="22" dur="1000"/>
                                        <p:tgtEl>
                                          <p:spTgt spid="176132">
                                            <p:txEl>
                                              <p:pRg st="4" end="4"/>
                                            </p:txEl>
                                          </p:spTgt>
                                        </p:tgtEl>
                                      </p:cBhvr>
                                    </p:animEffect>
                                    <p:anim calcmode="lin" valueType="num">
                                      <p:cBhvr>
                                        <p:cTn id="23" dur="1000" fill="hold"/>
                                        <p:tgtEl>
                                          <p:spTgt spid="17613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7613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81000"/>
            <a:ext cx="7772400" cy="1143000"/>
          </a:xfrm>
        </p:spPr>
        <p:txBody>
          <a:bodyPr/>
          <a:lstStyle/>
          <a:p>
            <a:pPr eaLnBrk="1" hangingPunct="1"/>
            <a:r>
              <a:rPr lang="en-US" sz="2800" smtClean="0">
                <a:solidFill>
                  <a:srgbClr val="FF0000"/>
                </a:solidFill>
              </a:rPr>
              <a:t>What mistakes did we make in this problem?</a:t>
            </a:r>
          </a:p>
        </p:txBody>
      </p:sp>
      <p:sp>
        <p:nvSpPr>
          <p:cNvPr id="54275" name="Text Box 3"/>
          <p:cNvSpPr txBox="1">
            <a:spLocks noChangeArrowheads="1"/>
          </p:cNvSpPr>
          <p:nvPr/>
        </p:nvSpPr>
        <p:spPr bwMode="auto">
          <a:xfrm>
            <a:off x="441325" y="1371600"/>
            <a:ext cx="7486650" cy="641350"/>
          </a:xfrm>
          <a:prstGeom prst="rect">
            <a:avLst/>
          </a:prstGeom>
          <a:noFill/>
          <a:ln w="9525">
            <a:noFill/>
            <a:miter lim="800000"/>
            <a:headEnd/>
            <a:tailEnd/>
          </a:ln>
        </p:spPr>
        <p:txBody>
          <a:bodyPr wrap="none">
            <a:spAutoFit/>
          </a:bodyPr>
          <a:lstStyle/>
          <a:p>
            <a:pPr algn="l"/>
            <a:r>
              <a:rPr lang="en-US" sz="1800" i="1"/>
              <a:t>What is the volume that 500 g of iodine will occupy under the conditions:</a:t>
            </a:r>
          </a:p>
          <a:p>
            <a:pPr algn="l"/>
            <a:r>
              <a:rPr lang="en-US" sz="1800" i="1"/>
              <a:t>	 Temp = 300</a:t>
            </a:r>
            <a:r>
              <a:rPr lang="en-US" sz="1800" i="1" baseline="30000"/>
              <a:t>o</a:t>
            </a:r>
            <a:r>
              <a:rPr lang="en-US" sz="1800" i="1"/>
              <a:t>C and Pressure = 740 mm Hg?</a:t>
            </a:r>
          </a:p>
        </p:txBody>
      </p:sp>
      <p:sp>
        <p:nvSpPr>
          <p:cNvPr id="54276" name="Text Box 4"/>
          <p:cNvSpPr txBox="1">
            <a:spLocks noChangeArrowheads="1"/>
          </p:cNvSpPr>
          <p:nvPr/>
        </p:nvSpPr>
        <p:spPr bwMode="auto">
          <a:xfrm>
            <a:off x="669925" y="2133600"/>
            <a:ext cx="8016875" cy="4760913"/>
          </a:xfrm>
          <a:prstGeom prst="rect">
            <a:avLst/>
          </a:prstGeom>
          <a:noFill/>
          <a:ln w="9525">
            <a:noFill/>
            <a:miter lim="800000"/>
            <a:headEnd/>
            <a:tailEnd/>
          </a:ln>
        </p:spPr>
        <p:txBody>
          <a:bodyPr>
            <a:spAutoFit/>
          </a:bodyPr>
          <a:lstStyle/>
          <a:p>
            <a:pPr algn="l"/>
            <a:r>
              <a:rPr lang="en-US" sz="1800"/>
              <a:t>Step 1)  Write down given information.</a:t>
            </a:r>
          </a:p>
          <a:p>
            <a:pPr algn="l"/>
            <a:r>
              <a:rPr lang="en-US" sz="1800"/>
              <a:t>     	mass =  500 g iodine </a:t>
            </a:r>
            <a:r>
              <a:rPr lang="en-US" sz="1800">
                <a:solidFill>
                  <a:schemeClr val="accent2"/>
                </a:solidFill>
                <a:sym typeface="Wingdings" pitchFamily="2" charset="2"/>
              </a:rPr>
              <a:t></a:t>
            </a:r>
            <a:r>
              <a:rPr lang="en-US" sz="1800">
                <a:sym typeface="Wingdings" pitchFamily="2" charset="2"/>
              </a:rPr>
              <a:t> </a:t>
            </a:r>
            <a:r>
              <a:rPr lang="en-US" sz="1800">
                <a:solidFill>
                  <a:schemeClr val="accent2"/>
                </a:solidFill>
              </a:rPr>
              <a:t>Convert mass to gram;</a:t>
            </a:r>
            <a:endParaRPr lang="en-US" sz="1800"/>
          </a:p>
          <a:p>
            <a:pPr algn="l"/>
            <a:r>
              <a:rPr lang="en-US" sz="1800">
                <a:solidFill>
                  <a:schemeClr val="accent2"/>
                </a:solidFill>
              </a:rPr>
              <a:t>				recall iodine is diatomic (I</a:t>
            </a:r>
            <a:r>
              <a:rPr lang="en-US" sz="1800" baseline="-25000">
                <a:solidFill>
                  <a:schemeClr val="accent2"/>
                </a:solidFill>
              </a:rPr>
              <a:t>2</a:t>
            </a:r>
            <a:r>
              <a:rPr lang="en-US" sz="1800">
                <a:solidFill>
                  <a:schemeClr val="accent2"/>
                </a:solidFill>
              </a:rPr>
              <a:t>)</a:t>
            </a:r>
          </a:p>
          <a:p>
            <a:pPr algn="l"/>
            <a:r>
              <a:rPr lang="en-US" sz="1800">
                <a:solidFill>
                  <a:schemeClr val="accent2"/>
                </a:solidFill>
              </a:rPr>
              <a:t>				x mol I</a:t>
            </a:r>
            <a:r>
              <a:rPr lang="en-US" sz="1800" baseline="-25000">
                <a:solidFill>
                  <a:schemeClr val="accent2"/>
                </a:solidFill>
              </a:rPr>
              <a:t>2</a:t>
            </a:r>
            <a:r>
              <a:rPr lang="en-US" sz="1800">
                <a:solidFill>
                  <a:schemeClr val="accent2"/>
                </a:solidFill>
              </a:rPr>
              <a:t> = 500 g I</a:t>
            </a:r>
            <a:r>
              <a:rPr lang="en-US" sz="1800" baseline="-25000">
                <a:solidFill>
                  <a:schemeClr val="accent2"/>
                </a:solidFill>
              </a:rPr>
              <a:t>2</a:t>
            </a:r>
            <a:r>
              <a:rPr lang="en-US" sz="1800">
                <a:solidFill>
                  <a:schemeClr val="accent2"/>
                </a:solidFill>
              </a:rPr>
              <a:t>(1mol I</a:t>
            </a:r>
            <a:r>
              <a:rPr lang="en-US" sz="1800" baseline="-25000">
                <a:solidFill>
                  <a:schemeClr val="accent2"/>
                </a:solidFill>
              </a:rPr>
              <a:t>2</a:t>
            </a:r>
            <a:r>
              <a:rPr lang="en-US" sz="1800">
                <a:solidFill>
                  <a:schemeClr val="accent2"/>
                </a:solidFill>
              </a:rPr>
              <a:t> / 254 g I</a:t>
            </a:r>
            <a:r>
              <a:rPr lang="en-US" sz="1800" baseline="-25000">
                <a:solidFill>
                  <a:schemeClr val="accent2"/>
                </a:solidFill>
              </a:rPr>
              <a:t>2</a:t>
            </a:r>
            <a:r>
              <a:rPr lang="en-US" sz="1800">
                <a:solidFill>
                  <a:schemeClr val="accent2"/>
                </a:solidFill>
              </a:rPr>
              <a:t>)</a:t>
            </a:r>
          </a:p>
          <a:p>
            <a:pPr algn="l"/>
            <a:r>
              <a:rPr lang="en-US" sz="1800">
                <a:solidFill>
                  <a:schemeClr val="accent2"/>
                </a:solidFill>
              </a:rPr>
              <a:t>	</a:t>
            </a:r>
            <a:r>
              <a:rPr lang="en-US" sz="1800">
                <a:solidFill>
                  <a:srgbClr val="FF0000"/>
                </a:solidFill>
              </a:rPr>
              <a:t>n = 1.9685 mol I</a:t>
            </a:r>
            <a:r>
              <a:rPr lang="en-US" sz="1800" baseline="-25000">
                <a:solidFill>
                  <a:srgbClr val="FF0000"/>
                </a:solidFill>
              </a:rPr>
              <a:t>2</a:t>
            </a:r>
            <a:r>
              <a:rPr lang="en-US" sz="1800"/>
              <a:t> </a:t>
            </a:r>
            <a:endParaRPr lang="en-US" sz="1800">
              <a:sym typeface="Wingdings" pitchFamily="2" charset="2"/>
            </a:endParaRPr>
          </a:p>
          <a:p>
            <a:pPr algn="l"/>
            <a:r>
              <a:rPr lang="en-US" sz="1800">
                <a:sym typeface="Wingdings" pitchFamily="2" charset="2"/>
              </a:rPr>
              <a:t>     	</a:t>
            </a:r>
          </a:p>
          <a:p>
            <a:pPr algn="l"/>
            <a:r>
              <a:rPr lang="en-US" sz="1800">
                <a:sym typeface="Wingdings" pitchFamily="2" charset="2"/>
              </a:rPr>
              <a:t>	T = 300</a:t>
            </a:r>
            <a:r>
              <a:rPr lang="en-US" sz="1800" baseline="30000">
                <a:sym typeface="Wingdings" pitchFamily="2" charset="2"/>
              </a:rPr>
              <a:t>o</a:t>
            </a:r>
            <a:r>
              <a:rPr lang="en-US" sz="1800">
                <a:sym typeface="Wingdings" pitchFamily="2" charset="2"/>
              </a:rPr>
              <a:t>C </a:t>
            </a:r>
            <a:r>
              <a:rPr lang="en-US" sz="1800">
                <a:solidFill>
                  <a:schemeClr val="accent2"/>
                </a:solidFill>
                <a:sym typeface="Wingdings" pitchFamily="2" charset="2"/>
              </a:rPr>
              <a:t>Temperature must be converted to Kelvin</a:t>
            </a:r>
            <a:endParaRPr lang="en-US" sz="1800">
              <a:sym typeface="Wingdings" pitchFamily="2" charset="2"/>
            </a:endParaRPr>
          </a:p>
          <a:p>
            <a:pPr algn="l"/>
            <a:r>
              <a:rPr lang="en-US" sz="1800">
                <a:solidFill>
                  <a:schemeClr val="accent2"/>
                </a:solidFill>
                <a:sym typeface="Wingdings" pitchFamily="2" charset="2"/>
              </a:rPr>
              <a:t>				T = 300</a:t>
            </a:r>
            <a:r>
              <a:rPr lang="en-US" sz="1800" baseline="30000">
                <a:solidFill>
                  <a:schemeClr val="accent2"/>
                </a:solidFill>
                <a:sym typeface="Wingdings" pitchFamily="2" charset="2"/>
              </a:rPr>
              <a:t>o</a:t>
            </a:r>
            <a:r>
              <a:rPr lang="en-US" sz="1800">
                <a:solidFill>
                  <a:schemeClr val="accent2"/>
                </a:solidFill>
                <a:sym typeface="Wingdings" pitchFamily="2" charset="2"/>
              </a:rPr>
              <a:t>C + 273</a:t>
            </a:r>
          </a:p>
          <a:p>
            <a:pPr algn="l"/>
            <a:r>
              <a:rPr lang="en-US" sz="1800">
                <a:solidFill>
                  <a:schemeClr val="accent2"/>
                </a:solidFill>
                <a:sym typeface="Wingdings" pitchFamily="2" charset="2"/>
              </a:rPr>
              <a:t>	</a:t>
            </a:r>
            <a:r>
              <a:rPr lang="en-US" sz="1800">
                <a:solidFill>
                  <a:srgbClr val="FF0000"/>
                </a:solidFill>
                <a:sym typeface="Wingdings" pitchFamily="2" charset="2"/>
              </a:rPr>
              <a:t>T = 573 K</a:t>
            </a:r>
          </a:p>
          <a:p>
            <a:pPr algn="l"/>
            <a:endParaRPr lang="en-US" sz="1800">
              <a:solidFill>
                <a:schemeClr val="accent2"/>
              </a:solidFill>
              <a:sym typeface="Wingdings" pitchFamily="2" charset="2"/>
            </a:endParaRPr>
          </a:p>
          <a:p>
            <a:pPr algn="l"/>
            <a:r>
              <a:rPr lang="en-US" sz="1800">
                <a:sym typeface="Wingdings" pitchFamily="2" charset="2"/>
              </a:rPr>
              <a:t>     	P = 740 mm Hg </a:t>
            </a:r>
            <a:r>
              <a:rPr lang="en-US" sz="1800">
                <a:solidFill>
                  <a:schemeClr val="accent2"/>
                </a:solidFill>
                <a:sym typeface="Wingdings" pitchFamily="2" charset="2"/>
              </a:rPr>
              <a:t>Pressure needs to have same unit as R;</a:t>
            </a:r>
          </a:p>
          <a:p>
            <a:pPr algn="l"/>
            <a:r>
              <a:rPr lang="en-US" sz="1800">
                <a:solidFill>
                  <a:schemeClr val="accent2"/>
                </a:solidFill>
                <a:sym typeface="Wingdings" pitchFamily="2" charset="2"/>
              </a:rPr>
              <a:t>			therefore, convert pressure from mm Hg to atm.</a:t>
            </a:r>
          </a:p>
          <a:p>
            <a:pPr algn="l"/>
            <a:r>
              <a:rPr lang="en-US" sz="1800">
                <a:solidFill>
                  <a:schemeClr val="accent2"/>
                </a:solidFill>
                <a:sym typeface="Wingdings" pitchFamily="2" charset="2"/>
              </a:rPr>
              <a:t>			x atm = 740 mm Hg (1 atm / 760 mm Hg) </a:t>
            </a:r>
          </a:p>
          <a:p>
            <a:pPr algn="l"/>
            <a:r>
              <a:rPr lang="en-US" sz="1800">
                <a:solidFill>
                  <a:schemeClr val="accent2"/>
                </a:solidFill>
                <a:sym typeface="Wingdings" pitchFamily="2" charset="2"/>
              </a:rPr>
              <a:t>	</a:t>
            </a:r>
            <a:r>
              <a:rPr lang="en-US" sz="1800">
                <a:solidFill>
                  <a:srgbClr val="FF0000"/>
                </a:solidFill>
                <a:sym typeface="Wingdings" pitchFamily="2" charset="2"/>
              </a:rPr>
              <a:t>P = 0.8 atm</a:t>
            </a:r>
          </a:p>
          <a:p>
            <a:pPr algn="l"/>
            <a:endParaRPr lang="en-US" sz="1800">
              <a:solidFill>
                <a:schemeClr val="accent2"/>
              </a:solidFill>
              <a:sym typeface="Wingdings" pitchFamily="2" charset="2"/>
            </a:endParaRPr>
          </a:p>
          <a:p>
            <a:pPr algn="l"/>
            <a:r>
              <a:rPr lang="en-US" sz="1800">
                <a:sym typeface="Wingdings" pitchFamily="2" charset="2"/>
              </a:rPr>
              <a:t>     	R = 0.0821 atm </a:t>
            </a:r>
            <a:r>
              <a:rPr lang="en-US" sz="1800" baseline="30000">
                <a:sym typeface="Wingdings" pitchFamily="2" charset="2"/>
              </a:rPr>
              <a:t>.</a:t>
            </a:r>
            <a:r>
              <a:rPr lang="en-US" sz="1800">
                <a:sym typeface="Wingdings" pitchFamily="2" charset="2"/>
              </a:rPr>
              <a:t> L / mol </a:t>
            </a:r>
            <a:r>
              <a:rPr lang="en-US" sz="1800" baseline="30000">
                <a:sym typeface="Wingdings" pitchFamily="2" charset="2"/>
              </a:rPr>
              <a:t>.</a:t>
            </a:r>
            <a:r>
              <a:rPr lang="en-US" sz="1800">
                <a:sym typeface="Wingdings" pitchFamily="2" charset="2"/>
              </a:rPr>
              <a:t> K</a:t>
            </a:r>
          </a:p>
          <a:p>
            <a:pPr algn="l"/>
            <a:r>
              <a:rPr lang="en-US" sz="1800">
                <a:sym typeface="Wingdings" pitchFamily="2" charset="2"/>
              </a:rPr>
              <a:t>     </a:t>
            </a:r>
          </a:p>
        </p:txBody>
      </p:sp>
      <p:sp>
        <p:nvSpPr>
          <p:cNvPr id="54277"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4"/>
          <p:cNvSpPr>
            <a:spLocks noChangeArrowheads="1"/>
          </p:cNvSpPr>
          <p:nvPr/>
        </p:nvSpPr>
        <p:spPr bwMode="auto">
          <a:xfrm>
            <a:off x="2690813" y="1198563"/>
            <a:ext cx="4322762" cy="4322762"/>
          </a:xfrm>
          <a:prstGeom prst="rect">
            <a:avLst/>
          </a:prstGeom>
          <a:solidFill>
            <a:srgbClr val="FFFFAB"/>
          </a:solidFill>
          <a:ln w="9525">
            <a:solidFill>
              <a:srgbClr val="333333"/>
            </a:solidFill>
            <a:miter lim="800000"/>
            <a:headEnd/>
            <a:tailEnd/>
          </a:ln>
        </p:spPr>
        <p:txBody>
          <a:bodyPr wrap="none" anchor="ctr"/>
          <a:lstStyle/>
          <a:p>
            <a:endParaRPr lang="en-US"/>
          </a:p>
        </p:txBody>
      </p:sp>
      <p:sp>
        <p:nvSpPr>
          <p:cNvPr id="116739" name="Rectangle 2"/>
          <p:cNvSpPr>
            <a:spLocks noGrp="1" noChangeArrowheads="1"/>
          </p:cNvSpPr>
          <p:nvPr>
            <p:ph type="title"/>
          </p:nvPr>
        </p:nvSpPr>
        <p:spPr>
          <a:xfrm>
            <a:off x="685800" y="152400"/>
            <a:ext cx="7772400" cy="1143000"/>
          </a:xfrm>
        </p:spPr>
        <p:txBody>
          <a:bodyPr/>
          <a:lstStyle/>
          <a:p>
            <a:pPr eaLnBrk="1" hangingPunct="1"/>
            <a:r>
              <a:rPr lang="en-US" sz="3200" smtClean="0">
                <a:solidFill>
                  <a:schemeClr val="tx1"/>
                </a:solidFill>
              </a:rPr>
              <a:t>Real Gases Do Not Behave Ideally</a:t>
            </a:r>
          </a:p>
        </p:txBody>
      </p:sp>
      <p:sp>
        <p:nvSpPr>
          <p:cNvPr id="116740" name="Line 5"/>
          <p:cNvSpPr>
            <a:spLocks noChangeShapeType="1"/>
          </p:cNvSpPr>
          <p:nvPr/>
        </p:nvSpPr>
        <p:spPr bwMode="auto">
          <a:xfrm>
            <a:off x="3544888" y="1200150"/>
            <a:ext cx="0" cy="4321175"/>
          </a:xfrm>
          <a:prstGeom prst="line">
            <a:avLst/>
          </a:prstGeom>
          <a:noFill/>
          <a:ln w="25400">
            <a:solidFill>
              <a:srgbClr val="C0C0C0"/>
            </a:solidFill>
            <a:round/>
            <a:headEnd/>
            <a:tailEnd/>
          </a:ln>
        </p:spPr>
        <p:txBody>
          <a:bodyPr/>
          <a:lstStyle/>
          <a:p>
            <a:endParaRPr lang="en-US"/>
          </a:p>
        </p:txBody>
      </p:sp>
      <p:sp>
        <p:nvSpPr>
          <p:cNvPr id="116741" name="Line 6"/>
          <p:cNvSpPr>
            <a:spLocks noChangeShapeType="1"/>
          </p:cNvSpPr>
          <p:nvPr/>
        </p:nvSpPr>
        <p:spPr bwMode="auto">
          <a:xfrm>
            <a:off x="4411663" y="1200150"/>
            <a:ext cx="0" cy="4321175"/>
          </a:xfrm>
          <a:prstGeom prst="line">
            <a:avLst/>
          </a:prstGeom>
          <a:noFill/>
          <a:ln w="25400">
            <a:solidFill>
              <a:srgbClr val="C0C0C0"/>
            </a:solidFill>
            <a:round/>
            <a:headEnd/>
            <a:tailEnd/>
          </a:ln>
        </p:spPr>
        <p:txBody>
          <a:bodyPr/>
          <a:lstStyle/>
          <a:p>
            <a:endParaRPr lang="en-US"/>
          </a:p>
        </p:txBody>
      </p:sp>
      <p:sp>
        <p:nvSpPr>
          <p:cNvPr id="116742" name="Line 7"/>
          <p:cNvSpPr>
            <a:spLocks noChangeShapeType="1"/>
          </p:cNvSpPr>
          <p:nvPr/>
        </p:nvSpPr>
        <p:spPr bwMode="auto">
          <a:xfrm>
            <a:off x="5276850" y="1198563"/>
            <a:ext cx="0" cy="4321175"/>
          </a:xfrm>
          <a:prstGeom prst="line">
            <a:avLst/>
          </a:prstGeom>
          <a:noFill/>
          <a:ln w="25400">
            <a:solidFill>
              <a:srgbClr val="C0C0C0"/>
            </a:solidFill>
            <a:round/>
            <a:headEnd/>
            <a:tailEnd/>
          </a:ln>
        </p:spPr>
        <p:txBody>
          <a:bodyPr/>
          <a:lstStyle/>
          <a:p>
            <a:endParaRPr lang="en-US"/>
          </a:p>
        </p:txBody>
      </p:sp>
      <p:sp>
        <p:nvSpPr>
          <p:cNvPr id="116743" name="Line 8"/>
          <p:cNvSpPr>
            <a:spLocks noChangeShapeType="1"/>
          </p:cNvSpPr>
          <p:nvPr/>
        </p:nvSpPr>
        <p:spPr bwMode="auto">
          <a:xfrm>
            <a:off x="6146800" y="1198563"/>
            <a:ext cx="0" cy="4321175"/>
          </a:xfrm>
          <a:prstGeom prst="line">
            <a:avLst/>
          </a:prstGeom>
          <a:noFill/>
          <a:ln w="25400">
            <a:solidFill>
              <a:srgbClr val="C0C0C0"/>
            </a:solidFill>
            <a:round/>
            <a:headEnd/>
            <a:tailEnd/>
          </a:ln>
        </p:spPr>
        <p:txBody>
          <a:bodyPr/>
          <a:lstStyle/>
          <a:p>
            <a:endParaRPr lang="en-US"/>
          </a:p>
        </p:txBody>
      </p:sp>
      <p:sp>
        <p:nvSpPr>
          <p:cNvPr id="116744" name="Line 9"/>
          <p:cNvSpPr>
            <a:spLocks noChangeShapeType="1"/>
          </p:cNvSpPr>
          <p:nvPr/>
        </p:nvSpPr>
        <p:spPr bwMode="auto">
          <a:xfrm rot="5400000">
            <a:off x="4852988" y="2489200"/>
            <a:ext cx="0" cy="4321175"/>
          </a:xfrm>
          <a:prstGeom prst="line">
            <a:avLst/>
          </a:prstGeom>
          <a:noFill/>
          <a:ln w="25400">
            <a:solidFill>
              <a:srgbClr val="C0C0C0"/>
            </a:solidFill>
            <a:round/>
            <a:headEnd/>
            <a:tailEnd/>
          </a:ln>
        </p:spPr>
        <p:txBody>
          <a:bodyPr/>
          <a:lstStyle/>
          <a:p>
            <a:endParaRPr lang="en-US"/>
          </a:p>
        </p:txBody>
      </p:sp>
      <p:sp>
        <p:nvSpPr>
          <p:cNvPr id="116745" name="Line 10"/>
          <p:cNvSpPr>
            <a:spLocks noChangeShapeType="1"/>
          </p:cNvSpPr>
          <p:nvPr/>
        </p:nvSpPr>
        <p:spPr bwMode="auto">
          <a:xfrm rot="5400000">
            <a:off x="4838701" y="1606550"/>
            <a:ext cx="0" cy="4321175"/>
          </a:xfrm>
          <a:prstGeom prst="line">
            <a:avLst/>
          </a:prstGeom>
          <a:noFill/>
          <a:ln w="25400">
            <a:solidFill>
              <a:srgbClr val="333333"/>
            </a:solidFill>
            <a:prstDash val="dash"/>
            <a:round/>
            <a:headEnd/>
            <a:tailEnd/>
          </a:ln>
        </p:spPr>
        <p:txBody>
          <a:bodyPr/>
          <a:lstStyle/>
          <a:p>
            <a:endParaRPr lang="en-US"/>
          </a:p>
        </p:txBody>
      </p:sp>
      <p:sp>
        <p:nvSpPr>
          <p:cNvPr id="116746" name="Line 11"/>
          <p:cNvSpPr>
            <a:spLocks noChangeShapeType="1"/>
          </p:cNvSpPr>
          <p:nvPr/>
        </p:nvSpPr>
        <p:spPr bwMode="auto">
          <a:xfrm rot="5400000">
            <a:off x="4849813" y="760412"/>
            <a:ext cx="0" cy="4321175"/>
          </a:xfrm>
          <a:prstGeom prst="line">
            <a:avLst/>
          </a:prstGeom>
          <a:noFill/>
          <a:ln w="25400">
            <a:solidFill>
              <a:srgbClr val="C0C0C0"/>
            </a:solidFill>
            <a:round/>
            <a:headEnd/>
            <a:tailEnd/>
          </a:ln>
        </p:spPr>
        <p:txBody>
          <a:bodyPr/>
          <a:lstStyle/>
          <a:p>
            <a:endParaRPr lang="en-US"/>
          </a:p>
        </p:txBody>
      </p:sp>
      <p:sp>
        <p:nvSpPr>
          <p:cNvPr id="116747" name="Line 12"/>
          <p:cNvSpPr>
            <a:spLocks noChangeShapeType="1"/>
          </p:cNvSpPr>
          <p:nvPr/>
        </p:nvSpPr>
        <p:spPr bwMode="auto">
          <a:xfrm rot="5400000">
            <a:off x="4848226" y="-117475"/>
            <a:ext cx="0" cy="4321175"/>
          </a:xfrm>
          <a:prstGeom prst="line">
            <a:avLst/>
          </a:prstGeom>
          <a:noFill/>
          <a:ln w="25400">
            <a:solidFill>
              <a:srgbClr val="C0C0C0"/>
            </a:solidFill>
            <a:round/>
            <a:headEnd/>
            <a:tailEnd/>
          </a:ln>
        </p:spPr>
        <p:txBody>
          <a:bodyPr/>
          <a:lstStyle/>
          <a:p>
            <a:endParaRPr lang="en-US"/>
          </a:p>
        </p:txBody>
      </p:sp>
      <p:sp>
        <p:nvSpPr>
          <p:cNvPr id="116748" name="Freeform 13"/>
          <p:cNvSpPr>
            <a:spLocks/>
          </p:cNvSpPr>
          <p:nvPr/>
        </p:nvSpPr>
        <p:spPr bwMode="auto">
          <a:xfrm>
            <a:off x="2682875" y="2476500"/>
            <a:ext cx="4330700" cy="1293813"/>
          </a:xfrm>
          <a:custGeom>
            <a:avLst/>
            <a:gdLst>
              <a:gd name="T0" fmla="*/ 0 w 2728"/>
              <a:gd name="T1" fmla="*/ 2147483647 h 815"/>
              <a:gd name="T2" fmla="*/ 2147483647 w 2728"/>
              <a:gd name="T3" fmla="*/ 0 h 815"/>
              <a:gd name="T4" fmla="*/ 0 60000 65536"/>
              <a:gd name="T5" fmla="*/ 0 60000 65536"/>
              <a:gd name="T6" fmla="*/ 0 w 2728"/>
              <a:gd name="T7" fmla="*/ 0 h 815"/>
              <a:gd name="T8" fmla="*/ 2728 w 2728"/>
              <a:gd name="T9" fmla="*/ 815 h 815"/>
            </a:gdLst>
            <a:ahLst/>
            <a:cxnLst>
              <a:cxn ang="T4">
                <a:pos x="T0" y="T1"/>
              </a:cxn>
              <a:cxn ang="T5">
                <a:pos x="T2" y="T3"/>
              </a:cxn>
            </a:cxnLst>
            <a:rect l="T6" t="T7" r="T8" b="T9"/>
            <a:pathLst>
              <a:path w="2728" h="815">
                <a:moveTo>
                  <a:pt x="0" y="815"/>
                </a:moveTo>
                <a:cubicBezTo>
                  <a:pt x="0" y="815"/>
                  <a:pt x="1364" y="407"/>
                  <a:pt x="2728" y="0"/>
                </a:cubicBezTo>
              </a:path>
            </a:pathLst>
          </a:custGeom>
          <a:noFill/>
          <a:ln w="19050">
            <a:solidFill>
              <a:srgbClr val="008000"/>
            </a:solidFill>
            <a:round/>
            <a:headEnd/>
            <a:tailEnd/>
          </a:ln>
        </p:spPr>
        <p:txBody>
          <a:bodyPr/>
          <a:lstStyle/>
          <a:p>
            <a:endParaRPr lang="en-US"/>
          </a:p>
        </p:txBody>
      </p:sp>
      <p:sp>
        <p:nvSpPr>
          <p:cNvPr id="116749" name="Freeform 14"/>
          <p:cNvSpPr>
            <a:spLocks/>
          </p:cNvSpPr>
          <p:nvPr/>
        </p:nvSpPr>
        <p:spPr bwMode="auto">
          <a:xfrm>
            <a:off x="2682875" y="1198563"/>
            <a:ext cx="4132263" cy="2836862"/>
          </a:xfrm>
          <a:custGeom>
            <a:avLst/>
            <a:gdLst>
              <a:gd name="T0" fmla="*/ 0 w 2603"/>
              <a:gd name="T1" fmla="*/ 2147483647 h 1787"/>
              <a:gd name="T2" fmla="*/ 2147483647 w 2603"/>
              <a:gd name="T3" fmla="*/ 2147483647 h 1787"/>
              <a:gd name="T4" fmla="*/ 2147483647 w 2603"/>
              <a:gd name="T5" fmla="*/ 2147483647 h 1787"/>
              <a:gd name="T6" fmla="*/ 2147483647 w 2603"/>
              <a:gd name="T7" fmla="*/ 2147483647 h 1787"/>
              <a:gd name="T8" fmla="*/ 2147483647 w 2603"/>
              <a:gd name="T9" fmla="*/ 2147483647 h 1787"/>
              <a:gd name="T10" fmla="*/ 2147483647 w 2603"/>
              <a:gd name="T11" fmla="*/ 2147483647 h 1787"/>
              <a:gd name="T12" fmla="*/ 2147483647 w 2603"/>
              <a:gd name="T13" fmla="*/ 0 h 1787"/>
              <a:gd name="T14" fmla="*/ 0 60000 65536"/>
              <a:gd name="T15" fmla="*/ 0 60000 65536"/>
              <a:gd name="T16" fmla="*/ 0 60000 65536"/>
              <a:gd name="T17" fmla="*/ 0 60000 65536"/>
              <a:gd name="T18" fmla="*/ 0 60000 65536"/>
              <a:gd name="T19" fmla="*/ 0 60000 65536"/>
              <a:gd name="T20" fmla="*/ 0 60000 65536"/>
              <a:gd name="T21" fmla="*/ 0 w 2603"/>
              <a:gd name="T22" fmla="*/ 0 h 1787"/>
              <a:gd name="T23" fmla="*/ 2603 w 2603"/>
              <a:gd name="T24" fmla="*/ 1787 h 1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3" h="1787">
                <a:moveTo>
                  <a:pt x="0" y="1625"/>
                </a:moveTo>
                <a:cubicBezTo>
                  <a:pt x="14" y="1637"/>
                  <a:pt x="46" y="1672"/>
                  <a:pt x="87" y="1696"/>
                </a:cubicBezTo>
                <a:cubicBezTo>
                  <a:pt x="128" y="1720"/>
                  <a:pt x="162" y="1761"/>
                  <a:pt x="244" y="1766"/>
                </a:cubicBezTo>
                <a:cubicBezTo>
                  <a:pt x="326" y="1771"/>
                  <a:pt x="436" y="1787"/>
                  <a:pt x="581" y="1728"/>
                </a:cubicBezTo>
                <a:cubicBezTo>
                  <a:pt x="726" y="1669"/>
                  <a:pt x="908" y="1574"/>
                  <a:pt x="1114" y="1413"/>
                </a:cubicBezTo>
                <a:cubicBezTo>
                  <a:pt x="1320" y="1252"/>
                  <a:pt x="1572" y="996"/>
                  <a:pt x="1820" y="761"/>
                </a:cubicBezTo>
                <a:cubicBezTo>
                  <a:pt x="2068" y="526"/>
                  <a:pt x="2440" y="159"/>
                  <a:pt x="2603" y="0"/>
                </a:cubicBezTo>
              </a:path>
            </a:pathLst>
          </a:custGeom>
          <a:noFill/>
          <a:ln w="19050">
            <a:solidFill>
              <a:srgbClr val="FF00FF"/>
            </a:solidFill>
            <a:round/>
            <a:headEnd/>
            <a:tailEnd/>
          </a:ln>
        </p:spPr>
        <p:txBody>
          <a:bodyPr/>
          <a:lstStyle/>
          <a:p>
            <a:endParaRPr lang="en-US"/>
          </a:p>
        </p:txBody>
      </p:sp>
      <p:sp>
        <p:nvSpPr>
          <p:cNvPr id="116750" name="Freeform 15"/>
          <p:cNvSpPr>
            <a:spLocks/>
          </p:cNvSpPr>
          <p:nvPr/>
        </p:nvSpPr>
        <p:spPr bwMode="auto">
          <a:xfrm>
            <a:off x="2682875" y="1414463"/>
            <a:ext cx="4321175" cy="3103562"/>
          </a:xfrm>
          <a:custGeom>
            <a:avLst/>
            <a:gdLst>
              <a:gd name="T0" fmla="*/ 0 w 2722"/>
              <a:gd name="T1" fmla="*/ 2147483647 h 1955"/>
              <a:gd name="T2" fmla="*/ 2147483647 w 2722"/>
              <a:gd name="T3" fmla="*/ 2147483647 h 1955"/>
              <a:gd name="T4" fmla="*/ 2147483647 w 2722"/>
              <a:gd name="T5" fmla="*/ 2147483647 h 1955"/>
              <a:gd name="T6" fmla="*/ 2147483647 w 2722"/>
              <a:gd name="T7" fmla="*/ 2147483647 h 1955"/>
              <a:gd name="T8" fmla="*/ 2147483647 w 2722"/>
              <a:gd name="T9" fmla="*/ 0 h 1955"/>
              <a:gd name="T10" fmla="*/ 0 60000 65536"/>
              <a:gd name="T11" fmla="*/ 0 60000 65536"/>
              <a:gd name="T12" fmla="*/ 0 60000 65536"/>
              <a:gd name="T13" fmla="*/ 0 60000 65536"/>
              <a:gd name="T14" fmla="*/ 0 60000 65536"/>
              <a:gd name="T15" fmla="*/ 0 w 2722"/>
              <a:gd name="T16" fmla="*/ 0 h 1955"/>
              <a:gd name="T17" fmla="*/ 2722 w 2722"/>
              <a:gd name="T18" fmla="*/ 1955 h 1955"/>
            </a:gdLst>
            <a:ahLst/>
            <a:cxnLst>
              <a:cxn ang="T10">
                <a:pos x="T0" y="T1"/>
              </a:cxn>
              <a:cxn ang="T11">
                <a:pos x="T2" y="T3"/>
              </a:cxn>
              <a:cxn ang="T12">
                <a:pos x="T4" y="T5"/>
              </a:cxn>
              <a:cxn ang="T13">
                <a:pos x="T6" y="T7"/>
              </a:cxn>
              <a:cxn ang="T14">
                <a:pos x="T8" y="T9"/>
              </a:cxn>
            </a:cxnLst>
            <a:rect l="T15" t="T16" r="T17" b="T18"/>
            <a:pathLst>
              <a:path w="2722" h="1955">
                <a:moveTo>
                  <a:pt x="0" y="1511"/>
                </a:moveTo>
                <a:cubicBezTo>
                  <a:pt x="36" y="1557"/>
                  <a:pt x="128" y="1721"/>
                  <a:pt x="217" y="1788"/>
                </a:cubicBezTo>
                <a:cubicBezTo>
                  <a:pt x="306" y="1855"/>
                  <a:pt x="392" y="1955"/>
                  <a:pt x="532" y="1913"/>
                </a:cubicBezTo>
                <a:cubicBezTo>
                  <a:pt x="672" y="1871"/>
                  <a:pt x="695" y="1857"/>
                  <a:pt x="1060" y="1538"/>
                </a:cubicBezTo>
                <a:cubicBezTo>
                  <a:pt x="1425" y="1219"/>
                  <a:pt x="2376" y="320"/>
                  <a:pt x="2722" y="0"/>
                </a:cubicBezTo>
              </a:path>
            </a:pathLst>
          </a:custGeom>
          <a:noFill/>
          <a:ln w="19050">
            <a:solidFill>
              <a:schemeClr val="tx1"/>
            </a:solidFill>
            <a:round/>
            <a:headEnd/>
            <a:tailEnd/>
          </a:ln>
        </p:spPr>
        <p:txBody>
          <a:bodyPr/>
          <a:lstStyle/>
          <a:p>
            <a:endParaRPr lang="en-US"/>
          </a:p>
        </p:txBody>
      </p:sp>
      <p:sp>
        <p:nvSpPr>
          <p:cNvPr id="116751" name="Freeform 16"/>
          <p:cNvSpPr>
            <a:spLocks/>
          </p:cNvSpPr>
          <p:nvPr/>
        </p:nvSpPr>
        <p:spPr bwMode="auto">
          <a:xfrm>
            <a:off x="2674938" y="2346325"/>
            <a:ext cx="4338637" cy="2720975"/>
          </a:xfrm>
          <a:custGeom>
            <a:avLst/>
            <a:gdLst>
              <a:gd name="T0" fmla="*/ 0 w 2733"/>
              <a:gd name="T1" fmla="*/ 2147483647 h 1714"/>
              <a:gd name="T2" fmla="*/ 2147483647 w 2733"/>
              <a:gd name="T3" fmla="*/ 2147483647 h 1714"/>
              <a:gd name="T4" fmla="*/ 2147483647 w 2733"/>
              <a:gd name="T5" fmla="*/ 2147483647 h 1714"/>
              <a:gd name="T6" fmla="*/ 2147483647 w 2733"/>
              <a:gd name="T7" fmla="*/ 2147483647 h 1714"/>
              <a:gd name="T8" fmla="*/ 2147483647 w 2733"/>
              <a:gd name="T9" fmla="*/ 0 h 1714"/>
              <a:gd name="T10" fmla="*/ 0 60000 65536"/>
              <a:gd name="T11" fmla="*/ 0 60000 65536"/>
              <a:gd name="T12" fmla="*/ 0 60000 65536"/>
              <a:gd name="T13" fmla="*/ 0 60000 65536"/>
              <a:gd name="T14" fmla="*/ 0 60000 65536"/>
              <a:gd name="T15" fmla="*/ 0 w 2733"/>
              <a:gd name="T16" fmla="*/ 0 h 1714"/>
              <a:gd name="T17" fmla="*/ 2733 w 2733"/>
              <a:gd name="T18" fmla="*/ 1714 h 1714"/>
            </a:gdLst>
            <a:ahLst/>
            <a:cxnLst>
              <a:cxn ang="T10">
                <a:pos x="T0" y="T1"/>
              </a:cxn>
              <a:cxn ang="T11">
                <a:pos x="T2" y="T3"/>
              </a:cxn>
              <a:cxn ang="T12">
                <a:pos x="T4" y="T5"/>
              </a:cxn>
              <a:cxn ang="T13">
                <a:pos x="T6" y="T7"/>
              </a:cxn>
              <a:cxn ang="T14">
                <a:pos x="T8" y="T9"/>
              </a:cxn>
            </a:cxnLst>
            <a:rect l="T15" t="T16" r="T17" b="T18"/>
            <a:pathLst>
              <a:path w="2733" h="1714">
                <a:moveTo>
                  <a:pt x="0" y="913"/>
                </a:moveTo>
                <a:cubicBezTo>
                  <a:pt x="19" y="993"/>
                  <a:pt x="56" y="1266"/>
                  <a:pt x="114" y="1391"/>
                </a:cubicBezTo>
                <a:cubicBezTo>
                  <a:pt x="172" y="1516"/>
                  <a:pt x="166" y="1714"/>
                  <a:pt x="347" y="1663"/>
                </a:cubicBezTo>
                <a:cubicBezTo>
                  <a:pt x="528" y="1612"/>
                  <a:pt x="802" y="1364"/>
                  <a:pt x="1200" y="1087"/>
                </a:cubicBezTo>
                <a:cubicBezTo>
                  <a:pt x="1598" y="810"/>
                  <a:pt x="2414" y="226"/>
                  <a:pt x="2733" y="0"/>
                </a:cubicBezTo>
              </a:path>
            </a:pathLst>
          </a:custGeom>
          <a:noFill/>
          <a:ln w="19050">
            <a:solidFill>
              <a:srgbClr val="000080"/>
            </a:solidFill>
            <a:round/>
            <a:headEnd/>
            <a:tailEnd/>
          </a:ln>
        </p:spPr>
        <p:txBody>
          <a:bodyPr/>
          <a:lstStyle/>
          <a:p>
            <a:endParaRPr lang="en-US"/>
          </a:p>
        </p:txBody>
      </p:sp>
      <p:sp>
        <p:nvSpPr>
          <p:cNvPr id="116752" name="Text Box 17"/>
          <p:cNvSpPr txBox="1">
            <a:spLocks noChangeArrowheads="1"/>
          </p:cNvSpPr>
          <p:nvPr/>
        </p:nvSpPr>
        <p:spPr bwMode="auto">
          <a:xfrm>
            <a:off x="7051675" y="1285875"/>
            <a:ext cx="598488" cy="366713"/>
          </a:xfrm>
          <a:prstGeom prst="rect">
            <a:avLst/>
          </a:prstGeom>
          <a:noFill/>
          <a:ln w="9525">
            <a:noFill/>
            <a:miter lim="800000"/>
            <a:headEnd/>
            <a:tailEnd/>
          </a:ln>
        </p:spPr>
        <p:txBody>
          <a:bodyPr wrap="none">
            <a:spAutoFit/>
          </a:bodyPr>
          <a:lstStyle/>
          <a:p>
            <a:pPr algn="l"/>
            <a:r>
              <a:rPr lang="en-US" sz="1800"/>
              <a:t>CH</a:t>
            </a:r>
            <a:r>
              <a:rPr lang="en-US" sz="1800" baseline="-25000"/>
              <a:t>4</a:t>
            </a:r>
          </a:p>
        </p:txBody>
      </p:sp>
      <p:sp>
        <p:nvSpPr>
          <p:cNvPr id="116753" name="Text Box 18"/>
          <p:cNvSpPr txBox="1">
            <a:spLocks noChangeArrowheads="1"/>
          </p:cNvSpPr>
          <p:nvPr/>
        </p:nvSpPr>
        <p:spPr bwMode="auto">
          <a:xfrm>
            <a:off x="7048500" y="2417763"/>
            <a:ext cx="433388" cy="366712"/>
          </a:xfrm>
          <a:prstGeom prst="rect">
            <a:avLst/>
          </a:prstGeom>
          <a:noFill/>
          <a:ln w="9525">
            <a:noFill/>
            <a:miter lim="800000"/>
            <a:headEnd/>
            <a:tailEnd/>
          </a:ln>
        </p:spPr>
        <p:txBody>
          <a:bodyPr wrap="none">
            <a:spAutoFit/>
          </a:bodyPr>
          <a:lstStyle/>
          <a:p>
            <a:pPr algn="l"/>
            <a:r>
              <a:rPr lang="en-US" sz="1800"/>
              <a:t>H</a:t>
            </a:r>
            <a:r>
              <a:rPr lang="en-US" sz="1800" baseline="-25000"/>
              <a:t>2</a:t>
            </a:r>
          </a:p>
        </p:txBody>
      </p:sp>
      <p:sp>
        <p:nvSpPr>
          <p:cNvPr id="116754" name="Text Box 19"/>
          <p:cNvSpPr txBox="1">
            <a:spLocks noChangeArrowheads="1"/>
          </p:cNvSpPr>
          <p:nvPr/>
        </p:nvSpPr>
        <p:spPr bwMode="auto">
          <a:xfrm>
            <a:off x="5489575" y="1516063"/>
            <a:ext cx="433388" cy="366712"/>
          </a:xfrm>
          <a:prstGeom prst="rect">
            <a:avLst/>
          </a:prstGeom>
          <a:noFill/>
          <a:ln w="9525">
            <a:noFill/>
            <a:miter lim="800000"/>
            <a:headEnd/>
            <a:tailEnd/>
          </a:ln>
        </p:spPr>
        <p:txBody>
          <a:bodyPr wrap="none">
            <a:spAutoFit/>
          </a:bodyPr>
          <a:lstStyle/>
          <a:p>
            <a:pPr algn="l"/>
            <a:r>
              <a:rPr lang="en-US" sz="1800"/>
              <a:t>N</a:t>
            </a:r>
            <a:r>
              <a:rPr lang="en-US" sz="1800" baseline="-25000"/>
              <a:t>2</a:t>
            </a:r>
          </a:p>
        </p:txBody>
      </p:sp>
      <p:sp>
        <p:nvSpPr>
          <p:cNvPr id="116755" name="Text Box 20"/>
          <p:cNvSpPr txBox="1">
            <a:spLocks noChangeArrowheads="1"/>
          </p:cNvSpPr>
          <p:nvPr/>
        </p:nvSpPr>
        <p:spPr bwMode="auto">
          <a:xfrm>
            <a:off x="5930900" y="3148013"/>
            <a:ext cx="611188" cy="366712"/>
          </a:xfrm>
          <a:prstGeom prst="rect">
            <a:avLst/>
          </a:prstGeom>
          <a:noFill/>
          <a:ln w="9525">
            <a:noFill/>
            <a:miter lim="800000"/>
            <a:headEnd/>
            <a:tailEnd/>
          </a:ln>
        </p:spPr>
        <p:txBody>
          <a:bodyPr wrap="none">
            <a:spAutoFit/>
          </a:bodyPr>
          <a:lstStyle/>
          <a:p>
            <a:pPr algn="l"/>
            <a:r>
              <a:rPr lang="en-US" sz="1800"/>
              <a:t>CO</a:t>
            </a:r>
            <a:r>
              <a:rPr lang="en-US" sz="1800" baseline="-25000"/>
              <a:t>2</a:t>
            </a:r>
          </a:p>
        </p:txBody>
      </p:sp>
      <p:sp>
        <p:nvSpPr>
          <p:cNvPr id="116756" name="Text Box 21"/>
          <p:cNvSpPr txBox="1">
            <a:spLocks noChangeArrowheads="1"/>
          </p:cNvSpPr>
          <p:nvPr/>
        </p:nvSpPr>
        <p:spPr bwMode="auto">
          <a:xfrm>
            <a:off x="7092950" y="3516313"/>
            <a:ext cx="679450" cy="641350"/>
          </a:xfrm>
          <a:prstGeom prst="rect">
            <a:avLst/>
          </a:prstGeom>
          <a:noFill/>
          <a:ln w="9525">
            <a:noFill/>
            <a:miter lim="800000"/>
            <a:headEnd/>
            <a:tailEnd/>
          </a:ln>
        </p:spPr>
        <p:txBody>
          <a:bodyPr wrap="none">
            <a:spAutoFit/>
          </a:bodyPr>
          <a:lstStyle/>
          <a:p>
            <a:pPr algn="l"/>
            <a:r>
              <a:rPr lang="en-US" sz="1800"/>
              <a:t>Ideal</a:t>
            </a:r>
          </a:p>
          <a:p>
            <a:pPr algn="l"/>
            <a:r>
              <a:rPr lang="en-US" sz="1800"/>
              <a:t>gas</a:t>
            </a:r>
            <a:endParaRPr lang="en-US" sz="1800" baseline="-25000"/>
          </a:p>
        </p:txBody>
      </p:sp>
      <p:sp>
        <p:nvSpPr>
          <p:cNvPr id="116757" name="Text Box 22"/>
          <p:cNvSpPr txBox="1">
            <a:spLocks noChangeArrowheads="1"/>
          </p:cNvSpPr>
          <p:nvPr/>
        </p:nvSpPr>
        <p:spPr bwMode="auto">
          <a:xfrm>
            <a:off x="2179638" y="1860550"/>
            <a:ext cx="501650" cy="366713"/>
          </a:xfrm>
          <a:prstGeom prst="rect">
            <a:avLst/>
          </a:prstGeom>
          <a:noFill/>
          <a:ln w="9525">
            <a:noFill/>
            <a:miter lim="800000"/>
            <a:headEnd/>
            <a:tailEnd/>
          </a:ln>
        </p:spPr>
        <p:txBody>
          <a:bodyPr wrap="none">
            <a:spAutoFit/>
          </a:bodyPr>
          <a:lstStyle/>
          <a:p>
            <a:pPr algn="l"/>
            <a:r>
              <a:rPr lang="en-US" sz="1800"/>
              <a:t>2.0</a:t>
            </a:r>
            <a:endParaRPr lang="en-US" sz="1800" baseline="-25000"/>
          </a:p>
        </p:txBody>
      </p:sp>
      <p:sp>
        <p:nvSpPr>
          <p:cNvPr id="116758" name="Text Box 23"/>
          <p:cNvSpPr txBox="1">
            <a:spLocks noChangeArrowheads="1"/>
          </p:cNvSpPr>
          <p:nvPr/>
        </p:nvSpPr>
        <p:spPr bwMode="auto">
          <a:xfrm>
            <a:off x="2174875" y="3582988"/>
            <a:ext cx="501650" cy="366712"/>
          </a:xfrm>
          <a:prstGeom prst="rect">
            <a:avLst/>
          </a:prstGeom>
          <a:noFill/>
          <a:ln w="9525">
            <a:noFill/>
            <a:miter lim="800000"/>
            <a:headEnd/>
            <a:tailEnd/>
          </a:ln>
        </p:spPr>
        <p:txBody>
          <a:bodyPr wrap="none">
            <a:spAutoFit/>
          </a:bodyPr>
          <a:lstStyle/>
          <a:p>
            <a:pPr algn="l"/>
            <a:r>
              <a:rPr lang="en-US" sz="1800"/>
              <a:t>1.0</a:t>
            </a:r>
            <a:endParaRPr lang="en-US" sz="1800" baseline="-25000"/>
          </a:p>
        </p:txBody>
      </p:sp>
      <p:sp>
        <p:nvSpPr>
          <p:cNvPr id="116759" name="Text Box 24"/>
          <p:cNvSpPr txBox="1">
            <a:spLocks noChangeArrowheads="1"/>
          </p:cNvSpPr>
          <p:nvPr/>
        </p:nvSpPr>
        <p:spPr bwMode="auto">
          <a:xfrm>
            <a:off x="2370138" y="5334000"/>
            <a:ext cx="311150" cy="366713"/>
          </a:xfrm>
          <a:prstGeom prst="rect">
            <a:avLst/>
          </a:prstGeom>
          <a:noFill/>
          <a:ln w="9525">
            <a:noFill/>
            <a:miter lim="800000"/>
            <a:headEnd/>
            <a:tailEnd/>
          </a:ln>
        </p:spPr>
        <p:txBody>
          <a:bodyPr wrap="none">
            <a:spAutoFit/>
          </a:bodyPr>
          <a:lstStyle/>
          <a:p>
            <a:pPr algn="l"/>
            <a:r>
              <a:rPr lang="en-US" sz="1800"/>
              <a:t>0</a:t>
            </a:r>
            <a:endParaRPr lang="en-US" sz="1800" baseline="-25000"/>
          </a:p>
        </p:txBody>
      </p:sp>
      <p:sp>
        <p:nvSpPr>
          <p:cNvPr id="116760" name="Text Box 25"/>
          <p:cNvSpPr txBox="1">
            <a:spLocks noChangeArrowheads="1"/>
          </p:cNvSpPr>
          <p:nvPr/>
        </p:nvSpPr>
        <p:spPr bwMode="auto">
          <a:xfrm>
            <a:off x="2533650" y="5529263"/>
            <a:ext cx="311150" cy="366712"/>
          </a:xfrm>
          <a:prstGeom prst="rect">
            <a:avLst/>
          </a:prstGeom>
          <a:noFill/>
          <a:ln w="9525">
            <a:noFill/>
            <a:miter lim="800000"/>
            <a:headEnd/>
            <a:tailEnd/>
          </a:ln>
        </p:spPr>
        <p:txBody>
          <a:bodyPr wrap="none">
            <a:spAutoFit/>
          </a:bodyPr>
          <a:lstStyle/>
          <a:p>
            <a:pPr algn="l"/>
            <a:r>
              <a:rPr lang="en-US" sz="1800"/>
              <a:t>0</a:t>
            </a:r>
            <a:endParaRPr lang="en-US" sz="1800" baseline="-25000"/>
          </a:p>
        </p:txBody>
      </p:sp>
      <p:sp>
        <p:nvSpPr>
          <p:cNvPr id="116761" name="Text Box 26"/>
          <p:cNvSpPr txBox="1">
            <a:spLocks noChangeArrowheads="1"/>
          </p:cNvSpPr>
          <p:nvPr/>
        </p:nvSpPr>
        <p:spPr bwMode="auto">
          <a:xfrm>
            <a:off x="3257550" y="5530850"/>
            <a:ext cx="565150" cy="366713"/>
          </a:xfrm>
          <a:prstGeom prst="rect">
            <a:avLst/>
          </a:prstGeom>
          <a:noFill/>
          <a:ln w="9525">
            <a:noFill/>
            <a:miter lim="800000"/>
            <a:headEnd/>
            <a:tailEnd/>
          </a:ln>
        </p:spPr>
        <p:txBody>
          <a:bodyPr wrap="none">
            <a:spAutoFit/>
          </a:bodyPr>
          <a:lstStyle/>
          <a:p>
            <a:pPr algn="l"/>
            <a:r>
              <a:rPr lang="en-US" sz="1800"/>
              <a:t>200</a:t>
            </a:r>
            <a:endParaRPr lang="en-US" sz="1800" baseline="-25000"/>
          </a:p>
        </p:txBody>
      </p:sp>
      <p:sp>
        <p:nvSpPr>
          <p:cNvPr id="116762" name="Text Box 27"/>
          <p:cNvSpPr txBox="1">
            <a:spLocks noChangeArrowheads="1"/>
          </p:cNvSpPr>
          <p:nvPr/>
        </p:nvSpPr>
        <p:spPr bwMode="auto">
          <a:xfrm>
            <a:off x="4127500" y="5532438"/>
            <a:ext cx="565150" cy="366712"/>
          </a:xfrm>
          <a:prstGeom prst="rect">
            <a:avLst/>
          </a:prstGeom>
          <a:noFill/>
          <a:ln w="9525">
            <a:noFill/>
            <a:miter lim="800000"/>
            <a:headEnd/>
            <a:tailEnd/>
          </a:ln>
        </p:spPr>
        <p:txBody>
          <a:bodyPr wrap="none">
            <a:spAutoFit/>
          </a:bodyPr>
          <a:lstStyle/>
          <a:p>
            <a:pPr algn="l"/>
            <a:r>
              <a:rPr lang="en-US" sz="1800"/>
              <a:t>400</a:t>
            </a:r>
            <a:endParaRPr lang="en-US" sz="1800" baseline="-25000"/>
          </a:p>
        </p:txBody>
      </p:sp>
      <p:sp>
        <p:nvSpPr>
          <p:cNvPr id="116763" name="Text Box 28"/>
          <p:cNvSpPr txBox="1">
            <a:spLocks noChangeArrowheads="1"/>
          </p:cNvSpPr>
          <p:nvPr/>
        </p:nvSpPr>
        <p:spPr bwMode="auto">
          <a:xfrm>
            <a:off x="4994275" y="5529263"/>
            <a:ext cx="565150" cy="366712"/>
          </a:xfrm>
          <a:prstGeom prst="rect">
            <a:avLst/>
          </a:prstGeom>
          <a:noFill/>
          <a:ln w="9525">
            <a:noFill/>
            <a:miter lim="800000"/>
            <a:headEnd/>
            <a:tailEnd/>
          </a:ln>
        </p:spPr>
        <p:txBody>
          <a:bodyPr wrap="none">
            <a:spAutoFit/>
          </a:bodyPr>
          <a:lstStyle/>
          <a:p>
            <a:pPr algn="l"/>
            <a:r>
              <a:rPr lang="en-US" sz="1800"/>
              <a:t>600</a:t>
            </a:r>
            <a:endParaRPr lang="en-US" sz="1800" baseline="-25000"/>
          </a:p>
        </p:txBody>
      </p:sp>
      <p:sp>
        <p:nvSpPr>
          <p:cNvPr id="116764" name="Text Box 29"/>
          <p:cNvSpPr txBox="1">
            <a:spLocks noChangeArrowheads="1"/>
          </p:cNvSpPr>
          <p:nvPr/>
        </p:nvSpPr>
        <p:spPr bwMode="auto">
          <a:xfrm>
            <a:off x="5864225" y="5529263"/>
            <a:ext cx="565150" cy="366712"/>
          </a:xfrm>
          <a:prstGeom prst="rect">
            <a:avLst/>
          </a:prstGeom>
          <a:noFill/>
          <a:ln w="9525">
            <a:noFill/>
            <a:miter lim="800000"/>
            <a:headEnd/>
            <a:tailEnd/>
          </a:ln>
        </p:spPr>
        <p:txBody>
          <a:bodyPr wrap="none">
            <a:spAutoFit/>
          </a:bodyPr>
          <a:lstStyle/>
          <a:p>
            <a:pPr algn="l"/>
            <a:r>
              <a:rPr lang="en-US" sz="1800"/>
              <a:t>800</a:t>
            </a:r>
            <a:endParaRPr lang="en-US" sz="1800" baseline="-25000"/>
          </a:p>
        </p:txBody>
      </p:sp>
      <p:sp>
        <p:nvSpPr>
          <p:cNvPr id="116765" name="Text Box 30"/>
          <p:cNvSpPr txBox="1">
            <a:spLocks noChangeArrowheads="1"/>
          </p:cNvSpPr>
          <p:nvPr/>
        </p:nvSpPr>
        <p:spPr bwMode="auto">
          <a:xfrm>
            <a:off x="6665913" y="5532438"/>
            <a:ext cx="692150" cy="366712"/>
          </a:xfrm>
          <a:prstGeom prst="rect">
            <a:avLst/>
          </a:prstGeom>
          <a:noFill/>
          <a:ln w="9525">
            <a:noFill/>
            <a:miter lim="800000"/>
            <a:headEnd/>
            <a:tailEnd/>
          </a:ln>
        </p:spPr>
        <p:txBody>
          <a:bodyPr wrap="none">
            <a:spAutoFit/>
          </a:bodyPr>
          <a:lstStyle/>
          <a:p>
            <a:pPr algn="l"/>
            <a:r>
              <a:rPr lang="en-US" sz="1800"/>
              <a:t>1000</a:t>
            </a:r>
            <a:endParaRPr lang="en-US" sz="1800" baseline="-25000"/>
          </a:p>
        </p:txBody>
      </p:sp>
      <p:sp>
        <p:nvSpPr>
          <p:cNvPr id="116766" name="Text Box 31"/>
          <p:cNvSpPr txBox="1">
            <a:spLocks noChangeArrowheads="1"/>
          </p:cNvSpPr>
          <p:nvPr/>
        </p:nvSpPr>
        <p:spPr bwMode="auto">
          <a:xfrm>
            <a:off x="4310063" y="6207125"/>
            <a:ext cx="933450" cy="366713"/>
          </a:xfrm>
          <a:prstGeom prst="rect">
            <a:avLst/>
          </a:prstGeom>
          <a:noFill/>
          <a:ln w="9525">
            <a:noFill/>
            <a:miter lim="800000"/>
            <a:headEnd/>
            <a:tailEnd/>
          </a:ln>
        </p:spPr>
        <p:txBody>
          <a:bodyPr wrap="none">
            <a:spAutoFit/>
          </a:bodyPr>
          <a:lstStyle/>
          <a:p>
            <a:pPr algn="l"/>
            <a:r>
              <a:rPr lang="en-US" sz="1800" i="1"/>
              <a:t>P</a:t>
            </a:r>
            <a:r>
              <a:rPr lang="en-US" sz="1800"/>
              <a:t> (atm)</a:t>
            </a:r>
            <a:endParaRPr lang="en-US" sz="1800" baseline="-25000"/>
          </a:p>
        </p:txBody>
      </p:sp>
      <p:sp>
        <p:nvSpPr>
          <p:cNvPr id="116767" name="Text Box 32"/>
          <p:cNvSpPr txBox="1">
            <a:spLocks noChangeArrowheads="1"/>
          </p:cNvSpPr>
          <p:nvPr/>
        </p:nvSpPr>
        <p:spPr bwMode="auto">
          <a:xfrm>
            <a:off x="1397000" y="3074988"/>
            <a:ext cx="615950" cy="641350"/>
          </a:xfrm>
          <a:prstGeom prst="rect">
            <a:avLst/>
          </a:prstGeom>
          <a:noFill/>
          <a:ln w="9525">
            <a:noFill/>
            <a:miter lim="800000"/>
            <a:headEnd/>
            <a:tailEnd/>
          </a:ln>
        </p:spPr>
        <p:txBody>
          <a:bodyPr wrap="none">
            <a:spAutoFit/>
          </a:bodyPr>
          <a:lstStyle/>
          <a:p>
            <a:r>
              <a:rPr lang="en-US" sz="1800" i="1"/>
              <a:t>PV</a:t>
            </a:r>
          </a:p>
          <a:p>
            <a:r>
              <a:rPr lang="en-US" sz="1800" i="1"/>
              <a:t>nRT</a:t>
            </a:r>
            <a:endParaRPr lang="en-US" sz="1800" i="1" baseline="-25000"/>
          </a:p>
        </p:txBody>
      </p:sp>
      <p:sp>
        <p:nvSpPr>
          <p:cNvPr id="116768" name="Line 34"/>
          <p:cNvSpPr>
            <a:spLocks noChangeShapeType="1"/>
          </p:cNvSpPr>
          <p:nvPr/>
        </p:nvSpPr>
        <p:spPr bwMode="auto">
          <a:xfrm>
            <a:off x="1441450" y="3390900"/>
            <a:ext cx="577850" cy="0"/>
          </a:xfrm>
          <a:prstGeom prst="line">
            <a:avLst/>
          </a:prstGeom>
          <a:noFill/>
          <a:ln w="1587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457200"/>
            <a:ext cx="7772400" cy="1143000"/>
          </a:xfrm>
        </p:spPr>
        <p:txBody>
          <a:bodyPr/>
          <a:lstStyle/>
          <a:p>
            <a:pPr eaLnBrk="1" hangingPunct="1"/>
            <a:r>
              <a:rPr lang="en-US" sz="3600" smtClean="0"/>
              <a:t>Equation of State of an Ideal Gas</a:t>
            </a:r>
          </a:p>
        </p:txBody>
      </p:sp>
      <p:sp>
        <p:nvSpPr>
          <p:cNvPr id="119811" name="Rectangle 3"/>
          <p:cNvSpPr>
            <a:spLocks noGrp="1" noChangeArrowheads="1"/>
          </p:cNvSpPr>
          <p:nvPr>
            <p:ph type="body" idx="1"/>
          </p:nvPr>
        </p:nvSpPr>
        <p:spPr>
          <a:xfrm>
            <a:off x="685800" y="1676400"/>
            <a:ext cx="7772400" cy="4114800"/>
          </a:xfrm>
        </p:spPr>
        <p:txBody>
          <a:bodyPr/>
          <a:lstStyle/>
          <a:p>
            <a:pPr eaLnBrk="1" hangingPunct="1"/>
            <a:r>
              <a:rPr lang="en-US" sz="2400" b="1" smtClean="0"/>
              <a:t>Robert Boyle</a:t>
            </a:r>
            <a:r>
              <a:rPr lang="en-US" sz="2400" smtClean="0"/>
              <a:t> (</a:t>
            </a:r>
            <a:r>
              <a:rPr lang="en-US" sz="2000" smtClean="0"/>
              <a:t>1662</a:t>
            </a:r>
            <a:r>
              <a:rPr lang="en-US" sz="2400" smtClean="0"/>
              <a:t>) found that at fixed temperature</a:t>
            </a:r>
          </a:p>
          <a:p>
            <a:pPr lvl="1" eaLnBrk="1" hangingPunct="1"/>
            <a:r>
              <a:rPr lang="en-US" sz="2000" smtClean="0"/>
              <a:t>Pressure and volume of a gas is inversely proportional</a:t>
            </a:r>
          </a:p>
          <a:p>
            <a:pPr lvl="2" eaLnBrk="1" hangingPunct="1">
              <a:buFontTx/>
              <a:buNone/>
            </a:pPr>
            <a:r>
              <a:rPr lang="en-US" sz="1800" smtClean="0"/>
              <a:t>		</a:t>
            </a:r>
            <a:r>
              <a:rPr lang="en-US" sz="1800" smtClean="0">
                <a:solidFill>
                  <a:schemeClr val="accent2"/>
                </a:solidFill>
              </a:rPr>
              <a:t>PV = constant		Boyle’s Law</a:t>
            </a:r>
          </a:p>
          <a:p>
            <a:pPr eaLnBrk="1" hangingPunct="1"/>
            <a:r>
              <a:rPr lang="en-US" sz="2400" b="1" smtClean="0"/>
              <a:t>J. Charles and Gay-Lussac</a:t>
            </a:r>
            <a:r>
              <a:rPr lang="en-US" sz="2400" smtClean="0"/>
              <a:t> (</a:t>
            </a:r>
            <a:r>
              <a:rPr lang="en-US" sz="2000" smtClean="0"/>
              <a:t>circa 1800</a:t>
            </a:r>
            <a:r>
              <a:rPr lang="en-US" sz="2400" smtClean="0"/>
              <a:t>) found that </a:t>
            </a:r>
          </a:p>
          <a:p>
            <a:pPr eaLnBrk="1" hangingPunct="1">
              <a:buFontTx/>
              <a:buNone/>
            </a:pPr>
            <a:r>
              <a:rPr lang="en-US" sz="2400" smtClean="0"/>
              <a:t>	at fixed pressure</a:t>
            </a:r>
          </a:p>
          <a:p>
            <a:pPr lvl="1" eaLnBrk="1" hangingPunct="1"/>
            <a:r>
              <a:rPr lang="en-US" sz="2000" smtClean="0"/>
              <a:t>Volume of gas is proportional to change in temperature</a:t>
            </a:r>
          </a:p>
        </p:txBody>
      </p:sp>
      <p:sp>
        <p:nvSpPr>
          <p:cNvPr id="119814" name="Line 6"/>
          <p:cNvSpPr>
            <a:spLocks noChangeShapeType="1"/>
          </p:cNvSpPr>
          <p:nvPr/>
        </p:nvSpPr>
        <p:spPr bwMode="auto">
          <a:xfrm flipV="1">
            <a:off x="1981200" y="4532313"/>
            <a:ext cx="5181600" cy="1219200"/>
          </a:xfrm>
          <a:prstGeom prst="line">
            <a:avLst/>
          </a:prstGeom>
          <a:noFill/>
          <a:ln w="19050" cap="rnd">
            <a:solidFill>
              <a:srgbClr val="0000FF"/>
            </a:solidFill>
            <a:prstDash val="sysDot"/>
            <a:round/>
            <a:headEnd/>
            <a:tailEnd/>
          </a:ln>
        </p:spPr>
        <p:txBody>
          <a:bodyPr/>
          <a:lstStyle/>
          <a:p>
            <a:endParaRPr lang="en-US"/>
          </a:p>
        </p:txBody>
      </p:sp>
      <p:sp>
        <p:nvSpPr>
          <p:cNvPr id="119815" name="Line 7"/>
          <p:cNvSpPr>
            <a:spLocks noChangeShapeType="1"/>
          </p:cNvSpPr>
          <p:nvPr/>
        </p:nvSpPr>
        <p:spPr bwMode="auto">
          <a:xfrm flipV="1">
            <a:off x="1981200" y="4227513"/>
            <a:ext cx="4495800" cy="1524000"/>
          </a:xfrm>
          <a:prstGeom prst="line">
            <a:avLst/>
          </a:prstGeom>
          <a:noFill/>
          <a:ln w="19050" cap="rnd">
            <a:solidFill>
              <a:srgbClr val="FF00FF"/>
            </a:solidFill>
            <a:prstDash val="sysDot"/>
            <a:round/>
            <a:headEnd/>
            <a:tailEnd/>
          </a:ln>
        </p:spPr>
        <p:txBody>
          <a:bodyPr/>
          <a:lstStyle/>
          <a:p>
            <a:endParaRPr lang="en-US"/>
          </a:p>
        </p:txBody>
      </p:sp>
      <p:sp>
        <p:nvSpPr>
          <p:cNvPr id="119816" name="Line 8"/>
          <p:cNvSpPr>
            <a:spLocks noChangeShapeType="1"/>
          </p:cNvSpPr>
          <p:nvPr/>
        </p:nvSpPr>
        <p:spPr bwMode="auto">
          <a:xfrm flipV="1">
            <a:off x="1981200" y="4151313"/>
            <a:ext cx="3581400" cy="1600200"/>
          </a:xfrm>
          <a:prstGeom prst="line">
            <a:avLst/>
          </a:prstGeom>
          <a:noFill/>
          <a:ln w="19050" cap="rnd">
            <a:solidFill>
              <a:srgbClr val="FF6600"/>
            </a:solidFill>
            <a:prstDash val="sysDot"/>
            <a:round/>
            <a:headEnd/>
            <a:tailEnd/>
          </a:ln>
        </p:spPr>
        <p:txBody>
          <a:bodyPr/>
          <a:lstStyle/>
          <a:p>
            <a:endParaRPr lang="en-US"/>
          </a:p>
        </p:txBody>
      </p:sp>
      <p:sp>
        <p:nvSpPr>
          <p:cNvPr id="119817" name="Line 9"/>
          <p:cNvSpPr>
            <a:spLocks noChangeShapeType="1"/>
          </p:cNvSpPr>
          <p:nvPr/>
        </p:nvSpPr>
        <p:spPr bwMode="auto">
          <a:xfrm flipV="1">
            <a:off x="1981200" y="5065713"/>
            <a:ext cx="5638800" cy="685800"/>
          </a:xfrm>
          <a:prstGeom prst="line">
            <a:avLst/>
          </a:prstGeom>
          <a:noFill/>
          <a:ln w="19050" cap="rnd">
            <a:solidFill>
              <a:srgbClr val="008000"/>
            </a:solidFill>
            <a:prstDash val="sysDot"/>
            <a:round/>
            <a:headEnd/>
            <a:tailEnd/>
          </a:ln>
        </p:spPr>
        <p:txBody>
          <a:bodyPr/>
          <a:lstStyle/>
          <a:p>
            <a:endParaRPr lang="en-US"/>
          </a:p>
        </p:txBody>
      </p:sp>
      <p:grpSp>
        <p:nvGrpSpPr>
          <p:cNvPr id="2" name="Group 21"/>
          <p:cNvGrpSpPr>
            <a:grpSpLocks/>
          </p:cNvGrpSpPr>
          <p:nvPr/>
        </p:nvGrpSpPr>
        <p:grpSpPr bwMode="auto">
          <a:xfrm>
            <a:off x="762000" y="4086225"/>
            <a:ext cx="7772400" cy="2073275"/>
            <a:chOff x="480" y="2574"/>
            <a:chExt cx="4896" cy="1306"/>
          </a:xfrm>
        </p:grpSpPr>
        <p:sp>
          <p:nvSpPr>
            <p:cNvPr id="117776" name="Line 4"/>
            <p:cNvSpPr>
              <a:spLocks noChangeShapeType="1"/>
            </p:cNvSpPr>
            <p:nvPr/>
          </p:nvSpPr>
          <p:spPr bwMode="auto">
            <a:xfrm>
              <a:off x="480" y="3623"/>
              <a:ext cx="4896" cy="0"/>
            </a:xfrm>
            <a:prstGeom prst="line">
              <a:avLst/>
            </a:prstGeom>
            <a:noFill/>
            <a:ln w="9525">
              <a:solidFill>
                <a:schemeClr val="tx1"/>
              </a:solidFill>
              <a:round/>
              <a:headEnd/>
              <a:tailEnd type="triangle" w="med" len="med"/>
            </a:ln>
          </p:spPr>
          <p:txBody>
            <a:bodyPr/>
            <a:lstStyle/>
            <a:p>
              <a:endParaRPr lang="en-US"/>
            </a:p>
          </p:txBody>
        </p:sp>
        <p:sp>
          <p:nvSpPr>
            <p:cNvPr id="117777" name="Line 5"/>
            <p:cNvSpPr>
              <a:spLocks noChangeShapeType="1"/>
            </p:cNvSpPr>
            <p:nvPr/>
          </p:nvSpPr>
          <p:spPr bwMode="auto">
            <a:xfrm flipV="1">
              <a:off x="2784" y="2711"/>
              <a:ext cx="0" cy="912"/>
            </a:xfrm>
            <a:prstGeom prst="line">
              <a:avLst/>
            </a:prstGeom>
            <a:noFill/>
            <a:ln w="9525">
              <a:solidFill>
                <a:schemeClr val="tx1"/>
              </a:solidFill>
              <a:round/>
              <a:headEnd/>
              <a:tailEnd type="triangle" w="med" len="med"/>
            </a:ln>
          </p:spPr>
          <p:txBody>
            <a:bodyPr/>
            <a:lstStyle/>
            <a:p>
              <a:endParaRPr lang="en-US"/>
            </a:p>
          </p:txBody>
        </p:sp>
        <p:sp>
          <p:nvSpPr>
            <p:cNvPr id="117778" name="Text Box 10"/>
            <p:cNvSpPr txBox="1">
              <a:spLocks noChangeArrowheads="1"/>
            </p:cNvSpPr>
            <p:nvPr/>
          </p:nvSpPr>
          <p:spPr bwMode="auto">
            <a:xfrm>
              <a:off x="1968" y="2574"/>
              <a:ext cx="659" cy="250"/>
            </a:xfrm>
            <a:prstGeom prst="rect">
              <a:avLst/>
            </a:prstGeom>
            <a:noFill/>
            <a:ln w="9525">
              <a:noFill/>
              <a:miter lim="800000"/>
              <a:headEnd/>
              <a:tailEnd/>
            </a:ln>
          </p:spPr>
          <p:txBody>
            <a:bodyPr wrap="none">
              <a:spAutoFit/>
            </a:bodyPr>
            <a:lstStyle/>
            <a:p>
              <a:pPr algn="l"/>
              <a:r>
                <a:rPr lang="en-US" sz="2000"/>
                <a:t>Volume</a:t>
              </a:r>
            </a:p>
          </p:txBody>
        </p:sp>
        <p:sp>
          <p:nvSpPr>
            <p:cNvPr id="117779" name="Text Box 11"/>
            <p:cNvSpPr txBox="1">
              <a:spLocks noChangeArrowheads="1"/>
            </p:cNvSpPr>
            <p:nvPr/>
          </p:nvSpPr>
          <p:spPr bwMode="auto">
            <a:xfrm>
              <a:off x="4694" y="3630"/>
              <a:ext cx="525" cy="250"/>
            </a:xfrm>
            <a:prstGeom prst="rect">
              <a:avLst/>
            </a:prstGeom>
            <a:noFill/>
            <a:ln w="9525">
              <a:noFill/>
              <a:miter lim="800000"/>
              <a:headEnd/>
              <a:tailEnd/>
            </a:ln>
          </p:spPr>
          <p:txBody>
            <a:bodyPr wrap="none">
              <a:spAutoFit/>
            </a:bodyPr>
            <a:lstStyle/>
            <a:p>
              <a:pPr algn="l"/>
              <a:r>
                <a:rPr lang="en-US" sz="2000"/>
                <a:t>Temp</a:t>
              </a:r>
            </a:p>
          </p:txBody>
        </p:sp>
      </p:grpSp>
      <p:sp>
        <p:nvSpPr>
          <p:cNvPr id="119820" name="Text Box 12"/>
          <p:cNvSpPr txBox="1">
            <a:spLocks noChangeArrowheads="1"/>
          </p:cNvSpPr>
          <p:nvPr/>
        </p:nvSpPr>
        <p:spPr bwMode="auto">
          <a:xfrm>
            <a:off x="1431925" y="5762625"/>
            <a:ext cx="1400175" cy="396875"/>
          </a:xfrm>
          <a:prstGeom prst="rect">
            <a:avLst/>
          </a:prstGeom>
          <a:noFill/>
          <a:ln w="9525">
            <a:noFill/>
            <a:miter lim="800000"/>
            <a:headEnd/>
            <a:tailEnd/>
          </a:ln>
        </p:spPr>
        <p:txBody>
          <a:bodyPr wrap="none">
            <a:spAutoFit/>
          </a:bodyPr>
          <a:lstStyle/>
          <a:p>
            <a:pPr algn="l"/>
            <a:r>
              <a:rPr lang="en-US" sz="2000" b="1"/>
              <a:t>-273.15 </a:t>
            </a:r>
            <a:r>
              <a:rPr lang="en-US" sz="2000" b="1" baseline="30000"/>
              <a:t>o</a:t>
            </a:r>
            <a:r>
              <a:rPr lang="en-US" sz="2000" b="1"/>
              <a:t>C</a:t>
            </a:r>
          </a:p>
        </p:txBody>
      </p:sp>
      <p:sp>
        <p:nvSpPr>
          <p:cNvPr id="119821" name="Text Box 13"/>
          <p:cNvSpPr txBox="1">
            <a:spLocks noChangeArrowheads="1"/>
          </p:cNvSpPr>
          <p:nvPr/>
        </p:nvSpPr>
        <p:spPr bwMode="auto">
          <a:xfrm>
            <a:off x="1981200" y="6172200"/>
            <a:ext cx="5670550" cy="641350"/>
          </a:xfrm>
          <a:prstGeom prst="rect">
            <a:avLst/>
          </a:prstGeom>
          <a:noFill/>
          <a:ln w="9525">
            <a:noFill/>
            <a:miter lim="800000"/>
            <a:headEnd/>
            <a:tailEnd/>
          </a:ln>
        </p:spPr>
        <p:txBody>
          <a:bodyPr wrap="none">
            <a:spAutoFit/>
          </a:bodyPr>
          <a:lstStyle/>
          <a:p>
            <a:pPr algn="l"/>
            <a:r>
              <a:rPr lang="en-US" sz="1800"/>
              <a:t>All gases extrapolate to zero volume at a temperature </a:t>
            </a:r>
          </a:p>
          <a:p>
            <a:pPr algn="l"/>
            <a:r>
              <a:rPr lang="en-US" sz="1800"/>
              <a:t>corresponding to –273.15 </a:t>
            </a:r>
            <a:r>
              <a:rPr lang="en-US" sz="1800" baseline="30000"/>
              <a:t>o</a:t>
            </a:r>
            <a:r>
              <a:rPr lang="en-US" sz="1800"/>
              <a:t>C (absolute zero).</a:t>
            </a:r>
          </a:p>
        </p:txBody>
      </p:sp>
      <p:sp>
        <p:nvSpPr>
          <p:cNvPr id="119823" name="Text Box 15"/>
          <p:cNvSpPr txBox="1">
            <a:spLocks noChangeArrowheads="1"/>
          </p:cNvSpPr>
          <p:nvPr/>
        </p:nvSpPr>
        <p:spPr bwMode="auto">
          <a:xfrm>
            <a:off x="5489575" y="4068763"/>
            <a:ext cx="377825" cy="274637"/>
          </a:xfrm>
          <a:prstGeom prst="rect">
            <a:avLst/>
          </a:prstGeom>
          <a:noFill/>
          <a:ln w="9525">
            <a:noFill/>
            <a:miter lim="800000"/>
            <a:headEnd/>
            <a:tailEnd/>
          </a:ln>
        </p:spPr>
        <p:txBody>
          <a:bodyPr wrap="none">
            <a:spAutoFit/>
          </a:bodyPr>
          <a:lstStyle/>
          <a:p>
            <a:pPr algn="l"/>
            <a:r>
              <a:rPr lang="en-US" b="1"/>
              <a:t>He</a:t>
            </a:r>
          </a:p>
        </p:txBody>
      </p:sp>
      <p:sp>
        <p:nvSpPr>
          <p:cNvPr id="119824" name="Text Box 16"/>
          <p:cNvSpPr txBox="1">
            <a:spLocks noChangeArrowheads="1"/>
          </p:cNvSpPr>
          <p:nvPr/>
        </p:nvSpPr>
        <p:spPr bwMode="auto">
          <a:xfrm>
            <a:off x="6461125" y="4144963"/>
            <a:ext cx="460375" cy="274637"/>
          </a:xfrm>
          <a:prstGeom prst="rect">
            <a:avLst/>
          </a:prstGeom>
          <a:noFill/>
          <a:ln w="9525">
            <a:noFill/>
            <a:miter lim="800000"/>
            <a:headEnd/>
            <a:tailEnd/>
          </a:ln>
        </p:spPr>
        <p:txBody>
          <a:bodyPr wrap="none">
            <a:spAutoFit/>
          </a:bodyPr>
          <a:lstStyle/>
          <a:p>
            <a:pPr algn="l"/>
            <a:r>
              <a:rPr lang="en-US" b="1"/>
              <a:t>CH</a:t>
            </a:r>
            <a:r>
              <a:rPr lang="en-US" b="1" baseline="-25000"/>
              <a:t>4</a:t>
            </a:r>
          </a:p>
        </p:txBody>
      </p:sp>
      <p:sp>
        <p:nvSpPr>
          <p:cNvPr id="119825" name="Text Box 17"/>
          <p:cNvSpPr txBox="1">
            <a:spLocks noChangeArrowheads="1"/>
          </p:cNvSpPr>
          <p:nvPr/>
        </p:nvSpPr>
        <p:spPr bwMode="auto">
          <a:xfrm>
            <a:off x="7162800" y="4419600"/>
            <a:ext cx="469900" cy="274638"/>
          </a:xfrm>
          <a:prstGeom prst="rect">
            <a:avLst/>
          </a:prstGeom>
          <a:noFill/>
          <a:ln w="9525">
            <a:noFill/>
            <a:miter lim="800000"/>
            <a:headEnd/>
            <a:tailEnd/>
          </a:ln>
        </p:spPr>
        <p:txBody>
          <a:bodyPr wrap="none">
            <a:spAutoFit/>
          </a:bodyPr>
          <a:lstStyle/>
          <a:p>
            <a:pPr algn="l"/>
            <a:r>
              <a:rPr lang="en-US" b="1"/>
              <a:t>H</a:t>
            </a:r>
            <a:r>
              <a:rPr lang="en-US" b="1" baseline="-25000"/>
              <a:t>2</a:t>
            </a:r>
            <a:r>
              <a:rPr lang="en-US" b="1"/>
              <a:t>O</a:t>
            </a:r>
          </a:p>
        </p:txBody>
      </p:sp>
      <p:sp>
        <p:nvSpPr>
          <p:cNvPr id="119826" name="Text Box 18"/>
          <p:cNvSpPr txBox="1">
            <a:spLocks noChangeArrowheads="1"/>
          </p:cNvSpPr>
          <p:nvPr/>
        </p:nvSpPr>
        <p:spPr bwMode="auto">
          <a:xfrm>
            <a:off x="7620000" y="4953000"/>
            <a:ext cx="350838" cy="274638"/>
          </a:xfrm>
          <a:prstGeom prst="rect">
            <a:avLst/>
          </a:prstGeom>
          <a:noFill/>
          <a:ln w="9525">
            <a:noFill/>
            <a:miter lim="800000"/>
            <a:headEnd/>
            <a:tailEnd/>
          </a:ln>
        </p:spPr>
        <p:txBody>
          <a:bodyPr wrap="none">
            <a:spAutoFit/>
          </a:bodyPr>
          <a:lstStyle/>
          <a:p>
            <a:pPr algn="l"/>
            <a:r>
              <a:rPr lang="en-US" b="1"/>
              <a:t>H</a:t>
            </a:r>
            <a:r>
              <a:rPr lang="en-US" b="1" baseline="-25000"/>
              <a:t>2</a:t>
            </a:r>
          </a:p>
        </p:txBody>
      </p:sp>
      <p:sp>
        <p:nvSpPr>
          <p:cNvPr id="117775" name="AutoShape 20">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9811">
                                            <p:txEl>
                                              <p:pRg st="2" end="2"/>
                                            </p:txEl>
                                          </p:spTgt>
                                        </p:tgtEl>
                                        <p:attrNameLst>
                                          <p:attrName>style.visibility</p:attrName>
                                        </p:attrNameLst>
                                      </p:cBhvr>
                                      <p:to>
                                        <p:strVal val="visible"/>
                                      </p:to>
                                    </p:set>
                                    <p:animEffect transition="in" filter="dissolve">
                                      <p:cBhvr>
                                        <p:cTn id="7" dur="500"/>
                                        <p:tgtEl>
                                          <p:spTgt spid="1198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9811">
                                            <p:txEl>
                                              <p:pRg st="3" end="3"/>
                                            </p:txEl>
                                          </p:spTgt>
                                        </p:tgtEl>
                                        <p:attrNameLst>
                                          <p:attrName>style.visibility</p:attrName>
                                        </p:attrNameLst>
                                      </p:cBhvr>
                                      <p:to>
                                        <p:strVal val="visible"/>
                                      </p:to>
                                    </p:set>
                                    <p:animEffect transition="in" filter="circle(in)">
                                      <p:cBhvr>
                                        <p:cTn id="12" dur="2000"/>
                                        <p:tgtEl>
                                          <p:spTgt spid="119811">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19811">
                                            <p:txEl>
                                              <p:pRg st="4" end="4"/>
                                            </p:txEl>
                                          </p:spTgt>
                                        </p:tgtEl>
                                        <p:attrNameLst>
                                          <p:attrName>style.visibility</p:attrName>
                                        </p:attrNameLst>
                                      </p:cBhvr>
                                      <p:to>
                                        <p:strVal val="visible"/>
                                      </p:to>
                                    </p:set>
                                    <p:animEffect transition="in" filter="circle(in)">
                                      <p:cBhvr>
                                        <p:cTn id="15" dur="2000"/>
                                        <p:tgtEl>
                                          <p:spTgt spid="119811">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19811">
                                            <p:txEl>
                                              <p:pRg st="5" end="5"/>
                                            </p:txEl>
                                          </p:spTgt>
                                        </p:tgtEl>
                                        <p:attrNameLst>
                                          <p:attrName>style.visibility</p:attrName>
                                        </p:attrNameLst>
                                      </p:cBhvr>
                                      <p:to>
                                        <p:strVal val="visible"/>
                                      </p:to>
                                    </p:set>
                                    <p:animEffect transition="in" filter="circle(in)">
                                      <p:cBhvr>
                                        <p:cTn id="18" dur="2000"/>
                                        <p:tgtEl>
                                          <p:spTgt spid="119811">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19814"/>
                                        </p:tgtEl>
                                        <p:attrNameLst>
                                          <p:attrName>style.visibility</p:attrName>
                                        </p:attrNameLst>
                                      </p:cBhvr>
                                      <p:to>
                                        <p:strVal val="visible"/>
                                      </p:to>
                                    </p:set>
                                    <p:animEffect transition="in" filter="wipe(right)">
                                      <p:cBhvr>
                                        <p:cTn id="28" dur="500"/>
                                        <p:tgtEl>
                                          <p:spTgt spid="119814"/>
                                        </p:tgtEl>
                                      </p:cBhvr>
                                    </p:animEffect>
                                  </p:childTnLst>
                                </p:cTn>
                              </p:par>
                            </p:childTnLst>
                          </p:cTn>
                        </p:par>
                        <p:par>
                          <p:cTn id="29" fill="hold">
                            <p:stCondLst>
                              <p:cond delay="500"/>
                            </p:stCondLst>
                            <p:childTnLst>
                              <p:par>
                                <p:cTn id="30" presetID="29" presetClass="entr" presetSubtype="0" fill="hold" grpId="0" nodeType="afterEffect">
                                  <p:stCondLst>
                                    <p:cond delay="0"/>
                                  </p:stCondLst>
                                  <p:childTnLst>
                                    <p:set>
                                      <p:cBhvr>
                                        <p:cTn id="31" dur="1" fill="hold">
                                          <p:stCondLst>
                                            <p:cond delay="0"/>
                                          </p:stCondLst>
                                        </p:cTn>
                                        <p:tgtEl>
                                          <p:spTgt spid="119825"/>
                                        </p:tgtEl>
                                        <p:attrNameLst>
                                          <p:attrName>style.visibility</p:attrName>
                                        </p:attrNameLst>
                                      </p:cBhvr>
                                      <p:to>
                                        <p:strVal val="visible"/>
                                      </p:to>
                                    </p:set>
                                    <p:anim calcmode="lin" valueType="num">
                                      <p:cBhvr>
                                        <p:cTn id="32" dur="1000" fill="hold"/>
                                        <p:tgtEl>
                                          <p:spTgt spid="119825"/>
                                        </p:tgtEl>
                                        <p:attrNameLst>
                                          <p:attrName>ppt_x</p:attrName>
                                        </p:attrNameLst>
                                      </p:cBhvr>
                                      <p:tavLst>
                                        <p:tav tm="0">
                                          <p:val>
                                            <p:strVal val="#ppt_x-.2"/>
                                          </p:val>
                                        </p:tav>
                                        <p:tav tm="100000">
                                          <p:val>
                                            <p:strVal val="#ppt_x"/>
                                          </p:val>
                                        </p:tav>
                                      </p:tavLst>
                                    </p:anim>
                                    <p:anim calcmode="lin" valueType="num">
                                      <p:cBhvr>
                                        <p:cTn id="33" dur="1000" fill="hold"/>
                                        <p:tgtEl>
                                          <p:spTgt spid="11982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198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19816"/>
                                        </p:tgtEl>
                                        <p:attrNameLst>
                                          <p:attrName>style.visibility</p:attrName>
                                        </p:attrNameLst>
                                      </p:cBhvr>
                                      <p:to>
                                        <p:strVal val="visible"/>
                                      </p:to>
                                    </p:set>
                                    <p:animEffect transition="in" filter="wipe(right)">
                                      <p:cBhvr>
                                        <p:cTn id="39" dur="500"/>
                                        <p:tgtEl>
                                          <p:spTgt spid="119816"/>
                                        </p:tgtEl>
                                      </p:cBhvr>
                                    </p:animEffect>
                                  </p:childTnLst>
                                </p:cTn>
                              </p:par>
                            </p:childTnLst>
                          </p:cTn>
                        </p:par>
                        <p:par>
                          <p:cTn id="40" fill="hold">
                            <p:stCondLst>
                              <p:cond delay="500"/>
                            </p:stCondLst>
                            <p:childTnLst>
                              <p:par>
                                <p:cTn id="41" presetID="29" presetClass="entr" presetSubtype="0" fill="hold" grpId="0" nodeType="afterEffect">
                                  <p:stCondLst>
                                    <p:cond delay="0"/>
                                  </p:stCondLst>
                                  <p:childTnLst>
                                    <p:set>
                                      <p:cBhvr>
                                        <p:cTn id="42" dur="1" fill="hold">
                                          <p:stCondLst>
                                            <p:cond delay="0"/>
                                          </p:stCondLst>
                                        </p:cTn>
                                        <p:tgtEl>
                                          <p:spTgt spid="119823"/>
                                        </p:tgtEl>
                                        <p:attrNameLst>
                                          <p:attrName>style.visibility</p:attrName>
                                        </p:attrNameLst>
                                      </p:cBhvr>
                                      <p:to>
                                        <p:strVal val="visible"/>
                                      </p:to>
                                    </p:set>
                                    <p:anim calcmode="lin" valueType="num">
                                      <p:cBhvr>
                                        <p:cTn id="43" dur="1000" fill="hold"/>
                                        <p:tgtEl>
                                          <p:spTgt spid="119823"/>
                                        </p:tgtEl>
                                        <p:attrNameLst>
                                          <p:attrName>ppt_x</p:attrName>
                                        </p:attrNameLst>
                                      </p:cBhvr>
                                      <p:tavLst>
                                        <p:tav tm="0">
                                          <p:val>
                                            <p:strVal val="#ppt_x-.2"/>
                                          </p:val>
                                        </p:tav>
                                        <p:tav tm="100000">
                                          <p:val>
                                            <p:strVal val="#ppt_x"/>
                                          </p:val>
                                        </p:tav>
                                      </p:tavLst>
                                    </p:anim>
                                    <p:anim calcmode="lin" valueType="num">
                                      <p:cBhvr>
                                        <p:cTn id="44" dur="1000" fill="hold"/>
                                        <p:tgtEl>
                                          <p:spTgt spid="11982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198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19817"/>
                                        </p:tgtEl>
                                        <p:attrNameLst>
                                          <p:attrName>style.visibility</p:attrName>
                                        </p:attrNameLst>
                                      </p:cBhvr>
                                      <p:to>
                                        <p:strVal val="visible"/>
                                      </p:to>
                                    </p:set>
                                    <p:animEffect transition="in" filter="wipe(right)">
                                      <p:cBhvr>
                                        <p:cTn id="50" dur="500"/>
                                        <p:tgtEl>
                                          <p:spTgt spid="119817"/>
                                        </p:tgtEl>
                                      </p:cBhvr>
                                    </p:animEffect>
                                  </p:childTnLst>
                                </p:cTn>
                              </p:par>
                            </p:childTnLst>
                          </p:cTn>
                        </p:par>
                        <p:par>
                          <p:cTn id="51" fill="hold">
                            <p:stCondLst>
                              <p:cond delay="500"/>
                            </p:stCondLst>
                            <p:childTnLst>
                              <p:par>
                                <p:cTn id="52" presetID="29" presetClass="entr" presetSubtype="0" fill="hold" grpId="0" nodeType="afterEffect">
                                  <p:stCondLst>
                                    <p:cond delay="0"/>
                                  </p:stCondLst>
                                  <p:childTnLst>
                                    <p:set>
                                      <p:cBhvr>
                                        <p:cTn id="53" dur="1" fill="hold">
                                          <p:stCondLst>
                                            <p:cond delay="0"/>
                                          </p:stCondLst>
                                        </p:cTn>
                                        <p:tgtEl>
                                          <p:spTgt spid="119826"/>
                                        </p:tgtEl>
                                        <p:attrNameLst>
                                          <p:attrName>style.visibility</p:attrName>
                                        </p:attrNameLst>
                                      </p:cBhvr>
                                      <p:to>
                                        <p:strVal val="visible"/>
                                      </p:to>
                                    </p:set>
                                    <p:anim calcmode="lin" valueType="num">
                                      <p:cBhvr>
                                        <p:cTn id="54" dur="1000" fill="hold"/>
                                        <p:tgtEl>
                                          <p:spTgt spid="119826"/>
                                        </p:tgtEl>
                                        <p:attrNameLst>
                                          <p:attrName>ppt_x</p:attrName>
                                        </p:attrNameLst>
                                      </p:cBhvr>
                                      <p:tavLst>
                                        <p:tav tm="0">
                                          <p:val>
                                            <p:strVal val="#ppt_x-.2"/>
                                          </p:val>
                                        </p:tav>
                                        <p:tav tm="100000">
                                          <p:val>
                                            <p:strVal val="#ppt_x"/>
                                          </p:val>
                                        </p:tav>
                                      </p:tavLst>
                                    </p:anim>
                                    <p:anim calcmode="lin" valueType="num">
                                      <p:cBhvr>
                                        <p:cTn id="55" dur="1000" fill="hold"/>
                                        <p:tgtEl>
                                          <p:spTgt spid="119826"/>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982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19815"/>
                                        </p:tgtEl>
                                        <p:attrNameLst>
                                          <p:attrName>style.visibility</p:attrName>
                                        </p:attrNameLst>
                                      </p:cBhvr>
                                      <p:to>
                                        <p:strVal val="visible"/>
                                      </p:to>
                                    </p:set>
                                    <p:animEffect transition="in" filter="wipe(right)">
                                      <p:cBhvr>
                                        <p:cTn id="61" dur="500"/>
                                        <p:tgtEl>
                                          <p:spTgt spid="119815"/>
                                        </p:tgtEl>
                                      </p:cBhvr>
                                    </p:animEffect>
                                  </p:childTnLst>
                                </p:cTn>
                              </p:par>
                            </p:childTnLst>
                          </p:cTn>
                        </p:par>
                        <p:par>
                          <p:cTn id="62" fill="hold">
                            <p:stCondLst>
                              <p:cond delay="500"/>
                            </p:stCondLst>
                            <p:childTnLst>
                              <p:par>
                                <p:cTn id="63" presetID="29" presetClass="entr" presetSubtype="0" fill="hold" grpId="0" nodeType="afterEffect">
                                  <p:stCondLst>
                                    <p:cond delay="0"/>
                                  </p:stCondLst>
                                  <p:childTnLst>
                                    <p:set>
                                      <p:cBhvr>
                                        <p:cTn id="64" dur="1" fill="hold">
                                          <p:stCondLst>
                                            <p:cond delay="0"/>
                                          </p:stCondLst>
                                        </p:cTn>
                                        <p:tgtEl>
                                          <p:spTgt spid="119824"/>
                                        </p:tgtEl>
                                        <p:attrNameLst>
                                          <p:attrName>style.visibility</p:attrName>
                                        </p:attrNameLst>
                                      </p:cBhvr>
                                      <p:to>
                                        <p:strVal val="visible"/>
                                      </p:to>
                                    </p:set>
                                    <p:anim calcmode="lin" valueType="num">
                                      <p:cBhvr>
                                        <p:cTn id="65" dur="1000" fill="hold"/>
                                        <p:tgtEl>
                                          <p:spTgt spid="119824"/>
                                        </p:tgtEl>
                                        <p:attrNameLst>
                                          <p:attrName>ppt_x</p:attrName>
                                        </p:attrNameLst>
                                      </p:cBhvr>
                                      <p:tavLst>
                                        <p:tav tm="0">
                                          <p:val>
                                            <p:strVal val="#ppt_x-.2"/>
                                          </p:val>
                                        </p:tav>
                                        <p:tav tm="100000">
                                          <p:val>
                                            <p:strVal val="#ppt_x"/>
                                          </p:val>
                                        </p:tav>
                                      </p:tavLst>
                                    </p:anim>
                                    <p:anim calcmode="lin" valueType="num">
                                      <p:cBhvr>
                                        <p:cTn id="66" dur="1000" fill="hold"/>
                                        <p:tgtEl>
                                          <p:spTgt spid="119824"/>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1982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119820"/>
                                        </p:tgtEl>
                                        <p:attrNameLst>
                                          <p:attrName>style.visibility</p:attrName>
                                        </p:attrNameLst>
                                      </p:cBhvr>
                                      <p:to>
                                        <p:strVal val="visible"/>
                                      </p:to>
                                    </p:set>
                                    <p:anim calcmode="lin" valueType="num">
                                      <p:cBhvr>
                                        <p:cTn id="72" dur="500" fill="hold"/>
                                        <p:tgtEl>
                                          <p:spTgt spid="119820"/>
                                        </p:tgtEl>
                                        <p:attrNameLst>
                                          <p:attrName>ppt_w</p:attrName>
                                        </p:attrNameLst>
                                      </p:cBhvr>
                                      <p:tavLst>
                                        <p:tav tm="0">
                                          <p:val>
                                            <p:fltVal val="0"/>
                                          </p:val>
                                        </p:tav>
                                        <p:tav tm="100000">
                                          <p:val>
                                            <p:strVal val="#ppt_w"/>
                                          </p:val>
                                        </p:tav>
                                      </p:tavLst>
                                    </p:anim>
                                    <p:anim calcmode="lin" valueType="num">
                                      <p:cBhvr>
                                        <p:cTn id="73" dur="500" fill="hold"/>
                                        <p:tgtEl>
                                          <p:spTgt spid="119820"/>
                                        </p:tgtEl>
                                        <p:attrNameLst>
                                          <p:attrName>ppt_h</p:attrName>
                                        </p:attrNameLst>
                                      </p:cBhvr>
                                      <p:tavLst>
                                        <p:tav tm="0">
                                          <p:val>
                                            <p:fltVal val="0"/>
                                          </p:val>
                                        </p:tav>
                                        <p:tav tm="100000">
                                          <p:val>
                                            <p:strVal val="#ppt_h"/>
                                          </p:val>
                                        </p:tav>
                                      </p:tavLst>
                                    </p:anim>
                                    <p:animEffect transition="in" filter="fade">
                                      <p:cBhvr>
                                        <p:cTn id="74" dur="500"/>
                                        <p:tgtEl>
                                          <p:spTgt spid="119820"/>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119821"/>
                                        </p:tgtEl>
                                        <p:attrNameLst>
                                          <p:attrName>style.visibility</p:attrName>
                                        </p:attrNameLst>
                                      </p:cBhvr>
                                      <p:to>
                                        <p:strVal val="visible"/>
                                      </p:to>
                                    </p:set>
                                    <p:animEffect transition="in" filter="fade">
                                      <p:cBhvr>
                                        <p:cTn id="79" dur="1000"/>
                                        <p:tgtEl>
                                          <p:spTgt spid="119821"/>
                                        </p:tgtEl>
                                      </p:cBhvr>
                                    </p:animEffect>
                                    <p:anim calcmode="lin" valueType="num">
                                      <p:cBhvr>
                                        <p:cTn id="80" dur="1000" fill="hold"/>
                                        <p:tgtEl>
                                          <p:spTgt spid="119821"/>
                                        </p:tgtEl>
                                        <p:attrNameLst>
                                          <p:attrName>ppt_x</p:attrName>
                                        </p:attrNameLst>
                                      </p:cBhvr>
                                      <p:tavLst>
                                        <p:tav tm="0">
                                          <p:val>
                                            <p:strVal val="#ppt_x"/>
                                          </p:val>
                                        </p:tav>
                                        <p:tav tm="100000">
                                          <p:val>
                                            <p:strVal val="#ppt_x"/>
                                          </p:val>
                                        </p:tav>
                                      </p:tavLst>
                                    </p:anim>
                                    <p:anim calcmode="lin" valueType="num">
                                      <p:cBhvr>
                                        <p:cTn id="81" dur="1000" fill="hold"/>
                                        <p:tgtEl>
                                          <p:spTgt spid="1198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animBg="1"/>
      <p:bldP spid="119816" grpId="0" animBg="1"/>
      <p:bldP spid="119817" grpId="0" animBg="1"/>
      <p:bldP spid="119820" grpId="0"/>
      <p:bldP spid="119821" grpId="0"/>
      <p:bldP spid="119823" grpId="0"/>
      <p:bldP spid="119824" grpId="0"/>
      <p:bldP spid="119825" grpId="0"/>
      <p:bldP spid="119826"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Rectangle 4"/>
          <p:cNvSpPr>
            <a:spLocks noGrp="1" noChangeArrowheads="1"/>
          </p:cNvSpPr>
          <p:nvPr>
            <p:ph type="title"/>
          </p:nvPr>
        </p:nvSpPr>
        <p:spPr/>
        <p:txBody>
          <a:bodyPr/>
          <a:lstStyle/>
          <a:p>
            <a:pPr eaLnBrk="1" hangingPunct="1"/>
            <a:endParaRPr lang="en-US" smtClean="0"/>
          </a:p>
        </p:txBody>
      </p:sp>
      <p:pic>
        <p:nvPicPr>
          <p:cNvPr id="118787" name="Picture 5" descr="10-UnFigure-04_ILL"/>
          <p:cNvPicPr>
            <a:picLocks noChangeAspect="1" noChangeArrowheads="1"/>
          </p:cNvPicPr>
          <p:nvPr/>
        </p:nvPicPr>
        <p:blipFill>
          <a:blip r:embed="rId3" cstate="print"/>
          <a:srcRect b="3812"/>
          <a:stretch>
            <a:fillRect/>
          </a:stretch>
        </p:blipFill>
        <p:spPr bwMode="auto">
          <a:xfrm>
            <a:off x="309563" y="647700"/>
            <a:ext cx="8524875" cy="5648325"/>
          </a:xfrm>
          <a:prstGeom prst="rect">
            <a:avLst/>
          </a:prstGeom>
          <a:noFill/>
          <a:ln w="9525">
            <a:noFill/>
            <a:miter lim="800000"/>
            <a:headEnd/>
            <a:tailEnd/>
          </a:ln>
        </p:spPr>
      </p:pic>
      <p:sp>
        <p:nvSpPr>
          <p:cNvPr id="118788" name="Rectangle 6"/>
          <p:cNvSpPr>
            <a:spLocks noChangeArrowheads="1"/>
          </p:cNvSpPr>
          <p:nvPr/>
        </p:nvSpPr>
        <p:spPr bwMode="auto">
          <a:xfrm>
            <a:off x="291465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grpSp>
        <p:nvGrpSpPr>
          <p:cNvPr id="2" name="Group 7"/>
          <p:cNvGrpSpPr>
            <a:grpSpLocks/>
          </p:cNvGrpSpPr>
          <p:nvPr/>
        </p:nvGrpSpPr>
        <p:grpSpPr bwMode="auto">
          <a:xfrm>
            <a:off x="935038" y="5437188"/>
            <a:ext cx="1516062" cy="903287"/>
            <a:chOff x="1158" y="3226"/>
            <a:chExt cx="955" cy="569"/>
          </a:xfrm>
        </p:grpSpPr>
        <p:sp>
          <p:nvSpPr>
            <p:cNvPr id="118798" name="Text Box 8"/>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t>T</a:t>
              </a:r>
              <a:r>
                <a:rPr lang="en-US" sz="2400" baseline="-25000"/>
                <a:t>1</a:t>
              </a:r>
              <a:r>
                <a:rPr lang="en-US" sz="2400"/>
                <a:t>        T</a:t>
              </a:r>
              <a:r>
                <a:rPr lang="en-US" sz="2400" baseline="-25000"/>
                <a:t>2</a:t>
              </a:r>
            </a:p>
          </p:txBody>
        </p:sp>
        <p:sp>
          <p:nvSpPr>
            <p:cNvPr id="118799" name="Text Box 9"/>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t>V</a:t>
              </a:r>
              <a:r>
                <a:rPr lang="en-US" sz="2400" baseline="-25000"/>
                <a:t>1</a:t>
              </a:r>
              <a:r>
                <a:rPr lang="en-US" sz="2400"/>
                <a:t>        V</a:t>
              </a:r>
              <a:r>
                <a:rPr lang="en-US" sz="2400" baseline="-25000"/>
                <a:t>2</a:t>
              </a:r>
            </a:p>
          </p:txBody>
        </p:sp>
        <p:sp>
          <p:nvSpPr>
            <p:cNvPr id="118800" name="Line 10"/>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p>
          </p:txBody>
        </p:sp>
        <p:sp>
          <p:nvSpPr>
            <p:cNvPr id="118801" name="Line 11"/>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p>
          </p:txBody>
        </p:sp>
        <p:sp>
          <p:nvSpPr>
            <p:cNvPr id="118802" name="Text Box 12"/>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t>=</a:t>
              </a:r>
            </a:p>
          </p:txBody>
        </p:sp>
      </p:grpSp>
      <p:sp>
        <p:nvSpPr>
          <p:cNvPr id="1152013" name="Text Box 13"/>
          <p:cNvSpPr txBox="1">
            <a:spLocks noChangeArrowheads="1"/>
          </p:cNvSpPr>
          <p:nvPr/>
        </p:nvSpPr>
        <p:spPr bwMode="auto">
          <a:xfrm>
            <a:off x="657225" y="6383338"/>
            <a:ext cx="2093913" cy="274637"/>
          </a:xfrm>
          <a:prstGeom prst="rect">
            <a:avLst/>
          </a:prstGeom>
          <a:noFill/>
          <a:ln w="9525">
            <a:noFill/>
            <a:miter lim="800000"/>
            <a:headEnd/>
            <a:tailEnd/>
          </a:ln>
        </p:spPr>
        <p:txBody>
          <a:bodyPr wrap="none">
            <a:spAutoFit/>
          </a:bodyPr>
          <a:lstStyle/>
          <a:p>
            <a:r>
              <a:rPr lang="en-US"/>
              <a:t>(</a:t>
            </a:r>
            <a:r>
              <a:rPr lang="en-US" b="1"/>
              <a:t>Pressure</a:t>
            </a:r>
            <a:r>
              <a:rPr lang="en-US"/>
              <a:t> is held </a:t>
            </a:r>
            <a:r>
              <a:rPr lang="en-US" b="1"/>
              <a:t>constant</a:t>
            </a:r>
            <a:r>
              <a:rPr lang="en-US"/>
              <a:t>)</a:t>
            </a:r>
          </a:p>
        </p:txBody>
      </p:sp>
      <p:grpSp>
        <p:nvGrpSpPr>
          <p:cNvPr id="3" name="Group 14"/>
          <p:cNvGrpSpPr>
            <a:grpSpLocks/>
          </p:cNvGrpSpPr>
          <p:nvPr/>
        </p:nvGrpSpPr>
        <p:grpSpPr bwMode="auto">
          <a:xfrm>
            <a:off x="6727825" y="5438775"/>
            <a:ext cx="1516063" cy="903288"/>
            <a:chOff x="1158" y="3226"/>
            <a:chExt cx="955" cy="569"/>
          </a:xfrm>
        </p:grpSpPr>
        <p:sp>
          <p:nvSpPr>
            <p:cNvPr id="118793" name="Text Box 15"/>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t>T</a:t>
              </a:r>
              <a:r>
                <a:rPr lang="en-US" sz="2400" baseline="-25000"/>
                <a:t>1</a:t>
              </a:r>
              <a:r>
                <a:rPr lang="en-US" sz="2400"/>
                <a:t>        T</a:t>
              </a:r>
              <a:r>
                <a:rPr lang="en-US" sz="2400" baseline="-25000"/>
                <a:t>2</a:t>
              </a:r>
            </a:p>
          </p:txBody>
        </p:sp>
        <p:sp>
          <p:nvSpPr>
            <p:cNvPr id="118794" name="Text Box 16"/>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t>P</a:t>
              </a:r>
              <a:r>
                <a:rPr lang="en-US" sz="2400" baseline="-25000"/>
                <a:t>1</a:t>
              </a:r>
              <a:r>
                <a:rPr lang="en-US" sz="2400"/>
                <a:t>        P</a:t>
              </a:r>
              <a:r>
                <a:rPr lang="en-US" sz="2400" baseline="-25000"/>
                <a:t>2</a:t>
              </a:r>
            </a:p>
          </p:txBody>
        </p:sp>
        <p:sp>
          <p:nvSpPr>
            <p:cNvPr id="118795" name="Line 17"/>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p>
          </p:txBody>
        </p:sp>
        <p:sp>
          <p:nvSpPr>
            <p:cNvPr id="118796" name="Line 18"/>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p>
          </p:txBody>
        </p:sp>
        <p:sp>
          <p:nvSpPr>
            <p:cNvPr id="118797" name="Text Box 19"/>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t>=</a:t>
              </a:r>
            </a:p>
          </p:txBody>
        </p:sp>
      </p:grpSp>
      <p:sp>
        <p:nvSpPr>
          <p:cNvPr id="1152020" name="Text Box 20"/>
          <p:cNvSpPr txBox="1">
            <a:spLocks noChangeArrowheads="1"/>
          </p:cNvSpPr>
          <p:nvPr/>
        </p:nvSpPr>
        <p:spPr bwMode="auto">
          <a:xfrm>
            <a:off x="6502400" y="6384925"/>
            <a:ext cx="1995488" cy="274638"/>
          </a:xfrm>
          <a:prstGeom prst="rect">
            <a:avLst/>
          </a:prstGeom>
          <a:noFill/>
          <a:ln w="9525">
            <a:noFill/>
            <a:miter lim="800000"/>
            <a:headEnd/>
            <a:tailEnd/>
          </a:ln>
        </p:spPr>
        <p:txBody>
          <a:bodyPr wrap="none">
            <a:spAutoFit/>
          </a:bodyPr>
          <a:lstStyle/>
          <a:p>
            <a:r>
              <a:rPr lang="en-US"/>
              <a:t>(</a:t>
            </a:r>
            <a:r>
              <a:rPr lang="en-US" b="1"/>
              <a:t>Volume</a:t>
            </a:r>
            <a:r>
              <a:rPr lang="en-US"/>
              <a:t> is held </a:t>
            </a:r>
            <a:r>
              <a:rPr lang="en-US" b="1"/>
              <a:t>constant</a:t>
            </a:r>
            <a:r>
              <a:rPr lang="en-US"/>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52013"/>
                                        </p:tgtEl>
                                        <p:attrNameLst>
                                          <p:attrName>style.visibility</p:attrName>
                                        </p:attrNameLst>
                                      </p:cBhvr>
                                      <p:to>
                                        <p:strVal val="visible"/>
                                      </p:to>
                                    </p:set>
                                    <p:animEffect transition="in" filter="dissolve">
                                      <p:cBhvr>
                                        <p:cTn id="14" dur="500"/>
                                        <p:tgtEl>
                                          <p:spTgt spid="115201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52020"/>
                                        </p:tgtEl>
                                        <p:attrNameLst>
                                          <p:attrName>style.visibility</p:attrName>
                                        </p:attrNameLst>
                                      </p:cBhvr>
                                      <p:to>
                                        <p:strVal val="visible"/>
                                      </p:to>
                                    </p:set>
                                    <p:animEffect transition="in" filter="dissolve">
                                      <p:cBhvr>
                                        <p:cTn id="26" dur="500"/>
                                        <p:tgtEl>
                                          <p:spTgt spid="1152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13" grpId="0"/>
      <p:bldP spid="11520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0" descr="Charles2"/>
          <p:cNvPicPr>
            <a:picLocks noChangeAspect="1" noChangeArrowheads="1"/>
          </p:cNvPicPr>
          <p:nvPr/>
        </p:nvPicPr>
        <p:blipFill>
          <a:blip r:embed="rId3" cstate="print">
            <a:lum contrast="18000"/>
          </a:blip>
          <a:srcRect r="51736" b="27605"/>
          <a:stretch>
            <a:fillRect/>
          </a:stretch>
        </p:blipFill>
        <p:spPr bwMode="auto">
          <a:xfrm>
            <a:off x="447675" y="2314575"/>
            <a:ext cx="2647950" cy="2647950"/>
          </a:xfrm>
          <a:prstGeom prst="rect">
            <a:avLst/>
          </a:prstGeom>
          <a:noFill/>
          <a:ln w="9525">
            <a:noFill/>
            <a:miter lim="800000"/>
            <a:headEnd/>
            <a:tailEnd/>
          </a:ln>
        </p:spPr>
      </p:pic>
      <p:pic>
        <p:nvPicPr>
          <p:cNvPr id="119811" name="Picture 27" descr="Copy of lussac"/>
          <p:cNvPicPr>
            <a:picLocks noChangeAspect="1" noChangeArrowheads="1"/>
          </p:cNvPicPr>
          <p:nvPr/>
        </p:nvPicPr>
        <p:blipFill>
          <a:blip r:embed="rId4" cstate="print">
            <a:lum bright="12000" contrast="18000"/>
          </a:blip>
          <a:srcRect l="11980" t="14323" r="39063" b="13281"/>
          <a:stretch>
            <a:fillRect/>
          </a:stretch>
        </p:blipFill>
        <p:spPr bwMode="auto">
          <a:xfrm>
            <a:off x="6172200" y="2362200"/>
            <a:ext cx="2686050" cy="2647950"/>
          </a:xfrm>
          <a:prstGeom prst="rect">
            <a:avLst/>
          </a:prstGeom>
          <a:noFill/>
          <a:ln w="9525">
            <a:noFill/>
            <a:miter lim="800000"/>
            <a:headEnd/>
            <a:tailEnd/>
          </a:ln>
        </p:spPr>
      </p:pic>
      <p:sp>
        <p:nvSpPr>
          <p:cNvPr id="119812" name="Rectangle 2"/>
          <p:cNvSpPr>
            <a:spLocks noGrp="1" noChangeArrowheads="1"/>
          </p:cNvSpPr>
          <p:nvPr>
            <p:ph type="title"/>
          </p:nvPr>
        </p:nvSpPr>
        <p:spPr/>
        <p:txBody>
          <a:bodyPr/>
          <a:lstStyle/>
          <a:p>
            <a:pPr eaLnBrk="1" hangingPunct="1"/>
            <a:endParaRPr lang="en-US" smtClean="0"/>
          </a:p>
        </p:txBody>
      </p:sp>
      <p:sp>
        <p:nvSpPr>
          <p:cNvPr id="119813" name="Rectangle 4"/>
          <p:cNvSpPr>
            <a:spLocks noChangeArrowheads="1"/>
          </p:cNvSpPr>
          <p:nvPr/>
        </p:nvSpPr>
        <p:spPr bwMode="auto">
          <a:xfrm>
            <a:off x="291465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grpSp>
        <p:nvGrpSpPr>
          <p:cNvPr id="2" name="Group 5"/>
          <p:cNvGrpSpPr>
            <a:grpSpLocks/>
          </p:cNvGrpSpPr>
          <p:nvPr/>
        </p:nvGrpSpPr>
        <p:grpSpPr bwMode="auto">
          <a:xfrm>
            <a:off x="935038" y="5437188"/>
            <a:ext cx="1516062" cy="903287"/>
            <a:chOff x="1158" y="3226"/>
            <a:chExt cx="955" cy="569"/>
          </a:xfrm>
        </p:grpSpPr>
        <p:sp>
          <p:nvSpPr>
            <p:cNvPr id="119826" name="Text Box 6"/>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t>T</a:t>
              </a:r>
              <a:r>
                <a:rPr lang="en-US" sz="2400" baseline="-25000"/>
                <a:t>1</a:t>
              </a:r>
              <a:r>
                <a:rPr lang="en-US" sz="2400"/>
                <a:t>        T</a:t>
              </a:r>
              <a:r>
                <a:rPr lang="en-US" sz="2400" baseline="-25000"/>
                <a:t>2</a:t>
              </a:r>
            </a:p>
          </p:txBody>
        </p:sp>
        <p:sp>
          <p:nvSpPr>
            <p:cNvPr id="119827" name="Text Box 7"/>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t>V</a:t>
              </a:r>
              <a:r>
                <a:rPr lang="en-US" sz="2400" baseline="-25000"/>
                <a:t>1</a:t>
              </a:r>
              <a:r>
                <a:rPr lang="en-US" sz="2400"/>
                <a:t>        V</a:t>
              </a:r>
              <a:r>
                <a:rPr lang="en-US" sz="2400" baseline="-25000"/>
                <a:t>2</a:t>
              </a:r>
            </a:p>
          </p:txBody>
        </p:sp>
        <p:sp>
          <p:nvSpPr>
            <p:cNvPr id="119828" name="Line 8"/>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p>
          </p:txBody>
        </p:sp>
        <p:sp>
          <p:nvSpPr>
            <p:cNvPr id="119829" name="Line 9"/>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p>
          </p:txBody>
        </p:sp>
        <p:sp>
          <p:nvSpPr>
            <p:cNvPr id="119830" name="Text Box 10"/>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t>=</a:t>
              </a:r>
            </a:p>
          </p:txBody>
        </p:sp>
      </p:grpSp>
      <p:sp>
        <p:nvSpPr>
          <p:cNvPr id="1347595" name="Text Box 11"/>
          <p:cNvSpPr txBox="1">
            <a:spLocks noChangeArrowheads="1"/>
          </p:cNvSpPr>
          <p:nvPr/>
        </p:nvSpPr>
        <p:spPr bwMode="auto">
          <a:xfrm>
            <a:off x="657225" y="6383338"/>
            <a:ext cx="2093913" cy="274637"/>
          </a:xfrm>
          <a:prstGeom prst="rect">
            <a:avLst/>
          </a:prstGeom>
          <a:noFill/>
          <a:ln w="9525">
            <a:noFill/>
            <a:miter lim="800000"/>
            <a:headEnd/>
            <a:tailEnd/>
          </a:ln>
        </p:spPr>
        <p:txBody>
          <a:bodyPr wrap="none">
            <a:spAutoFit/>
          </a:bodyPr>
          <a:lstStyle/>
          <a:p>
            <a:r>
              <a:rPr lang="en-US"/>
              <a:t>(</a:t>
            </a:r>
            <a:r>
              <a:rPr lang="en-US" b="1"/>
              <a:t>Pressure</a:t>
            </a:r>
            <a:r>
              <a:rPr lang="en-US"/>
              <a:t> is held </a:t>
            </a:r>
            <a:r>
              <a:rPr lang="en-US" b="1"/>
              <a:t>constant</a:t>
            </a:r>
            <a:r>
              <a:rPr lang="en-US"/>
              <a:t>)</a:t>
            </a:r>
          </a:p>
        </p:txBody>
      </p:sp>
      <p:grpSp>
        <p:nvGrpSpPr>
          <p:cNvPr id="3" name="Group 12"/>
          <p:cNvGrpSpPr>
            <a:grpSpLocks/>
          </p:cNvGrpSpPr>
          <p:nvPr/>
        </p:nvGrpSpPr>
        <p:grpSpPr bwMode="auto">
          <a:xfrm>
            <a:off x="6727825" y="5438775"/>
            <a:ext cx="1516063" cy="903288"/>
            <a:chOff x="1158" y="3226"/>
            <a:chExt cx="955" cy="569"/>
          </a:xfrm>
        </p:grpSpPr>
        <p:sp>
          <p:nvSpPr>
            <p:cNvPr id="119821" name="Text Box 13"/>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t>T</a:t>
              </a:r>
              <a:r>
                <a:rPr lang="en-US" sz="2400" baseline="-25000"/>
                <a:t>1</a:t>
              </a:r>
              <a:r>
                <a:rPr lang="en-US" sz="2400"/>
                <a:t>        T</a:t>
              </a:r>
              <a:r>
                <a:rPr lang="en-US" sz="2400" baseline="-25000"/>
                <a:t>2</a:t>
              </a:r>
            </a:p>
          </p:txBody>
        </p:sp>
        <p:sp>
          <p:nvSpPr>
            <p:cNvPr id="119822" name="Text Box 14"/>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t>P</a:t>
              </a:r>
              <a:r>
                <a:rPr lang="en-US" sz="2400" baseline="-25000"/>
                <a:t>1</a:t>
              </a:r>
              <a:r>
                <a:rPr lang="en-US" sz="2400"/>
                <a:t>        P</a:t>
              </a:r>
              <a:r>
                <a:rPr lang="en-US" sz="2400" baseline="-25000"/>
                <a:t>2</a:t>
              </a:r>
            </a:p>
          </p:txBody>
        </p:sp>
        <p:sp>
          <p:nvSpPr>
            <p:cNvPr id="119823" name="Line 15"/>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p>
          </p:txBody>
        </p:sp>
        <p:sp>
          <p:nvSpPr>
            <p:cNvPr id="119824" name="Line 16"/>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p>
          </p:txBody>
        </p:sp>
        <p:sp>
          <p:nvSpPr>
            <p:cNvPr id="119825" name="Text Box 17"/>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t>=</a:t>
              </a:r>
            </a:p>
          </p:txBody>
        </p:sp>
      </p:grpSp>
      <p:sp>
        <p:nvSpPr>
          <p:cNvPr id="1347602" name="Text Box 18"/>
          <p:cNvSpPr txBox="1">
            <a:spLocks noChangeArrowheads="1"/>
          </p:cNvSpPr>
          <p:nvPr/>
        </p:nvSpPr>
        <p:spPr bwMode="auto">
          <a:xfrm>
            <a:off x="6502400" y="6384925"/>
            <a:ext cx="1995488" cy="274638"/>
          </a:xfrm>
          <a:prstGeom prst="rect">
            <a:avLst/>
          </a:prstGeom>
          <a:noFill/>
          <a:ln w="9525">
            <a:noFill/>
            <a:miter lim="800000"/>
            <a:headEnd/>
            <a:tailEnd/>
          </a:ln>
        </p:spPr>
        <p:txBody>
          <a:bodyPr wrap="none">
            <a:spAutoFit/>
          </a:bodyPr>
          <a:lstStyle/>
          <a:p>
            <a:r>
              <a:rPr lang="en-US"/>
              <a:t>(</a:t>
            </a:r>
            <a:r>
              <a:rPr lang="en-US" b="1"/>
              <a:t>Volume</a:t>
            </a:r>
            <a:r>
              <a:rPr lang="en-US"/>
              <a:t> is held </a:t>
            </a:r>
            <a:r>
              <a:rPr lang="en-US" b="1"/>
              <a:t>constant</a:t>
            </a:r>
            <a:r>
              <a:rPr lang="en-US"/>
              <a:t>)</a:t>
            </a:r>
          </a:p>
        </p:txBody>
      </p:sp>
      <p:sp>
        <p:nvSpPr>
          <p:cNvPr id="1347608" name="Freeform 24" descr="balloon"/>
          <p:cNvSpPr>
            <a:spLocks/>
          </p:cNvSpPr>
          <p:nvPr/>
        </p:nvSpPr>
        <p:spPr bwMode="auto">
          <a:xfrm>
            <a:off x="2678113" y="546100"/>
            <a:ext cx="3986212" cy="5781675"/>
          </a:xfrm>
          <a:custGeom>
            <a:avLst/>
            <a:gdLst>
              <a:gd name="T0" fmla="*/ 2147483647 w 2511"/>
              <a:gd name="T1" fmla="*/ 2147483647 h 3642"/>
              <a:gd name="T2" fmla="*/ 2147483647 w 2511"/>
              <a:gd name="T3" fmla="*/ 2147483647 h 3642"/>
              <a:gd name="T4" fmla="*/ 2147483647 w 2511"/>
              <a:gd name="T5" fmla="*/ 2147483647 h 3642"/>
              <a:gd name="T6" fmla="*/ 2147483647 w 2511"/>
              <a:gd name="T7" fmla="*/ 2147483647 h 3642"/>
              <a:gd name="T8" fmla="*/ 2147483647 w 2511"/>
              <a:gd name="T9" fmla="*/ 2147483647 h 3642"/>
              <a:gd name="T10" fmla="*/ 2147483647 w 2511"/>
              <a:gd name="T11" fmla="*/ 2147483647 h 3642"/>
              <a:gd name="T12" fmla="*/ 2147483647 w 2511"/>
              <a:gd name="T13" fmla="*/ 2147483647 h 3642"/>
              <a:gd name="T14" fmla="*/ 2147483647 w 2511"/>
              <a:gd name="T15" fmla="*/ 2147483647 h 3642"/>
              <a:gd name="T16" fmla="*/ 2147483647 w 2511"/>
              <a:gd name="T17" fmla="*/ 2147483647 h 3642"/>
              <a:gd name="T18" fmla="*/ 2147483647 w 2511"/>
              <a:gd name="T19" fmla="*/ 2147483647 h 3642"/>
              <a:gd name="T20" fmla="*/ 2147483647 w 2511"/>
              <a:gd name="T21" fmla="*/ 2147483647 h 3642"/>
              <a:gd name="T22" fmla="*/ 2147483647 w 2511"/>
              <a:gd name="T23" fmla="*/ 2147483647 h 3642"/>
              <a:gd name="T24" fmla="*/ 2147483647 w 2511"/>
              <a:gd name="T25" fmla="*/ 2147483647 h 3642"/>
              <a:gd name="T26" fmla="*/ 2147483647 w 2511"/>
              <a:gd name="T27" fmla="*/ 2147483647 h 3642"/>
              <a:gd name="T28" fmla="*/ 2147483647 w 2511"/>
              <a:gd name="T29" fmla="*/ 2147483647 h 3642"/>
              <a:gd name="T30" fmla="*/ 2147483647 w 2511"/>
              <a:gd name="T31" fmla="*/ 2147483647 h 3642"/>
              <a:gd name="T32" fmla="*/ 2147483647 w 2511"/>
              <a:gd name="T33" fmla="*/ 2147483647 h 3642"/>
              <a:gd name="T34" fmla="*/ 2147483647 w 2511"/>
              <a:gd name="T35" fmla="*/ 2147483647 h 3642"/>
              <a:gd name="T36" fmla="*/ 2147483647 w 2511"/>
              <a:gd name="T37" fmla="*/ 2147483647 h 3642"/>
              <a:gd name="T38" fmla="*/ 2147483647 w 2511"/>
              <a:gd name="T39" fmla="*/ 2147483647 h 3642"/>
              <a:gd name="T40" fmla="*/ 2147483647 w 2511"/>
              <a:gd name="T41" fmla="*/ 2147483647 h 3642"/>
              <a:gd name="T42" fmla="*/ 2147483647 w 2511"/>
              <a:gd name="T43" fmla="*/ 2147483647 h 3642"/>
              <a:gd name="T44" fmla="*/ 2147483647 w 2511"/>
              <a:gd name="T45" fmla="*/ 2147483647 h 3642"/>
              <a:gd name="T46" fmla="*/ 2147483647 w 2511"/>
              <a:gd name="T47" fmla="*/ 2147483647 h 3642"/>
              <a:gd name="T48" fmla="*/ 2147483647 w 2511"/>
              <a:gd name="T49" fmla="*/ 2147483647 h 3642"/>
              <a:gd name="T50" fmla="*/ 2147483647 w 2511"/>
              <a:gd name="T51" fmla="*/ 2147483647 h 3642"/>
              <a:gd name="T52" fmla="*/ 2147483647 w 2511"/>
              <a:gd name="T53" fmla="*/ 2147483647 h 3642"/>
              <a:gd name="T54" fmla="*/ 2147483647 w 2511"/>
              <a:gd name="T55" fmla="*/ 2147483647 h 3642"/>
              <a:gd name="T56" fmla="*/ 2147483647 w 2511"/>
              <a:gd name="T57" fmla="*/ 2147483647 h 36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11"/>
              <a:gd name="T88" fmla="*/ 0 h 3642"/>
              <a:gd name="T89" fmla="*/ 2511 w 2511"/>
              <a:gd name="T90" fmla="*/ 3642 h 36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11" h="3642">
                <a:moveTo>
                  <a:pt x="59" y="1114"/>
                </a:moveTo>
                <a:cubicBezTo>
                  <a:pt x="64" y="1068"/>
                  <a:pt x="0" y="1060"/>
                  <a:pt x="41" y="946"/>
                </a:cubicBezTo>
                <a:cubicBezTo>
                  <a:pt x="82" y="832"/>
                  <a:pt x="183" y="569"/>
                  <a:pt x="305" y="430"/>
                </a:cubicBezTo>
                <a:cubicBezTo>
                  <a:pt x="427" y="291"/>
                  <a:pt x="598" y="181"/>
                  <a:pt x="773" y="112"/>
                </a:cubicBezTo>
                <a:cubicBezTo>
                  <a:pt x="948" y="43"/>
                  <a:pt x="1165" y="0"/>
                  <a:pt x="1355" y="16"/>
                </a:cubicBezTo>
                <a:cubicBezTo>
                  <a:pt x="1545" y="32"/>
                  <a:pt x="1764" y="121"/>
                  <a:pt x="1913" y="208"/>
                </a:cubicBezTo>
                <a:cubicBezTo>
                  <a:pt x="2062" y="295"/>
                  <a:pt x="2154" y="393"/>
                  <a:pt x="2249" y="538"/>
                </a:cubicBezTo>
                <a:cubicBezTo>
                  <a:pt x="2344" y="683"/>
                  <a:pt x="2455" y="888"/>
                  <a:pt x="2483" y="1078"/>
                </a:cubicBezTo>
                <a:cubicBezTo>
                  <a:pt x="2511" y="1268"/>
                  <a:pt x="2455" y="1526"/>
                  <a:pt x="2417" y="1678"/>
                </a:cubicBezTo>
                <a:cubicBezTo>
                  <a:pt x="2379" y="1830"/>
                  <a:pt x="2331" y="1869"/>
                  <a:pt x="2255" y="1990"/>
                </a:cubicBezTo>
                <a:cubicBezTo>
                  <a:pt x="2179" y="2111"/>
                  <a:pt x="2069" y="2256"/>
                  <a:pt x="1961" y="2404"/>
                </a:cubicBezTo>
                <a:cubicBezTo>
                  <a:pt x="1853" y="2552"/>
                  <a:pt x="1668" y="2793"/>
                  <a:pt x="1607" y="2878"/>
                </a:cubicBezTo>
                <a:cubicBezTo>
                  <a:pt x="1546" y="2963"/>
                  <a:pt x="1564" y="2891"/>
                  <a:pt x="1595" y="2914"/>
                </a:cubicBezTo>
                <a:cubicBezTo>
                  <a:pt x="1626" y="2937"/>
                  <a:pt x="1750" y="2931"/>
                  <a:pt x="1793" y="3016"/>
                </a:cubicBezTo>
                <a:cubicBezTo>
                  <a:pt x="1836" y="3101"/>
                  <a:pt x="1856" y="3320"/>
                  <a:pt x="1853" y="3424"/>
                </a:cubicBezTo>
                <a:cubicBezTo>
                  <a:pt x="1850" y="3528"/>
                  <a:pt x="1811" y="3638"/>
                  <a:pt x="1775" y="3640"/>
                </a:cubicBezTo>
                <a:cubicBezTo>
                  <a:pt x="1739" y="3642"/>
                  <a:pt x="1678" y="3508"/>
                  <a:pt x="1637" y="3436"/>
                </a:cubicBezTo>
                <a:cubicBezTo>
                  <a:pt x="1596" y="3364"/>
                  <a:pt x="1556" y="3239"/>
                  <a:pt x="1529" y="3208"/>
                </a:cubicBezTo>
                <a:cubicBezTo>
                  <a:pt x="1502" y="3177"/>
                  <a:pt x="1569" y="3244"/>
                  <a:pt x="1475" y="3250"/>
                </a:cubicBezTo>
                <a:cubicBezTo>
                  <a:pt x="1381" y="3256"/>
                  <a:pt x="1064" y="3263"/>
                  <a:pt x="965" y="3244"/>
                </a:cubicBezTo>
                <a:cubicBezTo>
                  <a:pt x="866" y="3225"/>
                  <a:pt x="891" y="3178"/>
                  <a:pt x="881" y="3136"/>
                </a:cubicBezTo>
                <a:cubicBezTo>
                  <a:pt x="871" y="3094"/>
                  <a:pt x="916" y="3024"/>
                  <a:pt x="905" y="2992"/>
                </a:cubicBezTo>
                <a:cubicBezTo>
                  <a:pt x="894" y="2960"/>
                  <a:pt x="831" y="2966"/>
                  <a:pt x="815" y="2944"/>
                </a:cubicBezTo>
                <a:cubicBezTo>
                  <a:pt x="799" y="2922"/>
                  <a:pt x="876" y="2983"/>
                  <a:pt x="809" y="2860"/>
                </a:cubicBezTo>
                <a:cubicBezTo>
                  <a:pt x="742" y="2737"/>
                  <a:pt x="516" y="2360"/>
                  <a:pt x="413" y="2206"/>
                </a:cubicBezTo>
                <a:cubicBezTo>
                  <a:pt x="310" y="2052"/>
                  <a:pt x="254" y="2041"/>
                  <a:pt x="191" y="1936"/>
                </a:cubicBezTo>
                <a:cubicBezTo>
                  <a:pt x="128" y="1831"/>
                  <a:pt x="65" y="1695"/>
                  <a:pt x="35" y="1576"/>
                </a:cubicBezTo>
                <a:cubicBezTo>
                  <a:pt x="5" y="1457"/>
                  <a:pt x="6" y="1298"/>
                  <a:pt x="11" y="1222"/>
                </a:cubicBezTo>
                <a:cubicBezTo>
                  <a:pt x="16" y="1146"/>
                  <a:pt x="54" y="1160"/>
                  <a:pt x="59" y="1114"/>
                </a:cubicBezTo>
                <a:close/>
              </a:path>
            </a:pathLst>
          </a:custGeom>
          <a:blipFill dpi="0" rotWithShape="1">
            <a:blip r:embed="rId5" cstate="print"/>
            <a:srcRect/>
            <a:stretch>
              <a:fillRect/>
            </a:stretch>
          </a:blipFill>
          <a:ln w="9525">
            <a:noFill/>
            <a:round/>
            <a:headEnd/>
            <a:tailEnd/>
          </a:ln>
        </p:spPr>
        <p:txBody>
          <a:bodyPr/>
          <a:lstStyle/>
          <a:p>
            <a:endParaRPr lang="en-US"/>
          </a:p>
        </p:txBody>
      </p:sp>
      <p:sp>
        <p:nvSpPr>
          <p:cNvPr id="1347609" name="Text Box 25"/>
          <p:cNvSpPr txBox="1">
            <a:spLocks noChangeArrowheads="1"/>
          </p:cNvSpPr>
          <p:nvPr/>
        </p:nvSpPr>
        <p:spPr bwMode="auto">
          <a:xfrm>
            <a:off x="1087438" y="4964113"/>
            <a:ext cx="1303337"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rPr>
              <a:t>Charles</a:t>
            </a:r>
          </a:p>
        </p:txBody>
      </p:sp>
      <p:sp>
        <p:nvSpPr>
          <p:cNvPr id="1347610" name="Text Box 26"/>
          <p:cNvSpPr txBox="1">
            <a:spLocks noChangeArrowheads="1"/>
          </p:cNvSpPr>
          <p:nvPr/>
        </p:nvSpPr>
        <p:spPr bwMode="auto">
          <a:xfrm>
            <a:off x="6515100" y="4984750"/>
            <a:ext cx="1912938"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rPr>
              <a:t>Gay-Lussac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47608"/>
                                        </p:tgtEl>
                                        <p:attrNameLst>
                                          <p:attrName>style.visibility</p:attrName>
                                        </p:attrNameLst>
                                      </p:cBhvr>
                                      <p:to>
                                        <p:strVal val="visible"/>
                                      </p:to>
                                    </p:set>
                                    <p:animEffect transition="in" filter="fade">
                                      <p:cBhvr>
                                        <p:cTn id="7" dur="5000"/>
                                        <p:tgtEl>
                                          <p:spTgt spid="1347608"/>
                                        </p:tgtEl>
                                      </p:cBhvr>
                                    </p:animEffect>
                                    <p:anim calcmode="lin" valueType="num">
                                      <p:cBhvr>
                                        <p:cTn id="8" dur="5000" fill="hold"/>
                                        <p:tgtEl>
                                          <p:spTgt spid="1347608"/>
                                        </p:tgtEl>
                                        <p:attrNameLst>
                                          <p:attrName>ppt_x</p:attrName>
                                        </p:attrNameLst>
                                      </p:cBhvr>
                                      <p:tavLst>
                                        <p:tav tm="0">
                                          <p:val>
                                            <p:strVal val="#ppt_x"/>
                                          </p:val>
                                        </p:tav>
                                        <p:tav tm="100000">
                                          <p:val>
                                            <p:strVal val="#ppt_x"/>
                                          </p:val>
                                        </p:tav>
                                      </p:tavLst>
                                    </p:anim>
                                    <p:anim calcmode="lin" valueType="num">
                                      <p:cBhvr>
                                        <p:cTn id="9" dur="5000" fill="hold"/>
                                        <p:tgtEl>
                                          <p:spTgt spid="13476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47595"/>
                                        </p:tgtEl>
                                        <p:attrNameLst>
                                          <p:attrName>style.visibility</p:attrName>
                                        </p:attrNameLst>
                                      </p:cBhvr>
                                      <p:to>
                                        <p:strVal val="visible"/>
                                      </p:to>
                                    </p:set>
                                    <p:animEffect transition="in" filter="dissolve">
                                      <p:cBhvr>
                                        <p:cTn id="21" dur="500"/>
                                        <p:tgtEl>
                                          <p:spTgt spid="1347595"/>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47602"/>
                                        </p:tgtEl>
                                        <p:attrNameLst>
                                          <p:attrName>style.visibility</p:attrName>
                                        </p:attrNameLst>
                                      </p:cBhvr>
                                      <p:to>
                                        <p:strVal val="visible"/>
                                      </p:to>
                                    </p:set>
                                    <p:animEffect transition="in" filter="dissolve">
                                      <p:cBhvr>
                                        <p:cTn id="33" dur="500"/>
                                        <p:tgtEl>
                                          <p:spTgt spid="134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595" grpId="0"/>
      <p:bldP spid="1347602" grpId="0"/>
      <p:bldP spid="134760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mtClean="0"/>
              <a:t>Kelvin Temperature Scale</a:t>
            </a:r>
          </a:p>
        </p:txBody>
      </p:sp>
      <p:sp>
        <p:nvSpPr>
          <p:cNvPr id="120835" name="Rectangle 3"/>
          <p:cNvSpPr>
            <a:spLocks noGrp="1" noChangeArrowheads="1"/>
          </p:cNvSpPr>
          <p:nvPr>
            <p:ph type="body" idx="1"/>
          </p:nvPr>
        </p:nvSpPr>
        <p:spPr>
          <a:xfrm>
            <a:off x="1219200" y="1981200"/>
            <a:ext cx="7772400" cy="4114800"/>
          </a:xfrm>
        </p:spPr>
        <p:txBody>
          <a:bodyPr/>
          <a:lstStyle/>
          <a:p>
            <a:pPr eaLnBrk="1" hangingPunct="1"/>
            <a:r>
              <a:rPr lang="en-US" sz="2000" smtClean="0"/>
              <a:t>Kelvin temperature (K) is given by</a:t>
            </a:r>
          </a:p>
          <a:p>
            <a:pPr algn="ctr" eaLnBrk="1" hangingPunct="1">
              <a:buFontTx/>
              <a:buNone/>
            </a:pPr>
            <a:r>
              <a:rPr lang="en-US" sz="2000" smtClean="0"/>
              <a:t>	</a:t>
            </a:r>
            <a:r>
              <a:rPr lang="en-US" sz="2000" smtClean="0">
                <a:solidFill>
                  <a:schemeClr val="accent2"/>
                </a:solidFill>
              </a:rPr>
              <a:t>K  =  </a:t>
            </a:r>
            <a:r>
              <a:rPr lang="en-US" sz="2000" baseline="30000" smtClean="0">
                <a:solidFill>
                  <a:schemeClr val="accent2"/>
                </a:solidFill>
              </a:rPr>
              <a:t>o</a:t>
            </a:r>
            <a:r>
              <a:rPr lang="en-US" sz="2000" smtClean="0">
                <a:solidFill>
                  <a:schemeClr val="accent2"/>
                </a:solidFill>
              </a:rPr>
              <a:t>C  +  273.15</a:t>
            </a:r>
          </a:p>
          <a:p>
            <a:pPr eaLnBrk="1" hangingPunct="1">
              <a:buFontTx/>
              <a:buNone/>
            </a:pPr>
            <a:r>
              <a:rPr lang="en-US" sz="1800" smtClean="0"/>
              <a:t>    where K is the temperature in Kelvin, </a:t>
            </a:r>
            <a:r>
              <a:rPr lang="en-US" sz="1800" baseline="30000" smtClean="0"/>
              <a:t>o</a:t>
            </a:r>
            <a:r>
              <a:rPr lang="en-US" sz="1800" smtClean="0"/>
              <a:t>C is temperature in Celcius</a:t>
            </a:r>
          </a:p>
          <a:p>
            <a:pPr eaLnBrk="1" hangingPunct="1"/>
            <a:r>
              <a:rPr lang="en-US" sz="2000" smtClean="0"/>
              <a:t>Using the ABSOLUTE scale, it is now possible to write Charles’ Law as</a:t>
            </a:r>
          </a:p>
          <a:p>
            <a:pPr algn="ctr" eaLnBrk="1" hangingPunct="1">
              <a:buFontTx/>
              <a:buNone/>
            </a:pPr>
            <a:r>
              <a:rPr lang="en-US" sz="2000" smtClean="0"/>
              <a:t>	</a:t>
            </a:r>
            <a:r>
              <a:rPr lang="en-US" sz="2000" smtClean="0">
                <a:solidFill>
                  <a:schemeClr val="accent2"/>
                </a:solidFill>
              </a:rPr>
              <a:t>V / T  =  constant        </a:t>
            </a:r>
            <a:r>
              <a:rPr lang="en-US" sz="2000" smtClean="0"/>
              <a:t>Charles’ Law</a:t>
            </a:r>
          </a:p>
          <a:p>
            <a:pPr eaLnBrk="1" hangingPunct="1"/>
            <a:r>
              <a:rPr lang="en-US" sz="2000" b="1" smtClean="0"/>
              <a:t>Gay-Lussac</a:t>
            </a:r>
            <a:r>
              <a:rPr lang="en-US" sz="2000" smtClean="0"/>
              <a:t> also showed that at fixed volume</a:t>
            </a:r>
          </a:p>
          <a:p>
            <a:pPr algn="ctr" eaLnBrk="1" hangingPunct="1">
              <a:buFontTx/>
              <a:buNone/>
            </a:pPr>
            <a:r>
              <a:rPr lang="en-US" sz="2000" smtClean="0"/>
              <a:t>	</a:t>
            </a:r>
            <a:r>
              <a:rPr lang="en-US" sz="2000" smtClean="0">
                <a:solidFill>
                  <a:schemeClr val="accent2"/>
                </a:solidFill>
              </a:rPr>
              <a:t>P / T  =  constant</a:t>
            </a:r>
            <a:r>
              <a:rPr lang="en-US" sz="2000" smtClean="0"/>
              <a:t>          </a:t>
            </a:r>
          </a:p>
          <a:p>
            <a:pPr eaLnBrk="1" hangingPunct="1"/>
            <a:r>
              <a:rPr lang="en-US" sz="2000" smtClean="0"/>
              <a:t>Combining </a:t>
            </a:r>
            <a:r>
              <a:rPr lang="en-US" sz="2000" b="1" smtClean="0"/>
              <a:t>Boyle’s law, Charles’ law,</a:t>
            </a:r>
            <a:r>
              <a:rPr lang="en-US" sz="2000" smtClean="0"/>
              <a:t> and </a:t>
            </a:r>
            <a:r>
              <a:rPr lang="en-US" sz="2000" b="1" smtClean="0"/>
              <a:t>Gay-Lussac’s law,</a:t>
            </a:r>
            <a:r>
              <a:rPr lang="en-US" sz="2000" smtClean="0"/>
              <a:t> we have</a:t>
            </a:r>
          </a:p>
          <a:p>
            <a:pPr algn="ctr" eaLnBrk="1" hangingPunct="1">
              <a:buFontTx/>
              <a:buNone/>
            </a:pPr>
            <a:r>
              <a:rPr lang="en-US" sz="2000" smtClean="0"/>
              <a:t>	</a:t>
            </a:r>
            <a:r>
              <a:rPr lang="en-US" sz="2000" smtClean="0">
                <a:solidFill>
                  <a:schemeClr val="accent2"/>
                </a:solidFill>
              </a:rPr>
              <a:t>P V / T  =  constant</a:t>
            </a:r>
          </a:p>
        </p:txBody>
      </p:sp>
      <p:pic>
        <p:nvPicPr>
          <p:cNvPr id="120836" name="Picture 4" descr="gaylussac"/>
          <p:cNvPicPr>
            <a:picLocks noChangeAspect="1" noChangeArrowheads="1"/>
          </p:cNvPicPr>
          <p:nvPr/>
        </p:nvPicPr>
        <p:blipFill>
          <a:blip r:embed="rId3" cstate="print"/>
          <a:srcRect/>
          <a:stretch>
            <a:fillRect/>
          </a:stretch>
        </p:blipFill>
        <p:spPr bwMode="auto">
          <a:xfrm>
            <a:off x="228600" y="3886200"/>
            <a:ext cx="1084263" cy="1219200"/>
          </a:xfrm>
          <a:prstGeom prst="rect">
            <a:avLst/>
          </a:prstGeom>
          <a:noFill/>
          <a:ln w="9525">
            <a:noFill/>
            <a:miter lim="800000"/>
            <a:headEnd/>
            <a:tailEnd/>
          </a:ln>
        </p:spPr>
      </p:pic>
      <p:sp>
        <p:nvSpPr>
          <p:cNvPr id="120837" name="Text Box 5"/>
          <p:cNvSpPr txBox="1">
            <a:spLocks noChangeArrowheads="1"/>
          </p:cNvSpPr>
          <p:nvPr/>
        </p:nvSpPr>
        <p:spPr bwMode="auto">
          <a:xfrm>
            <a:off x="228600" y="5062538"/>
            <a:ext cx="995363" cy="274637"/>
          </a:xfrm>
          <a:prstGeom prst="rect">
            <a:avLst/>
          </a:prstGeom>
          <a:noFill/>
          <a:ln w="9525">
            <a:noFill/>
            <a:miter lim="800000"/>
            <a:headEnd/>
            <a:tailEnd/>
          </a:ln>
        </p:spPr>
        <p:txBody>
          <a:bodyPr wrap="none">
            <a:spAutoFit/>
          </a:bodyPr>
          <a:lstStyle/>
          <a:p>
            <a:pPr algn="l"/>
            <a:r>
              <a:rPr lang="en-US"/>
              <a:t>Gay-Lussac</a:t>
            </a:r>
          </a:p>
        </p:txBody>
      </p:sp>
      <p:sp>
        <p:nvSpPr>
          <p:cNvPr id="120838"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0839" name="Text Box 9"/>
          <p:cNvSpPr txBox="1">
            <a:spLocks noChangeArrowheads="1"/>
          </p:cNvSpPr>
          <p:nvPr/>
        </p:nvSpPr>
        <p:spPr bwMode="auto">
          <a:xfrm>
            <a:off x="381000" y="3429000"/>
            <a:ext cx="706438" cy="274638"/>
          </a:xfrm>
          <a:prstGeom prst="rect">
            <a:avLst/>
          </a:prstGeom>
          <a:noFill/>
          <a:ln w="9525">
            <a:noFill/>
            <a:miter lim="800000"/>
            <a:headEnd/>
            <a:tailEnd/>
          </a:ln>
        </p:spPr>
        <p:txBody>
          <a:bodyPr wrap="none">
            <a:spAutoFit/>
          </a:bodyPr>
          <a:lstStyle/>
          <a:p>
            <a:pPr algn="l"/>
            <a:r>
              <a:rPr lang="en-US"/>
              <a:t>Charles</a:t>
            </a:r>
          </a:p>
        </p:txBody>
      </p:sp>
      <p:pic>
        <p:nvPicPr>
          <p:cNvPr id="120840" name="Picture 11" descr="Jacques_Alexandre_C%C3%A9sar_Charles"/>
          <p:cNvPicPr>
            <a:picLocks noChangeAspect="1" noChangeArrowheads="1"/>
          </p:cNvPicPr>
          <p:nvPr/>
        </p:nvPicPr>
        <p:blipFill>
          <a:blip r:embed="rId5" cstate="print">
            <a:lum bright="6000" contrast="18000"/>
            <a:grayscl/>
          </a:blip>
          <a:srcRect l="14320" t="4915" r="11015" b="31189"/>
          <a:stretch>
            <a:fillRect/>
          </a:stretch>
        </p:blipFill>
        <p:spPr bwMode="auto">
          <a:xfrm>
            <a:off x="301625" y="2293938"/>
            <a:ext cx="968375" cy="1135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mtClean="0">
                <a:solidFill>
                  <a:schemeClr val="bg1"/>
                </a:solidFill>
              </a:rPr>
              <a:t>Dalton’s Law of </a:t>
            </a:r>
            <a:br>
              <a:rPr lang="en-US" smtClean="0">
                <a:solidFill>
                  <a:schemeClr val="bg1"/>
                </a:solidFill>
              </a:rPr>
            </a:br>
            <a:r>
              <a:rPr lang="en-US" smtClean="0">
                <a:solidFill>
                  <a:schemeClr val="bg1"/>
                </a:solidFill>
              </a:rPr>
              <a:t>Partial Pressures</a:t>
            </a:r>
          </a:p>
        </p:txBody>
      </p:sp>
      <p:sp>
        <p:nvSpPr>
          <p:cNvPr id="121859"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smtClean="0"/>
              <a:t>Partial Pressures</a:t>
            </a:r>
          </a:p>
        </p:txBody>
      </p:sp>
      <p:pic>
        <p:nvPicPr>
          <p:cNvPr id="12292" name="Picture 4" descr="Dalton's law of partial pressures"/>
          <p:cNvPicPr>
            <a:picLocks noChangeAspect="1" noChangeArrowheads="1"/>
          </p:cNvPicPr>
          <p:nvPr/>
        </p:nvPicPr>
        <p:blipFill>
          <a:blip r:embed="rId4" cstate="print">
            <a:lum bright="2000" contrast="12000"/>
          </a:blip>
          <a:srcRect l="8490" t="16843" r="74529" b="10176"/>
          <a:stretch>
            <a:fillRect/>
          </a:stretch>
        </p:blipFill>
        <p:spPr bwMode="auto">
          <a:xfrm>
            <a:off x="1295400" y="2514600"/>
            <a:ext cx="1371600" cy="2971800"/>
          </a:xfrm>
          <a:prstGeom prst="rect">
            <a:avLst/>
          </a:prstGeom>
          <a:noFill/>
          <a:ln w="9525">
            <a:noFill/>
            <a:miter lim="800000"/>
            <a:headEnd/>
            <a:tailEnd/>
          </a:ln>
        </p:spPr>
      </p:pic>
      <p:sp>
        <p:nvSpPr>
          <p:cNvPr id="13317"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13314" name="Object 7">
            <a:hlinkClick r:id="" action="ppaction://ole?verb=0"/>
          </p:cNvPr>
          <p:cNvGraphicFramePr>
            <a:graphicFrameLocks noChangeAspect="1"/>
          </p:cNvGraphicFramePr>
          <p:nvPr/>
        </p:nvGraphicFramePr>
        <p:xfrm>
          <a:off x="8839200" y="6553200"/>
          <a:ext cx="304800" cy="304800"/>
        </p:xfrm>
        <a:graphic>
          <a:graphicData uri="http://schemas.openxmlformats.org/presentationml/2006/ole">
            <p:oleObj spid="_x0000_s13314" name="Wave Sound" r:id="rId6" imgW="304520" imgH="304520" progId="SoundRec">
              <p:embed/>
            </p:oleObj>
          </a:graphicData>
        </a:graphic>
      </p:graphicFrame>
      <p:sp>
        <p:nvSpPr>
          <p:cNvPr id="12296" name="Text Box 8"/>
          <p:cNvSpPr txBox="1">
            <a:spLocks noChangeArrowheads="1"/>
          </p:cNvSpPr>
          <p:nvPr/>
        </p:nvSpPr>
        <p:spPr bwMode="auto">
          <a:xfrm>
            <a:off x="1600200" y="2178050"/>
            <a:ext cx="928688" cy="336550"/>
          </a:xfrm>
          <a:prstGeom prst="rect">
            <a:avLst/>
          </a:prstGeom>
          <a:noFill/>
          <a:ln w="9525">
            <a:noFill/>
            <a:miter lim="800000"/>
            <a:headEnd/>
            <a:tailEnd/>
          </a:ln>
        </p:spPr>
        <p:txBody>
          <a:bodyPr wrap="none">
            <a:spAutoFit/>
          </a:bodyPr>
          <a:lstStyle/>
          <a:p>
            <a:pPr algn="l"/>
            <a:r>
              <a:rPr lang="en-US" sz="1600"/>
              <a:t>200 kPa</a:t>
            </a:r>
          </a:p>
        </p:txBody>
      </p:sp>
      <p:sp>
        <p:nvSpPr>
          <p:cNvPr id="12297" name="Text Box 9"/>
          <p:cNvSpPr txBox="1">
            <a:spLocks noChangeArrowheads="1"/>
          </p:cNvSpPr>
          <p:nvPr/>
        </p:nvSpPr>
        <p:spPr bwMode="auto">
          <a:xfrm>
            <a:off x="3429000" y="2178050"/>
            <a:ext cx="928688" cy="336550"/>
          </a:xfrm>
          <a:prstGeom prst="rect">
            <a:avLst/>
          </a:prstGeom>
          <a:noFill/>
          <a:ln w="9525">
            <a:noFill/>
            <a:miter lim="800000"/>
            <a:headEnd/>
            <a:tailEnd/>
          </a:ln>
        </p:spPr>
        <p:txBody>
          <a:bodyPr wrap="none">
            <a:spAutoFit/>
          </a:bodyPr>
          <a:lstStyle/>
          <a:p>
            <a:pPr algn="l"/>
            <a:r>
              <a:rPr lang="en-US" sz="1600"/>
              <a:t>500 kPa</a:t>
            </a:r>
          </a:p>
        </p:txBody>
      </p:sp>
      <p:sp>
        <p:nvSpPr>
          <p:cNvPr id="12298" name="Text Box 10"/>
          <p:cNvSpPr txBox="1">
            <a:spLocks noChangeArrowheads="1"/>
          </p:cNvSpPr>
          <p:nvPr/>
        </p:nvSpPr>
        <p:spPr bwMode="auto">
          <a:xfrm>
            <a:off x="5243513" y="2178050"/>
            <a:ext cx="928687" cy="336550"/>
          </a:xfrm>
          <a:prstGeom prst="rect">
            <a:avLst/>
          </a:prstGeom>
          <a:noFill/>
          <a:ln w="9525">
            <a:noFill/>
            <a:miter lim="800000"/>
            <a:headEnd/>
            <a:tailEnd/>
          </a:ln>
        </p:spPr>
        <p:txBody>
          <a:bodyPr wrap="none">
            <a:spAutoFit/>
          </a:bodyPr>
          <a:lstStyle/>
          <a:p>
            <a:pPr algn="l"/>
            <a:r>
              <a:rPr lang="en-US" sz="1600"/>
              <a:t>400 kPa</a:t>
            </a:r>
          </a:p>
        </p:txBody>
      </p:sp>
      <p:sp>
        <p:nvSpPr>
          <p:cNvPr id="12299" name="Text Box 11"/>
          <p:cNvSpPr txBox="1">
            <a:spLocks noChangeArrowheads="1"/>
          </p:cNvSpPr>
          <p:nvPr/>
        </p:nvSpPr>
        <p:spPr bwMode="auto">
          <a:xfrm>
            <a:off x="6934200" y="2178050"/>
            <a:ext cx="1041400" cy="336550"/>
          </a:xfrm>
          <a:prstGeom prst="rect">
            <a:avLst/>
          </a:prstGeom>
          <a:noFill/>
          <a:ln w="9525">
            <a:noFill/>
            <a:miter lim="800000"/>
            <a:headEnd/>
            <a:tailEnd/>
          </a:ln>
        </p:spPr>
        <p:txBody>
          <a:bodyPr wrap="none">
            <a:spAutoFit/>
          </a:bodyPr>
          <a:lstStyle/>
          <a:p>
            <a:pPr algn="l"/>
            <a:r>
              <a:rPr lang="en-US" sz="1600"/>
              <a:t>1100 kPa</a:t>
            </a:r>
          </a:p>
        </p:txBody>
      </p:sp>
      <p:pic>
        <p:nvPicPr>
          <p:cNvPr id="12300" name="Picture 12" descr="Dalton's law of partial pressures"/>
          <p:cNvPicPr>
            <a:picLocks noChangeAspect="1" noChangeArrowheads="1"/>
          </p:cNvPicPr>
          <p:nvPr/>
        </p:nvPicPr>
        <p:blipFill>
          <a:blip r:embed="rId4" cstate="print">
            <a:lum bright="2000" contrast="12000"/>
          </a:blip>
          <a:srcRect l="31131" t="16843" r="51888" b="10176"/>
          <a:stretch>
            <a:fillRect/>
          </a:stretch>
        </p:blipFill>
        <p:spPr bwMode="auto">
          <a:xfrm>
            <a:off x="3124200" y="2514600"/>
            <a:ext cx="1371600" cy="2971800"/>
          </a:xfrm>
          <a:prstGeom prst="rect">
            <a:avLst/>
          </a:prstGeom>
          <a:noFill/>
          <a:ln w="9525">
            <a:noFill/>
            <a:miter lim="800000"/>
            <a:headEnd/>
            <a:tailEnd/>
          </a:ln>
        </p:spPr>
      </p:pic>
      <p:pic>
        <p:nvPicPr>
          <p:cNvPr id="12301" name="Picture 13" descr="Dalton's law of partial pressures"/>
          <p:cNvPicPr>
            <a:picLocks noChangeAspect="1" noChangeArrowheads="1"/>
          </p:cNvPicPr>
          <p:nvPr/>
        </p:nvPicPr>
        <p:blipFill>
          <a:blip r:embed="rId4" cstate="print">
            <a:lum bright="2000" contrast="12000"/>
          </a:blip>
          <a:srcRect l="53773" t="16843" r="30190" b="10176"/>
          <a:stretch>
            <a:fillRect/>
          </a:stretch>
        </p:blipFill>
        <p:spPr bwMode="auto">
          <a:xfrm>
            <a:off x="4953000" y="2514600"/>
            <a:ext cx="1295400" cy="2971800"/>
          </a:xfrm>
          <a:prstGeom prst="rect">
            <a:avLst/>
          </a:prstGeom>
          <a:noFill/>
          <a:ln w="9525">
            <a:noFill/>
            <a:miter lim="800000"/>
            <a:headEnd/>
            <a:tailEnd/>
          </a:ln>
        </p:spPr>
      </p:pic>
      <p:pic>
        <p:nvPicPr>
          <p:cNvPr id="12302" name="Picture 14" descr="Dalton's law of partial pressures"/>
          <p:cNvPicPr>
            <a:picLocks noChangeAspect="1" noChangeArrowheads="1"/>
          </p:cNvPicPr>
          <p:nvPr/>
        </p:nvPicPr>
        <p:blipFill>
          <a:blip r:embed="rId4" cstate="print">
            <a:lum bright="2000" contrast="12000"/>
          </a:blip>
          <a:srcRect l="75471" t="16843" r="7547" b="10176"/>
          <a:stretch>
            <a:fillRect/>
          </a:stretch>
        </p:blipFill>
        <p:spPr bwMode="auto">
          <a:xfrm>
            <a:off x="6705600" y="2514600"/>
            <a:ext cx="1371600" cy="2971800"/>
          </a:xfrm>
          <a:prstGeom prst="rect">
            <a:avLst/>
          </a:prstGeom>
          <a:noFill/>
          <a:ln w="9525">
            <a:noFill/>
            <a:miter lim="800000"/>
            <a:headEnd/>
            <a:tailEnd/>
          </a:ln>
        </p:spPr>
      </p:pic>
      <p:grpSp>
        <p:nvGrpSpPr>
          <p:cNvPr id="2" name="Group 18"/>
          <p:cNvGrpSpPr>
            <a:grpSpLocks/>
          </p:cNvGrpSpPr>
          <p:nvPr/>
        </p:nvGrpSpPr>
        <p:grpSpPr bwMode="auto">
          <a:xfrm>
            <a:off x="2851150" y="2209800"/>
            <a:ext cx="3854450" cy="274638"/>
            <a:chOff x="1796" y="1392"/>
            <a:chExt cx="2428" cy="173"/>
          </a:xfrm>
        </p:grpSpPr>
        <p:sp>
          <p:nvSpPr>
            <p:cNvPr id="13327" name="Text Box 15"/>
            <p:cNvSpPr txBox="1">
              <a:spLocks noChangeArrowheads="1"/>
            </p:cNvSpPr>
            <p:nvPr/>
          </p:nvSpPr>
          <p:spPr bwMode="auto">
            <a:xfrm>
              <a:off x="1796" y="1392"/>
              <a:ext cx="172" cy="173"/>
            </a:xfrm>
            <a:prstGeom prst="rect">
              <a:avLst/>
            </a:prstGeom>
            <a:noFill/>
            <a:ln w="9525">
              <a:noFill/>
              <a:miter lim="800000"/>
              <a:headEnd/>
              <a:tailEnd/>
            </a:ln>
          </p:spPr>
          <p:txBody>
            <a:bodyPr wrap="none">
              <a:spAutoFit/>
            </a:bodyPr>
            <a:lstStyle/>
            <a:p>
              <a:pPr algn="l"/>
              <a:r>
                <a:rPr lang="en-US" b="1"/>
                <a:t>+</a:t>
              </a:r>
            </a:p>
          </p:txBody>
        </p:sp>
        <p:sp>
          <p:nvSpPr>
            <p:cNvPr id="13328" name="Text Box 16"/>
            <p:cNvSpPr txBox="1">
              <a:spLocks noChangeArrowheads="1"/>
            </p:cNvSpPr>
            <p:nvPr/>
          </p:nvSpPr>
          <p:spPr bwMode="auto">
            <a:xfrm>
              <a:off x="2948" y="1392"/>
              <a:ext cx="172" cy="173"/>
            </a:xfrm>
            <a:prstGeom prst="rect">
              <a:avLst/>
            </a:prstGeom>
            <a:noFill/>
            <a:ln w="9525">
              <a:noFill/>
              <a:miter lim="800000"/>
              <a:headEnd/>
              <a:tailEnd/>
            </a:ln>
          </p:spPr>
          <p:txBody>
            <a:bodyPr wrap="none">
              <a:spAutoFit/>
            </a:bodyPr>
            <a:lstStyle/>
            <a:p>
              <a:pPr algn="l"/>
              <a:r>
                <a:rPr lang="en-US" b="1"/>
                <a:t>+</a:t>
              </a:r>
            </a:p>
          </p:txBody>
        </p:sp>
        <p:sp>
          <p:nvSpPr>
            <p:cNvPr id="13329" name="Text Box 17"/>
            <p:cNvSpPr txBox="1">
              <a:spLocks noChangeArrowheads="1"/>
            </p:cNvSpPr>
            <p:nvPr/>
          </p:nvSpPr>
          <p:spPr bwMode="auto">
            <a:xfrm>
              <a:off x="4052" y="1392"/>
              <a:ext cx="172" cy="173"/>
            </a:xfrm>
            <a:prstGeom prst="rect">
              <a:avLst/>
            </a:prstGeom>
            <a:noFill/>
            <a:ln w="9525">
              <a:noFill/>
              <a:miter lim="800000"/>
              <a:headEnd/>
              <a:tailEnd/>
            </a:ln>
          </p:spPr>
          <p:txBody>
            <a:bodyPr wrap="none">
              <a:spAutoFit/>
            </a:bodyPr>
            <a:lstStyle/>
            <a:p>
              <a:pPr algn="l"/>
              <a:r>
                <a:rPr lang="en-US" b="1"/>
                <a:t>=</a:t>
              </a:r>
            </a:p>
          </p:txBody>
        </p:sp>
      </p:grpSp>
      <p:sp>
        <p:nvSpPr>
          <p:cNvPr id="12307" name="Text Box 19"/>
          <p:cNvSpPr txBox="1">
            <a:spLocks noChangeArrowheads="1"/>
          </p:cNvSpPr>
          <p:nvPr/>
        </p:nvSpPr>
        <p:spPr bwMode="auto">
          <a:xfrm>
            <a:off x="7232650" y="2147888"/>
            <a:ext cx="768350" cy="366712"/>
          </a:xfrm>
          <a:prstGeom prst="rect">
            <a:avLst/>
          </a:prstGeom>
          <a:noFill/>
          <a:ln w="9525">
            <a:noFill/>
            <a:miter lim="800000"/>
            <a:headEnd/>
            <a:tailEnd/>
          </a:ln>
        </p:spPr>
        <p:txBody>
          <a:bodyPr wrap="none">
            <a:spAutoFit/>
          </a:bodyPr>
          <a:lstStyle/>
          <a:p>
            <a:pPr algn="l"/>
            <a:r>
              <a:rPr lang="en-US" sz="1800"/>
              <a:t>? kPa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296"/>
                                        </p:tgtEl>
                                        <p:attrNameLst>
                                          <p:attrName>style.visibility</p:attrName>
                                        </p:attrNameLst>
                                      </p:cBhvr>
                                      <p:to>
                                        <p:strVal val="visible"/>
                                      </p:to>
                                    </p:set>
                                    <p:animEffect transition="in" filter="fade">
                                      <p:cBhvr>
                                        <p:cTn id="11" dur="1000"/>
                                        <p:tgtEl>
                                          <p:spTgt spid="12296"/>
                                        </p:tgtEl>
                                      </p:cBhvr>
                                    </p:animEffect>
                                    <p:anim calcmode="lin" valueType="num">
                                      <p:cBhvr>
                                        <p:cTn id="12" dur="1000" fill="hold"/>
                                        <p:tgtEl>
                                          <p:spTgt spid="12296"/>
                                        </p:tgtEl>
                                        <p:attrNameLst>
                                          <p:attrName>ppt_x</p:attrName>
                                        </p:attrNameLst>
                                      </p:cBhvr>
                                      <p:tavLst>
                                        <p:tav tm="0">
                                          <p:val>
                                            <p:strVal val="#ppt_x"/>
                                          </p:val>
                                        </p:tav>
                                        <p:tav tm="100000">
                                          <p:val>
                                            <p:strVal val="#ppt_x"/>
                                          </p:val>
                                        </p:tav>
                                      </p:tavLst>
                                    </p:anim>
                                    <p:anim calcmode="lin" valueType="num">
                                      <p:cBhvr>
                                        <p:cTn id="13" dur="1000" fill="hold"/>
                                        <p:tgtEl>
                                          <p:spTgt spid="1229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300"/>
                                        </p:tgtEl>
                                        <p:attrNameLst>
                                          <p:attrName>style.visibility</p:attrName>
                                        </p:attrNameLst>
                                      </p:cBhvr>
                                      <p:to>
                                        <p:strVal val="visible"/>
                                      </p:to>
                                    </p:set>
                                    <p:animEffect transition="in" filter="dissolve">
                                      <p:cBhvr>
                                        <p:cTn id="18" dur="500"/>
                                        <p:tgtEl>
                                          <p:spTgt spid="12300"/>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12297"/>
                                        </p:tgtEl>
                                        <p:attrNameLst>
                                          <p:attrName>style.visibility</p:attrName>
                                        </p:attrNameLst>
                                      </p:cBhvr>
                                      <p:to>
                                        <p:strVal val="visible"/>
                                      </p:to>
                                    </p:set>
                                    <p:animEffect transition="in" filter="fade">
                                      <p:cBhvr>
                                        <p:cTn id="22" dur="1000"/>
                                        <p:tgtEl>
                                          <p:spTgt spid="12297"/>
                                        </p:tgtEl>
                                      </p:cBhvr>
                                    </p:animEffect>
                                    <p:anim calcmode="lin" valueType="num">
                                      <p:cBhvr>
                                        <p:cTn id="23" dur="1000" fill="hold"/>
                                        <p:tgtEl>
                                          <p:spTgt spid="12297"/>
                                        </p:tgtEl>
                                        <p:attrNameLst>
                                          <p:attrName>ppt_x</p:attrName>
                                        </p:attrNameLst>
                                      </p:cBhvr>
                                      <p:tavLst>
                                        <p:tav tm="0">
                                          <p:val>
                                            <p:strVal val="#ppt_x"/>
                                          </p:val>
                                        </p:tav>
                                        <p:tav tm="100000">
                                          <p:val>
                                            <p:strVal val="#ppt_x"/>
                                          </p:val>
                                        </p:tav>
                                      </p:tavLst>
                                    </p:anim>
                                    <p:anim calcmode="lin" valueType="num">
                                      <p:cBhvr>
                                        <p:cTn id="24"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301"/>
                                        </p:tgtEl>
                                        <p:attrNameLst>
                                          <p:attrName>style.visibility</p:attrName>
                                        </p:attrNameLst>
                                      </p:cBhvr>
                                      <p:to>
                                        <p:strVal val="visible"/>
                                      </p:to>
                                    </p:set>
                                    <p:animEffect transition="in" filter="dissolve">
                                      <p:cBhvr>
                                        <p:cTn id="29" dur="500"/>
                                        <p:tgtEl>
                                          <p:spTgt spid="12301"/>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2298"/>
                                        </p:tgtEl>
                                        <p:attrNameLst>
                                          <p:attrName>style.visibility</p:attrName>
                                        </p:attrNameLst>
                                      </p:cBhvr>
                                      <p:to>
                                        <p:strVal val="visible"/>
                                      </p:to>
                                    </p:set>
                                    <p:animEffect transition="in" filter="fade">
                                      <p:cBhvr>
                                        <p:cTn id="33" dur="1000"/>
                                        <p:tgtEl>
                                          <p:spTgt spid="12298"/>
                                        </p:tgtEl>
                                      </p:cBhvr>
                                    </p:animEffect>
                                    <p:anim calcmode="lin" valueType="num">
                                      <p:cBhvr>
                                        <p:cTn id="34" dur="1000" fill="hold"/>
                                        <p:tgtEl>
                                          <p:spTgt spid="12298"/>
                                        </p:tgtEl>
                                        <p:attrNameLst>
                                          <p:attrName>ppt_x</p:attrName>
                                        </p:attrNameLst>
                                      </p:cBhvr>
                                      <p:tavLst>
                                        <p:tav tm="0">
                                          <p:val>
                                            <p:strVal val="#ppt_x"/>
                                          </p:val>
                                        </p:tav>
                                        <p:tav tm="100000">
                                          <p:val>
                                            <p:strVal val="#ppt_x"/>
                                          </p:val>
                                        </p:tav>
                                      </p:tavLst>
                                    </p:anim>
                                    <p:anim calcmode="lin" valueType="num">
                                      <p:cBhvr>
                                        <p:cTn id="35"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302"/>
                                        </p:tgtEl>
                                        <p:attrNameLst>
                                          <p:attrName>style.visibility</p:attrName>
                                        </p:attrNameLst>
                                      </p:cBhvr>
                                      <p:to>
                                        <p:strVal val="visible"/>
                                      </p:to>
                                    </p:set>
                                    <p:animEffect transition="in" filter="fade">
                                      <p:cBhvr>
                                        <p:cTn id="40" dur="2000"/>
                                        <p:tgtEl>
                                          <p:spTgt spid="12302"/>
                                        </p:tgtEl>
                                      </p:cBhvr>
                                    </p:animEffect>
                                  </p:childTnLst>
                                </p:cTn>
                              </p:par>
                            </p:childTnLst>
                          </p:cTn>
                        </p:par>
                        <p:par>
                          <p:cTn id="41" fill="hold">
                            <p:stCondLst>
                              <p:cond delay="2000"/>
                            </p:stCondLst>
                            <p:childTnLst>
                              <p:par>
                                <p:cTn id="42" presetID="53" presetClass="entr" presetSubtype="0" fill="hold" grpId="0" nodeType="afterEffect">
                                  <p:stCondLst>
                                    <p:cond delay="0"/>
                                  </p:stCondLst>
                                  <p:childTnLst>
                                    <p:set>
                                      <p:cBhvr>
                                        <p:cTn id="43" dur="1" fill="hold">
                                          <p:stCondLst>
                                            <p:cond delay="0"/>
                                          </p:stCondLst>
                                        </p:cTn>
                                        <p:tgtEl>
                                          <p:spTgt spid="12307"/>
                                        </p:tgtEl>
                                        <p:attrNameLst>
                                          <p:attrName>style.visibility</p:attrName>
                                        </p:attrNameLst>
                                      </p:cBhvr>
                                      <p:to>
                                        <p:strVal val="visible"/>
                                      </p:to>
                                    </p:set>
                                    <p:anim calcmode="lin" valueType="num">
                                      <p:cBhvr>
                                        <p:cTn id="44" dur="500" fill="hold"/>
                                        <p:tgtEl>
                                          <p:spTgt spid="12307"/>
                                        </p:tgtEl>
                                        <p:attrNameLst>
                                          <p:attrName>ppt_w</p:attrName>
                                        </p:attrNameLst>
                                      </p:cBhvr>
                                      <p:tavLst>
                                        <p:tav tm="0">
                                          <p:val>
                                            <p:fltVal val="0"/>
                                          </p:val>
                                        </p:tav>
                                        <p:tav tm="100000">
                                          <p:val>
                                            <p:strVal val="#ppt_w"/>
                                          </p:val>
                                        </p:tav>
                                      </p:tavLst>
                                    </p:anim>
                                    <p:anim calcmode="lin" valueType="num">
                                      <p:cBhvr>
                                        <p:cTn id="45" dur="500" fill="hold"/>
                                        <p:tgtEl>
                                          <p:spTgt spid="12307"/>
                                        </p:tgtEl>
                                        <p:attrNameLst>
                                          <p:attrName>ppt_h</p:attrName>
                                        </p:attrNameLst>
                                      </p:cBhvr>
                                      <p:tavLst>
                                        <p:tav tm="0">
                                          <p:val>
                                            <p:fltVal val="0"/>
                                          </p:val>
                                        </p:tav>
                                        <p:tav tm="100000">
                                          <p:val>
                                            <p:strVal val="#ppt_h"/>
                                          </p:val>
                                        </p:tav>
                                      </p:tavLst>
                                    </p:anim>
                                    <p:animEffect transition="in" filter="fade">
                                      <p:cBhvr>
                                        <p:cTn id="46" dur="500"/>
                                        <p:tgtEl>
                                          <p:spTgt spid="1230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12299"/>
                                        </p:tgtEl>
                                        <p:attrNameLst>
                                          <p:attrName>style.visibility</p:attrName>
                                        </p:attrNameLst>
                                      </p:cBhvr>
                                      <p:to>
                                        <p:strVal val="visible"/>
                                      </p:to>
                                    </p:set>
                                    <p:anim calcmode="lin" valueType="num">
                                      <p:cBhvr>
                                        <p:cTn id="56" dur="500" fill="hold"/>
                                        <p:tgtEl>
                                          <p:spTgt spid="12299"/>
                                        </p:tgtEl>
                                        <p:attrNameLst>
                                          <p:attrName>ppt_w</p:attrName>
                                        </p:attrNameLst>
                                      </p:cBhvr>
                                      <p:tavLst>
                                        <p:tav tm="0">
                                          <p:val>
                                            <p:fltVal val="0"/>
                                          </p:val>
                                        </p:tav>
                                        <p:tav tm="100000">
                                          <p:val>
                                            <p:strVal val="#ppt_w"/>
                                          </p:val>
                                        </p:tav>
                                      </p:tavLst>
                                    </p:anim>
                                    <p:anim calcmode="lin" valueType="num">
                                      <p:cBhvr>
                                        <p:cTn id="57" dur="500" fill="hold"/>
                                        <p:tgtEl>
                                          <p:spTgt spid="12299"/>
                                        </p:tgtEl>
                                        <p:attrNameLst>
                                          <p:attrName>ppt_h</p:attrName>
                                        </p:attrNameLst>
                                      </p:cBhvr>
                                      <p:tavLst>
                                        <p:tav tm="0">
                                          <p:val>
                                            <p:strVal val="#ppt_h"/>
                                          </p:val>
                                        </p:tav>
                                        <p:tav tm="100000">
                                          <p:val>
                                            <p:strVal val="#ppt_h"/>
                                          </p:val>
                                        </p:tav>
                                      </p:tavLst>
                                    </p:anim>
                                  </p:childTnLst>
                                </p:cTn>
                              </p:par>
                              <p:par>
                                <p:cTn id="58" presetID="17" presetClass="exit" presetSubtype="10" fill="hold" grpId="1" nodeType="withEffect">
                                  <p:stCondLst>
                                    <p:cond delay="0"/>
                                  </p:stCondLst>
                                  <p:childTnLst>
                                    <p:anim calcmode="lin" valueType="num">
                                      <p:cBhvr>
                                        <p:cTn id="59" dur="500"/>
                                        <p:tgtEl>
                                          <p:spTgt spid="12307"/>
                                        </p:tgtEl>
                                        <p:attrNameLst>
                                          <p:attrName>ppt_w</p:attrName>
                                        </p:attrNameLst>
                                      </p:cBhvr>
                                      <p:tavLst>
                                        <p:tav tm="0">
                                          <p:val>
                                            <p:strVal val="ppt_w"/>
                                          </p:val>
                                        </p:tav>
                                        <p:tav tm="100000">
                                          <p:val>
                                            <p:fltVal val="0"/>
                                          </p:val>
                                        </p:tav>
                                      </p:tavLst>
                                    </p:anim>
                                    <p:anim calcmode="lin" valueType="num">
                                      <p:cBhvr>
                                        <p:cTn id="60" dur="500"/>
                                        <p:tgtEl>
                                          <p:spTgt spid="12307"/>
                                        </p:tgtEl>
                                        <p:attrNameLst>
                                          <p:attrName>ppt_h</p:attrName>
                                        </p:attrNameLst>
                                      </p:cBhvr>
                                      <p:tavLst>
                                        <p:tav tm="0">
                                          <p:val>
                                            <p:strVal val="ppt_h"/>
                                          </p:val>
                                        </p:tav>
                                        <p:tav tm="100000">
                                          <p:val>
                                            <p:strVal val="ppt_h"/>
                                          </p:val>
                                        </p:tav>
                                      </p:tavLst>
                                    </p:anim>
                                    <p:set>
                                      <p:cBhvr>
                                        <p:cTn id="61" dur="1" fill="hold">
                                          <p:stCondLst>
                                            <p:cond delay="499"/>
                                          </p:stCondLst>
                                        </p:cTn>
                                        <p:tgtEl>
                                          <p:spTgt spid="123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P spid="12297" grpId="0"/>
      <p:bldP spid="12298" grpId="0"/>
      <p:bldP spid="12299" grpId="0"/>
      <p:bldP spid="12307" grpId="0"/>
      <p:bldP spid="12307" grpId="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54660" name="Text Box 36"/>
          <p:cNvSpPr txBox="1">
            <a:spLocks noChangeArrowheads="1"/>
          </p:cNvSpPr>
          <p:nvPr/>
        </p:nvSpPr>
        <p:spPr bwMode="auto">
          <a:xfrm>
            <a:off x="822325" y="2319338"/>
            <a:ext cx="2897188" cy="274637"/>
          </a:xfrm>
          <a:prstGeom prst="rect">
            <a:avLst/>
          </a:prstGeom>
          <a:noFill/>
          <a:ln w="9525">
            <a:noFill/>
            <a:miter lim="800000"/>
            <a:headEnd/>
            <a:tailEnd/>
          </a:ln>
        </p:spPr>
        <p:txBody>
          <a:bodyPr wrap="none">
            <a:spAutoFit/>
          </a:bodyPr>
          <a:lstStyle/>
          <a:p>
            <a:pPr algn="l"/>
            <a:r>
              <a:rPr lang="en-US" b="1"/>
              <a:t>=                   +                 +                   +</a:t>
            </a:r>
          </a:p>
        </p:txBody>
      </p:sp>
      <p:sp>
        <p:nvSpPr>
          <p:cNvPr id="122883" name="Rectangle 2"/>
          <p:cNvSpPr>
            <a:spLocks noGrp="1" noChangeArrowheads="1"/>
          </p:cNvSpPr>
          <p:nvPr>
            <p:ph type="title"/>
          </p:nvPr>
        </p:nvSpPr>
        <p:spPr>
          <a:xfrm>
            <a:off x="533400" y="304800"/>
            <a:ext cx="7772400" cy="1143000"/>
          </a:xfrm>
        </p:spPr>
        <p:txBody>
          <a:bodyPr/>
          <a:lstStyle/>
          <a:p>
            <a:pPr eaLnBrk="1" hangingPunct="1"/>
            <a:r>
              <a:rPr lang="en-US" sz="3600" smtClean="0"/>
              <a:t>Dalton’s Law of Partial Pressures </a:t>
            </a:r>
            <a:br>
              <a:rPr lang="en-US" sz="3600" smtClean="0"/>
            </a:br>
            <a:r>
              <a:rPr lang="en-US" sz="3600" smtClean="0"/>
              <a:t>&amp;  Air Pressure</a:t>
            </a:r>
            <a:r>
              <a:rPr lang="en-US" sz="1200" b="1" smtClean="0">
                <a:solidFill>
                  <a:schemeClr val="tx1"/>
                </a:solidFill>
              </a:rPr>
              <a:t/>
            </a:r>
            <a:br>
              <a:rPr lang="en-US" sz="1200" b="1" smtClean="0">
                <a:solidFill>
                  <a:schemeClr val="tx1"/>
                </a:solidFill>
              </a:rPr>
            </a:br>
            <a:endParaRPr lang="en-US" sz="1200" b="1" smtClean="0">
              <a:solidFill>
                <a:schemeClr val="tx1"/>
              </a:solidFill>
            </a:endParaRPr>
          </a:p>
        </p:txBody>
      </p:sp>
      <p:sp>
        <p:nvSpPr>
          <p:cNvPr id="122884" name="Oval 3" descr="Blue tissue paper"/>
          <p:cNvSpPr>
            <a:spLocks noChangeArrowheads="1"/>
          </p:cNvSpPr>
          <p:nvPr/>
        </p:nvSpPr>
        <p:spPr bwMode="auto">
          <a:xfrm>
            <a:off x="5105400" y="6019800"/>
            <a:ext cx="4267200" cy="3048000"/>
          </a:xfrm>
          <a:prstGeom prst="ellipse">
            <a:avLst/>
          </a:prstGeom>
          <a:blipFill dpi="0" rotWithShape="0">
            <a:blip r:embed="rId5" cstate="print"/>
            <a:srcRect/>
            <a:tile tx="0" ty="0" sx="100000" sy="100000" flip="none" algn="tl"/>
          </a:blipFill>
          <a:ln w="9525">
            <a:solidFill>
              <a:schemeClr val="tx1"/>
            </a:solidFill>
            <a:round/>
            <a:headEnd/>
            <a:tailEnd/>
          </a:ln>
        </p:spPr>
        <p:txBody>
          <a:bodyPr wrap="none" anchor="ctr"/>
          <a:lstStyle/>
          <a:p>
            <a:endParaRPr lang="en-US" b="1"/>
          </a:p>
        </p:txBody>
      </p:sp>
      <p:sp>
        <p:nvSpPr>
          <p:cNvPr id="122885" name="Line 6"/>
          <p:cNvSpPr>
            <a:spLocks noChangeShapeType="1"/>
          </p:cNvSpPr>
          <p:nvPr/>
        </p:nvSpPr>
        <p:spPr bwMode="auto">
          <a:xfrm>
            <a:off x="7239000" y="4876800"/>
            <a:ext cx="0" cy="228600"/>
          </a:xfrm>
          <a:prstGeom prst="line">
            <a:avLst/>
          </a:prstGeom>
          <a:noFill/>
          <a:ln w="9525">
            <a:solidFill>
              <a:schemeClr val="tx1"/>
            </a:solidFill>
            <a:round/>
            <a:headEnd/>
            <a:tailEnd/>
          </a:ln>
        </p:spPr>
        <p:txBody>
          <a:bodyPr/>
          <a:lstStyle/>
          <a:p>
            <a:endParaRPr lang="en-US"/>
          </a:p>
        </p:txBody>
      </p:sp>
      <p:sp>
        <p:nvSpPr>
          <p:cNvPr id="122886" name="Line 7"/>
          <p:cNvSpPr>
            <a:spLocks noChangeShapeType="1"/>
          </p:cNvSpPr>
          <p:nvPr/>
        </p:nvSpPr>
        <p:spPr bwMode="auto">
          <a:xfrm flipV="1">
            <a:off x="7239000" y="4876800"/>
            <a:ext cx="381000" cy="228600"/>
          </a:xfrm>
          <a:prstGeom prst="line">
            <a:avLst/>
          </a:prstGeom>
          <a:noFill/>
          <a:ln w="9525">
            <a:solidFill>
              <a:schemeClr val="tx1"/>
            </a:solidFill>
            <a:round/>
            <a:headEnd/>
            <a:tailEnd/>
          </a:ln>
        </p:spPr>
        <p:txBody>
          <a:bodyPr/>
          <a:lstStyle/>
          <a:p>
            <a:endParaRPr lang="en-US"/>
          </a:p>
        </p:txBody>
      </p:sp>
      <p:sp>
        <p:nvSpPr>
          <p:cNvPr id="122887" name="Line 8"/>
          <p:cNvSpPr>
            <a:spLocks noChangeShapeType="1"/>
          </p:cNvSpPr>
          <p:nvPr/>
        </p:nvSpPr>
        <p:spPr bwMode="auto">
          <a:xfrm flipH="1" flipV="1">
            <a:off x="6781800" y="4953000"/>
            <a:ext cx="457200" cy="152400"/>
          </a:xfrm>
          <a:prstGeom prst="line">
            <a:avLst/>
          </a:prstGeom>
          <a:noFill/>
          <a:ln w="9525">
            <a:solidFill>
              <a:schemeClr val="tx1"/>
            </a:solidFill>
            <a:round/>
            <a:headEnd/>
            <a:tailEnd/>
          </a:ln>
        </p:spPr>
        <p:txBody>
          <a:bodyPr/>
          <a:lstStyle/>
          <a:p>
            <a:endParaRPr lang="en-US"/>
          </a:p>
        </p:txBody>
      </p:sp>
      <p:sp>
        <p:nvSpPr>
          <p:cNvPr id="122888" name="Line 9"/>
          <p:cNvSpPr>
            <a:spLocks noChangeShapeType="1"/>
          </p:cNvSpPr>
          <p:nvPr/>
        </p:nvSpPr>
        <p:spPr bwMode="auto">
          <a:xfrm>
            <a:off x="7239000" y="5105400"/>
            <a:ext cx="0" cy="457200"/>
          </a:xfrm>
          <a:prstGeom prst="line">
            <a:avLst/>
          </a:prstGeom>
          <a:noFill/>
          <a:ln w="9525">
            <a:solidFill>
              <a:schemeClr val="tx1"/>
            </a:solidFill>
            <a:round/>
            <a:headEnd/>
            <a:tailEnd/>
          </a:ln>
        </p:spPr>
        <p:txBody>
          <a:bodyPr/>
          <a:lstStyle/>
          <a:p>
            <a:endParaRPr lang="en-US"/>
          </a:p>
        </p:txBody>
      </p:sp>
      <p:sp>
        <p:nvSpPr>
          <p:cNvPr id="122889" name="Line 10"/>
          <p:cNvSpPr>
            <a:spLocks noChangeShapeType="1"/>
          </p:cNvSpPr>
          <p:nvPr/>
        </p:nvSpPr>
        <p:spPr bwMode="auto">
          <a:xfrm flipH="1">
            <a:off x="7010400" y="5562600"/>
            <a:ext cx="228600" cy="457200"/>
          </a:xfrm>
          <a:prstGeom prst="line">
            <a:avLst/>
          </a:prstGeom>
          <a:noFill/>
          <a:ln w="9525">
            <a:solidFill>
              <a:schemeClr val="tx1"/>
            </a:solidFill>
            <a:round/>
            <a:headEnd/>
            <a:tailEnd/>
          </a:ln>
        </p:spPr>
        <p:txBody>
          <a:bodyPr/>
          <a:lstStyle/>
          <a:p>
            <a:endParaRPr lang="en-US"/>
          </a:p>
        </p:txBody>
      </p:sp>
      <p:sp>
        <p:nvSpPr>
          <p:cNvPr id="122890" name="Line 11"/>
          <p:cNvSpPr>
            <a:spLocks noChangeShapeType="1"/>
          </p:cNvSpPr>
          <p:nvPr/>
        </p:nvSpPr>
        <p:spPr bwMode="auto">
          <a:xfrm>
            <a:off x="7239000" y="5562600"/>
            <a:ext cx="228600" cy="457200"/>
          </a:xfrm>
          <a:prstGeom prst="line">
            <a:avLst/>
          </a:prstGeom>
          <a:noFill/>
          <a:ln w="9525">
            <a:solidFill>
              <a:schemeClr val="tx1"/>
            </a:solidFill>
            <a:round/>
            <a:headEnd/>
            <a:tailEnd/>
          </a:ln>
        </p:spPr>
        <p:txBody>
          <a:bodyPr/>
          <a:lstStyle/>
          <a:p>
            <a:endParaRPr lang="en-US"/>
          </a:p>
        </p:txBody>
      </p:sp>
      <p:sp>
        <p:nvSpPr>
          <p:cNvPr id="154636" name="AutoShape 12"/>
          <p:cNvSpPr>
            <a:spLocks noChangeArrowheads="1"/>
          </p:cNvSpPr>
          <p:nvPr/>
        </p:nvSpPr>
        <p:spPr bwMode="auto">
          <a:xfrm>
            <a:off x="7772400" y="3886200"/>
            <a:ext cx="304800" cy="533400"/>
          </a:xfrm>
          <a:prstGeom prst="downArrow">
            <a:avLst>
              <a:gd name="adj1" fmla="val 50000"/>
              <a:gd name="adj2" fmla="val 43750"/>
            </a:avLst>
          </a:prstGeom>
          <a:solidFill>
            <a:srgbClr val="FF0000">
              <a:alpha val="50195"/>
            </a:srgbClr>
          </a:solidFill>
          <a:ln w="9525">
            <a:solidFill>
              <a:schemeClr val="tx1"/>
            </a:solidFill>
            <a:miter lim="800000"/>
            <a:headEnd/>
            <a:tailEnd/>
          </a:ln>
        </p:spPr>
        <p:txBody>
          <a:bodyPr wrap="none" anchor="ctr"/>
          <a:lstStyle/>
          <a:p>
            <a:endParaRPr lang="en-US"/>
          </a:p>
        </p:txBody>
      </p:sp>
      <p:sp>
        <p:nvSpPr>
          <p:cNvPr id="154637" name="AutoShape 13"/>
          <p:cNvSpPr>
            <a:spLocks noChangeArrowheads="1"/>
          </p:cNvSpPr>
          <p:nvPr/>
        </p:nvSpPr>
        <p:spPr bwMode="auto">
          <a:xfrm>
            <a:off x="8229600" y="2209800"/>
            <a:ext cx="381000" cy="609600"/>
          </a:xfrm>
          <a:prstGeom prst="downArrow">
            <a:avLst>
              <a:gd name="adj1" fmla="val 50000"/>
              <a:gd name="adj2" fmla="val 40000"/>
            </a:avLst>
          </a:prstGeom>
          <a:solidFill>
            <a:srgbClr val="0000FF">
              <a:alpha val="50195"/>
            </a:srgbClr>
          </a:solidFill>
          <a:ln w="9525">
            <a:solidFill>
              <a:schemeClr val="tx1"/>
            </a:solidFill>
            <a:miter lim="800000"/>
            <a:headEnd/>
            <a:tailEnd/>
          </a:ln>
        </p:spPr>
        <p:txBody>
          <a:bodyPr wrap="none" anchor="ctr"/>
          <a:lstStyle/>
          <a:p>
            <a:endParaRPr lang="en-US"/>
          </a:p>
        </p:txBody>
      </p:sp>
      <p:sp>
        <p:nvSpPr>
          <p:cNvPr id="154638" name="AutoShape 14"/>
          <p:cNvSpPr>
            <a:spLocks noChangeArrowheads="1"/>
          </p:cNvSpPr>
          <p:nvPr/>
        </p:nvSpPr>
        <p:spPr bwMode="auto">
          <a:xfrm>
            <a:off x="6248400" y="2590800"/>
            <a:ext cx="1066800" cy="1219200"/>
          </a:xfrm>
          <a:prstGeom prst="downArrow">
            <a:avLst>
              <a:gd name="adj1" fmla="val 50000"/>
              <a:gd name="adj2" fmla="val 28571"/>
            </a:avLst>
          </a:prstGeom>
          <a:solidFill>
            <a:srgbClr val="FFFF00">
              <a:alpha val="50195"/>
            </a:srgbClr>
          </a:solidFill>
          <a:ln w="9525">
            <a:solidFill>
              <a:schemeClr val="tx1"/>
            </a:solidFill>
            <a:miter lim="800000"/>
            <a:headEnd/>
            <a:tailEnd/>
          </a:ln>
        </p:spPr>
        <p:txBody>
          <a:bodyPr wrap="none" anchor="ctr"/>
          <a:lstStyle/>
          <a:p>
            <a:endParaRPr lang="en-US"/>
          </a:p>
        </p:txBody>
      </p:sp>
      <p:sp>
        <p:nvSpPr>
          <p:cNvPr id="154639" name="AutoShape 15"/>
          <p:cNvSpPr>
            <a:spLocks noChangeArrowheads="1"/>
          </p:cNvSpPr>
          <p:nvPr/>
        </p:nvSpPr>
        <p:spPr bwMode="auto">
          <a:xfrm>
            <a:off x="5334000" y="3276600"/>
            <a:ext cx="609600" cy="914400"/>
          </a:xfrm>
          <a:prstGeom prst="downArrow">
            <a:avLst>
              <a:gd name="adj1" fmla="val 50000"/>
              <a:gd name="adj2" fmla="val 37500"/>
            </a:avLst>
          </a:prstGeom>
          <a:solidFill>
            <a:srgbClr val="CC99FF">
              <a:alpha val="50195"/>
            </a:srgbClr>
          </a:solidFill>
          <a:ln w="9525">
            <a:solidFill>
              <a:schemeClr val="tx1"/>
            </a:solidFill>
            <a:miter lim="800000"/>
            <a:headEnd/>
            <a:tailEnd/>
          </a:ln>
        </p:spPr>
        <p:txBody>
          <a:bodyPr wrap="none" anchor="ctr"/>
          <a:lstStyle/>
          <a:p>
            <a:endParaRPr lang="en-US"/>
          </a:p>
        </p:txBody>
      </p:sp>
      <p:grpSp>
        <p:nvGrpSpPr>
          <p:cNvPr id="2" name="Group 65"/>
          <p:cNvGrpSpPr>
            <a:grpSpLocks/>
          </p:cNvGrpSpPr>
          <p:nvPr/>
        </p:nvGrpSpPr>
        <p:grpSpPr bwMode="auto">
          <a:xfrm>
            <a:off x="5286375" y="2743200"/>
            <a:ext cx="588963" cy="496888"/>
            <a:chOff x="3330" y="1728"/>
            <a:chExt cx="371" cy="313"/>
          </a:xfrm>
        </p:grpSpPr>
        <p:sp>
          <p:nvSpPr>
            <p:cNvPr id="122935" name="Text Box 16"/>
            <p:cNvSpPr txBox="1">
              <a:spLocks noChangeArrowheads="1"/>
            </p:cNvSpPr>
            <p:nvPr/>
          </p:nvSpPr>
          <p:spPr bwMode="auto">
            <a:xfrm>
              <a:off x="3330" y="1728"/>
              <a:ext cx="244" cy="288"/>
            </a:xfrm>
            <a:prstGeom prst="rect">
              <a:avLst/>
            </a:prstGeom>
            <a:noFill/>
            <a:ln w="9525">
              <a:noFill/>
              <a:miter lim="800000"/>
              <a:headEnd/>
              <a:tailEnd/>
            </a:ln>
          </p:spPr>
          <p:txBody>
            <a:bodyPr wrap="none">
              <a:spAutoFit/>
            </a:bodyPr>
            <a:lstStyle/>
            <a:p>
              <a:pPr algn="l"/>
              <a:r>
                <a:rPr lang="en-US" sz="2400" b="1"/>
                <a:t>P</a:t>
              </a:r>
            </a:p>
          </p:txBody>
        </p:sp>
        <p:sp>
          <p:nvSpPr>
            <p:cNvPr id="122936" name="Text Box 17"/>
            <p:cNvSpPr txBox="1">
              <a:spLocks noChangeArrowheads="1"/>
            </p:cNvSpPr>
            <p:nvPr/>
          </p:nvSpPr>
          <p:spPr bwMode="auto">
            <a:xfrm>
              <a:off x="3474" y="1868"/>
              <a:ext cx="227" cy="173"/>
            </a:xfrm>
            <a:prstGeom prst="rect">
              <a:avLst/>
            </a:prstGeom>
            <a:noFill/>
            <a:ln w="9525">
              <a:noFill/>
              <a:miter lim="800000"/>
              <a:headEnd/>
              <a:tailEnd/>
            </a:ln>
          </p:spPr>
          <p:txBody>
            <a:bodyPr wrap="none">
              <a:spAutoFit/>
            </a:bodyPr>
            <a:lstStyle/>
            <a:p>
              <a:pPr algn="l"/>
              <a:r>
                <a:rPr lang="en-US" b="1"/>
                <a:t>O</a:t>
              </a:r>
              <a:r>
                <a:rPr lang="en-US" b="1" baseline="-25000"/>
                <a:t>2</a:t>
              </a:r>
            </a:p>
          </p:txBody>
        </p:sp>
      </p:grpSp>
      <p:grpSp>
        <p:nvGrpSpPr>
          <p:cNvPr id="3" name="Group 64"/>
          <p:cNvGrpSpPr>
            <a:grpSpLocks/>
          </p:cNvGrpSpPr>
          <p:nvPr/>
        </p:nvGrpSpPr>
        <p:grpSpPr bwMode="auto">
          <a:xfrm>
            <a:off x="6429375" y="2017713"/>
            <a:ext cx="579438" cy="496887"/>
            <a:chOff x="4050" y="1271"/>
            <a:chExt cx="365" cy="313"/>
          </a:xfrm>
        </p:grpSpPr>
        <p:sp>
          <p:nvSpPr>
            <p:cNvPr id="122933" name="Text Box 18"/>
            <p:cNvSpPr txBox="1">
              <a:spLocks noChangeArrowheads="1"/>
            </p:cNvSpPr>
            <p:nvPr/>
          </p:nvSpPr>
          <p:spPr bwMode="auto">
            <a:xfrm>
              <a:off x="4050" y="1271"/>
              <a:ext cx="244" cy="288"/>
            </a:xfrm>
            <a:prstGeom prst="rect">
              <a:avLst/>
            </a:prstGeom>
            <a:noFill/>
            <a:ln w="9525">
              <a:noFill/>
              <a:miter lim="800000"/>
              <a:headEnd/>
              <a:tailEnd/>
            </a:ln>
          </p:spPr>
          <p:txBody>
            <a:bodyPr wrap="none">
              <a:spAutoFit/>
            </a:bodyPr>
            <a:lstStyle/>
            <a:p>
              <a:pPr algn="l"/>
              <a:r>
                <a:rPr lang="en-US" sz="2400" b="1"/>
                <a:t>P</a:t>
              </a:r>
            </a:p>
          </p:txBody>
        </p:sp>
        <p:sp>
          <p:nvSpPr>
            <p:cNvPr id="122934" name="Text Box 19"/>
            <p:cNvSpPr txBox="1">
              <a:spLocks noChangeArrowheads="1"/>
            </p:cNvSpPr>
            <p:nvPr/>
          </p:nvSpPr>
          <p:spPr bwMode="auto">
            <a:xfrm>
              <a:off x="4194" y="1411"/>
              <a:ext cx="221" cy="173"/>
            </a:xfrm>
            <a:prstGeom prst="rect">
              <a:avLst/>
            </a:prstGeom>
            <a:noFill/>
            <a:ln w="9525">
              <a:noFill/>
              <a:miter lim="800000"/>
              <a:headEnd/>
              <a:tailEnd/>
            </a:ln>
          </p:spPr>
          <p:txBody>
            <a:bodyPr wrap="none">
              <a:spAutoFit/>
            </a:bodyPr>
            <a:lstStyle/>
            <a:p>
              <a:pPr algn="l"/>
              <a:r>
                <a:rPr lang="en-US" b="1"/>
                <a:t>N</a:t>
              </a:r>
              <a:r>
                <a:rPr lang="en-US" b="1" baseline="-25000"/>
                <a:t>2</a:t>
              </a:r>
            </a:p>
          </p:txBody>
        </p:sp>
      </p:grpSp>
      <p:grpSp>
        <p:nvGrpSpPr>
          <p:cNvPr id="4" name="Group 62"/>
          <p:cNvGrpSpPr>
            <a:grpSpLocks/>
          </p:cNvGrpSpPr>
          <p:nvPr/>
        </p:nvGrpSpPr>
        <p:grpSpPr bwMode="auto">
          <a:xfrm>
            <a:off x="7648575" y="3313113"/>
            <a:ext cx="698500" cy="496887"/>
            <a:chOff x="4818" y="2087"/>
            <a:chExt cx="440" cy="313"/>
          </a:xfrm>
        </p:grpSpPr>
        <p:sp>
          <p:nvSpPr>
            <p:cNvPr id="122931" name="Text Box 20"/>
            <p:cNvSpPr txBox="1">
              <a:spLocks noChangeArrowheads="1"/>
            </p:cNvSpPr>
            <p:nvPr/>
          </p:nvSpPr>
          <p:spPr bwMode="auto">
            <a:xfrm>
              <a:off x="4818" y="2087"/>
              <a:ext cx="244" cy="288"/>
            </a:xfrm>
            <a:prstGeom prst="rect">
              <a:avLst/>
            </a:prstGeom>
            <a:noFill/>
            <a:ln w="9525">
              <a:noFill/>
              <a:miter lim="800000"/>
              <a:headEnd/>
              <a:tailEnd/>
            </a:ln>
          </p:spPr>
          <p:txBody>
            <a:bodyPr wrap="none">
              <a:spAutoFit/>
            </a:bodyPr>
            <a:lstStyle/>
            <a:p>
              <a:pPr algn="l"/>
              <a:r>
                <a:rPr lang="en-US" sz="2400" b="1"/>
                <a:t>P</a:t>
              </a:r>
            </a:p>
          </p:txBody>
        </p:sp>
        <p:sp>
          <p:nvSpPr>
            <p:cNvPr id="122932" name="Text Box 21"/>
            <p:cNvSpPr txBox="1">
              <a:spLocks noChangeArrowheads="1"/>
            </p:cNvSpPr>
            <p:nvPr/>
          </p:nvSpPr>
          <p:spPr bwMode="auto">
            <a:xfrm>
              <a:off x="4962" y="2227"/>
              <a:ext cx="296" cy="173"/>
            </a:xfrm>
            <a:prstGeom prst="rect">
              <a:avLst/>
            </a:prstGeom>
            <a:noFill/>
            <a:ln w="9525">
              <a:noFill/>
              <a:miter lim="800000"/>
              <a:headEnd/>
              <a:tailEnd/>
            </a:ln>
          </p:spPr>
          <p:txBody>
            <a:bodyPr wrap="none">
              <a:spAutoFit/>
            </a:bodyPr>
            <a:lstStyle/>
            <a:p>
              <a:pPr algn="l"/>
              <a:r>
                <a:rPr lang="en-US" b="1"/>
                <a:t>CO</a:t>
              </a:r>
              <a:r>
                <a:rPr lang="en-US" b="1" baseline="-25000"/>
                <a:t>2</a:t>
              </a:r>
            </a:p>
          </p:txBody>
        </p:sp>
      </p:grpSp>
      <p:grpSp>
        <p:nvGrpSpPr>
          <p:cNvPr id="5" name="Group 63"/>
          <p:cNvGrpSpPr>
            <a:grpSpLocks/>
          </p:cNvGrpSpPr>
          <p:nvPr/>
        </p:nvGrpSpPr>
        <p:grpSpPr bwMode="auto">
          <a:xfrm>
            <a:off x="8181975" y="1676400"/>
            <a:ext cx="581025" cy="496888"/>
            <a:chOff x="5154" y="1056"/>
            <a:chExt cx="366" cy="313"/>
          </a:xfrm>
        </p:grpSpPr>
        <p:sp>
          <p:nvSpPr>
            <p:cNvPr id="122929" name="Text Box 22"/>
            <p:cNvSpPr txBox="1">
              <a:spLocks noChangeArrowheads="1"/>
            </p:cNvSpPr>
            <p:nvPr/>
          </p:nvSpPr>
          <p:spPr bwMode="auto">
            <a:xfrm>
              <a:off x="5154" y="1056"/>
              <a:ext cx="244" cy="288"/>
            </a:xfrm>
            <a:prstGeom prst="rect">
              <a:avLst/>
            </a:prstGeom>
            <a:noFill/>
            <a:ln w="9525">
              <a:noFill/>
              <a:miter lim="800000"/>
              <a:headEnd/>
              <a:tailEnd/>
            </a:ln>
          </p:spPr>
          <p:txBody>
            <a:bodyPr wrap="none">
              <a:spAutoFit/>
            </a:bodyPr>
            <a:lstStyle/>
            <a:p>
              <a:pPr algn="l"/>
              <a:r>
                <a:rPr lang="en-US" sz="2400" b="1"/>
                <a:t>P</a:t>
              </a:r>
            </a:p>
          </p:txBody>
        </p:sp>
        <p:sp>
          <p:nvSpPr>
            <p:cNvPr id="122930" name="Text Box 23"/>
            <p:cNvSpPr txBox="1">
              <a:spLocks noChangeArrowheads="1"/>
            </p:cNvSpPr>
            <p:nvPr/>
          </p:nvSpPr>
          <p:spPr bwMode="auto">
            <a:xfrm>
              <a:off x="5298" y="1196"/>
              <a:ext cx="222" cy="173"/>
            </a:xfrm>
            <a:prstGeom prst="rect">
              <a:avLst/>
            </a:prstGeom>
            <a:noFill/>
            <a:ln w="9525">
              <a:noFill/>
              <a:miter lim="800000"/>
              <a:headEnd/>
              <a:tailEnd/>
            </a:ln>
          </p:spPr>
          <p:txBody>
            <a:bodyPr wrap="none">
              <a:spAutoFit/>
            </a:bodyPr>
            <a:lstStyle/>
            <a:p>
              <a:pPr algn="l"/>
              <a:r>
                <a:rPr lang="en-US" b="1"/>
                <a:t>Ar</a:t>
              </a:r>
            </a:p>
          </p:txBody>
        </p:sp>
      </p:grpSp>
      <p:sp>
        <p:nvSpPr>
          <p:cNvPr id="122899" name="Text Box 25"/>
          <p:cNvSpPr txBox="1">
            <a:spLocks noChangeArrowheads="1"/>
          </p:cNvSpPr>
          <p:nvPr/>
        </p:nvSpPr>
        <p:spPr bwMode="auto">
          <a:xfrm>
            <a:off x="6705600" y="6172200"/>
            <a:ext cx="1062038" cy="396875"/>
          </a:xfrm>
          <a:prstGeom prst="rect">
            <a:avLst/>
          </a:prstGeom>
          <a:noFill/>
          <a:ln w="9525">
            <a:noFill/>
            <a:miter lim="800000"/>
            <a:headEnd/>
            <a:tailEnd/>
          </a:ln>
        </p:spPr>
        <p:txBody>
          <a:bodyPr wrap="none">
            <a:spAutoFit/>
          </a:bodyPr>
          <a:lstStyle/>
          <a:p>
            <a:pPr algn="l"/>
            <a:r>
              <a:rPr lang="en-US" sz="2000" b="1" i="1"/>
              <a:t>EARTH</a:t>
            </a:r>
          </a:p>
        </p:txBody>
      </p:sp>
      <p:grpSp>
        <p:nvGrpSpPr>
          <p:cNvPr id="6" name="Group 57"/>
          <p:cNvGrpSpPr>
            <a:grpSpLocks/>
          </p:cNvGrpSpPr>
          <p:nvPr/>
        </p:nvGrpSpPr>
        <p:grpSpPr bwMode="auto">
          <a:xfrm>
            <a:off x="1095375" y="2209800"/>
            <a:ext cx="588963" cy="496888"/>
            <a:chOff x="690" y="1392"/>
            <a:chExt cx="371" cy="313"/>
          </a:xfrm>
        </p:grpSpPr>
        <p:sp>
          <p:nvSpPr>
            <p:cNvPr id="122927" name="Text Box 26"/>
            <p:cNvSpPr txBox="1">
              <a:spLocks noChangeArrowheads="1"/>
            </p:cNvSpPr>
            <p:nvPr/>
          </p:nvSpPr>
          <p:spPr bwMode="auto">
            <a:xfrm>
              <a:off x="690" y="1392"/>
              <a:ext cx="244" cy="288"/>
            </a:xfrm>
            <a:prstGeom prst="rect">
              <a:avLst/>
            </a:prstGeom>
            <a:noFill/>
            <a:ln w="9525">
              <a:noFill/>
              <a:miter lim="800000"/>
              <a:headEnd/>
              <a:tailEnd/>
            </a:ln>
          </p:spPr>
          <p:txBody>
            <a:bodyPr wrap="none">
              <a:spAutoFit/>
            </a:bodyPr>
            <a:lstStyle/>
            <a:p>
              <a:pPr algn="l"/>
              <a:r>
                <a:rPr lang="en-US" sz="2400" b="1"/>
                <a:t>P</a:t>
              </a:r>
            </a:p>
          </p:txBody>
        </p:sp>
        <p:sp>
          <p:nvSpPr>
            <p:cNvPr id="122928" name="Text Box 27"/>
            <p:cNvSpPr txBox="1">
              <a:spLocks noChangeArrowheads="1"/>
            </p:cNvSpPr>
            <p:nvPr/>
          </p:nvSpPr>
          <p:spPr bwMode="auto">
            <a:xfrm>
              <a:off x="834" y="1532"/>
              <a:ext cx="227" cy="173"/>
            </a:xfrm>
            <a:prstGeom prst="rect">
              <a:avLst/>
            </a:prstGeom>
            <a:noFill/>
            <a:ln w="9525">
              <a:noFill/>
              <a:miter lim="800000"/>
              <a:headEnd/>
              <a:tailEnd/>
            </a:ln>
          </p:spPr>
          <p:txBody>
            <a:bodyPr wrap="none">
              <a:spAutoFit/>
            </a:bodyPr>
            <a:lstStyle/>
            <a:p>
              <a:pPr algn="l"/>
              <a:r>
                <a:rPr lang="en-US" b="1"/>
                <a:t>O</a:t>
              </a:r>
              <a:r>
                <a:rPr lang="en-US" b="1" baseline="-25000"/>
                <a:t>2</a:t>
              </a:r>
            </a:p>
          </p:txBody>
        </p:sp>
      </p:grpSp>
      <p:grpSp>
        <p:nvGrpSpPr>
          <p:cNvPr id="7" name="Group 58"/>
          <p:cNvGrpSpPr>
            <a:grpSpLocks/>
          </p:cNvGrpSpPr>
          <p:nvPr/>
        </p:nvGrpSpPr>
        <p:grpSpPr bwMode="auto">
          <a:xfrm>
            <a:off x="1933575" y="2209800"/>
            <a:ext cx="579438" cy="496888"/>
            <a:chOff x="1218" y="1392"/>
            <a:chExt cx="365" cy="313"/>
          </a:xfrm>
        </p:grpSpPr>
        <p:sp>
          <p:nvSpPr>
            <p:cNvPr id="122925" name="Text Box 28"/>
            <p:cNvSpPr txBox="1">
              <a:spLocks noChangeArrowheads="1"/>
            </p:cNvSpPr>
            <p:nvPr/>
          </p:nvSpPr>
          <p:spPr bwMode="auto">
            <a:xfrm>
              <a:off x="1218" y="1392"/>
              <a:ext cx="244" cy="288"/>
            </a:xfrm>
            <a:prstGeom prst="rect">
              <a:avLst/>
            </a:prstGeom>
            <a:noFill/>
            <a:ln w="9525">
              <a:noFill/>
              <a:miter lim="800000"/>
              <a:headEnd/>
              <a:tailEnd/>
            </a:ln>
          </p:spPr>
          <p:txBody>
            <a:bodyPr wrap="none">
              <a:spAutoFit/>
            </a:bodyPr>
            <a:lstStyle/>
            <a:p>
              <a:pPr algn="l"/>
              <a:r>
                <a:rPr lang="en-US" sz="2400" b="1"/>
                <a:t>P</a:t>
              </a:r>
            </a:p>
          </p:txBody>
        </p:sp>
        <p:sp>
          <p:nvSpPr>
            <p:cNvPr id="122926" name="Text Box 29"/>
            <p:cNvSpPr txBox="1">
              <a:spLocks noChangeArrowheads="1"/>
            </p:cNvSpPr>
            <p:nvPr/>
          </p:nvSpPr>
          <p:spPr bwMode="auto">
            <a:xfrm>
              <a:off x="1362" y="1532"/>
              <a:ext cx="221" cy="173"/>
            </a:xfrm>
            <a:prstGeom prst="rect">
              <a:avLst/>
            </a:prstGeom>
            <a:noFill/>
            <a:ln w="9525">
              <a:noFill/>
              <a:miter lim="800000"/>
              <a:headEnd/>
              <a:tailEnd/>
            </a:ln>
          </p:spPr>
          <p:txBody>
            <a:bodyPr wrap="none">
              <a:spAutoFit/>
            </a:bodyPr>
            <a:lstStyle/>
            <a:p>
              <a:pPr algn="l"/>
              <a:r>
                <a:rPr lang="en-US" b="1"/>
                <a:t>N</a:t>
              </a:r>
              <a:r>
                <a:rPr lang="en-US" b="1" baseline="-25000"/>
                <a:t>2</a:t>
              </a:r>
            </a:p>
          </p:txBody>
        </p:sp>
      </p:grpSp>
      <p:grpSp>
        <p:nvGrpSpPr>
          <p:cNvPr id="8" name="Group 59"/>
          <p:cNvGrpSpPr>
            <a:grpSpLocks/>
          </p:cNvGrpSpPr>
          <p:nvPr/>
        </p:nvGrpSpPr>
        <p:grpSpPr bwMode="auto">
          <a:xfrm>
            <a:off x="2771775" y="2209800"/>
            <a:ext cx="698500" cy="496888"/>
            <a:chOff x="1746" y="1392"/>
            <a:chExt cx="440" cy="313"/>
          </a:xfrm>
        </p:grpSpPr>
        <p:sp>
          <p:nvSpPr>
            <p:cNvPr id="122923" name="Text Box 30"/>
            <p:cNvSpPr txBox="1">
              <a:spLocks noChangeArrowheads="1"/>
            </p:cNvSpPr>
            <p:nvPr/>
          </p:nvSpPr>
          <p:spPr bwMode="auto">
            <a:xfrm>
              <a:off x="1746" y="1392"/>
              <a:ext cx="244" cy="288"/>
            </a:xfrm>
            <a:prstGeom prst="rect">
              <a:avLst/>
            </a:prstGeom>
            <a:noFill/>
            <a:ln w="9525">
              <a:noFill/>
              <a:miter lim="800000"/>
              <a:headEnd/>
              <a:tailEnd/>
            </a:ln>
          </p:spPr>
          <p:txBody>
            <a:bodyPr wrap="none">
              <a:spAutoFit/>
            </a:bodyPr>
            <a:lstStyle/>
            <a:p>
              <a:pPr algn="l"/>
              <a:r>
                <a:rPr lang="en-US" sz="2400" b="1"/>
                <a:t>P</a:t>
              </a:r>
            </a:p>
          </p:txBody>
        </p:sp>
        <p:sp>
          <p:nvSpPr>
            <p:cNvPr id="122924" name="Text Box 31"/>
            <p:cNvSpPr txBox="1">
              <a:spLocks noChangeArrowheads="1"/>
            </p:cNvSpPr>
            <p:nvPr/>
          </p:nvSpPr>
          <p:spPr bwMode="auto">
            <a:xfrm>
              <a:off x="1890" y="1532"/>
              <a:ext cx="296" cy="173"/>
            </a:xfrm>
            <a:prstGeom prst="rect">
              <a:avLst/>
            </a:prstGeom>
            <a:noFill/>
            <a:ln w="9525">
              <a:noFill/>
              <a:miter lim="800000"/>
              <a:headEnd/>
              <a:tailEnd/>
            </a:ln>
          </p:spPr>
          <p:txBody>
            <a:bodyPr wrap="none">
              <a:spAutoFit/>
            </a:bodyPr>
            <a:lstStyle/>
            <a:p>
              <a:pPr algn="l"/>
              <a:r>
                <a:rPr lang="en-US" b="1"/>
                <a:t>CO</a:t>
              </a:r>
              <a:r>
                <a:rPr lang="en-US" b="1" baseline="-25000"/>
                <a:t>2</a:t>
              </a:r>
            </a:p>
          </p:txBody>
        </p:sp>
      </p:grpSp>
      <p:grpSp>
        <p:nvGrpSpPr>
          <p:cNvPr id="9" name="Group 60"/>
          <p:cNvGrpSpPr>
            <a:grpSpLocks/>
          </p:cNvGrpSpPr>
          <p:nvPr/>
        </p:nvGrpSpPr>
        <p:grpSpPr bwMode="auto">
          <a:xfrm>
            <a:off x="3686175" y="2246313"/>
            <a:ext cx="581025" cy="496887"/>
            <a:chOff x="2322" y="1415"/>
            <a:chExt cx="366" cy="313"/>
          </a:xfrm>
        </p:grpSpPr>
        <p:sp>
          <p:nvSpPr>
            <p:cNvPr id="122921" name="Text Box 32"/>
            <p:cNvSpPr txBox="1">
              <a:spLocks noChangeArrowheads="1"/>
            </p:cNvSpPr>
            <p:nvPr/>
          </p:nvSpPr>
          <p:spPr bwMode="auto">
            <a:xfrm>
              <a:off x="2322" y="1415"/>
              <a:ext cx="244" cy="288"/>
            </a:xfrm>
            <a:prstGeom prst="rect">
              <a:avLst/>
            </a:prstGeom>
            <a:noFill/>
            <a:ln w="9525">
              <a:noFill/>
              <a:miter lim="800000"/>
              <a:headEnd/>
              <a:tailEnd/>
            </a:ln>
          </p:spPr>
          <p:txBody>
            <a:bodyPr wrap="none">
              <a:spAutoFit/>
            </a:bodyPr>
            <a:lstStyle/>
            <a:p>
              <a:pPr algn="l"/>
              <a:r>
                <a:rPr lang="en-US" sz="2400" b="1"/>
                <a:t>P</a:t>
              </a:r>
            </a:p>
          </p:txBody>
        </p:sp>
        <p:sp>
          <p:nvSpPr>
            <p:cNvPr id="122922" name="Text Box 33"/>
            <p:cNvSpPr txBox="1">
              <a:spLocks noChangeArrowheads="1"/>
            </p:cNvSpPr>
            <p:nvPr/>
          </p:nvSpPr>
          <p:spPr bwMode="auto">
            <a:xfrm>
              <a:off x="2466" y="1555"/>
              <a:ext cx="222" cy="173"/>
            </a:xfrm>
            <a:prstGeom prst="rect">
              <a:avLst/>
            </a:prstGeom>
            <a:noFill/>
            <a:ln w="9525">
              <a:noFill/>
              <a:miter lim="800000"/>
              <a:headEnd/>
              <a:tailEnd/>
            </a:ln>
          </p:spPr>
          <p:txBody>
            <a:bodyPr wrap="none">
              <a:spAutoFit/>
            </a:bodyPr>
            <a:lstStyle/>
            <a:p>
              <a:pPr algn="l"/>
              <a:r>
                <a:rPr lang="en-US" b="1"/>
                <a:t>Ar</a:t>
              </a:r>
            </a:p>
          </p:txBody>
        </p:sp>
      </p:grpSp>
      <p:grpSp>
        <p:nvGrpSpPr>
          <p:cNvPr id="10" name="Group 56"/>
          <p:cNvGrpSpPr>
            <a:grpSpLocks/>
          </p:cNvGrpSpPr>
          <p:nvPr/>
        </p:nvGrpSpPr>
        <p:grpSpPr bwMode="auto">
          <a:xfrm>
            <a:off x="152400" y="2209800"/>
            <a:ext cx="777875" cy="496888"/>
            <a:chOff x="96" y="1392"/>
            <a:chExt cx="490" cy="313"/>
          </a:xfrm>
        </p:grpSpPr>
        <p:sp>
          <p:nvSpPr>
            <p:cNvPr id="122919" name="Text Box 34"/>
            <p:cNvSpPr txBox="1">
              <a:spLocks noChangeArrowheads="1"/>
            </p:cNvSpPr>
            <p:nvPr/>
          </p:nvSpPr>
          <p:spPr bwMode="auto">
            <a:xfrm>
              <a:off x="96" y="1392"/>
              <a:ext cx="244" cy="288"/>
            </a:xfrm>
            <a:prstGeom prst="rect">
              <a:avLst/>
            </a:prstGeom>
            <a:noFill/>
            <a:ln w="9525">
              <a:noFill/>
              <a:miter lim="800000"/>
              <a:headEnd/>
              <a:tailEnd/>
            </a:ln>
          </p:spPr>
          <p:txBody>
            <a:bodyPr wrap="none">
              <a:spAutoFit/>
            </a:bodyPr>
            <a:lstStyle/>
            <a:p>
              <a:pPr algn="l"/>
              <a:r>
                <a:rPr lang="en-US" sz="2400" b="1"/>
                <a:t>P</a:t>
              </a:r>
            </a:p>
          </p:txBody>
        </p:sp>
        <p:sp>
          <p:nvSpPr>
            <p:cNvPr id="122920" name="Text Box 35"/>
            <p:cNvSpPr txBox="1">
              <a:spLocks noChangeArrowheads="1"/>
            </p:cNvSpPr>
            <p:nvPr/>
          </p:nvSpPr>
          <p:spPr bwMode="auto">
            <a:xfrm>
              <a:off x="240" y="1532"/>
              <a:ext cx="346" cy="173"/>
            </a:xfrm>
            <a:prstGeom prst="rect">
              <a:avLst/>
            </a:prstGeom>
            <a:noFill/>
            <a:ln w="9525">
              <a:noFill/>
              <a:miter lim="800000"/>
              <a:headEnd/>
              <a:tailEnd/>
            </a:ln>
          </p:spPr>
          <p:txBody>
            <a:bodyPr wrap="none">
              <a:spAutoFit/>
            </a:bodyPr>
            <a:lstStyle/>
            <a:p>
              <a:pPr algn="l"/>
              <a:r>
                <a:rPr lang="en-US" b="1"/>
                <a:t>Total</a:t>
              </a:r>
            </a:p>
          </p:txBody>
        </p:sp>
      </p:grpSp>
      <p:grpSp>
        <p:nvGrpSpPr>
          <p:cNvPr id="11" name="Group 66"/>
          <p:cNvGrpSpPr>
            <a:grpSpLocks/>
          </p:cNvGrpSpPr>
          <p:nvPr/>
        </p:nvGrpSpPr>
        <p:grpSpPr bwMode="auto">
          <a:xfrm>
            <a:off x="152400" y="2895600"/>
            <a:ext cx="4546600" cy="496888"/>
            <a:chOff x="96" y="1824"/>
            <a:chExt cx="2864" cy="313"/>
          </a:xfrm>
        </p:grpSpPr>
        <p:sp>
          <p:nvSpPr>
            <p:cNvPr id="122914" name="Text Box 37"/>
            <p:cNvSpPr txBox="1">
              <a:spLocks noChangeArrowheads="1"/>
            </p:cNvSpPr>
            <p:nvPr/>
          </p:nvSpPr>
          <p:spPr bwMode="auto">
            <a:xfrm>
              <a:off x="690" y="1885"/>
              <a:ext cx="2270" cy="212"/>
            </a:xfrm>
            <a:prstGeom prst="rect">
              <a:avLst/>
            </a:prstGeom>
            <a:noFill/>
            <a:ln w="9525">
              <a:noFill/>
              <a:miter lim="800000"/>
              <a:headEnd/>
              <a:tailEnd/>
            </a:ln>
          </p:spPr>
          <p:txBody>
            <a:bodyPr wrap="none">
              <a:spAutoFit/>
            </a:bodyPr>
            <a:lstStyle/>
            <a:p>
              <a:pPr algn="l"/>
              <a:r>
                <a:rPr lang="en-US" sz="1600" b="1"/>
                <a:t>149          590           3          8 mm Hg</a:t>
              </a:r>
            </a:p>
          </p:txBody>
        </p:sp>
        <p:grpSp>
          <p:nvGrpSpPr>
            <p:cNvPr id="122915" name="Group 61"/>
            <p:cNvGrpSpPr>
              <a:grpSpLocks/>
            </p:cNvGrpSpPr>
            <p:nvPr/>
          </p:nvGrpSpPr>
          <p:grpSpPr bwMode="auto">
            <a:xfrm>
              <a:off x="96" y="1824"/>
              <a:ext cx="490" cy="313"/>
              <a:chOff x="96" y="1824"/>
              <a:chExt cx="490" cy="313"/>
            </a:xfrm>
          </p:grpSpPr>
          <p:sp>
            <p:nvSpPr>
              <p:cNvPr id="122917" name="Text Box 45"/>
              <p:cNvSpPr txBox="1">
                <a:spLocks noChangeArrowheads="1"/>
              </p:cNvSpPr>
              <p:nvPr/>
            </p:nvSpPr>
            <p:spPr bwMode="auto">
              <a:xfrm>
                <a:off x="96" y="1824"/>
                <a:ext cx="244" cy="288"/>
              </a:xfrm>
              <a:prstGeom prst="rect">
                <a:avLst/>
              </a:prstGeom>
              <a:noFill/>
              <a:ln w="9525">
                <a:noFill/>
                <a:miter lim="800000"/>
                <a:headEnd/>
                <a:tailEnd/>
              </a:ln>
            </p:spPr>
            <p:txBody>
              <a:bodyPr wrap="none">
                <a:spAutoFit/>
              </a:bodyPr>
              <a:lstStyle/>
              <a:p>
                <a:pPr algn="l"/>
                <a:r>
                  <a:rPr lang="en-US" sz="2400" b="1"/>
                  <a:t>P</a:t>
                </a:r>
              </a:p>
            </p:txBody>
          </p:sp>
          <p:sp>
            <p:nvSpPr>
              <p:cNvPr id="122918" name="Text Box 46"/>
              <p:cNvSpPr txBox="1">
                <a:spLocks noChangeArrowheads="1"/>
              </p:cNvSpPr>
              <p:nvPr/>
            </p:nvSpPr>
            <p:spPr bwMode="auto">
              <a:xfrm>
                <a:off x="240" y="1964"/>
                <a:ext cx="346" cy="173"/>
              </a:xfrm>
              <a:prstGeom prst="rect">
                <a:avLst/>
              </a:prstGeom>
              <a:noFill/>
              <a:ln w="9525">
                <a:noFill/>
                <a:miter lim="800000"/>
                <a:headEnd/>
                <a:tailEnd/>
              </a:ln>
            </p:spPr>
            <p:txBody>
              <a:bodyPr wrap="none">
                <a:spAutoFit/>
              </a:bodyPr>
              <a:lstStyle/>
              <a:p>
                <a:pPr algn="l"/>
                <a:r>
                  <a:rPr lang="en-US" b="1"/>
                  <a:t>Total</a:t>
                </a:r>
              </a:p>
            </p:txBody>
          </p:sp>
        </p:grpSp>
        <p:sp>
          <p:nvSpPr>
            <p:cNvPr id="122916" name="Text Box 47"/>
            <p:cNvSpPr txBox="1">
              <a:spLocks noChangeArrowheads="1"/>
            </p:cNvSpPr>
            <p:nvPr/>
          </p:nvSpPr>
          <p:spPr bwMode="auto">
            <a:xfrm>
              <a:off x="518" y="1920"/>
              <a:ext cx="1798" cy="173"/>
            </a:xfrm>
            <a:prstGeom prst="rect">
              <a:avLst/>
            </a:prstGeom>
            <a:noFill/>
            <a:ln w="9525">
              <a:noFill/>
              <a:miter lim="800000"/>
              <a:headEnd/>
              <a:tailEnd/>
            </a:ln>
          </p:spPr>
          <p:txBody>
            <a:bodyPr wrap="none">
              <a:spAutoFit/>
            </a:bodyPr>
            <a:lstStyle/>
            <a:p>
              <a:pPr algn="l"/>
              <a:r>
                <a:rPr lang="en-US" b="1"/>
                <a:t> =                  +                  +                 +</a:t>
              </a:r>
            </a:p>
          </p:txBody>
        </p:sp>
      </p:grpSp>
      <p:sp>
        <p:nvSpPr>
          <p:cNvPr id="154672" name="Text Box 48"/>
          <p:cNvSpPr txBox="1">
            <a:spLocks noChangeArrowheads="1"/>
          </p:cNvSpPr>
          <p:nvPr/>
        </p:nvSpPr>
        <p:spPr bwMode="auto">
          <a:xfrm>
            <a:off x="5181600" y="2514600"/>
            <a:ext cx="995363" cy="274638"/>
          </a:xfrm>
          <a:prstGeom prst="rect">
            <a:avLst/>
          </a:prstGeom>
          <a:noFill/>
          <a:ln w="9525">
            <a:noFill/>
            <a:miter lim="800000"/>
            <a:headEnd/>
            <a:tailEnd/>
          </a:ln>
        </p:spPr>
        <p:txBody>
          <a:bodyPr wrap="none">
            <a:spAutoFit/>
          </a:bodyPr>
          <a:lstStyle/>
          <a:p>
            <a:pPr algn="l"/>
            <a:r>
              <a:rPr lang="en-US" b="1"/>
              <a:t>149 mm Hg</a:t>
            </a:r>
          </a:p>
        </p:txBody>
      </p:sp>
      <p:sp>
        <p:nvSpPr>
          <p:cNvPr id="154673" name="Rectangle 49"/>
          <p:cNvSpPr>
            <a:spLocks noChangeArrowheads="1"/>
          </p:cNvSpPr>
          <p:nvPr/>
        </p:nvSpPr>
        <p:spPr bwMode="auto">
          <a:xfrm>
            <a:off x="6243638" y="1828800"/>
            <a:ext cx="995362" cy="274638"/>
          </a:xfrm>
          <a:prstGeom prst="rect">
            <a:avLst/>
          </a:prstGeom>
          <a:noFill/>
          <a:ln w="9525">
            <a:noFill/>
            <a:miter lim="800000"/>
            <a:headEnd/>
            <a:tailEnd/>
          </a:ln>
        </p:spPr>
        <p:txBody>
          <a:bodyPr wrap="none">
            <a:spAutoFit/>
          </a:bodyPr>
          <a:lstStyle/>
          <a:p>
            <a:pPr algn="l"/>
            <a:r>
              <a:rPr lang="en-US" b="1"/>
              <a:t>590 mm Hg</a:t>
            </a:r>
          </a:p>
        </p:txBody>
      </p:sp>
      <p:sp>
        <p:nvSpPr>
          <p:cNvPr id="154674" name="Rectangle 50"/>
          <p:cNvSpPr>
            <a:spLocks noChangeArrowheads="1"/>
          </p:cNvSpPr>
          <p:nvPr/>
        </p:nvSpPr>
        <p:spPr bwMode="auto">
          <a:xfrm>
            <a:off x="7470775" y="3124200"/>
            <a:ext cx="827088" cy="274638"/>
          </a:xfrm>
          <a:prstGeom prst="rect">
            <a:avLst/>
          </a:prstGeom>
          <a:noFill/>
          <a:ln w="9525">
            <a:noFill/>
            <a:miter lim="800000"/>
            <a:headEnd/>
            <a:tailEnd/>
          </a:ln>
        </p:spPr>
        <p:txBody>
          <a:bodyPr wrap="none">
            <a:spAutoFit/>
          </a:bodyPr>
          <a:lstStyle/>
          <a:p>
            <a:pPr algn="l"/>
            <a:r>
              <a:rPr lang="en-US" b="1"/>
              <a:t>3 mm Hg</a:t>
            </a:r>
          </a:p>
        </p:txBody>
      </p:sp>
      <p:sp>
        <p:nvSpPr>
          <p:cNvPr id="154675" name="Rectangle 51"/>
          <p:cNvSpPr>
            <a:spLocks noChangeArrowheads="1"/>
          </p:cNvSpPr>
          <p:nvPr/>
        </p:nvSpPr>
        <p:spPr bwMode="auto">
          <a:xfrm>
            <a:off x="8004175" y="1524000"/>
            <a:ext cx="827088" cy="274638"/>
          </a:xfrm>
          <a:prstGeom prst="rect">
            <a:avLst/>
          </a:prstGeom>
          <a:noFill/>
          <a:ln w="9525">
            <a:noFill/>
            <a:miter lim="800000"/>
            <a:headEnd/>
            <a:tailEnd/>
          </a:ln>
        </p:spPr>
        <p:txBody>
          <a:bodyPr wrap="none">
            <a:spAutoFit/>
          </a:bodyPr>
          <a:lstStyle/>
          <a:p>
            <a:pPr algn="l"/>
            <a:r>
              <a:rPr lang="en-US" b="1"/>
              <a:t>8 mm Hg</a:t>
            </a:r>
          </a:p>
        </p:txBody>
      </p:sp>
      <p:sp>
        <p:nvSpPr>
          <p:cNvPr id="154676" name="Text Box 52"/>
          <p:cNvSpPr txBox="1">
            <a:spLocks noChangeArrowheads="1"/>
          </p:cNvSpPr>
          <p:nvPr/>
        </p:nvSpPr>
        <p:spPr bwMode="auto">
          <a:xfrm>
            <a:off x="746125" y="3592513"/>
            <a:ext cx="2484438" cy="396875"/>
          </a:xfrm>
          <a:prstGeom prst="rect">
            <a:avLst/>
          </a:prstGeom>
          <a:noFill/>
          <a:ln w="9525">
            <a:noFill/>
            <a:miter lim="800000"/>
            <a:headEnd/>
            <a:tailEnd/>
          </a:ln>
        </p:spPr>
        <p:txBody>
          <a:bodyPr wrap="none">
            <a:spAutoFit/>
          </a:bodyPr>
          <a:lstStyle/>
          <a:p>
            <a:pPr algn="l"/>
            <a:r>
              <a:rPr lang="en-US" sz="2000" b="1"/>
              <a:t>P</a:t>
            </a:r>
            <a:r>
              <a:rPr lang="en-US" sz="2000" b="1" baseline="-25000"/>
              <a:t>Total  </a:t>
            </a:r>
            <a:r>
              <a:rPr lang="en-US" sz="2000" b="1"/>
              <a:t>=  750 mm Hg</a:t>
            </a:r>
          </a:p>
        </p:txBody>
      </p:sp>
      <p:sp>
        <p:nvSpPr>
          <p:cNvPr id="122911" name="AutoShape 53"/>
          <p:cNvSpPr>
            <a:spLocks noChangeArrowheads="1"/>
          </p:cNvSpPr>
          <p:nvPr/>
        </p:nvSpPr>
        <p:spPr bwMode="auto">
          <a:xfrm>
            <a:off x="7010400" y="4419600"/>
            <a:ext cx="457200" cy="457200"/>
          </a:xfrm>
          <a:prstGeom prst="smileyFace">
            <a:avLst>
              <a:gd name="adj" fmla="val 4653"/>
            </a:avLst>
          </a:prstGeom>
          <a:solidFill>
            <a:srgbClr val="FDF8F1"/>
          </a:solidFill>
          <a:ln w="9525">
            <a:solidFill>
              <a:schemeClr val="tx1"/>
            </a:solidFill>
            <a:round/>
            <a:headEnd/>
            <a:tailEnd/>
          </a:ln>
        </p:spPr>
        <p:txBody>
          <a:bodyPr wrap="none" anchor="ctr"/>
          <a:lstStyle/>
          <a:p>
            <a:endParaRPr lang="en-US"/>
          </a:p>
        </p:txBody>
      </p:sp>
      <p:pic>
        <p:nvPicPr>
          <p:cNvPr id="154678" name="Picture 54">
            <a:hlinkClick r:id="" action="ppaction://media"/>
          </p:cNvPr>
          <p:cNvPicPr>
            <a:picLocks noRot="1" noChangeAspect="1" noChangeArrowheads="1"/>
          </p:cNvPicPr>
          <p:nvPr>
            <a:wavAudioFile r:embed="rId1" name="~PP1675.WAV"/>
          </p:nvPr>
        </p:nvPicPr>
        <p:blipFill>
          <a:blip r:embed="rId6" cstate="print"/>
          <a:srcRect/>
          <a:stretch>
            <a:fillRect/>
          </a:stretch>
        </p:blipFill>
        <p:spPr bwMode="auto">
          <a:xfrm>
            <a:off x="8772525" y="6486525"/>
            <a:ext cx="304800" cy="304800"/>
          </a:xfrm>
          <a:prstGeom prst="rect">
            <a:avLst/>
          </a:prstGeom>
          <a:noFill/>
          <a:ln w="9525">
            <a:noFill/>
            <a:miter lim="800000"/>
            <a:headEnd/>
            <a:tailEnd/>
          </a:ln>
        </p:spPr>
      </p:pic>
      <p:sp>
        <p:nvSpPr>
          <p:cNvPr id="122913" name="AutoShape 55">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467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54636"/>
                                        </p:tgtEl>
                                        <p:attrNameLst>
                                          <p:attrName>style.visibility</p:attrName>
                                        </p:attrNameLst>
                                      </p:cBhvr>
                                      <p:to>
                                        <p:strVal val="visible"/>
                                      </p:to>
                                    </p:set>
                                    <p:anim calcmode="lin" valueType="num">
                                      <p:cBhvr additive="base">
                                        <p:cTn id="11" dur="500" fill="hold"/>
                                        <p:tgtEl>
                                          <p:spTgt spid="154636"/>
                                        </p:tgtEl>
                                        <p:attrNameLst>
                                          <p:attrName>ppt_x</p:attrName>
                                        </p:attrNameLst>
                                      </p:cBhvr>
                                      <p:tavLst>
                                        <p:tav tm="0">
                                          <p:val>
                                            <p:strVal val="#ppt_x"/>
                                          </p:val>
                                        </p:tav>
                                        <p:tav tm="100000">
                                          <p:val>
                                            <p:strVal val="#ppt_x"/>
                                          </p:val>
                                        </p:tav>
                                      </p:tavLst>
                                    </p:anim>
                                    <p:anim calcmode="lin" valueType="num">
                                      <p:cBhvr additive="base">
                                        <p:cTn id="12" dur="500" fill="hold"/>
                                        <p:tgtEl>
                                          <p:spTgt spid="15463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47" presetClass="entr" presetSubtype="0" fill="hold" grpId="0" nodeType="withEffect">
                                  <p:stCondLst>
                                    <p:cond delay="0"/>
                                  </p:stCondLst>
                                  <p:childTnLst>
                                    <p:set>
                                      <p:cBhvr>
                                        <p:cTn id="20" dur="1" fill="hold">
                                          <p:stCondLst>
                                            <p:cond delay="0"/>
                                          </p:stCondLst>
                                        </p:cTn>
                                        <p:tgtEl>
                                          <p:spTgt spid="154674"/>
                                        </p:tgtEl>
                                        <p:attrNameLst>
                                          <p:attrName>style.visibility</p:attrName>
                                        </p:attrNameLst>
                                      </p:cBhvr>
                                      <p:to>
                                        <p:strVal val="visible"/>
                                      </p:to>
                                    </p:set>
                                    <p:animEffect transition="in" filter="fade">
                                      <p:cBhvr>
                                        <p:cTn id="21" dur="1000"/>
                                        <p:tgtEl>
                                          <p:spTgt spid="154674"/>
                                        </p:tgtEl>
                                      </p:cBhvr>
                                    </p:animEffect>
                                    <p:anim calcmode="lin" valueType="num">
                                      <p:cBhvr>
                                        <p:cTn id="22" dur="1000" fill="hold"/>
                                        <p:tgtEl>
                                          <p:spTgt spid="154674"/>
                                        </p:tgtEl>
                                        <p:attrNameLst>
                                          <p:attrName>ppt_x</p:attrName>
                                        </p:attrNameLst>
                                      </p:cBhvr>
                                      <p:tavLst>
                                        <p:tav tm="0">
                                          <p:val>
                                            <p:strVal val="#ppt_x"/>
                                          </p:val>
                                        </p:tav>
                                        <p:tav tm="100000">
                                          <p:val>
                                            <p:strVal val="#ppt_x"/>
                                          </p:val>
                                        </p:tav>
                                      </p:tavLst>
                                    </p:anim>
                                    <p:anim calcmode="lin" valueType="num">
                                      <p:cBhvr>
                                        <p:cTn id="23" dur="1000" fill="hold"/>
                                        <p:tgtEl>
                                          <p:spTgt spid="15467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1" fill="hold" grpId="0" nodeType="afterEffect">
                                  <p:stCondLst>
                                    <p:cond delay="1000"/>
                                  </p:stCondLst>
                                  <p:childTnLst>
                                    <p:set>
                                      <p:cBhvr>
                                        <p:cTn id="26" dur="1" fill="hold">
                                          <p:stCondLst>
                                            <p:cond delay="0"/>
                                          </p:stCondLst>
                                        </p:cTn>
                                        <p:tgtEl>
                                          <p:spTgt spid="154637"/>
                                        </p:tgtEl>
                                        <p:attrNameLst>
                                          <p:attrName>style.visibility</p:attrName>
                                        </p:attrNameLst>
                                      </p:cBhvr>
                                      <p:to>
                                        <p:strVal val="visible"/>
                                      </p:to>
                                    </p:set>
                                    <p:anim calcmode="lin" valueType="num">
                                      <p:cBhvr additive="base">
                                        <p:cTn id="27" dur="500" fill="hold"/>
                                        <p:tgtEl>
                                          <p:spTgt spid="154637"/>
                                        </p:tgtEl>
                                        <p:attrNameLst>
                                          <p:attrName>ppt_x</p:attrName>
                                        </p:attrNameLst>
                                      </p:cBhvr>
                                      <p:tavLst>
                                        <p:tav tm="0">
                                          <p:val>
                                            <p:strVal val="#ppt_x"/>
                                          </p:val>
                                        </p:tav>
                                        <p:tav tm="100000">
                                          <p:val>
                                            <p:strVal val="#ppt_x"/>
                                          </p:val>
                                        </p:tav>
                                      </p:tavLst>
                                    </p:anim>
                                    <p:anim calcmode="lin" valueType="num">
                                      <p:cBhvr additive="base">
                                        <p:cTn id="28" dur="500" fill="hold"/>
                                        <p:tgtEl>
                                          <p:spTgt spid="154637"/>
                                        </p:tgtEl>
                                        <p:attrNameLst>
                                          <p:attrName>ppt_y</p:attrName>
                                        </p:attrNameLst>
                                      </p:cBhvr>
                                      <p:tavLst>
                                        <p:tav tm="0">
                                          <p:val>
                                            <p:strVal val="0-#ppt_h/2"/>
                                          </p:val>
                                        </p:tav>
                                        <p:tav tm="100000">
                                          <p:val>
                                            <p:strVal val="#ppt_y"/>
                                          </p:val>
                                        </p:tav>
                                      </p:tavLst>
                                    </p:anim>
                                  </p:childTnLst>
                                </p:cTn>
                              </p:par>
                              <p:par>
                                <p:cTn id="29" presetID="53"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154675"/>
                                        </p:tgtEl>
                                        <p:attrNameLst>
                                          <p:attrName>style.visibility</p:attrName>
                                        </p:attrNameLst>
                                      </p:cBhvr>
                                      <p:to>
                                        <p:strVal val="visible"/>
                                      </p:to>
                                    </p:set>
                                    <p:animEffect transition="in" filter="fade">
                                      <p:cBhvr>
                                        <p:cTn id="36" dur="1000"/>
                                        <p:tgtEl>
                                          <p:spTgt spid="154675"/>
                                        </p:tgtEl>
                                      </p:cBhvr>
                                    </p:animEffect>
                                    <p:anim calcmode="lin" valueType="num">
                                      <p:cBhvr>
                                        <p:cTn id="37" dur="1000" fill="hold"/>
                                        <p:tgtEl>
                                          <p:spTgt spid="154675"/>
                                        </p:tgtEl>
                                        <p:attrNameLst>
                                          <p:attrName>ppt_x</p:attrName>
                                        </p:attrNameLst>
                                      </p:cBhvr>
                                      <p:tavLst>
                                        <p:tav tm="0">
                                          <p:val>
                                            <p:strVal val="#ppt_x"/>
                                          </p:val>
                                        </p:tav>
                                        <p:tav tm="100000">
                                          <p:val>
                                            <p:strVal val="#ppt_x"/>
                                          </p:val>
                                        </p:tav>
                                      </p:tavLst>
                                    </p:anim>
                                    <p:anim calcmode="lin" valueType="num">
                                      <p:cBhvr>
                                        <p:cTn id="38" dur="1000" fill="hold"/>
                                        <p:tgtEl>
                                          <p:spTgt spid="154675"/>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 presetClass="entr" presetSubtype="1" fill="hold" grpId="0" nodeType="afterEffect">
                                  <p:stCondLst>
                                    <p:cond delay="1000"/>
                                  </p:stCondLst>
                                  <p:childTnLst>
                                    <p:set>
                                      <p:cBhvr>
                                        <p:cTn id="41" dur="1" fill="hold">
                                          <p:stCondLst>
                                            <p:cond delay="0"/>
                                          </p:stCondLst>
                                        </p:cTn>
                                        <p:tgtEl>
                                          <p:spTgt spid="154638"/>
                                        </p:tgtEl>
                                        <p:attrNameLst>
                                          <p:attrName>style.visibility</p:attrName>
                                        </p:attrNameLst>
                                      </p:cBhvr>
                                      <p:to>
                                        <p:strVal val="visible"/>
                                      </p:to>
                                    </p:set>
                                    <p:anim calcmode="lin" valueType="num">
                                      <p:cBhvr additive="base">
                                        <p:cTn id="42" dur="500" fill="hold"/>
                                        <p:tgtEl>
                                          <p:spTgt spid="154638"/>
                                        </p:tgtEl>
                                        <p:attrNameLst>
                                          <p:attrName>ppt_x</p:attrName>
                                        </p:attrNameLst>
                                      </p:cBhvr>
                                      <p:tavLst>
                                        <p:tav tm="0">
                                          <p:val>
                                            <p:strVal val="#ppt_x"/>
                                          </p:val>
                                        </p:tav>
                                        <p:tav tm="100000">
                                          <p:val>
                                            <p:strVal val="#ppt_x"/>
                                          </p:val>
                                        </p:tav>
                                      </p:tavLst>
                                    </p:anim>
                                    <p:anim calcmode="lin" valueType="num">
                                      <p:cBhvr additive="base">
                                        <p:cTn id="43" dur="500" fill="hold"/>
                                        <p:tgtEl>
                                          <p:spTgt spid="154638"/>
                                        </p:tgtEl>
                                        <p:attrNameLst>
                                          <p:attrName>ppt_y</p:attrName>
                                        </p:attrNameLst>
                                      </p:cBhvr>
                                      <p:tavLst>
                                        <p:tav tm="0">
                                          <p:val>
                                            <p:strVal val="0-#ppt_h/2"/>
                                          </p:val>
                                        </p:tav>
                                        <p:tav tm="100000">
                                          <p:val>
                                            <p:strVal val="#ppt_y"/>
                                          </p:val>
                                        </p:tav>
                                      </p:tavLst>
                                    </p:anim>
                                  </p:childTnLst>
                                </p:cTn>
                              </p:par>
                              <p:par>
                                <p:cTn id="44" presetID="53"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154673"/>
                                        </p:tgtEl>
                                        <p:attrNameLst>
                                          <p:attrName>style.visibility</p:attrName>
                                        </p:attrNameLst>
                                      </p:cBhvr>
                                      <p:to>
                                        <p:strVal val="visible"/>
                                      </p:to>
                                    </p:set>
                                    <p:animEffect transition="in" filter="fade">
                                      <p:cBhvr>
                                        <p:cTn id="51" dur="1000"/>
                                        <p:tgtEl>
                                          <p:spTgt spid="154673"/>
                                        </p:tgtEl>
                                      </p:cBhvr>
                                    </p:animEffect>
                                    <p:anim calcmode="lin" valueType="num">
                                      <p:cBhvr>
                                        <p:cTn id="52" dur="1000" fill="hold"/>
                                        <p:tgtEl>
                                          <p:spTgt spid="154673"/>
                                        </p:tgtEl>
                                        <p:attrNameLst>
                                          <p:attrName>ppt_x</p:attrName>
                                        </p:attrNameLst>
                                      </p:cBhvr>
                                      <p:tavLst>
                                        <p:tav tm="0">
                                          <p:val>
                                            <p:strVal val="#ppt_x"/>
                                          </p:val>
                                        </p:tav>
                                        <p:tav tm="100000">
                                          <p:val>
                                            <p:strVal val="#ppt_x"/>
                                          </p:val>
                                        </p:tav>
                                      </p:tavLst>
                                    </p:anim>
                                    <p:anim calcmode="lin" valueType="num">
                                      <p:cBhvr>
                                        <p:cTn id="53" dur="1000" fill="hold"/>
                                        <p:tgtEl>
                                          <p:spTgt spid="154673"/>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2" presetClass="entr" presetSubtype="1" fill="hold" grpId="0" nodeType="afterEffect">
                                  <p:stCondLst>
                                    <p:cond delay="1000"/>
                                  </p:stCondLst>
                                  <p:childTnLst>
                                    <p:set>
                                      <p:cBhvr>
                                        <p:cTn id="56" dur="1" fill="hold">
                                          <p:stCondLst>
                                            <p:cond delay="0"/>
                                          </p:stCondLst>
                                        </p:cTn>
                                        <p:tgtEl>
                                          <p:spTgt spid="154639"/>
                                        </p:tgtEl>
                                        <p:attrNameLst>
                                          <p:attrName>style.visibility</p:attrName>
                                        </p:attrNameLst>
                                      </p:cBhvr>
                                      <p:to>
                                        <p:strVal val="visible"/>
                                      </p:to>
                                    </p:set>
                                    <p:anim calcmode="lin" valueType="num">
                                      <p:cBhvr additive="base">
                                        <p:cTn id="57" dur="500" fill="hold"/>
                                        <p:tgtEl>
                                          <p:spTgt spid="154639"/>
                                        </p:tgtEl>
                                        <p:attrNameLst>
                                          <p:attrName>ppt_x</p:attrName>
                                        </p:attrNameLst>
                                      </p:cBhvr>
                                      <p:tavLst>
                                        <p:tav tm="0">
                                          <p:val>
                                            <p:strVal val="#ppt_x"/>
                                          </p:val>
                                        </p:tav>
                                        <p:tav tm="100000">
                                          <p:val>
                                            <p:strVal val="#ppt_x"/>
                                          </p:val>
                                        </p:tav>
                                      </p:tavLst>
                                    </p:anim>
                                    <p:anim calcmode="lin" valueType="num">
                                      <p:cBhvr additive="base">
                                        <p:cTn id="58" dur="500" fill="hold"/>
                                        <p:tgtEl>
                                          <p:spTgt spid="154639"/>
                                        </p:tgtEl>
                                        <p:attrNameLst>
                                          <p:attrName>ppt_y</p:attrName>
                                        </p:attrNameLst>
                                      </p:cBhvr>
                                      <p:tavLst>
                                        <p:tav tm="0">
                                          <p:val>
                                            <p:strVal val="0-#ppt_h/2"/>
                                          </p:val>
                                        </p:tav>
                                        <p:tav tm="100000">
                                          <p:val>
                                            <p:strVal val="#ppt_y"/>
                                          </p:val>
                                        </p:tav>
                                      </p:tavLst>
                                    </p:anim>
                                  </p:childTnLst>
                                </p:cTn>
                              </p:par>
                              <p:par>
                                <p:cTn id="59" presetID="53"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animEffect transition="in" filter="fade">
                                      <p:cBhvr>
                                        <p:cTn id="63" dur="500"/>
                                        <p:tgtEl>
                                          <p:spTgt spid="2"/>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154672"/>
                                        </p:tgtEl>
                                        <p:attrNameLst>
                                          <p:attrName>style.visibility</p:attrName>
                                        </p:attrNameLst>
                                      </p:cBhvr>
                                      <p:to>
                                        <p:strVal val="visible"/>
                                      </p:to>
                                    </p:set>
                                    <p:animEffect transition="in" filter="fade">
                                      <p:cBhvr>
                                        <p:cTn id="66" dur="1000"/>
                                        <p:tgtEl>
                                          <p:spTgt spid="154672"/>
                                        </p:tgtEl>
                                      </p:cBhvr>
                                    </p:animEffect>
                                    <p:anim calcmode="lin" valueType="num">
                                      <p:cBhvr>
                                        <p:cTn id="67" dur="1000" fill="hold"/>
                                        <p:tgtEl>
                                          <p:spTgt spid="154672"/>
                                        </p:tgtEl>
                                        <p:attrNameLst>
                                          <p:attrName>ppt_x</p:attrName>
                                        </p:attrNameLst>
                                      </p:cBhvr>
                                      <p:tavLst>
                                        <p:tav tm="0">
                                          <p:val>
                                            <p:strVal val="#ppt_x"/>
                                          </p:val>
                                        </p:tav>
                                        <p:tav tm="100000">
                                          <p:val>
                                            <p:strVal val="#ppt_x"/>
                                          </p:val>
                                        </p:tav>
                                      </p:tavLst>
                                    </p:anim>
                                    <p:anim calcmode="lin" valueType="num">
                                      <p:cBhvr>
                                        <p:cTn id="68" dur="1000" fill="hold"/>
                                        <p:tgtEl>
                                          <p:spTgt spid="15467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0" presetClass="entr" presetSubtype="0" fill="hold" grpId="0" nodeType="clickEffect">
                                  <p:stCondLst>
                                    <p:cond delay="0"/>
                                  </p:stCondLst>
                                  <p:iterate type="lt">
                                    <p:tmPct val="10000"/>
                                  </p:iterate>
                                  <p:childTnLst>
                                    <p:set>
                                      <p:cBhvr>
                                        <p:cTn id="72" dur="1" fill="hold">
                                          <p:stCondLst>
                                            <p:cond delay="0"/>
                                          </p:stCondLst>
                                        </p:cTn>
                                        <p:tgtEl>
                                          <p:spTgt spid="154660"/>
                                        </p:tgtEl>
                                        <p:attrNameLst>
                                          <p:attrName>style.visibility</p:attrName>
                                        </p:attrNameLst>
                                      </p:cBhvr>
                                      <p:to>
                                        <p:strVal val="visible"/>
                                      </p:to>
                                    </p:set>
                                    <p:animEffect transition="in" filter="fade">
                                      <p:cBhvr>
                                        <p:cTn id="73" dur="3000"/>
                                        <p:tgtEl>
                                          <p:spTgt spid="154660"/>
                                        </p:tgtEl>
                                      </p:cBhvr>
                                    </p:animEffect>
                                    <p:anim calcmode="lin" valueType="num">
                                      <p:cBhvr>
                                        <p:cTn id="74" dur="3000" fill="hold"/>
                                        <p:tgtEl>
                                          <p:spTgt spid="154660"/>
                                        </p:tgtEl>
                                        <p:attrNameLst>
                                          <p:attrName>ppt_x</p:attrName>
                                        </p:attrNameLst>
                                      </p:cBhvr>
                                      <p:tavLst>
                                        <p:tav tm="0">
                                          <p:val>
                                            <p:strVal val="#ppt_x-.1"/>
                                          </p:val>
                                        </p:tav>
                                        <p:tav tm="100000">
                                          <p:val>
                                            <p:strVal val="#ppt_x"/>
                                          </p:val>
                                        </p:tav>
                                      </p:tavLst>
                                    </p:anim>
                                    <p:anim calcmode="lin" valueType="num">
                                      <p:cBhvr>
                                        <p:cTn id="75" dur="3000" fill="hold"/>
                                        <p:tgtEl>
                                          <p:spTgt spid="154660"/>
                                        </p:tgtEl>
                                        <p:attrNameLst>
                                          <p:attrName>ppt_y</p:attrName>
                                        </p:attrNameLst>
                                      </p:cBhvr>
                                      <p:tavLst>
                                        <p:tav tm="0">
                                          <p:val>
                                            <p:strVal val="#ppt_y"/>
                                          </p:val>
                                        </p:tav>
                                        <p:tav tm="100000">
                                          <p:val>
                                            <p:strVal val="#ppt_y"/>
                                          </p:val>
                                        </p:tav>
                                      </p:tavLst>
                                    </p:anim>
                                  </p:childTnLst>
                                </p:cTn>
                              </p:par>
                              <p:par>
                                <p:cTn id="76" presetID="9" presetClass="entr" presetSubtype="0" fill="hold"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dissolve">
                                      <p:cBhvr>
                                        <p:cTn id="78" dur="500"/>
                                        <p:tgtEl>
                                          <p:spTgt spid="6"/>
                                        </p:tgtEl>
                                      </p:cBhvr>
                                    </p:animEffect>
                                  </p:childTnLst>
                                </p:cTn>
                              </p:par>
                              <p:par>
                                <p:cTn id="79" presetID="9" presetClass="entr" presetSubtype="0" fill="hold" nodeType="withEffect">
                                  <p:stCondLst>
                                    <p:cond delay="50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par>
                                <p:cTn id="82" presetID="9" presetClass="entr" presetSubtype="0" fill="hold" nodeType="withEffect">
                                  <p:stCondLst>
                                    <p:cond delay="1000"/>
                                  </p:stCondLst>
                                  <p:childTnLst>
                                    <p:set>
                                      <p:cBhvr>
                                        <p:cTn id="83" dur="1" fill="hold">
                                          <p:stCondLst>
                                            <p:cond delay="0"/>
                                          </p:stCondLst>
                                        </p:cTn>
                                        <p:tgtEl>
                                          <p:spTgt spid="8"/>
                                        </p:tgtEl>
                                        <p:attrNameLst>
                                          <p:attrName>style.visibility</p:attrName>
                                        </p:attrNameLst>
                                      </p:cBhvr>
                                      <p:to>
                                        <p:strVal val="visible"/>
                                      </p:to>
                                    </p:set>
                                    <p:animEffect transition="in" filter="dissolve">
                                      <p:cBhvr>
                                        <p:cTn id="84" dur="500"/>
                                        <p:tgtEl>
                                          <p:spTgt spid="8"/>
                                        </p:tgtEl>
                                      </p:cBhvr>
                                    </p:animEffect>
                                  </p:childTnLst>
                                </p:cTn>
                              </p:par>
                              <p:par>
                                <p:cTn id="85" presetID="9" presetClass="entr" presetSubtype="0" fill="hold" nodeType="withEffect">
                                  <p:stCondLst>
                                    <p:cond delay="1500"/>
                                  </p:stCondLst>
                                  <p:childTnLst>
                                    <p:set>
                                      <p:cBhvr>
                                        <p:cTn id="86" dur="1" fill="hold">
                                          <p:stCondLst>
                                            <p:cond delay="0"/>
                                          </p:stCondLst>
                                        </p:cTn>
                                        <p:tgtEl>
                                          <p:spTgt spid="9"/>
                                        </p:tgtEl>
                                        <p:attrNameLst>
                                          <p:attrName>style.visibility</p:attrName>
                                        </p:attrNameLst>
                                      </p:cBhvr>
                                      <p:to>
                                        <p:strVal val="visible"/>
                                      </p:to>
                                    </p:set>
                                    <p:animEffect transition="in" filter="dissolv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dissolve">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7" presetClass="entr" presetSubtype="10" fill="hold" grpId="0" nodeType="clickEffect">
                                  <p:stCondLst>
                                    <p:cond delay="0"/>
                                  </p:stCondLst>
                                  <p:childTnLst>
                                    <p:set>
                                      <p:cBhvr>
                                        <p:cTn id="103" dur="1" fill="hold">
                                          <p:stCondLst>
                                            <p:cond delay="0"/>
                                          </p:stCondLst>
                                        </p:cTn>
                                        <p:tgtEl>
                                          <p:spTgt spid="154676"/>
                                        </p:tgtEl>
                                        <p:attrNameLst>
                                          <p:attrName>style.visibility</p:attrName>
                                        </p:attrNameLst>
                                      </p:cBhvr>
                                      <p:to>
                                        <p:strVal val="visible"/>
                                      </p:to>
                                    </p:set>
                                    <p:anim calcmode="lin" valueType="num">
                                      <p:cBhvr>
                                        <p:cTn id="104" dur="500" fill="hold"/>
                                        <p:tgtEl>
                                          <p:spTgt spid="154676"/>
                                        </p:tgtEl>
                                        <p:attrNameLst>
                                          <p:attrName>ppt_w</p:attrName>
                                        </p:attrNameLst>
                                      </p:cBhvr>
                                      <p:tavLst>
                                        <p:tav tm="0">
                                          <p:val>
                                            <p:fltVal val="0"/>
                                          </p:val>
                                        </p:tav>
                                        <p:tav tm="100000">
                                          <p:val>
                                            <p:strVal val="#ppt_w"/>
                                          </p:val>
                                        </p:tav>
                                      </p:tavLst>
                                    </p:anim>
                                    <p:anim calcmode="lin" valueType="num">
                                      <p:cBhvr>
                                        <p:cTn id="105" dur="500" fill="hold"/>
                                        <p:tgtEl>
                                          <p:spTgt spid="154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6" fill="hold" display="0">
                  <p:stCondLst>
                    <p:cond delay="indefinite"/>
                  </p:stCondLst>
                  <p:endCondLst>
                    <p:cond evt="onPrev" delay="0">
                      <p:tgtEl>
                        <p:sldTgt/>
                      </p:tgtEl>
                    </p:cond>
                    <p:cond evt="onStopAudio" delay="0">
                      <p:tgtEl>
                        <p:sldTgt/>
                      </p:tgtEl>
                    </p:cond>
                  </p:endCondLst>
                </p:cTn>
                <p:tgtEl>
                  <p:spTgt spid="154678"/>
                </p:tgtEl>
              </p:cMediaNode>
            </p:audio>
          </p:childTnLst>
        </p:cTn>
      </p:par>
    </p:tnLst>
    <p:bldLst>
      <p:bldP spid="154660" grpId="0"/>
      <p:bldP spid="154636" grpId="0" animBg="1"/>
      <p:bldP spid="154637" grpId="0" animBg="1"/>
      <p:bldP spid="154638" grpId="0" animBg="1"/>
      <p:bldP spid="154639" grpId="0" animBg="1"/>
      <p:bldP spid="154672" grpId="0"/>
      <p:bldP spid="154673" grpId="0"/>
      <p:bldP spid="154674" grpId="0"/>
      <p:bldP spid="154675" grpId="0"/>
      <p:bldP spid="15467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Dalton’s Partial Pressures</a:t>
            </a:r>
          </a:p>
        </p:txBody>
      </p:sp>
      <p:pic>
        <p:nvPicPr>
          <p:cNvPr id="123907" name="Picture 3" descr="Zumdahl13_10"/>
          <p:cNvPicPr>
            <a:picLocks noChangeAspect="1" noChangeArrowheads="1"/>
          </p:cNvPicPr>
          <p:nvPr/>
        </p:nvPicPr>
        <p:blipFill>
          <a:blip r:embed="rId3" cstate="print"/>
          <a:srcRect/>
          <a:stretch>
            <a:fillRect/>
          </a:stretch>
        </p:blipFill>
        <p:spPr bwMode="auto">
          <a:xfrm>
            <a:off x="304800" y="2263775"/>
            <a:ext cx="8686800" cy="2765425"/>
          </a:xfrm>
          <a:prstGeom prst="rect">
            <a:avLst/>
          </a:prstGeom>
          <a:noFill/>
          <a:ln w="9525">
            <a:noFill/>
            <a:miter lim="800000"/>
            <a:headEnd/>
            <a:tailEnd/>
          </a:ln>
        </p:spPr>
      </p:pic>
      <p:sp>
        <p:nvSpPr>
          <p:cNvPr id="123908"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421</a:t>
            </a:r>
          </a:p>
        </p:txBody>
      </p:sp>
      <p:sp>
        <p:nvSpPr>
          <p:cNvPr id="123909"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Dalton’s Law</a:t>
            </a:r>
          </a:p>
        </p:txBody>
      </p:sp>
      <p:pic>
        <p:nvPicPr>
          <p:cNvPr id="124931" name="Picture 3" descr="Zumdahl13_11"/>
          <p:cNvPicPr>
            <a:picLocks noChangeAspect="1" noChangeArrowheads="1"/>
          </p:cNvPicPr>
          <p:nvPr/>
        </p:nvPicPr>
        <p:blipFill>
          <a:blip r:embed="rId3" cstate="print"/>
          <a:srcRect r="71930"/>
          <a:stretch>
            <a:fillRect/>
          </a:stretch>
        </p:blipFill>
        <p:spPr bwMode="auto">
          <a:xfrm>
            <a:off x="304800" y="2232025"/>
            <a:ext cx="2438400" cy="2568575"/>
          </a:xfrm>
          <a:prstGeom prst="rect">
            <a:avLst/>
          </a:prstGeom>
          <a:noFill/>
          <a:ln w="9525">
            <a:noFill/>
            <a:miter lim="800000"/>
            <a:headEnd/>
            <a:tailEnd/>
          </a:ln>
        </p:spPr>
      </p:pic>
      <p:sp>
        <p:nvSpPr>
          <p:cNvPr id="124932"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422</a:t>
            </a:r>
          </a:p>
        </p:txBody>
      </p:sp>
      <p:sp>
        <p:nvSpPr>
          <p:cNvPr id="12493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87047" name="Picture 7" descr="Zumdahl13_11"/>
          <p:cNvPicPr>
            <a:picLocks noChangeAspect="1" noChangeArrowheads="1"/>
          </p:cNvPicPr>
          <p:nvPr/>
        </p:nvPicPr>
        <p:blipFill>
          <a:blip r:embed="rId3" cstate="print"/>
          <a:srcRect l="35965" r="35965"/>
          <a:stretch>
            <a:fillRect/>
          </a:stretch>
        </p:blipFill>
        <p:spPr bwMode="auto">
          <a:xfrm>
            <a:off x="3429000" y="2232025"/>
            <a:ext cx="2438400" cy="2568575"/>
          </a:xfrm>
          <a:prstGeom prst="rect">
            <a:avLst/>
          </a:prstGeom>
          <a:noFill/>
          <a:ln w="9525">
            <a:noFill/>
            <a:miter lim="800000"/>
            <a:headEnd/>
            <a:tailEnd/>
          </a:ln>
        </p:spPr>
      </p:pic>
      <p:pic>
        <p:nvPicPr>
          <p:cNvPr id="87048" name="Picture 8" descr="Zumdahl13_11"/>
          <p:cNvPicPr>
            <a:picLocks noChangeAspect="1" noChangeArrowheads="1"/>
          </p:cNvPicPr>
          <p:nvPr/>
        </p:nvPicPr>
        <p:blipFill>
          <a:blip r:embed="rId3" cstate="print"/>
          <a:srcRect l="71930"/>
          <a:stretch>
            <a:fillRect/>
          </a:stretch>
        </p:blipFill>
        <p:spPr bwMode="auto">
          <a:xfrm>
            <a:off x="6553200" y="2232025"/>
            <a:ext cx="2438400" cy="2568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7047"/>
                                        </p:tgtEl>
                                        <p:attrNameLst>
                                          <p:attrName>style.visibility</p:attrName>
                                        </p:attrNameLst>
                                      </p:cBhvr>
                                      <p:to>
                                        <p:strVal val="visible"/>
                                      </p:to>
                                    </p:set>
                                    <p:anim calcmode="lin" valueType="num">
                                      <p:cBhvr>
                                        <p:cTn id="7" dur="500" fill="hold"/>
                                        <p:tgtEl>
                                          <p:spTgt spid="8704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704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704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704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87048"/>
                                        </p:tgtEl>
                                        <p:attrNameLst>
                                          <p:attrName>style.visibility</p:attrName>
                                        </p:attrNameLst>
                                      </p:cBhvr>
                                      <p:to>
                                        <p:strVal val="visible"/>
                                      </p:to>
                                    </p:set>
                                    <p:anim calcmode="lin" valueType="num">
                                      <p:cBhvr>
                                        <p:cTn id="15" dur="500" fill="hold"/>
                                        <p:tgtEl>
                                          <p:spTgt spid="8704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8704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8704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870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4000" smtClean="0"/>
              <a:t>Ideal Gas Law</a:t>
            </a:r>
          </a:p>
        </p:txBody>
      </p:sp>
      <p:sp>
        <p:nvSpPr>
          <p:cNvPr id="55299" name="Text Box 3"/>
          <p:cNvSpPr txBox="1">
            <a:spLocks noChangeArrowheads="1"/>
          </p:cNvSpPr>
          <p:nvPr/>
        </p:nvSpPr>
        <p:spPr bwMode="auto">
          <a:xfrm>
            <a:off x="441325" y="1636713"/>
            <a:ext cx="7486650" cy="641350"/>
          </a:xfrm>
          <a:prstGeom prst="rect">
            <a:avLst/>
          </a:prstGeom>
          <a:noFill/>
          <a:ln w="9525">
            <a:noFill/>
            <a:miter lim="800000"/>
            <a:headEnd/>
            <a:tailEnd/>
          </a:ln>
        </p:spPr>
        <p:txBody>
          <a:bodyPr wrap="none">
            <a:spAutoFit/>
          </a:bodyPr>
          <a:lstStyle/>
          <a:p>
            <a:pPr algn="l"/>
            <a:r>
              <a:rPr lang="en-US" sz="1800" i="1"/>
              <a:t>What is the volume that 500 g of iodine will occupy under the conditions:</a:t>
            </a:r>
          </a:p>
          <a:p>
            <a:pPr algn="l"/>
            <a:r>
              <a:rPr lang="en-US" sz="1800" i="1"/>
              <a:t>	 Temp = 300</a:t>
            </a:r>
            <a:r>
              <a:rPr lang="en-US" sz="1800" i="1" baseline="30000"/>
              <a:t>o</a:t>
            </a:r>
            <a:r>
              <a:rPr lang="en-US" sz="1800" i="1"/>
              <a:t>C and Pressure = 740 mm Hg?</a:t>
            </a:r>
          </a:p>
        </p:txBody>
      </p:sp>
      <p:sp>
        <p:nvSpPr>
          <p:cNvPr id="55300" name="Text Box 4"/>
          <p:cNvSpPr txBox="1">
            <a:spLocks noChangeArrowheads="1"/>
          </p:cNvSpPr>
          <p:nvPr/>
        </p:nvSpPr>
        <p:spPr bwMode="auto">
          <a:xfrm>
            <a:off x="669925" y="2322513"/>
            <a:ext cx="4057650" cy="2014537"/>
          </a:xfrm>
          <a:prstGeom prst="rect">
            <a:avLst/>
          </a:prstGeom>
          <a:noFill/>
          <a:ln w="9525">
            <a:noFill/>
            <a:miter lim="800000"/>
            <a:headEnd/>
            <a:tailEnd/>
          </a:ln>
        </p:spPr>
        <p:txBody>
          <a:bodyPr wrap="none">
            <a:spAutoFit/>
          </a:bodyPr>
          <a:lstStyle/>
          <a:p>
            <a:pPr algn="l"/>
            <a:r>
              <a:rPr lang="en-US" sz="1800"/>
              <a:t>Step 1)  Write down given information.</a:t>
            </a:r>
          </a:p>
          <a:p>
            <a:pPr algn="l"/>
            <a:r>
              <a:rPr lang="en-US" sz="1800"/>
              <a:t>     	</a:t>
            </a:r>
            <a:r>
              <a:rPr lang="en-US" sz="1800">
                <a:solidFill>
                  <a:schemeClr val="bg2"/>
                </a:solidFill>
              </a:rPr>
              <a:t>mass =  500 g iodine</a:t>
            </a:r>
          </a:p>
          <a:p>
            <a:pPr algn="l"/>
            <a:r>
              <a:rPr lang="en-US" sz="1800"/>
              <a:t>	</a:t>
            </a:r>
            <a:r>
              <a:rPr lang="en-US" sz="1800">
                <a:solidFill>
                  <a:srgbClr val="FF0000"/>
                </a:solidFill>
              </a:rPr>
              <a:t>n = 1.9685 mol I</a:t>
            </a:r>
            <a:r>
              <a:rPr lang="en-US" sz="1800" baseline="-25000">
                <a:solidFill>
                  <a:srgbClr val="FF0000"/>
                </a:solidFill>
              </a:rPr>
              <a:t>2</a:t>
            </a:r>
            <a:r>
              <a:rPr lang="en-US" sz="1800"/>
              <a:t> </a:t>
            </a:r>
            <a:endParaRPr lang="en-US" sz="1800">
              <a:sym typeface="Wingdings" pitchFamily="2" charset="2"/>
            </a:endParaRPr>
          </a:p>
          <a:p>
            <a:pPr algn="l"/>
            <a:r>
              <a:rPr lang="en-US" sz="1800">
                <a:sym typeface="Wingdings" pitchFamily="2" charset="2"/>
              </a:rPr>
              <a:t>     	</a:t>
            </a:r>
            <a:r>
              <a:rPr lang="en-US" sz="1800">
                <a:solidFill>
                  <a:srgbClr val="FF0000"/>
                </a:solidFill>
                <a:sym typeface="Wingdings" pitchFamily="2" charset="2"/>
              </a:rPr>
              <a:t>T =</a:t>
            </a:r>
            <a:r>
              <a:rPr lang="en-US" sz="1800">
                <a:sym typeface="Wingdings" pitchFamily="2" charset="2"/>
              </a:rPr>
              <a:t> </a:t>
            </a:r>
            <a:r>
              <a:rPr lang="en-US" sz="1800">
                <a:solidFill>
                  <a:srgbClr val="FF0000"/>
                </a:solidFill>
                <a:sym typeface="Wingdings" pitchFamily="2" charset="2"/>
              </a:rPr>
              <a:t>573 K </a:t>
            </a:r>
            <a:r>
              <a:rPr lang="en-US" sz="1800">
                <a:solidFill>
                  <a:schemeClr val="bg2"/>
                </a:solidFill>
                <a:sym typeface="Wingdings" pitchFamily="2" charset="2"/>
              </a:rPr>
              <a:t>(300</a:t>
            </a:r>
            <a:r>
              <a:rPr lang="en-US" sz="1800" baseline="30000">
                <a:solidFill>
                  <a:schemeClr val="bg2"/>
                </a:solidFill>
                <a:sym typeface="Wingdings" pitchFamily="2" charset="2"/>
              </a:rPr>
              <a:t>o</a:t>
            </a:r>
            <a:r>
              <a:rPr lang="en-US" sz="1800">
                <a:solidFill>
                  <a:schemeClr val="bg2"/>
                </a:solidFill>
                <a:sym typeface="Wingdings" pitchFamily="2" charset="2"/>
              </a:rPr>
              <a:t>C)</a:t>
            </a:r>
          </a:p>
          <a:p>
            <a:pPr algn="l"/>
            <a:r>
              <a:rPr lang="en-US" sz="1800">
                <a:sym typeface="Wingdings" pitchFamily="2" charset="2"/>
              </a:rPr>
              <a:t>     	</a:t>
            </a:r>
            <a:r>
              <a:rPr lang="en-US" sz="1800">
                <a:solidFill>
                  <a:srgbClr val="FF0000"/>
                </a:solidFill>
                <a:sym typeface="Wingdings" pitchFamily="2" charset="2"/>
              </a:rPr>
              <a:t>P =</a:t>
            </a:r>
            <a:r>
              <a:rPr lang="en-US" sz="1800">
                <a:sym typeface="Wingdings" pitchFamily="2" charset="2"/>
              </a:rPr>
              <a:t> </a:t>
            </a:r>
            <a:r>
              <a:rPr lang="en-US" sz="1800">
                <a:solidFill>
                  <a:srgbClr val="FF0000"/>
                </a:solidFill>
                <a:sym typeface="Wingdings" pitchFamily="2" charset="2"/>
              </a:rPr>
              <a:t>0.9737 atm</a:t>
            </a:r>
            <a:r>
              <a:rPr lang="en-US" sz="1800">
                <a:sym typeface="Wingdings" pitchFamily="2" charset="2"/>
              </a:rPr>
              <a:t> </a:t>
            </a:r>
            <a:r>
              <a:rPr lang="en-US" sz="1800">
                <a:solidFill>
                  <a:schemeClr val="bg2"/>
                </a:solidFill>
                <a:sym typeface="Wingdings" pitchFamily="2" charset="2"/>
              </a:rPr>
              <a:t>(740 mm Hg)</a:t>
            </a:r>
          </a:p>
          <a:p>
            <a:pPr algn="l"/>
            <a:r>
              <a:rPr lang="en-US" sz="1800">
                <a:sym typeface="Wingdings" pitchFamily="2" charset="2"/>
              </a:rPr>
              <a:t>     	</a:t>
            </a:r>
            <a:r>
              <a:rPr lang="en-US" sz="1800">
                <a:solidFill>
                  <a:srgbClr val="FF0000"/>
                </a:solidFill>
                <a:sym typeface="Wingdings" pitchFamily="2" charset="2"/>
              </a:rPr>
              <a:t>R = 0.0821 atm </a:t>
            </a:r>
            <a:r>
              <a:rPr lang="en-US" sz="1800" baseline="30000">
                <a:solidFill>
                  <a:srgbClr val="FF0000"/>
                </a:solidFill>
                <a:sym typeface="Wingdings" pitchFamily="2" charset="2"/>
              </a:rPr>
              <a:t>.</a:t>
            </a:r>
            <a:r>
              <a:rPr lang="en-US" sz="1800">
                <a:solidFill>
                  <a:srgbClr val="FF0000"/>
                </a:solidFill>
                <a:sym typeface="Wingdings" pitchFamily="2" charset="2"/>
              </a:rPr>
              <a:t> L / mol </a:t>
            </a:r>
            <a:r>
              <a:rPr lang="en-US" sz="1800" baseline="30000">
                <a:solidFill>
                  <a:srgbClr val="FF0000"/>
                </a:solidFill>
                <a:sym typeface="Wingdings" pitchFamily="2" charset="2"/>
              </a:rPr>
              <a:t>.</a:t>
            </a:r>
            <a:r>
              <a:rPr lang="en-US" sz="1800">
                <a:solidFill>
                  <a:srgbClr val="FF0000"/>
                </a:solidFill>
                <a:sym typeface="Wingdings" pitchFamily="2" charset="2"/>
              </a:rPr>
              <a:t> K</a:t>
            </a:r>
          </a:p>
          <a:p>
            <a:pPr algn="l"/>
            <a:r>
              <a:rPr lang="en-US" sz="1800">
                <a:sym typeface="Wingdings" pitchFamily="2" charset="2"/>
              </a:rPr>
              <a:t>     	</a:t>
            </a:r>
            <a:r>
              <a:rPr lang="en-US" sz="1800">
                <a:solidFill>
                  <a:srgbClr val="FF0000"/>
                </a:solidFill>
                <a:sym typeface="Wingdings" pitchFamily="2" charset="2"/>
              </a:rPr>
              <a:t>V = ? L</a:t>
            </a:r>
          </a:p>
        </p:txBody>
      </p:sp>
      <p:sp>
        <p:nvSpPr>
          <p:cNvPr id="55301" name="Text Box 5"/>
          <p:cNvSpPr txBox="1">
            <a:spLocks noChangeArrowheads="1"/>
          </p:cNvSpPr>
          <p:nvPr/>
        </p:nvSpPr>
        <p:spPr bwMode="auto">
          <a:xfrm>
            <a:off x="4876800" y="2438400"/>
            <a:ext cx="3263900" cy="366713"/>
          </a:xfrm>
          <a:prstGeom prst="rect">
            <a:avLst/>
          </a:prstGeom>
          <a:noFill/>
          <a:ln w="9525">
            <a:noFill/>
            <a:miter lim="800000"/>
            <a:headEnd/>
            <a:tailEnd/>
          </a:ln>
        </p:spPr>
        <p:txBody>
          <a:bodyPr wrap="none">
            <a:spAutoFit/>
          </a:bodyPr>
          <a:lstStyle/>
          <a:p>
            <a:pPr algn="l"/>
            <a:r>
              <a:rPr lang="en-US" sz="1800"/>
              <a:t>Step 2)  Equation:  PV  =  nRT</a:t>
            </a:r>
          </a:p>
        </p:txBody>
      </p:sp>
      <p:grpSp>
        <p:nvGrpSpPr>
          <p:cNvPr id="55302" name="Group 6"/>
          <p:cNvGrpSpPr>
            <a:grpSpLocks/>
          </p:cNvGrpSpPr>
          <p:nvPr/>
        </p:nvGrpSpPr>
        <p:grpSpPr bwMode="auto">
          <a:xfrm>
            <a:off x="6908800" y="3200400"/>
            <a:ext cx="1092200" cy="649288"/>
            <a:chOff x="3204" y="1799"/>
            <a:chExt cx="688" cy="409"/>
          </a:xfrm>
        </p:grpSpPr>
        <p:sp>
          <p:nvSpPr>
            <p:cNvPr id="55312" name="Text Box 7"/>
            <p:cNvSpPr txBox="1">
              <a:spLocks noChangeArrowheads="1"/>
            </p:cNvSpPr>
            <p:nvPr/>
          </p:nvSpPr>
          <p:spPr bwMode="auto">
            <a:xfrm>
              <a:off x="3204" y="1881"/>
              <a:ext cx="252" cy="231"/>
            </a:xfrm>
            <a:prstGeom prst="rect">
              <a:avLst/>
            </a:prstGeom>
            <a:noFill/>
            <a:ln w="9525">
              <a:noFill/>
              <a:miter lim="800000"/>
              <a:headEnd/>
              <a:tailEnd/>
            </a:ln>
          </p:spPr>
          <p:txBody>
            <a:bodyPr wrap="none">
              <a:spAutoFit/>
            </a:bodyPr>
            <a:lstStyle/>
            <a:p>
              <a:pPr algn="l"/>
              <a:r>
                <a:rPr lang="en-US" sz="1800"/>
                <a:t>V </a:t>
              </a:r>
            </a:p>
          </p:txBody>
        </p:sp>
        <p:sp>
          <p:nvSpPr>
            <p:cNvPr id="55313" name="Text Box 8"/>
            <p:cNvSpPr txBox="1">
              <a:spLocks noChangeArrowheads="1"/>
            </p:cNvSpPr>
            <p:nvPr/>
          </p:nvSpPr>
          <p:spPr bwMode="auto">
            <a:xfrm>
              <a:off x="3360" y="1881"/>
              <a:ext cx="200" cy="231"/>
            </a:xfrm>
            <a:prstGeom prst="rect">
              <a:avLst/>
            </a:prstGeom>
            <a:noFill/>
            <a:ln w="9525">
              <a:noFill/>
              <a:miter lim="800000"/>
              <a:headEnd/>
              <a:tailEnd/>
            </a:ln>
          </p:spPr>
          <p:txBody>
            <a:bodyPr wrap="none">
              <a:spAutoFit/>
            </a:bodyPr>
            <a:lstStyle/>
            <a:p>
              <a:pPr algn="l"/>
              <a:r>
                <a:rPr lang="en-US" sz="1800"/>
                <a:t>=</a:t>
              </a:r>
            </a:p>
          </p:txBody>
        </p:sp>
        <p:sp>
          <p:nvSpPr>
            <p:cNvPr id="55314" name="Text Box 9"/>
            <p:cNvSpPr txBox="1">
              <a:spLocks noChangeArrowheads="1"/>
            </p:cNvSpPr>
            <p:nvPr/>
          </p:nvSpPr>
          <p:spPr bwMode="auto">
            <a:xfrm>
              <a:off x="3504" y="1799"/>
              <a:ext cx="388" cy="231"/>
            </a:xfrm>
            <a:prstGeom prst="rect">
              <a:avLst/>
            </a:prstGeom>
            <a:noFill/>
            <a:ln w="9525">
              <a:noFill/>
              <a:miter lim="800000"/>
              <a:headEnd/>
              <a:tailEnd/>
            </a:ln>
          </p:spPr>
          <p:txBody>
            <a:bodyPr wrap="none">
              <a:spAutoFit/>
            </a:bodyPr>
            <a:lstStyle/>
            <a:p>
              <a:pPr algn="l"/>
              <a:r>
                <a:rPr lang="en-US" sz="1800" u="sng"/>
                <a:t>nRT</a:t>
              </a:r>
            </a:p>
          </p:txBody>
        </p:sp>
        <p:sp>
          <p:nvSpPr>
            <p:cNvPr id="55315" name="Text Box 10"/>
            <p:cNvSpPr txBox="1">
              <a:spLocks noChangeArrowheads="1"/>
            </p:cNvSpPr>
            <p:nvPr/>
          </p:nvSpPr>
          <p:spPr bwMode="auto">
            <a:xfrm>
              <a:off x="3590" y="1977"/>
              <a:ext cx="212" cy="231"/>
            </a:xfrm>
            <a:prstGeom prst="rect">
              <a:avLst/>
            </a:prstGeom>
            <a:noFill/>
            <a:ln w="9525">
              <a:noFill/>
              <a:miter lim="800000"/>
              <a:headEnd/>
              <a:tailEnd/>
            </a:ln>
          </p:spPr>
          <p:txBody>
            <a:bodyPr wrap="none">
              <a:spAutoFit/>
            </a:bodyPr>
            <a:lstStyle/>
            <a:p>
              <a:pPr algn="l"/>
              <a:r>
                <a:rPr lang="en-US" sz="1800"/>
                <a:t>P</a:t>
              </a:r>
            </a:p>
          </p:txBody>
        </p:sp>
      </p:grpSp>
      <p:grpSp>
        <p:nvGrpSpPr>
          <p:cNvPr id="55303" name="Group 11"/>
          <p:cNvGrpSpPr>
            <a:grpSpLocks/>
          </p:cNvGrpSpPr>
          <p:nvPr/>
        </p:nvGrpSpPr>
        <p:grpSpPr bwMode="auto">
          <a:xfrm>
            <a:off x="3049588" y="4913313"/>
            <a:ext cx="5210175" cy="649287"/>
            <a:chOff x="1526" y="2567"/>
            <a:chExt cx="3282" cy="409"/>
          </a:xfrm>
        </p:grpSpPr>
        <p:sp>
          <p:nvSpPr>
            <p:cNvPr id="55308" name="Text Box 12"/>
            <p:cNvSpPr txBox="1">
              <a:spLocks noChangeArrowheads="1"/>
            </p:cNvSpPr>
            <p:nvPr/>
          </p:nvSpPr>
          <p:spPr bwMode="auto">
            <a:xfrm>
              <a:off x="1526" y="2688"/>
              <a:ext cx="252" cy="231"/>
            </a:xfrm>
            <a:prstGeom prst="rect">
              <a:avLst/>
            </a:prstGeom>
            <a:noFill/>
            <a:ln w="9525">
              <a:noFill/>
              <a:miter lim="800000"/>
              <a:headEnd/>
              <a:tailEnd/>
            </a:ln>
          </p:spPr>
          <p:txBody>
            <a:bodyPr wrap="none">
              <a:spAutoFit/>
            </a:bodyPr>
            <a:lstStyle/>
            <a:p>
              <a:pPr algn="l"/>
              <a:r>
                <a:rPr lang="en-US" sz="1800"/>
                <a:t>V </a:t>
              </a:r>
            </a:p>
          </p:txBody>
        </p:sp>
        <p:sp>
          <p:nvSpPr>
            <p:cNvPr id="55309" name="Text Box 13"/>
            <p:cNvSpPr txBox="1">
              <a:spLocks noChangeArrowheads="1"/>
            </p:cNvSpPr>
            <p:nvPr/>
          </p:nvSpPr>
          <p:spPr bwMode="auto">
            <a:xfrm>
              <a:off x="1814" y="2567"/>
              <a:ext cx="2994" cy="231"/>
            </a:xfrm>
            <a:prstGeom prst="rect">
              <a:avLst/>
            </a:prstGeom>
            <a:noFill/>
            <a:ln w="9525">
              <a:noFill/>
              <a:miter lim="800000"/>
              <a:headEnd/>
              <a:tailEnd/>
            </a:ln>
          </p:spPr>
          <p:txBody>
            <a:bodyPr wrap="none">
              <a:spAutoFit/>
            </a:bodyPr>
            <a:lstStyle/>
            <a:p>
              <a:pPr algn="l"/>
              <a:r>
                <a:rPr lang="en-US" sz="1800"/>
                <a:t> </a:t>
              </a:r>
              <a:r>
                <a:rPr lang="en-US" sz="1800" u="sng"/>
                <a:t>(1.9685 mol)(0.0821 </a:t>
              </a:r>
              <a:r>
                <a:rPr lang="en-US" sz="1800" u="sng">
                  <a:sym typeface="Wingdings" pitchFamily="2" charset="2"/>
                </a:rPr>
                <a:t>atm </a:t>
              </a:r>
              <a:r>
                <a:rPr lang="en-US" sz="1800" u="sng" baseline="30000">
                  <a:sym typeface="Wingdings" pitchFamily="2" charset="2"/>
                </a:rPr>
                <a:t>.</a:t>
              </a:r>
              <a:r>
                <a:rPr lang="en-US" sz="1800" u="sng">
                  <a:sym typeface="Wingdings" pitchFamily="2" charset="2"/>
                </a:rPr>
                <a:t> L / mol </a:t>
              </a:r>
              <a:r>
                <a:rPr lang="en-US" sz="1800" u="sng" baseline="30000">
                  <a:sym typeface="Wingdings" pitchFamily="2" charset="2"/>
                </a:rPr>
                <a:t>.</a:t>
              </a:r>
              <a:r>
                <a:rPr lang="en-US" sz="1800" u="sng">
                  <a:sym typeface="Wingdings" pitchFamily="2" charset="2"/>
                </a:rPr>
                <a:t> K</a:t>
              </a:r>
              <a:r>
                <a:rPr lang="en-US" sz="1800" u="sng"/>
                <a:t>)(573</a:t>
              </a:r>
              <a:r>
                <a:rPr lang="en-US" sz="1800" u="sng">
                  <a:sym typeface="Wingdings" pitchFamily="2" charset="2"/>
                </a:rPr>
                <a:t> K</a:t>
              </a:r>
              <a:r>
                <a:rPr lang="en-US" sz="1800" u="sng"/>
                <a:t>)</a:t>
              </a:r>
            </a:p>
          </p:txBody>
        </p:sp>
        <p:sp>
          <p:nvSpPr>
            <p:cNvPr id="55310" name="Text Box 14"/>
            <p:cNvSpPr txBox="1">
              <a:spLocks noChangeArrowheads="1"/>
            </p:cNvSpPr>
            <p:nvPr/>
          </p:nvSpPr>
          <p:spPr bwMode="auto">
            <a:xfrm>
              <a:off x="2688" y="2745"/>
              <a:ext cx="836" cy="231"/>
            </a:xfrm>
            <a:prstGeom prst="rect">
              <a:avLst/>
            </a:prstGeom>
            <a:noFill/>
            <a:ln w="9525">
              <a:noFill/>
              <a:miter lim="800000"/>
              <a:headEnd/>
              <a:tailEnd/>
            </a:ln>
          </p:spPr>
          <p:txBody>
            <a:bodyPr wrap="none">
              <a:spAutoFit/>
            </a:bodyPr>
            <a:lstStyle/>
            <a:p>
              <a:pPr algn="l"/>
              <a:r>
                <a:rPr lang="en-US" sz="1800"/>
                <a:t>0.9737 atm</a:t>
              </a:r>
            </a:p>
          </p:txBody>
        </p:sp>
        <p:sp>
          <p:nvSpPr>
            <p:cNvPr id="55311" name="Text Box 15"/>
            <p:cNvSpPr txBox="1">
              <a:spLocks noChangeArrowheads="1"/>
            </p:cNvSpPr>
            <p:nvPr/>
          </p:nvSpPr>
          <p:spPr bwMode="auto">
            <a:xfrm>
              <a:off x="1718" y="2663"/>
              <a:ext cx="200" cy="231"/>
            </a:xfrm>
            <a:prstGeom prst="rect">
              <a:avLst/>
            </a:prstGeom>
            <a:noFill/>
            <a:ln w="9525">
              <a:noFill/>
              <a:miter lim="800000"/>
              <a:headEnd/>
              <a:tailEnd/>
            </a:ln>
          </p:spPr>
          <p:txBody>
            <a:bodyPr wrap="none">
              <a:spAutoFit/>
            </a:bodyPr>
            <a:lstStyle/>
            <a:p>
              <a:pPr algn="l"/>
              <a:r>
                <a:rPr lang="en-US" sz="1800"/>
                <a:t>=</a:t>
              </a:r>
            </a:p>
          </p:txBody>
        </p:sp>
      </p:grpSp>
      <p:sp>
        <p:nvSpPr>
          <p:cNvPr id="55304" name="Text Box 16"/>
          <p:cNvSpPr txBox="1">
            <a:spLocks noChangeArrowheads="1"/>
          </p:cNvSpPr>
          <p:nvPr/>
        </p:nvSpPr>
        <p:spPr bwMode="auto">
          <a:xfrm>
            <a:off x="4876800" y="2833688"/>
            <a:ext cx="2813050" cy="366712"/>
          </a:xfrm>
          <a:prstGeom prst="rect">
            <a:avLst/>
          </a:prstGeom>
          <a:noFill/>
          <a:ln w="9525">
            <a:noFill/>
            <a:miter lim="800000"/>
            <a:headEnd/>
            <a:tailEnd/>
          </a:ln>
        </p:spPr>
        <p:txBody>
          <a:bodyPr wrap="none">
            <a:spAutoFit/>
          </a:bodyPr>
          <a:lstStyle/>
          <a:p>
            <a:pPr algn="l"/>
            <a:r>
              <a:rPr lang="en-US" sz="1800"/>
              <a:t>Step 3)  Solve for variable</a:t>
            </a:r>
          </a:p>
        </p:txBody>
      </p:sp>
      <p:sp>
        <p:nvSpPr>
          <p:cNvPr id="55305" name="Text Box 17"/>
          <p:cNvSpPr txBox="1">
            <a:spLocks noChangeArrowheads="1"/>
          </p:cNvSpPr>
          <p:nvPr/>
        </p:nvSpPr>
        <p:spPr bwMode="auto">
          <a:xfrm>
            <a:off x="746125" y="4510088"/>
            <a:ext cx="4298950" cy="366712"/>
          </a:xfrm>
          <a:prstGeom prst="rect">
            <a:avLst/>
          </a:prstGeom>
          <a:noFill/>
          <a:ln w="9525">
            <a:noFill/>
            <a:miter lim="800000"/>
            <a:headEnd/>
            <a:tailEnd/>
          </a:ln>
        </p:spPr>
        <p:txBody>
          <a:bodyPr wrap="none">
            <a:spAutoFit/>
          </a:bodyPr>
          <a:lstStyle/>
          <a:p>
            <a:pPr algn="l"/>
            <a:r>
              <a:rPr lang="en-US" sz="1800"/>
              <a:t>Step 4)  Substitute in numbers and solve</a:t>
            </a:r>
          </a:p>
        </p:txBody>
      </p:sp>
      <p:sp>
        <p:nvSpPr>
          <p:cNvPr id="55306" name="Text Box 18"/>
          <p:cNvSpPr txBox="1">
            <a:spLocks noChangeArrowheads="1"/>
          </p:cNvSpPr>
          <p:nvPr/>
        </p:nvSpPr>
        <p:spPr bwMode="auto">
          <a:xfrm>
            <a:off x="3048000" y="5675313"/>
            <a:ext cx="1570038" cy="366712"/>
          </a:xfrm>
          <a:prstGeom prst="rect">
            <a:avLst/>
          </a:prstGeom>
          <a:noFill/>
          <a:ln w="9525">
            <a:noFill/>
            <a:miter lim="800000"/>
            <a:headEnd/>
            <a:tailEnd/>
          </a:ln>
        </p:spPr>
        <p:txBody>
          <a:bodyPr wrap="none">
            <a:spAutoFit/>
          </a:bodyPr>
          <a:lstStyle/>
          <a:p>
            <a:pPr algn="l"/>
            <a:r>
              <a:rPr lang="en-US" sz="1800"/>
              <a:t>V  = 95.1 L I</a:t>
            </a:r>
            <a:r>
              <a:rPr lang="en-US" sz="1800" baseline="-25000"/>
              <a:t>2</a:t>
            </a:r>
            <a:r>
              <a:rPr lang="en-US" sz="1800"/>
              <a:t> </a:t>
            </a:r>
          </a:p>
        </p:txBody>
      </p:sp>
      <p:sp>
        <p:nvSpPr>
          <p:cNvPr id="55307" name="AutoShape 1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0" name="AutoShape 6"/>
          <p:cNvSpPr>
            <a:spLocks noChangeArrowheads="1"/>
          </p:cNvSpPr>
          <p:nvPr/>
        </p:nvSpPr>
        <p:spPr bwMode="auto">
          <a:xfrm>
            <a:off x="5057775" y="5391150"/>
            <a:ext cx="838200" cy="762000"/>
          </a:xfrm>
          <a:prstGeom prst="can">
            <a:avLst>
              <a:gd name="adj" fmla="val 25000"/>
            </a:avLst>
          </a:prstGeom>
          <a:solidFill>
            <a:srgbClr val="FFCCFF">
              <a:alpha val="50195"/>
            </a:srgbClr>
          </a:solidFill>
          <a:ln w="9525">
            <a:solidFill>
              <a:schemeClr val="tx1"/>
            </a:solidFill>
            <a:round/>
            <a:headEnd/>
            <a:tailEnd/>
          </a:ln>
        </p:spPr>
        <p:txBody>
          <a:bodyPr wrap="none" anchor="ctr"/>
          <a:lstStyle/>
          <a:p>
            <a:r>
              <a:rPr lang="en-US" sz="1400"/>
              <a:t> </a:t>
            </a:r>
          </a:p>
        </p:txBody>
      </p:sp>
      <p:sp>
        <p:nvSpPr>
          <p:cNvPr id="113690" name="Rectangle 26"/>
          <p:cNvSpPr>
            <a:spLocks noChangeArrowheads="1"/>
          </p:cNvSpPr>
          <p:nvPr/>
        </p:nvSpPr>
        <p:spPr bwMode="auto">
          <a:xfrm>
            <a:off x="3205163" y="5554663"/>
            <a:ext cx="4572000" cy="517525"/>
          </a:xfrm>
          <a:prstGeom prst="rect">
            <a:avLst/>
          </a:prstGeom>
          <a:noFill/>
          <a:ln w="9525">
            <a:noFill/>
            <a:miter lim="800000"/>
            <a:headEnd/>
            <a:tailEnd/>
          </a:ln>
        </p:spPr>
        <p:txBody>
          <a:bodyPr>
            <a:spAutoFit/>
          </a:bodyPr>
          <a:lstStyle/>
          <a:p>
            <a:r>
              <a:rPr lang="en-US" sz="1400"/>
              <a:t>P</a:t>
            </a:r>
            <a:r>
              <a:rPr lang="en-US" sz="1400" baseline="-25000"/>
              <a:t>xe</a:t>
            </a:r>
            <a:r>
              <a:rPr lang="en-US" sz="1400"/>
              <a:t> </a:t>
            </a:r>
          </a:p>
          <a:p>
            <a:r>
              <a:rPr lang="en-US" sz="1400"/>
              <a:t>607.8 kPa</a:t>
            </a:r>
          </a:p>
        </p:txBody>
      </p:sp>
      <p:sp>
        <p:nvSpPr>
          <p:cNvPr id="113671" name="AutoShape 7"/>
          <p:cNvSpPr>
            <a:spLocks noChangeArrowheads="1"/>
          </p:cNvSpPr>
          <p:nvPr/>
        </p:nvSpPr>
        <p:spPr bwMode="auto">
          <a:xfrm>
            <a:off x="2847975" y="4248150"/>
            <a:ext cx="1524000" cy="1905000"/>
          </a:xfrm>
          <a:prstGeom prst="can">
            <a:avLst>
              <a:gd name="adj" fmla="val 31250"/>
            </a:avLst>
          </a:prstGeom>
          <a:solidFill>
            <a:srgbClr val="CCFFCC">
              <a:alpha val="50195"/>
            </a:srgbClr>
          </a:solidFill>
          <a:ln w="9525">
            <a:solidFill>
              <a:schemeClr val="tx1"/>
            </a:solidFill>
            <a:round/>
            <a:headEnd/>
            <a:tailEnd/>
          </a:ln>
        </p:spPr>
        <p:txBody>
          <a:bodyPr wrap="none" anchor="ctr"/>
          <a:lstStyle/>
          <a:p>
            <a:r>
              <a:rPr lang="en-US" sz="1400"/>
              <a:t> </a:t>
            </a:r>
          </a:p>
        </p:txBody>
      </p:sp>
      <p:sp>
        <p:nvSpPr>
          <p:cNvPr id="113688" name="Rectangle 24"/>
          <p:cNvSpPr>
            <a:spLocks noChangeArrowheads="1"/>
          </p:cNvSpPr>
          <p:nvPr/>
        </p:nvSpPr>
        <p:spPr bwMode="auto">
          <a:xfrm>
            <a:off x="2840038" y="5157788"/>
            <a:ext cx="1535112" cy="304800"/>
          </a:xfrm>
          <a:prstGeom prst="rect">
            <a:avLst/>
          </a:prstGeom>
          <a:noFill/>
          <a:ln w="9525">
            <a:noFill/>
            <a:miter lim="800000"/>
            <a:headEnd/>
            <a:tailEnd/>
          </a:ln>
        </p:spPr>
        <p:txBody>
          <a:bodyPr wrap="none">
            <a:spAutoFit/>
          </a:bodyPr>
          <a:lstStyle/>
          <a:p>
            <a:r>
              <a:rPr lang="en-US" sz="1400"/>
              <a:t>P</a:t>
            </a:r>
            <a:r>
              <a:rPr lang="en-US" sz="1400" baseline="-25000"/>
              <a:t>Kr</a:t>
            </a:r>
            <a:r>
              <a:rPr lang="en-US" sz="1400"/>
              <a:t> = 380 mm Hg</a:t>
            </a:r>
          </a:p>
        </p:txBody>
      </p:sp>
      <p:sp>
        <p:nvSpPr>
          <p:cNvPr id="125958" name="Rectangle 2"/>
          <p:cNvSpPr>
            <a:spLocks noGrp="1" noChangeArrowheads="1"/>
          </p:cNvSpPr>
          <p:nvPr>
            <p:ph type="title"/>
          </p:nvPr>
        </p:nvSpPr>
        <p:spPr/>
        <p:txBody>
          <a:bodyPr/>
          <a:lstStyle/>
          <a:p>
            <a:pPr eaLnBrk="1" hangingPunct="1"/>
            <a:r>
              <a:rPr lang="en-US" sz="4000" smtClean="0"/>
              <a:t>Dalton’s Law Applied</a:t>
            </a:r>
          </a:p>
        </p:txBody>
      </p:sp>
      <p:sp>
        <p:nvSpPr>
          <p:cNvPr id="113667" name="Text Box 3"/>
          <p:cNvSpPr txBox="1">
            <a:spLocks noChangeArrowheads="1"/>
          </p:cNvSpPr>
          <p:nvPr/>
        </p:nvSpPr>
        <p:spPr bwMode="auto">
          <a:xfrm>
            <a:off x="317500" y="1373188"/>
            <a:ext cx="8302625" cy="1920875"/>
          </a:xfrm>
          <a:prstGeom prst="rect">
            <a:avLst/>
          </a:prstGeom>
          <a:noFill/>
          <a:ln w="9525">
            <a:noFill/>
            <a:miter lim="800000"/>
            <a:headEnd/>
            <a:tailEnd/>
          </a:ln>
        </p:spPr>
        <p:txBody>
          <a:bodyPr wrap="none">
            <a:spAutoFit/>
          </a:bodyPr>
          <a:lstStyle/>
          <a:p>
            <a:pPr algn="l"/>
            <a:r>
              <a:rPr lang="en-US" sz="2000"/>
              <a:t>   Suppose you are given four containers – three filled with noble gases.</a:t>
            </a:r>
          </a:p>
          <a:p>
            <a:pPr algn="l"/>
            <a:r>
              <a:rPr lang="en-US" sz="2000"/>
              <a:t>The first 1 L container is filled with argon and exerts a pressure of 2 atm.</a:t>
            </a:r>
          </a:p>
          <a:p>
            <a:pPr algn="l"/>
            <a:r>
              <a:rPr lang="en-US" sz="2000"/>
              <a:t>The second 3 liter container is filled with krypton and has a pressure of </a:t>
            </a:r>
          </a:p>
          <a:p>
            <a:pPr algn="l"/>
            <a:r>
              <a:rPr lang="en-US" sz="2000"/>
              <a:t>380 mm Hg.  The third 0.5 L container is filled with xenon and has a </a:t>
            </a:r>
          </a:p>
          <a:p>
            <a:pPr algn="l"/>
            <a:r>
              <a:rPr lang="en-US" sz="2000"/>
              <a:t>pressure of 607.8 kPa.  If all these gases were transferred into an empty</a:t>
            </a:r>
          </a:p>
          <a:p>
            <a:pPr algn="l"/>
            <a:r>
              <a:rPr lang="en-US" sz="2000"/>
              <a:t>2 L container…what would be the pressure in the “new” container?</a:t>
            </a:r>
          </a:p>
        </p:txBody>
      </p:sp>
      <p:sp>
        <p:nvSpPr>
          <p:cNvPr id="113668" name="AutoShape 4"/>
          <p:cNvSpPr>
            <a:spLocks noChangeArrowheads="1"/>
          </p:cNvSpPr>
          <p:nvPr/>
        </p:nvSpPr>
        <p:spPr bwMode="auto">
          <a:xfrm>
            <a:off x="1095375" y="5086350"/>
            <a:ext cx="990600" cy="1066800"/>
          </a:xfrm>
          <a:prstGeom prst="can">
            <a:avLst>
              <a:gd name="adj" fmla="val 26923"/>
            </a:avLst>
          </a:prstGeom>
          <a:solidFill>
            <a:srgbClr val="FFFF99">
              <a:alpha val="50195"/>
            </a:srgbClr>
          </a:solidFill>
          <a:ln w="9525">
            <a:solidFill>
              <a:schemeClr val="tx1"/>
            </a:solidFill>
            <a:round/>
            <a:headEnd/>
            <a:tailEnd/>
          </a:ln>
        </p:spPr>
        <p:txBody>
          <a:bodyPr wrap="none" anchor="ctr"/>
          <a:lstStyle/>
          <a:p>
            <a:r>
              <a:rPr lang="en-US" sz="1400"/>
              <a:t>P</a:t>
            </a:r>
            <a:r>
              <a:rPr lang="en-US" sz="1400" baseline="-25000"/>
              <a:t>Ar</a:t>
            </a:r>
            <a:r>
              <a:rPr lang="en-US" sz="1400"/>
              <a:t> = 2 atm</a:t>
            </a:r>
          </a:p>
        </p:txBody>
      </p:sp>
      <p:sp>
        <p:nvSpPr>
          <p:cNvPr id="113672" name="AutoShape 8"/>
          <p:cNvSpPr>
            <a:spLocks noChangeArrowheads="1"/>
          </p:cNvSpPr>
          <p:nvPr/>
        </p:nvSpPr>
        <p:spPr bwMode="auto">
          <a:xfrm>
            <a:off x="6581775" y="4629150"/>
            <a:ext cx="1524000" cy="1524000"/>
          </a:xfrm>
          <a:prstGeom prst="can">
            <a:avLst>
              <a:gd name="adj" fmla="val 25000"/>
            </a:avLst>
          </a:prstGeom>
          <a:solidFill>
            <a:srgbClr val="DFDFDF">
              <a:alpha val="50195"/>
            </a:srgbClr>
          </a:solidFill>
          <a:ln w="9525">
            <a:solidFill>
              <a:schemeClr val="tx1"/>
            </a:solidFill>
            <a:round/>
            <a:headEnd/>
            <a:tailEnd/>
          </a:ln>
        </p:spPr>
        <p:txBody>
          <a:bodyPr wrap="none" anchor="ctr"/>
          <a:lstStyle/>
          <a:p>
            <a:r>
              <a:rPr lang="en-US" sz="2400"/>
              <a:t>P</a:t>
            </a:r>
            <a:r>
              <a:rPr lang="en-US" sz="2400" baseline="-25000"/>
              <a:t>total</a:t>
            </a:r>
            <a:r>
              <a:rPr lang="en-US" sz="2400"/>
              <a:t> = ?</a:t>
            </a:r>
          </a:p>
        </p:txBody>
      </p:sp>
      <p:sp>
        <p:nvSpPr>
          <p:cNvPr id="113673" name="Text Box 9"/>
          <p:cNvSpPr txBox="1">
            <a:spLocks noChangeArrowheads="1"/>
          </p:cNvSpPr>
          <p:nvPr/>
        </p:nvSpPr>
        <p:spPr bwMode="auto">
          <a:xfrm>
            <a:off x="1003300" y="6164263"/>
            <a:ext cx="7008813" cy="396875"/>
          </a:xfrm>
          <a:prstGeom prst="rect">
            <a:avLst/>
          </a:prstGeom>
          <a:noFill/>
          <a:ln w="9525">
            <a:noFill/>
            <a:miter lim="800000"/>
            <a:headEnd/>
            <a:tailEnd/>
          </a:ln>
        </p:spPr>
        <p:txBody>
          <a:bodyPr wrap="none">
            <a:spAutoFit/>
          </a:bodyPr>
          <a:lstStyle/>
          <a:p>
            <a:pPr algn="l"/>
            <a:r>
              <a:rPr lang="en-US" sz="2000"/>
              <a:t>V = 1 liter	 			               V = 2 liters</a:t>
            </a:r>
          </a:p>
        </p:txBody>
      </p:sp>
      <p:sp>
        <p:nvSpPr>
          <p:cNvPr id="125963" name="AutoShape 1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3680" name="Text Box 16"/>
          <p:cNvSpPr txBox="1">
            <a:spLocks noChangeArrowheads="1"/>
          </p:cNvSpPr>
          <p:nvPr/>
        </p:nvSpPr>
        <p:spPr bwMode="auto">
          <a:xfrm>
            <a:off x="1809750" y="3354388"/>
            <a:ext cx="5500688" cy="304800"/>
          </a:xfrm>
          <a:prstGeom prst="rect">
            <a:avLst/>
          </a:prstGeom>
          <a:noFill/>
          <a:ln w="9525">
            <a:noFill/>
            <a:miter lim="800000"/>
            <a:headEnd/>
            <a:tailEnd/>
          </a:ln>
        </p:spPr>
        <p:txBody>
          <a:bodyPr wrap="none">
            <a:spAutoFit/>
          </a:bodyPr>
          <a:lstStyle/>
          <a:p>
            <a:r>
              <a:rPr lang="en-US" sz="1400" i="1">
                <a:solidFill>
                  <a:schemeClr val="accent2"/>
                </a:solidFill>
              </a:rPr>
              <a:t>What would the pressure of argon be if transferred to 2 L container?</a:t>
            </a:r>
          </a:p>
        </p:txBody>
      </p:sp>
      <p:sp>
        <p:nvSpPr>
          <p:cNvPr id="113682" name="Rectangle 18"/>
          <p:cNvSpPr>
            <a:spLocks noChangeArrowheads="1"/>
          </p:cNvSpPr>
          <p:nvPr/>
        </p:nvSpPr>
        <p:spPr bwMode="auto">
          <a:xfrm>
            <a:off x="2909888" y="6164263"/>
            <a:ext cx="3306762" cy="396875"/>
          </a:xfrm>
          <a:prstGeom prst="rect">
            <a:avLst/>
          </a:prstGeom>
          <a:noFill/>
          <a:ln w="9525">
            <a:noFill/>
            <a:miter lim="800000"/>
            <a:headEnd/>
            <a:tailEnd/>
          </a:ln>
        </p:spPr>
        <p:txBody>
          <a:bodyPr wrap="none">
            <a:spAutoFit/>
          </a:bodyPr>
          <a:lstStyle/>
          <a:p>
            <a:r>
              <a:rPr lang="en-US" sz="2000"/>
              <a:t>V = 3 liters         V = 0.5 liter</a:t>
            </a:r>
          </a:p>
        </p:txBody>
      </p:sp>
      <p:sp>
        <p:nvSpPr>
          <p:cNvPr id="113684" name="Rectangle 20"/>
          <p:cNvSpPr>
            <a:spLocks noChangeArrowheads="1"/>
          </p:cNvSpPr>
          <p:nvPr/>
        </p:nvSpPr>
        <p:spPr bwMode="auto">
          <a:xfrm>
            <a:off x="6192838" y="3638550"/>
            <a:ext cx="1985962" cy="336550"/>
          </a:xfrm>
          <a:prstGeom prst="rect">
            <a:avLst/>
          </a:prstGeom>
          <a:noFill/>
          <a:ln w="9525">
            <a:noFill/>
            <a:miter lim="800000"/>
            <a:headEnd/>
            <a:tailEnd/>
          </a:ln>
        </p:spPr>
        <p:txBody>
          <a:bodyPr wrap="none">
            <a:spAutoFit/>
          </a:bodyPr>
          <a:lstStyle/>
          <a:p>
            <a:pPr algn="l"/>
            <a:r>
              <a:rPr lang="en-US" sz="1600"/>
              <a:t>P</a:t>
            </a:r>
            <a:r>
              <a:rPr lang="en-US" sz="1600" baseline="-25000"/>
              <a:t>1</a:t>
            </a:r>
            <a:r>
              <a:rPr lang="en-US" sz="1600"/>
              <a:t> x V</a:t>
            </a:r>
            <a:r>
              <a:rPr lang="en-US" sz="1600" baseline="-25000"/>
              <a:t>1</a:t>
            </a:r>
            <a:r>
              <a:rPr lang="en-US" sz="1600"/>
              <a:t>   =    P</a:t>
            </a:r>
            <a:r>
              <a:rPr lang="en-US" sz="1600" baseline="-25000"/>
              <a:t>2</a:t>
            </a:r>
            <a:r>
              <a:rPr lang="en-US" sz="1600"/>
              <a:t> x V</a:t>
            </a:r>
            <a:r>
              <a:rPr lang="en-US" sz="1600" baseline="-25000"/>
              <a:t>2</a:t>
            </a:r>
          </a:p>
        </p:txBody>
      </p:sp>
      <p:sp>
        <p:nvSpPr>
          <p:cNvPr id="113685" name="Rectangle 21"/>
          <p:cNvSpPr>
            <a:spLocks noChangeArrowheads="1"/>
          </p:cNvSpPr>
          <p:nvPr/>
        </p:nvSpPr>
        <p:spPr bwMode="auto">
          <a:xfrm>
            <a:off x="5819775" y="3927475"/>
            <a:ext cx="2684463" cy="336550"/>
          </a:xfrm>
          <a:prstGeom prst="rect">
            <a:avLst/>
          </a:prstGeom>
          <a:noFill/>
          <a:ln w="9525">
            <a:noFill/>
            <a:miter lim="800000"/>
            <a:headEnd/>
            <a:tailEnd/>
          </a:ln>
        </p:spPr>
        <p:txBody>
          <a:bodyPr wrap="none">
            <a:spAutoFit/>
          </a:bodyPr>
          <a:lstStyle/>
          <a:p>
            <a:pPr algn="l"/>
            <a:r>
              <a:rPr lang="en-US" sz="1600"/>
              <a:t>(2 atm) (1L)  =  (X atm) (2L)</a:t>
            </a:r>
          </a:p>
        </p:txBody>
      </p:sp>
      <p:sp>
        <p:nvSpPr>
          <p:cNvPr id="113686" name="Rectangle 22"/>
          <p:cNvSpPr>
            <a:spLocks noChangeArrowheads="1"/>
          </p:cNvSpPr>
          <p:nvPr/>
        </p:nvSpPr>
        <p:spPr bwMode="auto">
          <a:xfrm>
            <a:off x="6618288" y="4210050"/>
            <a:ext cx="1316037" cy="336550"/>
          </a:xfrm>
          <a:prstGeom prst="rect">
            <a:avLst/>
          </a:prstGeom>
          <a:noFill/>
          <a:ln w="9525">
            <a:noFill/>
            <a:miter lim="800000"/>
            <a:headEnd/>
            <a:tailEnd/>
          </a:ln>
        </p:spPr>
        <p:txBody>
          <a:bodyPr wrap="none">
            <a:spAutoFit/>
          </a:bodyPr>
          <a:lstStyle/>
          <a:p>
            <a:pPr algn="l"/>
            <a:r>
              <a:rPr lang="en-US" sz="1600"/>
              <a:t>P</a:t>
            </a:r>
            <a:r>
              <a:rPr lang="en-US" sz="1600" baseline="-25000"/>
              <a:t>Ar</a:t>
            </a:r>
            <a:r>
              <a:rPr lang="en-US" sz="1600"/>
              <a:t>  =  1 atm</a:t>
            </a:r>
          </a:p>
        </p:txBody>
      </p:sp>
      <p:sp>
        <p:nvSpPr>
          <p:cNvPr id="113691" name="Rectangle 27"/>
          <p:cNvSpPr>
            <a:spLocks noChangeArrowheads="1"/>
          </p:cNvSpPr>
          <p:nvPr/>
        </p:nvSpPr>
        <p:spPr bwMode="auto">
          <a:xfrm>
            <a:off x="2897188" y="5160963"/>
            <a:ext cx="1209675" cy="304800"/>
          </a:xfrm>
          <a:prstGeom prst="rect">
            <a:avLst/>
          </a:prstGeom>
          <a:noFill/>
          <a:ln w="9525">
            <a:noFill/>
            <a:miter lim="800000"/>
            <a:headEnd/>
            <a:tailEnd/>
          </a:ln>
        </p:spPr>
        <p:txBody>
          <a:bodyPr wrap="none">
            <a:spAutoFit/>
          </a:bodyPr>
          <a:lstStyle/>
          <a:p>
            <a:r>
              <a:rPr lang="en-US" sz="1400"/>
              <a:t>P</a:t>
            </a:r>
            <a:r>
              <a:rPr lang="en-US" sz="1400" baseline="-25000"/>
              <a:t>Kr</a:t>
            </a:r>
            <a:r>
              <a:rPr lang="en-US" sz="1400"/>
              <a:t> = 0.5 atm</a:t>
            </a:r>
          </a:p>
        </p:txBody>
      </p:sp>
      <p:sp>
        <p:nvSpPr>
          <p:cNvPr id="113692" name="Rectangle 28"/>
          <p:cNvSpPr>
            <a:spLocks noChangeArrowheads="1"/>
          </p:cNvSpPr>
          <p:nvPr/>
        </p:nvSpPr>
        <p:spPr bwMode="auto">
          <a:xfrm>
            <a:off x="3203575" y="5554663"/>
            <a:ext cx="4572000" cy="517525"/>
          </a:xfrm>
          <a:prstGeom prst="rect">
            <a:avLst/>
          </a:prstGeom>
          <a:noFill/>
          <a:ln w="9525">
            <a:noFill/>
            <a:miter lim="800000"/>
            <a:headEnd/>
            <a:tailEnd/>
          </a:ln>
        </p:spPr>
        <p:txBody>
          <a:bodyPr>
            <a:spAutoFit/>
          </a:bodyPr>
          <a:lstStyle/>
          <a:p>
            <a:r>
              <a:rPr lang="en-US" sz="1400"/>
              <a:t>P</a:t>
            </a:r>
            <a:r>
              <a:rPr lang="en-US" sz="1400" baseline="-25000"/>
              <a:t>xe</a:t>
            </a:r>
            <a:r>
              <a:rPr lang="en-US" sz="1400"/>
              <a:t> </a:t>
            </a:r>
          </a:p>
          <a:p>
            <a:r>
              <a:rPr lang="en-US" sz="1400"/>
              <a:t>6 atm</a:t>
            </a:r>
          </a:p>
        </p:txBody>
      </p:sp>
      <p:sp>
        <p:nvSpPr>
          <p:cNvPr id="113693" name="Freeform 29"/>
          <p:cNvSpPr>
            <a:spLocks/>
          </p:cNvSpPr>
          <p:nvPr/>
        </p:nvSpPr>
        <p:spPr bwMode="auto">
          <a:xfrm>
            <a:off x="1557338" y="3689350"/>
            <a:ext cx="5024437" cy="1304925"/>
          </a:xfrm>
          <a:custGeom>
            <a:avLst/>
            <a:gdLst>
              <a:gd name="T0" fmla="*/ 0 w 3165"/>
              <a:gd name="T1" fmla="*/ 2147483647 h 822"/>
              <a:gd name="T2" fmla="*/ 2147483647 w 3165"/>
              <a:gd name="T3" fmla="*/ 2147483647 h 822"/>
              <a:gd name="T4" fmla="*/ 2147483647 w 3165"/>
              <a:gd name="T5" fmla="*/ 2147483647 h 822"/>
              <a:gd name="T6" fmla="*/ 0 60000 65536"/>
              <a:gd name="T7" fmla="*/ 0 60000 65536"/>
              <a:gd name="T8" fmla="*/ 0 60000 65536"/>
              <a:gd name="T9" fmla="*/ 0 w 3165"/>
              <a:gd name="T10" fmla="*/ 0 h 822"/>
              <a:gd name="T11" fmla="*/ 3165 w 3165"/>
              <a:gd name="T12" fmla="*/ 822 h 822"/>
            </a:gdLst>
            <a:ahLst/>
            <a:cxnLst>
              <a:cxn ang="T6">
                <a:pos x="T0" y="T1"/>
              </a:cxn>
              <a:cxn ang="T7">
                <a:pos x="T2" y="T3"/>
              </a:cxn>
              <a:cxn ang="T8">
                <a:pos x="T4" y="T5"/>
              </a:cxn>
            </a:cxnLst>
            <a:rect l="T9" t="T10" r="T11" b="T12"/>
            <a:pathLst>
              <a:path w="3165" h="822">
                <a:moveTo>
                  <a:pt x="0" y="822"/>
                </a:moveTo>
                <a:cubicBezTo>
                  <a:pt x="537" y="448"/>
                  <a:pt x="1075" y="74"/>
                  <a:pt x="1602" y="37"/>
                </a:cubicBezTo>
                <a:cubicBezTo>
                  <a:pt x="2129" y="0"/>
                  <a:pt x="2647" y="300"/>
                  <a:pt x="3165" y="600"/>
                </a:cubicBezTo>
              </a:path>
            </a:pathLst>
          </a:custGeom>
          <a:noFill/>
          <a:ln w="22225">
            <a:solidFill>
              <a:srgbClr val="333333"/>
            </a:solidFill>
            <a:round/>
            <a:headEnd/>
            <a:tailEnd type="stealth" w="med" len="med"/>
          </a:ln>
        </p:spPr>
        <p:txBody>
          <a:bodyPr/>
          <a:lstStyle/>
          <a:p>
            <a:endParaRPr lang="en-US"/>
          </a:p>
        </p:txBody>
      </p:sp>
      <p:sp>
        <p:nvSpPr>
          <p:cNvPr id="113694" name="Text Box 30"/>
          <p:cNvSpPr txBox="1">
            <a:spLocks noChangeArrowheads="1"/>
          </p:cNvSpPr>
          <p:nvPr/>
        </p:nvSpPr>
        <p:spPr bwMode="auto">
          <a:xfrm>
            <a:off x="765175" y="3733800"/>
            <a:ext cx="1784350" cy="274638"/>
          </a:xfrm>
          <a:prstGeom prst="rect">
            <a:avLst/>
          </a:prstGeom>
          <a:noFill/>
          <a:ln w="9525">
            <a:noFill/>
            <a:miter lim="800000"/>
            <a:headEnd/>
            <a:tailEnd/>
          </a:ln>
        </p:spPr>
        <p:txBody>
          <a:bodyPr wrap="none">
            <a:spAutoFit/>
          </a:bodyPr>
          <a:lstStyle/>
          <a:p>
            <a:r>
              <a:rPr lang="en-US" b="1"/>
              <a:t>P</a:t>
            </a:r>
            <a:r>
              <a:rPr lang="en-US" b="1" baseline="-25000"/>
              <a:t>T</a:t>
            </a:r>
            <a:r>
              <a:rPr lang="en-US" b="1"/>
              <a:t>  =  P</a:t>
            </a:r>
            <a:r>
              <a:rPr lang="en-US" b="1" baseline="-25000"/>
              <a:t>Ar</a:t>
            </a:r>
            <a:r>
              <a:rPr lang="en-US" b="1"/>
              <a:t>  +  P</a:t>
            </a:r>
            <a:r>
              <a:rPr lang="en-US" b="1" baseline="-25000"/>
              <a:t>Kr</a:t>
            </a:r>
            <a:r>
              <a:rPr lang="en-US" b="1"/>
              <a:t>  +  P</a:t>
            </a:r>
            <a:r>
              <a:rPr lang="en-US" b="1" baseline="-25000"/>
              <a:t>Xe</a:t>
            </a:r>
          </a:p>
        </p:txBody>
      </p:sp>
      <p:sp>
        <p:nvSpPr>
          <p:cNvPr id="113695" name="Text Box 31"/>
          <p:cNvSpPr txBox="1">
            <a:spLocks noChangeArrowheads="1"/>
          </p:cNvSpPr>
          <p:nvPr/>
        </p:nvSpPr>
        <p:spPr bwMode="auto">
          <a:xfrm>
            <a:off x="762000" y="4021138"/>
            <a:ext cx="1844675" cy="274637"/>
          </a:xfrm>
          <a:prstGeom prst="rect">
            <a:avLst/>
          </a:prstGeom>
          <a:noFill/>
          <a:ln w="9525">
            <a:noFill/>
            <a:miter lim="800000"/>
            <a:headEnd/>
            <a:tailEnd/>
          </a:ln>
        </p:spPr>
        <p:txBody>
          <a:bodyPr wrap="none">
            <a:spAutoFit/>
          </a:bodyPr>
          <a:lstStyle/>
          <a:p>
            <a:r>
              <a:rPr lang="en-US" b="1"/>
              <a:t>P</a:t>
            </a:r>
            <a:r>
              <a:rPr lang="en-US" b="1" baseline="-25000"/>
              <a:t>T</a:t>
            </a:r>
            <a:r>
              <a:rPr lang="en-US" b="1"/>
              <a:t>  =  2  +  380  +  607.8</a:t>
            </a:r>
            <a:endParaRPr lang="en-US" b="1" baseline="-25000"/>
          </a:p>
        </p:txBody>
      </p:sp>
      <p:sp>
        <p:nvSpPr>
          <p:cNvPr id="113696" name="Text Box 32"/>
          <p:cNvSpPr txBox="1">
            <a:spLocks noChangeArrowheads="1"/>
          </p:cNvSpPr>
          <p:nvPr/>
        </p:nvSpPr>
        <p:spPr bwMode="auto">
          <a:xfrm>
            <a:off x="1033463" y="4294188"/>
            <a:ext cx="987425" cy="274637"/>
          </a:xfrm>
          <a:prstGeom prst="rect">
            <a:avLst/>
          </a:prstGeom>
          <a:noFill/>
          <a:ln w="9525">
            <a:noFill/>
            <a:miter lim="800000"/>
            <a:headEnd/>
            <a:tailEnd/>
          </a:ln>
        </p:spPr>
        <p:txBody>
          <a:bodyPr wrap="none">
            <a:spAutoFit/>
          </a:bodyPr>
          <a:lstStyle/>
          <a:p>
            <a:r>
              <a:rPr lang="en-US" b="1"/>
              <a:t>P</a:t>
            </a:r>
            <a:r>
              <a:rPr lang="en-US" b="1" baseline="-25000"/>
              <a:t>T</a:t>
            </a:r>
            <a:r>
              <a:rPr lang="en-US" b="1"/>
              <a:t>  =  989.8</a:t>
            </a:r>
            <a:endParaRPr lang="en-US" b="1" baseline="-25000"/>
          </a:p>
        </p:txBody>
      </p:sp>
      <p:grpSp>
        <p:nvGrpSpPr>
          <p:cNvPr id="2" name="Group 35"/>
          <p:cNvGrpSpPr>
            <a:grpSpLocks/>
          </p:cNvGrpSpPr>
          <p:nvPr/>
        </p:nvGrpSpPr>
        <p:grpSpPr bwMode="auto">
          <a:xfrm>
            <a:off x="609600" y="3524250"/>
            <a:ext cx="2019300" cy="1157288"/>
            <a:chOff x="384" y="2220"/>
            <a:chExt cx="1272" cy="729"/>
          </a:xfrm>
        </p:grpSpPr>
        <p:sp>
          <p:nvSpPr>
            <p:cNvPr id="125982" name="Oval 33"/>
            <p:cNvSpPr>
              <a:spLocks noChangeArrowheads="1"/>
            </p:cNvSpPr>
            <p:nvPr/>
          </p:nvSpPr>
          <p:spPr bwMode="auto">
            <a:xfrm>
              <a:off x="384" y="2220"/>
              <a:ext cx="1272" cy="729"/>
            </a:xfrm>
            <a:prstGeom prst="ellipse">
              <a:avLst/>
            </a:prstGeom>
            <a:noFill/>
            <a:ln w="22225">
              <a:solidFill>
                <a:srgbClr val="FF0000"/>
              </a:solidFill>
              <a:round/>
              <a:headEnd/>
              <a:tailEnd/>
            </a:ln>
          </p:spPr>
          <p:txBody>
            <a:bodyPr wrap="none" anchor="ctr"/>
            <a:lstStyle/>
            <a:p>
              <a:endParaRPr lang="en-US"/>
            </a:p>
          </p:txBody>
        </p:sp>
        <p:sp>
          <p:nvSpPr>
            <p:cNvPr id="125983" name="Line 34"/>
            <p:cNvSpPr>
              <a:spLocks noChangeShapeType="1"/>
            </p:cNvSpPr>
            <p:nvPr/>
          </p:nvSpPr>
          <p:spPr bwMode="auto">
            <a:xfrm>
              <a:off x="629" y="2291"/>
              <a:ext cx="861" cy="549"/>
            </a:xfrm>
            <a:prstGeom prst="line">
              <a:avLst/>
            </a:prstGeom>
            <a:noFill/>
            <a:ln w="22225">
              <a:solidFill>
                <a:srgbClr val="FF0000"/>
              </a:solidFill>
              <a:round/>
              <a:headEnd/>
              <a:tailEnd/>
            </a:ln>
          </p:spPr>
          <p:txBody>
            <a:bodyPr/>
            <a:lstStyle/>
            <a:p>
              <a:endParaRPr lang="en-US"/>
            </a:p>
          </p:txBody>
        </p:sp>
      </p:grpSp>
      <p:sp>
        <p:nvSpPr>
          <p:cNvPr id="113700" name="Text Box 36"/>
          <p:cNvSpPr txBox="1">
            <a:spLocks noChangeArrowheads="1"/>
          </p:cNvSpPr>
          <p:nvPr/>
        </p:nvSpPr>
        <p:spPr bwMode="auto">
          <a:xfrm>
            <a:off x="760413" y="3730625"/>
            <a:ext cx="1784350" cy="274638"/>
          </a:xfrm>
          <a:prstGeom prst="rect">
            <a:avLst/>
          </a:prstGeom>
          <a:noFill/>
          <a:ln w="9525">
            <a:noFill/>
            <a:miter lim="800000"/>
            <a:headEnd/>
            <a:tailEnd/>
          </a:ln>
        </p:spPr>
        <p:txBody>
          <a:bodyPr wrap="none">
            <a:spAutoFit/>
          </a:bodyPr>
          <a:lstStyle/>
          <a:p>
            <a:r>
              <a:rPr lang="en-US" b="1"/>
              <a:t>P</a:t>
            </a:r>
            <a:r>
              <a:rPr lang="en-US" b="1" baseline="-25000"/>
              <a:t>T</a:t>
            </a:r>
            <a:r>
              <a:rPr lang="en-US" b="1"/>
              <a:t>  =  P</a:t>
            </a:r>
            <a:r>
              <a:rPr lang="en-US" b="1" baseline="-25000"/>
              <a:t>Ar</a:t>
            </a:r>
            <a:r>
              <a:rPr lang="en-US" b="1"/>
              <a:t>  +  P</a:t>
            </a:r>
            <a:r>
              <a:rPr lang="en-US" b="1" baseline="-25000"/>
              <a:t>Kr</a:t>
            </a:r>
            <a:r>
              <a:rPr lang="en-US" b="1"/>
              <a:t>  +  P</a:t>
            </a:r>
            <a:r>
              <a:rPr lang="en-US" b="1" baseline="-25000"/>
              <a:t>Xe</a:t>
            </a:r>
          </a:p>
        </p:txBody>
      </p:sp>
      <p:sp>
        <p:nvSpPr>
          <p:cNvPr id="113701" name="Text Box 37"/>
          <p:cNvSpPr txBox="1">
            <a:spLocks noChangeArrowheads="1"/>
          </p:cNvSpPr>
          <p:nvPr/>
        </p:nvSpPr>
        <p:spPr bwMode="auto">
          <a:xfrm>
            <a:off x="927100" y="4017963"/>
            <a:ext cx="1508125" cy="274637"/>
          </a:xfrm>
          <a:prstGeom prst="rect">
            <a:avLst/>
          </a:prstGeom>
          <a:noFill/>
          <a:ln w="9525">
            <a:noFill/>
            <a:miter lim="800000"/>
            <a:headEnd/>
            <a:tailEnd/>
          </a:ln>
        </p:spPr>
        <p:txBody>
          <a:bodyPr wrap="none">
            <a:spAutoFit/>
          </a:bodyPr>
          <a:lstStyle/>
          <a:p>
            <a:r>
              <a:rPr lang="en-US" b="1"/>
              <a:t>P</a:t>
            </a:r>
            <a:r>
              <a:rPr lang="en-US" b="1" baseline="-25000"/>
              <a:t>T</a:t>
            </a:r>
            <a:r>
              <a:rPr lang="en-US" b="1"/>
              <a:t>  =  2  +  0.5  +  6</a:t>
            </a:r>
            <a:endParaRPr lang="en-US" b="1" baseline="-25000"/>
          </a:p>
        </p:txBody>
      </p:sp>
      <p:sp>
        <p:nvSpPr>
          <p:cNvPr id="113702" name="Text Box 38"/>
          <p:cNvSpPr txBox="1">
            <a:spLocks noChangeArrowheads="1"/>
          </p:cNvSpPr>
          <p:nvPr/>
        </p:nvSpPr>
        <p:spPr bwMode="auto">
          <a:xfrm>
            <a:off x="960438" y="4291013"/>
            <a:ext cx="1131887" cy="274637"/>
          </a:xfrm>
          <a:prstGeom prst="rect">
            <a:avLst/>
          </a:prstGeom>
          <a:noFill/>
          <a:ln w="9525">
            <a:noFill/>
            <a:miter lim="800000"/>
            <a:headEnd/>
            <a:tailEnd/>
          </a:ln>
        </p:spPr>
        <p:txBody>
          <a:bodyPr wrap="none">
            <a:spAutoFit/>
          </a:bodyPr>
          <a:lstStyle/>
          <a:p>
            <a:r>
              <a:rPr lang="en-US" b="1"/>
              <a:t>P</a:t>
            </a:r>
            <a:r>
              <a:rPr lang="en-US" b="1" baseline="-25000"/>
              <a:t>T</a:t>
            </a:r>
            <a:r>
              <a:rPr lang="en-US" b="1"/>
              <a:t>  =  8.5 atm</a:t>
            </a:r>
            <a:endParaRPr lang="en-US" b="1" baseline="-25000"/>
          </a:p>
        </p:txBody>
      </p:sp>
      <p:grpSp>
        <p:nvGrpSpPr>
          <p:cNvPr id="3" name="Group 39"/>
          <p:cNvGrpSpPr>
            <a:grpSpLocks/>
          </p:cNvGrpSpPr>
          <p:nvPr/>
        </p:nvGrpSpPr>
        <p:grpSpPr bwMode="auto">
          <a:xfrm>
            <a:off x="604838" y="3521075"/>
            <a:ext cx="2019300" cy="1157288"/>
            <a:chOff x="384" y="2220"/>
            <a:chExt cx="1272" cy="729"/>
          </a:xfrm>
        </p:grpSpPr>
        <p:sp>
          <p:nvSpPr>
            <p:cNvPr id="125980" name="Oval 40"/>
            <p:cNvSpPr>
              <a:spLocks noChangeArrowheads="1"/>
            </p:cNvSpPr>
            <p:nvPr/>
          </p:nvSpPr>
          <p:spPr bwMode="auto">
            <a:xfrm>
              <a:off x="384" y="2220"/>
              <a:ext cx="1272" cy="729"/>
            </a:xfrm>
            <a:prstGeom prst="ellipse">
              <a:avLst/>
            </a:prstGeom>
            <a:noFill/>
            <a:ln w="22225">
              <a:solidFill>
                <a:srgbClr val="FF0000"/>
              </a:solidFill>
              <a:round/>
              <a:headEnd/>
              <a:tailEnd/>
            </a:ln>
          </p:spPr>
          <p:txBody>
            <a:bodyPr wrap="none" anchor="ctr"/>
            <a:lstStyle/>
            <a:p>
              <a:endParaRPr lang="en-US"/>
            </a:p>
          </p:txBody>
        </p:sp>
        <p:sp>
          <p:nvSpPr>
            <p:cNvPr id="125981" name="Line 41"/>
            <p:cNvSpPr>
              <a:spLocks noChangeShapeType="1"/>
            </p:cNvSpPr>
            <p:nvPr/>
          </p:nvSpPr>
          <p:spPr bwMode="auto">
            <a:xfrm>
              <a:off x="629" y="2291"/>
              <a:ext cx="861" cy="549"/>
            </a:xfrm>
            <a:prstGeom prst="line">
              <a:avLst/>
            </a:prstGeom>
            <a:noFill/>
            <a:ln w="22225">
              <a:solidFill>
                <a:srgbClr val="FF0000"/>
              </a:solidFill>
              <a:round/>
              <a:headEnd/>
              <a:tailEnd/>
            </a:ln>
          </p:spPr>
          <p:txBody>
            <a:bodyP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out)">
                                      <p:cBhvr>
                                        <p:cTn id="7" dur="500"/>
                                        <p:tgtEl>
                                          <p:spTgt spid="1136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3668"/>
                                        </p:tgtEl>
                                        <p:attrNameLst>
                                          <p:attrName>style.visibility</p:attrName>
                                        </p:attrNameLst>
                                      </p:cBhvr>
                                      <p:to>
                                        <p:strVal val="visible"/>
                                      </p:to>
                                    </p:set>
                                    <p:animEffect transition="in" filter="dissolve">
                                      <p:cBhvr>
                                        <p:cTn id="12" dur="500"/>
                                        <p:tgtEl>
                                          <p:spTgt spid="113668"/>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13671"/>
                                        </p:tgtEl>
                                        <p:attrNameLst>
                                          <p:attrName>style.visibility</p:attrName>
                                        </p:attrNameLst>
                                      </p:cBhvr>
                                      <p:to>
                                        <p:strVal val="visible"/>
                                      </p:to>
                                    </p:set>
                                    <p:animEffect transition="in" filter="dissolve">
                                      <p:cBhvr>
                                        <p:cTn id="16" dur="500"/>
                                        <p:tgtEl>
                                          <p:spTgt spid="11367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3688"/>
                                        </p:tgtEl>
                                        <p:attrNameLst>
                                          <p:attrName>style.visibility</p:attrName>
                                        </p:attrNameLst>
                                      </p:cBhvr>
                                      <p:to>
                                        <p:strVal val="visible"/>
                                      </p:to>
                                    </p:set>
                                    <p:animEffect transition="in" filter="dissolve">
                                      <p:cBhvr>
                                        <p:cTn id="19" dur="500"/>
                                        <p:tgtEl>
                                          <p:spTgt spid="113688"/>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13670"/>
                                        </p:tgtEl>
                                        <p:attrNameLst>
                                          <p:attrName>style.visibility</p:attrName>
                                        </p:attrNameLst>
                                      </p:cBhvr>
                                      <p:to>
                                        <p:strVal val="visible"/>
                                      </p:to>
                                    </p:set>
                                    <p:animEffect transition="in" filter="dissolve">
                                      <p:cBhvr>
                                        <p:cTn id="23" dur="500"/>
                                        <p:tgtEl>
                                          <p:spTgt spid="113670"/>
                                        </p:tgtEl>
                                      </p:cBhvr>
                                    </p:animEffect>
                                  </p:childTnLst>
                                </p:cTn>
                              </p:par>
                            </p:childTnLst>
                          </p:cTn>
                        </p:par>
                        <p:par>
                          <p:cTn id="24" fill="hold">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13690"/>
                                        </p:tgtEl>
                                        <p:attrNameLst>
                                          <p:attrName>style.visibility</p:attrName>
                                        </p:attrNameLst>
                                      </p:cBhvr>
                                      <p:to>
                                        <p:strVal val="visible"/>
                                      </p:to>
                                    </p:set>
                                    <p:animEffect transition="in" filter="dissolve">
                                      <p:cBhvr>
                                        <p:cTn id="27" dur="500"/>
                                        <p:tgtEl>
                                          <p:spTgt spid="113690"/>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113672"/>
                                        </p:tgtEl>
                                        <p:attrNameLst>
                                          <p:attrName>style.visibility</p:attrName>
                                        </p:attrNameLst>
                                      </p:cBhvr>
                                      <p:to>
                                        <p:strVal val="visible"/>
                                      </p:to>
                                    </p:set>
                                    <p:animEffect transition="in" filter="dissolve">
                                      <p:cBhvr>
                                        <p:cTn id="31" dur="500"/>
                                        <p:tgtEl>
                                          <p:spTgt spid="113672"/>
                                        </p:tgtEl>
                                      </p:cBhvr>
                                    </p:animEffect>
                                  </p:childTnLst>
                                </p:cTn>
                              </p:par>
                            </p:childTnLst>
                          </p:cTn>
                        </p:par>
                        <p:par>
                          <p:cTn id="32" fill="hold">
                            <p:stCondLst>
                              <p:cond delay="2500"/>
                            </p:stCondLst>
                            <p:childTnLst>
                              <p:par>
                                <p:cTn id="33" presetID="9" presetClass="entr" presetSubtype="0" fill="hold" grpId="0" nodeType="afterEffect">
                                  <p:stCondLst>
                                    <p:cond delay="0"/>
                                  </p:stCondLst>
                                  <p:childTnLst>
                                    <p:set>
                                      <p:cBhvr>
                                        <p:cTn id="34" dur="1" fill="hold">
                                          <p:stCondLst>
                                            <p:cond delay="0"/>
                                          </p:stCondLst>
                                        </p:cTn>
                                        <p:tgtEl>
                                          <p:spTgt spid="113673">
                                            <p:txEl>
                                              <p:pRg st="0" end="0"/>
                                            </p:txEl>
                                          </p:spTgt>
                                        </p:tgtEl>
                                        <p:attrNameLst>
                                          <p:attrName>style.visibility</p:attrName>
                                        </p:attrNameLst>
                                      </p:cBhvr>
                                      <p:to>
                                        <p:strVal val="visible"/>
                                      </p:to>
                                    </p:set>
                                    <p:animEffect transition="in" filter="dissolve">
                                      <p:cBhvr>
                                        <p:cTn id="35" dur="500"/>
                                        <p:tgtEl>
                                          <p:spTgt spid="113673">
                                            <p:txEl>
                                              <p:pRg st="0" end="0"/>
                                            </p:txEl>
                                          </p:spTgt>
                                        </p:tgtEl>
                                      </p:cBhvr>
                                    </p:animEffect>
                                  </p:childTnLst>
                                </p:cTn>
                              </p:par>
                              <p:par>
                                <p:cTn id="36" presetID="9" presetClass="entr" presetSubtype="0" fill="hold" grpId="1" nodeType="withEffect">
                                  <p:stCondLst>
                                    <p:cond delay="0"/>
                                  </p:stCondLst>
                                  <p:childTnLst>
                                    <p:set>
                                      <p:cBhvr>
                                        <p:cTn id="37" dur="1" fill="hold">
                                          <p:stCondLst>
                                            <p:cond delay="0"/>
                                          </p:stCondLst>
                                        </p:cTn>
                                        <p:tgtEl>
                                          <p:spTgt spid="113682"/>
                                        </p:tgtEl>
                                        <p:attrNameLst>
                                          <p:attrName>style.visibility</p:attrName>
                                        </p:attrNameLst>
                                      </p:cBhvr>
                                      <p:to>
                                        <p:strVal val="visible"/>
                                      </p:to>
                                    </p:set>
                                    <p:animEffect transition="in" filter="dissolve">
                                      <p:cBhvr>
                                        <p:cTn id="38" dur="500"/>
                                        <p:tgtEl>
                                          <p:spTgt spid="113682"/>
                                        </p:tgtEl>
                                      </p:cBhvr>
                                    </p:animEffect>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nodeType="clickEffect">
                                  <p:stCondLst>
                                    <p:cond delay="0"/>
                                  </p:stCondLst>
                                  <p:iterate type="lt">
                                    <p:tmPct val="10000"/>
                                  </p:iterate>
                                  <p:childTnLst>
                                    <p:set>
                                      <p:cBhvr>
                                        <p:cTn id="42" dur="1" fill="hold">
                                          <p:stCondLst>
                                            <p:cond delay="0"/>
                                          </p:stCondLst>
                                        </p:cTn>
                                        <p:tgtEl>
                                          <p:spTgt spid="113694"/>
                                        </p:tgtEl>
                                        <p:attrNameLst>
                                          <p:attrName>style.visibility</p:attrName>
                                        </p:attrNameLst>
                                      </p:cBhvr>
                                      <p:to>
                                        <p:strVal val="visible"/>
                                      </p:to>
                                    </p:set>
                                    <p:animEffect transition="in" filter="fade">
                                      <p:cBhvr>
                                        <p:cTn id="43" dur="1000"/>
                                        <p:tgtEl>
                                          <p:spTgt spid="113694"/>
                                        </p:tgtEl>
                                      </p:cBhvr>
                                    </p:animEffect>
                                    <p:anim calcmode="lin" valueType="num">
                                      <p:cBhvr>
                                        <p:cTn id="44" dur="1000" fill="hold"/>
                                        <p:tgtEl>
                                          <p:spTgt spid="113694"/>
                                        </p:tgtEl>
                                        <p:attrNameLst>
                                          <p:attrName>ppt_x</p:attrName>
                                        </p:attrNameLst>
                                      </p:cBhvr>
                                      <p:tavLst>
                                        <p:tav tm="0">
                                          <p:val>
                                            <p:strVal val="#ppt_x-.1"/>
                                          </p:val>
                                        </p:tav>
                                        <p:tav tm="100000">
                                          <p:val>
                                            <p:strVal val="#ppt_x"/>
                                          </p:val>
                                        </p:tav>
                                      </p:tavLst>
                                    </p:anim>
                                    <p:anim calcmode="lin" valueType="num">
                                      <p:cBhvr>
                                        <p:cTn id="45" dur="1000" fill="hold"/>
                                        <p:tgtEl>
                                          <p:spTgt spid="11369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3695"/>
                                        </p:tgtEl>
                                        <p:attrNameLst>
                                          <p:attrName>style.visibility</p:attrName>
                                        </p:attrNameLst>
                                      </p:cBhvr>
                                      <p:to>
                                        <p:strVal val="visible"/>
                                      </p:to>
                                    </p:set>
                                    <p:animEffect transition="in" filter="fade">
                                      <p:cBhvr>
                                        <p:cTn id="50" dur="1000"/>
                                        <p:tgtEl>
                                          <p:spTgt spid="113695"/>
                                        </p:tgtEl>
                                      </p:cBhvr>
                                    </p:animEffect>
                                    <p:anim calcmode="lin" valueType="num">
                                      <p:cBhvr>
                                        <p:cTn id="51" dur="1000" fill="hold"/>
                                        <p:tgtEl>
                                          <p:spTgt spid="113695"/>
                                        </p:tgtEl>
                                        <p:attrNameLst>
                                          <p:attrName>ppt_x</p:attrName>
                                        </p:attrNameLst>
                                      </p:cBhvr>
                                      <p:tavLst>
                                        <p:tav tm="0">
                                          <p:val>
                                            <p:strVal val="#ppt_x"/>
                                          </p:val>
                                        </p:tav>
                                        <p:tav tm="100000">
                                          <p:val>
                                            <p:strVal val="#ppt_x"/>
                                          </p:val>
                                        </p:tav>
                                      </p:tavLst>
                                    </p:anim>
                                    <p:anim calcmode="lin" valueType="num">
                                      <p:cBhvr>
                                        <p:cTn id="52" dur="1000" fill="hold"/>
                                        <p:tgtEl>
                                          <p:spTgt spid="11369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13696"/>
                                        </p:tgtEl>
                                        <p:attrNameLst>
                                          <p:attrName>style.visibility</p:attrName>
                                        </p:attrNameLst>
                                      </p:cBhvr>
                                      <p:to>
                                        <p:strVal val="visible"/>
                                      </p:to>
                                    </p:set>
                                    <p:animEffect transition="in" filter="dissolve">
                                      <p:cBhvr>
                                        <p:cTn id="57" dur="500"/>
                                        <p:tgtEl>
                                          <p:spTgt spid="11369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mph" presetSubtype="0" nodeType="clickEffect">
                                  <p:stCondLst>
                                    <p:cond delay="0"/>
                                  </p:stCondLst>
                                  <p:iterate type="lt">
                                    <p:tmAbs val="0"/>
                                  </p:iterate>
                                  <p:childTnLst>
                                    <p:set>
                                      <p:cBhvr rctx="PPT">
                                        <p:cTn id="68" dur="indefinite"/>
                                        <p:tgtEl>
                                          <p:spTgt spid="113694"/>
                                        </p:tgtEl>
                                        <p:attrNameLst>
                                          <p:attrName>style.opacity</p:attrName>
                                        </p:attrNameLst>
                                      </p:cBhvr>
                                      <p:to>
                                        <p:strVal val="0.5"/>
                                      </p:to>
                                    </p:set>
                                    <p:animEffect filter="image" prLst="opacity: 0.5">
                                      <p:cBhvr rctx="IE">
                                        <p:cTn id="69" dur="indefinite"/>
                                        <p:tgtEl>
                                          <p:spTgt spid="113694"/>
                                        </p:tgtEl>
                                      </p:cBhvr>
                                    </p:animEffect>
                                  </p:childTnLst>
                                </p:cTn>
                              </p:par>
                              <p:par>
                                <p:cTn id="70" presetID="9" presetClass="emph" presetSubtype="0" grpId="0" nodeType="withEffect">
                                  <p:stCondLst>
                                    <p:cond delay="0"/>
                                  </p:stCondLst>
                                  <p:childTnLst>
                                    <p:set>
                                      <p:cBhvr rctx="PPT">
                                        <p:cTn id="71" dur="indefinite"/>
                                        <p:tgtEl>
                                          <p:spTgt spid="113695"/>
                                        </p:tgtEl>
                                        <p:attrNameLst>
                                          <p:attrName>style.opacity</p:attrName>
                                        </p:attrNameLst>
                                      </p:cBhvr>
                                      <p:to>
                                        <p:strVal val="0.5"/>
                                      </p:to>
                                    </p:set>
                                    <p:animEffect filter="image" prLst="opacity: 0.5">
                                      <p:cBhvr rctx="IE">
                                        <p:cTn id="72" dur="indefinite"/>
                                        <p:tgtEl>
                                          <p:spTgt spid="113695"/>
                                        </p:tgtEl>
                                      </p:cBhvr>
                                    </p:animEffect>
                                  </p:childTnLst>
                                </p:cTn>
                              </p:par>
                              <p:par>
                                <p:cTn id="73" presetID="9" presetClass="emph" presetSubtype="0" grpId="0" nodeType="withEffect">
                                  <p:stCondLst>
                                    <p:cond delay="0"/>
                                  </p:stCondLst>
                                  <p:childTnLst>
                                    <p:set>
                                      <p:cBhvr rctx="PPT">
                                        <p:cTn id="74" dur="indefinite"/>
                                        <p:tgtEl>
                                          <p:spTgt spid="113696"/>
                                        </p:tgtEl>
                                        <p:attrNameLst>
                                          <p:attrName>style.opacity</p:attrName>
                                        </p:attrNameLst>
                                      </p:cBhvr>
                                      <p:to>
                                        <p:strVal val="0.5"/>
                                      </p:to>
                                    </p:set>
                                    <p:animEffect filter="image" prLst="opacity: 0.5">
                                      <p:cBhvr rctx="IE">
                                        <p:cTn id="75" dur="indefinite"/>
                                        <p:tgtEl>
                                          <p:spTgt spid="113696"/>
                                        </p:tgtEl>
                                      </p:cBhvr>
                                    </p:animEffect>
                                  </p:childTnLst>
                                </p:cTn>
                              </p:par>
                              <p:par>
                                <p:cTn id="76" presetID="9" presetClass="emph" presetSubtype="0" nodeType="withEffect">
                                  <p:stCondLst>
                                    <p:cond delay="0"/>
                                  </p:stCondLst>
                                  <p:childTnLst>
                                    <p:set>
                                      <p:cBhvr rctx="PPT">
                                        <p:cTn id="77" dur="indefinite"/>
                                        <p:tgtEl>
                                          <p:spTgt spid="2"/>
                                        </p:tgtEl>
                                        <p:attrNameLst>
                                          <p:attrName>style.opacity</p:attrName>
                                        </p:attrNameLst>
                                      </p:cBhvr>
                                      <p:to>
                                        <p:strVal val="0.5"/>
                                      </p:to>
                                    </p:set>
                                    <p:animEffect filter="image" prLst="opacity: 0.5">
                                      <p:cBhvr rctx="IE">
                                        <p:cTn id="78" dur="indefinite"/>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1" nodeType="clickEffect">
                                  <p:stCondLst>
                                    <p:cond delay="0"/>
                                  </p:stCondLst>
                                  <p:childTnLst>
                                    <p:animEffect transition="out" filter="dissolve">
                                      <p:cBhvr>
                                        <p:cTn id="82" dur="500"/>
                                        <p:tgtEl>
                                          <p:spTgt spid="113688"/>
                                        </p:tgtEl>
                                      </p:cBhvr>
                                    </p:animEffect>
                                    <p:set>
                                      <p:cBhvr>
                                        <p:cTn id="83" dur="1" fill="hold">
                                          <p:stCondLst>
                                            <p:cond delay="499"/>
                                          </p:stCondLst>
                                        </p:cTn>
                                        <p:tgtEl>
                                          <p:spTgt spid="113688"/>
                                        </p:tgtEl>
                                        <p:attrNameLst>
                                          <p:attrName>style.visibility</p:attrName>
                                        </p:attrNameLst>
                                      </p:cBhvr>
                                      <p:to>
                                        <p:strVal val="hidden"/>
                                      </p:to>
                                    </p:set>
                                  </p:childTnLst>
                                </p:cTn>
                              </p:par>
                              <p:par>
                                <p:cTn id="84" presetID="9" presetClass="entr" presetSubtype="0" fill="hold" grpId="0" nodeType="withEffect">
                                  <p:stCondLst>
                                    <p:cond delay="0"/>
                                  </p:stCondLst>
                                  <p:childTnLst>
                                    <p:set>
                                      <p:cBhvr>
                                        <p:cTn id="85" dur="1" fill="hold">
                                          <p:stCondLst>
                                            <p:cond delay="0"/>
                                          </p:stCondLst>
                                        </p:cTn>
                                        <p:tgtEl>
                                          <p:spTgt spid="113691"/>
                                        </p:tgtEl>
                                        <p:attrNameLst>
                                          <p:attrName>style.visibility</p:attrName>
                                        </p:attrNameLst>
                                      </p:cBhvr>
                                      <p:to>
                                        <p:strVal val="visible"/>
                                      </p:to>
                                    </p:set>
                                    <p:animEffect transition="in" filter="dissolve">
                                      <p:cBhvr>
                                        <p:cTn id="86" dur="500"/>
                                        <p:tgtEl>
                                          <p:spTgt spid="113691"/>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xit" presetSubtype="0" fill="hold" grpId="1" nodeType="clickEffect">
                                  <p:stCondLst>
                                    <p:cond delay="0"/>
                                  </p:stCondLst>
                                  <p:childTnLst>
                                    <p:animEffect transition="out" filter="dissolve">
                                      <p:cBhvr>
                                        <p:cTn id="90" dur="500"/>
                                        <p:tgtEl>
                                          <p:spTgt spid="113690"/>
                                        </p:tgtEl>
                                      </p:cBhvr>
                                    </p:animEffect>
                                    <p:set>
                                      <p:cBhvr>
                                        <p:cTn id="91" dur="1" fill="hold">
                                          <p:stCondLst>
                                            <p:cond delay="499"/>
                                          </p:stCondLst>
                                        </p:cTn>
                                        <p:tgtEl>
                                          <p:spTgt spid="113690"/>
                                        </p:tgtEl>
                                        <p:attrNameLst>
                                          <p:attrName>style.visibility</p:attrName>
                                        </p:attrNameLst>
                                      </p:cBhvr>
                                      <p:to>
                                        <p:strVal val="hidden"/>
                                      </p:to>
                                    </p:set>
                                  </p:childTnLst>
                                </p:cTn>
                              </p:par>
                              <p:par>
                                <p:cTn id="92" presetID="9" presetClass="entr" presetSubtype="0" fill="hold" grpId="0" nodeType="withEffect">
                                  <p:stCondLst>
                                    <p:cond delay="0"/>
                                  </p:stCondLst>
                                  <p:childTnLst>
                                    <p:set>
                                      <p:cBhvr>
                                        <p:cTn id="93" dur="1" fill="hold">
                                          <p:stCondLst>
                                            <p:cond delay="0"/>
                                          </p:stCondLst>
                                        </p:cTn>
                                        <p:tgtEl>
                                          <p:spTgt spid="113692"/>
                                        </p:tgtEl>
                                        <p:attrNameLst>
                                          <p:attrName>style.visibility</p:attrName>
                                        </p:attrNameLst>
                                      </p:cBhvr>
                                      <p:to>
                                        <p:strVal val="visible"/>
                                      </p:to>
                                    </p:set>
                                    <p:animEffect transition="in" filter="dissolve">
                                      <p:cBhvr>
                                        <p:cTn id="94" dur="500"/>
                                        <p:tgtEl>
                                          <p:spTgt spid="113692"/>
                                        </p:tgtEl>
                                      </p:cBhvr>
                                    </p:animEffect>
                                  </p:childTnLst>
                                </p:cTn>
                              </p:par>
                            </p:childTnLst>
                          </p:cTn>
                        </p:par>
                        <p:par>
                          <p:cTn id="95" fill="hold">
                            <p:stCondLst>
                              <p:cond delay="500"/>
                            </p:stCondLst>
                            <p:childTnLst>
                              <p:par>
                                <p:cTn id="96" presetID="55" presetClass="exit" presetSubtype="0" fill="hold" grpId="0" nodeType="afterEffect">
                                  <p:stCondLst>
                                    <p:cond delay="0"/>
                                  </p:stCondLst>
                                  <p:iterate type="lt">
                                    <p:tmPct val="0"/>
                                  </p:iterate>
                                  <p:childTnLst>
                                    <p:anim calcmode="lin" valueType="num">
                                      <p:cBhvr>
                                        <p:cTn id="97" dur="1000"/>
                                        <p:tgtEl>
                                          <p:spTgt spid="113694"/>
                                        </p:tgtEl>
                                        <p:attrNameLst>
                                          <p:attrName>ppt_w</p:attrName>
                                        </p:attrNameLst>
                                      </p:cBhvr>
                                      <p:tavLst>
                                        <p:tav tm="0">
                                          <p:val>
                                            <p:strVal val="ppt_w"/>
                                          </p:val>
                                        </p:tav>
                                        <p:tav tm="100000">
                                          <p:val>
                                            <p:strVal val="ppt_w*0.70"/>
                                          </p:val>
                                        </p:tav>
                                      </p:tavLst>
                                    </p:anim>
                                    <p:anim calcmode="lin" valueType="num">
                                      <p:cBhvr>
                                        <p:cTn id="98" dur="1000"/>
                                        <p:tgtEl>
                                          <p:spTgt spid="113694"/>
                                        </p:tgtEl>
                                        <p:attrNameLst>
                                          <p:attrName>ppt_h</p:attrName>
                                        </p:attrNameLst>
                                      </p:cBhvr>
                                      <p:tavLst>
                                        <p:tav tm="0">
                                          <p:val>
                                            <p:strVal val="ppt_h"/>
                                          </p:val>
                                        </p:tav>
                                        <p:tav tm="100000">
                                          <p:val>
                                            <p:strVal val="ppt_h"/>
                                          </p:val>
                                        </p:tav>
                                      </p:tavLst>
                                    </p:anim>
                                    <p:animEffect transition="out" filter="fade">
                                      <p:cBhvr>
                                        <p:cTn id="99" dur="1000"/>
                                        <p:tgtEl>
                                          <p:spTgt spid="113694"/>
                                        </p:tgtEl>
                                      </p:cBhvr>
                                    </p:animEffect>
                                    <p:set>
                                      <p:cBhvr>
                                        <p:cTn id="100" dur="1" fill="hold">
                                          <p:stCondLst>
                                            <p:cond delay="999"/>
                                          </p:stCondLst>
                                        </p:cTn>
                                        <p:tgtEl>
                                          <p:spTgt spid="113694"/>
                                        </p:tgtEl>
                                        <p:attrNameLst>
                                          <p:attrName>style.visibility</p:attrName>
                                        </p:attrNameLst>
                                      </p:cBhvr>
                                      <p:to>
                                        <p:strVal val="hidden"/>
                                      </p:to>
                                    </p:set>
                                  </p:childTnLst>
                                </p:cTn>
                              </p:par>
                              <p:par>
                                <p:cTn id="101" presetID="55" presetClass="exit" presetSubtype="0" fill="hold" grpId="1" nodeType="withEffect">
                                  <p:stCondLst>
                                    <p:cond delay="0"/>
                                  </p:stCondLst>
                                  <p:childTnLst>
                                    <p:anim calcmode="lin" valueType="num">
                                      <p:cBhvr>
                                        <p:cTn id="102" dur="1000"/>
                                        <p:tgtEl>
                                          <p:spTgt spid="113695"/>
                                        </p:tgtEl>
                                        <p:attrNameLst>
                                          <p:attrName>ppt_w</p:attrName>
                                        </p:attrNameLst>
                                      </p:cBhvr>
                                      <p:tavLst>
                                        <p:tav tm="0">
                                          <p:val>
                                            <p:strVal val="ppt_w"/>
                                          </p:val>
                                        </p:tav>
                                        <p:tav tm="100000">
                                          <p:val>
                                            <p:strVal val="ppt_w*0.70"/>
                                          </p:val>
                                        </p:tav>
                                      </p:tavLst>
                                    </p:anim>
                                    <p:anim calcmode="lin" valueType="num">
                                      <p:cBhvr>
                                        <p:cTn id="103" dur="1000"/>
                                        <p:tgtEl>
                                          <p:spTgt spid="113695"/>
                                        </p:tgtEl>
                                        <p:attrNameLst>
                                          <p:attrName>ppt_h</p:attrName>
                                        </p:attrNameLst>
                                      </p:cBhvr>
                                      <p:tavLst>
                                        <p:tav tm="0">
                                          <p:val>
                                            <p:strVal val="ppt_h"/>
                                          </p:val>
                                        </p:tav>
                                        <p:tav tm="100000">
                                          <p:val>
                                            <p:strVal val="ppt_h"/>
                                          </p:val>
                                        </p:tav>
                                      </p:tavLst>
                                    </p:anim>
                                    <p:animEffect transition="out" filter="fade">
                                      <p:cBhvr>
                                        <p:cTn id="104" dur="1000"/>
                                        <p:tgtEl>
                                          <p:spTgt spid="113695"/>
                                        </p:tgtEl>
                                      </p:cBhvr>
                                    </p:animEffect>
                                    <p:set>
                                      <p:cBhvr>
                                        <p:cTn id="105" dur="1" fill="hold">
                                          <p:stCondLst>
                                            <p:cond delay="999"/>
                                          </p:stCondLst>
                                        </p:cTn>
                                        <p:tgtEl>
                                          <p:spTgt spid="113695"/>
                                        </p:tgtEl>
                                        <p:attrNameLst>
                                          <p:attrName>style.visibility</p:attrName>
                                        </p:attrNameLst>
                                      </p:cBhvr>
                                      <p:to>
                                        <p:strVal val="hidden"/>
                                      </p:to>
                                    </p:set>
                                  </p:childTnLst>
                                </p:cTn>
                              </p:par>
                              <p:par>
                                <p:cTn id="106" presetID="55" presetClass="exit" presetSubtype="0" fill="hold" grpId="1" nodeType="withEffect">
                                  <p:stCondLst>
                                    <p:cond delay="0"/>
                                  </p:stCondLst>
                                  <p:childTnLst>
                                    <p:anim calcmode="lin" valueType="num">
                                      <p:cBhvr>
                                        <p:cTn id="107" dur="1000"/>
                                        <p:tgtEl>
                                          <p:spTgt spid="113696"/>
                                        </p:tgtEl>
                                        <p:attrNameLst>
                                          <p:attrName>ppt_w</p:attrName>
                                        </p:attrNameLst>
                                      </p:cBhvr>
                                      <p:tavLst>
                                        <p:tav tm="0">
                                          <p:val>
                                            <p:strVal val="ppt_w"/>
                                          </p:val>
                                        </p:tav>
                                        <p:tav tm="100000">
                                          <p:val>
                                            <p:strVal val="ppt_w*0.70"/>
                                          </p:val>
                                        </p:tav>
                                      </p:tavLst>
                                    </p:anim>
                                    <p:anim calcmode="lin" valueType="num">
                                      <p:cBhvr>
                                        <p:cTn id="108" dur="1000"/>
                                        <p:tgtEl>
                                          <p:spTgt spid="113696"/>
                                        </p:tgtEl>
                                        <p:attrNameLst>
                                          <p:attrName>ppt_h</p:attrName>
                                        </p:attrNameLst>
                                      </p:cBhvr>
                                      <p:tavLst>
                                        <p:tav tm="0">
                                          <p:val>
                                            <p:strVal val="ppt_h"/>
                                          </p:val>
                                        </p:tav>
                                        <p:tav tm="100000">
                                          <p:val>
                                            <p:strVal val="ppt_h"/>
                                          </p:val>
                                        </p:tav>
                                      </p:tavLst>
                                    </p:anim>
                                    <p:animEffect transition="out" filter="fade">
                                      <p:cBhvr>
                                        <p:cTn id="109" dur="1000"/>
                                        <p:tgtEl>
                                          <p:spTgt spid="113696"/>
                                        </p:tgtEl>
                                      </p:cBhvr>
                                    </p:animEffect>
                                    <p:set>
                                      <p:cBhvr>
                                        <p:cTn id="110" dur="1" fill="hold">
                                          <p:stCondLst>
                                            <p:cond delay="999"/>
                                          </p:stCondLst>
                                        </p:cTn>
                                        <p:tgtEl>
                                          <p:spTgt spid="113696"/>
                                        </p:tgtEl>
                                        <p:attrNameLst>
                                          <p:attrName>style.visibility</p:attrName>
                                        </p:attrNameLst>
                                      </p:cBhvr>
                                      <p:to>
                                        <p:strVal val="hidden"/>
                                      </p:to>
                                    </p:set>
                                  </p:childTnLst>
                                </p:cTn>
                              </p:par>
                              <p:par>
                                <p:cTn id="111" presetID="55" presetClass="exit" presetSubtype="0" fill="hold" nodeType="withEffect">
                                  <p:stCondLst>
                                    <p:cond delay="0"/>
                                  </p:stCondLst>
                                  <p:childTnLst>
                                    <p:anim calcmode="lin" valueType="num">
                                      <p:cBhvr>
                                        <p:cTn id="112" dur="1000"/>
                                        <p:tgtEl>
                                          <p:spTgt spid="2"/>
                                        </p:tgtEl>
                                        <p:attrNameLst>
                                          <p:attrName>ppt_w</p:attrName>
                                        </p:attrNameLst>
                                      </p:cBhvr>
                                      <p:tavLst>
                                        <p:tav tm="0">
                                          <p:val>
                                            <p:strVal val="ppt_w"/>
                                          </p:val>
                                        </p:tav>
                                        <p:tav tm="100000">
                                          <p:val>
                                            <p:strVal val="ppt_w*0.70"/>
                                          </p:val>
                                        </p:tav>
                                      </p:tavLst>
                                    </p:anim>
                                    <p:anim calcmode="lin" valueType="num">
                                      <p:cBhvr>
                                        <p:cTn id="113" dur="1000"/>
                                        <p:tgtEl>
                                          <p:spTgt spid="2"/>
                                        </p:tgtEl>
                                        <p:attrNameLst>
                                          <p:attrName>ppt_h</p:attrName>
                                        </p:attrNameLst>
                                      </p:cBhvr>
                                      <p:tavLst>
                                        <p:tav tm="0">
                                          <p:val>
                                            <p:strVal val="ppt_h"/>
                                          </p:val>
                                        </p:tav>
                                        <p:tav tm="100000">
                                          <p:val>
                                            <p:strVal val="ppt_h"/>
                                          </p:val>
                                        </p:tav>
                                      </p:tavLst>
                                    </p:anim>
                                    <p:animEffect transition="out" filter="fade">
                                      <p:cBhvr>
                                        <p:cTn id="114" dur="1000"/>
                                        <p:tgtEl>
                                          <p:spTgt spid="2"/>
                                        </p:tgtEl>
                                      </p:cBhvr>
                                    </p:animEffect>
                                    <p:set>
                                      <p:cBhvr>
                                        <p:cTn id="115" dur="1" fill="hold">
                                          <p:stCondLst>
                                            <p:cond delay="999"/>
                                          </p:stCondLst>
                                        </p:cTn>
                                        <p:tgtEl>
                                          <p:spTgt spid="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40" presetClass="entr" presetSubtype="0" fill="hold" nodeType="clickEffect">
                                  <p:stCondLst>
                                    <p:cond delay="0"/>
                                  </p:stCondLst>
                                  <p:iterate type="lt">
                                    <p:tmPct val="10000"/>
                                  </p:iterate>
                                  <p:childTnLst>
                                    <p:set>
                                      <p:cBhvr>
                                        <p:cTn id="119" dur="1" fill="hold">
                                          <p:stCondLst>
                                            <p:cond delay="0"/>
                                          </p:stCondLst>
                                        </p:cTn>
                                        <p:tgtEl>
                                          <p:spTgt spid="113700"/>
                                        </p:tgtEl>
                                        <p:attrNameLst>
                                          <p:attrName>style.visibility</p:attrName>
                                        </p:attrNameLst>
                                      </p:cBhvr>
                                      <p:to>
                                        <p:strVal val="visible"/>
                                      </p:to>
                                    </p:set>
                                    <p:animEffect transition="in" filter="fade">
                                      <p:cBhvr>
                                        <p:cTn id="120" dur="1000"/>
                                        <p:tgtEl>
                                          <p:spTgt spid="113700"/>
                                        </p:tgtEl>
                                      </p:cBhvr>
                                    </p:animEffect>
                                    <p:anim calcmode="lin" valueType="num">
                                      <p:cBhvr>
                                        <p:cTn id="121" dur="1000" fill="hold"/>
                                        <p:tgtEl>
                                          <p:spTgt spid="113700"/>
                                        </p:tgtEl>
                                        <p:attrNameLst>
                                          <p:attrName>ppt_x</p:attrName>
                                        </p:attrNameLst>
                                      </p:cBhvr>
                                      <p:tavLst>
                                        <p:tav tm="0">
                                          <p:val>
                                            <p:strVal val="#ppt_x-.1"/>
                                          </p:val>
                                        </p:tav>
                                        <p:tav tm="100000">
                                          <p:val>
                                            <p:strVal val="#ppt_x"/>
                                          </p:val>
                                        </p:tav>
                                      </p:tavLst>
                                    </p:anim>
                                    <p:anim calcmode="lin" valueType="num">
                                      <p:cBhvr>
                                        <p:cTn id="122" dur="1000" fill="hold"/>
                                        <p:tgtEl>
                                          <p:spTgt spid="113700"/>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113701"/>
                                        </p:tgtEl>
                                        <p:attrNameLst>
                                          <p:attrName>style.visibility</p:attrName>
                                        </p:attrNameLst>
                                      </p:cBhvr>
                                      <p:to>
                                        <p:strVal val="visible"/>
                                      </p:to>
                                    </p:set>
                                    <p:animEffect transition="in" filter="fade">
                                      <p:cBhvr>
                                        <p:cTn id="127" dur="1000"/>
                                        <p:tgtEl>
                                          <p:spTgt spid="113701"/>
                                        </p:tgtEl>
                                      </p:cBhvr>
                                    </p:animEffect>
                                    <p:anim calcmode="lin" valueType="num">
                                      <p:cBhvr>
                                        <p:cTn id="128" dur="1000" fill="hold"/>
                                        <p:tgtEl>
                                          <p:spTgt spid="113701"/>
                                        </p:tgtEl>
                                        <p:attrNameLst>
                                          <p:attrName>ppt_x</p:attrName>
                                        </p:attrNameLst>
                                      </p:cBhvr>
                                      <p:tavLst>
                                        <p:tav tm="0">
                                          <p:val>
                                            <p:strVal val="#ppt_x"/>
                                          </p:val>
                                        </p:tav>
                                        <p:tav tm="100000">
                                          <p:val>
                                            <p:strVal val="#ppt_x"/>
                                          </p:val>
                                        </p:tav>
                                      </p:tavLst>
                                    </p:anim>
                                    <p:anim calcmode="lin" valueType="num">
                                      <p:cBhvr>
                                        <p:cTn id="129" dur="1000" fill="hold"/>
                                        <p:tgtEl>
                                          <p:spTgt spid="11370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nodeType="clickEffect">
                                  <p:stCondLst>
                                    <p:cond delay="0"/>
                                  </p:stCondLst>
                                  <p:childTnLst>
                                    <p:set>
                                      <p:cBhvr>
                                        <p:cTn id="133" dur="1" fill="hold">
                                          <p:stCondLst>
                                            <p:cond delay="0"/>
                                          </p:stCondLst>
                                        </p:cTn>
                                        <p:tgtEl>
                                          <p:spTgt spid="113702"/>
                                        </p:tgtEl>
                                        <p:attrNameLst>
                                          <p:attrName>style.visibility</p:attrName>
                                        </p:attrNameLst>
                                      </p:cBhvr>
                                      <p:to>
                                        <p:strVal val="visible"/>
                                      </p:to>
                                    </p:set>
                                    <p:animEffect transition="in" filter="dissolve">
                                      <p:cBhvr>
                                        <p:cTn id="134" dur="500"/>
                                        <p:tgtEl>
                                          <p:spTgt spid="113702"/>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0" fill="hold" nodeType="clickEffect">
                                  <p:stCondLst>
                                    <p:cond delay="0"/>
                                  </p:stCondLst>
                                  <p:childTnLst>
                                    <p:set>
                                      <p:cBhvr>
                                        <p:cTn id="138" dur="1" fill="hold">
                                          <p:stCondLst>
                                            <p:cond delay="0"/>
                                          </p:stCondLst>
                                        </p:cTn>
                                        <p:tgtEl>
                                          <p:spTgt spid="3"/>
                                        </p:tgtEl>
                                        <p:attrNameLst>
                                          <p:attrName>style.visibility</p:attrName>
                                        </p:attrNameLst>
                                      </p:cBhvr>
                                      <p:to>
                                        <p:strVal val="visible"/>
                                      </p:to>
                                    </p:set>
                                    <p:anim calcmode="lin" valueType="num">
                                      <p:cBhvr>
                                        <p:cTn id="139" dur="500" fill="hold"/>
                                        <p:tgtEl>
                                          <p:spTgt spid="3"/>
                                        </p:tgtEl>
                                        <p:attrNameLst>
                                          <p:attrName>ppt_w</p:attrName>
                                        </p:attrNameLst>
                                      </p:cBhvr>
                                      <p:tavLst>
                                        <p:tav tm="0">
                                          <p:val>
                                            <p:fltVal val="0"/>
                                          </p:val>
                                        </p:tav>
                                        <p:tav tm="100000">
                                          <p:val>
                                            <p:strVal val="#ppt_w"/>
                                          </p:val>
                                        </p:tav>
                                      </p:tavLst>
                                    </p:anim>
                                    <p:anim calcmode="lin" valueType="num">
                                      <p:cBhvr>
                                        <p:cTn id="140" dur="500" fill="hold"/>
                                        <p:tgtEl>
                                          <p:spTgt spid="3"/>
                                        </p:tgtEl>
                                        <p:attrNameLst>
                                          <p:attrName>ppt_h</p:attrName>
                                        </p:attrNameLst>
                                      </p:cBhvr>
                                      <p:tavLst>
                                        <p:tav tm="0">
                                          <p:val>
                                            <p:fltVal val="0"/>
                                          </p:val>
                                        </p:tav>
                                        <p:tav tm="100000">
                                          <p:val>
                                            <p:strVal val="#ppt_h"/>
                                          </p:val>
                                        </p:tav>
                                      </p:tavLst>
                                    </p:anim>
                                    <p:animEffect transition="in" filter="fade">
                                      <p:cBhvr>
                                        <p:cTn id="141" dur="500"/>
                                        <p:tgtEl>
                                          <p:spTgt spid="3"/>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mph" presetSubtype="0" nodeType="clickEffect">
                                  <p:stCondLst>
                                    <p:cond delay="0"/>
                                  </p:stCondLst>
                                  <p:iterate type="lt">
                                    <p:tmAbs val="0"/>
                                  </p:iterate>
                                  <p:childTnLst>
                                    <p:set>
                                      <p:cBhvr rctx="PPT">
                                        <p:cTn id="145" dur="indefinite"/>
                                        <p:tgtEl>
                                          <p:spTgt spid="113700"/>
                                        </p:tgtEl>
                                        <p:attrNameLst>
                                          <p:attrName>style.opacity</p:attrName>
                                        </p:attrNameLst>
                                      </p:cBhvr>
                                      <p:to>
                                        <p:strVal val="0.5"/>
                                      </p:to>
                                    </p:set>
                                    <p:animEffect filter="image" prLst="opacity: 0.5">
                                      <p:cBhvr rctx="IE">
                                        <p:cTn id="146" dur="indefinite"/>
                                        <p:tgtEl>
                                          <p:spTgt spid="113700"/>
                                        </p:tgtEl>
                                      </p:cBhvr>
                                    </p:animEffect>
                                  </p:childTnLst>
                                </p:cTn>
                              </p:par>
                              <p:par>
                                <p:cTn id="147" presetID="9" presetClass="emph" presetSubtype="0" grpId="0" nodeType="withEffect">
                                  <p:stCondLst>
                                    <p:cond delay="0"/>
                                  </p:stCondLst>
                                  <p:childTnLst>
                                    <p:set>
                                      <p:cBhvr rctx="PPT">
                                        <p:cTn id="148" dur="indefinite"/>
                                        <p:tgtEl>
                                          <p:spTgt spid="113701"/>
                                        </p:tgtEl>
                                        <p:attrNameLst>
                                          <p:attrName>style.opacity</p:attrName>
                                        </p:attrNameLst>
                                      </p:cBhvr>
                                      <p:to>
                                        <p:strVal val="0.5"/>
                                      </p:to>
                                    </p:set>
                                    <p:animEffect filter="image" prLst="opacity: 0.5">
                                      <p:cBhvr rctx="IE">
                                        <p:cTn id="149" dur="indefinite"/>
                                        <p:tgtEl>
                                          <p:spTgt spid="113701"/>
                                        </p:tgtEl>
                                      </p:cBhvr>
                                    </p:animEffect>
                                  </p:childTnLst>
                                </p:cTn>
                              </p:par>
                              <p:par>
                                <p:cTn id="150" presetID="9" presetClass="emph" presetSubtype="0" grpId="0" nodeType="withEffect">
                                  <p:stCondLst>
                                    <p:cond delay="0"/>
                                  </p:stCondLst>
                                  <p:childTnLst>
                                    <p:set>
                                      <p:cBhvr rctx="PPT">
                                        <p:cTn id="151" dur="indefinite"/>
                                        <p:tgtEl>
                                          <p:spTgt spid="113702"/>
                                        </p:tgtEl>
                                        <p:attrNameLst>
                                          <p:attrName>style.opacity</p:attrName>
                                        </p:attrNameLst>
                                      </p:cBhvr>
                                      <p:to>
                                        <p:strVal val="0.5"/>
                                      </p:to>
                                    </p:set>
                                    <p:animEffect filter="image" prLst="opacity: 0.5">
                                      <p:cBhvr rctx="IE">
                                        <p:cTn id="152" dur="indefinite"/>
                                        <p:tgtEl>
                                          <p:spTgt spid="113702"/>
                                        </p:tgtEl>
                                      </p:cBhvr>
                                    </p:animEffect>
                                  </p:childTnLst>
                                </p:cTn>
                              </p:par>
                              <p:par>
                                <p:cTn id="153" presetID="9" presetClass="emph" presetSubtype="0" nodeType="withEffect">
                                  <p:stCondLst>
                                    <p:cond delay="0"/>
                                  </p:stCondLst>
                                  <p:childTnLst>
                                    <p:set>
                                      <p:cBhvr rctx="PPT">
                                        <p:cTn id="154" dur="indefinite"/>
                                        <p:tgtEl>
                                          <p:spTgt spid="3"/>
                                        </p:tgtEl>
                                        <p:attrNameLst>
                                          <p:attrName>style.opacity</p:attrName>
                                        </p:attrNameLst>
                                      </p:cBhvr>
                                      <p:to>
                                        <p:strVal val="0.5"/>
                                      </p:to>
                                    </p:set>
                                    <p:animEffect filter="image" prLst="opacity: 0.5">
                                      <p:cBhvr rctx="IE">
                                        <p:cTn id="155" dur="indefinite"/>
                                        <p:tgtEl>
                                          <p:spTgt spid="3"/>
                                        </p:tgtEl>
                                      </p:cBhvr>
                                    </p:animEffect>
                                  </p:childTnLst>
                                </p:cTn>
                              </p:par>
                            </p:childTnLst>
                          </p:cTn>
                        </p:par>
                        <p:par>
                          <p:cTn id="156" fill="hold">
                            <p:stCondLst>
                              <p:cond delay="0"/>
                            </p:stCondLst>
                            <p:childTnLst>
                              <p:par>
                                <p:cTn id="157" presetID="55" presetClass="exit" presetSubtype="0" fill="hold" grpId="0" nodeType="afterEffect">
                                  <p:stCondLst>
                                    <p:cond delay="0"/>
                                  </p:stCondLst>
                                  <p:iterate type="lt">
                                    <p:tmPct val="0"/>
                                  </p:iterate>
                                  <p:childTnLst>
                                    <p:anim calcmode="lin" valueType="num">
                                      <p:cBhvr>
                                        <p:cTn id="158" dur="1000"/>
                                        <p:tgtEl>
                                          <p:spTgt spid="113700"/>
                                        </p:tgtEl>
                                        <p:attrNameLst>
                                          <p:attrName>ppt_w</p:attrName>
                                        </p:attrNameLst>
                                      </p:cBhvr>
                                      <p:tavLst>
                                        <p:tav tm="0">
                                          <p:val>
                                            <p:strVal val="ppt_w"/>
                                          </p:val>
                                        </p:tav>
                                        <p:tav tm="100000">
                                          <p:val>
                                            <p:strVal val="ppt_w*0.70"/>
                                          </p:val>
                                        </p:tav>
                                      </p:tavLst>
                                    </p:anim>
                                    <p:anim calcmode="lin" valueType="num">
                                      <p:cBhvr>
                                        <p:cTn id="159" dur="1000"/>
                                        <p:tgtEl>
                                          <p:spTgt spid="113700"/>
                                        </p:tgtEl>
                                        <p:attrNameLst>
                                          <p:attrName>ppt_h</p:attrName>
                                        </p:attrNameLst>
                                      </p:cBhvr>
                                      <p:tavLst>
                                        <p:tav tm="0">
                                          <p:val>
                                            <p:strVal val="ppt_h"/>
                                          </p:val>
                                        </p:tav>
                                        <p:tav tm="100000">
                                          <p:val>
                                            <p:strVal val="ppt_h"/>
                                          </p:val>
                                        </p:tav>
                                      </p:tavLst>
                                    </p:anim>
                                    <p:animEffect transition="out" filter="fade">
                                      <p:cBhvr>
                                        <p:cTn id="160" dur="1000"/>
                                        <p:tgtEl>
                                          <p:spTgt spid="113700"/>
                                        </p:tgtEl>
                                      </p:cBhvr>
                                    </p:animEffect>
                                    <p:set>
                                      <p:cBhvr>
                                        <p:cTn id="161" dur="1" fill="hold">
                                          <p:stCondLst>
                                            <p:cond delay="999"/>
                                          </p:stCondLst>
                                        </p:cTn>
                                        <p:tgtEl>
                                          <p:spTgt spid="113700"/>
                                        </p:tgtEl>
                                        <p:attrNameLst>
                                          <p:attrName>style.visibility</p:attrName>
                                        </p:attrNameLst>
                                      </p:cBhvr>
                                      <p:to>
                                        <p:strVal val="hidden"/>
                                      </p:to>
                                    </p:set>
                                  </p:childTnLst>
                                </p:cTn>
                              </p:par>
                              <p:par>
                                <p:cTn id="162" presetID="55" presetClass="exit" presetSubtype="0" fill="hold" grpId="1" nodeType="withEffect">
                                  <p:stCondLst>
                                    <p:cond delay="0"/>
                                  </p:stCondLst>
                                  <p:childTnLst>
                                    <p:anim calcmode="lin" valueType="num">
                                      <p:cBhvr>
                                        <p:cTn id="163" dur="1000"/>
                                        <p:tgtEl>
                                          <p:spTgt spid="113701"/>
                                        </p:tgtEl>
                                        <p:attrNameLst>
                                          <p:attrName>ppt_w</p:attrName>
                                        </p:attrNameLst>
                                      </p:cBhvr>
                                      <p:tavLst>
                                        <p:tav tm="0">
                                          <p:val>
                                            <p:strVal val="ppt_w"/>
                                          </p:val>
                                        </p:tav>
                                        <p:tav tm="100000">
                                          <p:val>
                                            <p:strVal val="ppt_w*0.70"/>
                                          </p:val>
                                        </p:tav>
                                      </p:tavLst>
                                    </p:anim>
                                    <p:anim calcmode="lin" valueType="num">
                                      <p:cBhvr>
                                        <p:cTn id="164" dur="1000"/>
                                        <p:tgtEl>
                                          <p:spTgt spid="113701"/>
                                        </p:tgtEl>
                                        <p:attrNameLst>
                                          <p:attrName>ppt_h</p:attrName>
                                        </p:attrNameLst>
                                      </p:cBhvr>
                                      <p:tavLst>
                                        <p:tav tm="0">
                                          <p:val>
                                            <p:strVal val="ppt_h"/>
                                          </p:val>
                                        </p:tav>
                                        <p:tav tm="100000">
                                          <p:val>
                                            <p:strVal val="ppt_h"/>
                                          </p:val>
                                        </p:tav>
                                      </p:tavLst>
                                    </p:anim>
                                    <p:animEffect transition="out" filter="fade">
                                      <p:cBhvr>
                                        <p:cTn id="165" dur="1000"/>
                                        <p:tgtEl>
                                          <p:spTgt spid="113701"/>
                                        </p:tgtEl>
                                      </p:cBhvr>
                                    </p:animEffect>
                                    <p:set>
                                      <p:cBhvr>
                                        <p:cTn id="166" dur="1" fill="hold">
                                          <p:stCondLst>
                                            <p:cond delay="999"/>
                                          </p:stCondLst>
                                        </p:cTn>
                                        <p:tgtEl>
                                          <p:spTgt spid="113701"/>
                                        </p:tgtEl>
                                        <p:attrNameLst>
                                          <p:attrName>style.visibility</p:attrName>
                                        </p:attrNameLst>
                                      </p:cBhvr>
                                      <p:to>
                                        <p:strVal val="hidden"/>
                                      </p:to>
                                    </p:set>
                                  </p:childTnLst>
                                </p:cTn>
                              </p:par>
                              <p:par>
                                <p:cTn id="167" presetID="55" presetClass="exit" presetSubtype="0" fill="hold" grpId="1" nodeType="withEffect">
                                  <p:stCondLst>
                                    <p:cond delay="0"/>
                                  </p:stCondLst>
                                  <p:childTnLst>
                                    <p:anim calcmode="lin" valueType="num">
                                      <p:cBhvr>
                                        <p:cTn id="168" dur="1000"/>
                                        <p:tgtEl>
                                          <p:spTgt spid="113702"/>
                                        </p:tgtEl>
                                        <p:attrNameLst>
                                          <p:attrName>ppt_w</p:attrName>
                                        </p:attrNameLst>
                                      </p:cBhvr>
                                      <p:tavLst>
                                        <p:tav tm="0">
                                          <p:val>
                                            <p:strVal val="ppt_w"/>
                                          </p:val>
                                        </p:tav>
                                        <p:tav tm="100000">
                                          <p:val>
                                            <p:strVal val="ppt_w*0.70"/>
                                          </p:val>
                                        </p:tav>
                                      </p:tavLst>
                                    </p:anim>
                                    <p:anim calcmode="lin" valueType="num">
                                      <p:cBhvr>
                                        <p:cTn id="169" dur="1000"/>
                                        <p:tgtEl>
                                          <p:spTgt spid="113702"/>
                                        </p:tgtEl>
                                        <p:attrNameLst>
                                          <p:attrName>ppt_h</p:attrName>
                                        </p:attrNameLst>
                                      </p:cBhvr>
                                      <p:tavLst>
                                        <p:tav tm="0">
                                          <p:val>
                                            <p:strVal val="ppt_h"/>
                                          </p:val>
                                        </p:tav>
                                        <p:tav tm="100000">
                                          <p:val>
                                            <p:strVal val="ppt_h"/>
                                          </p:val>
                                        </p:tav>
                                      </p:tavLst>
                                    </p:anim>
                                    <p:animEffect transition="out" filter="fade">
                                      <p:cBhvr>
                                        <p:cTn id="170" dur="1000"/>
                                        <p:tgtEl>
                                          <p:spTgt spid="113702"/>
                                        </p:tgtEl>
                                      </p:cBhvr>
                                    </p:animEffect>
                                    <p:set>
                                      <p:cBhvr>
                                        <p:cTn id="171" dur="1" fill="hold">
                                          <p:stCondLst>
                                            <p:cond delay="999"/>
                                          </p:stCondLst>
                                        </p:cTn>
                                        <p:tgtEl>
                                          <p:spTgt spid="113702"/>
                                        </p:tgtEl>
                                        <p:attrNameLst>
                                          <p:attrName>style.visibility</p:attrName>
                                        </p:attrNameLst>
                                      </p:cBhvr>
                                      <p:to>
                                        <p:strVal val="hidden"/>
                                      </p:to>
                                    </p:set>
                                  </p:childTnLst>
                                </p:cTn>
                              </p:par>
                              <p:par>
                                <p:cTn id="172" presetID="55" presetClass="exit" presetSubtype="0" fill="hold" nodeType="withEffect">
                                  <p:stCondLst>
                                    <p:cond delay="0"/>
                                  </p:stCondLst>
                                  <p:childTnLst>
                                    <p:anim calcmode="lin" valueType="num">
                                      <p:cBhvr>
                                        <p:cTn id="173" dur="1000"/>
                                        <p:tgtEl>
                                          <p:spTgt spid="3"/>
                                        </p:tgtEl>
                                        <p:attrNameLst>
                                          <p:attrName>ppt_w</p:attrName>
                                        </p:attrNameLst>
                                      </p:cBhvr>
                                      <p:tavLst>
                                        <p:tav tm="0">
                                          <p:val>
                                            <p:strVal val="ppt_w"/>
                                          </p:val>
                                        </p:tav>
                                        <p:tav tm="100000">
                                          <p:val>
                                            <p:strVal val="ppt_w*0.70"/>
                                          </p:val>
                                        </p:tav>
                                      </p:tavLst>
                                    </p:anim>
                                    <p:anim calcmode="lin" valueType="num">
                                      <p:cBhvr>
                                        <p:cTn id="174" dur="1000"/>
                                        <p:tgtEl>
                                          <p:spTgt spid="3"/>
                                        </p:tgtEl>
                                        <p:attrNameLst>
                                          <p:attrName>ppt_h</p:attrName>
                                        </p:attrNameLst>
                                      </p:cBhvr>
                                      <p:tavLst>
                                        <p:tav tm="0">
                                          <p:val>
                                            <p:strVal val="ppt_h"/>
                                          </p:val>
                                        </p:tav>
                                        <p:tav tm="100000">
                                          <p:val>
                                            <p:strVal val="ppt_h"/>
                                          </p:val>
                                        </p:tav>
                                      </p:tavLst>
                                    </p:anim>
                                    <p:animEffect transition="out" filter="fade">
                                      <p:cBhvr>
                                        <p:cTn id="175" dur="1000"/>
                                        <p:tgtEl>
                                          <p:spTgt spid="3"/>
                                        </p:tgtEl>
                                      </p:cBhvr>
                                    </p:animEffect>
                                    <p:set>
                                      <p:cBhvr>
                                        <p:cTn id="176" dur="1" fill="hold">
                                          <p:stCondLst>
                                            <p:cond delay="999"/>
                                          </p:stCondLst>
                                        </p:cTn>
                                        <p:tgtEl>
                                          <p:spTgt spid="3"/>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4" presetClass="entr" presetSubtype="10" fill="hold" grpId="0" nodeType="clickEffect">
                                  <p:stCondLst>
                                    <p:cond delay="0"/>
                                  </p:stCondLst>
                                  <p:childTnLst>
                                    <p:set>
                                      <p:cBhvr>
                                        <p:cTn id="180" dur="1" fill="hold">
                                          <p:stCondLst>
                                            <p:cond delay="0"/>
                                          </p:stCondLst>
                                        </p:cTn>
                                        <p:tgtEl>
                                          <p:spTgt spid="113680"/>
                                        </p:tgtEl>
                                        <p:attrNameLst>
                                          <p:attrName>style.visibility</p:attrName>
                                        </p:attrNameLst>
                                      </p:cBhvr>
                                      <p:to>
                                        <p:strVal val="visible"/>
                                      </p:to>
                                    </p:set>
                                    <p:animEffect transition="in" filter="randombar(horizontal)">
                                      <p:cBhvr>
                                        <p:cTn id="181" dur="500"/>
                                        <p:tgtEl>
                                          <p:spTgt spid="113680"/>
                                        </p:tgtEl>
                                      </p:cBhvr>
                                    </p:animEffect>
                                  </p:childTnLst>
                                </p:cTn>
                              </p:par>
                            </p:childTnLst>
                          </p:cTn>
                        </p:par>
                        <p:par>
                          <p:cTn id="182" fill="hold">
                            <p:stCondLst>
                              <p:cond delay="500"/>
                            </p:stCondLst>
                            <p:childTnLst>
                              <p:par>
                                <p:cTn id="183" presetID="9" presetClass="emph" presetSubtype="0" grpId="1" nodeType="afterEffect">
                                  <p:stCondLst>
                                    <p:cond delay="0"/>
                                  </p:stCondLst>
                                  <p:childTnLst>
                                    <p:set>
                                      <p:cBhvr rctx="PPT">
                                        <p:cTn id="184" dur="indefinite"/>
                                        <p:tgtEl>
                                          <p:spTgt spid="113670"/>
                                        </p:tgtEl>
                                        <p:attrNameLst>
                                          <p:attrName>style.opacity</p:attrName>
                                        </p:attrNameLst>
                                      </p:cBhvr>
                                      <p:to>
                                        <p:strVal val="0.5"/>
                                      </p:to>
                                    </p:set>
                                    <p:animEffect filter="image" prLst="opacity: 0.5">
                                      <p:cBhvr rctx="IE">
                                        <p:cTn id="185" dur="indefinite"/>
                                        <p:tgtEl>
                                          <p:spTgt spid="113670"/>
                                        </p:tgtEl>
                                      </p:cBhvr>
                                    </p:animEffect>
                                  </p:childTnLst>
                                </p:cTn>
                              </p:par>
                              <p:par>
                                <p:cTn id="186" presetID="9" presetClass="emph" presetSubtype="0" grpId="1" nodeType="withEffect">
                                  <p:stCondLst>
                                    <p:cond delay="0"/>
                                  </p:stCondLst>
                                  <p:childTnLst>
                                    <p:set>
                                      <p:cBhvr rctx="PPT">
                                        <p:cTn id="187" dur="indefinite"/>
                                        <p:tgtEl>
                                          <p:spTgt spid="113671"/>
                                        </p:tgtEl>
                                        <p:attrNameLst>
                                          <p:attrName>style.opacity</p:attrName>
                                        </p:attrNameLst>
                                      </p:cBhvr>
                                      <p:to>
                                        <p:strVal val="0.5"/>
                                      </p:to>
                                    </p:set>
                                    <p:animEffect filter="image" prLst="opacity: 0.5">
                                      <p:cBhvr rctx="IE">
                                        <p:cTn id="188" dur="indefinite"/>
                                        <p:tgtEl>
                                          <p:spTgt spid="113671"/>
                                        </p:tgtEl>
                                      </p:cBhvr>
                                    </p:animEffect>
                                  </p:childTnLst>
                                </p:cTn>
                              </p:par>
                              <p:par>
                                <p:cTn id="189" presetID="9" presetClass="emph" presetSubtype="0" grpId="1" nodeType="withEffect">
                                  <p:stCondLst>
                                    <p:cond delay="0"/>
                                  </p:stCondLst>
                                  <p:childTnLst>
                                    <p:set>
                                      <p:cBhvr rctx="PPT">
                                        <p:cTn id="190" dur="indefinite"/>
                                        <p:tgtEl>
                                          <p:spTgt spid="113691"/>
                                        </p:tgtEl>
                                        <p:attrNameLst>
                                          <p:attrName>style.opacity</p:attrName>
                                        </p:attrNameLst>
                                      </p:cBhvr>
                                      <p:to>
                                        <p:strVal val="0.5"/>
                                      </p:to>
                                    </p:set>
                                    <p:animEffect filter="image" prLst="opacity: 0.5">
                                      <p:cBhvr rctx="IE">
                                        <p:cTn id="191" dur="indefinite"/>
                                        <p:tgtEl>
                                          <p:spTgt spid="113691"/>
                                        </p:tgtEl>
                                      </p:cBhvr>
                                    </p:animEffect>
                                  </p:childTnLst>
                                </p:cTn>
                              </p:par>
                              <p:par>
                                <p:cTn id="192" presetID="9" presetClass="emph" presetSubtype="0" grpId="1" nodeType="withEffect">
                                  <p:stCondLst>
                                    <p:cond delay="0"/>
                                  </p:stCondLst>
                                  <p:childTnLst>
                                    <p:set>
                                      <p:cBhvr rctx="PPT">
                                        <p:cTn id="193" dur="indefinite"/>
                                        <p:tgtEl>
                                          <p:spTgt spid="113692"/>
                                        </p:tgtEl>
                                        <p:attrNameLst>
                                          <p:attrName>style.opacity</p:attrName>
                                        </p:attrNameLst>
                                      </p:cBhvr>
                                      <p:to>
                                        <p:strVal val="0.5"/>
                                      </p:to>
                                    </p:set>
                                    <p:animEffect filter="image" prLst="opacity: 0.5">
                                      <p:cBhvr rctx="IE">
                                        <p:cTn id="194" dur="indefinite"/>
                                        <p:tgtEl>
                                          <p:spTgt spid="113692"/>
                                        </p:tgtEl>
                                      </p:cBhvr>
                                    </p:animEffect>
                                  </p:childTnLst>
                                </p:cTn>
                              </p:par>
                              <p:par>
                                <p:cTn id="195" presetID="9" presetClass="emph" presetSubtype="0" grpId="0" nodeType="withEffect">
                                  <p:stCondLst>
                                    <p:cond delay="0"/>
                                  </p:stCondLst>
                                  <p:childTnLst>
                                    <p:set>
                                      <p:cBhvr rctx="PPT">
                                        <p:cTn id="196" dur="indefinite"/>
                                        <p:tgtEl>
                                          <p:spTgt spid="113682"/>
                                        </p:tgtEl>
                                        <p:attrNameLst>
                                          <p:attrName>style.opacity</p:attrName>
                                        </p:attrNameLst>
                                      </p:cBhvr>
                                      <p:to>
                                        <p:strVal val="0.5"/>
                                      </p:to>
                                    </p:set>
                                    <p:animEffect filter="image" prLst="opacity: 0.5">
                                      <p:cBhvr rctx="IE">
                                        <p:cTn id="197" dur="indefinite"/>
                                        <p:tgtEl>
                                          <p:spTgt spid="113682"/>
                                        </p:tgtEl>
                                      </p:cBhvr>
                                    </p:animEffect>
                                  </p:childTnLst>
                                </p:cTn>
                              </p:par>
                            </p:childTnLst>
                          </p:cTn>
                        </p:par>
                        <p:par>
                          <p:cTn id="198" fill="hold">
                            <p:stCondLst>
                              <p:cond delay="500"/>
                            </p:stCondLst>
                            <p:childTnLst>
                              <p:par>
                                <p:cTn id="199" presetID="9" presetClass="emph" presetSubtype="0" grpId="1" nodeType="afterEffect">
                                  <p:stCondLst>
                                    <p:cond delay="0"/>
                                  </p:stCondLst>
                                  <p:childTnLst>
                                    <p:set>
                                      <p:cBhvr rctx="PPT">
                                        <p:cTn id="200" dur="indefinite"/>
                                        <p:tgtEl>
                                          <p:spTgt spid="113667"/>
                                        </p:tgtEl>
                                        <p:attrNameLst>
                                          <p:attrName>style.opacity</p:attrName>
                                        </p:attrNameLst>
                                      </p:cBhvr>
                                      <p:to>
                                        <p:strVal val="0.5"/>
                                      </p:to>
                                    </p:set>
                                    <p:animEffect filter="image" prLst="opacity: 0.5">
                                      <p:cBhvr rctx="IE">
                                        <p:cTn id="201" dur="indefinite"/>
                                        <p:tgtEl>
                                          <p:spTgt spid="113667"/>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8" fill="hold" grpId="0" nodeType="clickEffect">
                                  <p:stCondLst>
                                    <p:cond delay="0"/>
                                  </p:stCondLst>
                                  <p:childTnLst>
                                    <p:set>
                                      <p:cBhvr>
                                        <p:cTn id="205" dur="1" fill="hold">
                                          <p:stCondLst>
                                            <p:cond delay="0"/>
                                          </p:stCondLst>
                                        </p:cTn>
                                        <p:tgtEl>
                                          <p:spTgt spid="113693"/>
                                        </p:tgtEl>
                                        <p:attrNameLst>
                                          <p:attrName>style.visibility</p:attrName>
                                        </p:attrNameLst>
                                      </p:cBhvr>
                                      <p:to>
                                        <p:strVal val="visible"/>
                                      </p:to>
                                    </p:set>
                                    <p:animEffect transition="in" filter="wipe(left)">
                                      <p:cBhvr>
                                        <p:cTn id="206" dur="2000"/>
                                        <p:tgtEl>
                                          <p:spTgt spid="113693"/>
                                        </p:tgtEl>
                                      </p:cBhvr>
                                    </p:animEffect>
                                  </p:childTnLst>
                                </p:cTn>
                              </p:par>
                            </p:childTnLst>
                          </p:cTn>
                        </p:par>
                        <p:par>
                          <p:cTn id="207" fill="hold">
                            <p:stCondLst>
                              <p:cond delay="2000"/>
                            </p:stCondLst>
                            <p:childTnLst>
                              <p:par>
                                <p:cTn id="208" presetID="1" presetClass="emph" presetSubtype="2" fill="hold" nodeType="afterEffect">
                                  <p:stCondLst>
                                    <p:cond delay="0"/>
                                  </p:stCondLst>
                                  <p:childTnLst>
                                    <p:animClr clrSpc="rgb" dir="cw">
                                      <p:cBhvr>
                                        <p:cTn id="209" dur="2000" fill="hold"/>
                                        <p:tgtEl>
                                          <p:spTgt spid="113672"/>
                                        </p:tgtEl>
                                        <p:attrNameLst>
                                          <p:attrName>fillcolor</p:attrName>
                                        </p:attrNameLst>
                                      </p:cBhvr>
                                      <p:to>
                                        <a:srgbClr val="FFFFB7"/>
                                      </p:to>
                                    </p:animClr>
                                    <p:set>
                                      <p:cBhvr>
                                        <p:cTn id="210" dur="2000" fill="hold"/>
                                        <p:tgtEl>
                                          <p:spTgt spid="113672"/>
                                        </p:tgtEl>
                                        <p:attrNameLst>
                                          <p:attrName>fill.type</p:attrName>
                                        </p:attrNameLst>
                                      </p:cBhvr>
                                      <p:to>
                                        <p:strVal val="solid"/>
                                      </p:to>
                                    </p:set>
                                    <p:set>
                                      <p:cBhvr>
                                        <p:cTn id="211" dur="2000" fill="hold"/>
                                        <p:tgtEl>
                                          <p:spTgt spid="113672"/>
                                        </p:tgtEl>
                                        <p:attrNameLst>
                                          <p:attrName>fill.on</p:attrName>
                                        </p:attrNameLst>
                                      </p:cBhvr>
                                      <p:to>
                                        <p:strVal val="true"/>
                                      </p:to>
                                    </p:set>
                                  </p:childTnLst>
                                </p:cTn>
                              </p:par>
                            </p:childTnLst>
                          </p:cTn>
                        </p:par>
                        <p:par>
                          <p:cTn id="212" fill="hold">
                            <p:stCondLst>
                              <p:cond delay="4000"/>
                            </p:stCondLst>
                            <p:childTnLst>
                              <p:par>
                                <p:cTn id="213" presetID="9" presetClass="emph" presetSubtype="0" grpId="1" nodeType="afterEffect">
                                  <p:stCondLst>
                                    <p:cond delay="0"/>
                                  </p:stCondLst>
                                  <p:childTnLst>
                                    <p:set>
                                      <p:cBhvr rctx="PPT">
                                        <p:cTn id="214" dur="indefinite"/>
                                        <p:tgtEl>
                                          <p:spTgt spid="113668"/>
                                        </p:tgtEl>
                                        <p:attrNameLst>
                                          <p:attrName>style.opacity</p:attrName>
                                        </p:attrNameLst>
                                      </p:cBhvr>
                                      <p:to>
                                        <p:strVal val="0.5"/>
                                      </p:to>
                                    </p:set>
                                    <p:animEffect filter="image" prLst="opacity: 0.5">
                                      <p:cBhvr rctx="IE">
                                        <p:cTn id="215" dur="indefinite"/>
                                        <p:tgtEl>
                                          <p:spTgt spid="113668"/>
                                        </p:tgtEl>
                                      </p:cBhvr>
                                    </p:animEffect>
                                  </p:childTnLst>
                                </p:cTn>
                              </p:par>
                            </p:childTnLst>
                          </p:cTn>
                        </p:par>
                      </p:childTnLst>
                    </p:cTn>
                  </p:par>
                  <p:par>
                    <p:cTn id="216" fill="hold">
                      <p:stCondLst>
                        <p:cond delay="indefinite"/>
                      </p:stCondLst>
                      <p:childTnLst>
                        <p:par>
                          <p:cTn id="217" fill="hold">
                            <p:stCondLst>
                              <p:cond delay="0"/>
                            </p:stCondLst>
                            <p:childTnLst>
                              <p:par>
                                <p:cTn id="218" presetID="22" presetClass="entr" presetSubtype="1" fill="hold" grpId="0" nodeType="clickEffect">
                                  <p:stCondLst>
                                    <p:cond delay="0"/>
                                  </p:stCondLst>
                                  <p:childTnLst>
                                    <p:set>
                                      <p:cBhvr>
                                        <p:cTn id="219" dur="1" fill="hold">
                                          <p:stCondLst>
                                            <p:cond delay="0"/>
                                          </p:stCondLst>
                                        </p:cTn>
                                        <p:tgtEl>
                                          <p:spTgt spid="113684"/>
                                        </p:tgtEl>
                                        <p:attrNameLst>
                                          <p:attrName>style.visibility</p:attrName>
                                        </p:attrNameLst>
                                      </p:cBhvr>
                                      <p:to>
                                        <p:strVal val="visible"/>
                                      </p:to>
                                    </p:set>
                                    <p:animEffect transition="in" filter="wipe(up)">
                                      <p:cBhvr>
                                        <p:cTn id="220" dur="500"/>
                                        <p:tgtEl>
                                          <p:spTgt spid="113684"/>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13685"/>
                                        </p:tgtEl>
                                        <p:attrNameLst>
                                          <p:attrName>style.visibility</p:attrName>
                                        </p:attrNameLst>
                                      </p:cBhvr>
                                      <p:to>
                                        <p:strVal val="visible"/>
                                      </p:to>
                                    </p:set>
                                    <p:animEffect transition="in" filter="fade">
                                      <p:cBhvr>
                                        <p:cTn id="225" dur="2000"/>
                                        <p:tgtEl>
                                          <p:spTgt spid="113685"/>
                                        </p:tgtEl>
                                      </p:cBhvr>
                                    </p:animEffect>
                                  </p:childTnLst>
                                </p:cTn>
                              </p:par>
                            </p:childTnLst>
                          </p:cTn>
                        </p:par>
                      </p:childTnLst>
                    </p:cTn>
                  </p:par>
                  <p:par>
                    <p:cTn id="226" fill="hold">
                      <p:stCondLst>
                        <p:cond delay="indefinite"/>
                      </p:stCondLst>
                      <p:childTnLst>
                        <p:par>
                          <p:cTn id="227" fill="hold">
                            <p:stCondLst>
                              <p:cond delay="0"/>
                            </p:stCondLst>
                            <p:childTnLst>
                              <p:par>
                                <p:cTn id="228" presetID="47" presetClass="entr" presetSubtype="0" fill="hold" grpId="0" nodeType="clickEffect">
                                  <p:stCondLst>
                                    <p:cond delay="0"/>
                                  </p:stCondLst>
                                  <p:childTnLst>
                                    <p:set>
                                      <p:cBhvr>
                                        <p:cTn id="229" dur="1" fill="hold">
                                          <p:stCondLst>
                                            <p:cond delay="0"/>
                                          </p:stCondLst>
                                        </p:cTn>
                                        <p:tgtEl>
                                          <p:spTgt spid="113686"/>
                                        </p:tgtEl>
                                        <p:attrNameLst>
                                          <p:attrName>style.visibility</p:attrName>
                                        </p:attrNameLst>
                                      </p:cBhvr>
                                      <p:to>
                                        <p:strVal val="visible"/>
                                      </p:to>
                                    </p:set>
                                    <p:animEffect transition="in" filter="fade">
                                      <p:cBhvr>
                                        <p:cTn id="230" dur="1000"/>
                                        <p:tgtEl>
                                          <p:spTgt spid="113686"/>
                                        </p:tgtEl>
                                      </p:cBhvr>
                                    </p:animEffect>
                                    <p:anim calcmode="lin" valueType="num">
                                      <p:cBhvr>
                                        <p:cTn id="231" dur="1000" fill="hold"/>
                                        <p:tgtEl>
                                          <p:spTgt spid="113686"/>
                                        </p:tgtEl>
                                        <p:attrNameLst>
                                          <p:attrName>ppt_x</p:attrName>
                                        </p:attrNameLst>
                                      </p:cBhvr>
                                      <p:tavLst>
                                        <p:tav tm="0">
                                          <p:val>
                                            <p:strVal val="#ppt_x"/>
                                          </p:val>
                                        </p:tav>
                                        <p:tav tm="100000">
                                          <p:val>
                                            <p:strVal val="#ppt_x"/>
                                          </p:val>
                                        </p:tav>
                                      </p:tavLst>
                                    </p:anim>
                                    <p:anim calcmode="lin" valueType="num">
                                      <p:cBhvr>
                                        <p:cTn id="232" dur="1000" fill="hold"/>
                                        <p:tgtEl>
                                          <p:spTgt spid="1136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autoUpdateAnimBg="0"/>
      <p:bldP spid="113670" grpId="1" animBg="1"/>
      <p:bldP spid="113690" grpId="0"/>
      <p:bldP spid="113690" grpId="1"/>
      <p:bldP spid="113671" grpId="0" animBg="1" autoUpdateAnimBg="0"/>
      <p:bldP spid="113671" grpId="1" animBg="1"/>
      <p:bldP spid="113688" grpId="0"/>
      <p:bldP spid="113688" grpId="1"/>
      <p:bldP spid="113667" grpId="0" autoUpdateAnimBg="0"/>
      <p:bldP spid="113667" grpId="1"/>
      <p:bldP spid="113668" grpId="0" animBg="1" autoUpdateAnimBg="0"/>
      <p:bldP spid="113668" grpId="1" animBg="1"/>
      <p:bldP spid="113672" grpId="0" animBg="1" autoUpdateAnimBg="0"/>
      <p:bldP spid="113673" grpId="0" build="p" autoUpdateAnimBg="0" advAuto="0"/>
      <p:bldP spid="113680" grpId="0"/>
      <p:bldP spid="113682" grpId="0"/>
      <p:bldP spid="113682" grpId="1"/>
      <p:bldP spid="113684" grpId="0"/>
      <p:bldP spid="113685" grpId="0"/>
      <p:bldP spid="113686" grpId="0"/>
      <p:bldP spid="113691" grpId="0"/>
      <p:bldP spid="113691" grpId="1"/>
      <p:bldP spid="113692" grpId="0"/>
      <p:bldP spid="113692" grpId="1"/>
      <p:bldP spid="113693" grpId="0" animBg="1"/>
      <p:bldP spid="113694" grpId="0"/>
      <p:bldP spid="113695" grpId="0"/>
      <p:bldP spid="113695" grpId="1"/>
      <p:bldP spid="113696" grpId="0"/>
      <p:bldP spid="113696" grpId="1"/>
      <p:bldP spid="113700" grpId="0"/>
      <p:bldP spid="113701" grpId="0"/>
      <p:bldP spid="113701" grpId="1"/>
      <p:bldP spid="113702" grpId="0"/>
      <p:bldP spid="113702"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4"/>
          <p:cNvSpPr>
            <a:spLocks noChangeArrowheads="1"/>
          </p:cNvSpPr>
          <p:nvPr/>
        </p:nvSpPr>
        <p:spPr bwMode="auto">
          <a:xfrm>
            <a:off x="5197475" y="1828800"/>
            <a:ext cx="838200" cy="762000"/>
          </a:xfrm>
          <a:prstGeom prst="can">
            <a:avLst>
              <a:gd name="adj" fmla="val 25000"/>
            </a:avLst>
          </a:prstGeom>
          <a:solidFill>
            <a:srgbClr val="FFCCFF">
              <a:alpha val="50195"/>
            </a:srgbClr>
          </a:solidFill>
          <a:ln w="9525">
            <a:solidFill>
              <a:schemeClr val="tx1"/>
            </a:solidFill>
            <a:round/>
            <a:headEnd/>
            <a:tailEnd/>
          </a:ln>
        </p:spPr>
        <p:txBody>
          <a:bodyPr wrap="none" anchor="ctr"/>
          <a:lstStyle/>
          <a:p>
            <a:r>
              <a:rPr lang="en-US" sz="1400"/>
              <a:t> </a:t>
            </a:r>
          </a:p>
        </p:txBody>
      </p:sp>
      <p:sp>
        <p:nvSpPr>
          <p:cNvPr id="114717" name="Rectangle 29"/>
          <p:cNvSpPr>
            <a:spLocks noChangeArrowheads="1"/>
          </p:cNvSpPr>
          <p:nvPr/>
        </p:nvSpPr>
        <p:spPr bwMode="auto">
          <a:xfrm>
            <a:off x="3336925" y="1987550"/>
            <a:ext cx="4572000" cy="517525"/>
          </a:xfrm>
          <a:prstGeom prst="rect">
            <a:avLst/>
          </a:prstGeom>
          <a:noFill/>
          <a:ln w="9525">
            <a:noFill/>
            <a:miter lim="800000"/>
            <a:headEnd/>
            <a:tailEnd/>
          </a:ln>
        </p:spPr>
        <p:txBody>
          <a:bodyPr>
            <a:spAutoFit/>
          </a:bodyPr>
          <a:lstStyle/>
          <a:p>
            <a:r>
              <a:rPr lang="en-US" sz="1400"/>
              <a:t>P</a:t>
            </a:r>
            <a:r>
              <a:rPr lang="en-US" sz="1400" baseline="-25000"/>
              <a:t>xe</a:t>
            </a:r>
            <a:r>
              <a:rPr lang="en-US" sz="1400"/>
              <a:t> </a:t>
            </a:r>
          </a:p>
          <a:p>
            <a:r>
              <a:rPr lang="en-US" sz="1400"/>
              <a:t>6 atm</a:t>
            </a:r>
          </a:p>
        </p:txBody>
      </p:sp>
      <p:sp>
        <p:nvSpPr>
          <p:cNvPr id="114721" name="Rectangle 33"/>
          <p:cNvSpPr>
            <a:spLocks noChangeArrowheads="1"/>
          </p:cNvSpPr>
          <p:nvPr/>
        </p:nvSpPr>
        <p:spPr bwMode="auto">
          <a:xfrm>
            <a:off x="3336925" y="1990725"/>
            <a:ext cx="4572000" cy="517525"/>
          </a:xfrm>
          <a:prstGeom prst="rect">
            <a:avLst/>
          </a:prstGeom>
          <a:noFill/>
          <a:ln w="9525">
            <a:noFill/>
            <a:miter lim="800000"/>
            <a:headEnd/>
            <a:tailEnd/>
          </a:ln>
        </p:spPr>
        <p:txBody>
          <a:bodyPr>
            <a:spAutoFit/>
          </a:bodyPr>
          <a:lstStyle/>
          <a:p>
            <a:r>
              <a:rPr lang="en-US" sz="1400"/>
              <a:t>P</a:t>
            </a:r>
            <a:r>
              <a:rPr lang="en-US" sz="1400" baseline="-25000"/>
              <a:t>xe</a:t>
            </a:r>
            <a:r>
              <a:rPr lang="en-US" sz="1400"/>
              <a:t> </a:t>
            </a:r>
          </a:p>
          <a:p>
            <a:r>
              <a:rPr lang="en-US" sz="1400"/>
              <a:t>607.8 kPa</a:t>
            </a:r>
          </a:p>
        </p:txBody>
      </p:sp>
      <p:sp>
        <p:nvSpPr>
          <p:cNvPr id="126981" name="AutoShape 5"/>
          <p:cNvSpPr>
            <a:spLocks noChangeArrowheads="1"/>
          </p:cNvSpPr>
          <p:nvPr/>
        </p:nvSpPr>
        <p:spPr bwMode="auto">
          <a:xfrm>
            <a:off x="2987675" y="685800"/>
            <a:ext cx="1524000" cy="1905000"/>
          </a:xfrm>
          <a:prstGeom prst="can">
            <a:avLst>
              <a:gd name="adj" fmla="val 31250"/>
            </a:avLst>
          </a:prstGeom>
          <a:solidFill>
            <a:srgbClr val="CCFFCC">
              <a:alpha val="50195"/>
            </a:srgbClr>
          </a:solidFill>
          <a:ln w="9525">
            <a:solidFill>
              <a:schemeClr val="tx1"/>
            </a:solidFill>
            <a:round/>
            <a:headEnd/>
            <a:tailEnd/>
          </a:ln>
        </p:spPr>
        <p:txBody>
          <a:bodyPr wrap="none" anchor="ctr"/>
          <a:lstStyle/>
          <a:p>
            <a:endParaRPr lang="en-US" sz="1400"/>
          </a:p>
        </p:txBody>
      </p:sp>
      <p:sp>
        <p:nvSpPr>
          <p:cNvPr id="114716" name="Rectangle 28"/>
          <p:cNvSpPr>
            <a:spLocks noChangeArrowheads="1"/>
          </p:cNvSpPr>
          <p:nvPr/>
        </p:nvSpPr>
        <p:spPr bwMode="auto">
          <a:xfrm>
            <a:off x="3011488" y="1593850"/>
            <a:ext cx="1209675" cy="304800"/>
          </a:xfrm>
          <a:prstGeom prst="rect">
            <a:avLst/>
          </a:prstGeom>
          <a:noFill/>
          <a:ln w="9525">
            <a:noFill/>
            <a:miter lim="800000"/>
            <a:headEnd/>
            <a:tailEnd/>
          </a:ln>
        </p:spPr>
        <p:txBody>
          <a:bodyPr wrap="none">
            <a:spAutoFit/>
          </a:bodyPr>
          <a:lstStyle/>
          <a:p>
            <a:r>
              <a:rPr lang="en-US" sz="1400"/>
              <a:t>P</a:t>
            </a:r>
            <a:r>
              <a:rPr lang="en-US" sz="1400" baseline="-25000"/>
              <a:t>Kr</a:t>
            </a:r>
            <a:r>
              <a:rPr lang="en-US" sz="1400"/>
              <a:t> = 0.5 atm</a:t>
            </a:r>
          </a:p>
        </p:txBody>
      </p:sp>
      <p:sp>
        <p:nvSpPr>
          <p:cNvPr id="114719" name="Rectangle 31"/>
          <p:cNvSpPr>
            <a:spLocks noChangeArrowheads="1"/>
          </p:cNvSpPr>
          <p:nvPr/>
        </p:nvSpPr>
        <p:spPr bwMode="auto">
          <a:xfrm>
            <a:off x="3009900" y="1587500"/>
            <a:ext cx="1535113" cy="304800"/>
          </a:xfrm>
          <a:prstGeom prst="rect">
            <a:avLst/>
          </a:prstGeom>
          <a:noFill/>
          <a:ln w="9525">
            <a:noFill/>
            <a:miter lim="800000"/>
            <a:headEnd/>
            <a:tailEnd/>
          </a:ln>
        </p:spPr>
        <p:txBody>
          <a:bodyPr wrap="none">
            <a:spAutoFit/>
          </a:bodyPr>
          <a:lstStyle/>
          <a:p>
            <a:r>
              <a:rPr lang="en-US" sz="1400"/>
              <a:t>P</a:t>
            </a:r>
            <a:r>
              <a:rPr lang="en-US" sz="1400" baseline="-25000"/>
              <a:t>Kr</a:t>
            </a:r>
            <a:r>
              <a:rPr lang="en-US" sz="1400"/>
              <a:t> = 380 mm Hg</a:t>
            </a:r>
          </a:p>
        </p:txBody>
      </p:sp>
      <p:sp>
        <p:nvSpPr>
          <p:cNvPr id="126984" name="Rectangle 2"/>
          <p:cNvSpPr>
            <a:spLocks noGrp="1" noChangeArrowheads="1"/>
          </p:cNvSpPr>
          <p:nvPr>
            <p:ph type="title"/>
          </p:nvPr>
        </p:nvSpPr>
        <p:spPr>
          <a:xfrm>
            <a:off x="152400" y="304800"/>
            <a:ext cx="2971800" cy="381000"/>
          </a:xfrm>
        </p:spPr>
        <p:txBody>
          <a:bodyPr/>
          <a:lstStyle/>
          <a:p>
            <a:pPr eaLnBrk="1" hangingPunct="1"/>
            <a:r>
              <a:rPr lang="en-US" sz="2000" smtClean="0"/>
              <a:t>…just add them up</a:t>
            </a:r>
          </a:p>
        </p:txBody>
      </p:sp>
      <p:sp>
        <p:nvSpPr>
          <p:cNvPr id="126985" name="AutoShape 3"/>
          <p:cNvSpPr>
            <a:spLocks noChangeArrowheads="1"/>
          </p:cNvSpPr>
          <p:nvPr/>
        </p:nvSpPr>
        <p:spPr bwMode="auto">
          <a:xfrm>
            <a:off x="1235075" y="1524000"/>
            <a:ext cx="990600" cy="1066800"/>
          </a:xfrm>
          <a:prstGeom prst="can">
            <a:avLst>
              <a:gd name="adj" fmla="val 26923"/>
            </a:avLst>
          </a:prstGeom>
          <a:solidFill>
            <a:srgbClr val="FFFF99">
              <a:alpha val="50195"/>
            </a:srgbClr>
          </a:solidFill>
          <a:ln w="9525">
            <a:solidFill>
              <a:schemeClr val="tx1"/>
            </a:solidFill>
            <a:round/>
            <a:headEnd/>
            <a:tailEnd/>
          </a:ln>
        </p:spPr>
        <p:txBody>
          <a:bodyPr wrap="none" anchor="ctr"/>
          <a:lstStyle/>
          <a:p>
            <a:r>
              <a:rPr lang="en-US" sz="1400"/>
              <a:t>P</a:t>
            </a:r>
            <a:r>
              <a:rPr lang="en-US" sz="1400" baseline="-25000"/>
              <a:t>Ar</a:t>
            </a:r>
            <a:r>
              <a:rPr lang="en-US" sz="1400"/>
              <a:t> = 2 atm</a:t>
            </a:r>
          </a:p>
        </p:txBody>
      </p:sp>
      <p:sp>
        <p:nvSpPr>
          <p:cNvPr id="114694" name="AutoShape 6"/>
          <p:cNvSpPr>
            <a:spLocks noChangeArrowheads="1"/>
          </p:cNvSpPr>
          <p:nvPr/>
        </p:nvSpPr>
        <p:spPr bwMode="auto">
          <a:xfrm>
            <a:off x="6721475" y="1066800"/>
            <a:ext cx="1524000" cy="1524000"/>
          </a:xfrm>
          <a:prstGeom prst="can">
            <a:avLst>
              <a:gd name="adj" fmla="val 25000"/>
            </a:avLst>
          </a:prstGeom>
          <a:solidFill>
            <a:srgbClr val="DFDFDF">
              <a:alpha val="50195"/>
            </a:srgbClr>
          </a:solidFill>
          <a:ln w="9525">
            <a:solidFill>
              <a:schemeClr val="tx1"/>
            </a:solidFill>
            <a:round/>
            <a:headEnd/>
            <a:tailEnd/>
          </a:ln>
        </p:spPr>
        <p:txBody>
          <a:bodyPr wrap="none" anchor="ctr"/>
          <a:lstStyle/>
          <a:p>
            <a:r>
              <a:rPr lang="en-US" sz="2400"/>
              <a:t>P</a:t>
            </a:r>
            <a:r>
              <a:rPr lang="en-US" sz="2400" baseline="-25000"/>
              <a:t>total</a:t>
            </a:r>
            <a:r>
              <a:rPr lang="en-US" sz="2400"/>
              <a:t> = ?</a:t>
            </a:r>
          </a:p>
        </p:txBody>
      </p:sp>
      <p:sp>
        <p:nvSpPr>
          <p:cNvPr id="114695" name="Text Box 7"/>
          <p:cNvSpPr txBox="1">
            <a:spLocks noChangeArrowheads="1"/>
          </p:cNvSpPr>
          <p:nvPr/>
        </p:nvSpPr>
        <p:spPr bwMode="auto">
          <a:xfrm>
            <a:off x="1143000" y="2601913"/>
            <a:ext cx="7038975" cy="396875"/>
          </a:xfrm>
          <a:prstGeom prst="rect">
            <a:avLst/>
          </a:prstGeom>
          <a:noFill/>
          <a:ln w="9525">
            <a:noFill/>
            <a:miter lim="800000"/>
            <a:headEnd/>
            <a:tailEnd/>
          </a:ln>
        </p:spPr>
        <p:txBody>
          <a:bodyPr wrap="none">
            <a:spAutoFit/>
          </a:bodyPr>
          <a:lstStyle/>
          <a:p>
            <a:pPr algn="l"/>
            <a:r>
              <a:rPr lang="en-US" sz="2000"/>
              <a:t>V = 1 liter	 V = 3 liters         V = 0.5 liter         V = 2 liters</a:t>
            </a:r>
          </a:p>
        </p:txBody>
      </p:sp>
      <p:sp>
        <p:nvSpPr>
          <p:cNvPr id="114696" name="Text Box 8"/>
          <p:cNvSpPr txBox="1">
            <a:spLocks noChangeArrowheads="1"/>
          </p:cNvSpPr>
          <p:nvPr/>
        </p:nvSpPr>
        <p:spPr bwMode="auto">
          <a:xfrm>
            <a:off x="2146300" y="3198813"/>
            <a:ext cx="4914900" cy="1220787"/>
          </a:xfrm>
          <a:prstGeom prst="rect">
            <a:avLst/>
          </a:prstGeom>
          <a:solidFill>
            <a:srgbClr val="EAEAEA"/>
          </a:solidFill>
          <a:ln w="9525">
            <a:noFill/>
            <a:miter lim="800000"/>
            <a:headEnd/>
            <a:tailEnd/>
          </a:ln>
        </p:spPr>
        <p:txBody>
          <a:bodyPr wrap="none">
            <a:spAutoFit/>
          </a:bodyPr>
          <a:lstStyle/>
          <a:p>
            <a:r>
              <a:rPr lang="en-US" sz="2000"/>
              <a:t>Dalton’s Law of Partial Pressures</a:t>
            </a:r>
          </a:p>
          <a:p>
            <a:endParaRPr lang="en-US" sz="2000" b="1"/>
          </a:p>
          <a:p>
            <a:r>
              <a:rPr lang="en-US" sz="1600" b="1"/>
              <a:t>“</a:t>
            </a:r>
            <a:r>
              <a:rPr lang="en-US" sz="1600" b="1">
                <a:solidFill>
                  <a:srgbClr val="FF0000"/>
                </a:solidFill>
              </a:rPr>
              <a:t>Total Pressure  =  Sum of the Partial Pressures</a:t>
            </a:r>
            <a:r>
              <a:rPr lang="en-US" sz="1600" b="1"/>
              <a:t>”</a:t>
            </a:r>
          </a:p>
          <a:p>
            <a:r>
              <a:rPr lang="en-US" sz="1800"/>
              <a:t>P</a:t>
            </a:r>
            <a:r>
              <a:rPr lang="en-US" sz="1800" baseline="-25000"/>
              <a:t>T</a:t>
            </a:r>
            <a:r>
              <a:rPr lang="en-US" sz="1800"/>
              <a:t>  = P</a:t>
            </a:r>
            <a:r>
              <a:rPr lang="en-US" sz="1800" baseline="-25000"/>
              <a:t>Ar</a:t>
            </a:r>
            <a:r>
              <a:rPr lang="en-US" sz="1800"/>
              <a:t>  +  P</a:t>
            </a:r>
            <a:r>
              <a:rPr lang="en-US" sz="1800" b="1" baseline="-25000"/>
              <a:t>Kr</a:t>
            </a:r>
            <a:r>
              <a:rPr lang="en-US" sz="1800"/>
              <a:t>  +  P</a:t>
            </a:r>
            <a:r>
              <a:rPr lang="en-US" sz="1800" baseline="-25000"/>
              <a:t>Xe</a:t>
            </a:r>
            <a:r>
              <a:rPr lang="en-US" sz="1800"/>
              <a:t>  +   …</a:t>
            </a:r>
          </a:p>
        </p:txBody>
      </p:sp>
      <p:sp>
        <p:nvSpPr>
          <p:cNvPr id="114700" name="Text Box 12"/>
          <p:cNvSpPr txBox="1">
            <a:spLocks noChangeArrowheads="1"/>
          </p:cNvSpPr>
          <p:nvPr/>
        </p:nvSpPr>
        <p:spPr bwMode="auto">
          <a:xfrm>
            <a:off x="1077913" y="5943600"/>
            <a:ext cx="5018087" cy="457200"/>
          </a:xfrm>
          <a:prstGeom prst="rect">
            <a:avLst/>
          </a:prstGeom>
          <a:noFill/>
          <a:ln w="9525">
            <a:noFill/>
            <a:miter lim="800000"/>
            <a:headEnd/>
            <a:tailEnd/>
          </a:ln>
        </p:spPr>
        <p:txBody>
          <a:bodyPr wrap="none">
            <a:spAutoFit/>
          </a:bodyPr>
          <a:lstStyle/>
          <a:p>
            <a:pPr algn="l"/>
            <a:r>
              <a:rPr lang="en-US" sz="2400"/>
              <a:t>P</a:t>
            </a:r>
            <a:r>
              <a:rPr lang="en-US" sz="2400" baseline="-25000"/>
              <a:t>T</a:t>
            </a:r>
            <a:r>
              <a:rPr lang="en-US" sz="2400"/>
              <a:t>  =  1 atm  +  0.75 atm  +  1.5 atm</a:t>
            </a:r>
          </a:p>
        </p:txBody>
      </p:sp>
      <p:sp>
        <p:nvSpPr>
          <p:cNvPr id="114701" name="Text Box 13"/>
          <p:cNvSpPr txBox="1">
            <a:spLocks noChangeArrowheads="1"/>
          </p:cNvSpPr>
          <p:nvPr/>
        </p:nvSpPr>
        <p:spPr bwMode="auto">
          <a:xfrm>
            <a:off x="6705600" y="6172200"/>
            <a:ext cx="2211388" cy="457200"/>
          </a:xfrm>
          <a:prstGeom prst="rect">
            <a:avLst/>
          </a:prstGeom>
          <a:noFill/>
          <a:ln w="9525">
            <a:noFill/>
            <a:miter lim="800000"/>
            <a:headEnd/>
            <a:tailEnd/>
          </a:ln>
        </p:spPr>
        <p:txBody>
          <a:bodyPr wrap="none">
            <a:spAutoFit/>
          </a:bodyPr>
          <a:lstStyle/>
          <a:p>
            <a:pPr algn="l"/>
            <a:r>
              <a:rPr lang="en-US" sz="2400"/>
              <a:t>P</a:t>
            </a:r>
            <a:r>
              <a:rPr lang="en-US" sz="2400" baseline="-25000"/>
              <a:t>T</a:t>
            </a:r>
            <a:r>
              <a:rPr lang="en-US" sz="2400"/>
              <a:t>  =  3.25 atm</a:t>
            </a:r>
          </a:p>
        </p:txBody>
      </p:sp>
      <p:sp>
        <p:nvSpPr>
          <p:cNvPr id="126991"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4705" name="Rectangle 17"/>
          <p:cNvSpPr>
            <a:spLocks noChangeArrowheads="1"/>
          </p:cNvSpPr>
          <p:nvPr/>
        </p:nvSpPr>
        <p:spPr bwMode="auto">
          <a:xfrm>
            <a:off x="1776413" y="4575175"/>
            <a:ext cx="1985962" cy="336550"/>
          </a:xfrm>
          <a:prstGeom prst="rect">
            <a:avLst/>
          </a:prstGeom>
          <a:noFill/>
          <a:ln w="9525">
            <a:noFill/>
            <a:miter lim="800000"/>
            <a:headEnd/>
            <a:tailEnd/>
          </a:ln>
        </p:spPr>
        <p:txBody>
          <a:bodyPr wrap="none">
            <a:spAutoFit/>
          </a:bodyPr>
          <a:lstStyle/>
          <a:p>
            <a:pPr algn="l"/>
            <a:r>
              <a:rPr lang="en-US" sz="1600"/>
              <a:t>P</a:t>
            </a:r>
            <a:r>
              <a:rPr lang="en-US" sz="1600" baseline="-25000"/>
              <a:t>1</a:t>
            </a:r>
            <a:r>
              <a:rPr lang="en-US" sz="1600"/>
              <a:t> x V</a:t>
            </a:r>
            <a:r>
              <a:rPr lang="en-US" sz="1600" baseline="-25000"/>
              <a:t>1</a:t>
            </a:r>
            <a:r>
              <a:rPr lang="en-US" sz="1600"/>
              <a:t>   =    P</a:t>
            </a:r>
            <a:r>
              <a:rPr lang="en-US" sz="1600" baseline="-25000"/>
              <a:t>2</a:t>
            </a:r>
            <a:r>
              <a:rPr lang="en-US" sz="1600"/>
              <a:t> x V</a:t>
            </a:r>
            <a:r>
              <a:rPr lang="en-US" sz="1600" baseline="-25000"/>
              <a:t>2</a:t>
            </a:r>
          </a:p>
        </p:txBody>
      </p:sp>
      <p:sp>
        <p:nvSpPr>
          <p:cNvPr id="114707" name="Rectangle 19"/>
          <p:cNvSpPr>
            <a:spLocks noChangeArrowheads="1"/>
          </p:cNvSpPr>
          <p:nvPr/>
        </p:nvSpPr>
        <p:spPr bwMode="auto">
          <a:xfrm>
            <a:off x="5080000" y="4573588"/>
            <a:ext cx="1985963" cy="336550"/>
          </a:xfrm>
          <a:prstGeom prst="rect">
            <a:avLst/>
          </a:prstGeom>
          <a:noFill/>
          <a:ln w="9525">
            <a:noFill/>
            <a:miter lim="800000"/>
            <a:headEnd/>
            <a:tailEnd/>
          </a:ln>
        </p:spPr>
        <p:txBody>
          <a:bodyPr wrap="none">
            <a:spAutoFit/>
          </a:bodyPr>
          <a:lstStyle/>
          <a:p>
            <a:pPr algn="l"/>
            <a:r>
              <a:rPr lang="en-US" sz="1600"/>
              <a:t>P</a:t>
            </a:r>
            <a:r>
              <a:rPr lang="en-US" sz="1600" baseline="-25000"/>
              <a:t>1</a:t>
            </a:r>
            <a:r>
              <a:rPr lang="en-US" sz="1600"/>
              <a:t> x V</a:t>
            </a:r>
            <a:r>
              <a:rPr lang="en-US" sz="1600" baseline="-25000"/>
              <a:t>1</a:t>
            </a:r>
            <a:r>
              <a:rPr lang="en-US" sz="1600"/>
              <a:t>   =    P</a:t>
            </a:r>
            <a:r>
              <a:rPr lang="en-US" sz="1600" baseline="-25000"/>
              <a:t>2</a:t>
            </a:r>
            <a:r>
              <a:rPr lang="en-US" sz="1600"/>
              <a:t> x V</a:t>
            </a:r>
            <a:r>
              <a:rPr lang="en-US" sz="1600" baseline="-25000"/>
              <a:t>2</a:t>
            </a:r>
          </a:p>
        </p:txBody>
      </p:sp>
      <p:sp>
        <p:nvSpPr>
          <p:cNvPr id="114709" name="Rectangle 21"/>
          <p:cNvSpPr>
            <a:spLocks noChangeArrowheads="1"/>
          </p:cNvSpPr>
          <p:nvPr/>
        </p:nvSpPr>
        <p:spPr bwMode="auto">
          <a:xfrm>
            <a:off x="1155700" y="4911725"/>
            <a:ext cx="2854325" cy="336550"/>
          </a:xfrm>
          <a:prstGeom prst="rect">
            <a:avLst/>
          </a:prstGeom>
          <a:noFill/>
          <a:ln w="9525">
            <a:noFill/>
            <a:miter lim="800000"/>
            <a:headEnd/>
            <a:tailEnd/>
          </a:ln>
        </p:spPr>
        <p:txBody>
          <a:bodyPr wrap="none">
            <a:spAutoFit/>
          </a:bodyPr>
          <a:lstStyle/>
          <a:p>
            <a:pPr algn="l"/>
            <a:r>
              <a:rPr lang="en-US" sz="1600"/>
              <a:t>(0.5 atm) (3L)  =  (X atm) (2L)</a:t>
            </a:r>
          </a:p>
        </p:txBody>
      </p:sp>
      <p:sp>
        <p:nvSpPr>
          <p:cNvPr id="114711" name="Rectangle 23"/>
          <p:cNvSpPr>
            <a:spLocks noChangeArrowheads="1"/>
          </p:cNvSpPr>
          <p:nvPr/>
        </p:nvSpPr>
        <p:spPr bwMode="auto">
          <a:xfrm>
            <a:off x="4394200" y="4910138"/>
            <a:ext cx="2911475" cy="336550"/>
          </a:xfrm>
          <a:prstGeom prst="rect">
            <a:avLst/>
          </a:prstGeom>
          <a:noFill/>
          <a:ln w="9525">
            <a:noFill/>
            <a:miter lim="800000"/>
            <a:headEnd/>
            <a:tailEnd/>
          </a:ln>
        </p:spPr>
        <p:txBody>
          <a:bodyPr wrap="none">
            <a:spAutoFit/>
          </a:bodyPr>
          <a:lstStyle/>
          <a:p>
            <a:pPr algn="l"/>
            <a:r>
              <a:rPr lang="en-US" sz="1600"/>
              <a:t>(6 atm) (0.5 L)  =  (X atm) (2L)</a:t>
            </a:r>
          </a:p>
        </p:txBody>
      </p:sp>
      <p:sp>
        <p:nvSpPr>
          <p:cNvPr id="114713" name="Rectangle 25"/>
          <p:cNvSpPr>
            <a:spLocks noChangeArrowheads="1"/>
          </p:cNvSpPr>
          <p:nvPr/>
        </p:nvSpPr>
        <p:spPr bwMode="auto">
          <a:xfrm>
            <a:off x="1527175" y="5318125"/>
            <a:ext cx="1931988" cy="396875"/>
          </a:xfrm>
          <a:prstGeom prst="rect">
            <a:avLst/>
          </a:prstGeom>
          <a:noFill/>
          <a:ln w="9525">
            <a:noFill/>
            <a:miter lim="800000"/>
            <a:headEnd/>
            <a:tailEnd/>
          </a:ln>
        </p:spPr>
        <p:txBody>
          <a:bodyPr wrap="none">
            <a:spAutoFit/>
          </a:bodyPr>
          <a:lstStyle/>
          <a:p>
            <a:pPr algn="l"/>
            <a:r>
              <a:rPr lang="en-US" sz="2000"/>
              <a:t>P</a:t>
            </a:r>
            <a:r>
              <a:rPr lang="en-US" sz="2000" baseline="-25000"/>
              <a:t>Kr</a:t>
            </a:r>
            <a:r>
              <a:rPr lang="en-US" sz="2000"/>
              <a:t>  =  0.75 atm</a:t>
            </a:r>
          </a:p>
        </p:txBody>
      </p:sp>
      <p:sp>
        <p:nvSpPr>
          <p:cNvPr id="114715" name="Rectangle 27"/>
          <p:cNvSpPr>
            <a:spLocks noChangeArrowheads="1"/>
          </p:cNvSpPr>
          <p:nvPr/>
        </p:nvSpPr>
        <p:spPr bwMode="auto">
          <a:xfrm>
            <a:off x="5022850" y="5326063"/>
            <a:ext cx="1800225" cy="396875"/>
          </a:xfrm>
          <a:prstGeom prst="rect">
            <a:avLst/>
          </a:prstGeom>
          <a:noFill/>
          <a:ln w="9525">
            <a:noFill/>
            <a:miter lim="800000"/>
            <a:headEnd/>
            <a:tailEnd/>
          </a:ln>
        </p:spPr>
        <p:txBody>
          <a:bodyPr wrap="none">
            <a:spAutoFit/>
          </a:bodyPr>
          <a:lstStyle/>
          <a:p>
            <a:pPr algn="l"/>
            <a:r>
              <a:rPr lang="en-US" sz="2000"/>
              <a:t>P</a:t>
            </a:r>
            <a:r>
              <a:rPr lang="en-US" sz="2000" baseline="-25000"/>
              <a:t>xe</a:t>
            </a:r>
            <a:r>
              <a:rPr lang="en-US" sz="2000"/>
              <a:t>  =  1.5 atm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94"/>
                                        </p:tgtEl>
                                        <p:attrNameLst>
                                          <p:attrName>style.visibility</p:attrName>
                                        </p:attrNameLst>
                                      </p:cBhvr>
                                      <p:to>
                                        <p:strVal val="visible"/>
                                      </p:to>
                                    </p:set>
                                    <p:animEffect transition="in" filter="dissolve">
                                      <p:cBhvr>
                                        <p:cTn id="7" dur="500"/>
                                        <p:tgtEl>
                                          <p:spTgt spid="11469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4695">
                                            <p:txEl>
                                              <p:pRg st="0" end="0"/>
                                            </p:txEl>
                                          </p:spTgt>
                                        </p:tgtEl>
                                        <p:attrNameLst>
                                          <p:attrName>style.visibility</p:attrName>
                                        </p:attrNameLst>
                                      </p:cBhvr>
                                      <p:to>
                                        <p:strVal val="visible"/>
                                      </p:to>
                                    </p:set>
                                    <p:animEffect transition="in" filter="dissolve">
                                      <p:cBhvr>
                                        <p:cTn id="10" dur="500"/>
                                        <p:tgtEl>
                                          <p:spTgt spid="1146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4696">
                                            <p:txEl>
                                              <p:pRg st="0" end="0"/>
                                            </p:txEl>
                                          </p:spTgt>
                                        </p:tgtEl>
                                        <p:attrNameLst>
                                          <p:attrName>style.visibility</p:attrName>
                                        </p:attrNameLst>
                                      </p:cBhvr>
                                      <p:to>
                                        <p:strVal val="visible"/>
                                      </p:to>
                                    </p:set>
                                    <p:animEffect transition="in" filter="dissolve">
                                      <p:cBhvr>
                                        <p:cTn id="15" dur="500"/>
                                        <p:tgtEl>
                                          <p:spTgt spid="11469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4696">
                                            <p:txEl>
                                              <p:pRg st="2" end="2"/>
                                            </p:txEl>
                                          </p:spTgt>
                                        </p:tgtEl>
                                        <p:attrNameLst>
                                          <p:attrName>style.visibility</p:attrName>
                                        </p:attrNameLst>
                                      </p:cBhvr>
                                      <p:to>
                                        <p:strVal val="visible"/>
                                      </p:to>
                                    </p:set>
                                    <p:animEffect transition="in" filter="dissolve">
                                      <p:cBhvr>
                                        <p:cTn id="20" dur="500"/>
                                        <p:tgtEl>
                                          <p:spTgt spid="1146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696">
                                            <p:txEl>
                                              <p:pRg st="3" end="3"/>
                                            </p:txEl>
                                          </p:spTgt>
                                        </p:tgtEl>
                                        <p:attrNameLst>
                                          <p:attrName>style.visibility</p:attrName>
                                        </p:attrNameLst>
                                      </p:cBhvr>
                                      <p:to>
                                        <p:strVal val="visible"/>
                                      </p:to>
                                    </p:set>
                                    <p:animEffect transition="in" filter="dissolve">
                                      <p:cBhvr>
                                        <p:cTn id="25" dur="500"/>
                                        <p:tgtEl>
                                          <p:spTgt spid="11469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4705"/>
                                        </p:tgtEl>
                                        <p:attrNameLst>
                                          <p:attrName>style.visibility</p:attrName>
                                        </p:attrNameLst>
                                      </p:cBhvr>
                                      <p:to>
                                        <p:strVal val="visible"/>
                                      </p:to>
                                    </p:set>
                                    <p:animEffect transition="in" filter="wipe(up)">
                                      <p:cBhvr>
                                        <p:cTn id="30" dur="500"/>
                                        <p:tgtEl>
                                          <p:spTgt spid="11470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114719"/>
                                        </p:tgtEl>
                                      </p:cBhvr>
                                    </p:animEffect>
                                    <p:set>
                                      <p:cBhvr>
                                        <p:cTn id="35" dur="1" fill="hold">
                                          <p:stCondLst>
                                            <p:cond delay="499"/>
                                          </p:stCondLst>
                                        </p:cTn>
                                        <p:tgtEl>
                                          <p:spTgt spid="114719"/>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14716"/>
                                        </p:tgtEl>
                                        <p:attrNameLst>
                                          <p:attrName>style.visibility</p:attrName>
                                        </p:attrNameLst>
                                      </p:cBhvr>
                                      <p:to>
                                        <p:strVal val="visible"/>
                                      </p:to>
                                    </p:set>
                                    <p:animEffect transition="in" filter="dissolve">
                                      <p:cBhvr>
                                        <p:cTn id="38" dur="500"/>
                                        <p:tgtEl>
                                          <p:spTgt spid="1147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4709"/>
                                        </p:tgtEl>
                                        <p:attrNameLst>
                                          <p:attrName>style.visibility</p:attrName>
                                        </p:attrNameLst>
                                      </p:cBhvr>
                                      <p:to>
                                        <p:strVal val="visible"/>
                                      </p:to>
                                    </p:set>
                                    <p:animEffect transition="in" filter="fade">
                                      <p:cBhvr>
                                        <p:cTn id="43" dur="2000"/>
                                        <p:tgtEl>
                                          <p:spTgt spid="114709"/>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14713"/>
                                        </p:tgtEl>
                                        <p:attrNameLst>
                                          <p:attrName>style.visibility</p:attrName>
                                        </p:attrNameLst>
                                      </p:cBhvr>
                                      <p:to>
                                        <p:strVal val="visible"/>
                                      </p:to>
                                    </p:set>
                                    <p:animEffect transition="in" filter="fade">
                                      <p:cBhvr>
                                        <p:cTn id="48" dur="1000"/>
                                        <p:tgtEl>
                                          <p:spTgt spid="114713"/>
                                        </p:tgtEl>
                                      </p:cBhvr>
                                    </p:animEffect>
                                    <p:anim calcmode="lin" valueType="num">
                                      <p:cBhvr>
                                        <p:cTn id="49" dur="1000" fill="hold"/>
                                        <p:tgtEl>
                                          <p:spTgt spid="114713"/>
                                        </p:tgtEl>
                                        <p:attrNameLst>
                                          <p:attrName>ppt_x</p:attrName>
                                        </p:attrNameLst>
                                      </p:cBhvr>
                                      <p:tavLst>
                                        <p:tav tm="0">
                                          <p:val>
                                            <p:strVal val="#ppt_x"/>
                                          </p:val>
                                        </p:tav>
                                        <p:tav tm="100000">
                                          <p:val>
                                            <p:strVal val="#ppt_x"/>
                                          </p:val>
                                        </p:tav>
                                      </p:tavLst>
                                    </p:anim>
                                    <p:anim calcmode="lin" valueType="num">
                                      <p:cBhvr>
                                        <p:cTn id="50" dur="1000" fill="hold"/>
                                        <p:tgtEl>
                                          <p:spTgt spid="1147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14707"/>
                                        </p:tgtEl>
                                        <p:attrNameLst>
                                          <p:attrName>style.visibility</p:attrName>
                                        </p:attrNameLst>
                                      </p:cBhvr>
                                      <p:to>
                                        <p:strVal val="visible"/>
                                      </p:to>
                                    </p:set>
                                    <p:animEffect transition="in" filter="wipe(up)">
                                      <p:cBhvr>
                                        <p:cTn id="55" dur="500"/>
                                        <p:tgtEl>
                                          <p:spTgt spid="11470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0" nodeType="clickEffect">
                                  <p:stCondLst>
                                    <p:cond delay="0"/>
                                  </p:stCondLst>
                                  <p:childTnLst>
                                    <p:animEffect transition="out" filter="dissolve">
                                      <p:cBhvr>
                                        <p:cTn id="59" dur="500"/>
                                        <p:tgtEl>
                                          <p:spTgt spid="114721"/>
                                        </p:tgtEl>
                                      </p:cBhvr>
                                    </p:animEffect>
                                    <p:set>
                                      <p:cBhvr>
                                        <p:cTn id="60" dur="1" fill="hold">
                                          <p:stCondLst>
                                            <p:cond delay="499"/>
                                          </p:stCondLst>
                                        </p:cTn>
                                        <p:tgtEl>
                                          <p:spTgt spid="114721"/>
                                        </p:tgtEl>
                                        <p:attrNameLst>
                                          <p:attrName>style.visibility</p:attrName>
                                        </p:attrNameLst>
                                      </p:cBhvr>
                                      <p:to>
                                        <p:strVal val="hidden"/>
                                      </p:to>
                                    </p:set>
                                  </p:childTnLst>
                                </p:cTn>
                              </p:par>
                              <p:par>
                                <p:cTn id="61" presetID="9" presetClass="entr" presetSubtype="0" fill="hold" grpId="0" nodeType="withEffect">
                                  <p:stCondLst>
                                    <p:cond delay="0"/>
                                  </p:stCondLst>
                                  <p:childTnLst>
                                    <p:set>
                                      <p:cBhvr>
                                        <p:cTn id="62" dur="1" fill="hold">
                                          <p:stCondLst>
                                            <p:cond delay="0"/>
                                          </p:stCondLst>
                                        </p:cTn>
                                        <p:tgtEl>
                                          <p:spTgt spid="114717"/>
                                        </p:tgtEl>
                                        <p:attrNameLst>
                                          <p:attrName>style.visibility</p:attrName>
                                        </p:attrNameLst>
                                      </p:cBhvr>
                                      <p:to>
                                        <p:strVal val="visible"/>
                                      </p:to>
                                    </p:set>
                                    <p:animEffect transition="in" filter="dissolve">
                                      <p:cBhvr>
                                        <p:cTn id="63" dur="500"/>
                                        <p:tgtEl>
                                          <p:spTgt spid="1147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4711"/>
                                        </p:tgtEl>
                                        <p:attrNameLst>
                                          <p:attrName>style.visibility</p:attrName>
                                        </p:attrNameLst>
                                      </p:cBhvr>
                                      <p:to>
                                        <p:strVal val="visible"/>
                                      </p:to>
                                    </p:set>
                                    <p:animEffect transition="in" filter="fade">
                                      <p:cBhvr>
                                        <p:cTn id="68" dur="2000"/>
                                        <p:tgtEl>
                                          <p:spTgt spid="114711"/>
                                        </p:tgtEl>
                                      </p:cBhvr>
                                    </p:animEffect>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14715"/>
                                        </p:tgtEl>
                                        <p:attrNameLst>
                                          <p:attrName>style.visibility</p:attrName>
                                        </p:attrNameLst>
                                      </p:cBhvr>
                                      <p:to>
                                        <p:strVal val="visible"/>
                                      </p:to>
                                    </p:set>
                                    <p:animEffect transition="in" filter="fade">
                                      <p:cBhvr>
                                        <p:cTn id="73" dur="1000"/>
                                        <p:tgtEl>
                                          <p:spTgt spid="114715"/>
                                        </p:tgtEl>
                                      </p:cBhvr>
                                    </p:animEffect>
                                    <p:anim calcmode="lin" valueType="num">
                                      <p:cBhvr>
                                        <p:cTn id="74" dur="1000" fill="hold"/>
                                        <p:tgtEl>
                                          <p:spTgt spid="114715"/>
                                        </p:tgtEl>
                                        <p:attrNameLst>
                                          <p:attrName>ppt_x</p:attrName>
                                        </p:attrNameLst>
                                      </p:cBhvr>
                                      <p:tavLst>
                                        <p:tav tm="0">
                                          <p:val>
                                            <p:strVal val="#ppt_x"/>
                                          </p:val>
                                        </p:tav>
                                        <p:tav tm="100000">
                                          <p:val>
                                            <p:strVal val="#ppt_x"/>
                                          </p:val>
                                        </p:tav>
                                      </p:tavLst>
                                    </p:anim>
                                    <p:anim calcmode="lin" valueType="num">
                                      <p:cBhvr>
                                        <p:cTn id="75" dur="1000" fill="hold"/>
                                        <p:tgtEl>
                                          <p:spTgt spid="1147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14700">
                                            <p:txEl>
                                              <p:pRg st="0" end="0"/>
                                            </p:txEl>
                                          </p:spTgt>
                                        </p:tgtEl>
                                        <p:attrNameLst>
                                          <p:attrName>style.visibility</p:attrName>
                                        </p:attrNameLst>
                                      </p:cBhvr>
                                      <p:to>
                                        <p:strVal val="visible"/>
                                      </p:to>
                                    </p:set>
                                    <p:animEffect transition="in" filter="dissolve">
                                      <p:cBhvr>
                                        <p:cTn id="80" dur="500"/>
                                        <p:tgtEl>
                                          <p:spTgt spid="11470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grpId="0" nodeType="clickEffect">
                                  <p:stCondLst>
                                    <p:cond delay="0"/>
                                  </p:stCondLst>
                                  <p:childTnLst>
                                    <p:set>
                                      <p:cBhvr>
                                        <p:cTn id="84" dur="1" fill="hold">
                                          <p:stCondLst>
                                            <p:cond delay="0"/>
                                          </p:stCondLst>
                                        </p:cTn>
                                        <p:tgtEl>
                                          <p:spTgt spid="114701"/>
                                        </p:tgtEl>
                                        <p:attrNameLst>
                                          <p:attrName>style.visibility</p:attrName>
                                        </p:attrNameLst>
                                      </p:cBhvr>
                                      <p:to>
                                        <p:strVal val="visible"/>
                                      </p:to>
                                    </p:set>
                                    <p:anim calcmode="lin" valueType="num">
                                      <p:cBhvr>
                                        <p:cTn id="85" dur="1000" fill="hold"/>
                                        <p:tgtEl>
                                          <p:spTgt spid="114701"/>
                                        </p:tgtEl>
                                        <p:attrNameLst>
                                          <p:attrName>ppt_w</p:attrName>
                                        </p:attrNameLst>
                                      </p:cBhvr>
                                      <p:tavLst>
                                        <p:tav tm="0">
                                          <p:val>
                                            <p:fltVal val="0"/>
                                          </p:val>
                                        </p:tav>
                                        <p:tav tm="100000">
                                          <p:val>
                                            <p:strVal val="#ppt_w"/>
                                          </p:val>
                                        </p:tav>
                                      </p:tavLst>
                                    </p:anim>
                                    <p:anim calcmode="lin" valueType="num">
                                      <p:cBhvr>
                                        <p:cTn id="86" dur="1000" fill="hold"/>
                                        <p:tgtEl>
                                          <p:spTgt spid="114701"/>
                                        </p:tgtEl>
                                        <p:attrNameLst>
                                          <p:attrName>ppt_h</p:attrName>
                                        </p:attrNameLst>
                                      </p:cBhvr>
                                      <p:tavLst>
                                        <p:tav tm="0">
                                          <p:val>
                                            <p:fltVal val="0"/>
                                          </p:val>
                                        </p:tav>
                                        <p:tav tm="100000">
                                          <p:val>
                                            <p:strVal val="#ppt_h"/>
                                          </p:val>
                                        </p:tav>
                                      </p:tavLst>
                                    </p:anim>
                                    <p:anim calcmode="lin" valueType="num">
                                      <p:cBhvr>
                                        <p:cTn id="87" dur="1000" fill="hold"/>
                                        <p:tgtEl>
                                          <p:spTgt spid="114701"/>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1470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8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17" grpId="0"/>
      <p:bldP spid="114721" grpId="0"/>
      <p:bldP spid="114716" grpId="0"/>
      <p:bldP spid="114719" grpId="0"/>
      <p:bldP spid="114694" grpId="0" animBg="1" autoUpdateAnimBg="0"/>
      <p:bldP spid="114695" grpId="0" build="p" autoUpdateAnimBg="0" advAuto="0"/>
      <p:bldP spid="114696" grpId="0" build="p" autoUpdateAnimBg="0"/>
      <p:bldP spid="114700" grpId="0" build="p" autoUpdateAnimBg="0"/>
      <p:bldP spid="114701" grpId="0" autoUpdateAnimBg="0"/>
      <p:bldP spid="114705" grpId="0"/>
      <p:bldP spid="114707" grpId="0"/>
      <p:bldP spid="114709" grpId="0"/>
      <p:bldP spid="114711" grpId="0"/>
      <p:bldP spid="114713" grpId="0"/>
      <p:bldP spid="1147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329" name="Text Box 41"/>
          <p:cNvSpPr txBox="1">
            <a:spLocks noChangeArrowheads="1"/>
          </p:cNvSpPr>
          <p:nvPr/>
        </p:nvSpPr>
        <p:spPr bwMode="auto">
          <a:xfrm>
            <a:off x="4703763" y="4667250"/>
            <a:ext cx="1085850" cy="366713"/>
          </a:xfrm>
          <a:prstGeom prst="rect">
            <a:avLst/>
          </a:prstGeom>
          <a:noFill/>
          <a:ln w="9525">
            <a:noFill/>
            <a:miter lim="800000"/>
            <a:headEnd/>
            <a:tailEnd/>
          </a:ln>
        </p:spPr>
        <p:txBody>
          <a:bodyPr wrap="none">
            <a:spAutoFit/>
          </a:bodyPr>
          <a:lstStyle/>
          <a:p>
            <a:pPr algn="l"/>
            <a:r>
              <a:rPr lang="en-US" sz="1800"/>
              <a:t>41.7 kPa</a:t>
            </a:r>
          </a:p>
        </p:txBody>
      </p:sp>
      <p:sp>
        <p:nvSpPr>
          <p:cNvPr id="128003" name="Rectangle 2"/>
          <p:cNvSpPr>
            <a:spLocks noGrp="1" noChangeArrowheads="1"/>
          </p:cNvSpPr>
          <p:nvPr>
            <p:ph type="title"/>
          </p:nvPr>
        </p:nvSpPr>
        <p:spPr/>
        <p:txBody>
          <a:bodyPr/>
          <a:lstStyle/>
          <a:p>
            <a:pPr eaLnBrk="1" hangingPunct="1"/>
            <a:r>
              <a:rPr lang="en-US" sz="4000" i="1" smtClean="0"/>
              <a:t>Dalton’s Law of Partial Pressures</a:t>
            </a:r>
          </a:p>
        </p:txBody>
      </p:sp>
      <p:sp>
        <p:nvSpPr>
          <p:cNvPr id="908291" name="Rectangle 3"/>
          <p:cNvSpPr>
            <a:spLocks noChangeArrowheads="1"/>
          </p:cNvSpPr>
          <p:nvPr/>
        </p:nvSpPr>
        <p:spPr bwMode="auto">
          <a:xfrm>
            <a:off x="762000" y="1309688"/>
            <a:ext cx="8032750" cy="1190625"/>
          </a:xfrm>
          <a:prstGeom prst="rect">
            <a:avLst/>
          </a:prstGeom>
          <a:noFill/>
          <a:ln w="9525">
            <a:noFill/>
            <a:miter lim="800000"/>
            <a:headEnd/>
            <a:tailEnd/>
          </a:ln>
        </p:spPr>
        <p:txBody>
          <a:bodyPr wrap="none" anchor="ctr">
            <a:spAutoFit/>
          </a:bodyPr>
          <a:lstStyle/>
          <a:p>
            <a:pPr algn="l"/>
            <a:r>
              <a:rPr lang="en-US" sz="1800">
                <a:cs typeface="Times New Roman" pitchFamily="18" charset="0"/>
              </a:rPr>
              <a:t>In a gaseous mixture, a gas’s </a:t>
            </a:r>
            <a:r>
              <a:rPr lang="en-US" sz="1800" b="1">
                <a:cs typeface="Times New Roman" pitchFamily="18" charset="0"/>
              </a:rPr>
              <a:t>partial pressure</a:t>
            </a:r>
            <a:r>
              <a:rPr lang="en-US" sz="1800">
                <a:cs typeface="Times New Roman" pitchFamily="18" charset="0"/>
              </a:rPr>
              <a:t> is the one the gas would exert</a:t>
            </a:r>
          </a:p>
          <a:p>
            <a:pPr algn="l"/>
            <a:r>
              <a:rPr lang="en-US" sz="1800">
                <a:cs typeface="Times New Roman" pitchFamily="18" charset="0"/>
              </a:rPr>
              <a:t> if it were by itself in the container.</a:t>
            </a:r>
          </a:p>
          <a:p>
            <a:pPr algn="l"/>
            <a:endParaRPr lang="en-US" sz="1800"/>
          </a:p>
          <a:p>
            <a:pPr algn="l" eaLnBrk="0" hangingPunct="0"/>
            <a:r>
              <a:rPr lang="en-US" sz="1800">
                <a:ea typeface="Times New Roman" pitchFamily="18" charset="0"/>
                <a:cs typeface="Arial" charset="0"/>
              </a:rPr>
              <a:t>The mole ratio in a mixture of gases</a:t>
            </a:r>
            <a:r>
              <a:rPr lang="en-US" sz="1800"/>
              <a:t> </a:t>
            </a:r>
            <a:r>
              <a:rPr lang="en-US" sz="1800">
                <a:cs typeface="Times New Roman" pitchFamily="18" charset="0"/>
              </a:rPr>
              <a:t>determines each gas’s partial pressure.</a:t>
            </a:r>
            <a:endParaRPr lang="en-US" sz="1800"/>
          </a:p>
        </p:txBody>
      </p:sp>
      <p:grpSp>
        <p:nvGrpSpPr>
          <p:cNvPr id="2" name="Group 32"/>
          <p:cNvGrpSpPr>
            <a:grpSpLocks/>
          </p:cNvGrpSpPr>
          <p:nvPr/>
        </p:nvGrpSpPr>
        <p:grpSpPr bwMode="auto">
          <a:xfrm>
            <a:off x="6667500" y="3395663"/>
            <a:ext cx="914400" cy="685800"/>
            <a:chOff x="3984" y="2139"/>
            <a:chExt cx="576" cy="432"/>
          </a:xfrm>
        </p:grpSpPr>
        <p:sp>
          <p:nvSpPr>
            <p:cNvPr id="128037" name="Rectangle 8"/>
            <p:cNvSpPr>
              <a:spLocks noChangeArrowheads="1"/>
            </p:cNvSpPr>
            <p:nvPr/>
          </p:nvSpPr>
          <p:spPr bwMode="auto">
            <a:xfrm>
              <a:off x="3984" y="2139"/>
              <a:ext cx="576" cy="432"/>
            </a:xfrm>
            <a:prstGeom prst="rect">
              <a:avLst/>
            </a:prstGeom>
            <a:noFill/>
            <a:ln w="15875">
              <a:solidFill>
                <a:srgbClr val="000000"/>
              </a:solidFill>
              <a:miter lim="800000"/>
              <a:headEnd/>
              <a:tailEnd/>
            </a:ln>
          </p:spPr>
          <p:txBody>
            <a:bodyPr/>
            <a:lstStyle/>
            <a:p>
              <a:endParaRPr lang="en-US"/>
            </a:p>
          </p:txBody>
        </p:sp>
        <p:sp>
          <p:nvSpPr>
            <p:cNvPr id="128038" name="Oval 9"/>
            <p:cNvSpPr>
              <a:spLocks noChangeArrowheads="1"/>
            </p:cNvSpPr>
            <p:nvPr/>
          </p:nvSpPr>
          <p:spPr bwMode="auto">
            <a:xfrm>
              <a:off x="4416" y="2418"/>
              <a:ext cx="72" cy="72"/>
            </a:xfrm>
            <a:prstGeom prst="ellipse">
              <a:avLst/>
            </a:prstGeom>
            <a:solidFill>
              <a:srgbClr val="FFFFFF"/>
            </a:solidFill>
            <a:ln w="9525">
              <a:solidFill>
                <a:srgbClr val="000000"/>
              </a:solidFill>
              <a:round/>
              <a:headEnd/>
              <a:tailEnd/>
            </a:ln>
          </p:spPr>
          <p:txBody>
            <a:bodyPr/>
            <a:lstStyle/>
            <a:p>
              <a:endParaRPr lang="en-US"/>
            </a:p>
          </p:txBody>
        </p:sp>
        <p:sp>
          <p:nvSpPr>
            <p:cNvPr id="128039" name="Oval 10"/>
            <p:cNvSpPr>
              <a:spLocks noChangeArrowheads="1"/>
            </p:cNvSpPr>
            <p:nvPr/>
          </p:nvSpPr>
          <p:spPr bwMode="auto">
            <a:xfrm>
              <a:off x="4344" y="2274"/>
              <a:ext cx="72" cy="72"/>
            </a:xfrm>
            <a:prstGeom prst="ellipse">
              <a:avLst/>
            </a:prstGeom>
            <a:solidFill>
              <a:srgbClr val="000000"/>
            </a:solidFill>
            <a:ln w="9525">
              <a:solidFill>
                <a:srgbClr val="000000"/>
              </a:solidFill>
              <a:round/>
              <a:headEnd/>
              <a:tailEnd/>
            </a:ln>
          </p:spPr>
          <p:txBody>
            <a:bodyPr/>
            <a:lstStyle/>
            <a:p>
              <a:endParaRPr lang="en-US"/>
            </a:p>
          </p:txBody>
        </p:sp>
        <p:sp>
          <p:nvSpPr>
            <p:cNvPr id="128040" name="Oval 11"/>
            <p:cNvSpPr>
              <a:spLocks noChangeArrowheads="1"/>
            </p:cNvSpPr>
            <p:nvPr/>
          </p:nvSpPr>
          <p:spPr bwMode="auto">
            <a:xfrm>
              <a:off x="4128" y="2207"/>
              <a:ext cx="72" cy="72"/>
            </a:xfrm>
            <a:prstGeom prst="ellipse">
              <a:avLst/>
            </a:prstGeom>
            <a:solidFill>
              <a:srgbClr val="000000"/>
            </a:solidFill>
            <a:ln w="9525">
              <a:solidFill>
                <a:srgbClr val="000000"/>
              </a:solidFill>
              <a:round/>
              <a:headEnd/>
              <a:tailEnd/>
            </a:ln>
          </p:spPr>
          <p:txBody>
            <a:bodyPr/>
            <a:lstStyle/>
            <a:p>
              <a:endParaRPr lang="en-US"/>
            </a:p>
          </p:txBody>
        </p:sp>
        <p:sp>
          <p:nvSpPr>
            <p:cNvPr id="128041" name="Oval 12"/>
            <p:cNvSpPr>
              <a:spLocks noChangeArrowheads="1"/>
            </p:cNvSpPr>
            <p:nvPr/>
          </p:nvSpPr>
          <p:spPr bwMode="auto">
            <a:xfrm>
              <a:off x="4200" y="2418"/>
              <a:ext cx="72" cy="72"/>
            </a:xfrm>
            <a:prstGeom prst="ellipse">
              <a:avLst/>
            </a:prstGeom>
            <a:solidFill>
              <a:srgbClr val="000000"/>
            </a:solidFill>
            <a:ln w="9525">
              <a:solidFill>
                <a:srgbClr val="000000"/>
              </a:solidFill>
              <a:round/>
              <a:headEnd/>
              <a:tailEnd/>
            </a:ln>
          </p:spPr>
          <p:txBody>
            <a:bodyPr/>
            <a:lstStyle/>
            <a:p>
              <a:endParaRPr lang="en-US"/>
            </a:p>
          </p:txBody>
        </p:sp>
        <p:sp>
          <p:nvSpPr>
            <p:cNvPr id="128042" name="Oval 13"/>
            <p:cNvSpPr>
              <a:spLocks noChangeArrowheads="1"/>
            </p:cNvSpPr>
            <p:nvPr/>
          </p:nvSpPr>
          <p:spPr bwMode="auto">
            <a:xfrm>
              <a:off x="4056" y="2418"/>
              <a:ext cx="72" cy="72"/>
            </a:xfrm>
            <a:prstGeom prst="ellipse">
              <a:avLst/>
            </a:prstGeom>
            <a:solidFill>
              <a:srgbClr val="000000"/>
            </a:solidFill>
            <a:ln w="9525">
              <a:solidFill>
                <a:srgbClr val="000000"/>
              </a:solidFill>
              <a:round/>
              <a:headEnd/>
              <a:tailEnd/>
            </a:ln>
          </p:spPr>
          <p:txBody>
            <a:bodyPr/>
            <a:lstStyle/>
            <a:p>
              <a:endParaRPr lang="en-US"/>
            </a:p>
          </p:txBody>
        </p:sp>
        <p:sp>
          <p:nvSpPr>
            <p:cNvPr id="128043" name="Oval 14"/>
            <p:cNvSpPr>
              <a:spLocks noChangeArrowheads="1"/>
            </p:cNvSpPr>
            <p:nvPr/>
          </p:nvSpPr>
          <p:spPr bwMode="auto">
            <a:xfrm>
              <a:off x="4056" y="2274"/>
              <a:ext cx="72" cy="72"/>
            </a:xfrm>
            <a:prstGeom prst="ellipse">
              <a:avLst/>
            </a:prstGeom>
            <a:solidFill>
              <a:srgbClr val="FFFFFF"/>
            </a:solidFill>
            <a:ln w="9525">
              <a:solidFill>
                <a:srgbClr val="000000"/>
              </a:solidFill>
              <a:round/>
              <a:headEnd/>
              <a:tailEnd/>
            </a:ln>
          </p:spPr>
          <p:txBody>
            <a:bodyPr/>
            <a:lstStyle/>
            <a:p>
              <a:endParaRPr lang="en-US"/>
            </a:p>
          </p:txBody>
        </p:sp>
        <p:sp>
          <p:nvSpPr>
            <p:cNvPr id="128044" name="Oval 15"/>
            <p:cNvSpPr>
              <a:spLocks noChangeArrowheads="1"/>
            </p:cNvSpPr>
            <p:nvPr/>
          </p:nvSpPr>
          <p:spPr bwMode="auto">
            <a:xfrm>
              <a:off x="4200" y="2274"/>
              <a:ext cx="72" cy="72"/>
            </a:xfrm>
            <a:prstGeom prst="ellipse">
              <a:avLst/>
            </a:prstGeom>
            <a:solidFill>
              <a:srgbClr val="FFFFFF"/>
            </a:solidFill>
            <a:ln w="9525">
              <a:solidFill>
                <a:srgbClr val="000000"/>
              </a:solidFill>
              <a:round/>
              <a:headEnd/>
              <a:tailEnd/>
            </a:ln>
          </p:spPr>
          <p:txBody>
            <a:bodyPr/>
            <a:lstStyle/>
            <a:p>
              <a:endParaRPr lang="en-US"/>
            </a:p>
          </p:txBody>
        </p:sp>
      </p:grpSp>
      <p:grpSp>
        <p:nvGrpSpPr>
          <p:cNvPr id="3" name="Group 33"/>
          <p:cNvGrpSpPr>
            <a:grpSpLocks/>
          </p:cNvGrpSpPr>
          <p:nvPr/>
        </p:nvGrpSpPr>
        <p:grpSpPr bwMode="auto">
          <a:xfrm>
            <a:off x="6667500" y="4572000"/>
            <a:ext cx="914400" cy="685800"/>
            <a:chOff x="3984" y="2880"/>
            <a:chExt cx="576" cy="432"/>
          </a:xfrm>
        </p:grpSpPr>
        <p:sp>
          <p:nvSpPr>
            <p:cNvPr id="128033" name="Rectangle 7"/>
            <p:cNvSpPr>
              <a:spLocks noChangeArrowheads="1"/>
            </p:cNvSpPr>
            <p:nvPr/>
          </p:nvSpPr>
          <p:spPr bwMode="auto">
            <a:xfrm>
              <a:off x="3984" y="2880"/>
              <a:ext cx="576" cy="432"/>
            </a:xfrm>
            <a:prstGeom prst="rect">
              <a:avLst/>
            </a:prstGeom>
            <a:noFill/>
            <a:ln w="15875">
              <a:solidFill>
                <a:srgbClr val="000000"/>
              </a:solidFill>
              <a:miter lim="800000"/>
              <a:headEnd/>
              <a:tailEnd/>
            </a:ln>
          </p:spPr>
          <p:txBody>
            <a:bodyPr/>
            <a:lstStyle/>
            <a:p>
              <a:endParaRPr lang="en-US"/>
            </a:p>
          </p:txBody>
        </p:sp>
        <p:sp>
          <p:nvSpPr>
            <p:cNvPr id="128034" name="Oval 16"/>
            <p:cNvSpPr>
              <a:spLocks noChangeArrowheads="1"/>
            </p:cNvSpPr>
            <p:nvPr/>
          </p:nvSpPr>
          <p:spPr bwMode="auto">
            <a:xfrm>
              <a:off x="4344" y="3127"/>
              <a:ext cx="72" cy="72"/>
            </a:xfrm>
            <a:prstGeom prst="ellipse">
              <a:avLst/>
            </a:prstGeom>
            <a:solidFill>
              <a:srgbClr val="FFFFFF"/>
            </a:solidFill>
            <a:ln w="9525">
              <a:solidFill>
                <a:srgbClr val="000000"/>
              </a:solidFill>
              <a:round/>
              <a:headEnd/>
              <a:tailEnd/>
            </a:ln>
          </p:spPr>
          <p:txBody>
            <a:bodyPr/>
            <a:lstStyle/>
            <a:p>
              <a:endParaRPr lang="en-US"/>
            </a:p>
          </p:txBody>
        </p:sp>
        <p:sp>
          <p:nvSpPr>
            <p:cNvPr id="128035" name="Oval 17"/>
            <p:cNvSpPr>
              <a:spLocks noChangeArrowheads="1"/>
            </p:cNvSpPr>
            <p:nvPr/>
          </p:nvSpPr>
          <p:spPr bwMode="auto">
            <a:xfrm>
              <a:off x="4200" y="2943"/>
              <a:ext cx="72" cy="72"/>
            </a:xfrm>
            <a:prstGeom prst="ellipse">
              <a:avLst/>
            </a:prstGeom>
            <a:solidFill>
              <a:srgbClr val="FFFFFF"/>
            </a:solidFill>
            <a:ln w="9525">
              <a:solidFill>
                <a:srgbClr val="000000"/>
              </a:solidFill>
              <a:round/>
              <a:headEnd/>
              <a:tailEnd/>
            </a:ln>
          </p:spPr>
          <p:txBody>
            <a:bodyPr/>
            <a:lstStyle/>
            <a:p>
              <a:endParaRPr lang="en-US"/>
            </a:p>
          </p:txBody>
        </p:sp>
        <p:sp>
          <p:nvSpPr>
            <p:cNvPr id="128036" name="Oval 18"/>
            <p:cNvSpPr>
              <a:spLocks noChangeArrowheads="1"/>
            </p:cNvSpPr>
            <p:nvPr/>
          </p:nvSpPr>
          <p:spPr bwMode="auto">
            <a:xfrm>
              <a:off x="4056" y="3127"/>
              <a:ext cx="72" cy="72"/>
            </a:xfrm>
            <a:prstGeom prst="ellipse">
              <a:avLst/>
            </a:prstGeom>
            <a:solidFill>
              <a:srgbClr val="FFFFFF"/>
            </a:solidFill>
            <a:ln w="9525">
              <a:solidFill>
                <a:srgbClr val="000000"/>
              </a:solidFill>
              <a:round/>
              <a:headEnd/>
              <a:tailEnd/>
            </a:ln>
          </p:spPr>
          <p:txBody>
            <a:bodyPr/>
            <a:lstStyle/>
            <a:p>
              <a:endParaRPr lang="en-US"/>
            </a:p>
          </p:txBody>
        </p:sp>
      </p:grpSp>
      <p:grpSp>
        <p:nvGrpSpPr>
          <p:cNvPr id="4" name="Group 34"/>
          <p:cNvGrpSpPr>
            <a:grpSpLocks/>
          </p:cNvGrpSpPr>
          <p:nvPr/>
        </p:nvGrpSpPr>
        <p:grpSpPr bwMode="auto">
          <a:xfrm>
            <a:off x="6667500" y="5867400"/>
            <a:ext cx="914400" cy="685800"/>
            <a:chOff x="3984" y="3696"/>
            <a:chExt cx="576" cy="432"/>
          </a:xfrm>
        </p:grpSpPr>
        <p:sp>
          <p:nvSpPr>
            <p:cNvPr id="128028" name="Rectangle 6"/>
            <p:cNvSpPr>
              <a:spLocks noChangeArrowheads="1"/>
            </p:cNvSpPr>
            <p:nvPr/>
          </p:nvSpPr>
          <p:spPr bwMode="auto">
            <a:xfrm>
              <a:off x="3984" y="3696"/>
              <a:ext cx="576" cy="432"/>
            </a:xfrm>
            <a:prstGeom prst="rect">
              <a:avLst/>
            </a:prstGeom>
            <a:noFill/>
            <a:ln w="15875">
              <a:solidFill>
                <a:srgbClr val="000000"/>
              </a:solidFill>
              <a:miter lim="800000"/>
              <a:headEnd/>
              <a:tailEnd/>
            </a:ln>
          </p:spPr>
          <p:txBody>
            <a:bodyPr/>
            <a:lstStyle/>
            <a:p>
              <a:endParaRPr lang="en-US"/>
            </a:p>
          </p:txBody>
        </p:sp>
        <p:sp>
          <p:nvSpPr>
            <p:cNvPr id="128029" name="Oval 19"/>
            <p:cNvSpPr>
              <a:spLocks noChangeArrowheads="1"/>
            </p:cNvSpPr>
            <p:nvPr/>
          </p:nvSpPr>
          <p:spPr bwMode="auto">
            <a:xfrm>
              <a:off x="4344" y="3736"/>
              <a:ext cx="72" cy="72"/>
            </a:xfrm>
            <a:prstGeom prst="ellipse">
              <a:avLst/>
            </a:prstGeom>
            <a:solidFill>
              <a:srgbClr val="000000"/>
            </a:solidFill>
            <a:ln w="9525">
              <a:solidFill>
                <a:srgbClr val="000000"/>
              </a:solidFill>
              <a:round/>
              <a:headEnd/>
              <a:tailEnd/>
            </a:ln>
          </p:spPr>
          <p:txBody>
            <a:bodyPr/>
            <a:lstStyle/>
            <a:p>
              <a:endParaRPr lang="en-US"/>
            </a:p>
          </p:txBody>
        </p:sp>
        <p:sp>
          <p:nvSpPr>
            <p:cNvPr id="128030" name="Oval 20"/>
            <p:cNvSpPr>
              <a:spLocks noChangeArrowheads="1"/>
            </p:cNvSpPr>
            <p:nvPr/>
          </p:nvSpPr>
          <p:spPr bwMode="auto">
            <a:xfrm>
              <a:off x="4128" y="3808"/>
              <a:ext cx="72" cy="72"/>
            </a:xfrm>
            <a:prstGeom prst="ellipse">
              <a:avLst/>
            </a:prstGeom>
            <a:solidFill>
              <a:srgbClr val="000000"/>
            </a:solidFill>
            <a:ln w="9525">
              <a:solidFill>
                <a:srgbClr val="000000"/>
              </a:solidFill>
              <a:round/>
              <a:headEnd/>
              <a:tailEnd/>
            </a:ln>
          </p:spPr>
          <p:txBody>
            <a:bodyPr/>
            <a:lstStyle/>
            <a:p>
              <a:endParaRPr lang="en-US"/>
            </a:p>
          </p:txBody>
        </p:sp>
        <p:sp>
          <p:nvSpPr>
            <p:cNvPr id="128031" name="Oval 21"/>
            <p:cNvSpPr>
              <a:spLocks noChangeArrowheads="1"/>
            </p:cNvSpPr>
            <p:nvPr/>
          </p:nvSpPr>
          <p:spPr bwMode="auto">
            <a:xfrm>
              <a:off x="4344" y="3952"/>
              <a:ext cx="72" cy="72"/>
            </a:xfrm>
            <a:prstGeom prst="ellipse">
              <a:avLst/>
            </a:prstGeom>
            <a:solidFill>
              <a:srgbClr val="000000"/>
            </a:solidFill>
            <a:ln w="9525">
              <a:solidFill>
                <a:srgbClr val="000000"/>
              </a:solidFill>
              <a:round/>
              <a:headEnd/>
              <a:tailEnd/>
            </a:ln>
          </p:spPr>
          <p:txBody>
            <a:bodyPr/>
            <a:lstStyle/>
            <a:p>
              <a:endParaRPr lang="en-US"/>
            </a:p>
          </p:txBody>
        </p:sp>
        <p:sp>
          <p:nvSpPr>
            <p:cNvPr id="128032" name="Oval 22"/>
            <p:cNvSpPr>
              <a:spLocks noChangeArrowheads="1"/>
            </p:cNvSpPr>
            <p:nvPr/>
          </p:nvSpPr>
          <p:spPr bwMode="auto">
            <a:xfrm>
              <a:off x="4056" y="3952"/>
              <a:ext cx="72" cy="72"/>
            </a:xfrm>
            <a:prstGeom prst="ellipse">
              <a:avLst/>
            </a:prstGeom>
            <a:solidFill>
              <a:srgbClr val="000000"/>
            </a:solidFill>
            <a:ln w="9525">
              <a:solidFill>
                <a:srgbClr val="000000"/>
              </a:solidFill>
              <a:round/>
              <a:headEnd/>
              <a:tailEnd/>
            </a:ln>
          </p:spPr>
          <p:txBody>
            <a:bodyPr/>
            <a:lstStyle/>
            <a:p>
              <a:endParaRPr lang="en-US"/>
            </a:p>
          </p:txBody>
        </p:sp>
      </p:grpSp>
      <p:sp>
        <p:nvSpPr>
          <p:cNvPr id="908311" name="Rectangle 23"/>
          <p:cNvSpPr>
            <a:spLocks noChangeArrowheads="1"/>
          </p:cNvSpPr>
          <p:nvPr/>
        </p:nvSpPr>
        <p:spPr bwMode="auto">
          <a:xfrm>
            <a:off x="4714875" y="4681538"/>
            <a:ext cx="1077913" cy="342900"/>
          </a:xfrm>
          <a:prstGeom prst="rect">
            <a:avLst/>
          </a:prstGeom>
          <a:noFill/>
          <a:ln w="9525">
            <a:solidFill>
              <a:srgbClr val="000000"/>
            </a:solidFill>
            <a:miter lim="800000"/>
            <a:headEnd/>
            <a:tailEnd/>
          </a:ln>
        </p:spPr>
        <p:txBody>
          <a:bodyPr/>
          <a:lstStyle/>
          <a:p>
            <a:endParaRPr lang="en-US"/>
          </a:p>
        </p:txBody>
      </p:sp>
      <p:sp>
        <p:nvSpPr>
          <p:cNvPr id="128009" name="Rectangle 25"/>
          <p:cNvSpPr>
            <a:spLocks noChangeArrowheads="1"/>
          </p:cNvSpPr>
          <p:nvPr/>
        </p:nvSpPr>
        <p:spPr bwMode="auto">
          <a:xfrm>
            <a:off x="0" y="1219200"/>
            <a:ext cx="9144000" cy="0"/>
          </a:xfrm>
          <a:prstGeom prst="rect">
            <a:avLst/>
          </a:prstGeom>
          <a:noFill/>
          <a:ln w="9525">
            <a:noFill/>
            <a:miter lim="800000"/>
            <a:headEnd/>
            <a:tailEnd/>
          </a:ln>
        </p:spPr>
        <p:txBody>
          <a:bodyPr wrap="none" anchor="ctr">
            <a:spAutoFit/>
          </a:bodyPr>
          <a:lstStyle/>
          <a:p>
            <a:endParaRPr lang="en-US"/>
          </a:p>
        </p:txBody>
      </p:sp>
      <p:sp>
        <p:nvSpPr>
          <p:cNvPr id="908314" name="Rectangle 26"/>
          <p:cNvSpPr>
            <a:spLocks noChangeArrowheads="1"/>
          </p:cNvSpPr>
          <p:nvPr/>
        </p:nvSpPr>
        <p:spPr bwMode="auto">
          <a:xfrm>
            <a:off x="806450" y="2917825"/>
            <a:ext cx="6965950" cy="915988"/>
          </a:xfrm>
          <a:prstGeom prst="rect">
            <a:avLst/>
          </a:prstGeom>
          <a:noFill/>
          <a:ln w="9525">
            <a:noFill/>
            <a:miter lim="800000"/>
            <a:headEnd/>
            <a:tailEnd/>
          </a:ln>
        </p:spPr>
        <p:txBody>
          <a:bodyPr wrap="none" anchor="ctr">
            <a:spAutoFit/>
          </a:bodyPr>
          <a:lstStyle/>
          <a:p>
            <a:pPr algn="l" eaLnBrk="0" hangingPunct="0"/>
            <a:r>
              <a:rPr lang="en-US" sz="1800">
                <a:ea typeface="Times New Roman" pitchFamily="18" charset="0"/>
                <a:cs typeface="Arial" charset="0"/>
              </a:rPr>
              <a:t>Total pressure of mixture (3.0 mol He and 4.0 mol Ne) is 97.4 kPa. </a:t>
            </a:r>
          </a:p>
          <a:p>
            <a:pPr algn="l" eaLnBrk="0" hangingPunct="0"/>
            <a:r>
              <a:rPr lang="en-US" sz="1800">
                <a:ea typeface="Times New Roman" pitchFamily="18" charset="0"/>
                <a:cs typeface="Arial" charset="0"/>
              </a:rPr>
              <a:t>	</a:t>
            </a:r>
            <a:endParaRPr lang="en-US" sz="800">
              <a:ea typeface="Times New Roman" pitchFamily="18" charset="0"/>
              <a:cs typeface="Arial" charset="0"/>
            </a:endParaRPr>
          </a:p>
          <a:p>
            <a:pPr algn="l" eaLnBrk="0" hangingPunct="0"/>
            <a:r>
              <a:rPr lang="en-US" sz="800">
                <a:ea typeface="Times New Roman" pitchFamily="18" charset="0"/>
                <a:cs typeface="Arial" charset="0"/>
              </a:rPr>
              <a:t>              </a:t>
            </a:r>
            <a:r>
              <a:rPr lang="en-US" sz="1800">
                <a:ea typeface="Times New Roman" pitchFamily="18" charset="0"/>
                <a:cs typeface="Arial" charset="0"/>
              </a:rPr>
              <a:t>Find partial pressure of each gas</a:t>
            </a:r>
          </a:p>
        </p:txBody>
      </p:sp>
      <p:sp>
        <p:nvSpPr>
          <p:cNvPr id="128011" name="Rectangle 29"/>
          <p:cNvSpPr>
            <a:spLocks noChangeArrowheads="1"/>
          </p:cNvSpPr>
          <p:nvPr/>
        </p:nvSpPr>
        <p:spPr bwMode="auto">
          <a:xfrm>
            <a:off x="1524000" y="5216525"/>
            <a:ext cx="184150" cy="641350"/>
          </a:xfrm>
          <a:prstGeom prst="rect">
            <a:avLst/>
          </a:prstGeom>
          <a:noFill/>
          <a:ln w="9525">
            <a:noFill/>
            <a:miter lim="800000"/>
            <a:headEnd/>
            <a:tailEnd/>
          </a:ln>
        </p:spPr>
        <p:txBody>
          <a:bodyPr wrap="none" anchor="ctr">
            <a:spAutoFit/>
          </a:bodyPr>
          <a:lstStyle/>
          <a:p>
            <a:pPr algn="l"/>
            <a:endParaRPr lang="en-US" sz="1800"/>
          </a:p>
          <a:p>
            <a:pPr algn="l" eaLnBrk="0" hangingPunct="0"/>
            <a:endParaRPr lang="en-US" sz="1800"/>
          </a:p>
        </p:txBody>
      </p:sp>
      <p:sp>
        <p:nvSpPr>
          <p:cNvPr id="908323" name="Text Box 35"/>
          <p:cNvSpPr txBox="1">
            <a:spLocks noChangeArrowheads="1"/>
          </p:cNvSpPr>
          <p:nvPr/>
        </p:nvSpPr>
        <p:spPr bwMode="auto">
          <a:xfrm>
            <a:off x="1228725" y="4670425"/>
            <a:ext cx="790575" cy="366713"/>
          </a:xfrm>
          <a:prstGeom prst="rect">
            <a:avLst/>
          </a:prstGeom>
          <a:noFill/>
          <a:ln w="9525">
            <a:noFill/>
            <a:miter lim="800000"/>
            <a:headEnd/>
            <a:tailEnd/>
          </a:ln>
        </p:spPr>
        <p:txBody>
          <a:bodyPr wrap="none">
            <a:spAutoFit/>
          </a:bodyPr>
          <a:lstStyle/>
          <a:p>
            <a:pPr algn="l"/>
            <a:r>
              <a:rPr lang="en-US" sz="1800"/>
              <a:t>P</a:t>
            </a:r>
            <a:r>
              <a:rPr lang="en-US" sz="1800" baseline="-25000"/>
              <a:t>He</a:t>
            </a:r>
            <a:r>
              <a:rPr lang="en-US" sz="1800"/>
              <a:t>  =</a:t>
            </a:r>
          </a:p>
        </p:txBody>
      </p:sp>
      <p:sp>
        <p:nvSpPr>
          <p:cNvPr id="908324" name="Text Box 36"/>
          <p:cNvSpPr txBox="1">
            <a:spLocks noChangeArrowheads="1"/>
          </p:cNvSpPr>
          <p:nvPr/>
        </p:nvSpPr>
        <p:spPr bwMode="auto">
          <a:xfrm>
            <a:off x="1231900" y="5961063"/>
            <a:ext cx="790575" cy="366712"/>
          </a:xfrm>
          <a:prstGeom prst="rect">
            <a:avLst/>
          </a:prstGeom>
          <a:noFill/>
          <a:ln w="9525">
            <a:noFill/>
            <a:miter lim="800000"/>
            <a:headEnd/>
            <a:tailEnd/>
          </a:ln>
        </p:spPr>
        <p:txBody>
          <a:bodyPr wrap="none">
            <a:spAutoFit/>
          </a:bodyPr>
          <a:lstStyle/>
          <a:p>
            <a:pPr algn="l"/>
            <a:r>
              <a:rPr lang="en-US" sz="1800"/>
              <a:t>P</a:t>
            </a:r>
            <a:r>
              <a:rPr lang="en-US" sz="1800" baseline="-25000"/>
              <a:t>Ne</a:t>
            </a:r>
            <a:r>
              <a:rPr lang="en-US" sz="1800"/>
              <a:t>  =</a:t>
            </a:r>
          </a:p>
        </p:txBody>
      </p:sp>
      <p:grpSp>
        <p:nvGrpSpPr>
          <p:cNvPr id="5" name="Group 48"/>
          <p:cNvGrpSpPr>
            <a:grpSpLocks/>
          </p:cNvGrpSpPr>
          <p:nvPr/>
        </p:nvGrpSpPr>
        <p:grpSpPr bwMode="auto">
          <a:xfrm>
            <a:off x="2008188" y="4540250"/>
            <a:ext cx="1200150" cy="641350"/>
            <a:chOff x="1265" y="2860"/>
            <a:chExt cx="756" cy="404"/>
          </a:xfrm>
        </p:grpSpPr>
        <p:sp>
          <p:nvSpPr>
            <p:cNvPr id="128026" name="Text Box 37"/>
            <p:cNvSpPr txBox="1">
              <a:spLocks noChangeArrowheads="1"/>
            </p:cNvSpPr>
            <p:nvPr/>
          </p:nvSpPr>
          <p:spPr bwMode="auto">
            <a:xfrm>
              <a:off x="1265" y="2860"/>
              <a:ext cx="740" cy="404"/>
            </a:xfrm>
            <a:prstGeom prst="rect">
              <a:avLst/>
            </a:prstGeom>
            <a:noFill/>
            <a:ln w="9525">
              <a:noFill/>
              <a:miter lim="800000"/>
              <a:headEnd/>
              <a:tailEnd/>
            </a:ln>
          </p:spPr>
          <p:txBody>
            <a:bodyPr wrap="none">
              <a:spAutoFit/>
            </a:bodyPr>
            <a:lstStyle/>
            <a:p>
              <a:r>
                <a:rPr lang="en-US" sz="1800"/>
                <a:t>3 mol He</a:t>
              </a:r>
            </a:p>
            <a:p>
              <a:r>
                <a:rPr lang="en-US" sz="1800"/>
                <a:t>7 mol gas</a:t>
              </a:r>
            </a:p>
          </p:txBody>
        </p:sp>
        <p:sp>
          <p:nvSpPr>
            <p:cNvPr id="128027" name="Line 38"/>
            <p:cNvSpPr>
              <a:spLocks noChangeShapeType="1"/>
            </p:cNvSpPr>
            <p:nvPr/>
          </p:nvSpPr>
          <p:spPr bwMode="auto">
            <a:xfrm>
              <a:off x="1265" y="3063"/>
              <a:ext cx="756" cy="0"/>
            </a:xfrm>
            <a:prstGeom prst="line">
              <a:avLst/>
            </a:prstGeom>
            <a:noFill/>
            <a:ln w="9525">
              <a:solidFill>
                <a:schemeClr val="tx1"/>
              </a:solidFill>
              <a:round/>
              <a:headEnd/>
              <a:tailEnd/>
            </a:ln>
          </p:spPr>
          <p:txBody>
            <a:bodyPr/>
            <a:lstStyle/>
            <a:p>
              <a:endParaRPr lang="en-US"/>
            </a:p>
          </p:txBody>
        </p:sp>
      </p:grpSp>
      <p:sp>
        <p:nvSpPr>
          <p:cNvPr id="908327" name="Text Box 39"/>
          <p:cNvSpPr txBox="1">
            <a:spLocks noChangeArrowheads="1"/>
          </p:cNvSpPr>
          <p:nvPr/>
        </p:nvSpPr>
        <p:spPr bwMode="auto">
          <a:xfrm>
            <a:off x="3217863" y="4670425"/>
            <a:ext cx="1238250" cy="366713"/>
          </a:xfrm>
          <a:prstGeom prst="rect">
            <a:avLst/>
          </a:prstGeom>
          <a:noFill/>
          <a:ln w="9525">
            <a:noFill/>
            <a:miter lim="800000"/>
            <a:headEnd/>
            <a:tailEnd/>
          </a:ln>
        </p:spPr>
        <p:txBody>
          <a:bodyPr wrap="none">
            <a:spAutoFit/>
          </a:bodyPr>
          <a:lstStyle/>
          <a:p>
            <a:pPr algn="l"/>
            <a:r>
              <a:rPr lang="en-US" sz="1800"/>
              <a:t>(97.4 kPa)</a:t>
            </a:r>
          </a:p>
        </p:txBody>
      </p:sp>
      <p:sp>
        <p:nvSpPr>
          <p:cNvPr id="908328" name="Text Box 40"/>
          <p:cNvSpPr txBox="1">
            <a:spLocks noChangeArrowheads="1"/>
          </p:cNvSpPr>
          <p:nvPr/>
        </p:nvSpPr>
        <p:spPr bwMode="auto">
          <a:xfrm>
            <a:off x="4371975" y="4689475"/>
            <a:ext cx="317500" cy="366713"/>
          </a:xfrm>
          <a:prstGeom prst="rect">
            <a:avLst/>
          </a:prstGeom>
          <a:noFill/>
          <a:ln w="9525">
            <a:noFill/>
            <a:miter lim="800000"/>
            <a:headEnd/>
            <a:tailEnd/>
          </a:ln>
        </p:spPr>
        <p:txBody>
          <a:bodyPr wrap="none">
            <a:spAutoFit/>
          </a:bodyPr>
          <a:lstStyle/>
          <a:p>
            <a:pPr algn="l"/>
            <a:r>
              <a:rPr lang="en-US" sz="1800"/>
              <a:t>=</a:t>
            </a:r>
          </a:p>
        </p:txBody>
      </p:sp>
      <p:sp>
        <p:nvSpPr>
          <p:cNvPr id="908330" name="Text Box 42"/>
          <p:cNvSpPr txBox="1">
            <a:spLocks noChangeArrowheads="1"/>
          </p:cNvSpPr>
          <p:nvPr/>
        </p:nvSpPr>
        <p:spPr bwMode="auto">
          <a:xfrm>
            <a:off x="4664075" y="5954713"/>
            <a:ext cx="1085850" cy="366712"/>
          </a:xfrm>
          <a:prstGeom prst="rect">
            <a:avLst/>
          </a:prstGeom>
          <a:noFill/>
          <a:ln w="9525">
            <a:noFill/>
            <a:miter lim="800000"/>
            <a:headEnd/>
            <a:tailEnd/>
          </a:ln>
        </p:spPr>
        <p:txBody>
          <a:bodyPr wrap="none">
            <a:spAutoFit/>
          </a:bodyPr>
          <a:lstStyle/>
          <a:p>
            <a:pPr algn="l"/>
            <a:r>
              <a:rPr lang="en-US" sz="1800"/>
              <a:t>55.7 kPa</a:t>
            </a:r>
          </a:p>
        </p:txBody>
      </p:sp>
      <p:sp>
        <p:nvSpPr>
          <p:cNvPr id="908331" name="Rectangle 43"/>
          <p:cNvSpPr>
            <a:spLocks noChangeArrowheads="1"/>
          </p:cNvSpPr>
          <p:nvPr/>
        </p:nvSpPr>
        <p:spPr bwMode="auto">
          <a:xfrm>
            <a:off x="4675188" y="5969000"/>
            <a:ext cx="1077912" cy="342900"/>
          </a:xfrm>
          <a:prstGeom prst="rect">
            <a:avLst/>
          </a:prstGeom>
          <a:noFill/>
          <a:ln w="9525">
            <a:solidFill>
              <a:srgbClr val="000000"/>
            </a:solidFill>
            <a:miter lim="800000"/>
            <a:headEnd/>
            <a:tailEnd/>
          </a:ln>
        </p:spPr>
        <p:txBody>
          <a:bodyPr/>
          <a:lstStyle/>
          <a:p>
            <a:endParaRPr lang="en-US"/>
          </a:p>
        </p:txBody>
      </p:sp>
      <p:grpSp>
        <p:nvGrpSpPr>
          <p:cNvPr id="6" name="Group 49"/>
          <p:cNvGrpSpPr>
            <a:grpSpLocks/>
          </p:cNvGrpSpPr>
          <p:nvPr/>
        </p:nvGrpSpPr>
        <p:grpSpPr bwMode="auto">
          <a:xfrm>
            <a:off x="1987550" y="5827713"/>
            <a:ext cx="1200150" cy="641350"/>
            <a:chOff x="1468" y="3671"/>
            <a:chExt cx="756" cy="404"/>
          </a:xfrm>
        </p:grpSpPr>
        <p:sp>
          <p:nvSpPr>
            <p:cNvPr id="128024" name="Text Box 44"/>
            <p:cNvSpPr txBox="1">
              <a:spLocks noChangeArrowheads="1"/>
            </p:cNvSpPr>
            <p:nvPr/>
          </p:nvSpPr>
          <p:spPr bwMode="auto">
            <a:xfrm>
              <a:off x="1468" y="3671"/>
              <a:ext cx="740" cy="404"/>
            </a:xfrm>
            <a:prstGeom prst="rect">
              <a:avLst/>
            </a:prstGeom>
            <a:noFill/>
            <a:ln w="9525">
              <a:noFill/>
              <a:miter lim="800000"/>
              <a:headEnd/>
              <a:tailEnd/>
            </a:ln>
          </p:spPr>
          <p:txBody>
            <a:bodyPr wrap="none">
              <a:spAutoFit/>
            </a:bodyPr>
            <a:lstStyle/>
            <a:p>
              <a:r>
                <a:rPr lang="en-US" sz="1800"/>
                <a:t>4 mol Ne</a:t>
              </a:r>
            </a:p>
            <a:p>
              <a:r>
                <a:rPr lang="en-US" sz="1800"/>
                <a:t>7 mol gas</a:t>
              </a:r>
            </a:p>
          </p:txBody>
        </p:sp>
        <p:sp>
          <p:nvSpPr>
            <p:cNvPr id="128025" name="Line 45"/>
            <p:cNvSpPr>
              <a:spLocks noChangeShapeType="1"/>
            </p:cNvSpPr>
            <p:nvPr/>
          </p:nvSpPr>
          <p:spPr bwMode="auto">
            <a:xfrm>
              <a:off x="1468" y="3874"/>
              <a:ext cx="756" cy="0"/>
            </a:xfrm>
            <a:prstGeom prst="line">
              <a:avLst/>
            </a:prstGeom>
            <a:noFill/>
            <a:ln w="9525">
              <a:solidFill>
                <a:schemeClr val="tx1"/>
              </a:solidFill>
              <a:round/>
              <a:headEnd/>
              <a:tailEnd/>
            </a:ln>
          </p:spPr>
          <p:txBody>
            <a:bodyPr/>
            <a:lstStyle/>
            <a:p>
              <a:endParaRPr lang="en-US"/>
            </a:p>
          </p:txBody>
        </p:sp>
      </p:grpSp>
      <p:sp>
        <p:nvSpPr>
          <p:cNvPr id="908334" name="Text Box 46"/>
          <p:cNvSpPr txBox="1">
            <a:spLocks noChangeArrowheads="1"/>
          </p:cNvSpPr>
          <p:nvPr/>
        </p:nvSpPr>
        <p:spPr bwMode="auto">
          <a:xfrm>
            <a:off x="3187700" y="5957888"/>
            <a:ext cx="1238250" cy="366712"/>
          </a:xfrm>
          <a:prstGeom prst="rect">
            <a:avLst/>
          </a:prstGeom>
          <a:noFill/>
          <a:ln w="9525">
            <a:noFill/>
            <a:miter lim="800000"/>
            <a:headEnd/>
            <a:tailEnd/>
          </a:ln>
        </p:spPr>
        <p:txBody>
          <a:bodyPr wrap="none">
            <a:spAutoFit/>
          </a:bodyPr>
          <a:lstStyle/>
          <a:p>
            <a:pPr algn="l"/>
            <a:r>
              <a:rPr lang="en-US" sz="1800"/>
              <a:t>(97.4 kPa)</a:t>
            </a:r>
          </a:p>
        </p:txBody>
      </p:sp>
      <p:sp>
        <p:nvSpPr>
          <p:cNvPr id="908335" name="Text Box 47"/>
          <p:cNvSpPr txBox="1">
            <a:spLocks noChangeArrowheads="1"/>
          </p:cNvSpPr>
          <p:nvPr/>
        </p:nvSpPr>
        <p:spPr bwMode="auto">
          <a:xfrm>
            <a:off x="4332288" y="5976938"/>
            <a:ext cx="317500" cy="366712"/>
          </a:xfrm>
          <a:prstGeom prst="rect">
            <a:avLst/>
          </a:prstGeom>
          <a:noFill/>
          <a:ln w="9525">
            <a:noFill/>
            <a:miter lim="800000"/>
            <a:headEnd/>
            <a:tailEnd/>
          </a:ln>
        </p:spPr>
        <p:txBody>
          <a:bodyPr wrap="none">
            <a:spAutoFit/>
          </a:bodyPr>
          <a:lstStyle/>
          <a:p>
            <a:pPr algn="l"/>
            <a:r>
              <a:rPr lang="en-US" sz="1800"/>
              <a:t>=</a:t>
            </a:r>
          </a:p>
        </p:txBody>
      </p:sp>
      <p:sp>
        <p:nvSpPr>
          <p:cNvPr id="908339" name="Text Box 51"/>
          <p:cNvSpPr txBox="1">
            <a:spLocks noChangeArrowheads="1"/>
          </p:cNvSpPr>
          <p:nvPr/>
        </p:nvSpPr>
        <p:spPr bwMode="auto">
          <a:xfrm>
            <a:off x="2005013" y="4657725"/>
            <a:ext cx="325437" cy="396875"/>
          </a:xfrm>
          <a:prstGeom prst="rect">
            <a:avLst/>
          </a:prstGeom>
          <a:noFill/>
          <a:ln w="9525">
            <a:noFill/>
            <a:miter lim="800000"/>
            <a:headEnd/>
            <a:tailEnd/>
          </a:ln>
        </p:spPr>
        <p:txBody>
          <a:bodyPr wrap="none">
            <a:spAutoFit/>
          </a:bodyPr>
          <a:lstStyle/>
          <a:p>
            <a:pPr algn="l"/>
            <a:r>
              <a:rPr lang="en-US" sz="2000"/>
              <a:t>?</a:t>
            </a:r>
          </a:p>
        </p:txBody>
      </p:sp>
      <p:sp>
        <p:nvSpPr>
          <p:cNvPr id="908340" name="Text Box 52"/>
          <p:cNvSpPr txBox="1">
            <a:spLocks noChangeArrowheads="1"/>
          </p:cNvSpPr>
          <p:nvPr/>
        </p:nvSpPr>
        <p:spPr bwMode="auto">
          <a:xfrm>
            <a:off x="2008188" y="5935663"/>
            <a:ext cx="325437" cy="396875"/>
          </a:xfrm>
          <a:prstGeom prst="rect">
            <a:avLst/>
          </a:prstGeom>
          <a:noFill/>
          <a:ln w="9525">
            <a:noFill/>
            <a:miter lim="800000"/>
            <a:headEnd/>
            <a:tailEnd/>
          </a:ln>
        </p:spPr>
        <p:txBody>
          <a:bodyPr wrap="none">
            <a:spAutoFit/>
          </a:bodyPr>
          <a:lstStyle/>
          <a:p>
            <a:pPr algn="l"/>
            <a:r>
              <a:rPr lang="en-US" sz="20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08291">
                                            <p:txEl>
                                              <p:pRg st="0" end="0"/>
                                            </p:txEl>
                                          </p:spTgt>
                                        </p:tgtEl>
                                        <p:attrNameLst>
                                          <p:attrName>style.visibility</p:attrName>
                                        </p:attrNameLst>
                                      </p:cBhvr>
                                      <p:to>
                                        <p:strVal val="visible"/>
                                      </p:to>
                                    </p:set>
                                    <p:animEffect transition="in" filter="randombar(horizontal)">
                                      <p:cBhvr>
                                        <p:cTn id="7" dur="500"/>
                                        <p:tgtEl>
                                          <p:spTgt spid="90829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08291">
                                            <p:txEl>
                                              <p:pRg st="1" end="1"/>
                                            </p:txEl>
                                          </p:spTgt>
                                        </p:tgtEl>
                                        <p:attrNameLst>
                                          <p:attrName>style.visibility</p:attrName>
                                        </p:attrNameLst>
                                      </p:cBhvr>
                                      <p:to>
                                        <p:strVal val="visible"/>
                                      </p:to>
                                    </p:set>
                                    <p:animEffect transition="in" filter="randombar(horizontal)">
                                      <p:cBhvr>
                                        <p:cTn id="10" dur="500"/>
                                        <p:tgtEl>
                                          <p:spTgt spid="9082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908291">
                                            <p:txEl>
                                              <p:pRg st="3" end="3"/>
                                            </p:txEl>
                                          </p:spTgt>
                                        </p:tgtEl>
                                        <p:attrNameLst>
                                          <p:attrName>style.visibility</p:attrName>
                                        </p:attrNameLst>
                                      </p:cBhvr>
                                      <p:to>
                                        <p:strVal val="visible"/>
                                      </p:to>
                                    </p:set>
                                    <p:animEffect transition="in" filter="randombar(vertical)">
                                      <p:cBhvr>
                                        <p:cTn id="15" dur="500"/>
                                        <p:tgtEl>
                                          <p:spTgt spid="90829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08314">
                                            <p:txEl>
                                              <p:pRg st="0" end="0"/>
                                            </p:txEl>
                                          </p:spTgt>
                                        </p:tgtEl>
                                        <p:attrNameLst>
                                          <p:attrName>style.visibility</p:attrName>
                                        </p:attrNameLst>
                                      </p:cBhvr>
                                      <p:to>
                                        <p:strVal val="visible"/>
                                      </p:to>
                                    </p:set>
                                    <p:animEffect transition="in" filter="wipe(left)">
                                      <p:cBhvr>
                                        <p:cTn id="20" dur="5000"/>
                                        <p:tgtEl>
                                          <p:spTgt spid="908314">
                                            <p:txEl>
                                              <p:pRg st="0" end="0"/>
                                            </p:txEl>
                                          </p:spTgt>
                                        </p:tgtEl>
                                      </p:cBhvr>
                                    </p:animEffect>
                                  </p:childTnLst>
                                </p:cTn>
                              </p:par>
                            </p:childTnLst>
                          </p:cTn>
                        </p:par>
                        <p:par>
                          <p:cTn id="21" fill="hold">
                            <p:stCondLst>
                              <p:cond delay="5000"/>
                            </p:stCondLst>
                            <p:childTnLst>
                              <p:par>
                                <p:cTn id="22" presetID="9"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908314">
                                            <p:txEl>
                                              <p:pRg st="1" end="1"/>
                                            </p:txEl>
                                          </p:spTgt>
                                        </p:tgtEl>
                                        <p:attrNameLst>
                                          <p:attrName>style.visibility</p:attrName>
                                        </p:attrNameLst>
                                      </p:cBhvr>
                                      <p:to>
                                        <p:strVal val="visible"/>
                                      </p:to>
                                    </p:set>
                                    <p:anim calcmode="lin" valueType="num">
                                      <p:cBhvr>
                                        <p:cTn id="29" dur="500" fill="hold"/>
                                        <p:tgtEl>
                                          <p:spTgt spid="908314">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908314">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90831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908314">
                                            <p:txEl>
                                              <p:pRg st="2" end="2"/>
                                            </p:txEl>
                                          </p:spTgt>
                                        </p:tgtEl>
                                        <p:attrNameLst>
                                          <p:attrName>style.visibility</p:attrName>
                                        </p:attrNameLst>
                                      </p:cBhvr>
                                      <p:to>
                                        <p:strVal val="visible"/>
                                      </p:to>
                                    </p:set>
                                    <p:anim calcmode="lin" valueType="num">
                                      <p:cBhvr>
                                        <p:cTn id="36" dur="500" fill="hold"/>
                                        <p:tgtEl>
                                          <p:spTgt spid="90831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908314">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90831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908323"/>
                                        </p:tgtEl>
                                        <p:attrNameLst>
                                          <p:attrName>style.visibility</p:attrName>
                                        </p:attrNameLst>
                                      </p:cBhvr>
                                      <p:to>
                                        <p:strVal val="visible"/>
                                      </p:to>
                                    </p:set>
                                    <p:animEffect transition="in" filter="fade">
                                      <p:cBhvr>
                                        <p:cTn id="43" dur="1000"/>
                                        <p:tgtEl>
                                          <p:spTgt spid="908323"/>
                                        </p:tgtEl>
                                      </p:cBhvr>
                                    </p:animEffect>
                                    <p:anim calcmode="lin" valueType="num">
                                      <p:cBhvr>
                                        <p:cTn id="44" dur="1000" fill="hold"/>
                                        <p:tgtEl>
                                          <p:spTgt spid="908323"/>
                                        </p:tgtEl>
                                        <p:attrNameLst>
                                          <p:attrName>ppt_x</p:attrName>
                                        </p:attrNameLst>
                                      </p:cBhvr>
                                      <p:tavLst>
                                        <p:tav tm="0">
                                          <p:val>
                                            <p:strVal val="#ppt_x"/>
                                          </p:val>
                                        </p:tav>
                                        <p:tav tm="100000">
                                          <p:val>
                                            <p:strVal val="#ppt_x"/>
                                          </p:val>
                                        </p:tav>
                                      </p:tavLst>
                                    </p:anim>
                                    <p:anim calcmode="lin" valueType="num">
                                      <p:cBhvr>
                                        <p:cTn id="45" dur="1000" fill="hold"/>
                                        <p:tgtEl>
                                          <p:spTgt spid="908323"/>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1000"/>
                                  </p:stCondLst>
                                  <p:childTnLst>
                                    <p:set>
                                      <p:cBhvr>
                                        <p:cTn id="47" dur="1" fill="hold">
                                          <p:stCondLst>
                                            <p:cond delay="0"/>
                                          </p:stCondLst>
                                        </p:cTn>
                                        <p:tgtEl>
                                          <p:spTgt spid="908339"/>
                                        </p:tgtEl>
                                        <p:attrNameLst>
                                          <p:attrName>style.visibility</p:attrName>
                                        </p:attrNameLst>
                                      </p:cBhvr>
                                      <p:to>
                                        <p:strVal val="visible"/>
                                      </p:to>
                                    </p:set>
                                    <p:animEffect transition="in" filter="dissolve">
                                      <p:cBhvr>
                                        <p:cTn id="48" dur="500"/>
                                        <p:tgtEl>
                                          <p:spTgt spid="908339"/>
                                        </p:tgtEl>
                                      </p:cBhvr>
                                    </p:animEffect>
                                  </p:childTnLst>
                                </p:cTn>
                              </p:par>
                              <p:par>
                                <p:cTn id="49" presetID="47"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500"/>
                            </p:stCondLst>
                            <p:childTnLst>
                              <p:par>
                                <p:cTn id="55" presetID="47" presetClass="entr" presetSubtype="0" fill="hold" grpId="0" nodeType="afterEffect">
                                  <p:stCondLst>
                                    <p:cond delay="0"/>
                                  </p:stCondLst>
                                  <p:childTnLst>
                                    <p:set>
                                      <p:cBhvr>
                                        <p:cTn id="56" dur="1" fill="hold">
                                          <p:stCondLst>
                                            <p:cond delay="0"/>
                                          </p:stCondLst>
                                        </p:cTn>
                                        <p:tgtEl>
                                          <p:spTgt spid="908324"/>
                                        </p:tgtEl>
                                        <p:attrNameLst>
                                          <p:attrName>style.visibility</p:attrName>
                                        </p:attrNameLst>
                                      </p:cBhvr>
                                      <p:to>
                                        <p:strVal val="visible"/>
                                      </p:to>
                                    </p:set>
                                    <p:animEffect transition="in" filter="fade">
                                      <p:cBhvr>
                                        <p:cTn id="57" dur="1000"/>
                                        <p:tgtEl>
                                          <p:spTgt spid="908324"/>
                                        </p:tgtEl>
                                      </p:cBhvr>
                                    </p:animEffect>
                                    <p:anim calcmode="lin" valueType="num">
                                      <p:cBhvr>
                                        <p:cTn id="58" dur="1000" fill="hold"/>
                                        <p:tgtEl>
                                          <p:spTgt spid="908324"/>
                                        </p:tgtEl>
                                        <p:attrNameLst>
                                          <p:attrName>ppt_x</p:attrName>
                                        </p:attrNameLst>
                                      </p:cBhvr>
                                      <p:tavLst>
                                        <p:tav tm="0">
                                          <p:val>
                                            <p:strVal val="#ppt_x"/>
                                          </p:val>
                                        </p:tav>
                                        <p:tav tm="100000">
                                          <p:val>
                                            <p:strVal val="#ppt_x"/>
                                          </p:val>
                                        </p:tav>
                                      </p:tavLst>
                                    </p:anim>
                                    <p:anim calcmode="lin" valueType="num">
                                      <p:cBhvr>
                                        <p:cTn id="59" dur="1000" fill="hold"/>
                                        <p:tgtEl>
                                          <p:spTgt spid="908324"/>
                                        </p:tgtEl>
                                        <p:attrNameLst>
                                          <p:attrName>ppt_y</p:attrName>
                                        </p:attrNameLst>
                                      </p:cBhvr>
                                      <p:tavLst>
                                        <p:tav tm="0">
                                          <p:val>
                                            <p:strVal val="#ppt_y-.1"/>
                                          </p:val>
                                        </p:tav>
                                        <p:tav tm="100000">
                                          <p:val>
                                            <p:strVal val="#ppt_y"/>
                                          </p:val>
                                        </p:tav>
                                      </p:tavLst>
                                    </p:anim>
                                  </p:childTnLst>
                                </p:cTn>
                              </p:par>
                              <p:par>
                                <p:cTn id="60" presetID="9" presetClass="entr" presetSubtype="0" fill="hold" grpId="0" nodeType="withEffect">
                                  <p:stCondLst>
                                    <p:cond delay="1000"/>
                                  </p:stCondLst>
                                  <p:childTnLst>
                                    <p:set>
                                      <p:cBhvr>
                                        <p:cTn id="61" dur="1" fill="hold">
                                          <p:stCondLst>
                                            <p:cond delay="0"/>
                                          </p:stCondLst>
                                        </p:cTn>
                                        <p:tgtEl>
                                          <p:spTgt spid="908340"/>
                                        </p:tgtEl>
                                        <p:attrNameLst>
                                          <p:attrName>style.visibility</p:attrName>
                                        </p:attrNameLst>
                                      </p:cBhvr>
                                      <p:to>
                                        <p:strVal val="visible"/>
                                      </p:to>
                                    </p:set>
                                    <p:animEffect transition="in" filter="dissolve">
                                      <p:cBhvr>
                                        <p:cTn id="62" dur="500"/>
                                        <p:tgtEl>
                                          <p:spTgt spid="908340"/>
                                        </p:tgtEl>
                                      </p:cBhvr>
                                    </p:animEffect>
                                  </p:childTnLst>
                                </p:cTn>
                              </p:par>
                            </p:childTnLst>
                          </p:cTn>
                        </p:par>
                        <p:par>
                          <p:cTn id="63" fill="hold">
                            <p:stCondLst>
                              <p:cond delay="3000"/>
                            </p:stCondLst>
                            <p:childTnLst>
                              <p:par>
                                <p:cTn id="64" presetID="47"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1000"/>
                                        <p:tgtEl>
                                          <p:spTgt spid="4"/>
                                        </p:tgtEl>
                                      </p:cBhvr>
                                    </p:animEffect>
                                    <p:anim calcmode="lin" valueType="num">
                                      <p:cBhvr>
                                        <p:cTn id="67" dur="1000" fill="hold"/>
                                        <p:tgtEl>
                                          <p:spTgt spid="4"/>
                                        </p:tgtEl>
                                        <p:attrNameLst>
                                          <p:attrName>ppt_x</p:attrName>
                                        </p:attrNameLst>
                                      </p:cBhvr>
                                      <p:tavLst>
                                        <p:tav tm="0">
                                          <p:val>
                                            <p:strVal val="#ppt_x"/>
                                          </p:val>
                                        </p:tav>
                                        <p:tav tm="100000">
                                          <p:val>
                                            <p:strVal val="#ppt_x"/>
                                          </p:val>
                                        </p:tav>
                                      </p:tavLst>
                                    </p:anim>
                                    <p:anim calcmode="lin" valueType="num">
                                      <p:cBhvr>
                                        <p:cTn id="6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500" fill="hold"/>
                                        <p:tgtEl>
                                          <p:spTgt spid="5"/>
                                        </p:tgtEl>
                                        <p:attrNameLst>
                                          <p:attrName>ppt_w</p:attrName>
                                        </p:attrNameLst>
                                      </p:cBhvr>
                                      <p:tavLst>
                                        <p:tav tm="0">
                                          <p:val>
                                            <p:fltVal val="0"/>
                                          </p:val>
                                        </p:tav>
                                        <p:tav tm="100000">
                                          <p:val>
                                            <p:strVal val="#ppt_w"/>
                                          </p:val>
                                        </p:tav>
                                      </p:tavLst>
                                    </p:anim>
                                    <p:anim calcmode="lin" valueType="num">
                                      <p:cBhvr>
                                        <p:cTn id="74" dur="500" fill="hold"/>
                                        <p:tgtEl>
                                          <p:spTgt spid="5"/>
                                        </p:tgtEl>
                                        <p:attrNameLst>
                                          <p:attrName>ppt_h</p:attrName>
                                        </p:attrNameLst>
                                      </p:cBhvr>
                                      <p:tavLst>
                                        <p:tav tm="0">
                                          <p:val>
                                            <p:fltVal val="0"/>
                                          </p:val>
                                        </p:tav>
                                        <p:tav tm="100000">
                                          <p:val>
                                            <p:strVal val="#ppt_h"/>
                                          </p:val>
                                        </p:tav>
                                      </p:tavLst>
                                    </p:anim>
                                    <p:animEffect transition="in" filter="fade">
                                      <p:cBhvr>
                                        <p:cTn id="75" dur="500"/>
                                        <p:tgtEl>
                                          <p:spTgt spid="5"/>
                                        </p:tgtEl>
                                      </p:cBhvr>
                                    </p:animEffect>
                                  </p:childTnLst>
                                </p:cTn>
                              </p:par>
                              <p:par>
                                <p:cTn id="76" presetID="9" presetClass="exit" presetSubtype="0" fill="hold" grpId="1" nodeType="withEffect">
                                  <p:stCondLst>
                                    <p:cond delay="0"/>
                                  </p:stCondLst>
                                  <p:childTnLst>
                                    <p:animEffect transition="out" filter="dissolve">
                                      <p:cBhvr>
                                        <p:cTn id="77" dur="500"/>
                                        <p:tgtEl>
                                          <p:spTgt spid="908339"/>
                                        </p:tgtEl>
                                      </p:cBhvr>
                                    </p:animEffect>
                                    <p:set>
                                      <p:cBhvr>
                                        <p:cTn id="78" dur="1" fill="hold">
                                          <p:stCondLst>
                                            <p:cond delay="499"/>
                                          </p:stCondLst>
                                        </p:cTn>
                                        <p:tgtEl>
                                          <p:spTgt spid="9083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908327"/>
                                        </p:tgtEl>
                                        <p:attrNameLst>
                                          <p:attrName>style.visibility</p:attrName>
                                        </p:attrNameLst>
                                      </p:cBhvr>
                                      <p:to>
                                        <p:strVal val="visible"/>
                                      </p:to>
                                    </p:set>
                                    <p:anim calcmode="lin" valueType="num">
                                      <p:cBhvr>
                                        <p:cTn id="83" dur="1000" fill="hold"/>
                                        <p:tgtEl>
                                          <p:spTgt spid="908327"/>
                                        </p:tgtEl>
                                        <p:attrNameLst>
                                          <p:attrName>ppt_x</p:attrName>
                                        </p:attrNameLst>
                                      </p:cBhvr>
                                      <p:tavLst>
                                        <p:tav tm="0">
                                          <p:val>
                                            <p:strVal val="#ppt_x-.2"/>
                                          </p:val>
                                        </p:tav>
                                        <p:tav tm="100000">
                                          <p:val>
                                            <p:strVal val="#ppt_x"/>
                                          </p:val>
                                        </p:tav>
                                      </p:tavLst>
                                    </p:anim>
                                    <p:anim calcmode="lin" valueType="num">
                                      <p:cBhvr>
                                        <p:cTn id="84" dur="1000" fill="hold"/>
                                        <p:tgtEl>
                                          <p:spTgt spid="908327"/>
                                        </p:tgtEl>
                                        <p:attrNameLst>
                                          <p:attrName>ppt_y</p:attrName>
                                        </p:attrNameLst>
                                      </p:cBhvr>
                                      <p:tavLst>
                                        <p:tav tm="0">
                                          <p:val>
                                            <p:strVal val="#ppt_y"/>
                                          </p:val>
                                        </p:tav>
                                        <p:tav tm="100000">
                                          <p:val>
                                            <p:strVal val="#ppt_y"/>
                                          </p:val>
                                        </p:tav>
                                      </p:tavLst>
                                    </p:anim>
                                    <p:animEffect transition="in" filter="wipe(right)" prLst="gradientSize: 0.1">
                                      <p:cBhvr>
                                        <p:cTn id="85" dur="1000"/>
                                        <p:tgtEl>
                                          <p:spTgt spid="908327"/>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908328"/>
                                        </p:tgtEl>
                                        <p:attrNameLst>
                                          <p:attrName>style.visibility</p:attrName>
                                        </p:attrNameLst>
                                      </p:cBhvr>
                                      <p:to>
                                        <p:strVal val="visible"/>
                                      </p:to>
                                    </p:set>
                                    <p:animEffect transition="in" filter="fade">
                                      <p:cBhvr>
                                        <p:cTn id="89" dur="2000"/>
                                        <p:tgtEl>
                                          <p:spTgt spid="908328"/>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908329"/>
                                        </p:tgtEl>
                                        <p:attrNameLst>
                                          <p:attrName>style.visibility</p:attrName>
                                        </p:attrNameLst>
                                      </p:cBhvr>
                                      <p:to>
                                        <p:strVal val="visible"/>
                                      </p:to>
                                    </p:set>
                                    <p:animEffect transition="in" filter="dissolve">
                                      <p:cBhvr>
                                        <p:cTn id="94" dur="500"/>
                                        <p:tgtEl>
                                          <p:spTgt spid="908329"/>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908311"/>
                                        </p:tgtEl>
                                        <p:attrNameLst>
                                          <p:attrName>style.visibility</p:attrName>
                                        </p:attrNameLst>
                                      </p:cBhvr>
                                      <p:to>
                                        <p:strVal val="visible"/>
                                      </p:to>
                                    </p:set>
                                    <p:animEffect transition="in" filter="fade">
                                      <p:cBhvr>
                                        <p:cTn id="98" dur="2000"/>
                                        <p:tgtEl>
                                          <p:spTgt spid="908311"/>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par>
                                <p:cTn id="106" presetID="9" presetClass="exit" presetSubtype="0" fill="hold" grpId="1" nodeType="withEffect">
                                  <p:stCondLst>
                                    <p:cond delay="0"/>
                                  </p:stCondLst>
                                  <p:childTnLst>
                                    <p:animEffect transition="out" filter="dissolve">
                                      <p:cBhvr>
                                        <p:cTn id="107" dur="500"/>
                                        <p:tgtEl>
                                          <p:spTgt spid="908340"/>
                                        </p:tgtEl>
                                      </p:cBhvr>
                                    </p:animEffect>
                                    <p:set>
                                      <p:cBhvr>
                                        <p:cTn id="108" dur="1" fill="hold">
                                          <p:stCondLst>
                                            <p:cond delay="499"/>
                                          </p:stCondLst>
                                        </p:cTn>
                                        <p:tgtEl>
                                          <p:spTgt spid="90834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9" presetClass="entr" presetSubtype="0" fill="hold" grpId="0" nodeType="clickEffect">
                                  <p:stCondLst>
                                    <p:cond delay="0"/>
                                  </p:stCondLst>
                                  <p:childTnLst>
                                    <p:set>
                                      <p:cBhvr>
                                        <p:cTn id="112" dur="1" fill="hold">
                                          <p:stCondLst>
                                            <p:cond delay="0"/>
                                          </p:stCondLst>
                                        </p:cTn>
                                        <p:tgtEl>
                                          <p:spTgt spid="908334"/>
                                        </p:tgtEl>
                                        <p:attrNameLst>
                                          <p:attrName>style.visibility</p:attrName>
                                        </p:attrNameLst>
                                      </p:cBhvr>
                                      <p:to>
                                        <p:strVal val="visible"/>
                                      </p:to>
                                    </p:set>
                                    <p:anim calcmode="lin" valueType="num">
                                      <p:cBhvr>
                                        <p:cTn id="113" dur="1000" fill="hold"/>
                                        <p:tgtEl>
                                          <p:spTgt spid="908334"/>
                                        </p:tgtEl>
                                        <p:attrNameLst>
                                          <p:attrName>ppt_x</p:attrName>
                                        </p:attrNameLst>
                                      </p:cBhvr>
                                      <p:tavLst>
                                        <p:tav tm="0">
                                          <p:val>
                                            <p:strVal val="#ppt_x-.2"/>
                                          </p:val>
                                        </p:tav>
                                        <p:tav tm="100000">
                                          <p:val>
                                            <p:strVal val="#ppt_x"/>
                                          </p:val>
                                        </p:tav>
                                      </p:tavLst>
                                    </p:anim>
                                    <p:anim calcmode="lin" valueType="num">
                                      <p:cBhvr>
                                        <p:cTn id="114" dur="1000" fill="hold"/>
                                        <p:tgtEl>
                                          <p:spTgt spid="908334"/>
                                        </p:tgtEl>
                                        <p:attrNameLst>
                                          <p:attrName>ppt_y</p:attrName>
                                        </p:attrNameLst>
                                      </p:cBhvr>
                                      <p:tavLst>
                                        <p:tav tm="0">
                                          <p:val>
                                            <p:strVal val="#ppt_y"/>
                                          </p:val>
                                        </p:tav>
                                        <p:tav tm="100000">
                                          <p:val>
                                            <p:strVal val="#ppt_y"/>
                                          </p:val>
                                        </p:tav>
                                      </p:tavLst>
                                    </p:anim>
                                    <p:animEffect transition="in" filter="wipe(right)" prLst="gradientSize: 0.1">
                                      <p:cBhvr>
                                        <p:cTn id="115" dur="1000"/>
                                        <p:tgtEl>
                                          <p:spTgt spid="908334"/>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908335"/>
                                        </p:tgtEl>
                                        <p:attrNameLst>
                                          <p:attrName>style.visibility</p:attrName>
                                        </p:attrNameLst>
                                      </p:cBhvr>
                                      <p:to>
                                        <p:strVal val="visible"/>
                                      </p:to>
                                    </p:set>
                                    <p:animEffect transition="in" filter="fade">
                                      <p:cBhvr>
                                        <p:cTn id="119" dur="2000"/>
                                        <p:tgtEl>
                                          <p:spTgt spid="908335"/>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908330"/>
                                        </p:tgtEl>
                                        <p:attrNameLst>
                                          <p:attrName>style.visibility</p:attrName>
                                        </p:attrNameLst>
                                      </p:cBhvr>
                                      <p:to>
                                        <p:strVal val="visible"/>
                                      </p:to>
                                    </p:set>
                                    <p:animEffect transition="in" filter="dissolve">
                                      <p:cBhvr>
                                        <p:cTn id="124" dur="500"/>
                                        <p:tgtEl>
                                          <p:spTgt spid="908330"/>
                                        </p:tgtEl>
                                      </p:cBhvr>
                                    </p:animEffec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908331"/>
                                        </p:tgtEl>
                                        <p:attrNameLst>
                                          <p:attrName>style.visibility</p:attrName>
                                        </p:attrNameLst>
                                      </p:cBhvr>
                                      <p:to>
                                        <p:strVal val="visible"/>
                                      </p:to>
                                    </p:set>
                                    <p:animEffect transition="in" filter="fade">
                                      <p:cBhvr>
                                        <p:cTn id="128" dur="2000"/>
                                        <p:tgtEl>
                                          <p:spTgt spid="908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29" grpId="0"/>
      <p:bldP spid="908311" grpId="0" animBg="1"/>
      <p:bldP spid="908323" grpId="0"/>
      <p:bldP spid="908324" grpId="0"/>
      <p:bldP spid="908327" grpId="0"/>
      <p:bldP spid="908328" grpId="0"/>
      <p:bldP spid="908330" grpId="0"/>
      <p:bldP spid="908331" grpId="0" animBg="1"/>
      <p:bldP spid="908334" grpId="0"/>
      <p:bldP spid="908335" grpId="0"/>
      <p:bldP spid="908339" grpId="0"/>
      <p:bldP spid="908339" grpId="1"/>
      <p:bldP spid="908340" grpId="0"/>
      <p:bldP spid="908340"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ChangeArrowheads="1"/>
          </p:cNvSpPr>
          <p:nvPr/>
        </p:nvSpPr>
        <p:spPr bwMode="auto">
          <a:xfrm>
            <a:off x="1628775" y="1327150"/>
            <a:ext cx="5492750" cy="1190625"/>
          </a:xfrm>
          <a:prstGeom prst="rect">
            <a:avLst/>
          </a:prstGeom>
          <a:noFill/>
          <a:ln w="9525">
            <a:noFill/>
            <a:miter lim="800000"/>
            <a:headEnd/>
            <a:tailEnd/>
          </a:ln>
        </p:spPr>
        <p:txBody>
          <a:bodyPr wrap="none" anchor="ctr">
            <a:spAutoFit/>
          </a:bodyPr>
          <a:lstStyle/>
          <a:p>
            <a:pPr algn="l"/>
            <a:r>
              <a:rPr lang="en-US" sz="1800" b="1">
                <a:solidFill>
                  <a:schemeClr val="accent2"/>
                </a:solidFill>
                <a:ea typeface="Times New Roman" pitchFamily="18" charset="0"/>
                <a:cs typeface="Arial" charset="0"/>
              </a:rPr>
              <a:t>Dalton’s Law:</a:t>
            </a:r>
            <a:r>
              <a:rPr lang="en-US" sz="1800">
                <a:ea typeface="Times New Roman" pitchFamily="18" charset="0"/>
                <a:cs typeface="Arial" charset="0"/>
              </a:rPr>
              <a:t> </a:t>
            </a:r>
          </a:p>
          <a:p>
            <a:pPr algn="l"/>
            <a:r>
              <a:rPr lang="en-US" sz="1800">
                <a:ea typeface="Times New Roman" pitchFamily="18" charset="0"/>
                <a:cs typeface="Arial" charset="0"/>
              </a:rPr>
              <a:t>	the total pressure exerted by a mixture of</a:t>
            </a:r>
            <a:endParaRPr lang="en-US" sz="900">
              <a:ea typeface="Times New Roman" pitchFamily="18" charset="0"/>
              <a:cs typeface="Arial" charset="0"/>
            </a:endParaRPr>
          </a:p>
          <a:p>
            <a:pPr algn="l" eaLnBrk="0" hangingPunct="0"/>
            <a:r>
              <a:rPr lang="en-US" sz="1800">
                <a:ea typeface="Times New Roman" pitchFamily="18" charset="0"/>
                <a:cs typeface="Arial" charset="0"/>
              </a:rPr>
              <a:t>	gases is the sum of all the partial pressures</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129027" name="Rectangle 4"/>
          <p:cNvSpPr>
            <a:spLocks noChangeArrowheads="1"/>
          </p:cNvSpPr>
          <p:nvPr/>
        </p:nvSpPr>
        <p:spPr bwMode="auto">
          <a:xfrm>
            <a:off x="3228975" y="2636838"/>
            <a:ext cx="2743200" cy="571500"/>
          </a:xfrm>
          <a:prstGeom prst="rect">
            <a:avLst/>
          </a:prstGeom>
          <a:noFill/>
          <a:ln w="9525">
            <a:solidFill>
              <a:srgbClr val="000000"/>
            </a:solidFill>
            <a:miter lim="800000"/>
            <a:headEnd/>
            <a:tailEnd/>
          </a:ln>
        </p:spPr>
        <p:txBody>
          <a:bodyPr/>
          <a:lstStyle/>
          <a:p>
            <a:endParaRPr lang="en-US"/>
          </a:p>
        </p:txBody>
      </p:sp>
      <p:sp>
        <p:nvSpPr>
          <p:cNvPr id="129028" name="Rectangle 5"/>
          <p:cNvSpPr>
            <a:spLocks noChangeArrowheads="1"/>
          </p:cNvSpPr>
          <p:nvPr/>
        </p:nvSpPr>
        <p:spPr bwMode="auto">
          <a:xfrm>
            <a:off x="3276600" y="2211388"/>
            <a:ext cx="2601913" cy="1190625"/>
          </a:xfrm>
          <a:prstGeom prst="rect">
            <a:avLst/>
          </a:prstGeom>
          <a:noFill/>
          <a:ln w="9525">
            <a:noFill/>
            <a:miter lim="800000"/>
            <a:headEnd/>
            <a:tailEnd/>
          </a:ln>
        </p:spPr>
        <p:txBody>
          <a:bodyPr wrap="none" anchor="ctr">
            <a:spAutoFit/>
          </a:bodyPr>
          <a:lstStyle/>
          <a:p>
            <a:pPr algn="l"/>
            <a:r>
              <a:rPr lang="en-US" sz="1800"/>
              <a:t/>
            </a:r>
            <a:br>
              <a:rPr lang="en-US" sz="1800"/>
            </a:br>
            <a:endParaRPr lang="en-US" sz="1800"/>
          </a:p>
          <a:p>
            <a:pPr algn="l" eaLnBrk="0" hangingPunct="0"/>
            <a:r>
              <a:rPr lang="en-US" sz="1800">
                <a:ea typeface="Times New Roman" pitchFamily="18" charset="0"/>
                <a:cs typeface="Arial" charset="0"/>
              </a:rPr>
              <a:t>P</a:t>
            </a:r>
            <a:r>
              <a:rPr lang="en-US" sz="1800" baseline="-30000">
                <a:ea typeface="Times New Roman" pitchFamily="18" charset="0"/>
                <a:cs typeface="Arial" charset="0"/>
              </a:rPr>
              <a:t>Z</a:t>
            </a:r>
            <a:r>
              <a:rPr lang="en-US" sz="1800">
                <a:ea typeface="Times New Roman" pitchFamily="18" charset="0"/>
                <a:cs typeface="Arial" charset="0"/>
              </a:rPr>
              <a:t>  =  P</a:t>
            </a:r>
            <a:r>
              <a:rPr lang="en-US" sz="1800" baseline="-30000">
                <a:ea typeface="Times New Roman" pitchFamily="18" charset="0"/>
                <a:cs typeface="Arial" charset="0"/>
              </a:rPr>
              <a:t>A,Z</a:t>
            </a:r>
            <a:r>
              <a:rPr lang="en-US" sz="1800">
                <a:ea typeface="Times New Roman" pitchFamily="18" charset="0"/>
                <a:cs typeface="Arial" charset="0"/>
              </a:rPr>
              <a:t>  +  P</a:t>
            </a:r>
            <a:r>
              <a:rPr lang="en-US" sz="1800" baseline="-30000">
                <a:ea typeface="Times New Roman" pitchFamily="18" charset="0"/>
                <a:cs typeface="Arial" charset="0"/>
              </a:rPr>
              <a:t>B,Z</a:t>
            </a:r>
            <a:r>
              <a:rPr lang="en-US" sz="1800">
                <a:ea typeface="Times New Roman" pitchFamily="18" charset="0"/>
                <a:cs typeface="Arial" charset="0"/>
              </a:rPr>
              <a:t>  +  …</a:t>
            </a:r>
            <a:endParaRPr lang="en-US" sz="900"/>
          </a:p>
          <a:p>
            <a:pPr algn="l" eaLnBrk="0" hangingPunct="0"/>
            <a:endParaRPr lang="en-US" sz="1800"/>
          </a:p>
        </p:txBody>
      </p:sp>
      <p:pic>
        <p:nvPicPr>
          <p:cNvPr id="129029" name="Picture 6" descr="preparation of hydrogen from zinc &amp; oil of vitriol"/>
          <p:cNvPicPr>
            <a:picLocks noChangeAspect="1" noChangeArrowheads="1"/>
          </p:cNvPicPr>
          <p:nvPr/>
        </p:nvPicPr>
        <p:blipFill>
          <a:blip r:embed="rId3" cstate="print"/>
          <a:srcRect/>
          <a:stretch>
            <a:fillRect/>
          </a:stretch>
        </p:blipFill>
        <p:spPr bwMode="auto">
          <a:xfrm>
            <a:off x="1762125" y="3578225"/>
            <a:ext cx="6054725" cy="3141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3"/>
          <p:cNvGraphicFramePr>
            <a:graphicFrameLocks noChangeAspect="1"/>
          </p:cNvGraphicFramePr>
          <p:nvPr/>
        </p:nvGraphicFramePr>
        <p:xfrm>
          <a:off x="1638300" y="3048000"/>
          <a:ext cx="3048000" cy="647700"/>
        </p:xfrm>
        <a:graphic>
          <a:graphicData uri="http://schemas.openxmlformats.org/presentationml/2006/ole">
            <p:oleObj spid="_x0000_s14338" name="Equation" r:id="rId4" imgW="3048000" imgH="647700" progId="Equation.3">
              <p:embed/>
            </p:oleObj>
          </a:graphicData>
        </a:graphic>
      </p:graphicFrame>
      <p:graphicFrame>
        <p:nvGraphicFramePr>
          <p:cNvPr id="14339" name="Object 4"/>
          <p:cNvGraphicFramePr>
            <a:graphicFrameLocks noChangeAspect="1"/>
          </p:cNvGraphicFramePr>
          <p:nvPr/>
        </p:nvGraphicFramePr>
        <p:xfrm>
          <a:off x="1638300" y="3695700"/>
          <a:ext cx="2924175" cy="647700"/>
        </p:xfrm>
        <a:graphic>
          <a:graphicData uri="http://schemas.openxmlformats.org/presentationml/2006/ole">
            <p:oleObj spid="_x0000_s14339" name="Equation" r:id="rId5" imgW="2921000" imgH="647700" progId="Equation.3">
              <p:embed/>
            </p:oleObj>
          </a:graphicData>
        </a:graphic>
      </p:graphicFrame>
      <p:graphicFrame>
        <p:nvGraphicFramePr>
          <p:cNvPr id="14340" name="Object 5"/>
          <p:cNvGraphicFramePr>
            <a:graphicFrameLocks noChangeAspect="1"/>
          </p:cNvGraphicFramePr>
          <p:nvPr/>
        </p:nvGraphicFramePr>
        <p:xfrm>
          <a:off x="1638300" y="4343400"/>
          <a:ext cx="2847975" cy="647700"/>
        </p:xfrm>
        <a:graphic>
          <a:graphicData uri="http://schemas.openxmlformats.org/presentationml/2006/ole">
            <p:oleObj spid="_x0000_s14340" name="Equation" r:id="rId6" imgW="2844800" imgH="647700" progId="Equation.3">
              <p:embed/>
            </p:oleObj>
          </a:graphicData>
        </a:graphic>
      </p:graphicFrame>
      <p:graphicFrame>
        <p:nvGraphicFramePr>
          <p:cNvPr id="14341" name="Object 6"/>
          <p:cNvGraphicFramePr>
            <a:graphicFrameLocks noChangeAspect="1"/>
          </p:cNvGraphicFramePr>
          <p:nvPr/>
        </p:nvGraphicFramePr>
        <p:xfrm>
          <a:off x="1638300" y="5334000"/>
          <a:ext cx="5705475" cy="304800"/>
        </p:xfrm>
        <a:graphic>
          <a:graphicData uri="http://schemas.openxmlformats.org/presentationml/2006/ole">
            <p:oleObj spid="_x0000_s14341" name="Equation" r:id="rId7" imgW="5702300" imgH="304800" progId="Equation.3">
              <p:embed/>
            </p:oleObj>
          </a:graphicData>
        </a:graphic>
      </p:graphicFrame>
      <p:grpSp>
        <p:nvGrpSpPr>
          <p:cNvPr id="14342" name="Group 7"/>
          <p:cNvGrpSpPr>
            <a:grpSpLocks/>
          </p:cNvGrpSpPr>
          <p:nvPr/>
        </p:nvGrpSpPr>
        <p:grpSpPr bwMode="auto">
          <a:xfrm>
            <a:off x="1638300" y="3124200"/>
            <a:ext cx="6057900" cy="2514600"/>
            <a:chOff x="1440" y="2592"/>
            <a:chExt cx="9540" cy="3960"/>
          </a:xfrm>
        </p:grpSpPr>
        <p:sp>
          <p:nvSpPr>
            <p:cNvPr id="14348" name="AutoShape 8"/>
            <p:cNvSpPr>
              <a:spLocks/>
            </p:cNvSpPr>
            <p:nvPr/>
          </p:nvSpPr>
          <p:spPr bwMode="auto">
            <a:xfrm>
              <a:off x="6120" y="2592"/>
              <a:ext cx="360" cy="3060"/>
            </a:xfrm>
            <a:prstGeom prst="rightBrace">
              <a:avLst>
                <a:gd name="adj1" fmla="val 70833"/>
                <a:gd name="adj2" fmla="val 50000"/>
              </a:avLst>
            </a:prstGeom>
            <a:noFill/>
            <a:ln w="15875">
              <a:solidFill>
                <a:srgbClr val="000000"/>
              </a:solidFill>
              <a:round/>
              <a:headEnd/>
              <a:tailEnd/>
            </a:ln>
          </p:spPr>
          <p:txBody>
            <a:bodyPr/>
            <a:lstStyle/>
            <a:p>
              <a:endParaRPr lang="en-US"/>
            </a:p>
          </p:txBody>
        </p:sp>
        <p:sp>
          <p:nvSpPr>
            <p:cNvPr id="14349" name="Text Box 9"/>
            <p:cNvSpPr txBox="1">
              <a:spLocks noChangeArrowheads="1"/>
            </p:cNvSpPr>
            <p:nvPr/>
          </p:nvSpPr>
          <p:spPr bwMode="auto">
            <a:xfrm>
              <a:off x="6480" y="3672"/>
              <a:ext cx="2160" cy="1080"/>
            </a:xfrm>
            <a:prstGeom prst="rect">
              <a:avLst/>
            </a:prstGeom>
            <a:noFill/>
            <a:ln w="9525">
              <a:noFill/>
              <a:miter lim="800000"/>
              <a:headEnd/>
              <a:tailEnd/>
            </a:ln>
          </p:spPr>
          <p:txBody>
            <a:bodyPr/>
            <a:lstStyle/>
            <a:p>
              <a:r>
                <a:rPr lang="en-US" sz="1800">
                  <a:ea typeface="Times New Roman" pitchFamily="18" charset="0"/>
                  <a:cs typeface="Arial" charset="0"/>
                </a:rPr>
                <a:t>Total:</a:t>
              </a:r>
              <a:endParaRPr lang="en-US" sz="900">
                <a:ea typeface="Times New Roman" pitchFamily="18" charset="0"/>
                <a:cs typeface="Arial" charset="0"/>
              </a:endParaRPr>
            </a:p>
            <a:p>
              <a:pPr eaLnBrk="0" hangingPunct="0"/>
              <a:r>
                <a:rPr lang="en-US" sz="1800">
                  <a:ea typeface="Times New Roman" pitchFamily="18" charset="0"/>
                  <a:cs typeface="Arial" charset="0"/>
                </a:rPr>
                <a:t>26 mol gas</a:t>
              </a:r>
            </a:p>
          </p:txBody>
        </p:sp>
        <p:sp>
          <p:nvSpPr>
            <p:cNvPr id="14350" name="Text Box 10"/>
            <p:cNvSpPr txBox="1">
              <a:spLocks noChangeArrowheads="1"/>
            </p:cNvSpPr>
            <p:nvPr/>
          </p:nvSpPr>
          <p:spPr bwMode="auto">
            <a:xfrm>
              <a:off x="8820" y="2592"/>
              <a:ext cx="2160" cy="1080"/>
            </a:xfrm>
            <a:prstGeom prst="rect">
              <a:avLst/>
            </a:prstGeom>
            <a:noFill/>
            <a:ln w="9525">
              <a:noFill/>
              <a:miter lim="800000"/>
              <a:headEnd/>
              <a:tailEnd/>
            </a:ln>
          </p:spPr>
          <p:txBody>
            <a:bodyPr/>
            <a:lstStyle/>
            <a:p>
              <a:r>
                <a:rPr lang="en-US" sz="1800">
                  <a:ea typeface="Times New Roman" pitchFamily="18" charset="0"/>
                  <a:cs typeface="Arial" charset="0"/>
                </a:rPr>
                <a:t>P</a:t>
              </a:r>
              <a:r>
                <a:rPr lang="en-US" sz="1800" baseline="-30000">
                  <a:ea typeface="Times New Roman" pitchFamily="18" charset="0"/>
                  <a:cs typeface="Arial" charset="0"/>
                </a:rPr>
                <a:t>He</a:t>
              </a:r>
              <a:r>
                <a:rPr lang="en-US" sz="1800">
                  <a:ea typeface="Times New Roman" pitchFamily="18" charset="0"/>
                  <a:cs typeface="Arial" charset="0"/>
                </a:rPr>
                <a:t> = </a:t>
              </a:r>
              <a:r>
                <a:rPr lang="en-US" sz="1800" baseline="30000">
                  <a:ea typeface="Times New Roman" pitchFamily="18" charset="0"/>
                  <a:cs typeface="Arial" charset="0"/>
                </a:rPr>
                <a:t>20</a:t>
              </a:r>
              <a:r>
                <a:rPr lang="en-US" sz="1800">
                  <a:ea typeface="Times New Roman" pitchFamily="18" charset="0"/>
                  <a:cs typeface="Arial" charset="0"/>
                </a:rPr>
                <a:t>/</a:t>
              </a:r>
              <a:r>
                <a:rPr lang="en-US" sz="1800" baseline="-30000">
                  <a:ea typeface="Times New Roman" pitchFamily="18" charset="0"/>
                  <a:cs typeface="Arial" charset="0"/>
                </a:rPr>
                <a:t>26</a:t>
              </a:r>
              <a:endParaRPr lang="en-US" sz="900">
                <a:ea typeface="Times New Roman" pitchFamily="18" charset="0"/>
                <a:cs typeface="Arial" charset="0"/>
              </a:endParaRPr>
            </a:p>
            <a:p>
              <a:pPr eaLnBrk="0" hangingPunct="0"/>
              <a:r>
                <a:rPr lang="en-US" sz="1800">
                  <a:ea typeface="Times New Roman" pitchFamily="18" charset="0"/>
                  <a:cs typeface="Arial" charset="0"/>
                </a:rPr>
                <a:t>of total</a:t>
              </a:r>
            </a:p>
          </p:txBody>
        </p:sp>
        <p:sp>
          <p:nvSpPr>
            <p:cNvPr id="14351" name="Text Box 11"/>
            <p:cNvSpPr txBox="1">
              <a:spLocks noChangeArrowheads="1"/>
            </p:cNvSpPr>
            <p:nvPr/>
          </p:nvSpPr>
          <p:spPr bwMode="auto">
            <a:xfrm>
              <a:off x="8820" y="3672"/>
              <a:ext cx="2160" cy="1080"/>
            </a:xfrm>
            <a:prstGeom prst="rect">
              <a:avLst/>
            </a:prstGeom>
            <a:noFill/>
            <a:ln w="9525">
              <a:noFill/>
              <a:miter lim="800000"/>
              <a:headEnd/>
              <a:tailEnd/>
            </a:ln>
          </p:spPr>
          <p:txBody>
            <a:bodyPr/>
            <a:lstStyle/>
            <a:p>
              <a:r>
                <a:rPr lang="en-US" sz="1800">
                  <a:ea typeface="Times New Roman" pitchFamily="18" charset="0"/>
                  <a:cs typeface="Arial" charset="0"/>
                </a:rPr>
                <a:t>P</a:t>
              </a:r>
              <a:r>
                <a:rPr lang="en-US" sz="1800" baseline="-30000">
                  <a:ea typeface="Times New Roman" pitchFamily="18" charset="0"/>
                  <a:cs typeface="Arial" charset="0"/>
                </a:rPr>
                <a:t>Ne</a:t>
              </a:r>
              <a:r>
                <a:rPr lang="en-US" sz="1800">
                  <a:ea typeface="Times New Roman" pitchFamily="18" charset="0"/>
                  <a:cs typeface="Arial" charset="0"/>
                </a:rPr>
                <a:t> = </a:t>
              </a:r>
              <a:r>
                <a:rPr lang="en-US" sz="1800" baseline="30000">
                  <a:ea typeface="Times New Roman" pitchFamily="18" charset="0"/>
                  <a:cs typeface="Arial" charset="0"/>
                </a:rPr>
                <a:t>4</a:t>
              </a:r>
              <a:r>
                <a:rPr lang="en-US" sz="1800">
                  <a:ea typeface="Times New Roman" pitchFamily="18" charset="0"/>
                  <a:cs typeface="Arial" charset="0"/>
                </a:rPr>
                <a:t>/</a:t>
              </a:r>
              <a:r>
                <a:rPr lang="en-US" sz="1800" baseline="-30000">
                  <a:ea typeface="Times New Roman" pitchFamily="18" charset="0"/>
                  <a:cs typeface="Arial" charset="0"/>
                </a:rPr>
                <a:t>26</a:t>
              </a:r>
              <a:endParaRPr lang="en-US" sz="900">
                <a:ea typeface="Times New Roman" pitchFamily="18" charset="0"/>
                <a:cs typeface="Arial" charset="0"/>
              </a:endParaRPr>
            </a:p>
            <a:p>
              <a:pPr eaLnBrk="0" hangingPunct="0"/>
              <a:r>
                <a:rPr lang="en-US" sz="1800">
                  <a:ea typeface="Times New Roman" pitchFamily="18" charset="0"/>
                  <a:cs typeface="Arial" charset="0"/>
                </a:rPr>
                <a:t>of total</a:t>
              </a:r>
            </a:p>
          </p:txBody>
        </p:sp>
        <p:sp>
          <p:nvSpPr>
            <p:cNvPr id="14352" name="Text Box 12"/>
            <p:cNvSpPr txBox="1">
              <a:spLocks noChangeArrowheads="1"/>
            </p:cNvSpPr>
            <p:nvPr/>
          </p:nvSpPr>
          <p:spPr bwMode="auto">
            <a:xfrm>
              <a:off x="8820" y="4752"/>
              <a:ext cx="2160" cy="1080"/>
            </a:xfrm>
            <a:prstGeom prst="rect">
              <a:avLst/>
            </a:prstGeom>
            <a:noFill/>
            <a:ln w="9525">
              <a:noFill/>
              <a:miter lim="800000"/>
              <a:headEnd/>
              <a:tailEnd/>
            </a:ln>
          </p:spPr>
          <p:txBody>
            <a:bodyPr/>
            <a:lstStyle/>
            <a:p>
              <a:r>
                <a:rPr lang="en-US" sz="1800">
                  <a:ea typeface="Times New Roman" pitchFamily="18" charset="0"/>
                  <a:cs typeface="Arial" charset="0"/>
                </a:rPr>
                <a:t>P</a:t>
              </a:r>
              <a:r>
                <a:rPr lang="en-US" sz="1800" baseline="-30000">
                  <a:ea typeface="Times New Roman" pitchFamily="18" charset="0"/>
                  <a:cs typeface="Arial" charset="0"/>
                </a:rPr>
                <a:t>Ar</a:t>
              </a:r>
              <a:r>
                <a:rPr lang="en-US" sz="1800">
                  <a:ea typeface="Times New Roman" pitchFamily="18" charset="0"/>
                  <a:cs typeface="Arial" charset="0"/>
                </a:rPr>
                <a:t> = </a:t>
              </a:r>
              <a:r>
                <a:rPr lang="en-US" sz="1800" baseline="30000">
                  <a:ea typeface="Times New Roman" pitchFamily="18" charset="0"/>
                  <a:cs typeface="Arial" charset="0"/>
                </a:rPr>
                <a:t>2</a:t>
              </a:r>
              <a:r>
                <a:rPr lang="en-US" sz="1800">
                  <a:ea typeface="Times New Roman" pitchFamily="18" charset="0"/>
                  <a:cs typeface="Arial" charset="0"/>
                </a:rPr>
                <a:t>/</a:t>
              </a:r>
              <a:r>
                <a:rPr lang="en-US" sz="1800" baseline="-30000">
                  <a:ea typeface="Times New Roman" pitchFamily="18" charset="0"/>
                  <a:cs typeface="Arial" charset="0"/>
                </a:rPr>
                <a:t>26</a:t>
              </a:r>
              <a:endParaRPr lang="en-US" sz="900">
                <a:ea typeface="Times New Roman" pitchFamily="18" charset="0"/>
                <a:cs typeface="Arial" charset="0"/>
              </a:endParaRPr>
            </a:p>
            <a:p>
              <a:pPr eaLnBrk="0" hangingPunct="0"/>
              <a:r>
                <a:rPr lang="en-US" sz="1800">
                  <a:ea typeface="Times New Roman" pitchFamily="18" charset="0"/>
                  <a:cs typeface="Arial" charset="0"/>
                </a:rPr>
                <a:t>of total</a:t>
              </a:r>
            </a:p>
          </p:txBody>
        </p:sp>
        <p:sp>
          <p:nvSpPr>
            <p:cNvPr id="14353" name="Freeform 13"/>
            <p:cNvSpPr>
              <a:spLocks/>
            </p:cNvSpPr>
            <p:nvPr/>
          </p:nvSpPr>
          <p:spPr bwMode="auto">
            <a:xfrm>
              <a:off x="8227" y="3018"/>
              <a:ext cx="776" cy="951"/>
            </a:xfrm>
            <a:custGeom>
              <a:avLst/>
              <a:gdLst>
                <a:gd name="T0" fmla="*/ 0 w 776"/>
                <a:gd name="T1" fmla="*/ 951 h 951"/>
                <a:gd name="T2" fmla="*/ 776 w 776"/>
                <a:gd name="T3" fmla="*/ 0 h 951"/>
                <a:gd name="T4" fmla="*/ 0 60000 65536"/>
                <a:gd name="T5" fmla="*/ 0 60000 65536"/>
                <a:gd name="T6" fmla="*/ 0 w 776"/>
                <a:gd name="T7" fmla="*/ 0 h 951"/>
                <a:gd name="T8" fmla="*/ 776 w 776"/>
                <a:gd name="T9" fmla="*/ 951 h 951"/>
              </a:gdLst>
              <a:ahLst/>
              <a:cxnLst>
                <a:cxn ang="T4">
                  <a:pos x="T0" y="T1"/>
                </a:cxn>
                <a:cxn ang="T5">
                  <a:pos x="T2" y="T3"/>
                </a:cxn>
              </a:cxnLst>
              <a:rect l="T6" t="T7" r="T8" b="T9"/>
              <a:pathLst>
                <a:path w="776" h="951">
                  <a:moveTo>
                    <a:pt x="0" y="951"/>
                  </a:moveTo>
                  <a:lnTo>
                    <a:pt x="776" y="0"/>
                  </a:lnTo>
                </a:path>
              </a:pathLst>
            </a:custGeom>
            <a:noFill/>
            <a:ln w="12700">
              <a:solidFill>
                <a:srgbClr val="000000"/>
              </a:solidFill>
              <a:round/>
              <a:headEnd/>
              <a:tailEnd type="triangle" w="med" len="med"/>
            </a:ln>
          </p:spPr>
          <p:txBody>
            <a:bodyPr/>
            <a:lstStyle/>
            <a:p>
              <a:endParaRPr lang="en-US"/>
            </a:p>
          </p:txBody>
        </p:sp>
        <p:sp>
          <p:nvSpPr>
            <p:cNvPr id="14354" name="Freeform 14"/>
            <p:cNvSpPr>
              <a:spLocks/>
            </p:cNvSpPr>
            <p:nvPr/>
          </p:nvSpPr>
          <p:spPr bwMode="auto">
            <a:xfrm>
              <a:off x="8490" y="4007"/>
              <a:ext cx="538" cy="163"/>
            </a:xfrm>
            <a:custGeom>
              <a:avLst/>
              <a:gdLst>
                <a:gd name="T0" fmla="*/ 0 w 538"/>
                <a:gd name="T1" fmla="*/ 163 h 163"/>
                <a:gd name="T2" fmla="*/ 538 w 538"/>
                <a:gd name="T3" fmla="*/ 0 h 163"/>
                <a:gd name="T4" fmla="*/ 0 60000 65536"/>
                <a:gd name="T5" fmla="*/ 0 60000 65536"/>
                <a:gd name="T6" fmla="*/ 0 w 538"/>
                <a:gd name="T7" fmla="*/ 0 h 163"/>
                <a:gd name="T8" fmla="*/ 538 w 538"/>
                <a:gd name="T9" fmla="*/ 163 h 163"/>
              </a:gdLst>
              <a:ahLst/>
              <a:cxnLst>
                <a:cxn ang="T4">
                  <a:pos x="T0" y="T1"/>
                </a:cxn>
                <a:cxn ang="T5">
                  <a:pos x="T2" y="T3"/>
                </a:cxn>
              </a:cxnLst>
              <a:rect l="T6" t="T7" r="T8" b="T9"/>
              <a:pathLst>
                <a:path w="538" h="163">
                  <a:moveTo>
                    <a:pt x="0" y="163"/>
                  </a:moveTo>
                  <a:lnTo>
                    <a:pt x="538" y="0"/>
                  </a:lnTo>
                </a:path>
              </a:pathLst>
            </a:custGeom>
            <a:noFill/>
            <a:ln w="12700">
              <a:solidFill>
                <a:srgbClr val="000000"/>
              </a:solidFill>
              <a:round/>
              <a:headEnd/>
              <a:tailEnd type="triangle" w="med" len="med"/>
            </a:ln>
          </p:spPr>
          <p:txBody>
            <a:bodyPr/>
            <a:lstStyle/>
            <a:p>
              <a:endParaRPr lang="en-US"/>
            </a:p>
          </p:txBody>
        </p:sp>
        <p:sp>
          <p:nvSpPr>
            <p:cNvPr id="14355" name="Freeform 15"/>
            <p:cNvSpPr>
              <a:spLocks/>
            </p:cNvSpPr>
            <p:nvPr/>
          </p:nvSpPr>
          <p:spPr bwMode="auto">
            <a:xfrm>
              <a:off x="8477" y="4583"/>
              <a:ext cx="589" cy="351"/>
            </a:xfrm>
            <a:custGeom>
              <a:avLst/>
              <a:gdLst>
                <a:gd name="T0" fmla="*/ 0 w 589"/>
                <a:gd name="T1" fmla="*/ 0 h 351"/>
                <a:gd name="T2" fmla="*/ 589 w 589"/>
                <a:gd name="T3" fmla="*/ 351 h 351"/>
                <a:gd name="T4" fmla="*/ 0 60000 65536"/>
                <a:gd name="T5" fmla="*/ 0 60000 65536"/>
                <a:gd name="T6" fmla="*/ 0 w 589"/>
                <a:gd name="T7" fmla="*/ 0 h 351"/>
                <a:gd name="T8" fmla="*/ 589 w 589"/>
                <a:gd name="T9" fmla="*/ 351 h 351"/>
              </a:gdLst>
              <a:ahLst/>
              <a:cxnLst>
                <a:cxn ang="T4">
                  <a:pos x="T0" y="T1"/>
                </a:cxn>
                <a:cxn ang="T5">
                  <a:pos x="T2" y="T3"/>
                </a:cxn>
              </a:cxnLst>
              <a:rect l="T6" t="T7" r="T8" b="T9"/>
              <a:pathLst>
                <a:path w="589" h="351">
                  <a:moveTo>
                    <a:pt x="0" y="0"/>
                  </a:moveTo>
                  <a:lnTo>
                    <a:pt x="589" y="351"/>
                  </a:lnTo>
                </a:path>
              </a:pathLst>
            </a:custGeom>
            <a:noFill/>
            <a:ln w="12700">
              <a:solidFill>
                <a:srgbClr val="000000"/>
              </a:solidFill>
              <a:round/>
              <a:headEnd/>
              <a:tailEnd type="triangle" w="med" len="med"/>
            </a:ln>
          </p:spPr>
          <p:txBody>
            <a:bodyPr/>
            <a:lstStyle/>
            <a:p>
              <a:endParaRPr lang="en-US"/>
            </a:p>
          </p:txBody>
        </p:sp>
        <p:sp>
          <p:nvSpPr>
            <p:cNvPr id="14356" name="Rectangle 16"/>
            <p:cNvSpPr>
              <a:spLocks noChangeArrowheads="1"/>
            </p:cNvSpPr>
            <p:nvPr/>
          </p:nvSpPr>
          <p:spPr bwMode="auto">
            <a:xfrm>
              <a:off x="1440" y="6012"/>
              <a:ext cx="9000" cy="540"/>
            </a:xfrm>
            <a:prstGeom prst="rect">
              <a:avLst/>
            </a:prstGeom>
            <a:noFill/>
            <a:ln w="9525">
              <a:solidFill>
                <a:srgbClr val="000000"/>
              </a:solidFill>
              <a:miter lim="800000"/>
              <a:headEnd/>
              <a:tailEnd/>
            </a:ln>
          </p:spPr>
          <p:txBody>
            <a:bodyPr/>
            <a:lstStyle/>
            <a:p>
              <a:endParaRPr lang="en-US"/>
            </a:p>
          </p:txBody>
        </p:sp>
      </p:grpSp>
      <p:sp>
        <p:nvSpPr>
          <p:cNvPr id="14343" name="Rectangle 17"/>
          <p:cNvSpPr>
            <a:spLocks noChangeArrowheads="1"/>
          </p:cNvSpPr>
          <p:nvPr/>
        </p:nvSpPr>
        <p:spPr bwMode="auto">
          <a:xfrm>
            <a:off x="1638300" y="1652588"/>
            <a:ext cx="5162550" cy="915987"/>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80.0 g each of He, Ne, and Ar are in a container. </a:t>
            </a:r>
          </a:p>
          <a:p>
            <a:pPr algn="l"/>
            <a:r>
              <a:rPr lang="en-US" sz="1800">
                <a:solidFill>
                  <a:schemeClr val="accent2"/>
                </a:solidFill>
                <a:ea typeface="Times New Roman" pitchFamily="18" charset="0"/>
                <a:cs typeface="Arial" charset="0"/>
              </a:rPr>
              <a:t>The total pressure is 780 mm Hg. </a:t>
            </a:r>
          </a:p>
          <a:p>
            <a:pPr algn="l"/>
            <a:r>
              <a:rPr lang="en-US" sz="1800">
                <a:solidFill>
                  <a:schemeClr val="accent2"/>
                </a:solidFill>
                <a:ea typeface="Times New Roman" pitchFamily="18" charset="0"/>
                <a:cs typeface="Arial" charset="0"/>
              </a:rPr>
              <a:t>Find each gas’s partial pressure.</a:t>
            </a:r>
          </a:p>
        </p:txBody>
      </p:sp>
      <p:sp>
        <p:nvSpPr>
          <p:cNvPr id="14344" name="Rectangle 18"/>
          <p:cNvSpPr>
            <a:spLocks noChangeArrowheads="1"/>
          </p:cNvSpPr>
          <p:nvPr/>
        </p:nvSpPr>
        <p:spPr bwMode="auto">
          <a:xfrm>
            <a:off x="-1381125" y="2430463"/>
            <a:ext cx="9144000" cy="0"/>
          </a:xfrm>
          <a:prstGeom prst="rect">
            <a:avLst/>
          </a:prstGeom>
          <a:noFill/>
          <a:ln w="9525">
            <a:noFill/>
            <a:miter lim="800000"/>
            <a:headEnd/>
            <a:tailEnd/>
          </a:ln>
        </p:spPr>
        <p:txBody>
          <a:bodyPr wrap="none" anchor="ctr">
            <a:spAutoFit/>
          </a:bodyPr>
          <a:lstStyle/>
          <a:p>
            <a:endParaRPr lang="en-US"/>
          </a:p>
        </p:txBody>
      </p:sp>
      <p:sp>
        <p:nvSpPr>
          <p:cNvPr id="14345" name="Rectangle 19"/>
          <p:cNvSpPr>
            <a:spLocks noChangeArrowheads="1"/>
          </p:cNvSpPr>
          <p:nvPr/>
        </p:nvSpPr>
        <p:spPr bwMode="auto">
          <a:xfrm>
            <a:off x="-1381125" y="3078163"/>
            <a:ext cx="9144000" cy="0"/>
          </a:xfrm>
          <a:prstGeom prst="rect">
            <a:avLst/>
          </a:prstGeom>
          <a:noFill/>
          <a:ln w="9525">
            <a:noFill/>
            <a:miter lim="800000"/>
            <a:headEnd/>
            <a:tailEnd/>
          </a:ln>
        </p:spPr>
        <p:txBody>
          <a:bodyPr wrap="none" anchor="ctr">
            <a:spAutoFit/>
          </a:bodyPr>
          <a:lstStyle/>
          <a:p>
            <a:endParaRPr lang="en-US"/>
          </a:p>
        </p:txBody>
      </p:sp>
      <p:sp>
        <p:nvSpPr>
          <p:cNvPr id="14346" name="Rectangle 20"/>
          <p:cNvSpPr>
            <a:spLocks noChangeArrowheads="1"/>
          </p:cNvSpPr>
          <p:nvPr/>
        </p:nvSpPr>
        <p:spPr bwMode="auto">
          <a:xfrm>
            <a:off x="-1381125" y="3725863"/>
            <a:ext cx="9144000" cy="0"/>
          </a:xfrm>
          <a:prstGeom prst="rect">
            <a:avLst/>
          </a:prstGeom>
          <a:noFill/>
          <a:ln w="9525">
            <a:noFill/>
            <a:miter lim="800000"/>
            <a:headEnd/>
            <a:tailEnd/>
          </a:ln>
        </p:spPr>
        <p:txBody>
          <a:bodyPr wrap="none" anchor="ctr">
            <a:spAutoFit/>
          </a:bodyPr>
          <a:lstStyle/>
          <a:p>
            <a:endParaRPr lang="en-US"/>
          </a:p>
        </p:txBody>
      </p:sp>
      <p:sp>
        <p:nvSpPr>
          <p:cNvPr id="14347" name="Rectangle 21"/>
          <p:cNvSpPr>
            <a:spLocks noChangeArrowheads="1"/>
          </p:cNvSpPr>
          <p:nvPr/>
        </p:nvSpPr>
        <p:spPr bwMode="auto">
          <a:xfrm>
            <a:off x="-1381125" y="4373563"/>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771900" y="3276600"/>
            <a:ext cx="2171700" cy="685800"/>
            <a:chOff x="3600" y="10692"/>
            <a:chExt cx="3420" cy="1080"/>
          </a:xfrm>
        </p:grpSpPr>
        <p:sp>
          <p:nvSpPr>
            <p:cNvPr id="130082" name="AutoShape 4"/>
            <p:cNvSpPr>
              <a:spLocks noChangeArrowheads="1"/>
            </p:cNvSpPr>
            <p:nvPr/>
          </p:nvSpPr>
          <p:spPr bwMode="auto">
            <a:xfrm>
              <a:off x="3600" y="10692"/>
              <a:ext cx="900" cy="1080"/>
            </a:xfrm>
            <a:prstGeom prst="can">
              <a:avLst>
                <a:gd name="adj" fmla="val 30000"/>
              </a:avLst>
            </a:prstGeom>
            <a:noFill/>
            <a:ln w="15875">
              <a:solidFill>
                <a:srgbClr val="000000"/>
              </a:solidFill>
              <a:round/>
              <a:headEnd/>
              <a:tailEnd/>
            </a:ln>
          </p:spPr>
          <p:txBody>
            <a:bodyPr/>
            <a:lstStyle/>
            <a:p>
              <a:endParaRPr lang="en-US"/>
            </a:p>
          </p:txBody>
        </p:sp>
        <p:sp>
          <p:nvSpPr>
            <p:cNvPr id="130083" name="AutoShape 5"/>
            <p:cNvSpPr>
              <a:spLocks noChangeArrowheads="1"/>
            </p:cNvSpPr>
            <p:nvPr/>
          </p:nvSpPr>
          <p:spPr bwMode="auto">
            <a:xfrm>
              <a:off x="6120" y="10692"/>
              <a:ext cx="900" cy="1080"/>
            </a:xfrm>
            <a:prstGeom prst="can">
              <a:avLst>
                <a:gd name="adj" fmla="val 30000"/>
              </a:avLst>
            </a:prstGeom>
            <a:noFill/>
            <a:ln w="15875">
              <a:solidFill>
                <a:srgbClr val="000000"/>
              </a:solidFill>
              <a:round/>
              <a:headEnd/>
              <a:tailEnd/>
            </a:ln>
          </p:spPr>
          <p:txBody>
            <a:bodyPr/>
            <a:lstStyle/>
            <a:p>
              <a:endParaRPr lang="en-US"/>
            </a:p>
          </p:txBody>
        </p:sp>
        <p:sp>
          <p:nvSpPr>
            <p:cNvPr id="130084" name="Text Box 6"/>
            <p:cNvSpPr txBox="1">
              <a:spLocks noChangeArrowheads="1"/>
            </p:cNvSpPr>
            <p:nvPr/>
          </p:nvSpPr>
          <p:spPr bwMode="auto">
            <a:xfrm>
              <a:off x="3600" y="11052"/>
              <a:ext cx="900" cy="720"/>
            </a:xfrm>
            <a:prstGeom prst="rect">
              <a:avLst/>
            </a:prstGeom>
            <a:noFill/>
            <a:ln w="9525">
              <a:noFill/>
              <a:miter lim="800000"/>
              <a:headEnd/>
              <a:tailEnd/>
            </a:ln>
          </p:spPr>
          <p:txBody>
            <a:bodyPr/>
            <a:lstStyle/>
            <a:p>
              <a:r>
                <a:rPr lang="en-US" sz="1800">
                  <a:ea typeface="Times New Roman" pitchFamily="18" charset="0"/>
                  <a:cs typeface="Arial" charset="0"/>
                </a:rPr>
                <a:t>A</a:t>
              </a:r>
            </a:p>
          </p:txBody>
        </p:sp>
        <p:sp>
          <p:nvSpPr>
            <p:cNvPr id="130085" name="Text Box 7"/>
            <p:cNvSpPr txBox="1">
              <a:spLocks noChangeArrowheads="1"/>
            </p:cNvSpPr>
            <p:nvPr/>
          </p:nvSpPr>
          <p:spPr bwMode="auto">
            <a:xfrm>
              <a:off x="6120" y="11052"/>
              <a:ext cx="900" cy="720"/>
            </a:xfrm>
            <a:prstGeom prst="rect">
              <a:avLst/>
            </a:prstGeom>
            <a:noFill/>
            <a:ln w="9525">
              <a:noFill/>
              <a:miter lim="800000"/>
              <a:headEnd/>
              <a:tailEnd/>
            </a:ln>
          </p:spPr>
          <p:txBody>
            <a:bodyPr/>
            <a:lstStyle/>
            <a:p>
              <a:r>
                <a:rPr lang="en-US" sz="1800">
                  <a:ea typeface="Times New Roman" pitchFamily="18" charset="0"/>
                  <a:cs typeface="Arial" charset="0"/>
                </a:rPr>
                <a:t>B</a:t>
              </a:r>
            </a:p>
          </p:txBody>
        </p:sp>
      </p:grpSp>
      <p:sp>
        <p:nvSpPr>
          <p:cNvPr id="297992" name="Text Box 8"/>
          <p:cNvSpPr txBox="1">
            <a:spLocks noChangeArrowheads="1"/>
          </p:cNvSpPr>
          <p:nvPr/>
        </p:nvSpPr>
        <p:spPr bwMode="auto">
          <a:xfrm>
            <a:off x="5029200" y="6134100"/>
            <a:ext cx="1943100" cy="34290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Total =   6.0 atm</a:t>
            </a:r>
          </a:p>
        </p:txBody>
      </p:sp>
      <p:sp>
        <p:nvSpPr>
          <p:cNvPr id="130052" name="Rectangle 9"/>
          <p:cNvSpPr>
            <a:spLocks noChangeArrowheads="1"/>
          </p:cNvSpPr>
          <p:nvPr/>
        </p:nvSpPr>
        <p:spPr bwMode="auto">
          <a:xfrm>
            <a:off x="450850" y="1752600"/>
            <a:ext cx="4430713"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Dalton’s Law:	P</a:t>
            </a:r>
            <a:r>
              <a:rPr lang="en-US" sz="1800" baseline="-30000">
                <a:ea typeface="Times New Roman" pitchFamily="18" charset="0"/>
                <a:cs typeface="Arial" charset="0"/>
              </a:rPr>
              <a:t>Z</a:t>
            </a:r>
            <a:r>
              <a:rPr lang="en-US" sz="1800">
                <a:ea typeface="Times New Roman" pitchFamily="18" charset="0"/>
                <a:cs typeface="Arial" charset="0"/>
              </a:rPr>
              <a:t>  =  P</a:t>
            </a:r>
            <a:r>
              <a:rPr lang="en-US" sz="1800" baseline="-30000">
                <a:ea typeface="Times New Roman" pitchFamily="18" charset="0"/>
                <a:cs typeface="Arial" charset="0"/>
              </a:rPr>
              <a:t>A,Z</a:t>
            </a:r>
            <a:r>
              <a:rPr lang="en-US" sz="1800">
                <a:ea typeface="Times New Roman" pitchFamily="18" charset="0"/>
                <a:cs typeface="Arial" charset="0"/>
              </a:rPr>
              <a:t>  +  P</a:t>
            </a:r>
            <a:r>
              <a:rPr lang="en-US" sz="1800" baseline="-30000">
                <a:ea typeface="Times New Roman" pitchFamily="18" charset="0"/>
                <a:cs typeface="Arial" charset="0"/>
              </a:rPr>
              <a:t>B,Z</a:t>
            </a:r>
            <a:r>
              <a:rPr lang="en-US" sz="1800">
                <a:ea typeface="Times New Roman" pitchFamily="18" charset="0"/>
                <a:cs typeface="Arial" charset="0"/>
              </a:rPr>
              <a:t>  +  …</a:t>
            </a:r>
          </a:p>
        </p:txBody>
      </p:sp>
      <p:sp>
        <p:nvSpPr>
          <p:cNvPr id="130053" name="Rectangle 10"/>
          <p:cNvSpPr>
            <a:spLocks noChangeArrowheads="1"/>
          </p:cNvSpPr>
          <p:nvPr/>
        </p:nvSpPr>
        <p:spPr bwMode="auto">
          <a:xfrm>
            <a:off x="-3005138" y="3028950"/>
            <a:ext cx="9144001" cy="0"/>
          </a:xfrm>
          <a:prstGeom prst="rect">
            <a:avLst/>
          </a:prstGeom>
          <a:noFill/>
          <a:ln w="9525">
            <a:noFill/>
            <a:miter lim="800000"/>
            <a:headEnd/>
            <a:tailEnd/>
          </a:ln>
        </p:spPr>
        <p:txBody>
          <a:bodyPr wrap="none" anchor="ctr">
            <a:spAutoFit/>
          </a:bodyPr>
          <a:lstStyle/>
          <a:p>
            <a:pPr algn="l"/>
            <a:endParaRPr lang="en-US" sz="1800"/>
          </a:p>
        </p:txBody>
      </p:sp>
      <p:graphicFrame>
        <p:nvGraphicFramePr>
          <p:cNvPr id="298028" name="Group 44"/>
          <p:cNvGraphicFramePr>
            <a:graphicFrameLocks noGrp="1"/>
          </p:cNvGraphicFramePr>
          <p:nvPr/>
        </p:nvGraphicFramePr>
        <p:xfrm>
          <a:off x="2020888" y="4267200"/>
          <a:ext cx="4913312" cy="1412875"/>
        </p:xfrm>
        <a:graphic>
          <a:graphicData uri="http://schemas.openxmlformats.org/drawingml/2006/table">
            <a:tbl>
              <a:tblPr/>
              <a:tblGrid>
                <a:gridCol w="982662"/>
                <a:gridCol w="982663"/>
                <a:gridCol w="982662"/>
                <a:gridCol w="982663"/>
                <a:gridCol w="982662"/>
              </a:tblGrid>
              <a:tr h="461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A</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1.0 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B</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4.0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1.0 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4.0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98023" name="Rectangle 39"/>
          <p:cNvSpPr>
            <a:spLocks noChangeArrowheads="1"/>
          </p:cNvSpPr>
          <p:nvPr/>
        </p:nvSpPr>
        <p:spPr bwMode="auto">
          <a:xfrm>
            <a:off x="457200" y="2362200"/>
            <a:ext cx="8534400" cy="641350"/>
          </a:xfrm>
          <a:prstGeom prst="rect">
            <a:avLst/>
          </a:prstGeom>
          <a:noFill/>
          <a:ln w="9525">
            <a:noFill/>
            <a:miter lim="800000"/>
            <a:headEnd/>
            <a:tailEnd/>
          </a:ln>
        </p:spPr>
        <p:txBody>
          <a:bodyPr>
            <a:spAutoFit/>
          </a:bodyPr>
          <a:lstStyle/>
          <a:p>
            <a:pPr algn="l" eaLnBrk="0" hangingPunct="0"/>
            <a:r>
              <a:rPr lang="en-US" sz="1800">
                <a:solidFill>
                  <a:schemeClr val="accent2"/>
                </a:solidFill>
                <a:ea typeface="Times New Roman" pitchFamily="18" charset="0"/>
                <a:cs typeface="Arial" charset="0"/>
              </a:rPr>
              <a:t>Two 1.0 L containers, A and B, contain gases under 2.0 and 4.0 atm, respectively. </a:t>
            </a:r>
          </a:p>
          <a:p>
            <a:pPr algn="l" eaLnBrk="0" hangingPunct="0"/>
            <a:r>
              <a:rPr lang="en-US" sz="1800">
                <a:solidFill>
                  <a:schemeClr val="accent2"/>
                </a:solidFill>
                <a:ea typeface="Times New Roman" pitchFamily="18" charset="0"/>
                <a:cs typeface="Arial" charset="0"/>
              </a:rPr>
              <a:t>Both gases are forced into Container B. Find total pres. of mixture in B.</a:t>
            </a:r>
          </a:p>
        </p:txBody>
      </p:sp>
      <p:sp>
        <p:nvSpPr>
          <p:cNvPr id="297995" name="Rectangle 11"/>
          <p:cNvSpPr>
            <a:spLocks noChangeArrowheads="1"/>
          </p:cNvSpPr>
          <p:nvPr/>
        </p:nvSpPr>
        <p:spPr bwMode="auto">
          <a:xfrm>
            <a:off x="5143500" y="5334000"/>
            <a:ext cx="692150" cy="6413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1.0 L</a:t>
            </a:r>
            <a:endParaRPr lang="en-US" sz="1000">
              <a:latin typeface="Times New Roman" pitchFamily="18" charset="0"/>
              <a:ea typeface="Times New Roman" pitchFamily="18" charset="0"/>
              <a:cs typeface="Arial" charset="0"/>
            </a:endParaRPr>
          </a:p>
          <a:p>
            <a:pPr algn="l" eaLnBrk="0" hangingPunct="0"/>
            <a:endParaRPr lang="en-US" sz="1800">
              <a:ea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80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8028"/>
                                        </p:tgtEl>
                                        <p:attrNameLst>
                                          <p:attrName>style.visibility</p:attrName>
                                        </p:attrNameLst>
                                      </p:cBhvr>
                                      <p:to>
                                        <p:strVal val="visible"/>
                                      </p:to>
                                    </p:set>
                                    <p:animEffect transition="in" filter="dissolve">
                                      <p:cBhvr>
                                        <p:cTn id="17" dur="500"/>
                                        <p:tgtEl>
                                          <p:spTgt spid="29802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97995"/>
                                        </p:tgtEl>
                                        <p:attrNameLst>
                                          <p:attrName>style.visibility</p:attrName>
                                        </p:attrNameLst>
                                      </p:cBhvr>
                                      <p:to>
                                        <p:strVal val="visible"/>
                                      </p:to>
                                    </p:set>
                                    <p:animEffect transition="in" filter="dissolve">
                                      <p:cBhvr>
                                        <p:cTn id="20" dur="500"/>
                                        <p:tgtEl>
                                          <p:spTgt spid="297995"/>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97992"/>
                                        </p:tgtEl>
                                        <p:attrNameLst>
                                          <p:attrName>style.visibility</p:attrName>
                                        </p:attrNameLst>
                                      </p:cBhvr>
                                      <p:to>
                                        <p:strVal val="visible"/>
                                      </p:to>
                                    </p:set>
                                    <p:animEffect transition="in" filter="fade">
                                      <p:cBhvr>
                                        <p:cTn id="25" dur="1000"/>
                                        <p:tgtEl>
                                          <p:spTgt spid="297992"/>
                                        </p:tgtEl>
                                      </p:cBhvr>
                                    </p:animEffect>
                                    <p:anim calcmode="lin" valueType="num">
                                      <p:cBhvr>
                                        <p:cTn id="26" dur="1000" fill="hold"/>
                                        <p:tgtEl>
                                          <p:spTgt spid="297992"/>
                                        </p:tgtEl>
                                        <p:attrNameLst>
                                          <p:attrName>ppt_x</p:attrName>
                                        </p:attrNameLst>
                                      </p:cBhvr>
                                      <p:tavLst>
                                        <p:tav tm="0">
                                          <p:val>
                                            <p:strVal val="#ppt_x"/>
                                          </p:val>
                                        </p:tav>
                                        <p:tav tm="100000">
                                          <p:val>
                                            <p:strVal val="#ppt_x"/>
                                          </p:val>
                                        </p:tav>
                                      </p:tavLst>
                                    </p:anim>
                                    <p:anim calcmode="lin" valueType="num">
                                      <p:cBhvr>
                                        <p:cTn id="27" dur="1000" fill="hold"/>
                                        <p:tgtEl>
                                          <p:spTgt spid="2979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animBg="1"/>
      <p:bldP spid="298023" grpId="0"/>
      <p:bldP spid="29799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a:grpSpLocks/>
          </p:cNvGrpSpPr>
          <p:nvPr/>
        </p:nvGrpSpPr>
        <p:grpSpPr bwMode="auto">
          <a:xfrm>
            <a:off x="1404938" y="2971800"/>
            <a:ext cx="571500" cy="685800"/>
            <a:chOff x="885" y="1872"/>
            <a:chExt cx="360" cy="432"/>
          </a:xfrm>
        </p:grpSpPr>
        <p:sp>
          <p:nvSpPr>
            <p:cNvPr id="131125" name="AutoShape 4"/>
            <p:cNvSpPr>
              <a:spLocks noChangeArrowheads="1"/>
            </p:cNvSpPr>
            <p:nvPr/>
          </p:nvSpPr>
          <p:spPr bwMode="auto">
            <a:xfrm>
              <a:off x="885" y="1872"/>
              <a:ext cx="360" cy="432"/>
            </a:xfrm>
            <a:prstGeom prst="can">
              <a:avLst>
                <a:gd name="adj" fmla="val 30000"/>
              </a:avLst>
            </a:prstGeom>
            <a:noFill/>
            <a:ln w="15875">
              <a:solidFill>
                <a:srgbClr val="000000"/>
              </a:solidFill>
              <a:round/>
              <a:headEnd/>
              <a:tailEnd/>
            </a:ln>
          </p:spPr>
          <p:txBody>
            <a:bodyPr/>
            <a:lstStyle/>
            <a:p>
              <a:endParaRPr lang="en-US"/>
            </a:p>
          </p:txBody>
        </p:sp>
        <p:sp>
          <p:nvSpPr>
            <p:cNvPr id="131126" name="Text Box 7"/>
            <p:cNvSpPr txBox="1">
              <a:spLocks noChangeArrowheads="1"/>
            </p:cNvSpPr>
            <p:nvPr/>
          </p:nvSpPr>
          <p:spPr bwMode="auto">
            <a:xfrm>
              <a:off x="885" y="2016"/>
              <a:ext cx="360" cy="216"/>
            </a:xfrm>
            <a:prstGeom prst="rect">
              <a:avLst/>
            </a:prstGeom>
            <a:noFill/>
            <a:ln w="9525">
              <a:noFill/>
              <a:miter lim="800000"/>
              <a:headEnd/>
              <a:tailEnd/>
            </a:ln>
          </p:spPr>
          <p:txBody>
            <a:bodyPr/>
            <a:lstStyle/>
            <a:p>
              <a:r>
                <a:rPr lang="en-US" sz="1800">
                  <a:ea typeface="Times New Roman" pitchFamily="18" charset="0"/>
                  <a:cs typeface="Arial" charset="0"/>
                </a:rPr>
                <a:t>A</a:t>
              </a:r>
            </a:p>
          </p:txBody>
        </p:sp>
      </p:grpSp>
      <p:grpSp>
        <p:nvGrpSpPr>
          <p:cNvPr id="3" name="Group 58"/>
          <p:cNvGrpSpPr>
            <a:grpSpLocks/>
          </p:cNvGrpSpPr>
          <p:nvPr/>
        </p:nvGrpSpPr>
        <p:grpSpPr bwMode="auto">
          <a:xfrm>
            <a:off x="1404938" y="2971800"/>
            <a:ext cx="571500" cy="685800"/>
            <a:chOff x="1749" y="1872"/>
            <a:chExt cx="360" cy="432"/>
          </a:xfrm>
        </p:grpSpPr>
        <p:sp>
          <p:nvSpPr>
            <p:cNvPr id="131123" name="AutoShape 5"/>
            <p:cNvSpPr>
              <a:spLocks noChangeArrowheads="1"/>
            </p:cNvSpPr>
            <p:nvPr/>
          </p:nvSpPr>
          <p:spPr bwMode="auto">
            <a:xfrm>
              <a:off x="1749" y="1872"/>
              <a:ext cx="360" cy="432"/>
            </a:xfrm>
            <a:prstGeom prst="can">
              <a:avLst>
                <a:gd name="adj" fmla="val 30000"/>
              </a:avLst>
            </a:prstGeom>
            <a:noFill/>
            <a:ln w="15875">
              <a:solidFill>
                <a:srgbClr val="000000"/>
              </a:solidFill>
              <a:round/>
              <a:headEnd/>
              <a:tailEnd/>
            </a:ln>
          </p:spPr>
          <p:txBody>
            <a:bodyPr/>
            <a:lstStyle/>
            <a:p>
              <a:endParaRPr lang="en-US"/>
            </a:p>
          </p:txBody>
        </p:sp>
        <p:sp>
          <p:nvSpPr>
            <p:cNvPr id="131124" name="Text Box 8"/>
            <p:cNvSpPr txBox="1">
              <a:spLocks noChangeArrowheads="1"/>
            </p:cNvSpPr>
            <p:nvPr/>
          </p:nvSpPr>
          <p:spPr bwMode="auto">
            <a:xfrm>
              <a:off x="1749" y="2016"/>
              <a:ext cx="360" cy="216"/>
            </a:xfrm>
            <a:prstGeom prst="rect">
              <a:avLst/>
            </a:prstGeom>
            <a:noFill/>
            <a:ln w="9525">
              <a:noFill/>
              <a:miter lim="800000"/>
              <a:headEnd/>
              <a:tailEnd/>
            </a:ln>
          </p:spPr>
          <p:txBody>
            <a:bodyPr/>
            <a:lstStyle/>
            <a:p>
              <a:r>
                <a:rPr lang="en-US" sz="1800">
                  <a:ea typeface="Times New Roman" pitchFamily="18" charset="0"/>
                  <a:cs typeface="Arial" charset="0"/>
                </a:rPr>
                <a:t>B</a:t>
              </a:r>
            </a:p>
          </p:txBody>
        </p:sp>
      </p:grpSp>
      <p:grpSp>
        <p:nvGrpSpPr>
          <p:cNvPr id="4" name="Group 59"/>
          <p:cNvGrpSpPr>
            <a:grpSpLocks/>
          </p:cNvGrpSpPr>
          <p:nvPr/>
        </p:nvGrpSpPr>
        <p:grpSpPr bwMode="auto">
          <a:xfrm>
            <a:off x="4491038" y="2971800"/>
            <a:ext cx="800100" cy="685800"/>
            <a:chOff x="2829" y="1872"/>
            <a:chExt cx="504" cy="432"/>
          </a:xfrm>
        </p:grpSpPr>
        <p:sp>
          <p:nvSpPr>
            <p:cNvPr id="131121" name="AutoShape 6"/>
            <p:cNvSpPr>
              <a:spLocks noChangeArrowheads="1"/>
            </p:cNvSpPr>
            <p:nvPr/>
          </p:nvSpPr>
          <p:spPr bwMode="auto">
            <a:xfrm>
              <a:off x="2829" y="1872"/>
              <a:ext cx="504" cy="432"/>
            </a:xfrm>
            <a:prstGeom prst="can">
              <a:avLst>
                <a:gd name="adj" fmla="val 25000"/>
              </a:avLst>
            </a:prstGeom>
            <a:noFill/>
            <a:ln w="15875">
              <a:solidFill>
                <a:srgbClr val="000000"/>
              </a:solidFill>
              <a:round/>
              <a:headEnd/>
              <a:tailEnd/>
            </a:ln>
          </p:spPr>
          <p:txBody>
            <a:bodyPr/>
            <a:lstStyle/>
            <a:p>
              <a:endParaRPr lang="en-US"/>
            </a:p>
          </p:txBody>
        </p:sp>
        <p:sp>
          <p:nvSpPr>
            <p:cNvPr id="131122" name="Text Box 9"/>
            <p:cNvSpPr txBox="1">
              <a:spLocks noChangeArrowheads="1"/>
            </p:cNvSpPr>
            <p:nvPr/>
          </p:nvSpPr>
          <p:spPr bwMode="auto">
            <a:xfrm>
              <a:off x="2901" y="2016"/>
              <a:ext cx="360" cy="216"/>
            </a:xfrm>
            <a:prstGeom prst="rect">
              <a:avLst/>
            </a:prstGeom>
            <a:noFill/>
            <a:ln w="9525">
              <a:noFill/>
              <a:miter lim="800000"/>
              <a:headEnd/>
              <a:tailEnd/>
            </a:ln>
          </p:spPr>
          <p:txBody>
            <a:bodyPr/>
            <a:lstStyle/>
            <a:p>
              <a:r>
                <a:rPr lang="en-US" sz="1800">
                  <a:ea typeface="Times New Roman" pitchFamily="18" charset="0"/>
                  <a:cs typeface="Arial" charset="0"/>
                </a:rPr>
                <a:t>Z</a:t>
              </a:r>
            </a:p>
          </p:txBody>
        </p:sp>
      </p:grpSp>
      <p:sp>
        <p:nvSpPr>
          <p:cNvPr id="299018" name="Freeform 10"/>
          <p:cNvSpPr>
            <a:spLocks/>
          </p:cNvSpPr>
          <p:nvPr/>
        </p:nvSpPr>
        <p:spPr bwMode="auto">
          <a:xfrm>
            <a:off x="3100388" y="2919413"/>
            <a:ext cx="1320800" cy="139700"/>
          </a:xfrm>
          <a:custGeom>
            <a:avLst/>
            <a:gdLst>
              <a:gd name="T0" fmla="*/ 0 w 2079"/>
              <a:gd name="T1" fmla="*/ 2147483647 h 219"/>
              <a:gd name="T2" fmla="*/ 2147483647 w 2079"/>
              <a:gd name="T3" fmla="*/ 2147483647 h 219"/>
              <a:gd name="T4" fmla="*/ 2147483647 w 2079"/>
              <a:gd name="T5" fmla="*/ 2147483647 h 219"/>
              <a:gd name="T6" fmla="*/ 2147483647 w 2079"/>
              <a:gd name="T7" fmla="*/ 2147483647 h 219"/>
              <a:gd name="T8" fmla="*/ 0 60000 65536"/>
              <a:gd name="T9" fmla="*/ 0 60000 65536"/>
              <a:gd name="T10" fmla="*/ 0 60000 65536"/>
              <a:gd name="T11" fmla="*/ 0 60000 65536"/>
              <a:gd name="T12" fmla="*/ 0 w 2079"/>
              <a:gd name="T13" fmla="*/ 0 h 219"/>
              <a:gd name="T14" fmla="*/ 2079 w 2079"/>
              <a:gd name="T15" fmla="*/ 219 h 219"/>
            </a:gdLst>
            <a:ahLst/>
            <a:cxnLst>
              <a:cxn ang="T8">
                <a:pos x="T0" y="T1"/>
              </a:cxn>
              <a:cxn ang="T9">
                <a:pos x="T2" y="T3"/>
              </a:cxn>
              <a:cxn ang="T10">
                <a:pos x="T4" y="T5"/>
              </a:cxn>
              <a:cxn ang="T11">
                <a:pos x="T6" y="T7"/>
              </a:cxn>
            </a:cxnLst>
            <a:rect l="T12" t="T13" r="T14" b="T15"/>
            <a:pathLst>
              <a:path w="2079" h="219">
                <a:moveTo>
                  <a:pt x="0" y="219"/>
                </a:moveTo>
                <a:cubicBezTo>
                  <a:pt x="115" y="186"/>
                  <a:pt x="468" y="62"/>
                  <a:pt x="689" y="31"/>
                </a:cubicBezTo>
                <a:cubicBezTo>
                  <a:pt x="910" y="0"/>
                  <a:pt x="1096" y="12"/>
                  <a:pt x="1328" y="31"/>
                </a:cubicBezTo>
                <a:cubicBezTo>
                  <a:pt x="1560" y="50"/>
                  <a:pt x="1923" y="121"/>
                  <a:pt x="2079" y="144"/>
                </a:cubicBezTo>
              </a:path>
            </a:pathLst>
          </a:custGeom>
          <a:noFill/>
          <a:ln w="9525">
            <a:solidFill>
              <a:srgbClr val="000000"/>
            </a:solidFill>
            <a:round/>
            <a:headEnd/>
            <a:tailEnd type="stealth" w="med" len="med"/>
          </a:ln>
        </p:spPr>
        <p:txBody>
          <a:bodyPr/>
          <a:lstStyle/>
          <a:p>
            <a:endParaRPr lang="en-US"/>
          </a:p>
        </p:txBody>
      </p:sp>
      <p:sp>
        <p:nvSpPr>
          <p:cNvPr id="299019" name="Freeform 11"/>
          <p:cNvSpPr>
            <a:spLocks/>
          </p:cNvSpPr>
          <p:nvPr/>
        </p:nvSpPr>
        <p:spPr bwMode="auto">
          <a:xfrm>
            <a:off x="1677988" y="2814638"/>
            <a:ext cx="2846387" cy="244475"/>
          </a:xfrm>
          <a:custGeom>
            <a:avLst/>
            <a:gdLst>
              <a:gd name="T0" fmla="*/ 0 w 4483"/>
              <a:gd name="T1" fmla="*/ 2147483647 h 384"/>
              <a:gd name="T2" fmla="*/ 2147483647 w 4483"/>
              <a:gd name="T3" fmla="*/ 2147483647 h 384"/>
              <a:gd name="T4" fmla="*/ 2147483647 w 4483"/>
              <a:gd name="T5" fmla="*/ 2147483647 h 384"/>
              <a:gd name="T6" fmla="*/ 2147483647 w 4483"/>
              <a:gd name="T7" fmla="*/ 2147483647 h 384"/>
              <a:gd name="T8" fmla="*/ 2147483647 w 4483"/>
              <a:gd name="T9" fmla="*/ 2147483647 h 384"/>
              <a:gd name="T10" fmla="*/ 0 60000 65536"/>
              <a:gd name="T11" fmla="*/ 0 60000 65536"/>
              <a:gd name="T12" fmla="*/ 0 60000 65536"/>
              <a:gd name="T13" fmla="*/ 0 60000 65536"/>
              <a:gd name="T14" fmla="*/ 0 60000 65536"/>
              <a:gd name="T15" fmla="*/ 0 w 4483"/>
              <a:gd name="T16" fmla="*/ 0 h 384"/>
              <a:gd name="T17" fmla="*/ 4483 w 4483"/>
              <a:gd name="T18" fmla="*/ 384 h 384"/>
            </a:gdLst>
            <a:ahLst/>
            <a:cxnLst>
              <a:cxn ang="T10">
                <a:pos x="T0" y="T1"/>
              </a:cxn>
              <a:cxn ang="T11">
                <a:pos x="T2" y="T3"/>
              </a:cxn>
              <a:cxn ang="T12">
                <a:pos x="T4" y="T5"/>
              </a:cxn>
              <a:cxn ang="T13">
                <a:pos x="T6" y="T7"/>
              </a:cxn>
              <a:cxn ang="T14">
                <a:pos x="T8" y="T9"/>
              </a:cxn>
            </a:cxnLst>
            <a:rect l="T15" t="T16" r="T17" b="T18"/>
            <a:pathLst>
              <a:path w="4483" h="384">
                <a:moveTo>
                  <a:pt x="0" y="384"/>
                </a:moveTo>
                <a:cubicBezTo>
                  <a:pt x="81" y="348"/>
                  <a:pt x="194" y="231"/>
                  <a:pt x="488" y="171"/>
                </a:cubicBezTo>
                <a:cubicBezTo>
                  <a:pt x="782" y="111"/>
                  <a:pt x="1222" y="42"/>
                  <a:pt x="1765" y="21"/>
                </a:cubicBezTo>
                <a:cubicBezTo>
                  <a:pt x="2308" y="0"/>
                  <a:pt x="3291" y="15"/>
                  <a:pt x="3744" y="46"/>
                </a:cubicBezTo>
                <a:cubicBezTo>
                  <a:pt x="4197" y="77"/>
                  <a:pt x="4329" y="175"/>
                  <a:pt x="4483" y="209"/>
                </a:cubicBezTo>
              </a:path>
            </a:pathLst>
          </a:custGeom>
          <a:noFill/>
          <a:ln w="9525">
            <a:solidFill>
              <a:srgbClr val="000000"/>
            </a:solidFill>
            <a:round/>
            <a:headEnd/>
            <a:tailEnd type="stealth" w="med" len="med"/>
          </a:ln>
        </p:spPr>
        <p:txBody>
          <a:bodyPr/>
          <a:lstStyle/>
          <a:p>
            <a:endParaRPr lang="en-US"/>
          </a:p>
        </p:txBody>
      </p:sp>
      <p:sp>
        <p:nvSpPr>
          <p:cNvPr id="299020" name="Text Box 12"/>
          <p:cNvSpPr txBox="1">
            <a:spLocks noChangeArrowheads="1"/>
          </p:cNvSpPr>
          <p:nvPr/>
        </p:nvSpPr>
        <p:spPr bwMode="auto">
          <a:xfrm>
            <a:off x="3995738" y="5634038"/>
            <a:ext cx="1828800" cy="34290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Total =  3.0 atm</a:t>
            </a:r>
          </a:p>
        </p:txBody>
      </p:sp>
      <p:sp>
        <p:nvSpPr>
          <p:cNvPr id="131080" name="Rectangle 13"/>
          <p:cNvSpPr>
            <a:spLocks noChangeArrowheads="1"/>
          </p:cNvSpPr>
          <p:nvPr/>
        </p:nvSpPr>
        <p:spPr bwMode="auto">
          <a:xfrm>
            <a:off x="228600" y="2052638"/>
            <a:ext cx="9144000" cy="0"/>
          </a:xfrm>
          <a:prstGeom prst="rect">
            <a:avLst/>
          </a:prstGeom>
          <a:noFill/>
          <a:ln w="9525">
            <a:noFill/>
            <a:miter lim="800000"/>
            <a:headEnd/>
            <a:tailEnd/>
          </a:ln>
        </p:spPr>
        <p:txBody>
          <a:bodyPr wrap="none" anchor="ctr">
            <a:spAutoFit/>
          </a:bodyPr>
          <a:lstStyle/>
          <a:p>
            <a:endParaRPr lang="en-US"/>
          </a:p>
        </p:txBody>
      </p:sp>
      <p:sp>
        <p:nvSpPr>
          <p:cNvPr id="131081" name="Rectangle 14"/>
          <p:cNvSpPr>
            <a:spLocks noChangeArrowheads="1"/>
          </p:cNvSpPr>
          <p:nvPr/>
        </p:nvSpPr>
        <p:spPr bwMode="auto">
          <a:xfrm>
            <a:off x="228600" y="1069975"/>
            <a:ext cx="8637588" cy="641350"/>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Two 1.0 L containers, A and B, contain gases under 2.0 and 4.0 atm, respectively. </a:t>
            </a:r>
          </a:p>
          <a:p>
            <a:pPr algn="l" eaLnBrk="0" hangingPunct="0"/>
            <a:r>
              <a:rPr lang="en-US" sz="1800">
                <a:solidFill>
                  <a:schemeClr val="accent2"/>
                </a:solidFill>
                <a:ea typeface="Times New Roman" pitchFamily="18" charset="0"/>
                <a:cs typeface="Arial" charset="0"/>
              </a:rPr>
              <a:t>Both gases are forced into Container Z (</a:t>
            </a:r>
            <a:r>
              <a:rPr lang="en-US" sz="1800" baseline="30000">
                <a:solidFill>
                  <a:schemeClr val="accent2"/>
                </a:solidFill>
                <a:ea typeface="Times New Roman" pitchFamily="18" charset="0"/>
                <a:cs typeface="Arial" charset="0"/>
              </a:rPr>
              <a:t>w</a:t>
            </a:r>
            <a:r>
              <a:rPr lang="en-US" sz="1800">
                <a:solidFill>
                  <a:schemeClr val="accent2"/>
                </a:solidFill>
                <a:ea typeface="Times New Roman" pitchFamily="18" charset="0"/>
                <a:cs typeface="Arial" charset="0"/>
              </a:rPr>
              <a:t>/vol. 2.0 L). Find total pres. of mixture in Z.</a:t>
            </a:r>
            <a:endParaRPr lang="en-US" sz="1800">
              <a:ea typeface="Times New Roman" pitchFamily="18" charset="0"/>
              <a:cs typeface="Arial" charset="0"/>
            </a:endParaRPr>
          </a:p>
        </p:txBody>
      </p:sp>
      <p:graphicFrame>
        <p:nvGraphicFramePr>
          <p:cNvPr id="299023" name="Group 15"/>
          <p:cNvGraphicFramePr>
            <a:graphicFrameLocks noGrp="1"/>
          </p:cNvGraphicFramePr>
          <p:nvPr/>
        </p:nvGraphicFramePr>
        <p:xfrm>
          <a:off x="911225" y="4033838"/>
          <a:ext cx="4913313" cy="1412875"/>
        </p:xfrm>
        <a:graphic>
          <a:graphicData uri="http://schemas.openxmlformats.org/drawingml/2006/table">
            <a:tbl>
              <a:tblPr/>
              <a:tblGrid>
                <a:gridCol w="982663"/>
                <a:gridCol w="982662"/>
                <a:gridCol w="982663"/>
                <a:gridCol w="982662"/>
                <a:gridCol w="982663"/>
              </a:tblGrid>
              <a:tr h="461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A</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B</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1108" name="Rectangle 41"/>
          <p:cNvSpPr>
            <a:spLocks noChangeArrowheads="1"/>
          </p:cNvSpPr>
          <p:nvPr/>
        </p:nvSpPr>
        <p:spPr bwMode="auto">
          <a:xfrm>
            <a:off x="228600" y="4381500"/>
            <a:ext cx="9144000" cy="0"/>
          </a:xfrm>
          <a:prstGeom prst="rect">
            <a:avLst/>
          </a:prstGeom>
          <a:noFill/>
          <a:ln w="9525">
            <a:noFill/>
            <a:miter lim="800000"/>
            <a:headEnd/>
            <a:tailEnd/>
          </a:ln>
        </p:spPr>
        <p:txBody>
          <a:bodyPr wrap="none" anchor="ctr">
            <a:spAutoFit/>
          </a:bodyPr>
          <a:lstStyle/>
          <a:p>
            <a:endParaRPr lang="en-US"/>
          </a:p>
        </p:txBody>
      </p:sp>
      <p:sp>
        <p:nvSpPr>
          <p:cNvPr id="299052" name="Rectangle 44"/>
          <p:cNvSpPr>
            <a:spLocks noChangeArrowheads="1"/>
          </p:cNvSpPr>
          <p:nvPr/>
        </p:nvSpPr>
        <p:spPr bwMode="auto">
          <a:xfrm>
            <a:off x="1917700" y="4600575"/>
            <a:ext cx="9461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2.0 atm</a:t>
            </a:r>
          </a:p>
        </p:txBody>
      </p:sp>
      <p:sp>
        <p:nvSpPr>
          <p:cNvPr id="299054" name="Rectangle 46"/>
          <p:cNvSpPr>
            <a:spLocks noChangeArrowheads="1"/>
          </p:cNvSpPr>
          <p:nvPr/>
        </p:nvSpPr>
        <p:spPr bwMode="auto">
          <a:xfrm>
            <a:off x="1911350" y="5038725"/>
            <a:ext cx="9461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4.0 atm</a:t>
            </a:r>
          </a:p>
        </p:txBody>
      </p:sp>
      <p:sp>
        <p:nvSpPr>
          <p:cNvPr id="299056" name="Rectangle 48"/>
          <p:cNvSpPr>
            <a:spLocks noChangeArrowheads="1"/>
          </p:cNvSpPr>
          <p:nvPr/>
        </p:nvSpPr>
        <p:spPr bwMode="auto">
          <a:xfrm>
            <a:off x="3011488" y="4592638"/>
            <a:ext cx="69215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1.0 L</a:t>
            </a:r>
          </a:p>
        </p:txBody>
      </p:sp>
      <p:sp>
        <p:nvSpPr>
          <p:cNvPr id="299058" name="Rectangle 50"/>
          <p:cNvSpPr>
            <a:spLocks noChangeArrowheads="1"/>
          </p:cNvSpPr>
          <p:nvPr/>
        </p:nvSpPr>
        <p:spPr bwMode="auto">
          <a:xfrm>
            <a:off x="3011488" y="5038725"/>
            <a:ext cx="6921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1.0 L</a:t>
            </a:r>
          </a:p>
        </p:txBody>
      </p:sp>
      <p:sp>
        <p:nvSpPr>
          <p:cNvPr id="299060" name="Rectangle 52"/>
          <p:cNvSpPr>
            <a:spLocks noChangeArrowheads="1"/>
          </p:cNvSpPr>
          <p:nvPr/>
        </p:nvSpPr>
        <p:spPr bwMode="auto">
          <a:xfrm>
            <a:off x="4000500" y="4814888"/>
            <a:ext cx="69215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2.0 L</a:t>
            </a:r>
          </a:p>
        </p:txBody>
      </p:sp>
      <p:sp>
        <p:nvSpPr>
          <p:cNvPr id="299062" name="Rectangle 54"/>
          <p:cNvSpPr>
            <a:spLocks noChangeArrowheads="1"/>
          </p:cNvSpPr>
          <p:nvPr/>
        </p:nvSpPr>
        <p:spPr bwMode="auto">
          <a:xfrm>
            <a:off x="4859338" y="4595813"/>
            <a:ext cx="94615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1.0 atm</a:t>
            </a:r>
          </a:p>
        </p:txBody>
      </p:sp>
      <p:sp>
        <p:nvSpPr>
          <p:cNvPr id="299064" name="Rectangle 56"/>
          <p:cNvSpPr>
            <a:spLocks noChangeArrowheads="1"/>
          </p:cNvSpPr>
          <p:nvPr/>
        </p:nvSpPr>
        <p:spPr bwMode="auto">
          <a:xfrm>
            <a:off x="4859338" y="5032375"/>
            <a:ext cx="9461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2.0 atm</a:t>
            </a:r>
          </a:p>
        </p:txBody>
      </p:sp>
      <p:sp>
        <p:nvSpPr>
          <p:cNvPr id="299069" name="Text Box 61"/>
          <p:cNvSpPr txBox="1">
            <a:spLocks noChangeArrowheads="1"/>
          </p:cNvSpPr>
          <p:nvPr/>
        </p:nvSpPr>
        <p:spPr bwMode="auto">
          <a:xfrm>
            <a:off x="6662738" y="4130675"/>
            <a:ext cx="1571625" cy="366713"/>
          </a:xfrm>
          <a:prstGeom prst="rect">
            <a:avLst/>
          </a:prstGeom>
          <a:noFill/>
          <a:ln w="9525">
            <a:noFill/>
            <a:miter lim="800000"/>
            <a:headEnd/>
            <a:tailEnd/>
          </a:ln>
        </p:spPr>
        <p:txBody>
          <a:bodyPr wrap="none">
            <a:spAutoFit/>
          </a:bodyPr>
          <a:lstStyle/>
          <a:p>
            <a:pPr algn="l"/>
            <a:r>
              <a:rPr lang="en-US" sz="1800"/>
              <a:t>P</a:t>
            </a:r>
            <a:r>
              <a:rPr lang="en-US" sz="1800" baseline="-25000"/>
              <a:t>A</a:t>
            </a:r>
            <a:r>
              <a:rPr lang="en-US" sz="1800"/>
              <a:t>V</a:t>
            </a:r>
            <a:r>
              <a:rPr lang="en-US" sz="1800" baseline="-25000"/>
              <a:t>A</a:t>
            </a:r>
            <a:r>
              <a:rPr lang="en-US" sz="1800"/>
              <a:t>  =  P</a:t>
            </a:r>
            <a:r>
              <a:rPr lang="en-US" sz="1800" baseline="-25000"/>
              <a:t>Z</a:t>
            </a:r>
            <a:r>
              <a:rPr lang="en-US" sz="1800"/>
              <a:t>V</a:t>
            </a:r>
            <a:r>
              <a:rPr lang="en-US" sz="1800" baseline="-25000"/>
              <a:t>Z</a:t>
            </a:r>
          </a:p>
        </p:txBody>
      </p:sp>
      <p:sp>
        <p:nvSpPr>
          <p:cNvPr id="299070" name="Text Box 62"/>
          <p:cNvSpPr txBox="1">
            <a:spLocks noChangeArrowheads="1"/>
          </p:cNvSpPr>
          <p:nvPr/>
        </p:nvSpPr>
        <p:spPr bwMode="auto">
          <a:xfrm>
            <a:off x="6265863" y="4538663"/>
            <a:ext cx="2316162" cy="274637"/>
          </a:xfrm>
          <a:prstGeom prst="rect">
            <a:avLst/>
          </a:prstGeom>
          <a:noFill/>
          <a:ln w="9525">
            <a:noFill/>
            <a:miter lim="800000"/>
            <a:headEnd/>
            <a:tailEnd/>
          </a:ln>
        </p:spPr>
        <p:txBody>
          <a:bodyPr wrap="none">
            <a:spAutoFit/>
          </a:bodyPr>
          <a:lstStyle/>
          <a:p>
            <a:pPr algn="l"/>
            <a:r>
              <a:rPr lang="en-US"/>
              <a:t>2.0 atm (1.0 L)  =  X atm (2.0 L)</a:t>
            </a:r>
          </a:p>
        </p:txBody>
      </p:sp>
      <p:sp>
        <p:nvSpPr>
          <p:cNvPr id="299071" name="Text Box 63"/>
          <p:cNvSpPr txBox="1">
            <a:spLocks noChangeArrowheads="1"/>
          </p:cNvSpPr>
          <p:nvPr/>
        </p:nvSpPr>
        <p:spPr bwMode="auto">
          <a:xfrm>
            <a:off x="7212013" y="4786313"/>
            <a:ext cx="1011237" cy="274637"/>
          </a:xfrm>
          <a:prstGeom prst="rect">
            <a:avLst/>
          </a:prstGeom>
          <a:noFill/>
          <a:ln w="9525">
            <a:noFill/>
            <a:miter lim="800000"/>
            <a:headEnd/>
            <a:tailEnd/>
          </a:ln>
        </p:spPr>
        <p:txBody>
          <a:bodyPr wrap="none">
            <a:spAutoFit/>
          </a:bodyPr>
          <a:lstStyle/>
          <a:p>
            <a:pPr algn="l"/>
            <a:r>
              <a:rPr lang="en-US"/>
              <a:t>X = 1.0 atm </a:t>
            </a:r>
          </a:p>
        </p:txBody>
      </p:sp>
      <p:sp>
        <p:nvSpPr>
          <p:cNvPr id="299072" name="Text Box 64"/>
          <p:cNvSpPr txBox="1">
            <a:spLocks noChangeArrowheads="1"/>
          </p:cNvSpPr>
          <p:nvPr/>
        </p:nvSpPr>
        <p:spPr bwMode="auto">
          <a:xfrm>
            <a:off x="6267450" y="5326063"/>
            <a:ext cx="2316163" cy="274637"/>
          </a:xfrm>
          <a:prstGeom prst="rect">
            <a:avLst/>
          </a:prstGeom>
          <a:noFill/>
          <a:ln w="9525">
            <a:noFill/>
            <a:miter lim="800000"/>
            <a:headEnd/>
            <a:tailEnd/>
          </a:ln>
        </p:spPr>
        <p:txBody>
          <a:bodyPr wrap="none">
            <a:spAutoFit/>
          </a:bodyPr>
          <a:lstStyle/>
          <a:p>
            <a:pPr algn="l"/>
            <a:r>
              <a:rPr lang="en-US"/>
              <a:t>4.0 atm (1.0 L)  =  X atm (2.0 L)</a:t>
            </a:r>
          </a:p>
        </p:txBody>
      </p:sp>
      <p:sp>
        <p:nvSpPr>
          <p:cNvPr id="299073" name="Text Box 65"/>
          <p:cNvSpPr txBox="1">
            <a:spLocks noChangeArrowheads="1"/>
          </p:cNvSpPr>
          <p:nvPr/>
        </p:nvSpPr>
        <p:spPr bwMode="auto">
          <a:xfrm>
            <a:off x="6672263" y="5013325"/>
            <a:ext cx="1571625" cy="366713"/>
          </a:xfrm>
          <a:prstGeom prst="rect">
            <a:avLst/>
          </a:prstGeom>
          <a:noFill/>
          <a:ln w="9525">
            <a:noFill/>
            <a:miter lim="800000"/>
            <a:headEnd/>
            <a:tailEnd/>
          </a:ln>
        </p:spPr>
        <p:txBody>
          <a:bodyPr wrap="none">
            <a:spAutoFit/>
          </a:bodyPr>
          <a:lstStyle/>
          <a:p>
            <a:pPr algn="l"/>
            <a:r>
              <a:rPr lang="en-US" sz="1800"/>
              <a:t>P</a:t>
            </a:r>
            <a:r>
              <a:rPr lang="en-US" sz="1800" baseline="-25000"/>
              <a:t>B</a:t>
            </a:r>
            <a:r>
              <a:rPr lang="en-US" sz="1800"/>
              <a:t>V</a:t>
            </a:r>
            <a:r>
              <a:rPr lang="en-US" sz="1800" baseline="-25000"/>
              <a:t>B</a:t>
            </a:r>
            <a:r>
              <a:rPr lang="en-US" sz="1800"/>
              <a:t>  =  P</a:t>
            </a:r>
            <a:r>
              <a:rPr lang="en-US" sz="1800" baseline="-25000"/>
              <a:t>Z</a:t>
            </a:r>
            <a:r>
              <a:rPr lang="en-US" sz="1800"/>
              <a:t>V</a:t>
            </a:r>
            <a:r>
              <a:rPr lang="en-US" sz="1800" baseline="-25000"/>
              <a:t>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0" presetClass="path" presetSubtype="0" accel="50000" decel="50000" fill="hold" nodeType="afterEffect">
                                  <p:stCondLst>
                                    <p:cond delay="0"/>
                                  </p:stCondLst>
                                  <p:childTnLst>
                                    <p:animMotion origin="layout" path="M -8.33333E-6 -1.70021E-6 L 0.14444 -1.70021E-6 " pathEditMode="relative" ptsTypes="AA">
                                      <p:cBhvr>
                                        <p:cTn id="19" dur="2000" fill="hold"/>
                                        <p:tgtEl>
                                          <p:spTgt spid="3"/>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9019"/>
                                        </p:tgtEl>
                                        <p:attrNameLst>
                                          <p:attrName>style.visibility</p:attrName>
                                        </p:attrNameLst>
                                      </p:cBhvr>
                                      <p:to>
                                        <p:strVal val="visible"/>
                                      </p:to>
                                    </p:set>
                                    <p:animEffect transition="in" filter="wipe(left)">
                                      <p:cBhvr>
                                        <p:cTn id="31" dur="500"/>
                                        <p:tgtEl>
                                          <p:spTgt spid="29901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9018"/>
                                        </p:tgtEl>
                                        <p:attrNameLst>
                                          <p:attrName>style.visibility</p:attrName>
                                        </p:attrNameLst>
                                      </p:cBhvr>
                                      <p:to>
                                        <p:strVal val="visible"/>
                                      </p:to>
                                    </p:set>
                                    <p:animEffect transition="in" filter="wipe(left)">
                                      <p:cBhvr>
                                        <p:cTn id="35" dur="500"/>
                                        <p:tgtEl>
                                          <p:spTgt spid="299018"/>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299023"/>
                                        </p:tgtEl>
                                        <p:attrNameLst>
                                          <p:attrName>style.visibility</p:attrName>
                                        </p:attrNameLst>
                                      </p:cBhvr>
                                      <p:to>
                                        <p:strVal val="visible"/>
                                      </p:to>
                                    </p:set>
                                    <p:anim calcmode="lin" valueType="num">
                                      <p:cBhvr>
                                        <p:cTn id="40" dur="500" decel="50000" fill="hold">
                                          <p:stCondLst>
                                            <p:cond delay="0"/>
                                          </p:stCondLst>
                                        </p:cTn>
                                        <p:tgtEl>
                                          <p:spTgt spid="29902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29902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299023"/>
                                        </p:tgtEl>
                                        <p:attrNameLst>
                                          <p:attrName>ppt_w</p:attrName>
                                        </p:attrNameLst>
                                      </p:cBhvr>
                                      <p:tavLst>
                                        <p:tav tm="0">
                                          <p:val>
                                            <p:strVal val="#ppt_w*.05"/>
                                          </p:val>
                                        </p:tav>
                                        <p:tav tm="100000">
                                          <p:val>
                                            <p:strVal val="#ppt_w"/>
                                          </p:val>
                                        </p:tav>
                                      </p:tavLst>
                                    </p:anim>
                                    <p:anim calcmode="lin" valueType="num">
                                      <p:cBhvr>
                                        <p:cTn id="43" dur="1000" fill="hold"/>
                                        <p:tgtEl>
                                          <p:spTgt spid="29902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29902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29902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29902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29902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99052"/>
                                        </p:tgtEl>
                                        <p:attrNameLst>
                                          <p:attrName>style.visibility</p:attrName>
                                        </p:attrNameLst>
                                      </p:cBhvr>
                                      <p:to>
                                        <p:strVal val="visible"/>
                                      </p:to>
                                    </p:set>
                                    <p:animEffect transition="in" filter="dissolve">
                                      <p:cBhvr>
                                        <p:cTn id="52" dur="500"/>
                                        <p:tgtEl>
                                          <p:spTgt spid="29905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99056"/>
                                        </p:tgtEl>
                                        <p:attrNameLst>
                                          <p:attrName>style.visibility</p:attrName>
                                        </p:attrNameLst>
                                      </p:cBhvr>
                                      <p:to>
                                        <p:strVal val="visible"/>
                                      </p:to>
                                    </p:set>
                                    <p:animEffect transition="in" filter="dissolve">
                                      <p:cBhvr>
                                        <p:cTn id="57" dur="500"/>
                                        <p:tgtEl>
                                          <p:spTgt spid="29905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99054"/>
                                        </p:tgtEl>
                                        <p:attrNameLst>
                                          <p:attrName>style.visibility</p:attrName>
                                        </p:attrNameLst>
                                      </p:cBhvr>
                                      <p:to>
                                        <p:strVal val="visible"/>
                                      </p:to>
                                    </p:set>
                                    <p:animEffect transition="in" filter="dissolve">
                                      <p:cBhvr>
                                        <p:cTn id="62" dur="500"/>
                                        <p:tgtEl>
                                          <p:spTgt spid="29905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99058"/>
                                        </p:tgtEl>
                                        <p:attrNameLst>
                                          <p:attrName>style.visibility</p:attrName>
                                        </p:attrNameLst>
                                      </p:cBhvr>
                                      <p:to>
                                        <p:strVal val="visible"/>
                                      </p:to>
                                    </p:set>
                                    <p:animEffect transition="in" filter="dissolve">
                                      <p:cBhvr>
                                        <p:cTn id="67" dur="500"/>
                                        <p:tgtEl>
                                          <p:spTgt spid="299058"/>
                                        </p:tgtEl>
                                      </p:cBhvr>
                                    </p:animEffect>
                                  </p:childTnLst>
                                </p:cTn>
                              </p:par>
                            </p:childTnLst>
                          </p:cTn>
                        </p:par>
                      </p:childTnLst>
                    </p:cTn>
                  </p:par>
                  <p:par>
                    <p:cTn id="68" fill="hold">
                      <p:stCondLst>
                        <p:cond delay="indefinite"/>
                      </p:stCondLst>
                      <p:childTnLst>
                        <p:par>
                          <p:cTn id="69" fill="hold">
                            <p:stCondLst>
                              <p:cond delay="0"/>
                            </p:stCondLst>
                            <p:childTnLst>
                              <p:par>
                                <p:cTn id="70" presetID="51" presetClass="entr" presetSubtype="0" fill="hold" grpId="0" nodeType="clickEffect">
                                  <p:stCondLst>
                                    <p:cond delay="0"/>
                                  </p:stCondLst>
                                  <p:childTnLst>
                                    <p:set>
                                      <p:cBhvr>
                                        <p:cTn id="71" dur="1" fill="hold">
                                          <p:stCondLst>
                                            <p:cond delay="0"/>
                                          </p:stCondLst>
                                        </p:cTn>
                                        <p:tgtEl>
                                          <p:spTgt spid="299060"/>
                                        </p:tgtEl>
                                        <p:attrNameLst>
                                          <p:attrName>style.visibility</p:attrName>
                                        </p:attrNameLst>
                                      </p:cBhvr>
                                      <p:to>
                                        <p:strVal val="visible"/>
                                      </p:to>
                                    </p:set>
                                    <p:animEffect transition="in" filter="fade">
                                      <p:cBhvr>
                                        <p:cTn id="72" dur="770" decel="100000"/>
                                        <p:tgtEl>
                                          <p:spTgt spid="299060"/>
                                        </p:tgtEl>
                                      </p:cBhvr>
                                    </p:animEffect>
                                    <p:animScale>
                                      <p:cBhvr>
                                        <p:cTn id="73" dur="770" decel="100000"/>
                                        <p:tgtEl>
                                          <p:spTgt spid="299060"/>
                                        </p:tgtEl>
                                      </p:cBhvr>
                                      <p:from x="10000" y="10000"/>
                                      <p:to x="200000" y="450000"/>
                                    </p:animScale>
                                    <p:animScale>
                                      <p:cBhvr>
                                        <p:cTn id="74" dur="1230" accel="100000" fill="hold">
                                          <p:stCondLst>
                                            <p:cond delay="770"/>
                                          </p:stCondLst>
                                        </p:cTn>
                                        <p:tgtEl>
                                          <p:spTgt spid="299060"/>
                                        </p:tgtEl>
                                      </p:cBhvr>
                                      <p:from x="200000" y="450000"/>
                                      <p:to x="100000" y="100000"/>
                                    </p:animScale>
                                    <p:set>
                                      <p:cBhvr>
                                        <p:cTn id="75" dur="770" fill="hold"/>
                                        <p:tgtEl>
                                          <p:spTgt spid="299060"/>
                                        </p:tgtEl>
                                        <p:attrNameLst>
                                          <p:attrName>ppt_x</p:attrName>
                                        </p:attrNameLst>
                                      </p:cBhvr>
                                      <p:to>
                                        <p:strVal val="(0.5)"/>
                                      </p:to>
                                    </p:set>
                                    <p:anim from="(0.5)" to="(#ppt_x)" calcmode="lin" valueType="num">
                                      <p:cBhvr>
                                        <p:cTn id="76" dur="1230" accel="100000" fill="hold">
                                          <p:stCondLst>
                                            <p:cond delay="770"/>
                                          </p:stCondLst>
                                        </p:cTn>
                                        <p:tgtEl>
                                          <p:spTgt spid="299060"/>
                                        </p:tgtEl>
                                        <p:attrNameLst>
                                          <p:attrName>ppt_x</p:attrName>
                                        </p:attrNameLst>
                                      </p:cBhvr>
                                    </p:anim>
                                    <p:set>
                                      <p:cBhvr>
                                        <p:cTn id="77" dur="770" fill="hold"/>
                                        <p:tgtEl>
                                          <p:spTgt spid="299060"/>
                                        </p:tgtEl>
                                        <p:attrNameLst>
                                          <p:attrName>ppt_y</p:attrName>
                                        </p:attrNameLst>
                                      </p:cBhvr>
                                      <p:to>
                                        <p:strVal val="(#ppt_y+0.4)"/>
                                      </p:to>
                                    </p:set>
                                    <p:anim from="(#ppt_y+0.4)" to="(#ppt_y)" calcmode="lin" valueType="num">
                                      <p:cBhvr>
                                        <p:cTn id="78" dur="1230" accel="100000" fill="hold">
                                          <p:stCondLst>
                                            <p:cond delay="770"/>
                                          </p:stCondLst>
                                        </p:cTn>
                                        <p:tgtEl>
                                          <p:spTgt spid="299060"/>
                                        </p:tgtEl>
                                        <p:attrNameLst>
                                          <p:attrName>ppt_y</p:attrName>
                                        </p:attrNameLst>
                                      </p:cBhvr>
                                    </p:anim>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299069"/>
                                        </p:tgtEl>
                                        <p:attrNameLst>
                                          <p:attrName>style.visibility</p:attrName>
                                        </p:attrNameLst>
                                      </p:cBhvr>
                                      <p:to>
                                        <p:strVal val="visible"/>
                                      </p:to>
                                    </p:set>
                                    <p:anim calcmode="lin" valueType="num">
                                      <p:cBhvr>
                                        <p:cTn id="83" dur="1000" fill="hold"/>
                                        <p:tgtEl>
                                          <p:spTgt spid="299069"/>
                                        </p:tgtEl>
                                        <p:attrNameLst>
                                          <p:attrName>ppt_x</p:attrName>
                                        </p:attrNameLst>
                                      </p:cBhvr>
                                      <p:tavLst>
                                        <p:tav tm="0">
                                          <p:val>
                                            <p:strVal val="#ppt_x-.2"/>
                                          </p:val>
                                        </p:tav>
                                        <p:tav tm="100000">
                                          <p:val>
                                            <p:strVal val="#ppt_x"/>
                                          </p:val>
                                        </p:tav>
                                      </p:tavLst>
                                    </p:anim>
                                    <p:anim calcmode="lin" valueType="num">
                                      <p:cBhvr>
                                        <p:cTn id="84" dur="1000" fill="hold"/>
                                        <p:tgtEl>
                                          <p:spTgt spid="299069"/>
                                        </p:tgtEl>
                                        <p:attrNameLst>
                                          <p:attrName>ppt_y</p:attrName>
                                        </p:attrNameLst>
                                      </p:cBhvr>
                                      <p:tavLst>
                                        <p:tav tm="0">
                                          <p:val>
                                            <p:strVal val="#ppt_y"/>
                                          </p:val>
                                        </p:tav>
                                        <p:tav tm="100000">
                                          <p:val>
                                            <p:strVal val="#ppt_y"/>
                                          </p:val>
                                        </p:tav>
                                      </p:tavLst>
                                    </p:anim>
                                    <p:animEffect transition="in" filter="wipe(right)" prLst="gradientSize: 0.1">
                                      <p:cBhvr>
                                        <p:cTn id="85" dur="1000"/>
                                        <p:tgtEl>
                                          <p:spTgt spid="299069"/>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299070"/>
                                        </p:tgtEl>
                                        <p:attrNameLst>
                                          <p:attrName>style.visibility</p:attrName>
                                        </p:attrNameLst>
                                      </p:cBhvr>
                                      <p:to>
                                        <p:strVal val="visible"/>
                                      </p:to>
                                    </p:set>
                                    <p:animEffect transition="in" filter="fade">
                                      <p:cBhvr>
                                        <p:cTn id="90" dur="1000"/>
                                        <p:tgtEl>
                                          <p:spTgt spid="299070"/>
                                        </p:tgtEl>
                                      </p:cBhvr>
                                    </p:animEffect>
                                    <p:anim calcmode="lin" valueType="num">
                                      <p:cBhvr>
                                        <p:cTn id="91" dur="1000" fill="hold"/>
                                        <p:tgtEl>
                                          <p:spTgt spid="299070"/>
                                        </p:tgtEl>
                                        <p:attrNameLst>
                                          <p:attrName>ppt_x</p:attrName>
                                        </p:attrNameLst>
                                      </p:cBhvr>
                                      <p:tavLst>
                                        <p:tav tm="0">
                                          <p:val>
                                            <p:strVal val="#ppt_x"/>
                                          </p:val>
                                        </p:tav>
                                        <p:tav tm="100000">
                                          <p:val>
                                            <p:strVal val="#ppt_x"/>
                                          </p:val>
                                        </p:tav>
                                      </p:tavLst>
                                    </p:anim>
                                    <p:anim calcmode="lin" valueType="num">
                                      <p:cBhvr>
                                        <p:cTn id="92" dur="1000" fill="hold"/>
                                        <p:tgtEl>
                                          <p:spTgt spid="29907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99071"/>
                                        </p:tgtEl>
                                        <p:attrNameLst>
                                          <p:attrName>style.visibility</p:attrName>
                                        </p:attrNameLst>
                                      </p:cBhvr>
                                      <p:to>
                                        <p:strVal val="visible"/>
                                      </p:to>
                                    </p:set>
                                    <p:animEffect transition="in" filter="dissolve">
                                      <p:cBhvr>
                                        <p:cTn id="97" dur="500"/>
                                        <p:tgtEl>
                                          <p:spTgt spid="299071"/>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mph" presetSubtype="0" grpId="1" nodeType="clickEffect">
                                  <p:stCondLst>
                                    <p:cond delay="0"/>
                                  </p:stCondLst>
                                  <p:childTnLst>
                                    <p:set>
                                      <p:cBhvr rctx="PPT">
                                        <p:cTn id="101" dur="indefinite"/>
                                        <p:tgtEl>
                                          <p:spTgt spid="299069"/>
                                        </p:tgtEl>
                                        <p:attrNameLst>
                                          <p:attrName>style.opacity</p:attrName>
                                        </p:attrNameLst>
                                      </p:cBhvr>
                                      <p:to>
                                        <p:strVal val="0.5"/>
                                      </p:to>
                                    </p:set>
                                    <p:animEffect filter="image" prLst="opacity: 0.5">
                                      <p:cBhvr rctx="IE">
                                        <p:cTn id="102" dur="indefinite"/>
                                        <p:tgtEl>
                                          <p:spTgt spid="299069"/>
                                        </p:tgtEl>
                                      </p:cBhvr>
                                    </p:animEffect>
                                  </p:childTnLst>
                                </p:cTn>
                              </p:par>
                              <p:par>
                                <p:cTn id="103" presetID="9" presetClass="emph" presetSubtype="0" grpId="1" nodeType="withEffect">
                                  <p:stCondLst>
                                    <p:cond delay="0"/>
                                  </p:stCondLst>
                                  <p:childTnLst>
                                    <p:set>
                                      <p:cBhvr rctx="PPT">
                                        <p:cTn id="104" dur="indefinite"/>
                                        <p:tgtEl>
                                          <p:spTgt spid="299070"/>
                                        </p:tgtEl>
                                        <p:attrNameLst>
                                          <p:attrName>style.opacity</p:attrName>
                                        </p:attrNameLst>
                                      </p:cBhvr>
                                      <p:to>
                                        <p:strVal val="0.5"/>
                                      </p:to>
                                    </p:set>
                                    <p:animEffect filter="image" prLst="opacity: 0.5">
                                      <p:cBhvr rctx="IE">
                                        <p:cTn id="105" dur="indefinite"/>
                                        <p:tgtEl>
                                          <p:spTgt spid="299070"/>
                                        </p:tgtEl>
                                      </p:cBhvr>
                                    </p:animEffect>
                                  </p:childTnLst>
                                </p:cTn>
                              </p:par>
                              <p:par>
                                <p:cTn id="106" presetID="9" presetClass="emph" presetSubtype="0" grpId="1" nodeType="withEffect">
                                  <p:stCondLst>
                                    <p:cond delay="0"/>
                                  </p:stCondLst>
                                  <p:childTnLst>
                                    <p:set>
                                      <p:cBhvr rctx="PPT">
                                        <p:cTn id="107" dur="indefinite"/>
                                        <p:tgtEl>
                                          <p:spTgt spid="299071"/>
                                        </p:tgtEl>
                                        <p:attrNameLst>
                                          <p:attrName>style.opacity</p:attrName>
                                        </p:attrNameLst>
                                      </p:cBhvr>
                                      <p:to>
                                        <p:strVal val="0.5"/>
                                      </p:to>
                                    </p:set>
                                    <p:animEffect filter="image" prLst="opacity: 0.5">
                                      <p:cBhvr rctx="IE">
                                        <p:cTn id="108" dur="indefinite"/>
                                        <p:tgtEl>
                                          <p:spTgt spid="299071"/>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299062"/>
                                        </p:tgtEl>
                                        <p:attrNameLst>
                                          <p:attrName>style.visibility</p:attrName>
                                        </p:attrNameLst>
                                      </p:cBhvr>
                                      <p:to>
                                        <p:strVal val="visible"/>
                                      </p:to>
                                    </p:set>
                                    <p:animEffect transition="in" filter="dissolve">
                                      <p:cBhvr>
                                        <p:cTn id="113" dur="500"/>
                                        <p:tgtEl>
                                          <p:spTgt spid="299062"/>
                                        </p:tgtEl>
                                      </p:cBhvr>
                                    </p:animEffect>
                                  </p:childTnLst>
                                </p:cTn>
                              </p:par>
                              <p:par>
                                <p:cTn id="114" presetID="40" presetClass="entr" presetSubtype="0" fill="hold" grpId="0" nodeType="withEffect">
                                  <p:stCondLst>
                                    <p:cond delay="0"/>
                                  </p:stCondLst>
                                  <p:iterate type="lt">
                                    <p:tmPct val="10000"/>
                                  </p:iterate>
                                  <p:childTnLst>
                                    <p:set>
                                      <p:cBhvr>
                                        <p:cTn id="115" dur="1" fill="hold">
                                          <p:stCondLst>
                                            <p:cond delay="0"/>
                                          </p:stCondLst>
                                        </p:cTn>
                                        <p:tgtEl>
                                          <p:spTgt spid="299073"/>
                                        </p:tgtEl>
                                        <p:attrNameLst>
                                          <p:attrName>style.visibility</p:attrName>
                                        </p:attrNameLst>
                                      </p:cBhvr>
                                      <p:to>
                                        <p:strVal val="visible"/>
                                      </p:to>
                                    </p:set>
                                    <p:animEffect transition="in" filter="fade">
                                      <p:cBhvr>
                                        <p:cTn id="116" dur="1000"/>
                                        <p:tgtEl>
                                          <p:spTgt spid="299073"/>
                                        </p:tgtEl>
                                      </p:cBhvr>
                                    </p:animEffect>
                                    <p:anim calcmode="lin" valueType="num">
                                      <p:cBhvr>
                                        <p:cTn id="117" dur="1000" fill="hold"/>
                                        <p:tgtEl>
                                          <p:spTgt spid="299073"/>
                                        </p:tgtEl>
                                        <p:attrNameLst>
                                          <p:attrName>ppt_x</p:attrName>
                                        </p:attrNameLst>
                                      </p:cBhvr>
                                      <p:tavLst>
                                        <p:tav tm="0">
                                          <p:val>
                                            <p:strVal val="#ppt_x-.1"/>
                                          </p:val>
                                        </p:tav>
                                        <p:tav tm="100000">
                                          <p:val>
                                            <p:strVal val="#ppt_x"/>
                                          </p:val>
                                        </p:tav>
                                      </p:tavLst>
                                    </p:anim>
                                    <p:anim calcmode="lin" valueType="num">
                                      <p:cBhvr>
                                        <p:cTn id="118" dur="1000" fill="hold"/>
                                        <p:tgtEl>
                                          <p:spTgt spid="299073"/>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299072"/>
                                        </p:tgtEl>
                                        <p:attrNameLst>
                                          <p:attrName>style.visibility</p:attrName>
                                        </p:attrNameLst>
                                      </p:cBhvr>
                                      <p:to>
                                        <p:strVal val="visible"/>
                                      </p:to>
                                    </p:set>
                                    <p:animEffect transition="in" filter="fade">
                                      <p:cBhvr>
                                        <p:cTn id="123" dur="1000"/>
                                        <p:tgtEl>
                                          <p:spTgt spid="299072"/>
                                        </p:tgtEl>
                                      </p:cBhvr>
                                    </p:animEffect>
                                    <p:anim calcmode="lin" valueType="num">
                                      <p:cBhvr>
                                        <p:cTn id="124" dur="1000" fill="hold"/>
                                        <p:tgtEl>
                                          <p:spTgt spid="299072"/>
                                        </p:tgtEl>
                                        <p:attrNameLst>
                                          <p:attrName>ppt_x</p:attrName>
                                        </p:attrNameLst>
                                      </p:cBhvr>
                                      <p:tavLst>
                                        <p:tav tm="0">
                                          <p:val>
                                            <p:strVal val="#ppt_x"/>
                                          </p:val>
                                        </p:tav>
                                        <p:tav tm="100000">
                                          <p:val>
                                            <p:strVal val="#ppt_x"/>
                                          </p:val>
                                        </p:tav>
                                      </p:tavLst>
                                    </p:anim>
                                    <p:anim calcmode="lin" valueType="num">
                                      <p:cBhvr>
                                        <p:cTn id="125" dur="1000" fill="hold"/>
                                        <p:tgtEl>
                                          <p:spTgt spid="29907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9" presetClass="emph" presetSubtype="0" grpId="1" nodeType="clickEffect">
                                  <p:stCondLst>
                                    <p:cond delay="0"/>
                                  </p:stCondLst>
                                  <p:childTnLst>
                                    <p:set>
                                      <p:cBhvr rctx="PPT">
                                        <p:cTn id="129" dur="indefinite"/>
                                        <p:tgtEl>
                                          <p:spTgt spid="299072"/>
                                        </p:tgtEl>
                                        <p:attrNameLst>
                                          <p:attrName>style.opacity</p:attrName>
                                        </p:attrNameLst>
                                      </p:cBhvr>
                                      <p:to>
                                        <p:strVal val="0.5"/>
                                      </p:to>
                                    </p:set>
                                    <p:animEffect filter="image" prLst="opacity: 0.5">
                                      <p:cBhvr rctx="IE">
                                        <p:cTn id="130" dur="indefinite"/>
                                        <p:tgtEl>
                                          <p:spTgt spid="299072"/>
                                        </p:tgtEl>
                                      </p:cBhvr>
                                    </p:animEffect>
                                  </p:childTnLst>
                                </p:cTn>
                              </p:par>
                              <p:par>
                                <p:cTn id="131" presetID="9" presetClass="emph" presetSubtype="0" grpId="1" nodeType="withEffect">
                                  <p:stCondLst>
                                    <p:cond delay="0"/>
                                  </p:stCondLst>
                                  <p:iterate type="lt">
                                    <p:tmAbs val="0"/>
                                  </p:iterate>
                                  <p:childTnLst>
                                    <p:set>
                                      <p:cBhvr rctx="PPT">
                                        <p:cTn id="132" dur="indefinite"/>
                                        <p:tgtEl>
                                          <p:spTgt spid="299073"/>
                                        </p:tgtEl>
                                        <p:attrNameLst>
                                          <p:attrName>style.opacity</p:attrName>
                                        </p:attrNameLst>
                                      </p:cBhvr>
                                      <p:to>
                                        <p:strVal val="0.5"/>
                                      </p:to>
                                    </p:set>
                                    <p:animEffect filter="image" prLst="opacity: 0.5">
                                      <p:cBhvr rctx="IE">
                                        <p:cTn id="133" dur="indefinite"/>
                                        <p:tgtEl>
                                          <p:spTgt spid="299073"/>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grpId="0" nodeType="clickEffect">
                                  <p:stCondLst>
                                    <p:cond delay="0"/>
                                  </p:stCondLst>
                                  <p:childTnLst>
                                    <p:set>
                                      <p:cBhvr>
                                        <p:cTn id="137" dur="1" fill="hold">
                                          <p:stCondLst>
                                            <p:cond delay="0"/>
                                          </p:stCondLst>
                                        </p:cTn>
                                        <p:tgtEl>
                                          <p:spTgt spid="299064"/>
                                        </p:tgtEl>
                                        <p:attrNameLst>
                                          <p:attrName>style.visibility</p:attrName>
                                        </p:attrNameLst>
                                      </p:cBhvr>
                                      <p:to>
                                        <p:strVal val="visible"/>
                                      </p:to>
                                    </p:set>
                                    <p:animEffect transition="in" filter="dissolve">
                                      <p:cBhvr>
                                        <p:cTn id="138" dur="500"/>
                                        <p:tgtEl>
                                          <p:spTgt spid="299064"/>
                                        </p:tgtEl>
                                      </p:cBhvr>
                                    </p:animEffect>
                                  </p:child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299020"/>
                                        </p:tgtEl>
                                        <p:attrNameLst>
                                          <p:attrName>style.visibility</p:attrName>
                                        </p:attrNameLst>
                                      </p:cBhvr>
                                      <p:to>
                                        <p:strVal val="visible"/>
                                      </p:to>
                                    </p:set>
                                    <p:animEffect transition="in" filter="fade">
                                      <p:cBhvr>
                                        <p:cTn id="143" dur="1000"/>
                                        <p:tgtEl>
                                          <p:spTgt spid="299020"/>
                                        </p:tgtEl>
                                      </p:cBhvr>
                                    </p:animEffect>
                                    <p:anim calcmode="lin" valueType="num">
                                      <p:cBhvr>
                                        <p:cTn id="144" dur="1000" fill="hold"/>
                                        <p:tgtEl>
                                          <p:spTgt spid="299020"/>
                                        </p:tgtEl>
                                        <p:attrNameLst>
                                          <p:attrName>ppt_x</p:attrName>
                                        </p:attrNameLst>
                                      </p:cBhvr>
                                      <p:tavLst>
                                        <p:tav tm="0">
                                          <p:val>
                                            <p:strVal val="#ppt_x"/>
                                          </p:val>
                                        </p:tav>
                                        <p:tav tm="100000">
                                          <p:val>
                                            <p:strVal val="#ppt_x"/>
                                          </p:val>
                                        </p:tav>
                                      </p:tavLst>
                                    </p:anim>
                                    <p:anim calcmode="lin" valueType="num">
                                      <p:cBhvr>
                                        <p:cTn id="145" dur="1000" fill="hold"/>
                                        <p:tgtEl>
                                          <p:spTgt spid="2990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8" grpId="0" animBg="1"/>
      <p:bldP spid="299019" grpId="0" animBg="1"/>
      <p:bldP spid="299020" grpId="0" animBg="1"/>
      <p:bldP spid="299052" grpId="0"/>
      <p:bldP spid="299054" grpId="0"/>
      <p:bldP spid="299056" grpId="0"/>
      <p:bldP spid="299058" grpId="0"/>
      <p:bldP spid="299060" grpId="0"/>
      <p:bldP spid="299062" grpId="0"/>
      <p:bldP spid="299064" grpId="0"/>
      <p:bldP spid="299069" grpId="0"/>
      <p:bldP spid="299069" grpId="1"/>
      <p:bldP spid="299070" grpId="0"/>
      <p:bldP spid="299070" grpId="1"/>
      <p:bldP spid="299071" grpId="0"/>
      <p:bldP spid="299071" grpId="1"/>
      <p:bldP spid="299072" grpId="0"/>
      <p:bldP spid="299072" grpId="1"/>
      <p:bldP spid="299073" grpId="0"/>
      <p:bldP spid="299073"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endParaRPr lang="en-US" smtClean="0"/>
          </a:p>
        </p:txBody>
      </p:sp>
      <p:sp>
        <p:nvSpPr>
          <p:cNvPr id="300036" name="AutoShape 4"/>
          <p:cNvSpPr>
            <a:spLocks noChangeArrowheads="1"/>
          </p:cNvSpPr>
          <p:nvPr/>
        </p:nvSpPr>
        <p:spPr bwMode="auto">
          <a:xfrm>
            <a:off x="1233488" y="2551113"/>
            <a:ext cx="571500" cy="685800"/>
          </a:xfrm>
          <a:prstGeom prst="can">
            <a:avLst>
              <a:gd name="adj" fmla="val 30000"/>
            </a:avLst>
          </a:prstGeom>
          <a:solidFill>
            <a:srgbClr val="990000">
              <a:alpha val="25098"/>
            </a:srgbClr>
          </a:solidFill>
          <a:ln w="15875">
            <a:solidFill>
              <a:srgbClr val="800000"/>
            </a:solidFill>
            <a:round/>
            <a:headEnd/>
            <a:tailEnd/>
          </a:ln>
        </p:spPr>
        <p:txBody>
          <a:bodyPr/>
          <a:lstStyle/>
          <a:p>
            <a:endParaRPr lang="en-US"/>
          </a:p>
        </p:txBody>
      </p:sp>
      <p:sp>
        <p:nvSpPr>
          <p:cNvPr id="300037" name="AutoShape 5"/>
          <p:cNvSpPr>
            <a:spLocks noChangeArrowheads="1"/>
          </p:cNvSpPr>
          <p:nvPr/>
        </p:nvSpPr>
        <p:spPr bwMode="auto">
          <a:xfrm>
            <a:off x="2490788" y="2551113"/>
            <a:ext cx="800100" cy="685800"/>
          </a:xfrm>
          <a:prstGeom prst="can">
            <a:avLst>
              <a:gd name="adj" fmla="val 25000"/>
            </a:avLst>
          </a:prstGeom>
          <a:solidFill>
            <a:srgbClr val="800080">
              <a:alpha val="25098"/>
            </a:srgbClr>
          </a:solidFill>
          <a:ln w="15875">
            <a:solidFill>
              <a:srgbClr val="800080"/>
            </a:solidFill>
            <a:round/>
            <a:headEnd/>
            <a:tailEnd/>
          </a:ln>
        </p:spPr>
        <p:txBody>
          <a:bodyPr/>
          <a:lstStyle/>
          <a:p>
            <a:endParaRPr lang="en-US"/>
          </a:p>
        </p:txBody>
      </p:sp>
      <p:sp>
        <p:nvSpPr>
          <p:cNvPr id="132101" name="Text Box 6"/>
          <p:cNvSpPr txBox="1">
            <a:spLocks noChangeArrowheads="1"/>
          </p:cNvSpPr>
          <p:nvPr/>
        </p:nvSpPr>
        <p:spPr bwMode="auto">
          <a:xfrm>
            <a:off x="1233488" y="2779713"/>
            <a:ext cx="571500" cy="342900"/>
          </a:xfrm>
          <a:prstGeom prst="rect">
            <a:avLst/>
          </a:prstGeom>
          <a:noFill/>
          <a:ln w="9525">
            <a:noFill/>
            <a:miter lim="800000"/>
            <a:headEnd/>
            <a:tailEnd/>
          </a:ln>
        </p:spPr>
        <p:txBody>
          <a:bodyPr/>
          <a:lstStyle/>
          <a:p>
            <a:r>
              <a:rPr lang="en-US" sz="1800">
                <a:ea typeface="Times New Roman" pitchFamily="18" charset="0"/>
                <a:cs typeface="Arial" charset="0"/>
              </a:rPr>
              <a:t>A</a:t>
            </a:r>
          </a:p>
        </p:txBody>
      </p:sp>
      <p:sp>
        <p:nvSpPr>
          <p:cNvPr id="132102" name="Text Box 7"/>
          <p:cNvSpPr txBox="1">
            <a:spLocks noChangeArrowheads="1"/>
          </p:cNvSpPr>
          <p:nvPr/>
        </p:nvSpPr>
        <p:spPr bwMode="auto">
          <a:xfrm>
            <a:off x="2605088" y="2779713"/>
            <a:ext cx="571500" cy="342900"/>
          </a:xfrm>
          <a:prstGeom prst="rect">
            <a:avLst/>
          </a:prstGeom>
          <a:noFill/>
          <a:ln w="9525">
            <a:noFill/>
            <a:miter lim="800000"/>
            <a:headEnd/>
            <a:tailEnd/>
          </a:ln>
        </p:spPr>
        <p:txBody>
          <a:bodyPr/>
          <a:lstStyle/>
          <a:p>
            <a:r>
              <a:rPr lang="en-US" sz="1800">
                <a:ea typeface="Times New Roman" pitchFamily="18" charset="0"/>
                <a:cs typeface="Arial" charset="0"/>
              </a:rPr>
              <a:t>B</a:t>
            </a:r>
          </a:p>
        </p:txBody>
      </p:sp>
      <p:sp>
        <p:nvSpPr>
          <p:cNvPr id="132103" name="Text Box 8"/>
          <p:cNvSpPr txBox="1">
            <a:spLocks noChangeArrowheads="1"/>
          </p:cNvSpPr>
          <p:nvPr/>
        </p:nvSpPr>
        <p:spPr bwMode="auto">
          <a:xfrm>
            <a:off x="5348288" y="2779713"/>
            <a:ext cx="571500" cy="342900"/>
          </a:xfrm>
          <a:prstGeom prst="rect">
            <a:avLst/>
          </a:prstGeom>
          <a:noFill/>
          <a:ln w="9525">
            <a:noFill/>
            <a:miter lim="800000"/>
            <a:headEnd/>
            <a:tailEnd/>
          </a:ln>
        </p:spPr>
        <p:txBody>
          <a:bodyPr/>
          <a:lstStyle/>
          <a:p>
            <a:r>
              <a:rPr lang="en-US" sz="1800">
                <a:ea typeface="Times New Roman" pitchFamily="18" charset="0"/>
                <a:cs typeface="Arial" charset="0"/>
              </a:rPr>
              <a:t> Z</a:t>
            </a:r>
          </a:p>
        </p:txBody>
      </p:sp>
      <p:sp>
        <p:nvSpPr>
          <p:cNvPr id="300041" name="AutoShape 9"/>
          <p:cNvSpPr>
            <a:spLocks noChangeArrowheads="1"/>
          </p:cNvSpPr>
          <p:nvPr/>
        </p:nvSpPr>
        <p:spPr bwMode="auto">
          <a:xfrm>
            <a:off x="3862388" y="2551113"/>
            <a:ext cx="1028700" cy="685800"/>
          </a:xfrm>
          <a:prstGeom prst="can">
            <a:avLst>
              <a:gd name="adj" fmla="val 25000"/>
            </a:avLst>
          </a:prstGeom>
          <a:solidFill>
            <a:srgbClr val="003300">
              <a:alpha val="25098"/>
            </a:srgbClr>
          </a:solidFill>
          <a:ln w="15875">
            <a:solidFill>
              <a:srgbClr val="003300"/>
            </a:solidFill>
            <a:round/>
            <a:headEnd/>
            <a:tailEnd/>
          </a:ln>
        </p:spPr>
        <p:txBody>
          <a:bodyPr/>
          <a:lstStyle/>
          <a:p>
            <a:endParaRPr lang="en-US"/>
          </a:p>
        </p:txBody>
      </p:sp>
      <p:sp>
        <p:nvSpPr>
          <p:cNvPr id="132105" name="AutoShape 10"/>
          <p:cNvSpPr>
            <a:spLocks noChangeArrowheads="1"/>
          </p:cNvSpPr>
          <p:nvPr/>
        </p:nvSpPr>
        <p:spPr bwMode="auto">
          <a:xfrm>
            <a:off x="5348288" y="2551113"/>
            <a:ext cx="685800" cy="685800"/>
          </a:xfrm>
          <a:prstGeom prst="can">
            <a:avLst>
              <a:gd name="adj" fmla="val 25000"/>
            </a:avLst>
          </a:prstGeom>
          <a:noFill/>
          <a:ln w="15875">
            <a:solidFill>
              <a:srgbClr val="333333"/>
            </a:solidFill>
            <a:round/>
            <a:headEnd/>
            <a:tailEnd/>
          </a:ln>
        </p:spPr>
        <p:txBody>
          <a:bodyPr/>
          <a:lstStyle/>
          <a:p>
            <a:endParaRPr lang="en-US"/>
          </a:p>
        </p:txBody>
      </p:sp>
      <p:sp>
        <p:nvSpPr>
          <p:cNvPr id="132106" name="Text Box 11"/>
          <p:cNvSpPr txBox="1">
            <a:spLocks noChangeArrowheads="1"/>
          </p:cNvSpPr>
          <p:nvPr/>
        </p:nvSpPr>
        <p:spPr bwMode="auto">
          <a:xfrm>
            <a:off x="4090988" y="2779713"/>
            <a:ext cx="571500" cy="342900"/>
          </a:xfrm>
          <a:prstGeom prst="rect">
            <a:avLst/>
          </a:prstGeom>
          <a:noFill/>
          <a:ln w="9525">
            <a:noFill/>
            <a:miter lim="800000"/>
            <a:headEnd/>
            <a:tailEnd/>
          </a:ln>
        </p:spPr>
        <p:txBody>
          <a:bodyPr/>
          <a:lstStyle/>
          <a:p>
            <a:r>
              <a:rPr lang="en-US" sz="1800">
                <a:ea typeface="Times New Roman" pitchFamily="18" charset="0"/>
                <a:cs typeface="Arial" charset="0"/>
              </a:rPr>
              <a:t>C</a:t>
            </a:r>
          </a:p>
        </p:txBody>
      </p:sp>
      <p:sp>
        <p:nvSpPr>
          <p:cNvPr id="300044" name="Freeform 12"/>
          <p:cNvSpPr>
            <a:spLocks/>
          </p:cNvSpPr>
          <p:nvPr/>
        </p:nvSpPr>
        <p:spPr bwMode="auto">
          <a:xfrm>
            <a:off x="4346575" y="2371725"/>
            <a:ext cx="1096963" cy="268288"/>
          </a:xfrm>
          <a:custGeom>
            <a:avLst/>
            <a:gdLst>
              <a:gd name="T0" fmla="*/ 0 w 1728"/>
              <a:gd name="T1" fmla="*/ 2147483647 h 423"/>
              <a:gd name="T2" fmla="*/ 2147483647 w 1728"/>
              <a:gd name="T3" fmla="*/ 2147483647 h 423"/>
              <a:gd name="T4" fmla="*/ 2147483647 w 1728"/>
              <a:gd name="T5" fmla="*/ 2147483647 h 423"/>
              <a:gd name="T6" fmla="*/ 2147483647 w 1728"/>
              <a:gd name="T7" fmla="*/ 2147483647 h 423"/>
              <a:gd name="T8" fmla="*/ 2147483647 w 1728"/>
              <a:gd name="T9" fmla="*/ 2147483647 h 423"/>
              <a:gd name="T10" fmla="*/ 0 60000 65536"/>
              <a:gd name="T11" fmla="*/ 0 60000 65536"/>
              <a:gd name="T12" fmla="*/ 0 60000 65536"/>
              <a:gd name="T13" fmla="*/ 0 60000 65536"/>
              <a:gd name="T14" fmla="*/ 0 60000 65536"/>
              <a:gd name="T15" fmla="*/ 0 w 1728"/>
              <a:gd name="T16" fmla="*/ 0 h 423"/>
              <a:gd name="T17" fmla="*/ 1728 w 1728"/>
              <a:gd name="T18" fmla="*/ 423 h 423"/>
            </a:gdLst>
            <a:ahLst/>
            <a:cxnLst>
              <a:cxn ang="T10">
                <a:pos x="T0" y="T1"/>
              </a:cxn>
              <a:cxn ang="T11">
                <a:pos x="T2" y="T3"/>
              </a:cxn>
              <a:cxn ang="T12">
                <a:pos x="T4" y="T5"/>
              </a:cxn>
              <a:cxn ang="T13">
                <a:pos x="T6" y="T7"/>
              </a:cxn>
              <a:cxn ang="T14">
                <a:pos x="T8" y="T9"/>
              </a:cxn>
            </a:cxnLst>
            <a:rect l="T15" t="T16" r="T17" b="T18"/>
            <a:pathLst>
              <a:path w="1728" h="423">
                <a:moveTo>
                  <a:pt x="0" y="423"/>
                </a:moveTo>
                <a:cubicBezTo>
                  <a:pt x="21" y="400"/>
                  <a:pt x="25" y="347"/>
                  <a:pt x="138" y="282"/>
                </a:cubicBezTo>
                <a:cubicBezTo>
                  <a:pt x="251" y="217"/>
                  <a:pt x="474" y="70"/>
                  <a:pt x="676" y="35"/>
                </a:cubicBezTo>
                <a:cubicBezTo>
                  <a:pt x="878" y="0"/>
                  <a:pt x="1178" y="41"/>
                  <a:pt x="1353" y="72"/>
                </a:cubicBezTo>
                <a:cubicBezTo>
                  <a:pt x="1528" y="103"/>
                  <a:pt x="1650" y="192"/>
                  <a:pt x="1728" y="223"/>
                </a:cubicBezTo>
              </a:path>
            </a:pathLst>
          </a:custGeom>
          <a:noFill/>
          <a:ln w="9525">
            <a:solidFill>
              <a:srgbClr val="000000"/>
            </a:solidFill>
            <a:round/>
            <a:headEnd/>
            <a:tailEnd type="stealth" w="med" len="med"/>
          </a:ln>
        </p:spPr>
        <p:txBody>
          <a:bodyPr/>
          <a:lstStyle/>
          <a:p>
            <a:endParaRPr lang="en-US"/>
          </a:p>
        </p:txBody>
      </p:sp>
      <p:sp>
        <p:nvSpPr>
          <p:cNvPr id="300045" name="Freeform 13"/>
          <p:cNvSpPr>
            <a:spLocks/>
          </p:cNvSpPr>
          <p:nvPr/>
        </p:nvSpPr>
        <p:spPr bwMode="auto">
          <a:xfrm>
            <a:off x="2922588" y="2173288"/>
            <a:ext cx="2655887" cy="434975"/>
          </a:xfrm>
          <a:custGeom>
            <a:avLst/>
            <a:gdLst>
              <a:gd name="T0" fmla="*/ 0 w 4182"/>
              <a:gd name="T1" fmla="*/ 2147483647 h 685"/>
              <a:gd name="T2" fmla="*/ 2147483647 w 4182"/>
              <a:gd name="T3" fmla="*/ 2147483647 h 685"/>
              <a:gd name="T4" fmla="*/ 2147483647 w 4182"/>
              <a:gd name="T5" fmla="*/ 2147483647 h 685"/>
              <a:gd name="T6" fmla="*/ 2147483647 w 4182"/>
              <a:gd name="T7" fmla="*/ 2147483647 h 685"/>
              <a:gd name="T8" fmla="*/ 2147483647 w 4182"/>
              <a:gd name="T9" fmla="*/ 2147483647 h 685"/>
              <a:gd name="T10" fmla="*/ 2147483647 w 4182"/>
              <a:gd name="T11" fmla="*/ 2147483647 h 685"/>
              <a:gd name="T12" fmla="*/ 0 60000 65536"/>
              <a:gd name="T13" fmla="*/ 0 60000 65536"/>
              <a:gd name="T14" fmla="*/ 0 60000 65536"/>
              <a:gd name="T15" fmla="*/ 0 60000 65536"/>
              <a:gd name="T16" fmla="*/ 0 60000 65536"/>
              <a:gd name="T17" fmla="*/ 0 60000 65536"/>
              <a:gd name="T18" fmla="*/ 0 w 4182"/>
              <a:gd name="T19" fmla="*/ 0 h 685"/>
              <a:gd name="T20" fmla="*/ 4182 w 4182"/>
              <a:gd name="T21" fmla="*/ 685 h 685"/>
            </a:gdLst>
            <a:ahLst/>
            <a:cxnLst>
              <a:cxn ang="T12">
                <a:pos x="T0" y="T1"/>
              </a:cxn>
              <a:cxn ang="T13">
                <a:pos x="T2" y="T3"/>
              </a:cxn>
              <a:cxn ang="T14">
                <a:pos x="T4" y="T5"/>
              </a:cxn>
              <a:cxn ang="T15">
                <a:pos x="T6" y="T7"/>
              </a:cxn>
              <a:cxn ang="T16">
                <a:pos x="T8" y="T9"/>
              </a:cxn>
              <a:cxn ang="T17">
                <a:pos x="T10" y="T11"/>
              </a:cxn>
            </a:cxnLst>
            <a:rect l="T18" t="T19" r="T20" b="T21"/>
            <a:pathLst>
              <a:path w="4182" h="685">
                <a:moveTo>
                  <a:pt x="0" y="685"/>
                </a:moveTo>
                <a:cubicBezTo>
                  <a:pt x="150" y="599"/>
                  <a:pt x="593" y="282"/>
                  <a:pt x="914" y="171"/>
                </a:cubicBezTo>
                <a:cubicBezTo>
                  <a:pt x="1235" y="60"/>
                  <a:pt x="1569" y="42"/>
                  <a:pt x="1928" y="21"/>
                </a:cubicBezTo>
                <a:cubicBezTo>
                  <a:pt x="2287" y="0"/>
                  <a:pt x="2774" y="15"/>
                  <a:pt x="3068" y="46"/>
                </a:cubicBezTo>
                <a:cubicBezTo>
                  <a:pt x="3362" y="77"/>
                  <a:pt x="3508" y="136"/>
                  <a:pt x="3694" y="209"/>
                </a:cubicBezTo>
                <a:cubicBezTo>
                  <a:pt x="3880" y="282"/>
                  <a:pt x="4080" y="427"/>
                  <a:pt x="4182" y="484"/>
                </a:cubicBezTo>
              </a:path>
            </a:pathLst>
          </a:custGeom>
          <a:noFill/>
          <a:ln w="9525">
            <a:solidFill>
              <a:srgbClr val="000000"/>
            </a:solidFill>
            <a:round/>
            <a:headEnd/>
            <a:tailEnd type="stealth" w="med" len="med"/>
          </a:ln>
        </p:spPr>
        <p:txBody>
          <a:bodyPr/>
          <a:lstStyle/>
          <a:p>
            <a:endParaRPr lang="en-US"/>
          </a:p>
        </p:txBody>
      </p:sp>
      <p:sp>
        <p:nvSpPr>
          <p:cNvPr id="300046" name="Freeform 14"/>
          <p:cNvSpPr>
            <a:spLocks/>
          </p:cNvSpPr>
          <p:nvPr/>
        </p:nvSpPr>
        <p:spPr bwMode="auto">
          <a:xfrm>
            <a:off x="1576388" y="1981200"/>
            <a:ext cx="4105275" cy="684213"/>
          </a:xfrm>
          <a:custGeom>
            <a:avLst/>
            <a:gdLst>
              <a:gd name="T0" fmla="*/ 0 w 6466"/>
              <a:gd name="T1" fmla="*/ 2147483647 h 1077"/>
              <a:gd name="T2" fmla="*/ 2147483647 w 6466"/>
              <a:gd name="T3" fmla="*/ 2147483647 h 1077"/>
              <a:gd name="T4" fmla="*/ 2147483647 w 6466"/>
              <a:gd name="T5" fmla="*/ 2147483647 h 1077"/>
              <a:gd name="T6" fmla="*/ 2147483647 w 6466"/>
              <a:gd name="T7" fmla="*/ 2147483647 h 1077"/>
              <a:gd name="T8" fmla="*/ 2147483647 w 6466"/>
              <a:gd name="T9" fmla="*/ 2147483647 h 1077"/>
              <a:gd name="T10" fmla="*/ 0 60000 65536"/>
              <a:gd name="T11" fmla="*/ 0 60000 65536"/>
              <a:gd name="T12" fmla="*/ 0 60000 65536"/>
              <a:gd name="T13" fmla="*/ 0 60000 65536"/>
              <a:gd name="T14" fmla="*/ 0 60000 65536"/>
              <a:gd name="T15" fmla="*/ 0 w 6466"/>
              <a:gd name="T16" fmla="*/ 0 h 1077"/>
              <a:gd name="T17" fmla="*/ 6466 w 6466"/>
              <a:gd name="T18" fmla="*/ 1077 h 1077"/>
            </a:gdLst>
            <a:ahLst/>
            <a:cxnLst>
              <a:cxn ang="T10">
                <a:pos x="T0" y="T1"/>
              </a:cxn>
              <a:cxn ang="T11">
                <a:pos x="T2" y="T3"/>
              </a:cxn>
              <a:cxn ang="T12">
                <a:pos x="T4" y="T5"/>
              </a:cxn>
              <a:cxn ang="T13">
                <a:pos x="T6" y="T7"/>
              </a:cxn>
              <a:cxn ang="T14">
                <a:pos x="T8" y="T9"/>
              </a:cxn>
            </a:cxnLst>
            <a:rect l="T15" t="T16" r="T17" b="T18"/>
            <a:pathLst>
              <a:path w="6466" h="1077">
                <a:moveTo>
                  <a:pt x="0" y="1077"/>
                </a:moveTo>
                <a:cubicBezTo>
                  <a:pt x="570" y="792"/>
                  <a:pt x="1142" y="532"/>
                  <a:pt x="1800" y="357"/>
                </a:cubicBezTo>
                <a:cubicBezTo>
                  <a:pt x="2458" y="182"/>
                  <a:pt x="3303" y="48"/>
                  <a:pt x="3949" y="24"/>
                </a:cubicBezTo>
                <a:cubicBezTo>
                  <a:pt x="4595" y="0"/>
                  <a:pt x="5257" y="88"/>
                  <a:pt x="5677" y="211"/>
                </a:cubicBezTo>
                <a:cubicBezTo>
                  <a:pt x="6097" y="334"/>
                  <a:pt x="6302" y="647"/>
                  <a:pt x="6466" y="762"/>
                </a:cubicBezTo>
              </a:path>
            </a:pathLst>
          </a:custGeom>
          <a:noFill/>
          <a:ln w="9525">
            <a:solidFill>
              <a:srgbClr val="000000"/>
            </a:solidFill>
            <a:round/>
            <a:headEnd/>
            <a:tailEnd type="stealth" w="med" len="med"/>
          </a:ln>
        </p:spPr>
        <p:txBody>
          <a:bodyPr/>
          <a:lstStyle/>
          <a:p>
            <a:endParaRPr lang="en-US"/>
          </a:p>
        </p:txBody>
      </p:sp>
      <p:sp>
        <p:nvSpPr>
          <p:cNvPr id="300047" name="Text Box 15"/>
          <p:cNvSpPr txBox="1">
            <a:spLocks noChangeArrowheads="1"/>
          </p:cNvSpPr>
          <p:nvPr/>
        </p:nvSpPr>
        <p:spPr bwMode="auto">
          <a:xfrm>
            <a:off x="4090988" y="6134100"/>
            <a:ext cx="1943100" cy="34290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Total =  7.9 atm</a:t>
            </a:r>
          </a:p>
        </p:txBody>
      </p:sp>
      <p:sp>
        <p:nvSpPr>
          <p:cNvPr id="132111" name="Rectangle 16"/>
          <p:cNvSpPr>
            <a:spLocks noChangeArrowheads="1"/>
          </p:cNvSpPr>
          <p:nvPr/>
        </p:nvSpPr>
        <p:spPr bwMode="auto">
          <a:xfrm>
            <a:off x="457200" y="1447800"/>
            <a:ext cx="47688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Find total pressure of mixture in Container Z. </a:t>
            </a:r>
          </a:p>
        </p:txBody>
      </p:sp>
      <p:sp>
        <p:nvSpPr>
          <p:cNvPr id="132112" name="Rectangle 17"/>
          <p:cNvSpPr>
            <a:spLocks noChangeArrowheads="1"/>
          </p:cNvSpPr>
          <p:nvPr/>
        </p:nvSpPr>
        <p:spPr bwMode="auto">
          <a:xfrm>
            <a:off x="1157288" y="3351213"/>
            <a:ext cx="4984750" cy="915987"/>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1.3 L	         2.6 L	   3.8 L	          2.3 L</a:t>
            </a:r>
            <a:endParaRPr lang="en-US" sz="900">
              <a:ea typeface="Times New Roman" pitchFamily="18" charset="0"/>
              <a:cs typeface="Arial" charset="0"/>
            </a:endParaRPr>
          </a:p>
          <a:p>
            <a:pPr algn="l" eaLnBrk="0" hangingPunct="0"/>
            <a:r>
              <a:rPr lang="en-US" sz="1800">
                <a:ea typeface="Times New Roman" pitchFamily="18" charset="0"/>
                <a:cs typeface="Arial" charset="0"/>
              </a:rPr>
              <a:t>3.2 atm	       1.4 atm	 2.7 atm	        X atm</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graphicFrame>
        <p:nvGraphicFramePr>
          <p:cNvPr id="300050" name="Group 18"/>
          <p:cNvGraphicFramePr>
            <a:graphicFrameLocks noGrp="1"/>
          </p:cNvGraphicFramePr>
          <p:nvPr/>
        </p:nvGraphicFramePr>
        <p:xfrm>
          <a:off x="1157288" y="4191000"/>
          <a:ext cx="4914900" cy="1871663"/>
        </p:xfrm>
        <a:graphic>
          <a:graphicData uri="http://schemas.openxmlformats.org/drawingml/2006/table">
            <a:tbl>
              <a:tblPr/>
              <a:tblGrid>
                <a:gridCol w="571500"/>
                <a:gridCol w="1143000"/>
                <a:gridCol w="1028700"/>
                <a:gridCol w="1028700"/>
                <a:gridCol w="1143000"/>
              </a:tblGrid>
              <a:tr h="393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A</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9900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9900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B</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6600FF"/>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6600FF"/>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C</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2145" name="Rectangle 50"/>
          <p:cNvSpPr>
            <a:spLocks noChangeArrowheads="1"/>
          </p:cNvSpPr>
          <p:nvPr/>
        </p:nvSpPr>
        <p:spPr bwMode="auto">
          <a:xfrm>
            <a:off x="-1885950" y="5167313"/>
            <a:ext cx="9144000" cy="0"/>
          </a:xfrm>
          <a:prstGeom prst="rect">
            <a:avLst/>
          </a:prstGeom>
          <a:noFill/>
          <a:ln w="9525">
            <a:noFill/>
            <a:miter lim="800000"/>
            <a:headEnd/>
            <a:tailEnd/>
          </a:ln>
        </p:spPr>
        <p:txBody>
          <a:bodyPr wrap="none" anchor="ctr">
            <a:spAutoFit/>
          </a:bodyPr>
          <a:lstStyle/>
          <a:p>
            <a:endParaRPr lang="en-US"/>
          </a:p>
        </p:txBody>
      </p:sp>
      <p:sp>
        <p:nvSpPr>
          <p:cNvPr id="300104" name="Text Box 72"/>
          <p:cNvSpPr txBox="1">
            <a:spLocks noChangeArrowheads="1"/>
          </p:cNvSpPr>
          <p:nvPr/>
        </p:nvSpPr>
        <p:spPr bwMode="auto">
          <a:xfrm>
            <a:off x="6662738" y="4130675"/>
            <a:ext cx="1571625" cy="366713"/>
          </a:xfrm>
          <a:prstGeom prst="rect">
            <a:avLst/>
          </a:prstGeom>
          <a:noFill/>
          <a:ln w="9525">
            <a:noFill/>
            <a:miter lim="800000"/>
            <a:headEnd/>
            <a:tailEnd/>
          </a:ln>
        </p:spPr>
        <p:txBody>
          <a:bodyPr wrap="none">
            <a:spAutoFit/>
          </a:bodyPr>
          <a:lstStyle/>
          <a:p>
            <a:pPr algn="l"/>
            <a:r>
              <a:rPr lang="en-US" sz="1800"/>
              <a:t>P</a:t>
            </a:r>
            <a:r>
              <a:rPr lang="en-US" sz="1800" baseline="-25000"/>
              <a:t>A</a:t>
            </a:r>
            <a:r>
              <a:rPr lang="en-US" sz="1800"/>
              <a:t>V</a:t>
            </a:r>
            <a:r>
              <a:rPr lang="en-US" sz="1800" baseline="-25000"/>
              <a:t>A</a:t>
            </a:r>
            <a:r>
              <a:rPr lang="en-US" sz="1800"/>
              <a:t>  =  P</a:t>
            </a:r>
            <a:r>
              <a:rPr lang="en-US" sz="1800" baseline="-25000"/>
              <a:t>Z</a:t>
            </a:r>
            <a:r>
              <a:rPr lang="en-US" sz="1800"/>
              <a:t>V</a:t>
            </a:r>
            <a:r>
              <a:rPr lang="en-US" sz="1800" baseline="-25000"/>
              <a:t>Z</a:t>
            </a:r>
          </a:p>
        </p:txBody>
      </p:sp>
      <p:sp>
        <p:nvSpPr>
          <p:cNvPr id="300105" name="Text Box 73"/>
          <p:cNvSpPr txBox="1">
            <a:spLocks noChangeArrowheads="1"/>
          </p:cNvSpPr>
          <p:nvPr/>
        </p:nvSpPr>
        <p:spPr bwMode="auto">
          <a:xfrm>
            <a:off x="6265863" y="4538663"/>
            <a:ext cx="2316162" cy="274637"/>
          </a:xfrm>
          <a:prstGeom prst="rect">
            <a:avLst/>
          </a:prstGeom>
          <a:noFill/>
          <a:ln w="9525">
            <a:noFill/>
            <a:miter lim="800000"/>
            <a:headEnd/>
            <a:tailEnd/>
          </a:ln>
        </p:spPr>
        <p:txBody>
          <a:bodyPr wrap="none">
            <a:spAutoFit/>
          </a:bodyPr>
          <a:lstStyle/>
          <a:p>
            <a:pPr algn="l"/>
            <a:r>
              <a:rPr lang="en-US"/>
              <a:t>3.2 atm (1.3 L)  =  X atm (2.3 L)</a:t>
            </a:r>
          </a:p>
        </p:txBody>
      </p:sp>
      <p:sp>
        <p:nvSpPr>
          <p:cNvPr id="300106" name="Text Box 74"/>
          <p:cNvSpPr txBox="1">
            <a:spLocks noChangeArrowheads="1"/>
          </p:cNvSpPr>
          <p:nvPr/>
        </p:nvSpPr>
        <p:spPr bwMode="auto">
          <a:xfrm>
            <a:off x="7212013" y="4786313"/>
            <a:ext cx="1011237" cy="274637"/>
          </a:xfrm>
          <a:prstGeom prst="rect">
            <a:avLst/>
          </a:prstGeom>
          <a:noFill/>
          <a:ln w="9525">
            <a:noFill/>
            <a:miter lim="800000"/>
            <a:headEnd/>
            <a:tailEnd/>
          </a:ln>
        </p:spPr>
        <p:txBody>
          <a:bodyPr wrap="none">
            <a:spAutoFit/>
          </a:bodyPr>
          <a:lstStyle/>
          <a:p>
            <a:pPr algn="l"/>
            <a:r>
              <a:rPr lang="en-US"/>
              <a:t>X = 1.8 atm </a:t>
            </a:r>
          </a:p>
        </p:txBody>
      </p:sp>
      <p:sp>
        <p:nvSpPr>
          <p:cNvPr id="300107" name="Text Box 75"/>
          <p:cNvSpPr txBox="1">
            <a:spLocks noChangeArrowheads="1"/>
          </p:cNvSpPr>
          <p:nvPr/>
        </p:nvSpPr>
        <p:spPr bwMode="auto">
          <a:xfrm>
            <a:off x="6267450" y="5326063"/>
            <a:ext cx="2316163" cy="274637"/>
          </a:xfrm>
          <a:prstGeom prst="rect">
            <a:avLst/>
          </a:prstGeom>
          <a:noFill/>
          <a:ln w="9525">
            <a:noFill/>
            <a:miter lim="800000"/>
            <a:headEnd/>
            <a:tailEnd/>
          </a:ln>
        </p:spPr>
        <p:txBody>
          <a:bodyPr wrap="none">
            <a:spAutoFit/>
          </a:bodyPr>
          <a:lstStyle/>
          <a:p>
            <a:pPr algn="l"/>
            <a:r>
              <a:rPr lang="en-US"/>
              <a:t>1.4 atm (2.6 L)  =  X atm (2.3 L)</a:t>
            </a:r>
          </a:p>
        </p:txBody>
      </p:sp>
      <p:sp>
        <p:nvSpPr>
          <p:cNvPr id="300108" name="Text Box 76"/>
          <p:cNvSpPr txBox="1">
            <a:spLocks noChangeArrowheads="1"/>
          </p:cNvSpPr>
          <p:nvPr/>
        </p:nvSpPr>
        <p:spPr bwMode="auto">
          <a:xfrm>
            <a:off x="6672263" y="5013325"/>
            <a:ext cx="1571625" cy="366713"/>
          </a:xfrm>
          <a:prstGeom prst="rect">
            <a:avLst/>
          </a:prstGeom>
          <a:noFill/>
          <a:ln w="9525">
            <a:noFill/>
            <a:miter lim="800000"/>
            <a:headEnd/>
            <a:tailEnd/>
          </a:ln>
        </p:spPr>
        <p:txBody>
          <a:bodyPr wrap="none">
            <a:spAutoFit/>
          </a:bodyPr>
          <a:lstStyle/>
          <a:p>
            <a:pPr algn="l"/>
            <a:r>
              <a:rPr lang="en-US" sz="1800"/>
              <a:t>P</a:t>
            </a:r>
            <a:r>
              <a:rPr lang="en-US" sz="1800" baseline="-25000"/>
              <a:t>B</a:t>
            </a:r>
            <a:r>
              <a:rPr lang="en-US" sz="1800"/>
              <a:t>V</a:t>
            </a:r>
            <a:r>
              <a:rPr lang="en-US" sz="1800" baseline="-25000"/>
              <a:t>B</a:t>
            </a:r>
            <a:r>
              <a:rPr lang="en-US" sz="1800"/>
              <a:t>  =  P</a:t>
            </a:r>
            <a:r>
              <a:rPr lang="en-US" sz="1800" baseline="-25000"/>
              <a:t>Z</a:t>
            </a:r>
            <a:r>
              <a:rPr lang="en-US" sz="1800"/>
              <a:t>V</a:t>
            </a:r>
            <a:r>
              <a:rPr lang="en-US" sz="1800" baseline="-25000"/>
              <a:t>Z</a:t>
            </a:r>
          </a:p>
        </p:txBody>
      </p:sp>
      <p:sp>
        <p:nvSpPr>
          <p:cNvPr id="300109" name="Text Box 77"/>
          <p:cNvSpPr txBox="1">
            <a:spLocks noChangeArrowheads="1"/>
          </p:cNvSpPr>
          <p:nvPr/>
        </p:nvSpPr>
        <p:spPr bwMode="auto">
          <a:xfrm>
            <a:off x="6269038" y="5867400"/>
            <a:ext cx="2316162" cy="274638"/>
          </a:xfrm>
          <a:prstGeom prst="rect">
            <a:avLst/>
          </a:prstGeom>
          <a:noFill/>
          <a:ln w="9525">
            <a:noFill/>
            <a:miter lim="800000"/>
            <a:headEnd/>
            <a:tailEnd/>
          </a:ln>
        </p:spPr>
        <p:txBody>
          <a:bodyPr wrap="none">
            <a:spAutoFit/>
          </a:bodyPr>
          <a:lstStyle/>
          <a:p>
            <a:pPr algn="l"/>
            <a:r>
              <a:rPr lang="en-US"/>
              <a:t>2.7 atm (3.8 L)  =  X atm (2.3 L)</a:t>
            </a:r>
          </a:p>
        </p:txBody>
      </p:sp>
      <p:sp>
        <p:nvSpPr>
          <p:cNvPr id="300110" name="Text Box 78"/>
          <p:cNvSpPr txBox="1">
            <a:spLocks noChangeArrowheads="1"/>
          </p:cNvSpPr>
          <p:nvPr/>
        </p:nvSpPr>
        <p:spPr bwMode="auto">
          <a:xfrm>
            <a:off x="6673850" y="5554663"/>
            <a:ext cx="1587500" cy="366712"/>
          </a:xfrm>
          <a:prstGeom prst="rect">
            <a:avLst/>
          </a:prstGeom>
          <a:noFill/>
          <a:ln w="9525">
            <a:noFill/>
            <a:miter lim="800000"/>
            <a:headEnd/>
            <a:tailEnd/>
          </a:ln>
        </p:spPr>
        <p:txBody>
          <a:bodyPr wrap="none">
            <a:spAutoFit/>
          </a:bodyPr>
          <a:lstStyle/>
          <a:p>
            <a:pPr algn="l"/>
            <a:r>
              <a:rPr lang="en-US" sz="1800"/>
              <a:t>P</a:t>
            </a:r>
            <a:r>
              <a:rPr lang="en-US" sz="1800" baseline="-25000"/>
              <a:t>C</a:t>
            </a:r>
            <a:r>
              <a:rPr lang="en-US" sz="1800"/>
              <a:t>V</a:t>
            </a:r>
            <a:r>
              <a:rPr lang="en-US" sz="1800" baseline="-25000"/>
              <a:t>C</a:t>
            </a:r>
            <a:r>
              <a:rPr lang="en-US" sz="1800"/>
              <a:t>  =  P</a:t>
            </a:r>
            <a:r>
              <a:rPr lang="en-US" sz="1800" baseline="-25000"/>
              <a:t>Z</a:t>
            </a:r>
            <a:r>
              <a:rPr lang="en-US" sz="1800"/>
              <a:t>V</a:t>
            </a:r>
            <a:r>
              <a:rPr lang="en-US" sz="1800" baseline="-25000"/>
              <a:t>Z</a:t>
            </a:r>
          </a:p>
        </p:txBody>
      </p:sp>
      <p:sp>
        <p:nvSpPr>
          <p:cNvPr id="300085" name="Rectangle 53"/>
          <p:cNvSpPr>
            <a:spLocks noChangeArrowheads="1"/>
          </p:cNvSpPr>
          <p:nvPr/>
        </p:nvSpPr>
        <p:spPr bwMode="auto">
          <a:xfrm>
            <a:off x="1820863" y="4754563"/>
            <a:ext cx="946150" cy="366712"/>
          </a:xfrm>
          <a:prstGeom prst="rect">
            <a:avLst/>
          </a:prstGeom>
          <a:noFill/>
          <a:ln w="9525">
            <a:noFill/>
            <a:miter lim="800000"/>
            <a:headEnd/>
            <a:tailEnd/>
          </a:ln>
        </p:spPr>
        <p:txBody>
          <a:bodyPr wrap="none">
            <a:spAutoFit/>
          </a:bodyPr>
          <a:lstStyle/>
          <a:p>
            <a:pPr algn="l"/>
            <a:r>
              <a:rPr lang="en-US" sz="1800">
                <a:solidFill>
                  <a:srgbClr val="990000"/>
                </a:solidFill>
                <a:ea typeface="Times New Roman" pitchFamily="18" charset="0"/>
                <a:cs typeface="Arial" charset="0"/>
              </a:rPr>
              <a:t>3.2 atm</a:t>
            </a:r>
          </a:p>
        </p:txBody>
      </p:sp>
      <p:sp>
        <p:nvSpPr>
          <p:cNvPr id="300087" name="Rectangle 55"/>
          <p:cNvSpPr>
            <a:spLocks noChangeArrowheads="1"/>
          </p:cNvSpPr>
          <p:nvPr/>
        </p:nvSpPr>
        <p:spPr bwMode="auto">
          <a:xfrm>
            <a:off x="3040063" y="4754563"/>
            <a:ext cx="692150" cy="366712"/>
          </a:xfrm>
          <a:prstGeom prst="rect">
            <a:avLst/>
          </a:prstGeom>
          <a:noFill/>
          <a:ln w="9525">
            <a:noFill/>
            <a:miter lim="800000"/>
            <a:headEnd/>
            <a:tailEnd/>
          </a:ln>
        </p:spPr>
        <p:txBody>
          <a:bodyPr wrap="none">
            <a:spAutoFit/>
          </a:bodyPr>
          <a:lstStyle/>
          <a:p>
            <a:pPr algn="l"/>
            <a:r>
              <a:rPr lang="en-US" sz="1800">
                <a:solidFill>
                  <a:srgbClr val="990000"/>
                </a:solidFill>
                <a:ea typeface="Times New Roman" pitchFamily="18" charset="0"/>
                <a:cs typeface="Arial" charset="0"/>
              </a:rPr>
              <a:t>1.3 L</a:t>
            </a:r>
          </a:p>
        </p:txBody>
      </p:sp>
      <p:sp>
        <p:nvSpPr>
          <p:cNvPr id="300089" name="Rectangle 57"/>
          <p:cNvSpPr>
            <a:spLocks noChangeArrowheads="1"/>
          </p:cNvSpPr>
          <p:nvPr/>
        </p:nvSpPr>
        <p:spPr bwMode="auto">
          <a:xfrm>
            <a:off x="1822450" y="5202238"/>
            <a:ext cx="946150" cy="366712"/>
          </a:xfrm>
          <a:prstGeom prst="rect">
            <a:avLst/>
          </a:prstGeom>
          <a:noFill/>
          <a:ln w="9525">
            <a:noFill/>
            <a:miter lim="800000"/>
            <a:headEnd/>
            <a:tailEnd/>
          </a:ln>
        </p:spPr>
        <p:txBody>
          <a:bodyPr wrap="none">
            <a:spAutoFit/>
          </a:bodyPr>
          <a:lstStyle/>
          <a:p>
            <a:pPr algn="l"/>
            <a:r>
              <a:rPr lang="en-US" sz="1800">
                <a:solidFill>
                  <a:srgbClr val="6600FF"/>
                </a:solidFill>
                <a:ea typeface="Times New Roman" pitchFamily="18" charset="0"/>
                <a:cs typeface="Arial" charset="0"/>
              </a:rPr>
              <a:t>1.4 atm</a:t>
            </a:r>
          </a:p>
        </p:txBody>
      </p:sp>
      <p:sp>
        <p:nvSpPr>
          <p:cNvPr id="300091" name="Rectangle 59"/>
          <p:cNvSpPr>
            <a:spLocks noChangeArrowheads="1"/>
          </p:cNvSpPr>
          <p:nvPr/>
        </p:nvSpPr>
        <p:spPr bwMode="auto">
          <a:xfrm>
            <a:off x="3041650" y="5197475"/>
            <a:ext cx="692150" cy="366713"/>
          </a:xfrm>
          <a:prstGeom prst="rect">
            <a:avLst/>
          </a:prstGeom>
          <a:noFill/>
          <a:ln w="9525">
            <a:noFill/>
            <a:miter lim="800000"/>
            <a:headEnd/>
            <a:tailEnd/>
          </a:ln>
        </p:spPr>
        <p:txBody>
          <a:bodyPr wrap="none">
            <a:spAutoFit/>
          </a:bodyPr>
          <a:lstStyle/>
          <a:p>
            <a:pPr algn="l"/>
            <a:r>
              <a:rPr lang="en-US" sz="1800">
                <a:solidFill>
                  <a:srgbClr val="6600FF"/>
                </a:solidFill>
                <a:ea typeface="Times New Roman" pitchFamily="18" charset="0"/>
                <a:cs typeface="Arial" charset="0"/>
              </a:rPr>
              <a:t>2.6 L</a:t>
            </a:r>
          </a:p>
        </p:txBody>
      </p:sp>
      <p:sp>
        <p:nvSpPr>
          <p:cNvPr id="300093" name="Rectangle 61"/>
          <p:cNvSpPr>
            <a:spLocks noChangeArrowheads="1"/>
          </p:cNvSpPr>
          <p:nvPr/>
        </p:nvSpPr>
        <p:spPr bwMode="auto">
          <a:xfrm>
            <a:off x="1824038" y="5651500"/>
            <a:ext cx="946150" cy="366713"/>
          </a:xfrm>
          <a:prstGeom prst="rect">
            <a:avLst/>
          </a:prstGeom>
          <a:noFill/>
          <a:ln w="9525">
            <a:noFill/>
            <a:miter lim="800000"/>
            <a:headEnd/>
            <a:tailEnd/>
          </a:ln>
        </p:spPr>
        <p:txBody>
          <a:bodyPr wrap="none">
            <a:spAutoFit/>
          </a:bodyPr>
          <a:lstStyle/>
          <a:p>
            <a:pPr algn="l"/>
            <a:r>
              <a:rPr lang="en-US" sz="1800">
                <a:solidFill>
                  <a:srgbClr val="003300"/>
                </a:solidFill>
                <a:ea typeface="Times New Roman" pitchFamily="18" charset="0"/>
                <a:cs typeface="Arial" charset="0"/>
              </a:rPr>
              <a:t>2.7 atm</a:t>
            </a:r>
          </a:p>
        </p:txBody>
      </p:sp>
      <p:sp>
        <p:nvSpPr>
          <p:cNvPr id="300095" name="Rectangle 63"/>
          <p:cNvSpPr>
            <a:spLocks noChangeArrowheads="1"/>
          </p:cNvSpPr>
          <p:nvPr/>
        </p:nvSpPr>
        <p:spPr bwMode="auto">
          <a:xfrm>
            <a:off x="3038475" y="5653088"/>
            <a:ext cx="692150" cy="366712"/>
          </a:xfrm>
          <a:prstGeom prst="rect">
            <a:avLst/>
          </a:prstGeom>
          <a:noFill/>
          <a:ln w="9525">
            <a:noFill/>
            <a:miter lim="800000"/>
            <a:headEnd/>
            <a:tailEnd/>
          </a:ln>
        </p:spPr>
        <p:txBody>
          <a:bodyPr wrap="none">
            <a:spAutoFit/>
          </a:bodyPr>
          <a:lstStyle/>
          <a:p>
            <a:pPr algn="l"/>
            <a:r>
              <a:rPr lang="en-US" sz="1800">
                <a:solidFill>
                  <a:srgbClr val="003300"/>
                </a:solidFill>
                <a:ea typeface="Times New Roman" pitchFamily="18" charset="0"/>
                <a:cs typeface="Arial" charset="0"/>
              </a:rPr>
              <a:t>3.8 L</a:t>
            </a:r>
          </a:p>
        </p:txBody>
      </p:sp>
      <p:sp>
        <p:nvSpPr>
          <p:cNvPr id="300097" name="Rectangle 65"/>
          <p:cNvSpPr>
            <a:spLocks noChangeArrowheads="1"/>
          </p:cNvSpPr>
          <p:nvPr/>
        </p:nvSpPr>
        <p:spPr bwMode="auto">
          <a:xfrm>
            <a:off x="4062413" y="5197475"/>
            <a:ext cx="692150" cy="366713"/>
          </a:xfrm>
          <a:prstGeom prst="rect">
            <a:avLst/>
          </a:prstGeom>
          <a:noFill/>
          <a:ln w="9525">
            <a:noFill/>
            <a:miter lim="800000"/>
            <a:headEnd/>
            <a:tailEnd/>
          </a:ln>
        </p:spPr>
        <p:txBody>
          <a:bodyPr wrap="none">
            <a:spAutoFit/>
          </a:bodyPr>
          <a:lstStyle/>
          <a:p>
            <a:pPr algn="l"/>
            <a:r>
              <a:rPr lang="en-US" sz="1800">
                <a:solidFill>
                  <a:srgbClr val="003300"/>
                </a:solidFill>
                <a:ea typeface="Times New Roman" pitchFamily="18" charset="0"/>
                <a:cs typeface="Arial" charset="0"/>
              </a:rPr>
              <a:t>2.3 L</a:t>
            </a:r>
          </a:p>
        </p:txBody>
      </p:sp>
      <p:sp>
        <p:nvSpPr>
          <p:cNvPr id="300099" name="Rectangle 67"/>
          <p:cNvSpPr>
            <a:spLocks noChangeArrowheads="1"/>
          </p:cNvSpPr>
          <p:nvPr/>
        </p:nvSpPr>
        <p:spPr bwMode="auto">
          <a:xfrm>
            <a:off x="5022850" y="4748213"/>
            <a:ext cx="94615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1.8 atm</a:t>
            </a:r>
          </a:p>
        </p:txBody>
      </p:sp>
      <p:sp>
        <p:nvSpPr>
          <p:cNvPr id="300101" name="Rectangle 69"/>
          <p:cNvSpPr>
            <a:spLocks noChangeArrowheads="1"/>
          </p:cNvSpPr>
          <p:nvPr/>
        </p:nvSpPr>
        <p:spPr bwMode="auto">
          <a:xfrm>
            <a:off x="5021263" y="5202238"/>
            <a:ext cx="94615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1.6 atm</a:t>
            </a:r>
          </a:p>
        </p:txBody>
      </p:sp>
      <p:sp>
        <p:nvSpPr>
          <p:cNvPr id="300103" name="Rectangle 71"/>
          <p:cNvSpPr>
            <a:spLocks noChangeArrowheads="1"/>
          </p:cNvSpPr>
          <p:nvPr/>
        </p:nvSpPr>
        <p:spPr bwMode="auto">
          <a:xfrm>
            <a:off x="5022850" y="5651500"/>
            <a:ext cx="9461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4.5 atm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0046"/>
                                        </p:tgtEl>
                                        <p:attrNameLst>
                                          <p:attrName>style.visibility</p:attrName>
                                        </p:attrNameLst>
                                      </p:cBhvr>
                                      <p:to>
                                        <p:strVal val="visible"/>
                                      </p:to>
                                    </p:set>
                                    <p:animEffect transition="in" filter="wipe(left)">
                                      <p:cBhvr>
                                        <p:cTn id="7" dur="500"/>
                                        <p:tgtEl>
                                          <p:spTgt spid="300046"/>
                                        </p:tgtEl>
                                      </p:cBhvr>
                                    </p:animEffec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300036"/>
                                        </p:tgtEl>
                                        <p:attrNameLst>
                                          <p:attrName>style.opacity</p:attrName>
                                        </p:attrNameLst>
                                      </p:cBhvr>
                                      <p:to>
                                        <p:strVal val="0.5"/>
                                      </p:to>
                                    </p:set>
                                    <p:animEffect filter="image" prLst="opacity: 0.5">
                                      <p:cBhvr rctx="IE">
                                        <p:cTn id="11" dur="indefinite"/>
                                        <p:tgtEl>
                                          <p:spTgt spid="300036"/>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300050"/>
                                        </p:tgtEl>
                                        <p:attrNameLst>
                                          <p:attrName>style.visibility</p:attrName>
                                        </p:attrNameLst>
                                      </p:cBhvr>
                                      <p:to>
                                        <p:strVal val="visible"/>
                                      </p:to>
                                    </p:set>
                                    <p:anim calcmode="lin" valueType="num">
                                      <p:cBhvr>
                                        <p:cTn id="16" dur="500" decel="50000" fill="hold">
                                          <p:stCondLst>
                                            <p:cond delay="0"/>
                                          </p:stCondLst>
                                        </p:cTn>
                                        <p:tgtEl>
                                          <p:spTgt spid="300050"/>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00050"/>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00050"/>
                                        </p:tgtEl>
                                        <p:attrNameLst>
                                          <p:attrName>ppt_w</p:attrName>
                                        </p:attrNameLst>
                                      </p:cBhvr>
                                      <p:tavLst>
                                        <p:tav tm="0">
                                          <p:val>
                                            <p:strVal val="#ppt_w*.05"/>
                                          </p:val>
                                        </p:tav>
                                        <p:tav tm="100000">
                                          <p:val>
                                            <p:strVal val="#ppt_w"/>
                                          </p:val>
                                        </p:tav>
                                      </p:tavLst>
                                    </p:anim>
                                    <p:anim calcmode="lin" valueType="num">
                                      <p:cBhvr>
                                        <p:cTn id="19" dur="1000" fill="hold"/>
                                        <p:tgtEl>
                                          <p:spTgt spid="300050"/>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00050"/>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00050"/>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00050"/>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000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0045"/>
                                        </p:tgtEl>
                                        <p:attrNameLst>
                                          <p:attrName>style.visibility</p:attrName>
                                        </p:attrNameLst>
                                      </p:cBhvr>
                                      <p:to>
                                        <p:strVal val="visible"/>
                                      </p:to>
                                    </p:set>
                                    <p:animEffect transition="in" filter="wipe(left)">
                                      <p:cBhvr>
                                        <p:cTn id="28" dur="500"/>
                                        <p:tgtEl>
                                          <p:spTgt spid="300045"/>
                                        </p:tgtEl>
                                      </p:cBhvr>
                                    </p:animEffect>
                                  </p:childTnLst>
                                </p:cTn>
                              </p:par>
                            </p:childTnLst>
                          </p:cTn>
                        </p:par>
                        <p:par>
                          <p:cTn id="29" fill="hold">
                            <p:stCondLst>
                              <p:cond delay="500"/>
                            </p:stCondLst>
                            <p:childTnLst>
                              <p:par>
                                <p:cTn id="30" presetID="9" presetClass="emph" presetSubtype="0" grpId="0" nodeType="afterEffect">
                                  <p:stCondLst>
                                    <p:cond delay="0"/>
                                  </p:stCondLst>
                                  <p:childTnLst>
                                    <p:set>
                                      <p:cBhvr rctx="PPT">
                                        <p:cTn id="31" dur="indefinite"/>
                                        <p:tgtEl>
                                          <p:spTgt spid="300037"/>
                                        </p:tgtEl>
                                        <p:attrNameLst>
                                          <p:attrName>style.opacity</p:attrName>
                                        </p:attrNameLst>
                                      </p:cBhvr>
                                      <p:to>
                                        <p:strVal val="0.5"/>
                                      </p:to>
                                    </p:set>
                                    <p:animEffect filter="image" prLst="opacity: 0.5">
                                      <p:cBhvr rctx="IE">
                                        <p:cTn id="32" dur="indefinite"/>
                                        <p:tgtEl>
                                          <p:spTgt spid="3000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0044"/>
                                        </p:tgtEl>
                                        <p:attrNameLst>
                                          <p:attrName>style.visibility</p:attrName>
                                        </p:attrNameLst>
                                      </p:cBhvr>
                                      <p:to>
                                        <p:strVal val="visible"/>
                                      </p:to>
                                    </p:set>
                                    <p:animEffect transition="in" filter="wipe(left)">
                                      <p:cBhvr>
                                        <p:cTn id="37" dur="500"/>
                                        <p:tgtEl>
                                          <p:spTgt spid="300044"/>
                                        </p:tgtEl>
                                      </p:cBhvr>
                                    </p:animEffect>
                                  </p:childTnLst>
                                </p:cTn>
                              </p:par>
                            </p:childTnLst>
                          </p:cTn>
                        </p:par>
                        <p:par>
                          <p:cTn id="38" fill="hold">
                            <p:stCondLst>
                              <p:cond delay="500"/>
                            </p:stCondLst>
                            <p:childTnLst>
                              <p:par>
                                <p:cTn id="39" presetID="9" presetClass="emph" presetSubtype="0" grpId="0" nodeType="afterEffect">
                                  <p:stCondLst>
                                    <p:cond delay="0"/>
                                  </p:stCondLst>
                                  <p:childTnLst>
                                    <p:set>
                                      <p:cBhvr rctx="PPT">
                                        <p:cTn id="40" dur="indefinite"/>
                                        <p:tgtEl>
                                          <p:spTgt spid="300041"/>
                                        </p:tgtEl>
                                        <p:attrNameLst>
                                          <p:attrName>style.opacity</p:attrName>
                                        </p:attrNameLst>
                                      </p:cBhvr>
                                      <p:to>
                                        <p:strVal val="0.5"/>
                                      </p:to>
                                    </p:set>
                                    <p:animEffect filter="image" prLst="opacity: 0.5">
                                      <p:cBhvr rctx="IE">
                                        <p:cTn id="41" dur="indefinite"/>
                                        <p:tgtEl>
                                          <p:spTgt spid="30004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00085"/>
                                        </p:tgtEl>
                                        <p:attrNameLst>
                                          <p:attrName>style.visibility</p:attrName>
                                        </p:attrNameLst>
                                      </p:cBhvr>
                                      <p:to>
                                        <p:strVal val="visible"/>
                                      </p:to>
                                    </p:set>
                                    <p:animEffect transition="in" filter="dissolve">
                                      <p:cBhvr>
                                        <p:cTn id="46" dur="500"/>
                                        <p:tgtEl>
                                          <p:spTgt spid="30008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00087"/>
                                        </p:tgtEl>
                                        <p:attrNameLst>
                                          <p:attrName>style.visibility</p:attrName>
                                        </p:attrNameLst>
                                      </p:cBhvr>
                                      <p:to>
                                        <p:strVal val="visible"/>
                                      </p:to>
                                    </p:set>
                                    <p:animEffect transition="in" filter="dissolve">
                                      <p:cBhvr>
                                        <p:cTn id="51" dur="500"/>
                                        <p:tgtEl>
                                          <p:spTgt spid="30008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00089"/>
                                        </p:tgtEl>
                                        <p:attrNameLst>
                                          <p:attrName>style.visibility</p:attrName>
                                        </p:attrNameLst>
                                      </p:cBhvr>
                                      <p:to>
                                        <p:strVal val="visible"/>
                                      </p:to>
                                    </p:set>
                                    <p:animEffect transition="in" filter="dissolve">
                                      <p:cBhvr>
                                        <p:cTn id="56" dur="500"/>
                                        <p:tgtEl>
                                          <p:spTgt spid="30008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00091"/>
                                        </p:tgtEl>
                                        <p:attrNameLst>
                                          <p:attrName>style.visibility</p:attrName>
                                        </p:attrNameLst>
                                      </p:cBhvr>
                                      <p:to>
                                        <p:strVal val="visible"/>
                                      </p:to>
                                    </p:set>
                                    <p:animEffect transition="in" filter="dissolve">
                                      <p:cBhvr>
                                        <p:cTn id="61" dur="500"/>
                                        <p:tgtEl>
                                          <p:spTgt spid="300091"/>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00093"/>
                                        </p:tgtEl>
                                        <p:attrNameLst>
                                          <p:attrName>style.visibility</p:attrName>
                                        </p:attrNameLst>
                                      </p:cBhvr>
                                      <p:to>
                                        <p:strVal val="visible"/>
                                      </p:to>
                                    </p:set>
                                    <p:animEffect transition="in" filter="dissolve">
                                      <p:cBhvr>
                                        <p:cTn id="66" dur="500"/>
                                        <p:tgtEl>
                                          <p:spTgt spid="30009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00095"/>
                                        </p:tgtEl>
                                        <p:attrNameLst>
                                          <p:attrName>style.visibility</p:attrName>
                                        </p:attrNameLst>
                                      </p:cBhvr>
                                      <p:to>
                                        <p:strVal val="visible"/>
                                      </p:to>
                                    </p:set>
                                    <p:animEffect transition="in" filter="dissolve">
                                      <p:cBhvr>
                                        <p:cTn id="71" dur="500"/>
                                        <p:tgtEl>
                                          <p:spTgt spid="300095"/>
                                        </p:tgtEl>
                                      </p:cBhvr>
                                    </p:animEffect>
                                  </p:childTnLst>
                                </p:cTn>
                              </p:par>
                            </p:childTnLst>
                          </p:cTn>
                        </p:par>
                      </p:childTnLst>
                    </p:cTn>
                  </p:par>
                  <p:par>
                    <p:cTn id="72" fill="hold">
                      <p:stCondLst>
                        <p:cond delay="indefinite"/>
                      </p:stCondLst>
                      <p:childTnLst>
                        <p:par>
                          <p:cTn id="73" fill="hold">
                            <p:stCondLst>
                              <p:cond delay="0"/>
                            </p:stCondLst>
                            <p:childTnLst>
                              <p:par>
                                <p:cTn id="74" presetID="51" presetClass="entr" presetSubtype="0" fill="hold" grpId="0" nodeType="clickEffect">
                                  <p:stCondLst>
                                    <p:cond delay="0"/>
                                  </p:stCondLst>
                                  <p:childTnLst>
                                    <p:set>
                                      <p:cBhvr>
                                        <p:cTn id="75" dur="1" fill="hold">
                                          <p:stCondLst>
                                            <p:cond delay="0"/>
                                          </p:stCondLst>
                                        </p:cTn>
                                        <p:tgtEl>
                                          <p:spTgt spid="300097"/>
                                        </p:tgtEl>
                                        <p:attrNameLst>
                                          <p:attrName>style.visibility</p:attrName>
                                        </p:attrNameLst>
                                      </p:cBhvr>
                                      <p:to>
                                        <p:strVal val="visible"/>
                                      </p:to>
                                    </p:set>
                                    <p:animEffect transition="in" filter="fade">
                                      <p:cBhvr>
                                        <p:cTn id="76" dur="770" decel="100000"/>
                                        <p:tgtEl>
                                          <p:spTgt spid="300097"/>
                                        </p:tgtEl>
                                      </p:cBhvr>
                                    </p:animEffect>
                                    <p:animScale>
                                      <p:cBhvr>
                                        <p:cTn id="77" dur="770" decel="100000"/>
                                        <p:tgtEl>
                                          <p:spTgt spid="300097"/>
                                        </p:tgtEl>
                                      </p:cBhvr>
                                      <p:from x="10000" y="10000"/>
                                      <p:to x="200000" y="450000"/>
                                    </p:animScale>
                                    <p:animScale>
                                      <p:cBhvr>
                                        <p:cTn id="78" dur="1230" accel="100000" fill="hold">
                                          <p:stCondLst>
                                            <p:cond delay="770"/>
                                          </p:stCondLst>
                                        </p:cTn>
                                        <p:tgtEl>
                                          <p:spTgt spid="300097"/>
                                        </p:tgtEl>
                                      </p:cBhvr>
                                      <p:from x="200000" y="450000"/>
                                      <p:to x="100000" y="100000"/>
                                    </p:animScale>
                                    <p:set>
                                      <p:cBhvr>
                                        <p:cTn id="79" dur="770" fill="hold"/>
                                        <p:tgtEl>
                                          <p:spTgt spid="300097"/>
                                        </p:tgtEl>
                                        <p:attrNameLst>
                                          <p:attrName>ppt_x</p:attrName>
                                        </p:attrNameLst>
                                      </p:cBhvr>
                                      <p:to>
                                        <p:strVal val="(0.5)"/>
                                      </p:to>
                                    </p:set>
                                    <p:anim from="(0.5)" to="(#ppt_x)" calcmode="lin" valueType="num">
                                      <p:cBhvr>
                                        <p:cTn id="80" dur="1230" accel="100000" fill="hold">
                                          <p:stCondLst>
                                            <p:cond delay="770"/>
                                          </p:stCondLst>
                                        </p:cTn>
                                        <p:tgtEl>
                                          <p:spTgt spid="300097"/>
                                        </p:tgtEl>
                                        <p:attrNameLst>
                                          <p:attrName>ppt_x</p:attrName>
                                        </p:attrNameLst>
                                      </p:cBhvr>
                                    </p:anim>
                                    <p:set>
                                      <p:cBhvr>
                                        <p:cTn id="81" dur="770" fill="hold"/>
                                        <p:tgtEl>
                                          <p:spTgt spid="300097"/>
                                        </p:tgtEl>
                                        <p:attrNameLst>
                                          <p:attrName>ppt_y</p:attrName>
                                        </p:attrNameLst>
                                      </p:cBhvr>
                                      <p:to>
                                        <p:strVal val="(#ppt_y+0.4)"/>
                                      </p:to>
                                    </p:set>
                                    <p:anim from="(#ppt_y+0.4)" to="(#ppt_y)" calcmode="lin" valueType="num">
                                      <p:cBhvr>
                                        <p:cTn id="82" dur="1230" accel="100000" fill="hold">
                                          <p:stCondLst>
                                            <p:cond delay="770"/>
                                          </p:stCondLst>
                                        </p:cTn>
                                        <p:tgtEl>
                                          <p:spTgt spid="300097"/>
                                        </p:tgtEl>
                                        <p:attrNameLst>
                                          <p:attrName>ppt_y</p:attrName>
                                        </p:attrNameLst>
                                      </p:cBhvr>
                                    </p:anim>
                                  </p:childTnLst>
                                </p:cTn>
                              </p:par>
                            </p:childTnLst>
                          </p:cTn>
                        </p:par>
                      </p:childTnLst>
                    </p:cTn>
                  </p:par>
                  <p:par>
                    <p:cTn id="83" fill="hold">
                      <p:stCondLst>
                        <p:cond delay="indefinite"/>
                      </p:stCondLst>
                      <p:childTnLst>
                        <p:par>
                          <p:cTn id="84" fill="hold">
                            <p:stCondLst>
                              <p:cond delay="0"/>
                            </p:stCondLst>
                            <p:childTnLst>
                              <p:par>
                                <p:cTn id="85" presetID="29" presetClass="entr" presetSubtype="0" fill="hold" grpId="0" nodeType="clickEffect">
                                  <p:stCondLst>
                                    <p:cond delay="0"/>
                                  </p:stCondLst>
                                  <p:childTnLst>
                                    <p:set>
                                      <p:cBhvr>
                                        <p:cTn id="86" dur="1" fill="hold">
                                          <p:stCondLst>
                                            <p:cond delay="0"/>
                                          </p:stCondLst>
                                        </p:cTn>
                                        <p:tgtEl>
                                          <p:spTgt spid="300104"/>
                                        </p:tgtEl>
                                        <p:attrNameLst>
                                          <p:attrName>style.visibility</p:attrName>
                                        </p:attrNameLst>
                                      </p:cBhvr>
                                      <p:to>
                                        <p:strVal val="visible"/>
                                      </p:to>
                                    </p:set>
                                    <p:anim calcmode="lin" valueType="num">
                                      <p:cBhvr>
                                        <p:cTn id="87" dur="1000" fill="hold"/>
                                        <p:tgtEl>
                                          <p:spTgt spid="300104"/>
                                        </p:tgtEl>
                                        <p:attrNameLst>
                                          <p:attrName>ppt_x</p:attrName>
                                        </p:attrNameLst>
                                      </p:cBhvr>
                                      <p:tavLst>
                                        <p:tav tm="0">
                                          <p:val>
                                            <p:strVal val="#ppt_x-.2"/>
                                          </p:val>
                                        </p:tav>
                                        <p:tav tm="100000">
                                          <p:val>
                                            <p:strVal val="#ppt_x"/>
                                          </p:val>
                                        </p:tav>
                                      </p:tavLst>
                                    </p:anim>
                                    <p:anim calcmode="lin" valueType="num">
                                      <p:cBhvr>
                                        <p:cTn id="88" dur="1000" fill="hold"/>
                                        <p:tgtEl>
                                          <p:spTgt spid="300104"/>
                                        </p:tgtEl>
                                        <p:attrNameLst>
                                          <p:attrName>ppt_y</p:attrName>
                                        </p:attrNameLst>
                                      </p:cBhvr>
                                      <p:tavLst>
                                        <p:tav tm="0">
                                          <p:val>
                                            <p:strVal val="#ppt_y"/>
                                          </p:val>
                                        </p:tav>
                                        <p:tav tm="100000">
                                          <p:val>
                                            <p:strVal val="#ppt_y"/>
                                          </p:val>
                                        </p:tav>
                                      </p:tavLst>
                                    </p:anim>
                                    <p:animEffect transition="in" filter="wipe(right)" prLst="gradientSize: 0.1">
                                      <p:cBhvr>
                                        <p:cTn id="89" dur="1000"/>
                                        <p:tgtEl>
                                          <p:spTgt spid="300104"/>
                                        </p:tgtEl>
                                      </p:cBhvr>
                                    </p:animEffec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00105"/>
                                        </p:tgtEl>
                                        <p:attrNameLst>
                                          <p:attrName>style.visibility</p:attrName>
                                        </p:attrNameLst>
                                      </p:cBhvr>
                                      <p:to>
                                        <p:strVal val="visible"/>
                                      </p:to>
                                    </p:set>
                                    <p:animEffect transition="in" filter="fade">
                                      <p:cBhvr>
                                        <p:cTn id="94" dur="1000"/>
                                        <p:tgtEl>
                                          <p:spTgt spid="300105"/>
                                        </p:tgtEl>
                                      </p:cBhvr>
                                    </p:animEffect>
                                    <p:anim calcmode="lin" valueType="num">
                                      <p:cBhvr>
                                        <p:cTn id="95" dur="1000" fill="hold"/>
                                        <p:tgtEl>
                                          <p:spTgt spid="300105"/>
                                        </p:tgtEl>
                                        <p:attrNameLst>
                                          <p:attrName>ppt_x</p:attrName>
                                        </p:attrNameLst>
                                      </p:cBhvr>
                                      <p:tavLst>
                                        <p:tav tm="0">
                                          <p:val>
                                            <p:strVal val="#ppt_x"/>
                                          </p:val>
                                        </p:tav>
                                        <p:tav tm="100000">
                                          <p:val>
                                            <p:strVal val="#ppt_x"/>
                                          </p:val>
                                        </p:tav>
                                      </p:tavLst>
                                    </p:anim>
                                    <p:anim calcmode="lin" valueType="num">
                                      <p:cBhvr>
                                        <p:cTn id="96" dur="1000" fill="hold"/>
                                        <p:tgtEl>
                                          <p:spTgt spid="30010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300106"/>
                                        </p:tgtEl>
                                        <p:attrNameLst>
                                          <p:attrName>style.visibility</p:attrName>
                                        </p:attrNameLst>
                                      </p:cBhvr>
                                      <p:to>
                                        <p:strVal val="visible"/>
                                      </p:to>
                                    </p:set>
                                    <p:animEffect transition="in" filter="dissolve">
                                      <p:cBhvr>
                                        <p:cTn id="101" dur="500"/>
                                        <p:tgtEl>
                                          <p:spTgt spid="300106"/>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300099"/>
                                        </p:tgtEl>
                                        <p:attrNameLst>
                                          <p:attrName>style.visibility</p:attrName>
                                        </p:attrNameLst>
                                      </p:cBhvr>
                                      <p:to>
                                        <p:strVal val="visible"/>
                                      </p:to>
                                    </p:set>
                                    <p:animEffect transition="in" filter="dissolve">
                                      <p:cBhvr>
                                        <p:cTn id="106" dur="500"/>
                                        <p:tgtEl>
                                          <p:spTgt spid="300099"/>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mph" presetSubtype="0" grpId="1" nodeType="clickEffect">
                                  <p:stCondLst>
                                    <p:cond delay="0"/>
                                  </p:stCondLst>
                                  <p:childTnLst>
                                    <p:set>
                                      <p:cBhvr rctx="PPT">
                                        <p:cTn id="110" dur="indefinite"/>
                                        <p:tgtEl>
                                          <p:spTgt spid="300104"/>
                                        </p:tgtEl>
                                        <p:attrNameLst>
                                          <p:attrName>style.opacity</p:attrName>
                                        </p:attrNameLst>
                                      </p:cBhvr>
                                      <p:to>
                                        <p:strVal val="0.5"/>
                                      </p:to>
                                    </p:set>
                                    <p:animEffect filter="image" prLst="opacity: 0.5">
                                      <p:cBhvr rctx="IE">
                                        <p:cTn id="111" dur="indefinite"/>
                                        <p:tgtEl>
                                          <p:spTgt spid="300104"/>
                                        </p:tgtEl>
                                      </p:cBhvr>
                                    </p:animEffect>
                                  </p:childTnLst>
                                </p:cTn>
                              </p:par>
                              <p:par>
                                <p:cTn id="112" presetID="9" presetClass="emph" presetSubtype="0" grpId="1" nodeType="withEffect">
                                  <p:stCondLst>
                                    <p:cond delay="0"/>
                                  </p:stCondLst>
                                  <p:childTnLst>
                                    <p:set>
                                      <p:cBhvr rctx="PPT">
                                        <p:cTn id="113" dur="indefinite"/>
                                        <p:tgtEl>
                                          <p:spTgt spid="300105"/>
                                        </p:tgtEl>
                                        <p:attrNameLst>
                                          <p:attrName>style.opacity</p:attrName>
                                        </p:attrNameLst>
                                      </p:cBhvr>
                                      <p:to>
                                        <p:strVal val="0.5"/>
                                      </p:to>
                                    </p:set>
                                    <p:animEffect filter="image" prLst="opacity: 0.5">
                                      <p:cBhvr rctx="IE">
                                        <p:cTn id="114" dur="indefinite"/>
                                        <p:tgtEl>
                                          <p:spTgt spid="300105"/>
                                        </p:tgtEl>
                                      </p:cBhvr>
                                    </p:animEffect>
                                  </p:childTnLst>
                                </p:cTn>
                              </p:par>
                              <p:par>
                                <p:cTn id="115" presetID="9" presetClass="emph" presetSubtype="0" grpId="1" nodeType="withEffect">
                                  <p:stCondLst>
                                    <p:cond delay="0"/>
                                  </p:stCondLst>
                                  <p:childTnLst>
                                    <p:set>
                                      <p:cBhvr rctx="PPT">
                                        <p:cTn id="116" dur="indefinite"/>
                                        <p:tgtEl>
                                          <p:spTgt spid="300106"/>
                                        </p:tgtEl>
                                        <p:attrNameLst>
                                          <p:attrName>style.opacity</p:attrName>
                                        </p:attrNameLst>
                                      </p:cBhvr>
                                      <p:to>
                                        <p:strVal val="0.5"/>
                                      </p:to>
                                    </p:set>
                                    <p:animEffect filter="image" prLst="opacity: 0.5">
                                      <p:cBhvr rctx="IE">
                                        <p:cTn id="117" dur="indefinite"/>
                                        <p:tgtEl>
                                          <p:spTgt spid="300106"/>
                                        </p:tgtEl>
                                      </p:cBhvr>
                                    </p:animEffect>
                                  </p:childTnLst>
                                </p:cTn>
                              </p:par>
                              <p:par>
                                <p:cTn id="118" presetID="40" presetClass="entr" presetSubtype="0" fill="hold" grpId="0" nodeType="withEffect">
                                  <p:stCondLst>
                                    <p:cond delay="0"/>
                                  </p:stCondLst>
                                  <p:iterate type="lt">
                                    <p:tmPct val="10000"/>
                                  </p:iterate>
                                  <p:childTnLst>
                                    <p:set>
                                      <p:cBhvr>
                                        <p:cTn id="119" dur="1" fill="hold">
                                          <p:stCondLst>
                                            <p:cond delay="0"/>
                                          </p:stCondLst>
                                        </p:cTn>
                                        <p:tgtEl>
                                          <p:spTgt spid="300108"/>
                                        </p:tgtEl>
                                        <p:attrNameLst>
                                          <p:attrName>style.visibility</p:attrName>
                                        </p:attrNameLst>
                                      </p:cBhvr>
                                      <p:to>
                                        <p:strVal val="visible"/>
                                      </p:to>
                                    </p:set>
                                    <p:animEffect transition="in" filter="fade">
                                      <p:cBhvr>
                                        <p:cTn id="120" dur="1000"/>
                                        <p:tgtEl>
                                          <p:spTgt spid="300108"/>
                                        </p:tgtEl>
                                      </p:cBhvr>
                                    </p:animEffect>
                                    <p:anim calcmode="lin" valueType="num">
                                      <p:cBhvr>
                                        <p:cTn id="121" dur="1000" fill="hold"/>
                                        <p:tgtEl>
                                          <p:spTgt spid="300108"/>
                                        </p:tgtEl>
                                        <p:attrNameLst>
                                          <p:attrName>ppt_x</p:attrName>
                                        </p:attrNameLst>
                                      </p:cBhvr>
                                      <p:tavLst>
                                        <p:tav tm="0">
                                          <p:val>
                                            <p:strVal val="#ppt_x-.1"/>
                                          </p:val>
                                        </p:tav>
                                        <p:tav tm="100000">
                                          <p:val>
                                            <p:strVal val="#ppt_x"/>
                                          </p:val>
                                        </p:tav>
                                      </p:tavLst>
                                    </p:anim>
                                    <p:anim calcmode="lin" valueType="num">
                                      <p:cBhvr>
                                        <p:cTn id="122" dur="1000" fill="hold"/>
                                        <p:tgtEl>
                                          <p:spTgt spid="300108"/>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00107"/>
                                        </p:tgtEl>
                                        <p:attrNameLst>
                                          <p:attrName>style.visibility</p:attrName>
                                        </p:attrNameLst>
                                      </p:cBhvr>
                                      <p:to>
                                        <p:strVal val="visible"/>
                                      </p:to>
                                    </p:set>
                                    <p:animEffect transition="in" filter="fade">
                                      <p:cBhvr>
                                        <p:cTn id="127" dur="1000"/>
                                        <p:tgtEl>
                                          <p:spTgt spid="300107"/>
                                        </p:tgtEl>
                                      </p:cBhvr>
                                    </p:animEffect>
                                    <p:anim calcmode="lin" valueType="num">
                                      <p:cBhvr>
                                        <p:cTn id="128" dur="1000" fill="hold"/>
                                        <p:tgtEl>
                                          <p:spTgt spid="300107"/>
                                        </p:tgtEl>
                                        <p:attrNameLst>
                                          <p:attrName>ppt_x</p:attrName>
                                        </p:attrNameLst>
                                      </p:cBhvr>
                                      <p:tavLst>
                                        <p:tav tm="0">
                                          <p:val>
                                            <p:strVal val="#ppt_x"/>
                                          </p:val>
                                        </p:tav>
                                        <p:tav tm="100000">
                                          <p:val>
                                            <p:strVal val="#ppt_x"/>
                                          </p:val>
                                        </p:tav>
                                      </p:tavLst>
                                    </p:anim>
                                    <p:anim calcmode="lin" valueType="num">
                                      <p:cBhvr>
                                        <p:cTn id="129" dur="1000" fill="hold"/>
                                        <p:tgtEl>
                                          <p:spTgt spid="300107"/>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300101"/>
                                        </p:tgtEl>
                                        <p:attrNameLst>
                                          <p:attrName>style.visibility</p:attrName>
                                        </p:attrNameLst>
                                      </p:cBhvr>
                                      <p:to>
                                        <p:strVal val="visible"/>
                                      </p:to>
                                    </p:set>
                                    <p:animEffect transition="in" filter="dissolve">
                                      <p:cBhvr>
                                        <p:cTn id="134" dur="500"/>
                                        <p:tgtEl>
                                          <p:spTgt spid="300101"/>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mph" presetSubtype="0" grpId="1" nodeType="clickEffect">
                                  <p:stCondLst>
                                    <p:cond delay="0"/>
                                  </p:stCondLst>
                                  <p:childTnLst>
                                    <p:set>
                                      <p:cBhvr rctx="PPT">
                                        <p:cTn id="138" dur="indefinite"/>
                                        <p:tgtEl>
                                          <p:spTgt spid="300107"/>
                                        </p:tgtEl>
                                        <p:attrNameLst>
                                          <p:attrName>style.opacity</p:attrName>
                                        </p:attrNameLst>
                                      </p:cBhvr>
                                      <p:to>
                                        <p:strVal val="0.5"/>
                                      </p:to>
                                    </p:set>
                                    <p:animEffect filter="image" prLst="opacity: 0.5">
                                      <p:cBhvr rctx="IE">
                                        <p:cTn id="139" dur="indefinite"/>
                                        <p:tgtEl>
                                          <p:spTgt spid="300107"/>
                                        </p:tgtEl>
                                      </p:cBhvr>
                                    </p:animEffect>
                                  </p:childTnLst>
                                </p:cTn>
                              </p:par>
                              <p:par>
                                <p:cTn id="140" presetID="9" presetClass="emph" presetSubtype="0" grpId="1" nodeType="withEffect">
                                  <p:stCondLst>
                                    <p:cond delay="0"/>
                                  </p:stCondLst>
                                  <p:iterate type="lt">
                                    <p:tmAbs val="0"/>
                                  </p:iterate>
                                  <p:childTnLst>
                                    <p:set>
                                      <p:cBhvr rctx="PPT">
                                        <p:cTn id="141" dur="indefinite"/>
                                        <p:tgtEl>
                                          <p:spTgt spid="300108"/>
                                        </p:tgtEl>
                                        <p:attrNameLst>
                                          <p:attrName>style.opacity</p:attrName>
                                        </p:attrNameLst>
                                      </p:cBhvr>
                                      <p:to>
                                        <p:strVal val="0.5"/>
                                      </p:to>
                                    </p:set>
                                    <p:animEffect filter="image" prLst="opacity: 0.5">
                                      <p:cBhvr rctx="IE">
                                        <p:cTn id="142" dur="indefinite"/>
                                        <p:tgtEl>
                                          <p:spTgt spid="300108"/>
                                        </p:tgtEl>
                                      </p:cBhvr>
                                    </p:animEffect>
                                  </p:childTnLst>
                                </p:cTn>
                              </p:par>
                              <p:par>
                                <p:cTn id="143" presetID="40" presetClass="entr" presetSubtype="0" fill="hold" grpId="0" nodeType="withEffect">
                                  <p:stCondLst>
                                    <p:cond delay="0"/>
                                  </p:stCondLst>
                                  <p:iterate type="lt">
                                    <p:tmPct val="10000"/>
                                  </p:iterate>
                                  <p:childTnLst>
                                    <p:set>
                                      <p:cBhvr>
                                        <p:cTn id="144" dur="1" fill="hold">
                                          <p:stCondLst>
                                            <p:cond delay="0"/>
                                          </p:stCondLst>
                                        </p:cTn>
                                        <p:tgtEl>
                                          <p:spTgt spid="300110"/>
                                        </p:tgtEl>
                                        <p:attrNameLst>
                                          <p:attrName>style.visibility</p:attrName>
                                        </p:attrNameLst>
                                      </p:cBhvr>
                                      <p:to>
                                        <p:strVal val="visible"/>
                                      </p:to>
                                    </p:set>
                                    <p:animEffect transition="in" filter="fade">
                                      <p:cBhvr>
                                        <p:cTn id="145" dur="1000"/>
                                        <p:tgtEl>
                                          <p:spTgt spid="300110"/>
                                        </p:tgtEl>
                                      </p:cBhvr>
                                    </p:animEffect>
                                    <p:anim calcmode="lin" valueType="num">
                                      <p:cBhvr>
                                        <p:cTn id="146" dur="1000" fill="hold"/>
                                        <p:tgtEl>
                                          <p:spTgt spid="300110"/>
                                        </p:tgtEl>
                                        <p:attrNameLst>
                                          <p:attrName>ppt_x</p:attrName>
                                        </p:attrNameLst>
                                      </p:cBhvr>
                                      <p:tavLst>
                                        <p:tav tm="0">
                                          <p:val>
                                            <p:strVal val="#ppt_x-.1"/>
                                          </p:val>
                                        </p:tav>
                                        <p:tav tm="100000">
                                          <p:val>
                                            <p:strVal val="#ppt_x"/>
                                          </p:val>
                                        </p:tav>
                                      </p:tavLst>
                                    </p:anim>
                                    <p:anim calcmode="lin" valueType="num">
                                      <p:cBhvr>
                                        <p:cTn id="147" dur="1000" fill="hold"/>
                                        <p:tgtEl>
                                          <p:spTgt spid="300110"/>
                                        </p:tgtEl>
                                        <p:attrNameLst>
                                          <p:attrName>ppt_y</p:attrName>
                                        </p:attrNameLst>
                                      </p:cBhvr>
                                      <p:tavLst>
                                        <p:tav tm="0">
                                          <p:val>
                                            <p:strVal val="#ppt_y"/>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7" presetClass="entr" presetSubtype="0" fill="hold" grpId="0" nodeType="clickEffect">
                                  <p:stCondLst>
                                    <p:cond delay="0"/>
                                  </p:stCondLst>
                                  <p:childTnLst>
                                    <p:set>
                                      <p:cBhvr>
                                        <p:cTn id="151" dur="1" fill="hold">
                                          <p:stCondLst>
                                            <p:cond delay="0"/>
                                          </p:stCondLst>
                                        </p:cTn>
                                        <p:tgtEl>
                                          <p:spTgt spid="300109"/>
                                        </p:tgtEl>
                                        <p:attrNameLst>
                                          <p:attrName>style.visibility</p:attrName>
                                        </p:attrNameLst>
                                      </p:cBhvr>
                                      <p:to>
                                        <p:strVal val="visible"/>
                                      </p:to>
                                    </p:set>
                                    <p:animEffect transition="in" filter="fade">
                                      <p:cBhvr>
                                        <p:cTn id="152" dur="1000"/>
                                        <p:tgtEl>
                                          <p:spTgt spid="300109"/>
                                        </p:tgtEl>
                                      </p:cBhvr>
                                    </p:animEffect>
                                    <p:anim calcmode="lin" valueType="num">
                                      <p:cBhvr>
                                        <p:cTn id="153" dur="1000" fill="hold"/>
                                        <p:tgtEl>
                                          <p:spTgt spid="300109"/>
                                        </p:tgtEl>
                                        <p:attrNameLst>
                                          <p:attrName>ppt_x</p:attrName>
                                        </p:attrNameLst>
                                      </p:cBhvr>
                                      <p:tavLst>
                                        <p:tav tm="0">
                                          <p:val>
                                            <p:strVal val="#ppt_x"/>
                                          </p:val>
                                        </p:tav>
                                        <p:tav tm="100000">
                                          <p:val>
                                            <p:strVal val="#ppt_x"/>
                                          </p:val>
                                        </p:tav>
                                      </p:tavLst>
                                    </p:anim>
                                    <p:anim calcmode="lin" valueType="num">
                                      <p:cBhvr>
                                        <p:cTn id="154" dur="1000" fill="hold"/>
                                        <p:tgtEl>
                                          <p:spTgt spid="300109"/>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300103"/>
                                        </p:tgtEl>
                                        <p:attrNameLst>
                                          <p:attrName>style.visibility</p:attrName>
                                        </p:attrNameLst>
                                      </p:cBhvr>
                                      <p:to>
                                        <p:strVal val="visible"/>
                                      </p:to>
                                    </p:set>
                                    <p:animEffect transition="in" filter="dissolve">
                                      <p:cBhvr>
                                        <p:cTn id="159" dur="500"/>
                                        <p:tgtEl>
                                          <p:spTgt spid="300103"/>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mph" presetSubtype="0" grpId="1" nodeType="clickEffect">
                                  <p:stCondLst>
                                    <p:cond delay="0"/>
                                  </p:stCondLst>
                                  <p:childTnLst>
                                    <p:set>
                                      <p:cBhvr rctx="PPT">
                                        <p:cTn id="163" dur="indefinite"/>
                                        <p:tgtEl>
                                          <p:spTgt spid="300109"/>
                                        </p:tgtEl>
                                        <p:attrNameLst>
                                          <p:attrName>style.opacity</p:attrName>
                                        </p:attrNameLst>
                                      </p:cBhvr>
                                      <p:to>
                                        <p:strVal val="0.5"/>
                                      </p:to>
                                    </p:set>
                                    <p:animEffect filter="image" prLst="opacity: 0.5">
                                      <p:cBhvr rctx="IE">
                                        <p:cTn id="164" dur="indefinite"/>
                                        <p:tgtEl>
                                          <p:spTgt spid="300109"/>
                                        </p:tgtEl>
                                      </p:cBhvr>
                                    </p:animEffect>
                                  </p:childTnLst>
                                </p:cTn>
                              </p:par>
                              <p:par>
                                <p:cTn id="165" presetID="9" presetClass="emph" presetSubtype="0" grpId="1" nodeType="withEffect">
                                  <p:stCondLst>
                                    <p:cond delay="0"/>
                                  </p:stCondLst>
                                  <p:iterate type="lt">
                                    <p:tmAbs val="0"/>
                                  </p:iterate>
                                  <p:childTnLst>
                                    <p:set>
                                      <p:cBhvr rctx="PPT">
                                        <p:cTn id="166" dur="indefinite"/>
                                        <p:tgtEl>
                                          <p:spTgt spid="300110"/>
                                        </p:tgtEl>
                                        <p:attrNameLst>
                                          <p:attrName>style.opacity</p:attrName>
                                        </p:attrNameLst>
                                      </p:cBhvr>
                                      <p:to>
                                        <p:strVal val="0.5"/>
                                      </p:to>
                                    </p:set>
                                    <p:animEffect filter="image" prLst="opacity: 0.5">
                                      <p:cBhvr rctx="IE">
                                        <p:cTn id="167" dur="indefinite"/>
                                        <p:tgtEl>
                                          <p:spTgt spid="300110"/>
                                        </p:tgtEl>
                                      </p:cBhvr>
                                    </p:animEffect>
                                  </p:childTnLst>
                                </p:cTn>
                              </p:par>
                            </p:childTnLst>
                          </p:cTn>
                        </p:par>
                        <p:par>
                          <p:cTn id="168" fill="hold">
                            <p:stCondLst>
                              <p:cond delay="0"/>
                            </p:stCondLst>
                            <p:childTnLst>
                              <p:par>
                                <p:cTn id="169" presetID="47" presetClass="entr" presetSubtype="0" fill="hold" grpId="0" nodeType="afterEffect">
                                  <p:stCondLst>
                                    <p:cond delay="0"/>
                                  </p:stCondLst>
                                  <p:childTnLst>
                                    <p:set>
                                      <p:cBhvr>
                                        <p:cTn id="170" dur="1" fill="hold">
                                          <p:stCondLst>
                                            <p:cond delay="0"/>
                                          </p:stCondLst>
                                        </p:cTn>
                                        <p:tgtEl>
                                          <p:spTgt spid="300047"/>
                                        </p:tgtEl>
                                        <p:attrNameLst>
                                          <p:attrName>style.visibility</p:attrName>
                                        </p:attrNameLst>
                                      </p:cBhvr>
                                      <p:to>
                                        <p:strVal val="visible"/>
                                      </p:to>
                                    </p:set>
                                    <p:animEffect transition="in" filter="fade">
                                      <p:cBhvr>
                                        <p:cTn id="171" dur="1000"/>
                                        <p:tgtEl>
                                          <p:spTgt spid="300047"/>
                                        </p:tgtEl>
                                      </p:cBhvr>
                                    </p:animEffect>
                                    <p:anim calcmode="lin" valueType="num">
                                      <p:cBhvr>
                                        <p:cTn id="172" dur="1000" fill="hold"/>
                                        <p:tgtEl>
                                          <p:spTgt spid="300047"/>
                                        </p:tgtEl>
                                        <p:attrNameLst>
                                          <p:attrName>ppt_x</p:attrName>
                                        </p:attrNameLst>
                                      </p:cBhvr>
                                      <p:tavLst>
                                        <p:tav tm="0">
                                          <p:val>
                                            <p:strVal val="#ppt_x"/>
                                          </p:val>
                                        </p:tav>
                                        <p:tav tm="100000">
                                          <p:val>
                                            <p:strVal val="#ppt_x"/>
                                          </p:val>
                                        </p:tav>
                                      </p:tavLst>
                                    </p:anim>
                                    <p:anim calcmode="lin" valueType="num">
                                      <p:cBhvr>
                                        <p:cTn id="173" dur="1000" fill="hold"/>
                                        <p:tgtEl>
                                          <p:spTgt spid="3000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P spid="300037" grpId="0" animBg="1"/>
      <p:bldP spid="300041" grpId="0" animBg="1"/>
      <p:bldP spid="300044" grpId="0" animBg="1"/>
      <p:bldP spid="300045" grpId="0" animBg="1"/>
      <p:bldP spid="300046" grpId="0" animBg="1"/>
      <p:bldP spid="300047" grpId="0" animBg="1"/>
      <p:bldP spid="300104" grpId="0"/>
      <p:bldP spid="300104" grpId="1"/>
      <p:bldP spid="300105" grpId="0"/>
      <p:bldP spid="300105" grpId="1"/>
      <p:bldP spid="300106" grpId="0"/>
      <p:bldP spid="300106" grpId="1"/>
      <p:bldP spid="300107" grpId="0"/>
      <p:bldP spid="300107" grpId="1"/>
      <p:bldP spid="300108" grpId="0"/>
      <p:bldP spid="300108" grpId="1"/>
      <p:bldP spid="300109" grpId="0"/>
      <p:bldP spid="300109" grpId="1"/>
      <p:bldP spid="300110" grpId="0"/>
      <p:bldP spid="300110" grpId="1"/>
      <p:bldP spid="300085" grpId="0"/>
      <p:bldP spid="300087" grpId="0"/>
      <p:bldP spid="300089" grpId="0"/>
      <p:bldP spid="300091" grpId="0"/>
      <p:bldP spid="300093" grpId="0"/>
      <p:bldP spid="300095" grpId="0"/>
      <p:bldP spid="300097" grpId="0"/>
      <p:bldP spid="300099" grpId="0"/>
      <p:bldP spid="300101" grpId="0"/>
      <p:bldP spid="300103" grpId="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mtClean="0"/>
              <a:t>Dalton’s Law</a:t>
            </a:r>
          </a:p>
        </p:txBody>
      </p:sp>
      <p:sp>
        <p:nvSpPr>
          <p:cNvPr id="133123" name="Rectangle 3"/>
          <p:cNvSpPr>
            <a:spLocks noChangeArrowheads="1"/>
          </p:cNvSpPr>
          <p:nvPr>
            <p:ph type="body" idx="1"/>
          </p:nvPr>
        </p:nvSpPr>
        <p:spPr>
          <a:xfrm>
            <a:off x="2212975" y="1600200"/>
            <a:ext cx="6462713" cy="2224088"/>
          </a:xfrm>
          <a:noFill/>
        </p:spPr>
        <p:txBody>
          <a:bodyPr/>
          <a:lstStyle/>
          <a:p>
            <a:pPr eaLnBrk="1" hangingPunct="1">
              <a:spcBef>
                <a:spcPct val="100000"/>
              </a:spcBef>
              <a:buFontTx/>
              <a:buNone/>
            </a:pPr>
            <a:r>
              <a:rPr lang="en-US" sz="2400" smtClean="0"/>
              <a:t>    The total pressure of a mixture of gases equals the sum of the partial pressures      of the individual gases.</a:t>
            </a:r>
          </a:p>
        </p:txBody>
      </p:sp>
      <p:grpSp>
        <p:nvGrpSpPr>
          <p:cNvPr id="133124" name="Group 4"/>
          <p:cNvGrpSpPr>
            <a:grpSpLocks/>
          </p:cNvGrpSpPr>
          <p:nvPr/>
        </p:nvGrpSpPr>
        <p:grpSpPr bwMode="auto">
          <a:xfrm>
            <a:off x="1935163" y="3124200"/>
            <a:ext cx="6370637" cy="1008063"/>
            <a:chOff x="1027" y="1968"/>
            <a:chExt cx="4013" cy="635"/>
          </a:xfrm>
        </p:grpSpPr>
        <p:sp>
          <p:nvSpPr>
            <p:cNvPr id="133129" name="AutoShape 5"/>
            <p:cNvSpPr>
              <a:spLocks noChangeArrowheads="1"/>
            </p:cNvSpPr>
            <p:nvPr/>
          </p:nvSpPr>
          <p:spPr bwMode="auto">
            <a:xfrm>
              <a:off x="1191" y="1968"/>
              <a:ext cx="3657" cy="635"/>
            </a:xfrm>
            <a:prstGeom prst="roundRect">
              <a:avLst>
                <a:gd name="adj" fmla="val 16667"/>
              </a:avLst>
            </a:prstGeom>
            <a:solidFill>
              <a:schemeClr val="accent1"/>
            </a:solidFill>
            <a:ln w="28575">
              <a:solidFill>
                <a:srgbClr val="000000"/>
              </a:solidFill>
              <a:round/>
              <a:headEnd/>
              <a:tailEnd/>
            </a:ln>
          </p:spPr>
          <p:txBody>
            <a:bodyPr wrap="none" anchor="ctr"/>
            <a:lstStyle/>
            <a:p>
              <a:endParaRPr lang="en-US"/>
            </a:p>
          </p:txBody>
        </p:sp>
        <p:sp>
          <p:nvSpPr>
            <p:cNvPr id="133130" name="Text Box 6"/>
            <p:cNvSpPr txBox="1">
              <a:spLocks noChangeArrowheads="1"/>
            </p:cNvSpPr>
            <p:nvPr/>
          </p:nvSpPr>
          <p:spPr bwMode="auto">
            <a:xfrm>
              <a:off x="1027" y="1977"/>
              <a:ext cx="4013" cy="519"/>
            </a:xfrm>
            <a:prstGeom prst="rect">
              <a:avLst/>
            </a:prstGeom>
            <a:noFill/>
            <a:ln w="9525">
              <a:noFill/>
              <a:miter lim="800000"/>
              <a:headEnd/>
              <a:tailEnd/>
            </a:ln>
          </p:spPr>
          <p:txBody>
            <a:bodyPr>
              <a:spAutoFit/>
            </a:bodyPr>
            <a:lstStyle/>
            <a:p>
              <a:pPr eaLnBrk="0" hangingPunct="0">
                <a:spcBef>
                  <a:spcPct val="50000"/>
                </a:spcBef>
              </a:pPr>
              <a:r>
                <a:rPr lang="en-US" sz="4800" i="1">
                  <a:solidFill>
                    <a:schemeClr val="accent2"/>
                  </a:solidFill>
                </a:rPr>
                <a:t>P</a:t>
              </a:r>
              <a:r>
                <a:rPr lang="en-US" sz="4800" i="1" baseline="-25000">
                  <a:solidFill>
                    <a:schemeClr val="accent2"/>
                  </a:solidFill>
                </a:rPr>
                <a:t>total</a:t>
              </a:r>
              <a:r>
                <a:rPr lang="en-US" sz="4800">
                  <a:solidFill>
                    <a:schemeClr val="accent2"/>
                  </a:solidFill>
                </a:rPr>
                <a:t> = </a:t>
              </a:r>
              <a:r>
                <a:rPr lang="en-US" sz="4800" i="1">
                  <a:solidFill>
                    <a:schemeClr val="accent2"/>
                  </a:solidFill>
                </a:rPr>
                <a:t>P</a:t>
              </a:r>
              <a:r>
                <a:rPr lang="en-US" sz="4800" i="1" baseline="-25000">
                  <a:solidFill>
                    <a:schemeClr val="accent2"/>
                  </a:solidFill>
                </a:rPr>
                <a:t>1</a:t>
              </a:r>
              <a:r>
                <a:rPr lang="en-US" sz="4800">
                  <a:solidFill>
                    <a:schemeClr val="accent2"/>
                  </a:solidFill>
                </a:rPr>
                <a:t> + </a:t>
              </a:r>
              <a:r>
                <a:rPr lang="en-US" sz="4800" i="1">
                  <a:solidFill>
                    <a:schemeClr val="accent2"/>
                  </a:solidFill>
                </a:rPr>
                <a:t>P</a:t>
              </a:r>
              <a:r>
                <a:rPr lang="en-US" sz="4800" i="1" baseline="-25000">
                  <a:solidFill>
                    <a:schemeClr val="accent2"/>
                  </a:solidFill>
                </a:rPr>
                <a:t>2</a:t>
              </a:r>
              <a:r>
                <a:rPr lang="en-US" sz="4800">
                  <a:solidFill>
                    <a:schemeClr val="accent2"/>
                  </a:solidFill>
                </a:rPr>
                <a:t> + ...</a:t>
              </a:r>
            </a:p>
          </p:txBody>
        </p:sp>
      </p:grpSp>
      <p:pic>
        <p:nvPicPr>
          <p:cNvPr id="133125" name="Picture 7" descr="Dalton"/>
          <p:cNvPicPr>
            <a:picLocks noChangeAspect="1" noChangeArrowheads="1"/>
          </p:cNvPicPr>
          <p:nvPr/>
        </p:nvPicPr>
        <p:blipFill>
          <a:blip r:embed="rId3" cstate="print"/>
          <a:srcRect l="22560" t="4459" r="34016" b="48709"/>
          <a:stretch>
            <a:fillRect/>
          </a:stretch>
        </p:blipFill>
        <p:spPr bwMode="auto">
          <a:xfrm>
            <a:off x="609600" y="1211263"/>
            <a:ext cx="1582738" cy="1784350"/>
          </a:xfrm>
          <a:prstGeom prst="rect">
            <a:avLst/>
          </a:prstGeom>
          <a:noFill/>
          <a:ln w="19050">
            <a:solidFill>
              <a:srgbClr val="000000"/>
            </a:solidFill>
            <a:miter lim="800000"/>
            <a:headEnd/>
            <a:tailEnd/>
          </a:ln>
        </p:spPr>
      </p:pic>
      <p:pic>
        <p:nvPicPr>
          <p:cNvPr id="804872" name="Picture 8"/>
          <p:cNvPicPr>
            <a:picLocks noChangeAspect="1" noChangeArrowheads="1"/>
          </p:cNvPicPr>
          <p:nvPr/>
        </p:nvPicPr>
        <p:blipFill>
          <a:blip r:embed="rId4" cstate="print"/>
          <a:srcRect/>
          <a:stretch>
            <a:fillRect/>
          </a:stretch>
        </p:blipFill>
        <p:spPr bwMode="auto">
          <a:xfrm>
            <a:off x="1257300" y="4267200"/>
            <a:ext cx="3821113" cy="2411413"/>
          </a:xfrm>
          <a:prstGeom prst="rect">
            <a:avLst/>
          </a:prstGeom>
          <a:noFill/>
          <a:ln w="28575">
            <a:noFill/>
            <a:miter lim="800000"/>
            <a:headEnd/>
            <a:tailEnd/>
          </a:ln>
        </p:spPr>
      </p:pic>
      <p:sp>
        <p:nvSpPr>
          <p:cNvPr id="804873" name="Text Box 9"/>
          <p:cNvSpPr txBox="1">
            <a:spLocks noChangeArrowheads="1"/>
          </p:cNvSpPr>
          <p:nvPr/>
        </p:nvSpPr>
        <p:spPr bwMode="auto">
          <a:xfrm>
            <a:off x="5227638" y="4346575"/>
            <a:ext cx="3711575" cy="2282825"/>
          </a:xfrm>
          <a:prstGeom prst="rect">
            <a:avLst/>
          </a:prstGeom>
          <a:noFill/>
          <a:ln w="9525">
            <a:noFill/>
            <a:miter lim="800000"/>
            <a:headEnd/>
            <a:tailEnd/>
          </a:ln>
        </p:spPr>
        <p:txBody>
          <a:bodyPr>
            <a:spAutoFit/>
          </a:bodyPr>
          <a:lstStyle/>
          <a:p>
            <a:pPr algn="l" eaLnBrk="0" hangingPunct="0"/>
            <a:r>
              <a:rPr lang="en-US" sz="2400"/>
              <a:t>When a H</a:t>
            </a:r>
            <a:r>
              <a:rPr lang="en-US" sz="2400" baseline="-25000"/>
              <a:t>2</a:t>
            </a:r>
            <a:r>
              <a:rPr lang="en-US" sz="2400"/>
              <a:t> gas is collected by water displacement, the gas    in the collection bottle     is actually a mixture        of H</a:t>
            </a:r>
            <a:r>
              <a:rPr lang="en-US" sz="2400" baseline="-25000"/>
              <a:t>2</a:t>
            </a:r>
            <a:r>
              <a:rPr lang="en-US" sz="2400"/>
              <a:t> and water vapor. </a:t>
            </a:r>
          </a:p>
        </p:txBody>
      </p:sp>
      <p:sp>
        <p:nvSpPr>
          <p:cNvPr id="133128" name="Rectangle 10"/>
          <p:cNvSpPr>
            <a:spLocks noChangeArrowheads="1"/>
          </p:cNvSpPr>
          <p:nvPr/>
        </p:nvSpPr>
        <p:spPr bwMode="auto">
          <a:xfrm>
            <a:off x="1371600" y="670560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04872"/>
                                        </p:tgtEl>
                                        <p:attrNameLst>
                                          <p:attrName>style.visibility</p:attrName>
                                        </p:attrNameLst>
                                      </p:cBhvr>
                                      <p:to>
                                        <p:strVal val="visible"/>
                                      </p:to>
                                    </p:set>
                                    <p:animEffect transition="in" filter="dissolve">
                                      <p:cBhvr>
                                        <p:cTn id="7" dur="500"/>
                                        <p:tgtEl>
                                          <p:spTgt spid="8048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04873"/>
                                        </p:tgtEl>
                                        <p:attrNameLst>
                                          <p:attrName>style.visibility</p:attrName>
                                        </p:attrNameLst>
                                      </p:cBhvr>
                                      <p:to>
                                        <p:strVal val="visible"/>
                                      </p:to>
                                    </p:set>
                                    <p:animEffect transition="in" filter="wipe(left)">
                                      <p:cBhvr>
                                        <p:cTn id="11" dur="500"/>
                                        <p:tgtEl>
                                          <p:spTgt spid="804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73"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p>
        </p:txBody>
      </p:sp>
      <p:sp>
        <p:nvSpPr>
          <p:cNvPr id="806915"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t>GIVEN:</a:t>
            </a:r>
          </a:p>
          <a:p>
            <a:pPr algn="l" eaLnBrk="0" hangingPunct="0">
              <a:spcBef>
                <a:spcPct val="20000"/>
              </a:spcBef>
            </a:pPr>
            <a:r>
              <a:rPr lang="en-US" sz="3200"/>
              <a:t>P</a:t>
            </a:r>
            <a:r>
              <a:rPr lang="en-US" sz="3200" baseline="-25000"/>
              <a:t>H</a:t>
            </a:r>
            <a:r>
              <a:rPr lang="en-US" sz="2400" baseline="-50000"/>
              <a:t>2</a:t>
            </a:r>
            <a:r>
              <a:rPr lang="en-US" sz="3200"/>
              <a:t> = ?</a:t>
            </a:r>
          </a:p>
          <a:p>
            <a:pPr algn="l" eaLnBrk="0" hangingPunct="0">
              <a:spcBef>
                <a:spcPct val="20000"/>
              </a:spcBef>
            </a:pPr>
            <a:r>
              <a:rPr lang="en-US" sz="3200"/>
              <a:t>P</a:t>
            </a:r>
            <a:r>
              <a:rPr lang="en-US" sz="3200" baseline="-25000"/>
              <a:t>total</a:t>
            </a:r>
            <a:r>
              <a:rPr lang="en-US" sz="3200"/>
              <a:t> = 94.4 kPa</a:t>
            </a:r>
          </a:p>
          <a:p>
            <a:pPr algn="l" eaLnBrk="0" hangingPunct="0">
              <a:spcBef>
                <a:spcPct val="20000"/>
              </a:spcBef>
            </a:pPr>
            <a:r>
              <a:rPr lang="en-US" sz="3200"/>
              <a:t>P</a:t>
            </a:r>
            <a:r>
              <a:rPr lang="en-US" sz="3200" baseline="-25000"/>
              <a:t>H</a:t>
            </a:r>
            <a:r>
              <a:rPr lang="en-US" sz="2400" baseline="-50000"/>
              <a:t>2</a:t>
            </a:r>
            <a:r>
              <a:rPr lang="en-US" sz="3200" baseline="-25000"/>
              <a:t>O</a:t>
            </a:r>
            <a:r>
              <a:rPr lang="en-US" sz="3200"/>
              <a:t> = 2.72 kPa</a:t>
            </a:r>
          </a:p>
        </p:txBody>
      </p:sp>
      <p:sp>
        <p:nvSpPr>
          <p:cNvPr id="806916" name="Text Box 4"/>
          <p:cNvSpPr txBox="1">
            <a:spLocks noChangeArrowheads="1"/>
          </p:cNvSpPr>
          <p:nvPr/>
        </p:nvSpPr>
        <p:spPr bwMode="auto">
          <a:xfrm>
            <a:off x="4011613" y="3325813"/>
            <a:ext cx="5132387" cy="3327400"/>
          </a:xfrm>
          <a:prstGeom prst="rect">
            <a:avLst/>
          </a:prstGeom>
          <a:noFill/>
          <a:ln w="9525">
            <a:noFill/>
            <a:miter lim="800000"/>
            <a:headEnd/>
            <a:tailEnd/>
          </a:ln>
        </p:spPr>
        <p:txBody>
          <a:bodyPr/>
          <a:lstStyle/>
          <a:p>
            <a:pPr algn="l" eaLnBrk="0" hangingPunct="0">
              <a:spcBef>
                <a:spcPct val="20000"/>
              </a:spcBef>
            </a:pPr>
            <a:r>
              <a:rPr lang="en-US" sz="3200"/>
              <a:t>WORK:</a:t>
            </a:r>
          </a:p>
          <a:p>
            <a:pPr algn="l" eaLnBrk="0" hangingPunct="0">
              <a:spcBef>
                <a:spcPct val="20000"/>
              </a:spcBef>
            </a:pPr>
            <a:r>
              <a:rPr lang="en-US" sz="3200"/>
              <a:t>P</a:t>
            </a:r>
            <a:r>
              <a:rPr lang="en-US" sz="3200" baseline="-25000"/>
              <a:t>total</a:t>
            </a:r>
            <a:r>
              <a:rPr lang="en-US" sz="3200"/>
              <a:t> = P</a:t>
            </a:r>
            <a:r>
              <a:rPr lang="en-US" sz="3200" baseline="-25000"/>
              <a:t>H</a:t>
            </a:r>
            <a:r>
              <a:rPr lang="en-US" sz="2400" baseline="-50000"/>
              <a:t>2</a:t>
            </a:r>
            <a:r>
              <a:rPr lang="en-US" sz="3200" baseline="-25000"/>
              <a:t> </a:t>
            </a:r>
            <a:r>
              <a:rPr lang="en-US" sz="3200"/>
              <a:t>+ P</a:t>
            </a:r>
            <a:r>
              <a:rPr lang="en-US" sz="3200" baseline="-25000"/>
              <a:t>H</a:t>
            </a:r>
            <a:r>
              <a:rPr lang="en-US" sz="2400" baseline="-50000"/>
              <a:t>2</a:t>
            </a:r>
            <a:r>
              <a:rPr lang="en-US" sz="3200" baseline="-25000"/>
              <a:t>O</a:t>
            </a:r>
            <a:r>
              <a:rPr lang="en-US" sz="3200"/>
              <a:t> </a:t>
            </a:r>
          </a:p>
          <a:p>
            <a:pPr algn="l" eaLnBrk="0" hangingPunct="0">
              <a:spcBef>
                <a:spcPct val="40000"/>
              </a:spcBef>
            </a:pPr>
            <a:r>
              <a:rPr lang="en-US" sz="3200"/>
              <a:t>94.4 kPa = P</a:t>
            </a:r>
            <a:r>
              <a:rPr lang="en-US" sz="3200" baseline="-25000"/>
              <a:t>H</a:t>
            </a:r>
            <a:r>
              <a:rPr lang="en-US" sz="2400" baseline="-50000"/>
              <a:t>2</a:t>
            </a:r>
            <a:r>
              <a:rPr lang="en-US" sz="3200"/>
              <a:t> + 2.72 kPa</a:t>
            </a:r>
          </a:p>
          <a:p>
            <a:pPr algn="l" eaLnBrk="0" hangingPunct="0">
              <a:spcBef>
                <a:spcPct val="40000"/>
              </a:spcBef>
            </a:pPr>
            <a:r>
              <a:rPr lang="en-US" sz="3200"/>
              <a:t>P</a:t>
            </a:r>
            <a:r>
              <a:rPr lang="en-US" sz="3200" baseline="-25000"/>
              <a:t>H</a:t>
            </a:r>
            <a:r>
              <a:rPr lang="en-US" sz="2400" baseline="-50000"/>
              <a:t>2</a:t>
            </a:r>
            <a:r>
              <a:rPr lang="en-US" sz="3200"/>
              <a:t> = 91.7 kPa</a:t>
            </a:r>
          </a:p>
        </p:txBody>
      </p:sp>
      <p:sp>
        <p:nvSpPr>
          <p:cNvPr id="134149" name="Rectangle 5"/>
          <p:cNvSpPr>
            <a:spLocks noGrp="1" noChangeArrowheads="1"/>
          </p:cNvSpPr>
          <p:nvPr>
            <p:ph type="title"/>
          </p:nvPr>
        </p:nvSpPr>
        <p:spPr/>
        <p:txBody>
          <a:bodyPr/>
          <a:lstStyle/>
          <a:p>
            <a:pPr eaLnBrk="1" hangingPunct="1"/>
            <a:r>
              <a:rPr lang="en-US" smtClean="0"/>
              <a:t>Dalton’s Law</a:t>
            </a:r>
          </a:p>
        </p:txBody>
      </p:sp>
      <p:sp>
        <p:nvSpPr>
          <p:cNvPr id="134150" name="Rectangle 6"/>
          <p:cNvSpPr>
            <a:spLocks noChangeArrowheads="1"/>
          </p:cNvSpPr>
          <p:nvPr>
            <p:ph type="body" idx="1"/>
          </p:nvPr>
        </p:nvSpPr>
        <p:spPr>
          <a:xfrm>
            <a:off x="866775" y="1219200"/>
            <a:ext cx="7896225" cy="1543050"/>
          </a:xfrm>
          <a:noFill/>
        </p:spPr>
        <p:txBody>
          <a:bodyPr/>
          <a:lstStyle/>
          <a:p>
            <a:pPr eaLnBrk="1" hangingPunct="1">
              <a:lnSpc>
                <a:spcPct val="90000"/>
              </a:lnSpc>
              <a:spcBef>
                <a:spcPct val="100000"/>
              </a:spcBef>
              <a:buFontTx/>
              <a:buNone/>
            </a:pPr>
            <a:r>
              <a:rPr lang="en-US" sz="2400" smtClean="0"/>
              <a:t>    Hydrogen gas is collected over water at 22.5°C.     Find the pressure of the dry gas if the atmospheric pressure is 94.4 kPa.</a:t>
            </a:r>
          </a:p>
        </p:txBody>
      </p:sp>
      <p:sp>
        <p:nvSpPr>
          <p:cNvPr id="134151" name="Line 7"/>
          <p:cNvSpPr>
            <a:spLocks noChangeShapeType="1"/>
          </p:cNvSpPr>
          <p:nvPr/>
        </p:nvSpPr>
        <p:spPr bwMode="auto">
          <a:xfrm>
            <a:off x="3786188" y="3333750"/>
            <a:ext cx="0" cy="3284538"/>
          </a:xfrm>
          <a:prstGeom prst="line">
            <a:avLst/>
          </a:prstGeom>
          <a:noFill/>
          <a:ln w="28575">
            <a:solidFill>
              <a:schemeClr val="tx1"/>
            </a:solidFill>
            <a:round/>
            <a:headEnd/>
            <a:tailEnd/>
          </a:ln>
        </p:spPr>
        <p:txBody>
          <a:bodyPr wrap="none" anchor="ctr"/>
          <a:lstStyle/>
          <a:p>
            <a:endParaRPr lang="en-US"/>
          </a:p>
        </p:txBody>
      </p:sp>
      <p:sp>
        <p:nvSpPr>
          <p:cNvPr id="134152"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p>
        </p:txBody>
      </p:sp>
      <p:sp>
        <p:nvSpPr>
          <p:cNvPr id="806921" name="AutoShape 9"/>
          <p:cNvSpPr>
            <a:spLocks noChangeArrowheads="1"/>
          </p:cNvSpPr>
          <p:nvPr/>
        </p:nvSpPr>
        <p:spPr bwMode="auto">
          <a:xfrm>
            <a:off x="195263" y="5940425"/>
            <a:ext cx="3838575" cy="788988"/>
          </a:xfrm>
          <a:prstGeom prst="wedgeRectCallout">
            <a:avLst>
              <a:gd name="adj1" fmla="val -4051"/>
              <a:gd name="adj2" fmla="val -94870"/>
            </a:avLst>
          </a:prstGeom>
          <a:solidFill>
            <a:schemeClr val="accent1"/>
          </a:solidFill>
          <a:ln w="9525">
            <a:solidFill>
              <a:schemeClr val="bg2"/>
            </a:solidFill>
            <a:miter lim="800000"/>
            <a:headEnd/>
            <a:tailEnd/>
          </a:ln>
        </p:spPr>
        <p:txBody>
          <a:bodyPr/>
          <a:lstStyle/>
          <a:p>
            <a:pPr eaLnBrk="0" hangingPunct="0"/>
            <a:r>
              <a:rPr lang="en-US" sz="2000">
                <a:solidFill>
                  <a:schemeClr val="accent2"/>
                </a:solidFill>
              </a:rPr>
              <a:t>Look up water-vapor pressure on p.899 for 22.5</a:t>
            </a:r>
            <a:r>
              <a:rPr lang="en-US" sz="2000">
                <a:solidFill>
                  <a:schemeClr val="accent2"/>
                </a:solidFill>
                <a:cs typeface="Times New Roman" pitchFamily="18" charset="0"/>
              </a:rPr>
              <a:t>°C.</a:t>
            </a:r>
            <a:endParaRPr lang="en-US" sz="2000">
              <a:solidFill>
                <a:schemeClr val="accent2"/>
              </a:solidFill>
            </a:endParaRPr>
          </a:p>
        </p:txBody>
      </p:sp>
      <p:sp>
        <p:nvSpPr>
          <p:cNvPr id="806922" name="AutoShape 10"/>
          <p:cNvSpPr>
            <a:spLocks noChangeArrowheads="1"/>
          </p:cNvSpPr>
          <p:nvPr/>
        </p:nvSpPr>
        <p:spPr bwMode="auto">
          <a:xfrm>
            <a:off x="4892675" y="5940425"/>
            <a:ext cx="3838575" cy="788988"/>
          </a:xfrm>
          <a:prstGeom prst="wedgeRectCallout">
            <a:avLst>
              <a:gd name="adj1" fmla="val -34741"/>
              <a:gd name="adj2" fmla="val -70324"/>
            </a:avLst>
          </a:prstGeom>
          <a:solidFill>
            <a:schemeClr val="accent1"/>
          </a:solidFill>
          <a:ln w="9525">
            <a:solidFill>
              <a:schemeClr val="bg2"/>
            </a:solidFill>
            <a:miter lim="800000"/>
            <a:headEnd/>
            <a:tailEnd/>
          </a:ln>
        </p:spPr>
        <p:txBody>
          <a:bodyPr/>
          <a:lstStyle/>
          <a:p>
            <a:pPr eaLnBrk="0" hangingPunct="0"/>
            <a:r>
              <a:rPr lang="en-US" sz="2000">
                <a:solidFill>
                  <a:schemeClr val="accent2"/>
                </a:solidFill>
              </a:rPr>
              <a:t>Sig Figs: Round to least number of decimal places.</a:t>
            </a:r>
          </a:p>
        </p:txBody>
      </p:sp>
      <p:sp>
        <p:nvSpPr>
          <p:cNvPr id="134155" name="AutoShape 11"/>
          <p:cNvSpPr>
            <a:spLocks noChangeArrowheads="1"/>
          </p:cNvSpPr>
          <p:nvPr/>
        </p:nvSpPr>
        <p:spPr bwMode="auto">
          <a:xfrm>
            <a:off x="200025" y="2482850"/>
            <a:ext cx="8729663" cy="788988"/>
          </a:xfrm>
          <a:prstGeom prst="wedgeRectCallout">
            <a:avLst>
              <a:gd name="adj1" fmla="val -32468"/>
              <a:gd name="adj2" fmla="val -47384"/>
            </a:avLst>
          </a:prstGeom>
          <a:solidFill>
            <a:schemeClr val="accent1"/>
          </a:solidFill>
          <a:ln w="9525">
            <a:solidFill>
              <a:schemeClr val="bg2"/>
            </a:solidFill>
            <a:miter lim="800000"/>
            <a:headEnd/>
            <a:tailEnd/>
          </a:ln>
        </p:spPr>
        <p:txBody>
          <a:bodyPr/>
          <a:lstStyle/>
          <a:p>
            <a:pPr eaLnBrk="0" hangingPunct="0"/>
            <a:r>
              <a:rPr lang="en-US" sz="2200">
                <a:solidFill>
                  <a:schemeClr val="accent2"/>
                </a:solidFill>
              </a:rPr>
              <a:t>The total pressure in the collection bottle is equal to atmospheric pressure and is a mixture of H</a:t>
            </a:r>
            <a:r>
              <a:rPr lang="en-US" sz="2200" baseline="-25000">
                <a:solidFill>
                  <a:schemeClr val="accent2"/>
                </a:solidFill>
              </a:rPr>
              <a:t>2</a:t>
            </a:r>
            <a:r>
              <a:rPr lang="en-US" sz="2200">
                <a:solidFill>
                  <a:schemeClr val="accent2"/>
                </a:solidFill>
              </a:rPr>
              <a:t> and water vapor.</a:t>
            </a:r>
          </a:p>
        </p:txBody>
      </p:sp>
      <p:sp>
        <p:nvSpPr>
          <p:cNvPr id="134156" name="Rectangle 12"/>
          <p:cNvSpPr>
            <a:spLocks noChangeArrowheads="1"/>
          </p:cNvSpPr>
          <p:nvPr/>
        </p:nvSpPr>
        <p:spPr bwMode="auto">
          <a:xfrm>
            <a:off x="2698750" y="66738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6915"/>
                                        </p:tgtEl>
                                        <p:attrNameLst>
                                          <p:attrName>style.visibility</p:attrName>
                                        </p:attrNameLst>
                                      </p:cBhvr>
                                      <p:to>
                                        <p:strVal val="visible"/>
                                      </p:to>
                                    </p:set>
                                    <p:animEffect transition="in" filter="wipe(up)">
                                      <p:cBhvr>
                                        <p:cTn id="7" dur="500"/>
                                        <p:tgtEl>
                                          <p:spTgt spid="8069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06921"/>
                                        </p:tgtEl>
                                        <p:attrNameLst>
                                          <p:attrName>style.visibility</p:attrName>
                                        </p:attrNameLst>
                                      </p:cBhvr>
                                      <p:to>
                                        <p:strVal val="visible"/>
                                      </p:to>
                                    </p:set>
                                    <p:animEffect transition="in" filter="wipe(up)">
                                      <p:cBhvr>
                                        <p:cTn id="11" dur="500"/>
                                        <p:tgtEl>
                                          <p:spTgt spid="8069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6916"/>
                                        </p:tgtEl>
                                        <p:attrNameLst>
                                          <p:attrName>style.visibility</p:attrName>
                                        </p:attrNameLst>
                                      </p:cBhvr>
                                      <p:to>
                                        <p:strVal val="visible"/>
                                      </p:to>
                                    </p:set>
                                    <p:animEffect transition="in" filter="wipe(up)">
                                      <p:cBhvr>
                                        <p:cTn id="16" dur="500"/>
                                        <p:tgtEl>
                                          <p:spTgt spid="80691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06922"/>
                                        </p:tgtEl>
                                        <p:attrNameLst>
                                          <p:attrName>style.visibility</p:attrName>
                                        </p:attrNameLst>
                                      </p:cBhvr>
                                      <p:to>
                                        <p:strVal val="visible"/>
                                      </p:to>
                                    </p:set>
                                    <p:animEffect transition="in" filter="wipe(up)">
                                      <p:cBhvr>
                                        <p:cTn id="20" dur="500"/>
                                        <p:tgtEl>
                                          <p:spTgt spid="806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5" grpId="0" autoUpdateAnimBg="0"/>
      <p:bldP spid="806916" grpId="0" autoUpdateAnimBg="0"/>
      <p:bldP spid="806921" grpId="0" animBg="1" autoUpdateAnimBg="0"/>
      <p:bldP spid="806922"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15.5"/>
</p:tagLst>
</file>

<file path=ppt/tags/tag10.xml><?xml version="1.0" encoding="utf-8"?>
<p:tagLst xmlns:a="http://schemas.openxmlformats.org/drawingml/2006/main" xmlns:r="http://schemas.openxmlformats.org/officeDocument/2006/relationships" xmlns:p="http://schemas.openxmlformats.org/presentationml/2006/main">
  <p:tag name="TIMING" val="|1.1|0.8|4.1|1.6|1.2|3.7|1.2|1.|0.8|2.8"/>
</p:tagLst>
</file>

<file path=ppt/tags/tag11.xml><?xml version="1.0" encoding="utf-8"?>
<p:tagLst xmlns:a="http://schemas.openxmlformats.org/drawingml/2006/main" xmlns:r="http://schemas.openxmlformats.org/officeDocument/2006/relationships" xmlns:p="http://schemas.openxmlformats.org/presentationml/2006/main">
  <p:tag name="TIMING" val="|0.6|0.9"/>
</p:tagLst>
</file>

<file path=ppt/tags/tag12.xml><?xml version="1.0" encoding="utf-8"?>
<p:tagLst xmlns:a="http://schemas.openxmlformats.org/drawingml/2006/main" xmlns:r="http://schemas.openxmlformats.org/officeDocument/2006/relationships" xmlns:p="http://schemas.openxmlformats.org/presentationml/2006/main">
  <p:tag name="TIMING" val="|0.6|3.2|0.9|0.9|1.1|1.2|2.1|0.9"/>
</p:tagLst>
</file>

<file path=ppt/tags/tag13.xml><?xml version="1.0" encoding="utf-8"?>
<p:tagLst xmlns:a="http://schemas.openxmlformats.org/drawingml/2006/main" xmlns:r="http://schemas.openxmlformats.org/officeDocument/2006/relationships" xmlns:p="http://schemas.openxmlformats.org/presentationml/2006/main">
  <p:tag name="TIMING" val="|1.4|3.7|4.8"/>
</p:tagLst>
</file>

<file path=ppt/tags/tag14.xml><?xml version="1.0" encoding="utf-8"?>
<p:tagLst xmlns:a="http://schemas.openxmlformats.org/drawingml/2006/main" xmlns:r="http://schemas.openxmlformats.org/officeDocument/2006/relationships" xmlns:p="http://schemas.openxmlformats.org/presentationml/2006/main">
  <p:tag name="TIMING" val="|1.6|2.6|2.5|3.|0.9|0.8|1.6|0.8"/>
</p:tagLst>
</file>

<file path=ppt/tags/tag15.xml><?xml version="1.0" encoding="utf-8"?>
<p:tagLst xmlns:a="http://schemas.openxmlformats.org/drawingml/2006/main" xmlns:r="http://schemas.openxmlformats.org/officeDocument/2006/relationships" xmlns:p="http://schemas.openxmlformats.org/presentationml/2006/main">
  <p:tag name="TIMING" val="|1.|6.5|2.4|2.3|7.4|0.7|2.4|2.2|0.9"/>
</p:tagLst>
</file>

<file path=ppt/tags/tag16.xml><?xml version="1.0" encoding="utf-8"?>
<p:tagLst xmlns:a="http://schemas.openxmlformats.org/drawingml/2006/main" xmlns:r="http://schemas.openxmlformats.org/officeDocument/2006/relationships" xmlns:p="http://schemas.openxmlformats.org/presentationml/2006/main">
  <p:tag name="TIMING" val="|1.7|1.1|2.8|1.|0.9|0.8|0.7|2.6|0.7|0.6|0.7|0.7|0.8|1.8|1.3"/>
</p:tagLst>
</file>

<file path=ppt/tags/tag17.xml><?xml version="1.0" encoding="utf-8"?>
<p:tagLst xmlns:a="http://schemas.openxmlformats.org/drawingml/2006/main" xmlns:r="http://schemas.openxmlformats.org/officeDocument/2006/relationships" xmlns:p="http://schemas.openxmlformats.org/presentationml/2006/main">
  <p:tag name="TIMING" val="|0.9|1.1"/>
</p:tagLst>
</file>

<file path=ppt/tags/tag2.xml><?xml version="1.0" encoding="utf-8"?>
<p:tagLst xmlns:a="http://schemas.openxmlformats.org/drawingml/2006/main" xmlns:r="http://schemas.openxmlformats.org/officeDocument/2006/relationships" xmlns:p="http://schemas.openxmlformats.org/presentationml/2006/main">
  <p:tag name="TIMING" val="|21.6"/>
</p:tagLst>
</file>

<file path=ppt/tags/tag3.xml><?xml version="1.0" encoding="utf-8"?>
<p:tagLst xmlns:a="http://schemas.openxmlformats.org/drawingml/2006/main" xmlns:r="http://schemas.openxmlformats.org/officeDocument/2006/relationships" xmlns:p="http://schemas.openxmlformats.org/presentationml/2006/main">
  <p:tag name="TIMING" val="|0.9|1.1|1.|1."/>
</p:tagLst>
</file>

<file path=ppt/tags/tag4.xml><?xml version="1.0" encoding="utf-8"?>
<p:tagLst xmlns:a="http://schemas.openxmlformats.org/drawingml/2006/main" xmlns:r="http://schemas.openxmlformats.org/officeDocument/2006/relationships" xmlns:p="http://schemas.openxmlformats.org/presentationml/2006/main">
  <p:tag name="TIMING" val="|0.7|1.|0.9|1."/>
</p:tagLst>
</file>

<file path=ppt/tags/tag5.xml><?xml version="1.0" encoding="utf-8"?>
<p:tagLst xmlns:a="http://schemas.openxmlformats.org/drawingml/2006/main" xmlns:r="http://schemas.openxmlformats.org/officeDocument/2006/relationships" xmlns:p="http://schemas.openxmlformats.org/presentationml/2006/main">
  <p:tag name="TIMING" val="|1.3|12.8"/>
</p:tagLst>
</file>

<file path=ppt/tags/tag6.xml><?xml version="1.0" encoding="utf-8"?>
<p:tagLst xmlns:a="http://schemas.openxmlformats.org/drawingml/2006/main" xmlns:r="http://schemas.openxmlformats.org/officeDocument/2006/relationships" xmlns:p="http://schemas.openxmlformats.org/presentationml/2006/main">
  <p:tag name="TIMING" val="|0.7|0.9|1.1|2.6|3.2|7.7|0.9"/>
</p:tagLst>
</file>

<file path=ppt/tags/tag7.xml><?xml version="1.0" encoding="utf-8"?>
<p:tagLst xmlns:a="http://schemas.openxmlformats.org/drawingml/2006/main" xmlns:r="http://schemas.openxmlformats.org/officeDocument/2006/relationships" xmlns:p="http://schemas.openxmlformats.org/presentationml/2006/main">
  <p:tag name="TIMING" val="|0.6|1.|0.8|0.7|0.7|0.7|0.7|4.1|0.9|0.8"/>
</p:tagLst>
</file>

<file path=ppt/tags/tag8.xml><?xml version="1.0" encoding="utf-8"?>
<p:tagLst xmlns:a="http://schemas.openxmlformats.org/drawingml/2006/main" xmlns:r="http://schemas.openxmlformats.org/officeDocument/2006/relationships" xmlns:p="http://schemas.openxmlformats.org/presentationml/2006/main">
  <p:tag name="TIMING" val="|0.8|0.9|0.6|0.6|0.6|0.6|3.5|0.9|0.8|1.4"/>
</p:tagLst>
</file>

<file path=ppt/tags/tag9.xml><?xml version="1.0" encoding="utf-8"?>
<p:tagLst xmlns:a="http://schemas.openxmlformats.org/drawingml/2006/main" xmlns:r="http://schemas.openxmlformats.org/officeDocument/2006/relationships" xmlns:p="http://schemas.openxmlformats.org/presentationml/2006/main">
  <p:tag name="TIMING" val="|0.6|0.9|1.|0.9|0.9|0.9|0.9|1.6|1.|3.5"/>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hemistry Format">
  <a:themeElements>
    <a:clrScheme name="1_Chemistry Forma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Chemistry Forma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1_Chemistry Forma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hemistry Forma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hemistry Forma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hemistry Forma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hemistry Forma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hemistry Forma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hemistry Forma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0.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1.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2.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3.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4.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5.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6.xml><?xml version="1.0" encoding="utf-8"?>
<a:themeOverride xmlns:a="http://schemas.openxmlformats.org/drawingml/2006/main">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themeOverride>
</file>

<file path=ppt/theme/themeOverride3.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4.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5.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6.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7.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8.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9.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docProps/app.xml><?xml version="1.0" encoding="utf-8"?>
<Properties xmlns="http://schemas.openxmlformats.org/officeDocument/2006/extended-properties" xmlns:vt="http://schemas.openxmlformats.org/officeDocument/2006/docPropsVTypes">
  <TotalTime>6151</TotalTime>
  <Words>22145</Words>
  <Application>Microsoft Office PowerPoint</Application>
  <PresentationFormat>On-screen Show (4:3)</PresentationFormat>
  <Paragraphs>4066</Paragraphs>
  <Slides>236</Slides>
  <Notes>236</Notes>
  <HiddenSlides>56</HiddenSlides>
  <MMClips>27</MMClips>
  <ScaleCrop>false</ScaleCrop>
  <HeadingPairs>
    <vt:vector size="10" baseType="variant">
      <vt:variant>
        <vt:lpstr>Fonts Used</vt:lpstr>
      </vt:variant>
      <vt:variant>
        <vt:i4>11</vt:i4>
      </vt:variant>
      <vt:variant>
        <vt:lpstr>Theme</vt:lpstr>
      </vt:variant>
      <vt:variant>
        <vt:i4>4</vt:i4>
      </vt:variant>
      <vt:variant>
        <vt:lpstr>Embedded OLE Servers</vt:lpstr>
      </vt:variant>
      <vt:variant>
        <vt:i4>9</vt:i4>
      </vt:variant>
      <vt:variant>
        <vt:lpstr>Slide Titles</vt:lpstr>
      </vt:variant>
      <vt:variant>
        <vt:i4>236</vt:i4>
      </vt:variant>
      <vt:variant>
        <vt:lpstr>Custom Shows</vt:lpstr>
      </vt:variant>
      <vt:variant>
        <vt:i4>19</vt:i4>
      </vt:variant>
    </vt:vector>
  </HeadingPairs>
  <TitlesOfParts>
    <vt:vector size="279" baseType="lpstr">
      <vt:lpstr>Arial</vt:lpstr>
      <vt:lpstr>Times New Roman</vt:lpstr>
      <vt:lpstr>Comic Sans MS</vt:lpstr>
      <vt:lpstr>DomCasual BT</vt:lpstr>
      <vt:lpstr>Wingdings</vt:lpstr>
      <vt:lpstr>Symbol</vt:lpstr>
      <vt:lpstr>Monotype Sorts</vt:lpstr>
      <vt:lpstr>ＭＳ Ｐゴシック</vt:lpstr>
      <vt:lpstr>Arial Narrow</vt:lpstr>
      <vt:lpstr>MS Reference 2</vt:lpstr>
      <vt:lpstr>Batang</vt:lpstr>
      <vt:lpstr>1_Default Design</vt:lpstr>
      <vt:lpstr>Contemporary</vt:lpstr>
      <vt:lpstr>Default Design</vt:lpstr>
      <vt:lpstr>1_Chemistry Format</vt:lpstr>
      <vt:lpstr>Microsoft Clip Gallery</vt:lpstr>
      <vt:lpstr>Bitmap Image</vt:lpstr>
      <vt:lpstr>Wave Sound</vt:lpstr>
      <vt:lpstr>CorelDRAW!</vt:lpstr>
      <vt:lpstr>Microsoft Equation 3.0</vt:lpstr>
      <vt:lpstr>Design Science Equation Editor 4.0 Equation</vt:lpstr>
      <vt:lpstr>MathType 5.0 Equation</vt:lpstr>
      <vt:lpstr>Microsoft Equation</vt:lpstr>
      <vt:lpstr>Sound (OLE2)</vt:lpstr>
      <vt:lpstr>Slide 1</vt:lpstr>
      <vt:lpstr>Table of Contents ‘Gas Laws’</vt:lpstr>
      <vt:lpstr>Lecture Outline – The Gas Laws</vt:lpstr>
      <vt:lpstr>Ideal Gas Law</vt:lpstr>
      <vt:lpstr>Ideal Gas Equation</vt:lpstr>
      <vt:lpstr>PV = nRT</vt:lpstr>
      <vt:lpstr>Ideal Gas Law</vt:lpstr>
      <vt:lpstr>What mistakes did we make in this problem?</vt:lpstr>
      <vt:lpstr>Ideal Gas Law</vt:lpstr>
      <vt:lpstr>Ideal Gas Law</vt:lpstr>
      <vt:lpstr>Ideal Gas Law</vt:lpstr>
      <vt:lpstr>Boyle’s Law</vt:lpstr>
      <vt:lpstr>Boyle’s Law</vt:lpstr>
      <vt:lpstr>Slide 14</vt:lpstr>
      <vt:lpstr>Boyle’s Law</vt:lpstr>
      <vt:lpstr>Slide 16</vt:lpstr>
      <vt:lpstr>Slide 17</vt:lpstr>
      <vt:lpstr>Boyle's Law</vt:lpstr>
      <vt:lpstr>Slide 19</vt:lpstr>
      <vt:lpstr>Slide 20</vt:lpstr>
      <vt:lpstr>Boyle’s Law Data</vt:lpstr>
      <vt:lpstr>Pressure-Volume Relationship</vt:lpstr>
      <vt:lpstr>P vs. V (Boyle’s Data)</vt:lpstr>
      <vt:lpstr>Pressure vs. Volume  for a Fixed Amount of Gas (Constant Temperature)</vt:lpstr>
      <vt:lpstr>Pressure vs. Reciprocal of Volume  for a Fixed Amount of Gas (Constant Temperature)</vt:lpstr>
      <vt:lpstr>Boyle’s Law Illustrated</vt:lpstr>
      <vt:lpstr>Boyle’s Law</vt:lpstr>
      <vt:lpstr>Pressure and Volume of a Gas Boyle’s Law</vt:lpstr>
      <vt:lpstr>PV Calculation  (Boyle’s Law)</vt:lpstr>
      <vt:lpstr>Volume and Pressure</vt:lpstr>
      <vt:lpstr>Volume and Pressure</vt:lpstr>
      <vt:lpstr>Bell Jar Demonstrations</vt:lpstr>
      <vt:lpstr>Breathing</vt:lpstr>
      <vt:lpstr>Mechanics of Breathing</vt:lpstr>
      <vt:lpstr>Air Pressure</vt:lpstr>
      <vt:lpstr>“One Minute Left”</vt:lpstr>
      <vt:lpstr>Slide 37</vt:lpstr>
      <vt:lpstr>Slide 38</vt:lpstr>
      <vt:lpstr>Slide 39</vt:lpstr>
      <vt:lpstr>SCUBA Diving</vt:lpstr>
      <vt:lpstr>Make a Cartesian Diver</vt:lpstr>
      <vt:lpstr>Exchange of Blood Gases</vt:lpstr>
      <vt:lpstr>Solubility of Carbon Dioxide in Water</vt:lpstr>
      <vt:lpstr>Vapor Pressure of Water</vt:lpstr>
      <vt:lpstr>Slide 45</vt:lpstr>
      <vt:lpstr>Slide 46</vt:lpstr>
      <vt:lpstr>Slide 47</vt:lpstr>
      <vt:lpstr>Henry’s Law</vt:lpstr>
      <vt:lpstr>Charles’ Law</vt:lpstr>
      <vt:lpstr>Charles' Law</vt:lpstr>
      <vt:lpstr>Temperature</vt:lpstr>
      <vt:lpstr>Slide 52</vt:lpstr>
      <vt:lpstr>Slide 53</vt:lpstr>
      <vt:lpstr>Slide 54</vt:lpstr>
      <vt:lpstr>Charles’ Law</vt:lpstr>
      <vt:lpstr>Slide 56</vt:lpstr>
      <vt:lpstr>Charles’ Law</vt:lpstr>
      <vt:lpstr>Charles’ Law</vt:lpstr>
      <vt:lpstr>Charles’ Law</vt:lpstr>
      <vt:lpstr>Charles’ Law</vt:lpstr>
      <vt:lpstr>Volume vs. Kelvin Temperature of a Gas at Constant Pressure</vt:lpstr>
      <vt:lpstr>Volume vs. Kelvin Temperature of a Gas at Constant Pressure</vt:lpstr>
      <vt:lpstr>Volume vs. Kelvin Temperature of a Gas at Constant Pressure</vt:lpstr>
      <vt:lpstr>Plot of V vs. T (Different Gases)</vt:lpstr>
      <vt:lpstr>Plot of V vs. T (Kelvin)</vt:lpstr>
      <vt:lpstr>Charles' Law</vt:lpstr>
      <vt:lpstr>Temperature and Volume of a Gas Charles’ Law</vt:lpstr>
      <vt:lpstr>VT Calculation  (Charles’ Law)</vt:lpstr>
      <vt:lpstr>Temperature and the Pressure of a Gas</vt:lpstr>
      <vt:lpstr>Gas Laws with One Term Constant</vt:lpstr>
      <vt:lpstr>Combined Gas Law</vt:lpstr>
      <vt:lpstr>Slide 72</vt:lpstr>
      <vt:lpstr>The Combined Gas Law</vt:lpstr>
      <vt:lpstr>Gay-Lussac’s Law</vt:lpstr>
      <vt:lpstr>Gay-Lussac’s Law</vt:lpstr>
      <vt:lpstr>Combined Gas Law</vt:lpstr>
      <vt:lpstr>The Combined Gas Law</vt:lpstr>
      <vt:lpstr>Gas Law Calculations</vt:lpstr>
      <vt:lpstr>Ideal vs. Real Gases</vt:lpstr>
      <vt:lpstr>Real Gases Do Not Behave Ideally</vt:lpstr>
      <vt:lpstr>Equation of State of an Ideal Gas</vt:lpstr>
      <vt:lpstr>Slide 82</vt:lpstr>
      <vt:lpstr>Slide 83</vt:lpstr>
      <vt:lpstr>Kelvin Temperature Scale</vt:lpstr>
      <vt:lpstr>Dalton’s Law of  Partial Pressures</vt:lpstr>
      <vt:lpstr>Partial Pressures</vt:lpstr>
      <vt:lpstr>Dalton’s Law of Partial Pressures  &amp;  Air Pressure </vt:lpstr>
      <vt:lpstr>Dalton’s Partial Pressures</vt:lpstr>
      <vt:lpstr>Dalton’s Law</vt:lpstr>
      <vt:lpstr>Dalton’s Law Applied</vt:lpstr>
      <vt:lpstr>…just add them up</vt:lpstr>
      <vt:lpstr>Dalton’s Law of Partial Pressures</vt:lpstr>
      <vt:lpstr>Slide 93</vt:lpstr>
      <vt:lpstr>Slide 94</vt:lpstr>
      <vt:lpstr>Slide 95</vt:lpstr>
      <vt:lpstr>Slide 96</vt:lpstr>
      <vt:lpstr>Slide 97</vt:lpstr>
      <vt:lpstr>Dalton’s Law</vt:lpstr>
      <vt:lpstr>Dalton’s Law</vt:lpstr>
      <vt:lpstr>Dalton’s Law</vt:lpstr>
      <vt:lpstr>Dalton's Law of Partial Pressures</vt:lpstr>
      <vt:lpstr>Slide 102</vt:lpstr>
      <vt:lpstr>Dalton’s Law of Partial Pressures</vt:lpstr>
      <vt:lpstr>Table of Partial Pressures of Water</vt:lpstr>
      <vt:lpstr>Reaction of Mg with HCl</vt:lpstr>
      <vt:lpstr>Mole Fraction</vt:lpstr>
      <vt:lpstr>Slide 107</vt:lpstr>
      <vt:lpstr>Slide 108</vt:lpstr>
      <vt:lpstr>The production of oxygen by thermal decomposition</vt:lpstr>
      <vt:lpstr>The Gas Laws</vt:lpstr>
      <vt:lpstr>Gas Law Calculations</vt:lpstr>
      <vt:lpstr>History of Science Gas Laws</vt:lpstr>
      <vt:lpstr>Scientists</vt:lpstr>
      <vt:lpstr>Apply the Gas Law</vt:lpstr>
      <vt:lpstr>Gas Law Problems</vt:lpstr>
      <vt:lpstr>Gas Law Problems</vt:lpstr>
      <vt:lpstr>Gas Law Problems</vt:lpstr>
      <vt:lpstr>Gas Law Problems</vt:lpstr>
      <vt:lpstr>The Combined Gas Law</vt:lpstr>
      <vt:lpstr>Slide 120</vt:lpstr>
      <vt:lpstr>Slide 121</vt:lpstr>
      <vt:lpstr>Slide 122</vt:lpstr>
      <vt:lpstr>Density of Gases</vt:lpstr>
      <vt:lpstr>Slide 124</vt:lpstr>
      <vt:lpstr>Slide 125</vt:lpstr>
      <vt:lpstr>Slide 126</vt:lpstr>
      <vt:lpstr>Slide 127</vt:lpstr>
      <vt:lpstr>Slide 128</vt:lpstr>
      <vt:lpstr>Slide 129</vt:lpstr>
      <vt:lpstr>Density and the Ideal Gas Law</vt:lpstr>
      <vt:lpstr>Density of Gases</vt:lpstr>
      <vt:lpstr>Diffusion</vt:lpstr>
      <vt:lpstr>Slide 133</vt:lpstr>
      <vt:lpstr>Slide 134</vt:lpstr>
      <vt:lpstr>Diffusion vs. Effusion</vt:lpstr>
      <vt:lpstr>Graham’s Law</vt:lpstr>
      <vt:lpstr>Effusion</vt:lpstr>
      <vt:lpstr>Weather &amp; Air Pressure</vt:lpstr>
      <vt:lpstr>Weather and Diffusion</vt:lpstr>
      <vt:lpstr>Slide 140</vt:lpstr>
      <vt:lpstr>Hurricane Wilma October 19, 2005</vt:lpstr>
      <vt:lpstr>Slide 142</vt:lpstr>
      <vt:lpstr>Graham’s Law of Diffusion</vt:lpstr>
      <vt:lpstr>Graham’s Law</vt:lpstr>
      <vt:lpstr>Derivation of Graham’s Law</vt:lpstr>
      <vt:lpstr>Graham’s Law </vt:lpstr>
      <vt:lpstr>Slide 147</vt:lpstr>
      <vt:lpstr>Slide 148</vt:lpstr>
      <vt:lpstr>Slide 149</vt:lpstr>
      <vt:lpstr>Slide 150</vt:lpstr>
      <vt:lpstr>Graham’s Law </vt:lpstr>
      <vt:lpstr>Gas Diffusion and Effusion</vt:lpstr>
      <vt:lpstr>Graham’s Law</vt:lpstr>
      <vt:lpstr>Graham’s Law</vt:lpstr>
      <vt:lpstr>Slide 155</vt:lpstr>
      <vt:lpstr>Slide 156</vt:lpstr>
      <vt:lpstr>Slide 157</vt:lpstr>
      <vt:lpstr>Slide 158</vt:lpstr>
      <vt:lpstr>Graham’s Law of Diffusion</vt:lpstr>
      <vt:lpstr>Diffusion</vt:lpstr>
      <vt:lpstr>Slide 161</vt:lpstr>
      <vt:lpstr>Calculation of Diffusion Rate</vt:lpstr>
      <vt:lpstr>Slide 163</vt:lpstr>
      <vt:lpstr>Graham’s Law</vt:lpstr>
      <vt:lpstr>Graham’s Law</vt:lpstr>
      <vt:lpstr>Graham’s Law</vt:lpstr>
      <vt:lpstr>Graham's Law</vt:lpstr>
      <vt:lpstr>Practice Problems for the Gas Laws</vt:lpstr>
      <vt:lpstr>Gas Laws Review / Mole</vt:lpstr>
      <vt:lpstr>Gas Laws Practice Problems</vt:lpstr>
      <vt:lpstr>QUESTION #1</vt:lpstr>
      <vt:lpstr>ANSWER #1</vt:lpstr>
      <vt:lpstr>QUESTION #2</vt:lpstr>
      <vt:lpstr>ANSWER #2</vt:lpstr>
      <vt:lpstr>QUESTION #3</vt:lpstr>
      <vt:lpstr>ANSWER #3</vt:lpstr>
      <vt:lpstr>QUESTION #4</vt:lpstr>
      <vt:lpstr>ANSWER #4</vt:lpstr>
      <vt:lpstr>QUESTION #5</vt:lpstr>
      <vt:lpstr>ANSWER #5</vt:lpstr>
      <vt:lpstr>QUESTION #6</vt:lpstr>
      <vt:lpstr>ANSWER #6</vt:lpstr>
      <vt:lpstr>QUESTION #7</vt:lpstr>
      <vt:lpstr>ANSWER #7</vt:lpstr>
      <vt:lpstr>QUESTION #8</vt:lpstr>
      <vt:lpstr>ANSWER #8</vt:lpstr>
      <vt:lpstr>QUESTION #9</vt:lpstr>
      <vt:lpstr>ANSWER #9</vt:lpstr>
      <vt:lpstr>QUESTION #10</vt:lpstr>
      <vt:lpstr>ANSWER #10</vt:lpstr>
      <vt:lpstr>Review Problems for the Gas Laws</vt:lpstr>
      <vt:lpstr>Slide 192</vt:lpstr>
      <vt:lpstr>Slide 193</vt:lpstr>
      <vt:lpstr>Slide 194</vt:lpstr>
      <vt:lpstr>Slide 195</vt:lpstr>
      <vt:lpstr>Slide 196</vt:lpstr>
      <vt:lpstr>Slide 197</vt:lpstr>
      <vt:lpstr>Slide 198</vt:lpstr>
      <vt:lpstr>Slide 199</vt:lpstr>
      <vt:lpstr>Slide 200</vt:lpstr>
      <vt:lpstr>Slide 201</vt:lpstr>
      <vt:lpstr>Slide 202</vt:lpstr>
      <vt:lpstr>Gas Stoichiometry</vt:lpstr>
      <vt:lpstr>Gas Stoichiometry</vt:lpstr>
      <vt:lpstr>Gas Stoichiometry Problem</vt:lpstr>
      <vt:lpstr>Gas Stoichiometry Problem</vt:lpstr>
      <vt:lpstr>Gas Stoichiometry Problem</vt:lpstr>
      <vt:lpstr>Gas Stoichiometry Problem</vt:lpstr>
      <vt:lpstr>Gas Stoichiometry</vt:lpstr>
      <vt:lpstr>Gas Stoichiometry</vt:lpstr>
      <vt:lpstr>Slide 211</vt:lpstr>
      <vt:lpstr>Gas Stoichiometry</vt:lpstr>
      <vt:lpstr>Gas Stoichiometry</vt:lpstr>
      <vt:lpstr>Bernoulli’s Principle</vt:lpstr>
      <vt:lpstr>Bernoulli’s Principle </vt:lpstr>
      <vt:lpstr>Slide 216</vt:lpstr>
      <vt:lpstr>Bernoulli’s Principle</vt:lpstr>
      <vt:lpstr>Bernoulli’s Principle</vt:lpstr>
      <vt:lpstr>"Creeping" Shower Curtain</vt:lpstr>
      <vt:lpstr>Slide 220</vt:lpstr>
      <vt:lpstr>Space Shuttle</vt:lpstr>
      <vt:lpstr>Space Shuttle Discovery</vt:lpstr>
      <vt:lpstr>Solid Fuel Rocket Engine</vt:lpstr>
      <vt:lpstr>Challenger Explosion</vt:lpstr>
      <vt:lpstr>Gas Demonstrations</vt:lpstr>
      <vt:lpstr>Gas Demonstrations</vt:lpstr>
      <vt:lpstr>Self-Cooling Can</vt:lpstr>
      <vt:lpstr>Self-Cooling Can</vt:lpstr>
      <vt:lpstr>Self-Cooling Can</vt:lpstr>
      <vt:lpstr>Liquid Nitrogen Tank</vt:lpstr>
      <vt:lpstr>Liquid Nitrogen Tank</vt:lpstr>
      <vt:lpstr>Liquid Nitrogen (N2)</vt:lpstr>
      <vt:lpstr>Pressure Gauge for N2</vt:lpstr>
      <vt:lpstr>Liquid Nitrogen</vt:lpstr>
      <vt:lpstr>Resources - Gas Laws</vt:lpstr>
      <vt:lpstr>KEYS - Gas Laws</vt:lpstr>
      <vt:lpstr>Greenhouse Effect</vt:lpstr>
      <vt:lpstr>Ozone</vt:lpstr>
      <vt:lpstr>Kinetic Molecular Theory</vt:lpstr>
      <vt:lpstr>Boyle's Law</vt:lpstr>
      <vt:lpstr>Breathing</vt:lpstr>
      <vt:lpstr>Graham's Law of Diffusion</vt:lpstr>
      <vt:lpstr>Charles's Law</vt:lpstr>
      <vt:lpstr>Combined Gas Law</vt:lpstr>
      <vt:lpstr>Bernoulli's Principle</vt:lpstr>
      <vt:lpstr>Space Shuttle</vt:lpstr>
      <vt:lpstr>Dalton's Partial Pressures</vt:lpstr>
      <vt:lpstr>Ideal vs. Real Gases</vt:lpstr>
      <vt:lpstr>Air Pressure</vt:lpstr>
      <vt:lpstr>Barometer</vt:lpstr>
      <vt:lpstr>Diffusion</vt:lpstr>
      <vt:lpstr>Manometer</vt:lpstr>
      <vt:lpstr>Vapor Pressure</vt:lpstr>
      <vt:lpstr>Self Cooling Can</vt:lpstr>
      <vt:lpstr>Liquid Nitrogen Tank</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 Laws - PART 2</dc:title>
  <dc:subject>Chemistry</dc:subject>
  <dc:creator>Jeff  Christopherson</dc:creator>
  <cp:keywords>enviroment, ozone, greenhouse effect, global warming, kineticmoleculartheory, Boyles law, Charles law, Grahams law of diffusion, Ideal gaslaw, combined gas law, air pressure, barometer, manometer, vapor pressure, Bernoullis principle, freon</cp:keywords>
  <dc:description>Ideal, Combined, Boyle's, Charles', Gay-Lussac's, Henry's, Graham's gas laws.  Stoichiometry with gas laws.</dc:description>
  <cp:lastModifiedBy>UNIT55</cp:lastModifiedBy>
  <cp:revision>700</cp:revision>
  <dcterms:created xsi:type="dcterms:W3CDTF">2001-12-23T01:40:27Z</dcterms:created>
  <dcterms:modified xsi:type="dcterms:W3CDTF">2009-07-03T17:28:37Z</dcterms:modified>
  <cp:category>Unit 8 - Chemistry</cp:category>
</cp:coreProperties>
</file>