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9DA97-2524-40EC-9654-33A0A37E6F63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150D64-539B-4F42-9701-185C233F1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952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http://www.middleschoolchemistry.com/lessonplans/chapter5/lesson6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50D64-539B-4F42-9701-185C233F12D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372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D969D-EDF1-4919-B042-4AF3F061A632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3E0D1-21E2-48A8-8DD4-B882CC0C9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824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D969D-EDF1-4919-B042-4AF3F061A632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3E0D1-21E2-48A8-8DD4-B882CC0C9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949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D969D-EDF1-4919-B042-4AF3F061A632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3E0D1-21E2-48A8-8DD4-B882CC0C9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12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D969D-EDF1-4919-B042-4AF3F061A632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3E0D1-21E2-48A8-8DD4-B882CC0C9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187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D969D-EDF1-4919-B042-4AF3F061A632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3E0D1-21E2-48A8-8DD4-B882CC0C9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144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D969D-EDF1-4919-B042-4AF3F061A632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3E0D1-21E2-48A8-8DD4-B882CC0C9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510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D969D-EDF1-4919-B042-4AF3F061A632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3E0D1-21E2-48A8-8DD4-B882CC0C9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533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D969D-EDF1-4919-B042-4AF3F061A632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3E0D1-21E2-48A8-8DD4-B882CC0C9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26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D969D-EDF1-4919-B042-4AF3F061A632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3E0D1-21E2-48A8-8DD4-B882CC0C9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654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D969D-EDF1-4919-B042-4AF3F061A632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3E0D1-21E2-48A8-8DD4-B882CC0C9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490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D969D-EDF1-4919-B042-4AF3F061A632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3E0D1-21E2-48A8-8DD4-B882CC0C9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08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D969D-EDF1-4919-B042-4AF3F061A632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3E0D1-21E2-48A8-8DD4-B882CC0C9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578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2771" y="0"/>
            <a:ext cx="7772400" cy="1470025"/>
          </a:xfrm>
        </p:spPr>
        <p:txBody>
          <a:bodyPr/>
          <a:lstStyle/>
          <a:p>
            <a:pPr algn="l"/>
            <a:r>
              <a:rPr lang="en-US" dirty="0" smtClean="0"/>
              <a:t>Controlling Variables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6019779"/>
            <a:ext cx="6400800" cy="1752600"/>
          </a:xfrm>
        </p:spPr>
        <p:txBody>
          <a:bodyPr/>
          <a:lstStyle/>
          <a:p>
            <a:r>
              <a:rPr lang="en-US" dirty="0" smtClean="0"/>
              <a:t>Salt Dissolving in Water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12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temperature effect solubility?</a:t>
            </a:r>
          </a:p>
          <a:p>
            <a:r>
              <a:rPr lang="en-US" dirty="0" smtClean="0"/>
              <a:t>Does particle size affect rate of dissolving?</a:t>
            </a:r>
          </a:p>
          <a:p>
            <a:r>
              <a:rPr lang="en-US" dirty="0" smtClean="0"/>
              <a:t>Does dissolving occur at a constant rate?</a:t>
            </a:r>
          </a:p>
          <a:p>
            <a:r>
              <a:rPr lang="en-US" dirty="0" smtClean="0"/>
              <a:t>Does stirring affect rate of dissolving?</a:t>
            </a:r>
          </a:p>
          <a:p>
            <a:r>
              <a:rPr lang="en-US" dirty="0" smtClean="0"/>
              <a:t>Do sugar and salt dissolve at the same rate?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81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7396" y="108844"/>
            <a:ext cx="7708777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1600" dirty="0" smtClean="0"/>
              <a:t>Add  1 teaspoon (5 mL) of table salt (</a:t>
            </a:r>
            <a:r>
              <a:rPr lang="en-US" sz="1600" dirty="0" err="1" smtClean="0"/>
              <a:t>NaCl</a:t>
            </a:r>
            <a:r>
              <a:rPr lang="en-US" sz="1600" dirty="0" smtClean="0"/>
              <a:t>) to the 250 mL container of water.</a:t>
            </a:r>
            <a:br>
              <a:rPr lang="en-US" sz="1600" dirty="0" smtClean="0"/>
            </a:br>
            <a:r>
              <a:rPr lang="en-US" sz="1600" dirty="0" smtClean="0"/>
              <a:t>      Stir until the salt is completely dissolved.</a:t>
            </a:r>
          </a:p>
          <a:p>
            <a:pPr marL="342900" indent="-342900">
              <a:buAutoNum type="arabicPeriod"/>
            </a:pPr>
            <a:r>
              <a:rPr lang="en-US" sz="1600" dirty="0" smtClean="0"/>
              <a:t>Record the length of time required for the salt to dissolve in table 1.</a:t>
            </a:r>
          </a:p>
          <a:p>
            <a:pPr marL="342900" indent="-342900">
              <a:buAutoNum type="arabicPeriod"/>
            </a:pPr>
            <a:r>
              <a:rPr lang="en-US" sz="1600" dirty="0" smtClean="0"/>
              <a:t>Repeat this procedure using 2 teaspoons, 3 teaspoons, 4 teaspoons, and </a:t>
            </a:r>
            <a:br>
              <a:rPr lang="en-US" sz="1600" dirty="0" smtClean="0"/>
            </a:br>
            <a:r>
              <a:rPr lang="en-US" sz="1600" dirty="0" smtClean="0"/>
              <a:t>5 teaspoons of salt.   Important:  Always start with fresh water before adding any salt.</a:t>
            </a:r>
          </a:p>
          <a:p>
            <a:pPr marL="342900" indent="-342900">
              <a:buAutoNum type="arabicPeriod"/>
            </a:pPr>
            <a:endParaRPr lang="en-US" sz="1600" dirty="0"/>
          </a:p>
          <a:p>
            <a:pPr marL="342900" indent="-342900">
              <a:buAutoNum type="arabicPeriod"/>
            </a:pPr>
            <a:endParaRPr lang="en-US" sz="1600" dirty="0" smtClean="0"/>
          </a:p>
          <a:p>
            <a:pPr marL="342900" indent="-342900">
              <a:buAutoNum type="arabicPeriod"/>
            </a:pPr>
            <a:endParaRPr lang="en-US" sz="1600" dirty="0"/>
          </a:p>
          <a:p>
            <a:pPr marL="342900" indent="-342900">
              <a:buAutoNum type="arabicPeriod"/>
            </a:pPr>
            <a:endParaRPr lang="en-US" sz="1600" dirty="0" smtClean="0"/>
          </a:p>
          <a:p>
            <a:pPr marL="342900" indent="-342900">
              <a:buAutoNum type="arabicPeriod"/>
            </a:pPr>
            <a:endParaRPr lang="en-US" sz="1600" dirty="0"/>
          </a:p>
          <a:p>
            <a:pPr marL="342900" indent="-342900">
              <a:buAutoNum type="arabicPeriod"/>
            </a:pPr>
            <a:endParaRPr lang="en-US" sz="1600" dirty="0" smtClean="0"/>
          </a:p>
          <a:p>
            <a:pPr marL="342900" indent="-342900">
              <a:buAutoNum type="arabicPeriod"/>
            </a:pPr>
            <a:endParaRPr lang="en-US" sz="1600" dirty="0"/>
          </a:p>
          <a:p>
            <a:pPr marL="342900" indent="-342900">
              <a:buAutoNum type="arabicPeriod"/>
            </a:pPr>
            <a:endParaRPr lang="en-US" sz="1600" dirty="0" smtClean="0"/>
          </a:p>
          <a:p>
            <a:pPr marL="342900" indent="-342900">
              <a:buAutoNum type="arabicPeriod"/>
            </a:pPr>
            <a:endParaRPr lang="en-US" sz="1600" dirty="0"/>
          </a:p>
          <a:p>
            <a:pPr marL="342900" indent="-342900">
              <a:buAutoNum type="arabicPeriod"/>
            </a:pPr>
            <a:endParaRPr lang="en-US" sz="1600" dirty="0" smtClean="0"/>
          </a:p>
          <a:p>
            <a:pPr marL="342900" indent="-342900">
              <a:buAutoNum type="arabicPeriod"/>
            </a:pPr>
            <a:endParaRPr lang="en-US" sz="1600" dirty="0"/>
          </a:p>
          <a:p>
            <a:pPr marL="342900" indent="-342900">
              <a:buAutoNum type="arabicPeriod"/>
            </a:pPr>
            <a:r>
              <a:rPr lang="en-US" sz="1600" dirty="0" smtClean="0"/>
              <a:t>What is the independent variable?</a:t>
            </a:r>
            <a:br>
              <a:rPr lang="en-US" sz="1600" dirty="0" smtClean="0"/>
            </a:br>
            <a:endParaRPr lang="en-US" sz="1600" dirty="0" smtClean="0"/>
          </a:p>
          <a:p>
            <a:pPr marL="342900" indent="-342900">
              <a:buAutoNum type="arabicPeriod"/>
            </a:pPr>
            <a:r>
              <a:rPr lang="en-US" sz="1600" dirty="0" smtClean="0"/>
              <a:t>What is the dependent variable</a:t>
            </a:r>
            <a:br>
              <a:rPr lang="en-US" sz="1600" dirty="0" smtClean="0"/>
            </a:br>
            <a:endParaRPr lang="en-US" sz="1600" dirty="0" smtClean="0"/>
          </a:p>
          <a:p>
            <a:pPr marL="342900" indent="-342900">
              <a:buAutoNum type="arabicPeriod"/>
            </a:pPr>
            <a:r>
              <a:rPr lang="en-US" sz="1600" dirty="0" smtClean="0"/>
              <a:t>List at least two controlled variables.</a:t>
            </a:r>
            <a:br>
              <a:rPr lang="en-US" sz="1600" dirty="0" smtClean="0"/>
            </a:br>
            <a:endParaRPr lang="en-US" sz="1600" dirty="0" smtClean="0"/>
          </a:p>
          <a:p>
            <a:pPr marL="342900" indent="-342900">
              <a:buAutoNum type="arabicPeriod"/>
            </a:pPr>
            <a:r>
              <a:rPr lang="en-US" sz="1600" dirty="0" smtClean="0"/>
              <a:t>What did you find out about how the amount of salt affects the length of time it takes </a:t>
            </a:r>
            <a:br>
              <a:rPr lang="en-US" sz="1600" dirty="0" smtClean="0"/>
            </a:br>
            <a:r>
              <a:rPr lang="en-US" sz="1600" dirty="0" smtClean="0"/>
              <a:t>the salt to dissolve?</a:t>
            </a:r>
            <a:br>
              <a:rPr lang="en-US" sz="1600" dirty="0" smtClean="0"/>
            </a:br>
            <a:endParaRPr lang="en-US" sz="1600" dirty="0" smtClean="0"/>
          </a:p>
          <a:p>
            <a:pPr marL="342900" indent="-342900">
              <a:buFontTx/>
              <a:buAutoNum type="arabicPeriod"/>
            </a:pPr>
            <a:r>
              <a:rPr lang="en-US" sz="1600" dirty="0" smtClean="0"/>
              <a:t>Explain why you think you got these results.</a:t>
            </a:r>
          </a:p>
          <a:p>
            <a:endParaRPr lang="en-US" sz="16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5454184"/>
              </p:ext>
            </p:extLst>
          </p:nvPr>
        </p:nvGraphicFramePr>
        <p:xfrm>
          <a:off x="927407" y="1632844"/>
          <a:ext cx="5867400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3600"/>
                <a:gridCol w="3733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Amount of Salt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Length of Time for Salt to Dissolve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teaspoon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 teaspoons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 teaspoons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 teaspoons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 teaspoons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http://upload.wikimedia.org/wikipedia/commons/8/89/SaltInWaterSolutionLiqui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1996" y="1556644"/>
            <a:ext cx="1295400" cy="245737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754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7396" y="108844"/>
            <a:ext cx="7708777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1600" dirty="0" smtClean="0"/>
              <a:t>Add  1 teaspoon (5 mL) of table salt (</a:t>
            </a:r>
            <a:r>
              <a:rPr lang="en-US" sz="1600" dirty="0" err="1" smtClean="0"/>
              <a:t>NaCl</a:t>
            </a:r>
            <a:r>
              <a:rPr lang="en-US" sz="1600" dirty="0" smtClean="0"/>
              <a:t>) to the 250 mL container of water.</a:t>
            </a:r>
            <a:br>
              <a:rPr lang="en-US" sz="1600" dirty="0" smtClean="0"/>
            </a:br>
            <a:r>
              <a:rPr lang="en-US" sz="1600" dirty="0" smtClean="0"/>
              <a:t>      Stir until the salt is completely dissolved.</a:t>
            </a:r>
          </a:p>
          <a:p>
            <a:pPr marL="342900" indent="-342900">
              <a:buAutoNum type="arabicPeriod"/>
            </a:pPr>
            <a:r>
              <a:rPr lang="en-US" sz="1600" dirty="0" smtClean="0"/>
              <a:t>Record the length of time required for the salt to dissolve in table 1.</a:t>
            </a:r>
          </a:p>
          <a:p>
            <a:pPr marL="342900" indent="-342900">
              <a:buAutoNum type="arabicPeriod"/>
            </a:pPr>
            <a:r>
              <a:rPr lang="en-US" sz="1600" dirty="0" smtClean="0"/>
              <a:t>Repeat this procedure using 2 teaspoons, 3 teaspoons, 4 teaspoons, and </a:t>
            </a:r>
            <a:br>
              <a:rPr lang="en-US" sz="1600" dirty="0" smtClean="0"/>
            </a:br>
            <a:r>
              <a:rPr lang="en-US" sz="1600" dirty="0" smtClean="0"/>
              <a:t>5 teaspoons of salt.   Important:  Always start with fresh water before adding any salt.</a:t>
            </a:r>
          </a:p>
          <a:p>
            <a:pPr marL="342900" indent="-342900">
              <a:buAutoNum type="arabicPeriod"/>
            </a:pPr>
            <a:endParaRPr lang="en-US" sz="1600" dirty="0"/>
          </a:p>
          <a:p>
            <a:pPr marL="342900" indent="-342900">
              <a:buAutoNum type="arabicPeriod"/>
            </a:pPr>
            <a:endParaRPr lang="en-US" sz="1600" dirty="0" smtClean="0"/>
          </a:p>
          <a:p>
            <a:pPr marL="342900" indent="-342900">
              <a:buAutoNum type="arabicPeriod"/>
            </a:pPr>
            <a:endParaRPr lang="en-US" sz="1600" dirty="0"/>
          </a:p>
          <a:p>
            <a:pPr marL="342900" indent="-342900">
              <a:buAutoNum type="arabicPeriod"/>
            </a:pPr>
            <a:endParaRPr lang="en-US" sz="1600" dirty="0" smtClean="0"/>
          </a:p>
          <a:p>
            <a:pPr marL="342900" indent="-342900">
              <a:buAutoNum type="arabicPeriod"/>
            </a:pPr>
            <a:endParaRPr lang="en-US" sz="1600" dirty="0"/>
          </a:p>
          <a:p>
            <a:pPr marL="342900" indent="-342900">
              <a:buAutoNum type="arabicPeriod"/>
            </a:pPr>
            <a:endParaRPr lang="en-US" sz="1600" dirty="0" smtClean="0"/>
          </a:p>
          <a:p>
            <a:pPr marL="342900" indent="-342900">
              <a:buAutoNum type="arabicPeriod"/>
            </a:pPr>
            <a:endParaRPr lang="en-US" sz="1600" dirty="0"/>
          </a:p>
          <a:p>
            <a:pPr marL="342900" indent="-342900">
              <a:buAutoNum type="arabicPeriod"/>
            </a:pPr>
            <a:endParaRPr lang="en-US" sz="1600" dirty="0" smtClean="0"/>
          </a:p>
          <a:p>
            <a:pPr marL="342900" indent="-342900">
              <a:buAutoNum type="arabicPeriod"/>
            </a:pPr>
            <a:endParaRPr lang="en-US" sz="1600" dirty="0"/>
          </a:p>
          <a:p>
            <a:pPr marL="342900" indent="-342900">
              <a:buAutoNum type="arabicPeriod"/>
            </a:pPr>
            <a:endParaRPr lang="en-US" sz="1600" dirty="0" smtClean="0"/>
          </a:p>
          <a:p>
            <a:pPr marL="342900" indent="-342900">
              <a:buAutoNum type="arabicPeriod"/>
            </a:pPr>
            <a:endParaRPr lang="en-US" sz="1600" dirty="0"/>
          </a:p>
          <a:p>
            <a:pPr marL="342900" indent="-342900">
              <a:buAutoNum type="arabicPeriod"/>
            </a:pPr>
            <a:r>
              <a:rPr lang="en-US" sz="1600" dirty="0" smtClean="0"/>
              <a:t>What is the independent variable?  </a:t>
            </a:r>
            <a:r>
              <a:rPr lang="en-US" sz="1600" b="1" dirty="0" smtClean="0">
                <a:solidFill>
                  <a:srgbClr val="FF0000"/>
                </a:solidFill>
              </a:rPr>
              <a:t>The amount of salt used.</a:t>
            </a:r>
            <a:r>
              <a:rPr lang="en-US" sz="1600" b="1" dirty="0" smtClean="0"/>
              <a:t/>
            </a:r>
            <a:br>
              <a:rPr lang="en-US" sz="1600" b="1" dirty="0" smtClean="0"/>
            </a:br>
            <a:endParaRPr lang="en-US" sz="1600" b="1" dirty="0" smtClean="0"/>
          </a:p>
          <a:p>
            <a:pPr marL="342900" indent="-342900">
              <a:buAutoNum type="arabicPeriod"/>
            </a:pPr>
            <a:r>
              <a:rPr lang="en-US" sz="1600" dirty="0" smtClean="0"/>
              <a:t>What is the dependent variable  </a:t>
            </a:r>
            <a:r>
              <a:rPr lang="en-US" sz="1600" b="1" dirty="0" smtClean="0">
                <a:solidFill>
                  <a:srgbClr val="FF0000"/>
                </a:solidFill>
              </a:rPr>
              <a:t>The length of time it takes all of the salt to dissolve.</a:t>
            </a:r>
            <a:r>
              <a:rPr lang="en-US" sz="1600" b="1" dirty="0" smtClean="0"/>
              <a:t/>
            </a:r>
            <a:br>
              <a:rPr lang="en-US" sz="1600" b="1" dirty="0" smtClean="0"/>
            </a:br>
            <a:endParaRPr lang="en-US" sz="1600" b="1" dirty="0" smtClean="0"/>
          </a:p>
          <a:p>
            <a:pPr marL="342900" indent="-342900">
              <a:buAutoNum type="arabicPeriod"/>
            </a:pPr>
            <a:r>
              <a:rPr lang="en-US" sz="1600" dirty="0" smtClean="0"/>
              <a:t>List at least two controlled variables.  </a:t>
            </a:r>
            <a:r>
              <a:rPr lang="en-US" sz="1600" b="1" dirty="0" smtClean="0">
                <a:solidFill>
                  <a:srgbClr val="FF0000"/>
                </a:solidFill>
              </a:rPr>
              <a:t>Amount of water used; fresh water each time; </a:t>
            </a:r>
            <a:br>
              <a:rPr lang="en-US" sz="1600" b="1" dirty="0" smtClean="0">
                <a:solidFill>
                  <a:srgbClr val="FF0000"/>
                </a:solidFill>
              </a:rPr>
            </a:br>
            <a:r>
              <a:rPr lang="en-US" sz="1600" b="1" dirty="0" smtClean="0">
                <a:solidFill>
                  <a:srgbClr val="FF0000"/>
                </a:solidFill>
              </a:rPr>
              <a:t>                Rate of stirring; temperature of water</a:t>
            </a:r>
            <a:endParaRPr lang="en-US" sz="1600" b="1" dirty="0" smtClean="0"/>
          </a:p>
          <a:p>
            <a:pPr marL="342900" indent="-342900">
              <a:buAutoNum type="arabicPeriod"/>
            </a:pPr>
            <a:r>
              <a:rPr lang="en-US" sz="1600" dirty="0" smtClean="0"/>
              <a:t>What did you find out about how the amount of salt affects the length of time it takes </a:t>
            </a:r>
            <a:br>
              <a:rPr lang="en-US" sz="1600" dirty="0" smtClean="0"/>
            </a:br>
            <a:r>
              <a:rPr lang="en-US" sz="1600" dirty="0" smtClean="0"/>
              <a:t>the salt to dissolve?  </a:t>
            </a:r>
            <a:r>
              <a:rPr lang="en-US" sz="1600" b="1" dirty="0" smtClean="0">
                <a:solidFill>
                  <a:srgbClr val="FF0000"/>
                </a:solidFill>
              </a:rPr>
              <a:t>The more salt added, the longer time it took to dissolve.  </a:t>
            </a:r>
            <a:br>
              <a:rPr lang="en-US" sz="1600" b="1" dirty="0" smtClean="0">
                <a:solidFill>
                  <a:srgbClr val="FF0000"/>
                </a:solidFill>
              </a:rPr>
            </a:br>
            <a:endParaRPr lang="en-US" sz="1600" b="1" dirty="0" smtClean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r>
              <a:rPr lang="en-US" sz="1600" dirty="0" smtClean="0"/>
              <a:t>Explain why you think you got these results.</a:t>
            </a:r>
            <a:endParaRPr lang="en-US" sz="16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8646428"/>
              </p:ext>
            </p:extLst>
          </p:nvPr>
        </p:nvGraphicFramePr>
        <p:xfrm>
          <a:off x="927407" y="1632844"/>
          <a:ext cx="5867400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3600"/>
                <a:gridCol w="3733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Amount of Salt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Length of Time for Salt to Dissolve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 teaspoon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20 seconds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 teaspoons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25 seconds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 teaspoons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29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 seconds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 teaspoons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32 seconds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 teaspoons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36 seconds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http://upload.wikimedia.org/wikipedia/commons/8/89/SaltInWaterSolutionLiqui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1996" y="1556644"/>
            <a:ext cx="1295400" cy="245737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75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cimg1.ck12.org/datastreams/f-d%3A225c841325cba53af7025806aa4847d49f3219b17246512650f86c65%2BIMAGE%2BIMAGE.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289" y="258301"/>
            <a:ext cx="7620000" cy="3476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A solubility curve for sodium chloride and potassim chloride, showing how many grams of each solute will dissolve in 100 mililiters of water over a temperature range of 0–100 ° Celsiu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4613" y="3744688"/>
            <a:ext cx="2686957" cy="3173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415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143</Words>
  <Application>Microsoft Office PowerPoint</Application>
  <PresentationFormat>On-screen Show (4:3)</PresentationFormat>
  <Paragraphs>67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Controlling Variables</vt:lpstr>
      <vt:lpstr>Solution Formation</vt:lpstr>
      <vt:lpstr>PowerPoint Presentation</vt:lpstr>
      <vt:lpstr>PowerPoint Presentation</vt:lpstr>
      <vt:lpstr>PowerPoint Presentation</vt:lpstr>
    </vt:vector>
  </TitlesOfParts>
  <Company>McLean County Unit District No. 5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Controlling Variables</dc:title>
  <dc:creator>Christopherson, Jeff</dc:creator>
  <cp:lastModifiedBy>Christopherson, Jeff</cp:lastModifiedBy>
  <cp:revision>5</cp:revision>
  <dcterms:created xsi:type="dcterms:W3CDTF">2014-09-18T23:21:35Z</dcterms:created>
  <dcterms:modified xsi:type="dcterms:W3CDTF">2014-09-18T23:55:29Z</dcterms:modified>
</cp:coreProperties>
</file>