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CC21E1-8E62-4C2A-B1BE-B99E1F8B24B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4BA8C-7ACB-4CAA-AAE0-168F73C12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C7A6E-FAE9-411F-98E6-2C28A63669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126B7-8A58-4B9A-9FC6-EDEAE3EAC8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D7D21-71C7-4903-BB81-8905B01D78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E94E5-FBA1-4627-9B3B-DF719BCD40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2DE27-9368-4AD3-8235-90D3379015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2B791-0A92-4FF3-9966-9BF29B1275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4EE04-1341-4A9E-A69B-8858F50EF5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AA088-196B-43EB-8518-204FA4598F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EEFCCE-26E2-4315-9FA6-FDD82F5192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C882A-42D2-4893-ABF6-6665166080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EFBFB9B-D5B9-474C-98A0-0DA4D3957A8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../../Keys%20Worksheets/KEYS%20Stoich/13baksodlabkey.doc" TargetMode="Externa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../Stoichiometry%20Word/13baksodlab.doc" TargetMode="Externa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Relationship Id="rId4" Type="http://schemas.openxmlformats.org/officeDocument/2006/relationships/hyperlink" Target="../../Stoichiometry%20Word/13baksodlab.doc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CC"/>
            </a:gs>
            <a:gs pos="50000">
              <a:schemeClr val="bg1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Baking Soda Lab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/>
              <a:t>Stoichiometry</a:t>
            </a:r>
          </a:p>
        </p:txBody>
      </p:sp>
      <p:sp>
        <p:nvSpPr>
          <p:cNvPr id="2052" name="Document"/>
          <p:cNvSpPr>
            <a:spLocks noChangeAspect="1" noEditPoints="1" noChangeArrowheads="1"/>
          </p:cNvSpPr>
          <p:nvPr/>
        </p:nvSpPr>
        <p:spPr bwMode="auto">
          <a:xfrm>
            <a:off x="8077200" y="5486400"/>
            <a:ext cx="812800" cy="108743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F8F8F8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endParaRPr lang="en-US">
              <a:solidFill>
                <a:srgbClr val="FF0000"/>
              </a:solidFill>
            </a:endParaRPr>
          </a:p>
          <a:p>
            <a:pPr algn="ctr"/>
            <a:r>
              <a:rPr lang="en-US">
                <a:solidFill>
                  <a:srgbClr val="FF0000"/>
                </a:solidFill>
                <a:hlinkClick r:id="rId3" action="ppaction://hlinkfile"/>
              </a:rPr>
              <a:t>Key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60350" y="1350963"/>
            <a:ext cx="8731250" cy="436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1143000" algn="l"/>
              </a:tabLst>
            </a:pPr>
            <a:r>
              <a:rPr lang="en-US" b="1" u="sng">
                <a:cs typeface="Times New Roman" pitchFamily="18" charset="0"/>
              </a:rPr>
              <a:t>Purposes:</a:t>
            </a:r>
            <a:r>
              <a:rPr lang="en-US">
                <a:cs typeface="Times New Roman" pitchFamily="18" charset="0"/>
              </a:rPr>
              <a:t>	</a:t>
            </a:r>
          </a:p>
          <a:p>
            <a:pPr>
              <a:tabLst>
                <a:tab pos="1143000" algn="l"/>
              </a:tabLst>
            </a:pPr>
            <a:endParaRPr lang="en-US">
              <a:cs typeface="Times New Roman" pitchFamily="18" charset="0"/>
            </a:endParaRPr>
          </a:p>
          <a:p>
            <a:pPr>
              <a:tabLst>
                <a:tab pos="1143000" algn="l"/>
              </a:tabLst>
            </a:pPr>
            <a:r>
              <a:rPr lang="en-US">
                <a:cs typeface="Times New Roman" pitchFamily="18" charset="0"/>
              </a:rPr>
              <a:t>1.   Calculate theoretical mass of NaCl based on a known mass of NaHCO</a:t>
            </a:r>
            <a:r>
              <a:rPr lang="en-US" baseline="-30000">
                <a:cs typeface="Times New Roman" pitchFamily="18" charset="0"/>
              </a:rPr>
              <a:t>3</a:t>
            </a:r>
            <a:r>
              <a:rPr lang="en-US">
                <a:cs typeface="Times New Roman" pitchFamily="18" charset="0"/>
              </a:rPr>
              <a:t>.</a:t>
            </a:r>
            <a:endParaRPr lang="en-US"/>
          </a:p>
          <a:p>
            <a:pPr eaLnBrk="0" hangingPunct="0">
              <a:tabLst>
                <a:tab pos="1143000" algn="l"/>
              </a:tabLst>
            </a:pPr>
            <a:r>
              <a:rPr lang="en-US">
                <a:cs typeface="Times New Roman" pitchFamily="18" charset="0"/>
              </a:rPr>
              <a:t>2.   Experimentally determine the actual mass of NaCl produced.</a:t>
            </a:r>
            <a:endParaRPr lang="en-US"/>
          </a:p>
          <a:p>
            <a:pPr eaLnBrk="0" hangingPunct="0">
              <a:tabLst>
                <a:tab pos="1143000" algn="l"/>
              </a:tabLst>
            </a:pPr>
            <a:r>
              <a:rPr lang="en-US">
                <a:cs typeface="Times New Roman" pitchFamily="18" charset="0"/>
              </a:rPr>
              <a:t>3.   Calculate the percent yield for your experiment.</a:t>
            </a:r>
            <a:endParaRPr lang="en-US"/>
          </a:p>
          <a:p>
            <a:pPr eaLnBrk="0" hangingPunct="0">
              <a:tabLst>
                <a:tab pos="1143000" algn="l"/>
              </a:tabLst>
            </a:pPr>
            <a:endParaRPr lang="en-US" b="1" u="sng">
              <a:cs typeface="Times New Roman" pitchFamily="18" charset="0"/>
            </a:endParaRPr>
          </a:p>
          <a:p>
            <a:pPr eaLnBrk="0" hangingPunct="0">
              <a:tabLst>
                <a:tab pos="1143000" algn="l"/>
              </a:tabLst>
            </a:pPr>
            <a:endParaRPr lang="en-US" b="1" u="sng">
              <a:cs typeface="Times New Roman" pitchFamily="18" charset="0"/>
            </a:endParaRPr>
          </a:p>
          <a:p>
            <a:pPr eaLnBrk="0" hangingPunct="0">
              <a:tabLst>
                <a:tab pos="1143000" algn="l"/>
              </a:tabLst>
            </a:pPr>
            <a:r>
              <a:rPr lang="en-US" b="1" u="sng">
                <a:cs typeface="Times New Roman" pitchFamily="18" charset="0"/>
              </a:rPr>
              <a:t>Reaction Equation:</a:t>
            </a:r>
            <a:r>
              <a:rPr lang="en-US">
                <a:cs typeface="Times New Roman" pitchFamily="18" charset="0"/>
              </a:rPr>
              <a:t>  NaHCO</a:t>
            </a:r>
            <a:r>
              <a:rPr lang="en-US" baseline="-30000">
                <a:cs typeface="Times New Roman" pitchFamily="18" charset="0"/>
              </a:rPr>
              <a:t>3</a:t>
            </a:r>
            <a:r>
              <a:rPr lang="en-US">
                <a:cs typeface="Times New Roman" pitchFamily="18" charset="0"/>
              </a:rPr>
              <a:t>(s)   +   HCl(aq)   </a:t>
            </a:r>
            <a:r>
              <a:rPr lang="en-US">
                <a:cs typeface="Times New Roman" pitchFamily="18" charset="0"/>
                <a:sym typeface="Wingdings" pitchFamily="2" charset="2"/>
              </a:rPr>
              <a:t></a:t>
            </a:r>
            <a:r>
              <a:rPr lang="en-US">
                <a:cs typeface="Times New Roman" pitchFamily="18" charset="0"/>
              </a:rPr>
              <a:t>   </a:t>
            </a:r>
            <a:r>
              <a:rPr lang="en-US">
                <a:cs typeface="Times New Roman" pitchFamily="18" charset="0"/>
                <a:sym typeface="Wingdings" pitchFamily="2" charset="2"/>
              </a:rPr>
              <a:t>NaCl(s)   +   CO</a:t>
            </a:r>
            <a:r>
              <a:rPr lang="en-US" baseline="-30000">
                <a:cs typeface="Times New Roman" pitchFamily="18" charset="0"/>
                <a:sym typeface="Wingdings" pitchFamily="2" charset="2"/>
              </a:rPr>
              <a:t>2</a:t>
            </a:r>
            <a:r>
              <a:rPr lang="en-US">
                <a:cs typeface="Times New Roman" pitchFamily="18" charset="0"/>
                <a:sym typeface="Wingdings" pitchFamily="2" charset="2"/>
              </a:rPr>
              <a:t>(g)   +   H</a:t>
            </a:r>
            <a:r>
              <a:rPr lang="en-US" baseline="-30000">
                <a:cs typeface="Times New Roman" pitchFamily="18" charset="0"/>
                <a:sym typeface="Wingdings" pitchFamily="2" charset="2"/>
              </a:rPr>
              <a:t>2</a:t>
            </a:r>
            <a:r>
              <a:rPr lang="en-US">
                <a:cs typeface="Times New Roman" pitchFamily="18" charset="0"/>
                <a:sym typeface="Wingdings" pitchFamily="2" charset="2"/>
              </a:rPr>
              <a:t>O(l)</a:t>
            </a:r>
            <a:endParaRPr lang="en-US">
              <a:sym typeface="Wingdings" pitchFamily="2" charset="2"/>
            </a:endParaRPr>
          </a:p>
          <a:p>
            <a:pPr eaLnBrk="0" hangingPunct="0">
              <a:tabLst>
                <a:tab pos="1143000" algn="l"/>
              </a:tabLst>
            </a:pPr>
            <a:endParaRPr lang="en-US" b="1" u="sng">
              <a:cs typeface="Times New Roman" pitchFamily="18" charset="0"/>
              <a:sym typeface="Wingdings" pitchFamily="2" charset="2"/>
            </a:endParaRPr>
          </a:p>
          <a:p>
            <a:pPr eaLnBrk="0" hangingPunct="0">
              <a:tabLst>
                <a:tab pos="1143000" algn="l"/>
              </a:tabLst>
            </a:pPr>
            <a:endParaRPr lang="en-US" b="1" u="sng">
              <a:cs typeface="Times New Roman" pitchFamily="18" charset="0"/>
              <a:sym typeface="Wingdings" pitchFamily="2" charset="2"/>
            </a:endParaRPr>
          </a:p>
          <a:p>
            <a:pPr eaLnBrk="0" hangingPunct="0">
              <a:tabLst>
                <a:tab pos="1143000" algn="l"/>
              </a:tabLst>
            </a:pPr>
            <a:r>
              <a:rPr lang="en-US" b="1" u="sng">
                <a:cs typeface="Times New Roman" pitchFamily="18" charset="0"/>
                <a:sym typeface="Wingdings" pitchFamily="2" charset="2"/>
              </a:rPr>
              <a:t>Materials:</a:t>
            </a:r>
            <a:r>
              <a:rPr lang="en-US">
                <a:cs typeface="Times New Roman" pitchFamily="18" charset="0"/>
                <a:sym typeface="Wingdings" pitchFamily="2" charset="2"/>
              </a:rPr>
              <a:t>	  </a:t>
            </a:r>
          </a:p>
          <a:p>
            <a:pPr eaLnBrk="0" hangingPunct="0">
              <a:tabLst>
                <a:tab pos="1143000" algn="l"/>
              </a:tabLst>
            </a:pPr>
            <a:r>
              <a:rPr lang="en-US">
                <a:cs typeface="Times New Roman" pitchFamily="18" charset="0"/>
                <a:sym typeface="Wingdings" pitchFamily="2" charset="2"/>
              </a:rPr>
              <a:t>	</a:t>
            </a:r>
          </a:p>
          <a:p>
            <a:pPr eaLnBrk="0" hangingPunct="0">
              <a:tabLst>
                <a:tab pos="1143000" algn="l"/>
              </a:tabLst>
            </a:pPr>
            <a:r>
              <a:rPr lang="en-US">
                <a:cs typeface="Times New Roman" pitchFamily="18" charset="0"/>
                <a:sym typeface="Wingdings" pitchFamily="2" charset="2"/>
              </a:rPr>
              <a:t>     safety glasses	     	baking soda (NaHCO</a:t>
            </a:r>
            <a:r>
              <a:rPr lang="en-US" baseline="-30000">
                <a:cs typeface="Times New Roman" pitchFamily="18" charset="0"/>
                <a:sym typeface="Wingdings" pitchFamily="2" charset="2"/>
              </a:rPr>
              <a:t>3</a:t>
            </a:r>
            <a:r>
              <a:rPr lang="en-US">
                <a:cs typeface="Times New Roman" pitchFamily="18" charset="0"/>
                <a:sym typeface="Wingdings" pitchFamily="2" charset="2"/>
              </a:rPr>
              <a:t>)	concentrated HCl and dropper</a:t>
            </a:r>
            <a:endParaRPr lang="en-US">
              <a:sym typeface="Wingdings" pitchFamily="2" charset="2"/>
            </a:endParaRPr>
          </a:p>
          <a:p>
            <a:pPr eaLnBrk="0" hangingPunct="0">
              <a:tabLst>
                <a:tab pos="1143000" algn="l"/>
              </a:tabLst>
            </a:pPr>
            <a:r>
              <a:rPr lang="en-US">
                <a:cs typeface="Times New Roman" pitchFamily="18" charset="0"/>
                <a:sym typeface="Wingdings" pitchFamily="2" charset="2"/>
              </a:rPr>
              <a:t>     evaporating dish	ring stand with ring	bunsen burner and matches</a:t>
            </a:r>
            <a:endParaRPr lang="en-US">
              <a:sym typeface="Wingdings" pitchFamily="2" charset="2"/>
            </a:endParaRPr>
          </a:p>
          <a:p>
            <a:pPr eaLnBrk="0" hangingPunct="0">
              <a:tabLst>
                <a:tab pos="1143000" algn="l"/>
              </a:tabLst>
            </a:pPr>
            <a:r>
              <a:rPr lang="en-US">
                <a:cs typeface="Times New Roman" pitchFamily="18" charset="0"/>
                <a:sym typeface="Wingdings" pitchFamily="2" charset="2"/>
              </a:rPr>
              <a:t>     watch glass	 	wire gauze		tongs</a:t>
            </a:r>
            <a:endParaRPr lang="en-US">
              <a:sym typeface="Wingdings" pitchFamily="2" charset="2"/>
            </a:endParaRPr>
          </a:p>
          <a:p>
            <a:pPr eaLnBrk="0" hangingPunct="0">
              <a:tabLst>
                <a:tab pos="1143000" algn="l"/>
              </a:tabLst>
            </a:pPr>
            <a:endParaRPr lang="en-US" sz="1000">
              <a:cs typeface="Times New Roman" pitchFamily="18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81000" y="1600200"/>
            <a:ext cx="8693150" cy="439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342900" indent="-342900"/>
            <a:r>
              <a:rPr lang="en-US">
                <a:cs typeface="Times New Roman" pitchFamily="18" charset="0"/>
              </a:rPr>
              <a:t>1.  Find the mass of the evaporating dish and watch glass.  </a:t>
            </a:r>
          </a:p>
          <a:p>
            <a:pPr marL="342900" indent="-342900" eaLnBrk="0" hangingPunct="0"/>
            <a:r>
              <a:rPr lang="en-US">
                <a:cs typeface="Times New Roman" pitchFamily="18" charset="0"/>
              </a:rPr>
              <a:t>	Record this mass in the Data Table.</a:t>
            </a:r>
          </a:p>
          <a:p>
            <a:pPr marL="342900" indent="-342900" eaLnBrk="0" hangingPunct="0"/>
            <a:endParaRPr lang="en-US" sz="800">
              <a:cs typeface="Times New Roman" pitchFamily="18" charset="0"/>
            </a:endParaRPr>
          </a:p>
          <a:p>
            <a:pPr marL="342900" indent="-342900" eaLnBrk="0" hangingPunct="0">
              <a:buFontTx/>
              <a:buAutoNum type="arabicPeriod" startAt="2"/>
            </a:pPr>
            <a:r>
              <a:rPr lang="en-US">
                <a:cs typeface="Times New Roman" pitchFamily="18" charset="0"/>
              </a:rPr>
              <a:t>Add </a:t>
            </a:r>
            <a:r>
              <a:rPr lang="en-US" baseline="30000">
                <a:cs typeface="Times New Roman" pitchFamily="18" charset="0"/>
              </a:rPr>
              <a:t>1</a:t>
            </a:r>
            <a:r>
              <a:rPr lang="en-US">
                <a:cs typeface="Times New Roman" pitchFamily="18" charset="0"/>
              </a:rPr>
              <a:t>/</a:t>
            </a:r>
            <a:r>
              <a:rPr lang="en-US" baseline="-30000">
                <a:cs typeface="Times New Roman" pitchFamily="18" charset="0"/>
              </a:rPr>
              <a:t>3</a:t>
            </a:r>
            <a:r>
              <a:rPr lang="en-US">
                <a:cs typeface="Times New Roman" pitchFamily="18" charset="0"/>
              </a:rPr>
              <a:t> of a teaspoon of baking soda to the evaporating dish, </a:t>
            </a:r>
          </a:p>
          <a:p>
            <a:pPr marL="342900" indent="-342900" eaLnBrk="0" hangingPunct="0"/>
            <a:r>
              <a:rPr lang="en-US">
                <a:cs typeface="Times New Roman" pitchFamily="18" charset="0"/>
              </a:rPr>
              <a:t>	and record the total mass in the Data Table.</a:t>
            </a:r>
          </a:p>
          <a:p>
            <a:pPr marL="342900" indent="-342900" eaLnBrk="0" hangingPunct="0"/>
            <a:endParaRPr lang="en-US" sz="800">
              <a:cs typeface="Times New Roman" pitchFamily="18" charset="0"/>
            </a:endParaRPr>
          </a:p>
          <a:p>
            <a:pPr marL="342900" indent="-342900" eaLnBrk="0" hangingPunct="0">
              <a:buFontTx/>
              <a:buAutoNum type="arabicPeriod" startAt="3"/>
            </a:pPr>
            <a:r>
              <a:rPr lang="en-US">
                <a:cs typeface="Times New Roman" pitchFamily="18" charset="0"/>
              </a:rPr>
              <a:t>Cover the evaporating dish with the watch glass so that only the spout </a:t>
            </a:r>
          </a:p>
          <a:p>
            <a:pPr marL="342900" indent="-342900" eaLnBrk="0" hangingPunct="0"/>
            <a:r>
              <a:rPr lang="en-US">
                <a:cs typeface="Times New Roman" pitchFamily="18" charset="0"/>
              </a:rPr>
              <a:t>	of the evaporating dish is exposed.</a:t>
            </a:r>
          </a:p>
          <a:p>
            <a:pPr marL="342900" indent="-342900" eaLnBrk="0" hangingPunct="0"/>
            <a:endParaRPr lang="en-US" sz="800">
              <a:cs typeface="Times New Roman" pitchFamily="18" charset="0"/>
            </a:endParaRPr>
          </a:p>
          <a:p>
            <a:pPr marL="342900" indent="-342900" eaLnBrk="0" hangingPunct="0">
              <a:buFontTx/>
              <a:buAutoNum type="arabicPeriod" startAt="4"/>
            </a:pPr>
            <a:r>
              <a:rPr lang="en-US">
                <a:cs typeface="Times New Roman" pitchFamily="18" charset="0"/>
              </a:rPr>
              <a:t>Use the dropper to drip HCl down the spout and into the dish.  </a:t>
            </a:r>
          </a:p>
          <a:p>
            <a:pPr marL="342900" indent="-342900" eaLnBrk="0" hangingPunct="0"/>
            <a:r>
              <a:rPr lang="en-US">
                <a:cs typeface="Times New Roman" pitchFamily="18" charset="0"/>
              </a:rPr>
              <a:t>	Add HCl until the fizzing ceases.</a:t>
            </a:r>
          </a:p>
          <a:p>
            <a:pPr marL="342900" indent="-342900" eaLnBrk="0" hangingPunct="0"/>
            <a:endParaRPr lang="en-US" sz="800">
              <a:cs typeface="Times New Roman" pitchFamily="18" charset="0"/>
            </a:endParaRPr>
          </a:p>
          <a:p>
            <a:pPr marL="342900" indent="-342900" eaLnBrk="0" hangingPunct="0">
              <a:buFontTx/>
              <a:buAutoNum type="arabicPeriod" startAt="5"/>
            </a:pPr>
            <a:r>
              <a:rPr lang="en-US">
                <a:cs typeface="Times New Roman" pitchFamily="18" charset="0"/>
              </a:rPr>
              <a:t>Leaving the watch glass in place, boil off the liquid until only table salt (NaCl) </a:t>
            </a:r>
          </a:p>
          <a:p>
            <a:pPr marL="342900" indent="-342900" eaLnBrk="0" hangingPunct="0"/>
            <a:r>
              <a:rPr lang="en-US">
                <a:cs typeface="Times New Roman" pitchFamily="18" charset="0"/>
              </a:rPr>
              <a:t>	remains in the dish.</a:t>
            </a:r>
          </a:p>
          <a:p>
            <a:pPr marL="342900" indent="-342900" eaLnBrk="0" hangingPunct="0"/>
            <a:endParaRPr lang="en-US" sz="800">
              <a:cs typeface="Times New Roman" pitchFamily="18" charset="0"/>
            </a:endParaRPr>
          </a:p>
          <a:p>
            <a:pPr marL="342900" indent="-342900" eaLnBrk="0" hangingPunct="0">
              <a:buFontTx/>
              <a:buAutoNum type="arabicPeriod" startAt="6"/>
            </a:pPr>
            <a:r>
              <a:rPr lang="en-US">
                <a:cs typeface="Times New Roman" pitchFamily="18" charset="0"/>
              </a:rPr>
              <a:t>Let the dish cool for five minutes, then weigh it again and record the mass </a:t>
            </a:r>
          </a:p>
          <a:p>
            <a:pPr marL="342900" indent="-342900" eaLnBrk="0" hangingPunct="0"/>
            <a:r>
              <a:rPr lang="en-US">
                <a:cs typeface="Times New Roman" pitchFamily="18" charset="0"/>
              </a:rPr>
              <a:t>	in the Data Table.</a:t>
            </a:r>
          </a:p>
          <a:p>
            <a:pPr marL="342900" indent="-342900" eaLnBrk="0" hangingPunct="0"/>
            <a:endParaRPr lang="en-US" sz="800">
              <a:cs typeface="Times New Roman" pitchFamily="18" charset="0"/>
            </a:endParaRPr>
          </a:p>
          <a:p>
            <a:pPr marL="342900" indent="-342900" eaLnBrk="0" hangingPunct="0"/>
            <a:r>
              <a:rPr lang="en-US">
                <a:cs typeface="Times New Roman" pitchFamily="18" charset="0"/>
              </a:rPr>
              <a:t>7.  Clean up by rinsing your equipment with water and wiping dry with a paper towel.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chemeClr val="tx1"/>
                </a:solidFill>
              </a:rPr>
              <a:t>Procedure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Table</a:t>
            </a:r>
          </a:p>
        </p:txBody>
      </p:sp>
      <p:graphicFrame>
        <p:nvGraphicFramePr>
          <p:cNvPr id="13365" name="Group 53"/>
          <p:cNvGraphicFramePr>
            <a:graphicFrameLocks noGrp="1"/>
          </p:cNvGraphicFramePr>
          <p:nvPr/>
        </p:nvGraphicFramePr>
        <p:xfrm>
          <a:off x="1371600" y="1981200"/>
          <a:ext cx="6324600" cy="3662364"/>
        </p:xfrm>
        <a:graphic>
          <a:graphicData uri="http://schemas.openxmlformats.org/drawingml/2006/table">
            <a:tbl>
              <a:tblPr/>
              <a:tblGrid>
                <a:gridCol w="4778375"/>
                <a:gridCol w="1546225"/>
              </a:tblGrid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Quantity Measured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Mass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evaporating dish, watch glass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evaporating dish, watch glass, NaHCO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evaporating dish, watch glass, NaCl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Calculations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85800" y="1752600"/>
            <a:ext cx="8012113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2000">
                <a:cs typeface="Times New Roman" pitchFamily="18" charset="0"/>
              </a:rPr>
              <a:t>Find the theoretical mass of NaCl that would be produced if </a:t>
            </a:r>
          </a:p>
          <a:p>
            <a:pPr marL="342900" indent="-342900"/>
            <a:r>
              <a:rPr lang="en-US" sz="2000">
                <a:cs typeface="Times New Roman" pitchFamily="18" charset="0"/>
              </a:rPr>
              <a:t>	your experiment were perfect.</a:t>
            </a:r>
          </a:p>
          <a:p>
            <a:pPr marL="342900" indent="-342900"/>
            <a:endParaRPr lang="en-US" sz="2000">
              <a:cs typeface="Times New Roman" pitchFamily="18" charset="0"/>
            </a:endParaRPr>
          </a:p>
          <a:p>
            <a:pPr marL="342900" indent="-342900"/>
            <a:endParaRPr lang="en-US" sz="2000">
              <a:cs typeface="Times New Roman" pitchFamily="18" charset="0"/>
            </a:endParaRPr>
          </a:p>
          <a:p>
            <a:pPr marL="342900" indent="-342900"/>
            <a:endParaRPr lang="en-US" sz="2000"/>
          </a:p>
          <a:p>
            <a:pPr marL="342900" indent="-342900" eaLnBrk="0" hangingPunct="0">
              <a:buFontTx/>
              <a:buAutoNum type="arabicPeriod" startAt="2"/>
            </a:pPr>
            <a:r>
              <a:rPr lang="en-US" sz="2000">
                <a:cs typeface="Times New Roman" pitchFamily="18" charset="0"/>
              </a:rPr>
              <a:t>Find the actual mass of NaCl that you obtained.</a:t>
            </a:r>
          </a:p>
          <a:p>
            <a:pPr marL="342900" indent="-342900" eaLnBrk="0" hangingPunct="0">
              <a:buFontTx/>
              <a:buAutoNum type="arabicPeriod" startAt="2"/>
            </a:pPr>
            <a:endParaRPr lang="en-US" sz="2000">
              <a:cs typeface="Times New Roman" pitchFamily="18" charset="0"/>
            </a:endParaRPr>
          </a:p>
          <a:p>
            <a:pPr marL="342900" indent="-342900" eaLnBrk="0" hangingPunct="0">
              <a:buFontTx/>
              <a:buAutoNum type="arabicPeriod" startAt="2"/>
            </a:pPr>
            <a:endParaRPr lang="en-US" sz="2000">
              <a:cs typeface="Times New Roman" pitchFamily="18" charset="0"/>
            </a:endParaRPr>
          </a:p>
          <a:p>
            <a:pPr marL="342900" indent="-342900" eaLnBrk="0" hangingPunct="0">
              <a:buFontTx/>
              <a:buAutoNum type="arabicPeriod" startAt="2"/>
            </a:pPr>
            <a:endParaRPr lang="en-US" sz="2000">
              <a:cs typeface="Times New Roman" pitchFamily="18" charset="0"/>
            </a:endParaRPr>
          </a:p>
          <a:p>
            <a:pPr marL="342900" indent="-342900" eaLnBrk="0" hangingPunct="0"/>
            <a:endParaRPr lang="en-US" sz="2000"/>
          </a:p>
          <a:p>
            <a:pPr marL="342900" indent="-342900" eaLnBrk="0" hangingPunct="0">
              <a:buFontTx/>
              <a:buAutoNum type="arabicPeriod" startAt="3"/>
            </a:pPr>
            <a:r>
              <a:rPr lang="en-US" sz="2000">
                <a:cs typeface="Times New Roman" pitchFamily="18" charset="0"/>
              </a:rPr>
              <a:t>Find the percent yield for your experiment.  If your percent yield </a:t>
            </a:r>
          </a:p>
          <a:p>
            <a:pPr marL="342900" indent="-342900" eaLnBrk="0" hangingPunct="0"/>
            <a:r>
              <a:rPr lang="en-US" sz="2000">
                <a:cs typeface="Times New Roman" pitchFamily="18" charset="0"/>
              </a:rPr>
              <a:t>	is greater than 100%, provide at least one possible source of error </a:t>
            </a:r>
          </a:p>
          <a:p>
            <a:pPr marL="342900" indent="-342900" eaLnBrk="0" hangingPunct="0"/>
            <a:r>
              <a:rPr lang="en-US" sz="2000">
                <a:cs typeface="Times New Roman" pitchFamily="18" charset="0"/>
              </a:rPr>
              <a:t>	that might have caused you to get more than 100% yield.</a:t>
            </a:r>
            <a:endParaRPr lang="en-US" sz="2000"/>
          </a:p>
          <a:p>
            <a:pPr marL="342900" indent="-342900" eaLnBrk="0" hangingPunct="0"/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527550" y="3449638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(g)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527550" y="3449638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/>
              <a:t>(l)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58838" y="1544638"/>
            <a:ext cx="17541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NaHCO</a:t>
            </a:r>
            <a:r>
              <a:rPr lang="en-US" sz="3200" baseline="-25000"/>
              <a:t>3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173413" y="1544638"/>
            <a:ext cx="8620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HCl</a:t>
            </a:r>
            <a:endParaRPr lang="en-US" sz="3200" baseline="-25000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475038" y="1547813"/>
            <a:ext cx="568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Cl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173413" y="154781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H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373188" y="1546225"/>
            <a:ext cx="1235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HCO</a:t>
            </a:r>
            <a:r>
              <a:rPr lang="en-US" sz="3200" baseline="-25000"/>
              <a:t>3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858838" y="1543050"/>
            <a:ext cx="7032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Na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Baking Soda Lab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647950" y="1546225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+</a:t>
            </a:r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4146550" y="1847850"/>
            <a:ext cx="904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6450013" y="1544638"/>
            <a:ext cx="422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+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7004050" y="1554163"/>
            <a:ext cx="13827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H</a:t>
            </a:r>
            <a:r>
              <a:rPr lang="en-US" sz="3200" baseline="-25000"/>
              <a:t>2</a:t>
            </a:r>
            <a:r>
              <a:rPr lang="en-US" sz="3200"/>
              <a:t>CO</a:t>
            </a:r>
            <a:r>
              <a:rPr lang="en-US" sz="3200" baseline="-25000"/>
              <a:t>3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1111250" y="2554288"/>
            <a:ext cx="1139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i="1"/>
              <a:t>baking soda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884238" y="2214563"/>
            <a:ext cx="1730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sodium bicarbonate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2855913" y="2214563"/>
            <a:ext cx="1514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hydrochloric acid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075238" y="2214563"/>
            <a:ext cx="1425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sodium chloride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5311775" y="2554288"/>
            <a:ext cx="893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i="1"/>
              <a:t>table salt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7000875" y="1554163"/>
            <a:ext cx="13827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H</a:t>
            </a:r>
            <a:r>
              <a:rPr lang="en-US" sz="3200" baseline="-25000"/>
              <a:t>2</a:t>
            </a:r>
            <a:r>
              <a:rPr lang="en-US" sz="3200"/>
              <a:t>CO</a:t>
            </a:r>
            <a:r>
              <a:rPr lang="en-US" sz="3200" baseline="-25000"/>
              <a:t>3</a:t>
            </a:r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2443163" y="3654425"/>
            <a:ext cx="904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3732213" y="3365500"/>
            <a:ext cx="9413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H</a:t>
            </a:r>
            <a:r>
              <a:rPr lang="en-US" sz="3200" baseline="-25000"/>
              <a:t>2</a:t>
            </a:r>
            <a:r>
              <a:rPr lang="en-US" sz="3200"/>
              <a:t>O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4997450" y="3365500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+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5735638" y="3367088"/>
            <a:ext cx="9413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CO</a:t>
            </a:r>
            <a:r>
              <a:rPr lang="en-US" sz="3200" baseline="-25000"/>
              <a:t>2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6556375" y="3449638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(g)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2689225" y="3597275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Symbol" pitchFamily="18" charset="2"/>
              </a:rPr>
              <a:t>D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2622550" y="3992563"/>
            <a:ext cx="528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heat</a:t>
            </a:r>
          </a:p>
        </p:txBody>
      </p:sp>
      <p:grpSp>
        <p:nvGrpSpPr>
          <p:cNvPr id="7196" name="Group 28"/>
          <p:cNvGrpSpPr>
            <a:grpSpLocks/>
          </p:cNvGrpSpPr>
          <p:nvPr/>
        </p:nvGrpSpPr>
        <p:grpSpPr bwMode="auto">
          <a:xfrm>
            <a:off x="450850" y="4645025"/>
            <a:ext cx="8382000" cy="579438"/>
            <a:chOff x="284" y="2926"/>
            <a:chExt cx="5280" cy="365"/>
          </a:xfrm>
        </p:grpSpPr>
        <p:sp>
          <p:nvSpPr>
            <p:cNvPr id="7197" name="Text Box 29"/>
            <p:cNvSpPr txBox="1">
              <a:spLocks noChangeArrowheads="1"/>
            </p:cNvSpPr>
            <p:nvPr/>
          </p:nvSpPr>
          <p:spPr bwMode="auto">
            <a:xfrm>
              <a:off x="284" y="2926"/>
              <a:ext cx="52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NaHCO</a:t>
              </a:r>
              <a:r>
                <a:rPr lang="en-US" sz="3200" baseline="-25000"/>
                <a:t>3</a:t>
              </a:r>
              <a:r>
                <a:rPr lang="en-US" sz="3200"/>
                <a:t>  +   HCl            NaCl  +  H</a:t>
              </a:r>
              <a:r>
                <a:rPr lang="en-US" sz="3200" baseline="-25000"/>
                <a:t>2</a:t>
              </a:r>
              <a:r>
                <a:rPr lang="en-US" sz="3200"/>
                <a:t>O  +  CO</a:t>
              </a:r>
              <a:r>
                <a:rPr lang="en-US" sz="3200" baseline="-25000"/>
                <a:t>2</a:t>
              </a:r>
            </a:p>
          </p:txBody>
        </p:sp>
        <p:sp>
          <p:nvSpPr>
            <p:cNvPr id="7198" name="Line 30"/>
            <p:cNvSpPr>
              <a:spLocks noChangeShapeType="1"/>
            </p:cNvSpPr>
            <p:nvPr/>
          </p:nvSpPr>
          <p:spPr bwMode="auto">
            <a:xfrm>
              <a:off x="2430" y="3108"/>
              <a:ext cx="5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955675" y="5164138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 g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2803525" y="5135563"/>
            <a:ext cx="974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rgbClr val="FF0000"/>
                </a:solidFill>
              </a:rPr>
              <a:t>excess</a:t>
            </a:r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 flipH="1">
            <a:off x="6553200" y="4667250"/>
            <a:ext cx="742950" cy="485775"/>
          </a:xfrm>
          <a:prstGeom prst="line">
            <a:avLst/>
          </a:prstGeom>
          <a:noFill/>
          <a:ln w="28575">
            <a:solidFill>
              <a:srgbClr val="333333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2" name="Line 34"/>
          <p:cNvSpPr>
            <a:spLocks noChangeShapeType="1"/>
          </p:cNvSpPr>
          <p:nvPr/>
        </p:nvSpPr>
        <p:spPr bwMode="auto">
          <a:xfrm flipH="1">
            <a:off x="7991475" y="4714875"/>
            <a:ext cx="742950" cy="485775"/>
          </a:xfrm>
          <a:prstGeom prst="line">
            <a:avLst/>
          </a:prstGeom>
          <a:noFill/>
          <a:ln w="28575">
            <a:solidFill>
              <a:srgbClr val="333333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7061200" y="4306888"/>
            <a:ext cx="469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gas</a:t>
            </a:r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8461375" y="4306888"/>
            <a:ext cx="469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gas</a:t>
            </a:r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5165725" y="5135563"/>
            <a:ext cx="522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x g</a:t>
            </a: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4756150" y="5487988"/>
            <a:ext cx="1416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theoretical yield</a:t>
            </a:r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5146675" y="4278313"/>
            <a:ext cx="585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? g</a:t>
            </a:r>
            <a:r>
              <a:rPr lang="en-US" sz="1400"/>
              <a:t> </a:t>
            </a: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4918075" y="4049713"/>
            <a:ext cx="1071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actual yield</a:t>
            </a:r>
          </a:p>
        </p:txBody>
      </p: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4089400" y="4873625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Symbol" pitchFamily="18" charset="2"/>
              </a:rPr>
              <a:t>D</a:t>
            </a:r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1298575" y="6103938"/>
            <a:ext cx="1279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% yield  =</a:t>
            </a:r>
            <a:r>
              <a:rPr lang="en-US" sz="1400"/>
              <a:t>  </a:t>
            </a:r>
          </a:p>
        </p:txBody>
      </p:sp>
      <p:grpSp>
        <p:nvGrpSpPr>
          <p:cNvPr id="7211" name="Group 43"/>
          <p:cNvGrpSpPr>
            <a:grpSpLocks/>
          </p:cNvGrpSpPr>
          <p:nvPr/>
        </p:nvGrpSpPr>
        <p:grpSpPr bwMode="auto">
          <a:xfrm>
            <a:off x="2571750" y="5915025"/>
            <a:ext cx="1752600" cy="762000"/>
            <a:chOff x="2226" y="3528"/>
            <a:chExt cx="1104" cy="648"/>
          </a:xfrm>
        </p:grpSpPr>
        <p:sp>
          <p:nvSpPr>
            <p:cNvPr id="7212" name="AutoShape 44"/>
            <p:cNvSpPr>
              <a:spLocks noChangeArrowheads="1"/>
            </p:cNvSpPr>
            <p:nvPr/>
          </p:nvSpPr>
          <p:spPr bwMode="auto">
            <a:xfrm>
              <a:off x="2226" y="3528"/>
              <a:ext cx="1104" cy="648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3" name="Line 45"/>
            <p:cNvSpPr>
              <a:spLocks noChangeShapeType="1"/>
            </p:cNvSpPr>
            <p:nvPr/>
          </p:nvSpPr>
          <p:spPr bwMode="auto">
            <a:xfrm>
              <a:off x="2256" y="3852"/>
              <a:ext cx="10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14" name="Text Box 46"/>
          <p:cNvSpPr txBox="1">
            <a:spLocks noChangeArrowheads="1"/>
          </p:cNvSpPr>
          <p:nvPr/>
        </p:nvSpPr>
        <p:spPr bwMode="auto">
          <a:xfrm>
            <a:off x="2803525" y="5932488"/>
            <a:ext cx="1327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actual yield</a:t>
            </a:r>
          </a:p>
        </p:txBody>
      </p: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2555875" y="6284913"/>
            <a:ext cx="177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theoretical yield</a:t>
            </a:r>
          </a:p>
        </p:txBody>
      </p:sp>
      <p:sp>
        <p:nvSpPr>
          <p:cNvPr id="7216" name="Text Box 48"/>
          <p:cNvSpPr txBox="1">
            <a:spLocks noChangeArrowheads="1"/>
          </p:cNvSpPr>
          <p:nvPr/>
        </p:nvSpPr>
        <p:spPr bwMode="auto">
          <a:xfrm>
            <a:off x="4365625" y="6113463"/>
            <a:ext cx="742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 100</a:t>
            </a:r>
          </a:p>
        </p:txBody>
      </p:sp>
      <p:sp>
        <p:nvSpPr>
          <p:cNvPr id="7217" name="Text Box 49"/>
          <p:cNvSpPr txBox="1">
            <a:spLocks noChangeArrowheads="1"/>
          </p:cNvSpPr>
          <p:nvPr/>
        </p:nvSpPr>
        <p:spPr bwMode="auto">
          <a:xfrm>
            <a:off x="4984750" y="611346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%</a:t>
            </a:r>
          </a:p>
        </p:txBody>
      </p:sp>
      <p:sp>
        <p:nvSpPr>
          <p:cNvPr id="7218" name="Document">
            <a:hlinkClick r:id="rId3" action="ppaction://hlinkfile"/>
          </p:cNvPr>
          <p:cNvSpPr>
            <a:spLocks noChangeAspect="1" noEditPoints="1" noChangeArrowheads="1"/>
          </p:cNvSpPr>
          <p:nvPr/>
        </p:nvSpPr>
        <p:spPr bwMode="auto">
          <a:xfrm>
            <a:off x="409575" y="304800"/>
            <a:ext cx="676275" cy="90487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en-US" sz="1200">
                <a:hlinkClick r:id="rId4" action="ppaction://hlinkfile"/>
              </a:rPr>
              <a:t>Print</a:t>
            </a:r>
          </a:p>
          <a:p>
            <a:pPr algn="ctr"/>
            <a:r>
              <a:rPr lang="en-US" sz="1200">
                <a:hlinkClick r:id="rId4" action="ppaction://hlinkfile"/>
              </a:rPr>
              <a:t>Copy of</a:t>
            </a:r>
            <a:r>
              <a:rPr lang="en-US" sz="1400">
                <a:hlinkClick r:id="rId4" action="ppaction://hlinkfile"/>
              </a:rPr>
              <a:t> </a:t>
            </a:r>
            <a:r>
              <a:rPr lang="en-US" sz="1200">
                <a:hlinkClick r:id="rId4" action="ppaction://hlinkfile"/>
              </a:rPr>
              <a:t>Lab</a:t>
            </a:r>
            <a:endParaRPr lang="en-US" sz="12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25168E-6 C 0.04253 -0.03863 0.08871 -0.07656 0.15955 -0.08767 C 0.23038 -0.09877 0.37326 -0.08096 0.42517 -0.06638 C 0.47708 -0.05181 0.46128 -0.01364 0.47066 -4.25168E-6 " pathEditMode="relative" rAng="0" ptsTypes="aaaa">
                                      <p:cBhvr>
                                        <p:cTn id="16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" y="-5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22222E-6 1.7858E-6 C 0.0309 0.04372 0.06285 0.08744 0.10312 0.08744 C 0.1434 0.08744 0.2125 0.0185 0.24132 0.00023 " pathEditMode="relative" rAng="0" ptsTypes="aaa">
                                      <p:cBhvr>
                                        <p:cTn id="23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.00024 C 0.10937 -0.04328 0.2184 -0.08634 0.28819 -0.08634 C 0.35798 -0.08634 0.39149 -0.01759 0.41857 0.0007 " pathEditMode="relative" rAng="0" ptsTypes="aaa">
                                      <p:cBhvr>
                                        <p:cTn id="36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" y="-43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59259E-6 C 0.12726 0.06736 0.25174 0.13449 0.35955 0.13449 C 0.46737 0.13449 0.58733 0.02847 0.6474 0.00047 " pathEditMode="relative" rAng="0" ptsTypes="aaa">
                                      <p:cBhvr>
                                        <p:cTn id="43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4" y="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indefinite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" dur="indefinite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6" dur="indefinite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49757E-6 C -0.01407 0.03331 0.02829 0.15591 -0.08455 0.19986 C -0.19757 0.24382 -0.554 0.25099 -0.67743 0.2644 " pathEditMode="relative" rAng="0" ptsTypes="aaa">
                                      <p:cBhvr>
                                        <p:cTn id="106" dur="2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5" y="1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200"/>
                            </p:stCondLst>
                            <p:childTnLst>
                              <p:par>
                                <p:cTn id="1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000"/>
                            </p:stCondLst>
                            <p:childTnLst>
                              <p:par>
                                <p:cTn id="1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3" dur="indefinite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4" dur="indefinite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6" dur="indefinite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7" dur="indefinite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9" presetClass="emph" presetSubtype="0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169" dur="indefinite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0" dur="indefinite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2" dur="indefinite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3" dur="indefinite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9" presetClass="emph" presetSubtype="0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175" dur="indefinite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6" dur="indefinite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8" dur="indefinite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9" dur="indefinite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3" dur="indefinite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4" dur="indefinite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6" dur="indefinite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7" dur="indefinite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9" dur="3000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3000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3" dur="50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500"/>
                            </p:stCondLst>
                            <p:childTnLst>
                              <p:par>
                                <p:cTn id="2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10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9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20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7" dur="5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2" dur="5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500"/>
                            </p:stCondLst>
                            <p:childTnLst>
                              <p:par>
                                <p:cTn id="3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3" dur="20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0" grpId="1"/>
      <p:bldP spid="7171" grpId="0"/>
      <p:bldP spid="7171" grpId="1"/>
      <p:bldP spid="7171" grpId="2"/>
      <p:bldP spid="7172" grpId="0"/>
      <p:bldP spid="7173" grpId="0"/>
      <p:bldP spid="7174" grpId="0"/>
      <p:bldP spid="7174" grpId="1"/>
      <p:bldP spid="7175" grpId="0"/>
      <p:bldP spid="7175" grpId="1"/>
      <p:bldP spid="7175" grpId="2"/>
      <p:bldP spid="7176" grpId="0"/>
      <p:bldP spid="7176" grpId="1"/>
      <p:bldP spid="7176" grpId="2"/>
      <p:bldP spid="7177" grpId="0"/>
      <p:bldP spid="7177" grpId="1"/>
      <p:bldP spid="7179" grpId="0"/>
      <p:bldP spid="7180" grpId="0" animBg="1"/>
      <p:bldP spid="7181" grpId="0"/>
      <p:bldP spid="7181" grpId="1"/>
      <p:bldP spid="7182" grpId="0"/>
      <p:bldP spid="7183" grpId="0"/>
      <p:bldP spid="7184" grpId="0"/>
      <p:bldP spid="7185" grpId="0"/>
      <p:bldP spid="7186" grpId="0"/>
      <p:bldP spid="7187" grpId="0"/>
      <p:bldP spid="7188" grpId="0"/>
      <p:bldP spid="7188" grpId="1"/>
      <p:bldP spid="7189" grpId="0" animBg="1"/>
      <p:bldP spid="7190" grpId="0"/>
      <p:bldP spid="7190" grpId="1"/>
      <p:bldP spid="7191" grpId="0"/>
      <p:bldP spid="7191" grpId="1"/>
      <p:bldP spid="7192" grpId="0"/>
      <p:bldP spid="7192" grpId="1"/>
      <p:bldP spid="7193" grpId="0"/>
      <p:bldP spid="7193" grpId="1"/>
      <p:bldP spid="7194" grpId="0"/>
      <p:bldP spid="7195" grpId="0"/>
      <p:bldP spid="7199" grpId="0"/>
      <p:bldP spid="7200" grpId="0"/>
      <p:bldP spid="7201" grpId="0" animBg="1"/>
      <p:bldP spid="7202" grpId="0" animBg="1"/>
      <p:bldP spid="7203" grpId="0"/>
      <p:bldP spid="7204" grpId="0"/>
      <p:bldP spid="7205" grpId="0"/>
      <p:bldP spid="7206" grpId="0"/>
      <p:bldP spid="7207" grpId="0"/>
      <p:bldP spid="7208" grpId="0"/>
      <p:bldP spid="7209" grpId="0"/>
      <p:bldP spid="7210" grpId="0"/>
      <p:bldP spid="7214" grpId="0"/>
      <p:bldP spid="7215" grpId="0"/>
      <p:bldP spid="7216" grpId="0"/>
      <p:bldP spid="72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Table</a:t>
            </a:r>
          </a:p>
        </p:txBody>
      </p:sp>
      <p:graphicFrame>
        <p:nvGraphicFramePr>
          <p:cNvPr id="15363" name="Group 3"/>
          <p:cNvGraphicFramePr>
            <a:graphicFrameLocks noGrp="1"/>
          </p:cNvGraphicFramePr>
          <p:nvPr/>
        </p:nvGraphicFramePr>
        <p:xfrm>
          <a:off x="1371600" y="1981200"/>
          <a:ext cx="6324600" cy="3662364"/>
        </p:xfrm>
        <a:graphic>
          <a:graphicData uri="http://schemas.openxmlformats.org/drawingml/2006/table">
            <a:tbl>
              <a:tblPr/>
              <a:tblGrid>
                <a:gridCol w="4778375"/>
                <a:gridCol w="1546225"/>
              </a:tblGrid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Quantity Measured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Mass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evaporating dish, watch glass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evaporating dish, watch glass, NaHCO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evaporating dish, watch glass, NaCl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6423025" y="2879725"/>
            <a:ext cx="1044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>
                <a:solidFill>
                  <a:schemeClr val="accent2"/>
                </a:solidFill>
              </a:rPr>
              <a:t>90.25 g</a:t>
            </a:r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6400800" y="3886200"/>
            <a:ext cx="1044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</a:rPr>
              <a:t>93.92 g</a:t>
            </a:r>
          </a:p>
        </p:txBody>
      </p: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6423025" y="4937125"/>
            <a:ext cx="1044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</a:rPr>
              <a:t>92.68 g</a:t>
            </a:r>
          </a:p>
        </p:txBody>
      </p:sp>
      <p:sp>
        <p:nvSpPr>
          <p:cNvPr id="15383" name="AutoShape 23"/>
          <p:cNvSpPr>
            <a:spLocks/>
          </p:cNvSpPr>
          <p:nvPr/>
        </p:nvSpPr>
        <p:spPr bwMode="auto">
          <a:xfrm>
            <a:off x="7772400" y="2590800"/>
            <a:ext cx="152400" cy="1981200"/>
          </a:xfrm>
          <a:prstGeom prst="rightBrace">
            <a:avLst>
              <a:gd name="adj1" fmla="val 108333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4" name="Rectangle 24"/>
          <p:cNvSpPr>
            <a:spLocks noChangeArrowheads="1"/>
          </p:cNvSpPr>
          <p:nvPr/>
        </p:nvSpPr>
        <p:spPr bwMode="auto">
          <a:xfrm>
            <a:off x="7924800" y="3276600"/>
            <a:ext cx="11668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chemeClr val="accent2"/>
                </a:solidFill>
              </a:rPr>
              <a:t>3.67 g</a:t>
            </a:r>
          </a:p>
          <a:p>
            <a:pPr algn="ctr"/>
            <a:r>
              <a:rPr lang="en-US" sz="2000">
                <a:solidFill>
                  <a:schemeClr val="accent2"/>
                </a:solidFill>
              </a:rPr>
              <a:t>NaHCO</a:t>
            </a:r>
            <a:r>
              <a:rPr lang="en-US" sz="2000" baseline="-25000">
                <a:solidFill>
                  <a:schemeClr val="accent2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8" presetClass="entr" presetSubtype="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0" grpId="0"/>
      <p:bldP spid="15381" grpId="0"/>
      <p:bldP spid="15382" grpId="0"/>
      <p:bldP spid="15383" grpId="0" animBg="1"/>
      <p:bldP spid="15384" grpId="0"/>
      <p:bldP spid="1538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Calculations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85800" y="1244600"/>
            <a:ext cx="8012113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2000">
                <a:cs typeface="Times New Roman" pitchFamily="18" charset="0"/>
              </a:rPr>
              <a:t>Find the theoretical mass of NaCl that would be produced if </a:t>
            </a:r>
          </a:p>
          <a:p>
            <a:pPr marL="342900" indent="-342900"/>
            <a:r>
              <a:rPr lang="en-US" sz="2000">
                <a:cs typeface="Times New Roman" pitchFamily="18" charset="0"/>
              </a:rPr>
              <a:t>	your experiment were perfect.</a:t>
            </a:r>
          </a:p>
          <a:p>
            <a:pPr marL="342900" indent="-342900"/>
            <a:endParaRPr lang="en-US" sz="2000">
              <a:cs typeface="Times New Roman" pitchFamily="18" charset="0"/>
            </a:endParaRPr>
          </a:p>
          <a:p>
            <a:pPr marL="342900" indent="-342900"/>
            <a:endParaRPr lang="en-US" sz="2000">
              <a:cs typeface="Times New Roman" pitchFamily="18" charset="0"/>
            </a:endParaRPr>
          </a:p>
          <a:p>
            <a:pPr marL="342900" indent="-342900"/>
            <a:endParaRPr lang="en-US" sz="2000"/>
          </a:p>
          <a:p>
            <a:pPr marL="342900" indent="-342900" eaLnBrk="0" hangingPunct="0">
              <a:buFontTx/>
              <a:buAutoNum type="arabicPeriod" startAt="2"/>
            </a:pPr>
            <a:r>
              <a:rPr lang="en-US" sz="2000">
                <a:cs typeface="Times New Roman" pitchFamily="18" charset="0"/>
              </a:rPr>
              <a:t>Find the actual mass of NaCl that you obtained.</a:t>
            </a:r>
          </a:p>
          <a:p>
            <a:pPr marL="342900" indent="-342900" eaLnBrk="0" hangingPunct="0">
              <a:buFontTx/>
              <a:buAutoNum type="arabicPeriod" startAt="2"/>
            </a:pPr>
            <a:endParaRPr lang="en-US" sz="2000">
              <a:cs typeface="Times New Roman" pitchFamily="18" charset="0"/>
            </a:endParaRPr>
          </a:p>
          <a:p>
            <a:pPr marL="342900" indent="-342900" eaLnBrk="0" hangingPunct="0">
              <a:buFontTx/>
              <a:buAutoNum type="arabicPeriod" startAt="2"/>
            </a:pPr>
            <a:endParaRPr lang="en-US" sz="2000">
              <a:cs typeface="Times New Roman" pitchFamily="18" charset="0"/>
            </a:endParaRPr>
          </a:p>
          <a:p>
            <a:pPr marL="342900" indent="-342900" eaLnBrk="0" hangingPunct="0">
              <a:buFontTx/>
              <a:buAutoNum type="arabicPeriod" startAt="2"/>
            </a:pPr>
            <a:endParaRPr lang="en-US" sz="2000">
              <a:cs typeface="Times New Roman" pitchFamily="18" charset="0"/>
            </a:endParaRPr>
          </a:p>
          <a:p>
            <a:pPr marL="342900" indent="-342900" eaLnBrk="0" hangingPunct="0">
              <a:buFontTx/>
              <a:buAutoNum type="arabicPeriod" startAt="2"/>
            </a:pPr>
            <a:endParaRPr lang="en-US" sz="2000">
              <a:cs typeface="Times New Roman" pitchFamily="18" charset="0"/>
            </a:endParaRPr>
          </a:p>
          <a:p>
            <a:pPr marL="342900" indent="-342900" eaLnBrk="0" hangingPunct="0">
              <a:buFontTx/>
              <a:buAutoNum type="arabicPeriod" startAt="2"/>
            </a:pPr>
            <a:endParaRPr lang="en-US" sz="2000">
              <a:cs typeface="Times New Roman" pitchFamily="18" charset="0"/>
            </a:endParaRPr>
          </a:p>
          <a:p>
            <a:pPr marL="342900" indent="-342900" eaLnBrk="0" hangingPunct="0"/>
            <a:r>
              <a:rPr lang="en-US" sz="2000">
                <a:cs typeface="Times New Roman" pitchFamily="18" charset="0"/>
              </a:rPr>
              <a:t>3.  Find the percent yield for your experiment.  If your percent yield </a:t>
            </a:r>
          </a:p>
          <a:p>
            <a:pPr marL="342900" indent="-342900" eaLnBrk="0" hangingPunct="0"/>
            <a:r>
              <a:rPr lang="en-US" sz="2000">
                <a:cs typeface="Times New Roman" pitchFamily="18" charset="0"/>
              </a:rPr>
              <a:t>	is greater than 100%, provide at least one possible source of error </a:t>
            </a:r>
          </a:p>
          <a:p>
            <a:pPr marL="342900" indent="-342900" eaLnBrk="0" hangingPunct="0"/>
            <a:r>
              <a:rPr lang="en-US" sz="2000">
                <a:cs typeface="Times New Roman" pitchFamily="18" charset="0"/>
              </a:rPr>
              <a:t>	that might have caused you to get more than 100% yield.</a:t>
            </a:r>
            <a:endParaRPr lang="en-US" sz="2000"/>
          </a:p>
          <a:p>
            <a:pPr marL="342900" indent="-342900" eaLnBrk="0" hangingPunct="0"/>
            <a:endParaRPr lang="en-US" sz="200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3338" y="2741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5295900" y="3621088"/>
            <a:ext cx="3683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92.68 g  -  90.25 g  =  2.43 g NaCl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33338" y="2760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65113" y="2174875"/>
            <a:ext cx="27193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x g NaCl  =  3.67 g NaHCO</a:t>
            </a:r>
            <a:r>
              <a:rPr lang="en-US" sz="1600" baseline="-25000"/>
              <a:t>3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3008313" y="2008188"/>
            <a:ext cx="1525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1 mol NaHCO</a:t>
            </a:r>
            <a:r>
              <a:rPr lang="en-US" sz="1600" baseline="-25000"/>
              <a:t>3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032125" y="2355850"/>
            <a:ext cx="1423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84 g NaHCO</a:t>
            </a:r>
            <a:r>
              <a:rPr lang="en-US" sz="1600" baseline="-25000"/>
              <a:t>3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4583113" y="2355850"/>
            <a:ext cx="1525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1 mol NaHCO</a:t>
            </a:r>
            <a:r>
              <a:rPr lang="en-US" sz="1600" baseline="-25000"/>
              <a:t>3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4792663" y="2008188"/>
            <a:ext cx="1187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1 mol NaCl</a:t>
            </a:r>
            <a:endParaRPr lang="en-US" sz="1600" baseline="-25000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6164263" y="2012950"/>
            <a:ext cx="12557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58.5 g NaCl</a:t>
            </a:r>
            <a:endParaRPr lang="en-US" sz="1600" baseline="-25000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6159500" y="2355850"/>
            <a:ext cx="1187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1 mol NaCl</a:t>
            </a:r>
            <a:endParaRPr lang="en-US" sz="1600" baseline="-25000"/>
          </a:p>
        </p:txBody>
      </p:sp>
      <p:grpSp>
        <p:nvGrpSpPr>
          <p:cNvPr id="16399" name="Group 15"/>
          <p:cNvGrpSpPr>
            <a:grpSpLocks/>
          </p:cNvGrpSpPr>
          <p:nvPr/>
        </p:nvGrpSpPr>
        <p:grpSpPr bwMode="auto">
          <a:xfrm>
            <a:off x="3008313" y="2000250"/>
            <a:ext cx="1539875" cy="676275"/>
            <a:chOff x="1872" y="2730"/>
            <a:chExt cx="816" cy="438"/>
          </a:xfrm>
        </p:grpSpPr>
        <p:sp>
          <p:nvSpPr>
            <p:cNvPr id="16400" name="AutoShape 16"/>
            <p:cNvSpPr>
              <a:spLocks noChangeArrowheads="1"/>
            </p:cNvSpPr>
            <p:nvPr/>
          </p:nvSpPr>
          <p:spPr bwMode="auto">
            <a:xfrm>
              <a:off x="1872" y="2730"/>
              <a:ext cx="816" cy="438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1" name="Line 17"/>
            <p:cNvSpPr>
              <a:spLocks noChangeShapeType="1"/>
            </p:cNvSpPr>
            <p:nvPr/>
          </p:nvSpPr>
          <p:spPr bwMode="auto">
            <a:xfrm>
              <a:off x="1902" y="2952"/>
              <a:ext cx="7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402" name="Group 18"/>
          <p:cNvGrpSpPr>
            <a:grpSpLocks/>
          </p:cNvGrpSpPr>
          <p:nvPr/>
        </p:nvGrpSpPr>
        <p:grpSpPr bwMode="auto">
          <a:xfrm>
            <a:off x="4586288" y="2000250"/>
            <a:ext cx="1546225" cy="676275"/>
            <a:chOff x="1872" y="2730"/>
            <a:chExt cx="816" cy="438"/>
          </a:xfrm>
        </p:grpSpPr>
        <p:sp>
          <p:nvSpPr>
            <p:cNvPr id="16403" name="AutoShape 19"/>
            <p:cNvSpPr>
              <a:spLocks noChangeArrowheads="1"/>
            </p:cNvSpPr>
            <p:nvPr/>
          </p:nvSpPr>
          <p:spPr bwMode="auto">
            <a:xfrm>
              <a:off x="1872" y="2730"/>
              <a:ext cx="816" cy="438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4" name="Line 20"/>
            <p:cNvSpPr>
              <a:spLocks noChangeShapeType="1"/>
            </p:cNvSpPr>
            <p:nvPr/>
          </p:nvSpPr>
          <p:spPr bwMode="auto">
            <a:xfrm>
              <a:off x="1902" y="2952"/>
              <a:ext cx="7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405" name="Group 21"/>
          <p:cNvGrpSpPr>
            <a:grpSpLocks/>
          </p:cNvGrpSpPr>
          <p:nvPr/>
        </p:nvGrpSpPr>
        <p:grpSpPr bwMode="auto">
          <a:xfrm>
            <a:off x="6180138" y="2000250"/>
            <a:ext cx="1209675" cy="676275"/>
            <a:chOff x="1872" y="2730"/>
            <a:chExt cx="816" cy="438"/>
          </a:xfrm>
        </p:grpSpPr>
        <p:sp>
          <p:nvSpPr>
            <p:cNvPr id="16406" name="AutoShape 22"/>
            <p:cNvSpPr>
              <a:spLocks noChangeArrowheads="1"/>
            </p:cNvSpPr>
            <p:nvPr/>
          </p:nvSpPr>
          <p:spPr bwMode="auto">
            <a:xfrm>
              <a:off x="1872" y="2730"/>
              <a:ext cx="816" cy="438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7" name="Line 23"/>
            <p:cNvSpPr>
              <a:spLocks noChangeShapeType="1"/>
            </p:cNvSpPr>
            <p:nvPr/>
          </p:nvSpPr>
          <p:spPr bwMode="auto">
            <a:xfrm>
              <a:off x="1902" y="2952"/>
              <a:ext cx="7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08" name="Line 24"/>
          <p:cNvSpPr>
            <a:spLocks noChangeShapeType="1"/>
          </p:cNvSpPr>
          <p:nvPr/>
        </p:nvSpPr>
        <p:spPr bwMode="auto">
          <a:xfrm flipV="1">
            <a:off x="1936750" y="2293938"/>
            <a:ext cx="928688" cy="1333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 flipV="1">
            <a:off x="3419475" y="2471738"/>
            <a:ext cx="919163" cy="1190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 flipV="1">
            <a:off x="3271838" y="2132013"/>
            <a:ext cx="1141412" cy="1158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 flipV="1">
            <a:off x="4852988" y="2471738"/>
            <a:ext cx="1085850" cy="1190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2" name="Line 28"/>
          <p:cNvSpPr>
            <a:spLocks noChangeShapeType="1"/>
          </p:cNvSpPr>
          <p:nvPr/>
        </p:nvSpPr>
        <p:spPr bwMode="auto">
          <a:xfrm flipV="1">
            <a:off x="5065713" y="2151063"/>
            <a:ext cx="838200" cy="1063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 flipV="1">
            <a:off x="6427788" y="2462213"/>
            <a:ext cx="823912" cy="1333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7399338" y="2176463"/>
            <a:ext cx="1431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= 2.56 g NaCl</a:t>
            </a:r>
          </a:p>
        </p:txBody>
      </p:sp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4892675" y="5622925"/>
            <a:ext cx="12557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2.43 g NaCl</a:t>
            </a: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996950" y="5808663"/>
            <a:ext cx="1014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% yield =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2216150" y="5629275"/>
            <a:ext cx="1198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actual yield</a:t>
            </a:r>
          </a:p>
        </p:txBody>
      </p:sp>
      <p:sp>
        <p:nvSpPr>
          <p:cNvPr id="16418" name="Line 34"/>
          <p:cNvSpPr>
            <a:spLocks noChangeShapeType="1"/>
          </p:cNvSpPr>
          <p:nvPr/>
        </p:nvSpPr>
        <p:spPr bwMode="auto">
          <a:xfrm>
            <a:off x="2093913" y="5989638"/>
            <a:ext cx="14192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7205663" y="5807075"/>
            <a:ext cx="1063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95% yield</a:t>
            </a:r>
          </a:p>
        </p:txBody>
      </p:sp>
      <p:sp>
        <p:nvSpPr>
          <p:cNvPr id="16420" name="Line 36"/>
          <p:cNvSpPr>
            <a:spLocks noChangeShapeType="1"/>
          </p:cNvSpPr>
          <p:nvPr/>
        </p:nvSpPr>
        <p:spPr bwMode="auto">
          <a:xfrm>
            <a:off x="4937125" y="5989638"/>
            <a:ext cx="114458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1" name="Rectangle 37"/>
          <p:cNvSpPr>
            <a:spLocks noChangeArrowheads="1"/>
          </p:cNvSpPr>
          <p:nvPr/>
        </p:nvSpPr>
        <p:spPr bwMode="auto">
          <a:xfrm>
            <a:off x="4879975" y="5991225"/>
            <a:ext cx="12557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2.56 g NaCl</a:t>
            </a:r>
          </a:p>
        </p:txBody>
      </p:sp>
      <p:sp>
        <p:nvSpPr>
          <p:cNvPr id="16423" name="Rectangle 39"/>
          <p:cNvSpPr>
            <a:spLocks noChangeArrowheads="1"/>
          </p:cNvSpPr>
          <p:nvPr/>
        </p:nvSpPr>
        <p:spPr bwMode="auto">
          <a:xfrm>
            <a:off x="2003425" y="5994400"/>
            <a:ext cx="1593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theoretical yield</a:t>
            </a: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3616325" y="5816600"/>
            <a:ext cx="681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x 100</a:t>
            </a:r>
          </a:p>
        </p:txBody>
      </p:sp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4138613" y="5816600"/>
            <a:ext cx="365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%</a:t>
            </a:r>
          </a:p>
        </p:txBody>
      </p:sp>
      <p:graphicFrame>
        <p:nvGraphicFramePr>
          <p:cNvPr id="16475" name="Group 91"/>
          <p:cNvGraphicFramePr>
            <a:graphicFrameLocks noGrp="1"/>
          </p:cNvGraphicFramePr>
          <p:nvPr/>
        </p:nvGraphicFramePr>
        <p:xfrm>
          <a:off x="1147763" y="3252788"/>
          <a:ext cx="4000500" cy="1143000"/>
        </p:xfrm>
        <a:graphic>
          <a:graphicData uri="http://schemas.openxmlformats.org/drawingml/2006/table">
            <a:tbl>
              <a:tblPr/>
              <a:tblGrid>
                <a:gridCol w="3022600"/>
                <a:gridCol w="977900"/>
              </a:tblGrid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Quantity Measured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Mass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evaporating dish, watch glass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90.25 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evaporating dish, watch glass, NaHCO</a:t>
                      </a:r>
                      <a:r>
                        <a:rPr kumimoji="0" lang="en-US" sz="1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93.92 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evaporating dish, watch glass, NaCl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92.68 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76" name="Rectangle 92"/>
          <p:cNvSpPr>
            <a:spLocks noChangeArrowheads="1"/>
          </p:cNvSpPr>
          <p:nvPr/>
        </p:nvSpPr>
        <p:spPr bwMode="auto">
          <a:xfrm>
            <a:off x="7523163" y="3895725"/>
            <a:ext cx="1479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(actual yield)</a:t>
            </a:r>
          </a:p>
        </p:txBody>
      </p:sp>
      <p:sp>
        <p:nvSpPr>
          <p:cNvPr id="16480" name="Text Box 96"/>
          <p:cNvSpPr txBox="1">
            <a:spLocks noChangeArrowheads="1"/>
          </p:cNvSpPr>
          <p:nvPr/>
        </p:nvSpPr>
        <p:spPr bwMode="auto">
          <a:xfrm>
            <a:off x="6602413" y="5819775"/>
            <a:ext cx="6461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      =</a:t>
            </a:r>
          </a:p>
        </p:txBody>
      </p:sp>
      <p:sp>
        <p:nvSpPr>
          <p:cNvPr id="16481" name="AutoShape 97"/>
          <p:cNvSpPr>
            <a:spLocks noChangeArrowheads="1"/>
          </p:cNvSpPr>
          <p:nvPr/>
        </p:nvSpPr>
        <p:spPr bwMode="auto">
          <a:xfrm>
            <a:off x="4532313" y="5913438"/>
            <a:ext cx="214312" cy="152400"/>
          </a:xfrm>
          <a:prstGeom prst="notchedRightArrow">
            <a:avLst>
              <a:gd name="adj1" fmla="val 50000"/>
              <a:gd name="adj2" fmla="val 35156"/>
            </a:avLst>
          </a:prstGeom>
          <a:gradFill rotWithShape="1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2" name="Text Box 98"/>
          <p:cNvSpPr txBox="1">
            <a:spLocks noChangeArrowheads="1"/>
          </p:cNvSpPr>
          <p:nvPr/>
        </p:nvSpPr>
        <p:spPr bwMode="auto">
          <a:xfrm>
            <a:off x="6092825" y="5816600"/>
            <a:ext cx="681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x 100</a:t>
            </a:r>
          </a:p>
        </p:txBody>
      </p:sp>
      <p:sp>
        <p:nvSpPr>
          <p:cNvPr id="16483" name="Text Box 99"/>
          <p:cNvSpPr txBox="1">
            <a:spLocks noChangeArrowheads="1"/>
          </p:cNvSpPr>
          <p:nvPr/>
        </p:nvSpPr>
        <p:spPr bwMode="auto">
          <a:xfrm>
            <a:off x="6615113" y="5816600"/>
            <a:ext cx="365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9" presetClass="emph" presetSubtype="0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7"/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98" dur="indefinite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9" dur="indefinite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mph" presetSubtype="0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0"/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01" dur="indefinite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2" dur="indefinite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mph" presetSubtype="0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104" dur="indefinite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5" dur="indefinite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7" dur="indefinite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8" dur="indefinite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0" dur="indefinite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1" dur="indefinite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3" dur="indefinite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4" dur="indefinite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6" dur="indefinite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7" dur="indefinite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9" dur="indefinite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0" dur="indefinite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2" dur="indefinite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3" dur="indefinite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5" dur="indefinite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6" dur="indefinite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8" dur="indefinite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9" dur="indefinite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1" dur="indefinite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2" dur="indefinite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4" dur="indefinite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5" dur="indefinite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7" dur="indefinite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8" dur="indefinite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0" dur="indefinite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1" dur="indefinite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3" dur="indefinite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4" dur="indefinite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6" dur="indefinite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7" dur="indefinite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9" dur="indefinite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0" dur="indefinite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2" dur="indefinite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3" dur="indefinite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6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6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6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164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6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6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9" dur="1000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2" dur="1000"/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5" dur="1000"/>
                                        <p:tgtEl>
                                          <p:spTgt spid="163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9" presetClass="emph" presetSubtype="0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187" dur="indefinite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8" dur="indefinite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0" dur="indefinite"/>
                                        <p:tgtEl>
                                          <p:spTgt spid="1647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1" dur="indefinite"/>
                                        <p:tgtEl>
                                          <p:spTgt spid="16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3" dur="indefinite"/>
                                        <p:tgtEl>
                                          <p:spTgt spid="164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4" dur="indefinite"/>
                                        <p:tgtEl>
                                          <p:spTgt spid="16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6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500"/>
                            </p:stCondLst>
                            <p:childTnLst>
                              <p:par>
                                <p:cTn id="20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6" dur="500"/>
                                        <p:tgtEl>
                                          <p:spTgt spid="1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16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6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3" dur="1000"/>
                                        <p:tgtEl>
                                          <p:spTgt spid="16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2000"/>
                                        <p:tgtEl>
                                          <p:spTgt spid="16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2" dur="500"/>
                                        <p:tgtEl>
                                          <p:spTgt spid="16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7" dur="5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500"/>
                            </p:stCondLst>
                            <p:childTnLst>
                              <p:par>
                                <p:cTn id="23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16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16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4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6" dur="500"/>
                                        <p:tgtEl>
                                          <p:spTgt spid="1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16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16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3" dur="1000"/>
                                        <p:tgtEl>
                                          <p:spTgt spid="16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2000"/>
                                        <p:tgtEl>
                                          <p:spTgt spid="16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16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16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16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89" grpId="0"/>
      <p:bldP spid="16389" grpId="1"/>
      <p:bldP spid="16390" grpId="0" animBg="1"/>
      <p:bldP spid="16392" grpId="0" autoUpdateAnimBg="0"/>
      <p:bldP spid="16392" grpId="1"/>
      <p:bldP spid="16393" grpId="0"/>
      <p:bldP spid="16393" grpId="1"/>
      <p:bldP spid="16394" grpId="0"/>
      <p:bldP spid="16394" grpId="1"/>
      <p:bldP spid="16395" grpId="0"/>
      <p:bldP spid="16395" grpId="1"/>
      <p:bldP spid="16396" grpId="0"/>
      <p:bldP spid="16396" grpId="1"/>
      <p:bldP spid="16397" grpId="0"/>
      <p:bldP spid="16397" grpId="1"/>
      <p:bldP spid="16398" grpId="0"/>
      <p:bldP spid="16398" grpId="1"/>
      <p:bldP spid="16408" grpId="0" animBg="1"/>
      <p:bldP spid="16408" grpId="1" animBg="1"/>
      <p:bldP spid="16409" grpId="0" animBg="1"/>
      <p:bldP spid="16409" grpId="1" animBg="1"/>
      <p:bldP spid="16410" grpId="0" animBg="1"/>
      <p:bldP spid="16410" grpId="1" animBg="1"/>
      <p:bldP spid="16411" grpId="0" animBg="1"/>
      <p:bldP spid="16411" grpId="1" animBg="1"/>
      <p:bldP spid="16412" grpId="0" animBg="1"/>
      <p:bldP spid="16412" grpId="1" animBg="1"/>
      <p:bldP spid="16413" grpId="0" animBg="1"/>
      <p:bldP spid="16413" grpId="1" animBg="1"/>
      <p:bldP spid="16414" grpId="0"/>
      <p:bldP spid="16414" grpId="1"/>
      <p:bldP spid="16415" grpId="1"/>
      <p:bldP spid="16416" grpId="0"/>
      <p:bldP spid="16417" grpId="0"/>
      <p:bldP spid="16418" grpId="0" animBg="1"/>
      <p:bldP spid="16419" grpId="1"/>
      <p:bldP spid="16420" grpId="0" animBg="1"/>
      <p:bldP spid="16421" grpId="1"/>
      <p:bldP spid="16423" grpId="1"/>
      <p:bldP spid="16424" grpId="0"/>
      <p:bldP spid="16425" grpId="0"/>
      <p:bldP spid="16476" grpId="0"/>
      <p:bldP spid="16476" grpId="1"/>
      <p:bldP spid="16480" grpId="0"/>
      <p:bldP spid="16481" grpId="0" animBg="1"/>
      <p:bldP spid="16482" grpId="0"/>
      <p:bldP spid="1648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808080"/>
    </a:lt2>
    <a:accent1>
      <a:srgbClr val="99CCFF"/>
    </a:accent1>
    <a:accent2>
      <a:srgbClr val="CCCCFF"/>
    </a:accent2>
    <a:accent3>
      <a:srgbClr val="FFFFFF"/>
    </a:accent3>
    <a:accent4>
      <a:srgbClr val="000000"/>
    </a:accent4>
    <a:accent5>
      <a:srgbClr val="CAE2FF"/>
    </a:accent5>
    <a:accent6>
      <a:srgbClr val="B9B9E7"/>
    </a:accent6>
    <a:hlink>
      <a:srgbClr val="3333CC"/>
    </a:hlink>
    <a:folHlink>
      <a:srgbClr val="AF67FF"/>
    </a:folHlink>
  </a:clrScheme>
</a:themeOverride>
</file>

<file path=ppt/theme/themeOverride2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808080"/>
    </a:lt2>
    <a:accent1>
      <a:srgbClr val="99CCFF"/>
    </a:accent1>
    <a:accent2>
      <a:srgbClr val="CCCCFF"/>
    </a:accent2>
    <a:accent3>
      <a:srgbClr val="FFFFFF"/>
    </a:accent3>
    <a:accent4>
      <a:srgbClr val="000000"/>
    </a:accent4>
    <a:accent5>
      <a:srgbClr val="CAE2FF"/>
    </a:accent5>
    <a:accent6>
      <a:srgbClr val="B9B9E7"/>
    </a:accent6>
    <a:hlink>
      <a:srgbClr val="3333CC"/>
    </a:hlink>
    <a:folHlink>
      <a:srgbClr val="AF67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275</Words>
  <Application>Microsoft Office PowerPoint</Application>
  <PresentationFormat>On-screen Show (4:3)</PresentationFormat>
  <Paragraphs>161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Wingdings</vt:lpstr>
      <vt:lpstr>Symbol</vt:lpstr>
      <vt:lpstr>Default Design</vt:lpstr>
      <vt:lpstr>Baking Soda Lab</vt:lpstr>
      <vt:lpstr>Slide 2</vt:lpstr>
      <vt:lpstr>Procedure</vt:lpstr>
      <vt:lpstr>Data Table</vt:lpstr>
      <vt:lpstr>Calculations</vt:lpstr>
      <vt:lpstr>Baking Soda Lab</vt:lpstr>
      <vt:lpstr>Data Table</vt:lpstr>
      <vt:lpstr>Calculations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Baking Soda Lab</dc:title>
  <dc:subject>Chemistry</dc:subject>
  <dc:creator>Jeff Christopherson</dc:creator>
  <cp:lastModifiedBy>UNIT55</cp:lastModifiedBy>
  <cp:revision>14</cp:revision>
  <dcterms:created xsi:type="dcterms:W3CDTF">2007-02-05T15:21:41Z</dcterms:created>
  <dcterms:modified xsi:type="dcterms:W3CDTF">2009-07-06T15:22:35Z</dcterms:modified>
  <cp:category>stoichiometry</cp:category>
</cp:coreProperties>
</file>