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C99FF"/>
    <a:srgbClr val="99CCFF"/>
    <a:srgbClr val="99FF66"/>
    <a:srgbClr val="FFFF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2796" autoAdjust="0"/>
  </p:normalViewPr>
  <p:slideViewPr>
    <p:cSldViewPr snapToGrid="0">
      <p:cViewPr varScale="1">
        <p:scale>
          <a:sx n="90" d="100"/>
          <a:sy n="90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34086400" cy="234086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568BAC-9767-4DAE-8B5D-1F1A4E70B0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706CA-8162-43D6-8F0B-36CB11E0B48D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EF1C7-8958-42C3-977A-947764E8B635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4CF8E-6199-4981-8311-63E700F38B77}" type="slidenum">
              <a:rPr lang="en-US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9126F-E7FE-4EE4-9FEE-6C2472678366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D7FD6-B207-44A2-B773-F6C10D2020C1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Having students mix reference standards will cement the idea of percent composition in the minds of your students.  It will however take ~15 minutes additional time.  </a:t>
            </a:r>
          </a:p>
          <a:p>
            <a:endParaRPr lang="en-US"/>
          </a:p>
          <a:p>
            <a:r>
              <a:rPr lang="en-US"/>
              <a:t>If you have enough time:</a:t>
            </a:r>
          </a:p>
          <a:p>
            <a:r>
              <a:rPr lang="en-US"/>
              <a:t>	DAY 1:  Go over pre-lab with students, have students mix standard reference solutions and practice pipeting with water.</a:t>
            </a:r>
          </a:p>
          <a:p>
            <a:r>
              <a:rPr lang="en-US"/>
              <a:t>			Allow students to pipet water onto an electronic balance to show that 10.00 mL of water does weigh 10.00 grams.</a:t>
            </a:r>
          </a:p>
          <a:p>
            <a:r>
              <a:rPr lang="en-US"/>
              <a:t>	DAY 2:  Perform the lab, having the students make a calibration curve with reference solutions they have made and collect data using the different beverages.</a:t>
            </a:r>
          </a:p>
          <a:p>
            <a:endParaRPr lang="en-US"/>
          </a:p>
          <a:p>
            <a:r>
              <a:rPr lang="en-US"/>
              <a:t>To complete lab in one day.  Teacher should have reference solutions mixed.  </a:t>
            </a:r>
          </a:p>
          <a:p>
            <a:r>
              <a:rPr lang="en-US"/>
              <a:t>	Be sure to demonstrate how to use a pipet properly with students. </a:t>
            </a:r>
          </a:p>
          <a:p>
            <a:r>
              <a:rPr lang="en-US"/>
              <a:t>	Some teachers prefer to fill burets with the solutions and have students rotate around to sample each solution.</a:t>
            </a:r>
          </a:p>
          <a:p>
            <a:endParaRPr lang="en-US"/>
          </a:p>
          <a:p>
            <a:r>
              <a:rPr lang="en-US"/>
              <a:t>A final note:  sugar solutions will mold within a week.  Do not mix solutions too far ahead of time and dispose of all solutions when done.  Do not save standards.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BA817-279D-4709-9A07-AF552F9CB86F}" type="slidenum">
              <a:rPr lang="en-US"/>
              <a:pPr/>
              <a:t>2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EC51F-4E36-4BB2-939B-95FCFF97AE48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A2999-713F-4862-9AC6-934B7B65D4B1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14345-720F-46E3-9EA5-99E5075E788D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1AC53-140B-4D68-A8F3-D83CCD307B98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53A4B-6DBB-4D2E-B04C-372BFCDC2E00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FDDFB-B51C-4FD0-8C90-1C16F5DEB15C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3A5BE-8F75-4107-8D6C-84CCFDFB623F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2595B-FF35-4452-97A4-8A7EC7683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07AAB-E923-495A-85FA-9F8234424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7DA10-EA37-455A-BA5B-A97D06BD0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2C03-8B85-4915-A0D6-36BEB8015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F1E21-62DE-4EB2-A226-E1817E9FB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A4F98-5ECE-4CF8-BE97-E7AE1930B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6C746-FDB0-4CCB-9A7C-04DF1B12E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EAB4-2E26-45C6-9153-2360FF72B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CB35-45A4-4B29-8FFB-753DE1B86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B8F8-54FA-4CF1-A9CD-C234438DF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3F994-3B09-478D-BC45-6B89B99D0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949CF0-E1AE-4BD4-9B15-487A7B0BA4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Matter%20Word/Chemistry%20Beverage%20Density%20Lab.doc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100" y="898525"/>
            <a:ext cx="7772400" cy="1470025"/>
          </a:xfrm>
        </p:spPr>
        <p:txBody>
          <a:bodyPr/>
          <a:lstStyle/>
          <a:p>
            <a:r>
              <a:rPr lang="en-US"/>
              <a:t>Beverage Density Lab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5346700"/>
            <a:ext cx="6400800" cy="889000"/>
          </a:xfrm>
        </p:spPr>
        <p:txBody>
          <a:bodyPr/>
          <a:lstStyle/>
          <a:p>
            <a:r>
              <a:rPr lang="en-US"/>
              <a:t>Sugar Content Analysis</a:t>
            </a:r>
          </a:p>
        </p:txBody>
      </p:sp>
      <p:pic>
        <p:nvPicPr>
          <p:cNvPr id="2053" name="Picture 5" descr="MCj01125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2238" y="1944688"/>
            <a:ext cx="3678237" cy="3303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42950" y="1981200"/>
            <a:ext cx="20605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100" b="1">
                <a:ea typeface="Times New Roman" pitchFamily="18" charset="0"/>
                <a:cs typeface="Arial" charset="0"/>
              </a:rPr>
              <a:t>Data Table C:  </a:t>
            </a:r>
            <a:r>
              <a:rPr lang="en-US" sz="1100" b="1" i="1">
                <a:ea typeface="Times New Roman" pitchFamily="18" charset="0"/>
                <a:cs typeface="Arial" charset="0"/>
              </a:rPr>
              <a:t>Results Table</a:t>
            </a:r>
            <a:endParaRPr lang="en-US" sz="900"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3819" name="Group 267"/>
          <p:cNvGraphicFramePr>
            <a:graphicFrameLocks noGrp="1"/>
          </p:cNvGraphicFramePr>
          <p:nvPr/>
        </p:nvGraphicFramePr>
        <p:xfrm>
          <a:off x="773113" y="2433638"/>
          <a:ext cx="7645400" cy="2987359"/>
        </p:xfrm>
        <a:graphic>
          <a:graphicData uri="http://schemas.openxmlformats.org/drawingml/2006/table">
            <a:tbl>
              <a:tblPr/>
              <a:tblGrid>
                <a:gridCol w="1274762"/>
                <a:gridCol w="1273175"/>
                <a:gridCol w="1274763"/>
                <a:gridCol w="1274762"/>
                <a:gridCol w="1273175"/>
                <a:gridCol w="12747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Beverage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Measured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density, g/mL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Percent sugar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(experimental)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Amount of sugar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(Nutrition label)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Percent sugar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(calculated from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Nutrition label)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Percent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error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Powerade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15 g/240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Lemon-lime soda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38 g/355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Cola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42 g/355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Apple juice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38 g/296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Grape juice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40 g/240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816" name="Rectangle 264"/>
          <p:cNvSpPr>
            <a:spLocks noChangeArrowheads="1"/>
          </p:cNvSpPr>
          <p:nvPr/>
        </p:nvSpPr>
        <p:spPr bwMode="auto">
          <a:xfrm>
            <a:off x="3813175" y="5967413"/>
            <a:ext cx="459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*</a:t>
            </a:r>
            <a:r>
              <a:rPr lang="en-US" sz="1400">
                <a:solidFill>
                  <a:srgbClr val="000099"/>
                </a:solidFill>
              </a:rPr>
              <a:t>Powerade contains a large amount of salt (electrolytes)</a:t>
            </a:r>
          </a:p>
        </p:txBody>
      </p:sp>
      <p:sp>
        <p:nvSpPr>
          <p:cNvPr id="23817" name="Freeform 265"/>
          <p:cNvSpPr>
            <a:spLocks/>
          </p:cNvSpPr>
          <p:nvPr/>
        </p:nvSpPr>
        <p:spPr bwMode="auto">
          <a:xfrm>
            <a:off x="3824288" y="1789113"/>
            <a:ext cx="798512" cy="801687"/>
          </a:xfrm>
          <a:custGeom>
            <a:avLst/>
            <a:gdLst/>
            <a:ahLst/>
            <a:cxnLst>
              <a:cxn ang="0">
                <a:pos x="503" y="25"/>
              </a:cxn>
              <a:cxn ang="0">
                <a:pos x="179" y="80"/>
              </a:cxn>
              <a:cxn ang="0">
                <a:pos x="0" y="505"/>
              </a:cxn>
            </a:cxnLst>
            <a:rect l="0" t="0" r="r" b="b"/>
            <a:pathLst>
              <a:path w="503" h="505">
                <a:moveTo>
                  <a:pt x="503" y="25"/>
                </a:moveTo>
                <a:cubicBezTo>
                  <a:pt x="380" y="16"/>
                  <a:pt x="263" y="0"/>
                  <a:pt x="179" y="80"/>
                </a:cubicBezTo>
                <a:cubicBezTo>
                  <a:pt x="95" y="160"/>
                  <a:pt x="37" y="417"/>
                  <a:pt x="0" y="505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18" name="Text Box 266"/>
          <p:cNvSpPr txBox="1">
            <a:spLocks noChangeArrowheads="1"/>
          </p:cNvSpPr>
          <p:nvPr/>
        </p:nvSpPr>
        <p:spPr bwMode="auto">
          <a:xfrm>
            <a:off x="4643438" y="1598613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from calibration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16" grpId="0"/>
      <p:bldP spid="23817" grpId="0" animBg="1"/>
      <p:bldP spid="238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Pre-Lab Questions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36550" y="1419225"/>
            <a:ext cx="865505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/>
              <a:t>1.  If the following mass and volume data are used to calculate the density of </a:t>
            </a:r>
          </a:p>
          <a:p>
            <a:r>
              <a:rPr lang="en-US"/>
              <a:t>     solution, how many significant figures are allowed in the calculated density?  </a:t>
            </a:r>
          </a:p>
          <a:p>
            <a:r>
              <a:rPr lang="en-US"/>
              <a:t>          Mass of solution = 12.53 g; volume of solution = 8.27 mL.</a:t>
            </a:r>
          </a:p>
          <a:p>
            <a:endParaRPr lang="en-US"/>
          </a:p>
          <a:p>
            <a:r>
              <a:rPr lang="en-US"/>
              <a:t>2.  Calculate the density of the solution described in Question #1.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3.  According to its nutritional label, orange soda contains 49 g of sugar per 355 mL </a:t>
            </a:r>
          </a:p>
          <a:p>
            <a:r>
              <a:rPr lang="en-US"/>
              <a:t>     serving.  If the density of the beverage is 1.043 g/mL, what is the percent sugar </a:t>
            </a:r>
          </a:p>
          <a:p>
            <a:r>
              <a:rPr lang="en-US"/>
              <a:t>     concentration in orange soda?  </a:t>
            </a:r>
          </a:p>
          <a:p>
            <a:r>
              <a:rPr lang="en-US"/>
              <a:t>	</a:t>
            </a:r>
            <a:r>
              <a:rPr lang="en-US" i="1"/>
              <a:t>Hint:  </a:t>
            </a:r>
            <a:r>
              <a:rPr lang="en-US"/>
              <a:t>This is a 2-step problem.  </a:t>
            </a:r>
          </a:p>
          <a:p>
            <a:r>
              <a:rPr lang="en-US"/>
              <a:t>	First, use the density to convert the 355 mL serving size to grams.  </a:t>
            </a:r>
          </a:p>
          <a:p>
            <a:r>
              <a:rPr lang="en-US"/>
              <a:t>	Then calculate percent sugar in the beverage.</a:t>
            </a:r>
          </a:p>
          <a:p>
            <a:pPr eaLnBrk="0" hangingPunct="0"/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762250" y="21812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(4 sig. figs.)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673725" y="2173288"/>
            <a:ext cx="136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(3 sig. figs.)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577138" y="21844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(3 sig. figs.)</a:t>
            </a:r>
          </a:p>
        </p:txBody>
      </p:sp>
      <p:grpSp>
        <p:nvGrpSpPr>
          <p:cNvPr id="32782" name="Group 14"/>
          <p:cNvGrpSpPr>
            <a:grpSpLocks/>
          </p:cNvGrpSpPr>
          <p:nvPr/>
        </p:nvGrpSpPr>
        <p:grpSpPr bwMode="auto">
          <a:xfrm>
            <a:off x="1022350" y="3003550"/>
            <a:ext cx="1985963" cy="641350"/>
            <a:chOff x="652" y="1734"/>
            <a:chExt cx="1251" cy="404"/>
          </a:xfrm>
        </p:grpSpPr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652" y="1819"/>
              <a:ext cx="7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</a:rPr>
                <a:t>Density = </a:t>
              </a:r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1323" y="1734"/>
              <a:ext cx="5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>
                  <a:solidFill>
                    <a:srgbClr val="000099"/>
                  </a:solidFill>
                </a:rPr>
                <a:t>mass</a:t>
              </a:r>
            </a:p>
            <a:p>
              <a:r>
                <a:rPr lang="en-US">
                  <a:solidFill>
                    <a:srgbClr val="000099"/>
                  </a:solidFill>
                </a:rPr>
                <a:t>volume</a:t>
              </a:r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1341" y="1941"/>
              <a:ext cx="50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3192463" y="3017838"/>
            <a:ext cx="2074862" cy="641350"/>
            <a:chOff x="652" y="1734"/>
            <a:chExt cx="1307" cy="404"/>
          </a:xfrm>
        </p:grpSpPr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652" y="1819"/>
              <a:ext cx="7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</a:rPr>
                <a:t>Density = </a:t>
              </a: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1323" y="1734"/>
              <a:ext cx="6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</a:rPr>
                <a:t>12.53 g</a:t>
              </a:r>
            </a:p>
            <a:p>
              <a:r>
                <a:rPr lang="en-US">
                  <a:solidFill>
                    <a:srgbClr val="000099"/>
                  </a:solidFill>
                </a:rPr>
                <a:t>8.27 mL</a:t>
              </a:r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1341" y="1941"/>
              <a:ext cx="50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7" name="AutoShape 19"/>
          <p:cNvSpPr>
            <a:spLocks noChangeArrowheads="1"/>
          </p:cNvSpPr>
          <p:nvPr/>
        </p:nvSpPr>
        <p:spPr bwMode="auto">
          <a:xfrm>
            <a:off x="5284788" y="3217863"/>
            <a:ext cx="614362" cy="288925"/>
          </a:xfrm>
          <a:prstGeom prst="rightArrow">
            <a:avLst>
              <a:gd name="adj1" fmla="val 50000"/>
              <a:gd name="adj2" fmla="val 53159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973763" y="3154363"/>
            <a:ext cx="120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Density = 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950075" y="313213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1.52 g/mL</a:t>
            </a:r>
          </a:p>
        </p:txBody>
      </p:sp>
      <p:grpSp>
        <p:nvGrpSpPr>
          <p:cNvPr id="32798" name="Group 30"/>
          <p:cNvGrpSpPr>
            <a:grpSpLocks/>
          </p:cNvGrpSpPr>
          <p:nvPr/>
        </p:nvGrpSpPr>
        <p:grpSpPr bwMode="auto">
          <a:xfrm>
            <a:off x="627063" y="5724525"/>
            <a:ext cx="2557462" cy="641350"/>
            <a:chOff x="395" y="3606"/>
            <a:chExt cx="1611" cy="404"/>
          </a:xfrm>
        </p:grpSpPr>
        <p:sp>
          <p:nvSpPr>
            <p:cNvPr id="32793" name="Text Box 25"/>
            <p:cNvSpPr txBox="1">
              <a:spLocks noChangeArrowheads="1"/>
            </p:cNvSpPr>
            <p:nvPr/>
          </p:nvSpPr>
          <p:spPr bwMode="auto">
            <a:xfrm>
              <a:off x="395" y="3691"/>
              <a:ext cx="10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</a:rPr>
                <a:t>X g  = 355 mL</a:t>
              </a:r>
            </a:p>
          </p:txBody>
        </p:sp>
        <p:sp>
          <p:nvSpPr>
            <p:cNvPr id="32794" name="Text Box 26"/>
            <p:cNvSpPr txBox="1">
              <a:spLocks noChangeArrowheads="1"/>
            </p:cNvSpPr>
            <p:nvPr/>
          </p:nvSpPr>
          <p:spPr bwMode="auto">
            <a:xfrm>
              <a:off x="1410" y="3606"/>
              <a:ext cx="5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</a:rPr>
                <a:t>1.043 g</a:t>
              </a:r>
            </a:p>
            <a:p>
              <a:r>
                <a:rPr lang="en-US">
                  <a:solidFill>
                    <a:srgbClr val="000099"/>
                  </a:solidFill>
                </a:rPr>
                <a:t>  1 mL</a:t>
              </a:r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1428" y="3813"/>
              <a:ext cx="50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AutoShape 28"/>
            <p:cNvSpPr>
              <a:spLocks noChangeArrowheads="1"/>
            </p:cNvSpPr>
            <p:nvPr/>
          </p:nvSpPr>
          <p:spPr bwMode="auto">
            <a:xfrm>
              <a:off x="1397" y="3645"/>
              <a:ext cx="599" cy="34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3173413" y="586422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= 370 g</a:t>
            </a:r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5156200" y="60531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370 g</a:t>
            </a:r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5233988" y="57832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49 g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5086350" y="6100763"/>
            <a:ext cx="8255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5907088" y="58816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x 100% =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7008813" y="58562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13%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09583 -0.27778 " pathEditMode="relative" ptsTypes="AA">
                                      <p:cBhvr>
                                        <p:cTn id="66" dur="2000" spd="-1000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139 -0.02777 " pathEditMode="relative" ptsTypes="AA">
                                      <p:cBhvr>
                                        <p:cTn id="80" dur="2000" spd="-100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  <p:bldP spid="32787" grpId="0" animBg="1"/>
      <p:bldP spid="32789" grpId="0"/>
      <p:bldP spid="32790" grpId="0"/>
      <p:bldP spid="32799" grpId="0"/>
      <p:bldP spid="32800" grpId="0"/>
      <p:bldP spid="32800" grpId="1"/>
      <p:bldP spid="32801" grpId="0"/>
      <p:bldP spid="32801" grpId="1"/>
      <p:bldP spid="32802" grpId="0" animBg="1"/>
      <p:bldP spid="32803" grpId="0"/>
      <p:bldP spid="328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42950" y="1117600"/>
            <a:ext cx="20605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100" b="1">
                <a:ea typeface="Times New Roman" pitchFamily="18" charset="0"/>
                <a:cs typeface="Arial" charset="0"/>
              </a:rPr>
              <a:t>Data Table C:  </a:t>
            </a:r>
            <a:r>
              <a:rPr lang="en-US" sz="1100" b="1" i="1">
                <a:ea typeface="Times New Roman" pitchFamily="18" charset="0"/>
                <a:cs typeface="Arial" charset="0"/>
              </a:rPr>
              <a:t>Results Table</a:t>
            </a:r>
            <a:endParaRPr lang="en-US" sz="900"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36899" name="Group 35"/>
          <p:cNvGraphicFramePr>
            <a:graphicFrameLocks noGrp="1"/>
          </p:cNvGraphicFramePr>
          <p:nvPr/>
        </p:nvGraphicFramePr>
        <p:xfrm>
          <a:off x="773113" y="1570038"/>
          <a:ext cx="7645400" cy="2987359"/>
        </p:xfrm>
        <a:graphic>
          <a:graphicData uri="http://schemas.openxmlformats.org/drawingml/2006/table">
            <a:tbl>
              <a:tblPr/>
              <a:tblGrid>
                <a:gridCol w="1274762"/>
                <a:gridCol w="1273175"/>
                <a:gridCol w="1274763"/>
                <a:gridCol w="1274762"/>
                <a:gridCol w="1273175"/>
                <a:gridCol w="12747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Beverage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Measured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density, g/mL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Percent sugar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(experimental)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Amount of sugar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(Nutrition label)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Percent sugar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(calculated from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Nutrition label)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Percent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error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Powerade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1.027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15 g/240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Lemon-lime soda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1.035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38 g/355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Cola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42 g/355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Apple juice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1.042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38 g/296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Grape juice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1.059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40 g/240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2B2B2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50" name="Text Box 86"/>
          <p:cNvSpPr txBox="1">
            <a:spLocks noChangeArrowheads="1"/>
          </p:cNvSpPr>
          <p:nvPr/>
        </p:nvSpPr>
        <p:spPr bwMode="auto">
          <a:xfrm>
            <a:off x="2232025" y="5751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952" name="Text Box 88"/>
          <p:cNvSpPr txBox="1">
            <a:spLocks noChangeArrowheads="1"/>
          </p:cNvSpPr>
          <p:nvPr/>
        </p:nvSpPr>
        <p:spPr bwMode="auto">
          <a:xfrm>
            <a:off x="1084263" y="6024563"/>
            <a:ext cx="161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X g  = 355 mL</a:t>
            </a:r>
          </a:p>
        </p:txBody>
      </p:sp>
      <p:sp>
        <p:nvSpPr>
          <p:cNvPr id="36953" name="Text Box 89"/>
          <p:cNvSpPr txBox="1">
            <a:spLocks noChangeArrowheads="1"/>
          </p:cNvSpPr>
          <p:nvPr/>
        </p:nvSpPr>
        <p:spPr bwMode="auto">
          <a:xfrm>
            <a:off x="2695575" y="5889625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1.038 g</a:t>
            </a:r>
          </a:p>
          <a:p>
            <a:r>
              <a:rPr lang="en-US">
                <a:solidFill>
                  <a:srgbClr val="000099"/>
                </a:solidFill>
              </a:rPr>
              <a:t>  1 mL</a:t>
            </a:r>
          </a:p>
        </p:txBody>
      </p:sp>
      <p:sp>
        <p:nvSpPr>
          <p:cNvPr id="36954" name="Line 90"/>
          <p:cNvSpPr>
            <a:spLocks noChangeShapeType="1"/>
          </p:cNvSpPr>
          <p:nvPr/>
        </p:nvSpPr>
        <p:spPr bwMode="auto">
          <a:xfrm>
            <a:off x="2724150" y="6218238"/>
            <a:ext cx="80168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55" name="AutoShape 91"/>
          <p:cNvSpPr>
            <a:spLocks noChangeArrowheads="1"/>
          </p:cNvSpPr>
          <p:nvPr/>
        </p:nvSpPr>
        <p:spPr bwMode="auto">
          <a:xfrm>
            <a:off x="2674938" y="5951538"/>
            <a:ext cx="950912" cy="53975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630613" y="602932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= 338 g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5753100" y="62182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368 g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5830888" y="59483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42 g</a:t>
            </a:r>
          </a:p>
        </p:txBody>
      </p:sp>
      <p:sp>
        <p:nvSpPr>
          <p:cNvPr id="36959" name="Line 95"/>
          <p:cNvSpPr>
            <a:spLocks noChangeShapeType="1"/>
          </p:cNvSpPr>
          <p:nvPr/>
        </p:nvSpPr>
        <p:spPr bwMode="auto">
          <a:xfrm>
            <a:off x="5683250" y="6265863"/>
            <a:ext cx="8255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0" name="Text Box 96"/>
          <p:cNvSpPr txBox="1">
            <a:spLocks noChangeArrowheads="1"/>
          </p:cNvSpPr>
          <p:nvPr/>
        </p:nvSpPr>
        <p:spPr bwMode="auto">
          <a:xfrm>
            <a:off x="6503988" y="60467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x 100% =</a:t>
            </a:r>
          </a:p>
        </p:txBody>
      </p:sp>
      <p:sp>
        <p:nvSpPr>
          <p:cNvPr id="36961" name="Text Box 97"/>
          <p:cNvSpPr txBox="1">
            <a:spLocks noChangeArrowheads="1"/>
          </p:cNvSpPr>
          <p:nvPr/>
        </p:nvSpPr>
        <p:spPr bwMode="auto">
          <a:xfrm>
            <a:off x="7605713" y="60213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11%</a:t>
            </a:r>
          </a:p>
        </p:txBody>
      </p:sp>
      <p:grpSp>
        <p:nvGrpSpPr>
          <p:cNvPr id="36974" name="Group 110"/>
          <p:cNvGrpSpPr>
            <a:grpSpLocks/>
          </p:cNvGrpSpPr>
          <p:nvPr/>
        </p:nvGrpSpPr>
        <p:grpSpPr bwMode="auto">
          <a:xfrm>
            <a:off x="5746750" y="4957763"/>
            <a:ext cx="1963738" cy="636587"/>
            <a:chOff x="3348" y="3619"/>
            <a:chExt cx="1237" cy="401"/>
          </a:xfrm>
        </p:grpSpPr>
        <p:sp>
          <p:nvSpPr>
            <p:cNvPr id="36968" name="Rectangle 104"/>
            <p:cNvSpPr>
              <a:spLocks noChangeArrowheads="1"/>
            </p:cNvSpPr>
            <p:nvPr/>
          </p:nvSpPr>
          <p:spPr bwMode="auto">
            <a:xfrm>
              <a:off x="3392" y="3789"/>
              <a:ext cx="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</a:rPr>
                <a:t>355 mL</a:t>
              </a:r>
            </a:p>
          </p:txBody>
        </p:sp>
        <p:sp>
          <p:nvSpPr>
            <p:cNvPr id="36969" name="Rectangle 105"/>
            <p:cNvSpPr>
              <a:spLocks noChangeArrowheads="1"/>
            </p:cNvSpPr>
            <p:nvPr/>
          </p:nvSpPr>
          <p:spPr bwMode="auto">
            <a:xfrm>
              <a:off x="3441" y="3619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</a:rPr>
                <a:t>42 g</a:t>
              </a:r>
            </a:p>
          </p:txBody>
        </p:sp>
        <p:sp>
          <p:nvSpPr>
            <p:cNvPr id="36970" name="Line 106"/>
            <p:cNvSpPr>
              <a:spLocks noChangeShapeType="1"/>
            </p:cNvSpPr>
            <p:nvPr/>
          </p:nvSpPr>
          <p:spPr bwMode="auto">
            <a:xfrm>
              <a:off x="3348" y="3819"/>
              <a:ext cx="52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71" name="Text Box 107"/>
            <p:cNvSpPr txBox="1">
              <a:spLocks noChangeArrowheads="1"/>
            </p:cNvSpPr>
            <p:nvPr/>
          </p:nvSpPr>
          <p:spPr bwMode="auto">
            <a:xfrm>
              <a:off x="3865" y="3681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</a:rPr>
                <a:t>x 100% =</a:t>
              </a:r>
            </a:p>
          </p:txBody>
        </p:sp>
      </p:grpSp>
      <p:sp>
        <p:nvSpPr>
          <p:cNvPr id="36972" name="Text Box 108"/>
          <p:cNvSpPr txBox="1">
            <a:spLocks noChangeArrowheads="1"/>
          </p:cNvSpPr>
          <p:nvPr/>
        </p:nvSpPr>
        <p:spPr bwMode="auto">
          <a:xfrm>
            <a:off x="7669213" y="50307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12%</a:t>
            </a:r>
          </a:p>
        </p:txBody>
      </p:sp>
      <p:sp>
        <p:nvSpPr>
          <p:cNvPr id="36973" name="Text Box 109"/>
          <p:cNvSpPr txBox="1">
            <a:spLocks noChangeArrowheads="1"/>
          </p:cNvSpPr>
          <p:nvPr/>
        </p:nvSpPr>
        <p:spPr bwMode="auto">
          <a:xfrm>
            <a:off x="720725" y="4811713"/>
            <a:ext cx="492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DO NOT</a:t>
            </a:r>
            <a:r>
              <a:rPr lang="en-US"/>
              <a:t> use volume…</a:t>
            </a:r>
          </a:p>
          <a:p>
            <a:r>
              <a:rPr lang="en-US"/>
              <a:t>     need to convert to mass first (using density)</a:t>
            </a:r>
          </a:p>
        </p:txBody>
      </p:sp>
      <p:sp>
        <p:nvSpPr>
          <p:cNvPr id="36975" name="Oval 111"/>
          <p:cNvSpPr>
            <a:spLocks noChangeArrowheads="1"/>
          </p:cNvSpPr>
          <p:nvPr/>
        </p:nvSpPr>
        <p:spPr bwMode="auto">
          <a:xfrm>
            <a:off x="5613400" y="4775200"/>
            <a:ext cx="2844800" cy="1003300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76" name="Line 112"/>
          <p:cNvSpPr>
            <a:spLocks noChangeShapeType="1"/>
          </p:cNvSpPr>
          <p:nvPr/>
        </p:nvSpPr>
        <p:spPr bwMode="auto">
          <a:xfrm flipH="1">
            <a:off x="6451600" y="4826000"/>
            <a:ext cx="1181100" cy="914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Teacher Notes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6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Have students make standard reference samples of 5%, 10%, 15%, 20% sugar </a:t>
            </a:r>
          </a:p>
          <a:p>
            <a:pPr>
              <a:lnSpc>
                <a:spcPct val="90000"/>
              </a:lnSpc>
            </a:pPr>
            <a:r>
              <a:rPr lang="en-US" sz="2400"/>
              <a:t>Use balances that have more than 0.0 g precision</a:t>
            </a:r>
          </a:p>
          <a:p>
            <a:pPr>
              <a:lnSpc>
                <a:spcPct val="90000"/>
              </a:lnSpc>
            </a:pPr>
            <a:r>
              <a:rPr lang="en-US" sz="2400"/>
              <a:t>Students should use 10 mL pipets for references </a:t>
            </a:r>
          </a:p>
          <a:p>
            <a:pPr>
              <a:lnSpc>
                <a:spcPct val="90000"/>
              </a:lnSpc>
            </a:pPr>
            <a:r>
              <a:rPr lang="en-US" sz="2400"/>
              <a:t>Teacher may want to set-up buret with beverage samples</a:t>
            </a:r>
          </a:p>
          <a:p>
            <a:pPr>
              <a:lnSpc>
                <a:spcPct val="90000"/>
              </a:lnSpc>
            </a:pPr>
            <a:r>
              <a:rPr lang="en-US" sz="2400"/>
              <a:t>Scales not working properly and pipet bulbs that don’t work were largest problem with this lab.</a:t>
            </a:r>
          </a:p>
          <a:p>
            <a:pPr>
              <a:lnSpc>
                <a:spcPct val="90000"/>
              </a:lnSpc>
            </a:pPr>
            <a:r>
              <a:rPr lang="en-US" sz="2400"/>
              <a:t>Have students place dirty pipets in bucket of soapy water at end of lab</a:t>
            </a:r>
          </a:p>
          <a:p>
            <a:pPr>
              <a:lnSpc>
                <a:spcPct val="90000"/>
              </a:lnSpc>
            </a:pPr>
            <a:r>
              <a:rPr lang="en-US" sz="2400"/>
              <a:t>DO NOT ALLOW students to pour samples back into containers</a:t>
            </a:r>
          </a:p>
        </p:txBody>
      </p:sp>
      <p:pic>
        <p:nvPicPr>
          <p:cNvPr id="35844" name="Picture 4" descr="MCj0295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42200" y="127000"/>
            <a:ext cx="1320800" cy="1831975"/>
          </a:xfrm>
          <a:prstGeom prst="rect">
            <a:avLst/>
          </a:prstGeom>
          <a:noFill/>
        </p:spPr>
      </p:pic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541338" y="384175"/>
            <a:ext cx="684212" cy="904875"/>
            <a:chOff x="341" y="242"/>
            <a:chExt cx="431" cy="570"/>
          </a:xfrm>
        </p:grpSpPr>
        <p:sp>
          <p:nvSpPr>
            <p:cNvPr id="35846" name="Document">
              <a:hlinkClick r:id="rId4" tooltip="Beverage Lab"/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346" y="242"/>
              <a:ext cx="426" cy="57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Text Box 7">
              <a:hlinkClick r:id="rId4" tooltip="Beverage Lab"/>
            </p:cNvPr>
            <p:cNvSpPr txBox="1">
              <a:spLocks noChangeArrowheads="1"/>
            </p:cNvSpPr>
            <p:nvPr/>
          </p:nvSpPr>
          <p:spPr bwMode="auto">
            <a:xfrm>
              <a:off x="341" y="328"/>
              <a:ext cx="4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Printable</a:t>
              </a:r>
            </a:p>
            <a:p>
              <a:pPr algn="ctr"/>
              <a:r>
                <a:rPr lang="en-US" sz="1000"/>
                <a:t>copy of</a:t>
              </a:r>
            </a:p>
            <a:p>
              <a:pPr algn="ctr"/>
              <a:r>
                <a:rPr lang="en-US" sz="1000"/>
                <a:t>LAB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4614863" y="1566863"/>
            <a:ext cx="4646612" cy="3762375"/>
            <a:chOff x="3198" y="991"/>
            <a:chExt cx="2927" cy="2370"/>
          </a:xfrm>
        </p:grpSpPr>
        <p:pic>
          <p:nvPicPr>
            <p:cNvPr id="40967" name="Picture 7" descr="Aspartame molecular structure"/>
            <p:cNvPicPr>
              <a:picLocks noChangeAspect="1" noChangeArrowheads="1"/>
            </p:cNvPicPr>
            <p:nvPr/>
          </p:nvPicPr>
          <p:blipFill>
            <a:blip r:embed="rId2" cstate="print"/>
            <a:srcRect b="50047"/>
            <a:stretch>
              <a:fillRect/>
            </a:stretch>
          </p:blipFill>
          <p:spPr bwMode="auto">
            <a:xfrm>
              <a:off x="3224" y="991"/>
              <a:ext cx="2901" cy="2353"/>
            </a:xfrm>
            <a:prstGeom prst="rect">
              <a:avLst/>
            </a:prstGeom>
            <a:noFill/>
          </p:spPr>
        </p:pic>
        <p:sp>
          <p:nvSpPr>
            <p:cNvPr id="40969" name="Freeform 9"/>
            <p:cNvSpPr>
              <a:spLocks/>
            </p:cNvSpPr>
            <p:nvPr/>
          </p:nvSpPr>
          <p:spPr bwMode="auto">
            <a:xfrm>
              <a:off x="3198" y="2460"/>
              <a:ext cx="1112" cy="901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536" y="27"/>
                </a:cxn>
                <a:cxn ang="0">
                  <a:pos x="1112" y="495"/>
                </a:cxn>
                <a:cxn ang="0">
                  <a:pos x="1112" y="901"/>
                </a:cxn>
                <a:cxn ang="0">
                  <a:pos x="0" y="894"/>
                </a:cxn>
                <a:cxn ang="0">
                  <a:pos x="89" y="0"/>
                </a:cxn>
              </a:cxnLst>
              <a:rect l="0" t="0" r="r" b="b"/>
              <a:pathLst>
                <a:path w="1112" h="901">
                  <a:moveTo>
                    <a:pt x="89" y="0"/>
                  </a:moveTo>
                  <a:lnTo>
                    <a:pt x="536" y="27"/>
                  </a:lnTo>
                  <a:lnTo>
                    <a:pt x="1112" y="495"/>
                  </a:lnTo>
                  <a:lnTo>
                    <a:pt x="1112" y="901"/>
                  </a:lnTo>
                  <a:lnTo>
                    <a:pt x="0" y="894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Aspartame</a:t>
            </a:r>
          </a:p>
        </p:txBody>
      </p: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365125" y="1312863"/>
            <a:ext cx="4605338" cy="4706937"/>
            <a:chOff x="230" y="827"/>
            <a:chExt cx="2901" cy="2965"/>
          </a:xfrm>
        </p:grpSpPr>
        <p:pic>
          <p:nvPicPr>
            <p:cNvPr id="40966" name="Picture 6" descr="03-UnFigure-03_ILL.jpg"/>
            <p:cNvPicPr>
              <a:picLocks noChangeAspect="1" noChangeArrowheads="1"/>
            </p:cNvPicPr>
            <p:nvPr/>
          </p:nvPicPr>
          <p:blipFill>
            <a:blip r:embed="rId2" cstate="print"/>
            <a:srcRect t="32230" b="8067"/>
            <a:stretch>
              <a:fillRect/>
            </a:stretch>
          </p:blipFill>
          <p:spPr bwMode="auto">
            <a:xfrm>
              <a:off x="230" y="980"/>
              <a:ext cx="2901" cy="2812"/>
            </a:xfrm>
            <a:prstGeom prst="rect">
              <a:avLst/>
            </a:prstGeom>
            <a:noFill/>
          </p:spPr>
        </p:pic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1145" y="827"/>
              <a:ext cx="1464" cy="1030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278" y="745"/>
                </a:cxn>
                <a:cxn ang="0">
                  <a:pos x="658" y="1030"/>
                </a:cxn>
                <a:cxn ang="0">
                  <a:pos x="1071" y="948"/>
                </a:cxn>
                <a:cxn ang="0">
                  <a:pos x="1464" y="508"/>
                </a:cxn>
                <a:cxn ang="0">
                  <a:pos x="1423" y="0"/>
                </a:cxn>
                <a:cxn ang="0">
                  <a:pos x="0" y="115"/>
                </a:cxn>
              </a:cxnLst>
              <a:rect l="0" t="0" r="r" b="b"/>
              <a:pathLst>
                <a:path w="1464" h="1030">
                  <a:moveTo>
                    <a:pt x="0" y="115"/>
                  </a:moveTo>
                  <a:lnTo>
                    <a:pt x="278" y="745"/>
                  </a:lnTo>
                  <a:lnTo>
                    <a:pt x="658" y="1030"/>
                  </a:lnTo>
                  <a:lnTo>
                    <a:pt x="1071" y="948"/>
                  </a:lnTo>
                  <a:lnTo>
                    <a:pt x="1464" y="508"/>
                  </a:lnTo>
                  <a:lnTo>
                    <a:pt x="1423" y="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76200" y="6554788"/>
            <a:ext cx="3289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Copyright © 2007 Pearson Benjamin Cummings. 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3400" y="2719388"/>
            <a:ext cx="845185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    The density of a pure substance is a characteristic physical property that </a:t>
            </a:r>
          </a:p>
          <a:p>
            <a:r>
              <a:rPr lang="en-US"/>
              <a:t>can be used to identify the substance.  </a:t>
            </a:r>
            <a:r>
              <a:rPr lang="en-US" i="1"/>
              <a:t>Density </a:t>
            </a:r>
            <a:r>
              <a:rPr lang="en-US"/>
              <a:t>is defined as the ratio of mass </a:t>
            </a:r>
          </a:p>
          <a:p>
            <a:r>
              <a:rPr lang="en-US"/>
              <a:t>per unit volume.  It is an</a:t>
            </a:r>
            <a:r>
              <a:rPr lang="en-US" i="1"/>
              <a:t> </a:t>
            </a:r>
            <a:r>
              <a:rPr lang="en-US"/>
              <a:t>“intensive” property; that is, it does not depend on </a:t>
            </a:r>
          </a:p>
          <a:p>
            <a:r>
              <a:rPr lang="en-US"/>
              <a:t>the amount of the substance.  </a:t>
            </a:r>
          </a:p>
          <a:p>
            <a:endParaRPr lang="en-US"/>
          </a:p>
          <a:p>
            <a:r>
              <a:rPr lang="en-US"/>
              <a:t>     The density of any material is determined by measuring its mass and volume </a:t>
            </a:r>
          </a:p>
          <a:p>
            <a:r>
              <a:rPr lang="en-US"/>
              <a:t>and then dividing the mass by the volume.  The mass of a substance can be</a:t>
            </a:r>
          </a:p>
          <a:p>
            <a:r>
              <a:rPr lang="en-US"/>
              <a:t>measured directly using a balance.  The volume of a liquid can also be measured </a:t>
            </a:r>
          </a:p>
          <a:p>
            <a:r>
              <a:rPr lang="en-US"/>
              <a:t>directly using special laboratory glassware, such as a graduated cylinder, a buret,</a:t>
            </a:r>
          </a:p>
          <a:p>
            <a:r>
              <a:rPr lang="en-US"/>
              <a:t>or a pipet.  In this experiment, liquid volumes will be measured using a pipet.  A </a:t>
            </a:r>
          </a:p>
          <a:p>
            <a:r>
              <a:rPr lang="en-US"/>
              <a:t>pipet is designed to deliver an accurate and precise volume of liquid to another </a:t>
            </a:r>
          </a:p>
          <a:p>
            <a:r>
              <a:rPr lang="en-US"/>
              <a:t>container.</a:t>
            </a:r>
          </a:p>
          <a:p>
            <a:r>
              <a:rPr lang="en-US"/>
              <a:t>             </a:t>
            </a:r>
          </a:p>
        </p:txBody>
      </p:sp>
      <p:pic>
        <p:nvPicPr>
          <p:cNvPr id="3079" name="Picture 7" descr="rubber-pipet-fill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2450" y="311150"/>
            <a:ext cx="1714500" cy="1485900"/>
          </a:xfrm>
          <a:prstGeom prst="rect">
            <a:avLst/>
          </a:prstGeom>
          <a:noFill/>
        </p:spPr>
      </p:pic>
      <p:pic>
        <p:nvPicPr>
          <p:cNvPr id="3082" name="Picture 10" descr="77385(2)"/>
          <p:cNvPicPr>
            <a:picLocks noChangeAspect="1" noChangeArrowheads="1"/>
          </p:cNvPicPr>
          <p:nvPr/>
        </p:nvPicPr>
        <p:blipFill>
          <a:blip r:embed="rId4" cstate="print"/>
          <a:srcRect l="23900"/>
          <a:stretch>
            <a:fillRect/>
          </a:stretch>
        </p:blipFill>
        <p:spPr bwMode="auto">
          <a:xfrm>
            <a:off x="298450" y="152400"/>
            <a:ext cx="1138238" cy="207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46125" y="1600200"/>
            <a:ext cx="781208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The density of a </a:t>
            </a:r>
            <a:r>
              <a:rPr lang="en-US" i="1"/>
              <a:t>solution</a:t>
            </a:r>
            <a:r>
              <a:rPr lang="en-US"/>
              <a:t> depends on its </a:t>
            </a:r>
            <a:r>
              <a:rPr lang="en-US" i="1"/>
              <a:t>concentration</a:t>
            </a:r>
            <a:r>
              <a:rPr lang="en-US"/>
              <a:t>, that is, how </a:t>
            </a:r>
          </a:p>
          <a:p>
            <a:r>
              <a:rPr lang="en-US"/>
              <a:t>much solute (solid) is dissolved in the solvent (liquid).  </a:t>
            </a:r>
            <a:r>
              <a:rPr lang="en-US" u="sng"/>
              <a:t>The higher the </a:t>
            </a:r>
          </a:p>
          <a:p>
            <a:r>
              <a:rPr lang="en-US" u="sng"/>
              <a:t>concentration of solute, the greater the density of the solution.</a:t>
            </a:r>
            <a:r>
              <a:rPr lang="en-US"/>
              <a:t>  A con- </a:t>
            </a:r>
          </a:p>
          <a:p>
            <a:r>
              <a:rPr lang="en-US"/>
              <a:t>venient way to express concentration is in units of weight percent, which corresponds to the number of grams of solute that are present in 100 g </a:t>
            </a:r>
          </a:p>
          <a:p>
            <a:r>
              <a:rPr lang="en-US"/>
              <a:t>of solution.  A 20% salt solution is prepared by dissolving 20 g of sodium </a:t>
            </a:r>
          </a:p>
          <a:p>
            <a:r>
              <a:rPr lang="en-US"/>
              <a:t>chloride in 80 g of water.  (Notice that the final mass of the solution is 100 grams.)  If the density of a solution is plotted on a graph against the concentration of solute, a regular pattern is evident.  Density is directly proportional to concentration.  A 20% salt solution, for example, has a greater density than a 10% salt solution.  If the densities of several solutions on known concentrations are determined experimentally, a </a:t>
            </a:r>
            <a:r>
              <a:rPr lang="en-US" i="1"/>
              <a:t>calibration curve</a:t>
            </a:r>
            <a:r>
              <a:rPr lang="en-US"/>
              <a:t> (graph) can be constructed that shows a straight-line relationship between the density of a solution and the concentration </a:t>
            </a:r>
          </a:p>
          <a:p>
            <a:r>
              <a:rPr lang="en-US"/>
              <a:t>of solute.  The calibration curve can then be used to find the concentration of solute in an unknown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Experiment Overview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08000" y="1519238"/>
            <a:ext cx="81597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    The purpose of this experiment is to determine the percent sugar content </a:t>
            </a:r>
          </a:p>
          <a:p>
            <a:r>
              <a:rPr lang="en-US"/>
              <a:t>in beverages.  The density of five sugar “reference” solutions will be measured </a:t>
            </a:r>
          </a:p>
          <a:p>
            <a:r>
              <a:rPr lang="en-US"/>
              <a:t>in Part A.  The reference solutions contain known amounts of sugar (0-20%) </a:t>
            </a:r>
          </a:p>
          <a:p>
            <a:r>
              <a:rPr lang="en-US"/>
              <a:t>and have been dyed with food coloring to make it easier to tell them apart.</a:t>
            </a:r>
          </a:p>
          <a:p>
            <a:endParaRPr lang="en-US"/>
          </a:p>
          <a:p>
            <a:r>
              <a:rPr lang="en-US"/>
              <a:t>	  0% sugar  =  clear</a:t>
            </a:r>
          </a:p>
          <a:p>
            <a:r>
              <a:rPr lang="en-US"/>
              <a:t>	  5% sugar  =  yellow</a:t>
            </a:r>
          </a:p>
          <a:p>
            <a:r>
              <a:rPr lang="en-US"/>
              <a:t>	10% sugar  = green</a:t>
            </a:r>
          </a:p>
          <a:p>
            <a:r>
              <a:rPr lang="en-US"/>
              <a:t>	15% sugar  = blue</a:t>
            </a:r>
          </a:p>
          <a:p>
            <a:r>
              <a:rPr lang="en-US"/>
              <a:t>	20% sugar  =  purple</a:t>
            </a:r>
          </a:p>
          <a:p>
            <a:endParaRPr lang="en-US"/>
          </a:p>
          <a:p>
            <a:r>
              <a:rPr lang="en-US"/>
              <a:t>     Their densities will be plotted on a graph to obtain a calibration curve of </a:t>
            </a:r>
          </a:p>
          <a:p>
            <a:r>
              <a:rPr lang="en-US"/>
              <a:t>density versus percent sugar concentration.  In part B, the densities of two </a:t>
            </a:r>
          </a:p>
          <a:p>
            <a:r>
              <a:rPr lang="en-US"/>
              <a:t>beverages will also be determined and the calibration curve used to find </a:t>
            </a:r>
          </a:p>
          <a:p>
            <a:r>
              <a:rPr lang="en-US"/>
              <a:t>how much sugar they contain.  The results will be compared against the </a:t>
            </a:r>
          </a:p>
          <a:p>
            <a:r>
              <a:rPr lang="en-US"/>
              <a:t>information provided on the nutrition labels for these beverages.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Pre-Lab Questions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36550" y="1870075"/>
            <a:ext cx="865505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/>
              <a:t>1.  If the following mass and volume data are used to calculate the density of </a:t>
            </a:r>
          </a:p>
          <a:p>
            <a:r>
              <a:rPr lang="en-US"/>
              <a:t>     solution, how many significant figures are allowed in the calculated density?  </a:t>
            </a:r>
          </a:p>
          <a:p>
            <a:r>
              <a:rPr lang="en-US"/>
              <a:t>          Mass of solution = 12.53 g; volume of solution = 8.27 mL.</a:t>
            </a:r>
          </a:p>
          <a:p>
            <a:endParaRPr lang="en-US"/>
          </a:p>
          <a:p>
            <a:r>
              <a:rPr lang="en-US"/>
              <a:t>2.  Calculate the density of the solution described in Question #1.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3.  According to its nutritional label, orange soda contains 49 g of sugar per 355 mL </a:t>
            </a:r>
          </a:p>
          <a:p>
            <a:r>
              <a:rPr lang="en-US"/>
              <a:t>     serving.  If the density of the beverage is 1.043 g/mL, what is the percent sugar </a:t>
            </a:r>
          </a:p>
          <a:p>
            <a:r>
              <a:rPr lang="en-US"/>
              <a:t>     concentration in orange soda?  </a:t>
            </a:r>
          </a:p>
          <a:p>
            <a:r>
              <a:rPr lang="en-US"/>
              <a:t>	</a:t>
            </a:r>
            <a:r>
              <a:rPr lang="en-US" i="1"/>
              <a:t>Hint:  </a:t>
            </a:r>
            <a:r>
              <a:rPr lang="en-US"/>
              <a:t>This is a 2-step problem.  </a:t>
            </a:r>
          </a:p>
          <a:p>
            <a:r>
              <a:rPr lang="en-US"/>
              <a:t>	First, use the density to convert the 355 mL serving size to grams.  </a:t>
            </a:r>
          </a:p>
          <a:p>
            <a:r>
              <a:rPr lang="en-US"/>
              <a:t>	Then calculate percent sugar in the beverage.</a:t>
            </a:r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84" name="Rectangle 320"/>
          <p:cNvSpPr>
            <a:spLocks noChangeArrowheads="1"/>
          </p:cNvSpPr>
          <p:nvPr/>
        </p:nvSpPr>
        <p:spPr bwMode="auto">
          <a:xfrm>
            <a:off x="1009650" y="1903413"/>
            <a:ext cx="321627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100" b="1">
                <a:ea typeface="Times New Roman" pitchFamily="18" charset="0"/>
                <a:cs typeface="Arial" charset="0"/>
              </a:rPr>
              <a:t>Data Table A:  </a:t>
            </a:r>
            <a:r>
              <a:rPr lang="en-US" sz="1100" b="1" i="1">
                <a:ea typeface="Times New Roman" pitchFamily="18" charset="0"/>
                <a:cs typeface="Arial" charset="0"/>
              </a:rPr>
              <a:t>Density of Reference Solutions</a:t>
            </a:r>
            <a:endParaRPr lang="en-US" sz="900"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1907" name="Group 643"/>
          <p:cNvGraphicFramePr>
            <a:graphicFrameLocks noGrp="1"/>
          </p:cNvGraphicFramePr>
          <p:nvPr/>
        </p:nvGraphicFramePr>
        <p:xfrm>
          <a:off x="960438" y="2365375"/>
          <a:ext cx="7512050" cy="3279777"/>
        </p:xfrm>
        <a:graphic>
          <a:graphicData uri="http://schemas.openxmlformats.org/drawingml/2006/table">
            <a:tbl>
              <a:tblPr/>
              <a:tblGrid>
                <a:gridCol w="1779587"/>
                <a:gridCol w="1328738"/>
                <a:gridCol w="2332037"/>
                <a:gridCol w="2071688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Solution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Mass, 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Sample Volume, mL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Density, g/mL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0% Sugar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9.95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0.995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5% Sugar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10.14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10% Sugar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10.34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15% Sugar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10.53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20% Sugar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10.73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96" name="Rectangle 632"/>
          <p:cNvSpPr>
            <a:spLocks noChangeArrowheads="1"/>
          </p:cNvSpPr>
          <p:nvPr/>
        </p:nvSpPr>
        <p:spPr bwMode="auto">
          <a:xfrm>
            <a:off x="0" y="6811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85" name="Line 61"/>
          <p:cNvSpPr>
            <a:spLocks noChangeShapeType="1"/>
          </p:cNvSpPr>
          <p:nvPr/>
        </p:nvSpPr>
        <p:spPr bwMode="auto">
          <a:xfrm flipV="1">
            <a:off x="1828800" y="1612900"/>
            <a:ext cx="4808538" cy="4121150"/>
          </a:xfrm>
          <a:prstGeom prst="line">
            <a:avLst/>
          </a:prstGeom>
          <a:noFill/>
          <a:ln w="22225">
            <a:solidFill>
              <a:srgbClr val="8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1819275" y="1495425"/>
            <a:ext cx="6411913" cy="4495800"/>
            <a:chOff x="834" y="671"/>
            <a:chExt cx="3992" cy="2832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834" y="671"/>
              <a:ext cx="3991" cy="28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839" y="1935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835" y="2248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842" y="2562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835" y="2875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840" y="3189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840" y="998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842" y="1308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838" y="1621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1887538" y="317500"/>
            <a:ext cx="5924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Density vs. Percent Sucrose</a:t>
            </a:r>
          </a:p>
          <a:p>
            <a:pPr algn="ctr"/>
            <a:r>
              <a:rPr lang="en-US" sz="2000" i="1"/>
              <a:t>Calibration Curve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 rot="16200000">
            <a:off x="-61118" y="3456781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Density (g/mL)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3902075" y="6456363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Percent Sucrose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3990975" y="5986463"/>
            <a:ext cx="0" cy="185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5049838" y="5986463"/>
            <a:ext cx="0" cy="185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6153150" y="5986463"/>
            <a:ext cx="0" cy="185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189788" y="5986463"/>
            <a:ext cx="0" cy="185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8237538" y="5986463"/>
            <a:ext cx="0" cy="185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2909888" y="5986463"/>
            <a:ext cx="0" cy="185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1828800" y="5986463"/>
            <a:ext cx="0" cy="185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670050" y="6099175"/>
            <a:ext cx="678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0               5              10             15             20             25            30</a:t>
            </a:r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1157288" y="1306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1.08</a:t>
            </a:r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1157288" y="1825625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1.07</a:t>
            </a: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1147763" y="57864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0.99</a:t>
            </a:r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1136650" y="23193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1.06</a:t>
            </a:r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1149350" y="28146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1.05</a:t>
            </a:r>
          </a:p>
        </p:txBody>
      </p:sp>
      <p:sp>
        <p:nvSpPr>
          <p:cNvPr id="26674" name="Rectangle 50"/>
          <p:cNvSpPr>
            <a:spLocks noChangeArrowheads="1"/>
          </p:cNvSpPr>
          <p:nvPr/>
        </p:nvSpPr>
        <p:spPr bwMode="auto">
          <a:xfrm>
            <a:off x="1147763" y="33099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1.04</a:t>
            </a:r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1147763" y="37973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1.03</a:t>
            </a:r>
          </a:p>
        </p:txBody>
      </p:sp>
      <p:sp>
        <p:nvSpPr>
          <p:cNvPr id="26676" name="Rectangle 52"/>
          <p:cNvSpPr>
            <a:spLocks noChangeArrowheads="1"/>
          </p:cNvSpPr>
          <p:nvPr/>
        </p:nvSpPr>
        <p:spPr bwMode="auto">
          <a:xfrm>
            <a:off x="1147763" y="431165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1.02</a:t>
            </a:r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1147763" y="480695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1.01</a:t>
            </a:r>
          </a:p>
        </p:txBody>
      </p:sp>
      <p:sp>
        <p:nvSpPr>
          <p:cNvPr id="26678" name="Rectangle 54"/>
          <p:cNvSpPr>
            <a:spLocks noChangeArrowheads="1"/>
          </p:cNvSpPr>
          <p:nvPr/>
        </p:nvSpPr>
        <p:spPr bwMode="auto">
          <a:xfrm>
            <a:off x="1147763" y="530225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1.00</a:t>
            </a:r>
          </a:p>
        </p:txBody>
      </p:sp>
      <p:sp>
        <p:nvSpPr>
          <p:cNvPr id="26679" name="Oval 55"/>
          <p:cNvSpPr>
            <a:spLocks noChangeArrowheads="1"/>
          </p:cNvSpPr>
          <p:nvPr/>
        </p:nvSpPr>
        <p:spPr bwMode="auto">
          <a:xfrm>
            <a:off x="1765300" y="5689600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Oval 57"/>
          <p:cNvSpPr>
            <a:spLocks noChangeArrowheads="1"/>
          </p:cNvSpPr>
          <p:nvPr/>
        </p:nvSpPr>
        <p:spPr bwMode="auto">
          <a:xfrm>
            <a:off x="2894013" y="4806950"/>
            <a:ext cx="106362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Oval 58"/>
          <p:cNvSpPr>
            <a:spLocks noChangeArrowheads="1"/>
          </p:cNvSpPr>
          <p:nvPr/>
        </p:nvSpPr>
        <p:spPr bwMode="auto">
          <a:xfrm>
            <a:off x="4025900" y="3806825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3" name="Oval 59"/>
          <p:cNvSpPr>
            <a:spLocks noChangeArrowheads="1"/>
          </p:cNvSpPr>
          <p:nvPr/>
        </p:nvSpPr>
        <p:spPr bwMode="auto">
          <a:xfrm>
            <a:off x="5057775" y="2838450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4" name="Oval 60"/>
          <p:cNvSpPr>
            <a:spLocks noChangeArrowheads="1"/>
          </p:cNvSpPr>
          <p:nvPr/>
        </p:nvSpPr>
        <p:spPr bwMode="auto">
          <a:xfrm>
            <a:off x="6175375" y="1870075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Line 65"/>
          <p:cNvSpPr>
            <a:spLocks noChangeShapeType="1"/>
          </p:cNvSpPr>
          <p:nvPr/>
        </p:nvSpPr>
        <p:spPr bwMode="auto">
          <a:xfrm>
            <a:off x="2495550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0" name="Line 66"/>
          <p:cNvSpPr>
            <a:spLocks noChangeShapeType="1"/>
          </p:cNvSpPr>
          <p:nvPr/>
        </p:nvSpPr>
        <p:spPr bwMode="auto">
          <a:xfrm>
            <a:off x="2724150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1" name="Line 67"/>
          <p:cNvSpPr>
            <a:spLocks noChangeShapeType="1"/>
          </p:cNvSpPr>
          <p:nvPr/>
        </p:nvSpPr>
        <p:spPr bwMode="auto">
          <a:xfrm>
            <a:off x="2266950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2" name="Line 68"/>
          <p:cNvSpPr>
            <a:spLocks noChangeShapeType="1"/>
          </p:cNvSpPr>
          <p:nvPr/>
        </p:nvSpPr>
        <p:spPr bwMode="auto">
          <a:xfrm>
            <a:off x="2038350" y="5991225"/>
            <a:ext cx="0" cy="90488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4" name="Line 70"/>
          <p:cNvSpPr>
            <a:spLocks noChangeShapeType="1"/>
          </p:cNvSpPr>
          <p:nvPr/>
        </p:nvSpPr>
        <p:spPr bwMode="auto">
          <a:xfrm>
            <a:off x="3557588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5" name="Line 71"/>
          <p:cNvSpPr>
            <a:spLocks noChangeShapeType="1"/>
          </p:cNvSpPr>
          <p:nvPr/>
        </p:nvSpPr>
        <p:spPr bwMode="auto">
          <a:xfrm>
            <a:off x="3786188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6" name="Line 72"/>
          <p:cNvSpPr>
            <a:spLocks noChangeShapeType="1"/>
          </p:cNvSpPr>
          <p:nvPr/>
        </p:nvSpPr>
        <p:spPr bwMode="auto">
          <a:xfrm>
            <a:off x="3328988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7" name="Line 73"/>
          <p:cNvSpPr>
            <a:spLocks noChangeShapeType="1"/>
          </p:cNvSpPr>
          <p:nvPr/>
        </p:nvSpPr>
        <p:spPr bwMode="auto">
          <a:xfrm>
            <a:off x="3100388" y="5991225"/>
            <a:ext cx="0" cy="90488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8" name="Line 74"/>
          <p:cNvSpPr>
            <a:spLocks noChangeShapeType="1"/>
          </p:cNvSpPr>
          <p:nvPr/>
        </p:nvSpPr>
        <p:spPr bwMode="auto">
          <a:xfrm>
            <a:off x="4638675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9" name="Line 75"/>
          <p:cNvSpPr>
            <a:spLocks noChangeShapeType="1"/>
          </p:cNvSpPr>
          <p:nvPr/>
        </p:nvSpPr>
        <p:spPr bwMode="auto">
          <a:xfrm>
            <a:off x="4867275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0" name="Line 76"/>
          <p:cNvSpPr>
            <a:spLocks noChangeShapeType="1"/>
          </p:cNvSpPr>
          <p:nvPr/>
        </p:nvSpPr>
        <p:spPr bwMode="auto">
          <a:xfrm>
            <a:off x="4410075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1" name="Line 77"/>
          <p:cNvSpPr>
            <a:spLocks noChangeShapeType="1"/>
          </p:cNvSpPr>
          <p:nvPr/>
        </p:nvSpPr>
        <p:spPr bwMode="auto">
          <a:xfrm>
            <a:off x="4181475" y="5991225"/>
            <a:ext cx="0" cy="90488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2" name="Line 78"/>
          <p:cNvSpPr>
            <a:spLocks noChangeShapeType="1"/>
          </p:cNvSpPr>
          <p:nvPr/>
        </p:nvSpPr>
        <p:spPr bwMode="auto">
          <a:xfrm>
            <a:off x="5710238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3" name="Line 79"/>
          <p:cNvSpPr>
            <a:spLocks noChangeShapeType="1"/>
          </p:cNvSpPr>
          <p:nvPr/>
        </p:nvSpPr>
        <p:spPr bwMode="auto">
          <a:xfrm>
            <a:off x="5938838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4" name="Line 80"/>
          <p:cNvSpPr>
            <a:spLocks noChangeShapeType="1"/>
          </p:cNvSpPr>
          <p:nvPr/>
        </p:nvSpPr>
        <p:spPr bwMode="auto">
          <a:xfrm>
            <a:off x="5481638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5" name="Line 81"/>
          <p:cNvSpPr>
            <a:spLocks noChangeShapeType="1"/>
          </p:cNvSpPr>
          <p:nvPr/>
        </p:nvSpPr>
        <p:spPr bwMode="auto">
          <a:xfrm>
            <a:off x="5253038" y="5991225"/>
            <a:ext cx="0" cy="90488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6" name="Line 82"/>
          <p:cNvSpPr>
            <a:spLocks noChangeShapeType="1"/>
          </p:cNvSpPr>
          <p:nvPr/>
        </p:nvSpPr>
        <p:spPr bwMode="auto">
          <a:xfrm>
            <a:off x="6772275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7" name="Line 83"/>
          <p:cNvSpPr>
            <a:spLocks noChangeShapeType="1"/>
          </p:cNvSpPr>
          <p:nvPr/>
        </p:nvSpPr>
        <p:spPr bwMode="auto">
          <a:xfrm>
            <a:off x="7000875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8" name="Line 84"/>
          <p:cNvSpPr>
            <a:spLocks noChangeShapeType="1"/>
          </p:cNvSpPr>
          <p:nvPr/>
        </p:nvSpPr>
        <p:spPr bwMode="auto">
          <a:xfrm>
            <a:off x="6543675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09" name="Line 85"/>
          <p:cNvSpPr>
            <a:spLocks noChangeShapeType="1"/>
          </p:cNvSpPr>
          <p:nvPr/>
        </p:nvSpPr>
        <p:spPr bwMode="auto">
          <a:xfrm>
            <a:off x="6315075" y="5991225"/>
            <a:ext cx="0" cy="90488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10" name="Line 86"/>
          <p:cNvSpPr>
            <a:spLocks noChangeShapeType="1"/>
          </p:cNvSpPr>
          <p:nvPr/>
        </p:nvSpPr>
        <p:spPr bwMode="auto">
          <a:xfrm>
            <a:off x="7853363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11" name="Line 87"/>
          <p:cNvSpPr>
            <a:spLocks noChangeShapeType="1"/>
          </p:cNvSpPr>
          <p:nvPr/>
        </p:nvSpPr>
        <p:spPr bwMode="auto">
          <a:xfrm>
            <a:off x="8081963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12" name="Line 88"/>
          <p:cNvSpPr>
            <a:spLocks noChangeShapeType="1"/>
          </p:cNvSpPr>
          <p:nvPr/>
        </p:nvSpPr>
        <p:spPr bwMode="auto">
          <a:xfrm>
            <a:off x="7624763" y="5986463"/>
            <a:ext cx="0" cy="90487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13" name="Line 89"/>
          <p:cNvSpPr>
            <a:spLocks noChangeShapeType="1"/>
          </p:cNvSpPr>
          <p:nvPr/>
        </p:nvSpPr>
        <p:spPr bwMode="auto">
          <a:xfrm>
            <a:off x="7396163" y="5991225"/>
            <a:ext cx="0" cy="90488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020763" y="1981200"/>
            <a:ext cx="24415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100" b="1">
                <a:ea typeface="Times New Roman" pitchFamily="18" charset="0"/>
                <a:cs typeface="Arial" charset="0"/>
              </a:rPr>
              <a:t>Data Table B:  </a:t>
            </a:r>
            <a:r>
              <a:rPr lang="en-US" sz="1100" b="1" i="1">
                <a:ea typeface="Times New Roman" pitchFamily="18" charset="0"/>
                <a:cs typeface="Arial" charset="0"/>
              </a:rPr>
              <a:t>Beverage Densities</a:t>
            </a:r>
            <a:endParaRPr lang="en-US" sz="900"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0530" name="Group 50"/>
          <p:cNvGraphicFramePr>
            <a:graphicFrameLocks noGrp="1"/>
          </p:cNvGraphicFramePr>
          <p:nvPr/>
        </p:nvGraphicFramePr>
        <p:xfrm>
          <a:off x="982663" y="2366963"/>
          <a:ext cx="7499350" cy="3276600"/>
        </p:xfrm>
        <a:graphic>
          <a:graphicData uri="http://schemas.openxmlformats.org/drawingml/2006/table">
            <a:tbl>
              <a:tblPr/>
              <a:tblGrid>
                <a:gridCol w="1776412"/>
                <a:gridCol w="1327150"/>
                <a:gridCol w="2327275"/>
                <a:gridCol w="2068513"/>
              </a:tblGrid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Beverage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Mass, 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Sample Volume, mL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Density, g/mL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Powerade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10.27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Lemon-lime soda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10.35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Cola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10.38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Apple juice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10.42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Grape juice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10.59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1.059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1" name="Picture 51" descr="gatorade-lemonade"/>
          <p:cNvPicPr>
            <a:picLocks noChangeAspect="1" noChangeArrowheads="1"/>
          </p:cNvPicPr>
          <p:nvPr/>
        </p:nvPicPr>
        <p:blipFill>
          <a:blip r:embed="rId3" cstate="print"/>
          <a:srcRect l="13026" r="13792"/>
          <a:stretch>
            <a:fillRect/>
          </a:stretch>
        </p:blipFill>
        <p:spPr bwMode="auto">
          <a:xfrm>
            <a:off x="542925" y="320675"/>
            <a:ext cx="628650" cy="1357313"/>
          </a:xfrm>
          <a:prstGeom prst="rect">
            <a:avLst/>
          </a:prstGeom>
          <a:noFill/>
        </p:spPr>
      </p:pic>
      <p:pic>
        <p:nvPicPr>
          <p:cNvPr id="20533" name="Picture 53" descr="12269"/>
          <p:cNvPicPr>
            <a:picLocks noChangeAspect="1" noChangeArrowheads="1"/>
          </p:cNvPicPr>
          <p:nvPr/>
        </p:nvPicPr>
        <p:blipFill>
          <a:blip r:embed="rId4" cstate="print"/>
          <a:srcRect l="32445" r="32889"/>
          <a:stretch>
            <a:fillRect/>
          </a:stretch>
        </p:blipFill>
        <p:spPr bwMode="auto">
          <a:xfrm>
            <a:off x="1860550" y="252413"/>
            <a:ext cx="482600" cy="1392237"/>
          </a:xfrm>
          <a:prstGeom prst="rect">
            <a:avLst/>
          </a:prstGeom>
          <a:noFill/>
        </p:spPr>
      </p:pic>
      <p:pic>
        <p:nvPicPr>
          <p:cNvPr id="20535" name="Picture 55" descr="cc_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17850" y="522288"/>
            <a:ext cx="523875" cy="1079500"/>
          </a:xfrm>
          <a:prstGeom prst="rect">
            <a:avLst/>
          </a:prstGeom>
          <a:noFill/>
        </p:spPr>
      </p:pic>
      <p:pic>
        <p:nvPicPr>
          <p:cNvPr id="20537" name="Picture 57" descr="gerber%20apple%20jui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0225" y="301625"/>
            <a:ext cx="1428750" cy="1428750"/>
          </a:xfrm>
          <a:prstGeom prst="rect">
            <a:avLst/>
          </a:prstGeom>
          <a:noFill/>
        </p:spPr>
      </p:pic>
      <p:pic>
        <p:nvPicPr>
          <p:cNvPr id="20539" name="Picture 59" descr="64org_grap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84875" y="271463"/>
            <a:ext cx="1144588" cy="1373187"/>
          </a:xfrm>
          <a:prstGeom prst="rect">
            <a:avLst/>
          </a:prstGeom>
          <a:noFill/>
        </p:spPr>
      </p:pic>
      <p:pic>
        <p:nvPicPr>
          <p:cNvPr id="20541" name="Picture 61" descr="B00061EX4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3175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884738" y="1711325"/>
            <a:ext cx="3443287" cy="430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/>
              <a:t>Nutrition Facts</a:t>
            </a:r>
          </a:p>
          <a:p>
            <a:r>
              <a:rPr lang="en-US" sz="1400"/>
              <a:t>Serving Size:  1 Can (355 mL)</a:t>
            </a:r>
          </a:p>
          <a:p>
            <a:endParaRPr lang="en-US" sz="1400"/>
          </a:p>
          <a:p>
            <a:r>
              <a:rPr lang="en-US" sz="1400" b="1"/>
              <a:t>Amounts Per Serving</a:t>
            </a:r>
          </a:p>
          <a:p>
            <a:r>
              <a:rPr lang="en-US" sz="1400" b="1"/>
              <a:t>Calories  </a:t>
            </a:r>
            <a:r>
              <a:rPr lang="en-US" sz="1400"/>
              <a:t>150</a:t>
            </a:r>
            <a:endParaRPr lang="en-US" sz="1600"/>
          </a:p>
          <a:p>
            <a:endParaRPr lang="en-US" sz="1400"/>
          </a:p>
          <a:p>
            <a:r>
              <a:rPr lang="en-US" sz="1400" b="1"/>
              <a:t>                                         % Daily Value*</a:t>
            </a:r>
          </a:p>
          <a:p>
            <a:r>
              <a:rPr lang="en-US" sz="1400" b="1"/>
              <a:t>Total Fat </a:t>
            </a:r>
            <a:r>
              <a:rPr lang="en-US" sz="1400"/>
              <a:t>0 g                                       0%</a:t>
            </a:r>
          </a:p>
          <a:p>
            <a:r>
              <a:rPr lang="en-US" sz="1400" b="1"/>
              <a:t>Sodium </a:t>
            </a:r>
            <a:r>
              <a:rPr lang="en-US" sz="1400"/>
              <a:t>55 mg                                   2%</a:t>
            </a:r>
          </a:p>
          <a:p>
            <a:r>
              <a:rPr lang="en-US" sz="1400" b="1"/>
              <a:t>Total Carb. </a:t>
            </a:r>
            <a:r>
              <a:rPr lang="en-US" sz="1400"/>
              <a:t>40 g                               13%</a:t>
            </a:r>
          </a:p>
          <a:p>
            <a:r>
              <a:rPr lang="en-US" sz="1400"/>
              <a:t>        </a:t>
            </a:r>
            <a:r>
              <a:rPr lang="en-US" sz="1400" b="1"/>
              <a:t>Sugars  </a:t>
            </a:r>
            <a:r>
              <a:rPr lang="en-US" sz="1400"/>
              <a:t>40 g</a:t>
            </a:r>
          </a:p>
          <a:p>
            <a:r>
              <a:rPr lang="en-US" sz="1400" b="1"/>
              <a:t>Protein </a:t>
            </a:r>
            <a:r>
              <a:rPr lang="en-US" sz="1400"/>
              <a:t>0 g                                         0%</a:t>
            </a:r>
          </a:p>
          <a:p>
            <a:endParaRPr lang="en-US" sz="1400"/>
          </a:p>
          <a:p>
            <a:r>
              <a:rPr lang="en-US" sz="1200"/>
              <a:t>* Percent Daily Values are bases on a 2,000</a:t>
            </a:r>
          </a:p>
          <a:p>
            <a:r>
              <a:rPr lang="en-US" sz="1200"/>
              <a:t>  calorie diet.</a:t>
            </a:r>
          </a:p>
          <a:p>
            <a:endParaRPr lang="en-US" sz="1200" b="1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981575" y="2890838"/>
            <a:ext cx="3249613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981575" y="3551238"/>
            <a:ext cx="32496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959350" y="4078288"/>
            <a:ext cx="32496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937125" y="4292600"/>
            <a:ext cx="32496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365750" y="4518025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979988" y="3228975"/>
            <a:ext cx="3249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760413" y="2055813"/>
            <a:ext cx="35623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The relevant information</a:t>
            </a:r>
          </a:p>
          <a:p>
            <a:r>
              <a:rPr lang="en-US"/>
              <a:t>   on this label </a:t>
            </a:r>
            <a:r>
              <a:rPr lang="en-US" i="1"/>
              <a:t>is</a:t>
            </a:r>
            <a:r>
              <a:rPr lang="en-US"/>
              <a:t> the grams</a:t>
            </a:r>
          </a:p>
          <a:p>
            <a:r>
              <a:rPr lang="en-US"/>
              <a:t>   of sugars, NOT the Percent</a:t>
            </a:r>
          </a:p>
          <a:p>
            <a:r>
              <a:rPr lang="en-US"/>
              <a:t>   Daily Value. </a:t>
            </a:r>
          </a:p>
          <a:p>
            <a:endParaRPr lang="en-US"/>
          </a:p>
          <a:p>
            <a:pPr>
              <a:buFont typeface="Wingdings" pitchFamily="2" charset="2"/>
              <a:buChar char="Ø"/>
            </a:pPr>
            <a:r>
              <a:rPr lang="en-US"/>
              <a:t>This soda contains 40 g of</a:t>
            </a:r>
          </a:p>
          <a:p>
            <a:r>
              <a:rPr lang="en-US"/>
              <a:t>   sugar per 355 mL of beverage. </a:t>
            </a:r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6692900" y="2540000"/>
            <a:ext cx="660400" cy="2921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6057900" y="4495800"/>
            <a:ext cx="444500" cy="241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 animBg="1"/>
      <p:bldP spid="297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1327</Words>
  <Application>Microsoft Office PowerPoint</Application>
  <PresentationFormat>On-screen Show (4:3)</PresentationFormat>
  <Paragraphs>316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Default Design</vt:lpstr>
      <vt:lpstr>Beverage Density Lab</vt:lpstr>
      <vt:lpstr>Introduction</vt:lpstr>
      <vt:lpstr>Slide 3</vt:lpstr>
      <vt:lpstr>Experiment Overview</vt:lpstr>
      <vt:lpstr>Pre-Lab Questions</vt:lpstr>
      <vt:lpstr>Slide 6</vt:lpstr>
      <vt:lpstr>Slide 7</vt:lpstr>
      <vt:lpstr>Slide 8</vt:lpstr>
      <vt:lpstr>Slide 9</vt:lpstr>
      <vt:lpstr>Slide 10</vt:lpstr>
      <vt:lpstr>Pre-Lab Questions</vt:lpstr>
      <vt:lpstr>Slide 12</vt:lpstr>
      <vt:lpstr>Teacher Notes</vt:lpstr>
      <vt:lpstr>Aspartame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Beverage Density Sugar Concentration Lab</dc:title>
  <dc:subject>Chemistry</dc:subject>
  <dc:creator>Jeff Christopherson</dc:creator>
  <cp:lastModifiedBy>UNIT55</cp:lastModifiedBy>
  <cp:revision>22</cp:revision>
  <dcterms:created xsi:type="dcterms:W3CDTF">2006-09-23T22:06:56Z</dcterms:created>
  <dcterms:modified xsi:type="dcterms:W3CDTF">2009-07-06T15:23:07Z</dcterms:modified>
</cp:coreProperties>
</file>