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8" r:id="rId10"/>
    <p:sldId id="264" r:id="rId11"/>
    <p:sldId id="265" r:id="rId12"/>
    <p:sldId id="266" r:id="rId13"/>
    <p:sldId id="267" r:id="rId14"/>
    <p:sldId id="26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B2B2B2"/>
    <a:srgbClr val="A83800"/>
    <a:srgbClr val="DDDDDD"/>
    <a:srgbClr val="EAEAEA"/>
    <a:srgbClr val="FF9933"/>
    <a:srgbClr val="FBFAE5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412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84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0D4F495-9199-45CB-A180-76799097A31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3764B7-19ED-4491-9E16-1D4608D67527}" type="slidenum">
              <a:rPr lang="en-US"/>
              <a:pPr/>
              <a:t>1</a:t>
            </a:fld>
            <a:endParaRPr 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Density blocks were purchased from Science Kit &amp; Boreal Laboratories.  Set of nine cubes.</a:t>
            </a:r>
          </a:p>
          <a:p>
            <a:r>
              <a:rPr lang="en-US"/>
              <a:t>	Cylinders were purchased from Flinn Scientific Inc. "Equal Mass Kit AP4636).  Set of five cubes.</a:t>
            </a:r>
          </a:p>
          <a:p>
            <a:r>
              <a:rPr lang="en-US"/>
              <a:t>Materials List:</a:t>
            </a:r>
          </a:p>
          <a:p>
            <a:r>
              <a:rPr lang="en-US"/>
              <a:t>    15 cm ruler</a:t>
            </a:r>
          </a:p>
          <a:p>
            <a:r>
              <a:rPr lang="en-US"/>
              <a:t>     25-mL graduated plastic cylinder</a:t>
            </a:r>
          </a:p>
          <a:p>
            <a:r>
              <a:rPr lang="en-US"/>
              <a:t>   100-mL graduated plastic cylinder</a:t>
            </a:r>
          </a:p>
          <a:p>
            <a:r>
              <a:rPr lang="en-US"/>
              <a:t>	Two wooden blocks</a:t>
            </a:r>
          </a:p>
          <a:p>
            <a:r>
              <a:rPr lang="en-US"/>
              <a:t>	One wooden cylinder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0300695-32AE-4F3A-96EE-92062AD9A739}" type="slidenum">
              <a:rPr lang="en-US"/>
              <a:pPr/>
              <a:t>10</a:t>
            </a:fld>
            <a:endParaRPr lang="en-US"/>
          </a:p>
        </p:txBody>
      </p:sp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0881CD-D1B9-4ADB-8F6D-9B5CCA5BBBDF}" type="slidenum">
              <a:rPr lang="en-US"/>
              <a:pPr/>
              <a:t>11</a:t>
            </a:fld>
            <a:endParaRPr lang="en-US"/>
          </a:p>
        </p:txBody>
      </p:sp>
      <p:sp>
        <p:nvSpPr>
          <p:cNvPr id="245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90D8CE-4401-486B-AD3F-2B628C2DA587}" type="slidenum">
              <a:rPr lang="en-US"/>
              <a:pPr/>
              <a:t>12</a:t>
            </a:fld>
            <a:endParaRPr lang="en-US"/>
          </a:p>
        </p:txBody>
      </p:sp>
      <p:sp>
        <p:nvSpPr>
          <p:cNvPr id="266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B243C3-D334-4F3E-B3C9-4FF020F3F1D9}" type="slidenum">
              <a:rPr lang="en-US"/>
              <a:pPr/>
              <a:t>13</a:t>
            </a:fld>
            <a:endParaRPr lang="en-US"/>
          </a:p>
        </p:txBody>
      </p:sp>
      <p:sp>
        <p:nvSpPr>
          <p:cNvPr id="286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09C525-73D4-42FB-BFB5-DCBCB2963A01}" type="slidenum">
              <a:rPr lang="en-US"/>
              <a:pPr/>
              <a:t>14</a:t>
            </a:fld>
            <a:endParaRPr lang="en-US"/>
          </a:p>
        </p:txBody>
      </p:sp>
      <p:sp>
        <p:nvSpPr>
          <p:cNvPr id="204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5BF601-EF55-40D9-8F56-299C0BCCAE27}" type="slidenum">
              <a:rPr lang="en-US"/>
              <a:pPr/>
              <a:t>2</a:t>
            </a:fld>
            <a:endParaRPr lang="en-US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78CFE1-B2F6-44FC-8B5C-022E75903E54}" type="slidenum">
              <a:rPr lang="en-US"/>
              <a:pPr/>
              <a:t>3</a:t>
            </a:fld>
            <a:endParaRPr lang="en-US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B8FE84-D089-4896-9C2C-45C730939E1E}" type="slidenum">
              <a:rPr lang="en-US"/>
              <a:pPr/>
              <a:t>4</a:t>
            </a:fld>
            <a:endParaRPr lang="en-US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21F2C8-5E88-4B79-9333-8FED7FF874DC}" type="slidenum">
              <a:rPr lang="en-US"/>
              <a:pPr/>
              <a:t>5</a:t>
            </a:fld>
            <a:endParaRPr 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9210ED-4F1F-4B9B-BF9F-953F43012EC6}" type="slidenum">
              <a:rPr lang="en-US"/>
              <a:pPr/>
              <a:t>6</a:t>
            </a:fld>
            <a:endParaRPr lang="en-US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All cylinders weigh 15 g and have a 1/2 inch diameter.  </a:t>
            </a:r>
          </a:p>
          <a:p>
            <a:r>
              <a:rPr lang="en-US"/>
              <a:t>	The cylinders are made of nylon (B) , PVC (A), brass (E), aluminum (D) and polyethylene (C).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435AD2-8977-4F1E-ABF5-0DAE4C146A6A}" type="slidenum">
              <a:rPr lang="en-US"/>
              <a:pPr/>
              <a:t>7</a:t>
            </a:fld>
            <a:endParaRPr lang="en-US"/>
          </a:p>
        </p:txBody>
      </p:sp>
      <p:sp>
        <p:nvSpPr>
          <p:cNvPr id="184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BB1DA-A578-49E1-ABA0-787902C1A5B1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240237-EECA-4C0D-9AA9-232A755B748D}" type="slidenum">
              <a:rPr lang="en-US"/>
              <a:pPr/>
              <a:t>9</a:t>
            </a:fld>
            <a:endParaRPr lang="en-US"/>
          </a:p>
        </p:txBody>
      </p:sp>
      <p:sp>
        <p:nvSpPr>
          <p:cNvPr id="307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42ED0-F037-4DC2-8CC9-91E8AFFFEF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5DF348-81CC-486E-A3CB-C2D4BCA5EE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424D4-6870-4FAC-8F2A-D6EC9CF4E49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4410EA-845C-4661-8D0A-915AF313ED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73E87-614E-43D1-8A82-AB1B6788AD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D64C5-ACA7-4639-A37E-60EE9F34B1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504D9-C64B-41E5-A785-33C6CCBAEA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BD45B6-AA46-487A-BE18-3E091E4DFA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9B734-7678-4F5F-B21A-9B09EB0900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9ED02-E501-45A5-8D55-E05B7811C5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D3AA2-10C6-4753-B02B-204C3A2D49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749858B3-E177-43C6-8B84-33E5E2D979C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hyperlink" Target="densityws.doc" TargetMode="External"/><Relationship Id="rId5" Type="http://schemas.openxmlformats.org/officeDocument/2006/relationships/hyperlink" Target="Density%20part%20II.doc" TargetMode="External"/><Relationship Id="rId4" Type="http://schemas.openxmlformats.org/officeDocument/2006/relationships/hyperlink" Target="10densityact.doc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Density%20part%20II.do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Density Blocks and Cylinders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i="1"/>
              <a:t>Equal Mass and Equal Volume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450850" y="1503363"/>
            <a:ext cx="8388350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600">
                <a:cs typeface="Times New Roman" pitchFamily="18" charset="0"/>
              </a:rPr>
              <a:t>2.  Using the triple beam balance, determine the mass of each cube (you should be able to </a:t>
            </a:r>
          </a:p>
          <a:p>
            <a:pPr eaLnBrk="1" hangingPunct="1"/>
            <a:r>
              <a:rPr lang="en-US" sz="1600">
                <a:cs typeface="Times New Roman" pitchFamily="18" charset="0"/>
              </a:rPr>
              <a:t>     measure to the nearest 0.1 g, or perhaps the nearest 0.05 g).</a:t>
            </a:r>
            <a:endParaRPr lang="en-US" sz="1600"/>
          </a:p>
          <a:p>
            <a:endParaRPr lang="en-US" sz="1000" b="1">
              <a:cs typeface="Times New Roman" pitchFamily="18" charset="0"/>
            </a:endParaRPr>
          </a:p>
          <a:p>
            <a:endParaRPr lang="en-US" sz="1000" b="1">
              <a:cs typeface="Times New Roman" pitchFamily="18" charset="0"/>
            </a:endParaRPr>
          </a:p>
          <a:p>
            <a:r>
              <a:rPr lang="en-US" sz="1000" b="1">
                <a:cs typeface="Times New Roman" pitchFamily="18" charset="0"/>
              </a:rPr>
              <a:t>         Data Table 1:</a:t>
            </a:r>
            <a:endParaRPr lang="en-US" sz="900"/>
          </a:p>
          <a:p>
            <a:endParaRPr lang="en-US"/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6707188" y="6502400"/>
            <a:ext cx="13700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280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5580063" y="6502400"/>
            <a:ext cx="1127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spcBef>
                <a:spcPct val="20000"/>
              </a:spcBef>
            </a:pPr>
            <a:endParaRPr lang="en-US" sz="280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4573588" y="6502400"/>
            <a:ext cx="1006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280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914400" y="6502400"/>
            <a:ext cx="30083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2800"/>
          </a:p>
        </p:txBody>
      </p: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0" y="636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22167" name="Group 663"/>
          <p:cNvGraphicFramePr>
            <a:graphicFrameLocks noGrp="1"/>
          </p:cNvGraphicFramePr>
          <p:nvPr/>
        </p:nvGraphicFramePr>
        <p:xfrm>
          <a:off x="1349375" y="2581275"/>
          <a:ext cx="6446838" cy="3124200"/>
        </p:xfrm>
        <a:graphic>
          <a:graphicData uri="http://schemas.openxmlformats.org/drawingml/2006/table">
            <a:tbl>
              <a:tblPr/>
              <a:tblGrid>
                <a:gridCol w="2182813"/>
                <a:gridCol w="514350"/>
                <a:gridCol w="1143000"/>
                <a:gridCol w="1120775"/>
                <a:gridCol w="148590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Description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Cube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Mass (g)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Volume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(cm</a:t>
                      </a:r>
                      <a:r>
                        <a:rPr kumimoji="0" 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A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Density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(g/cm</a:t>
                      </a:r>
                      <a:r>
                        <a:rPr kumimoji="0" lang="en-US" sz="10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Opaque white plastic (nylon)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14.04 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16.4 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A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0.856 g/cm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Clear plastic (lucite)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17.94 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16.4 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A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1.09 g/cm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Gray solid metal (aluminum)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42.76 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16.4 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A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2.61 g/cm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Rusty gray metal (steel)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128.04 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16.4 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A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7.81 g/cm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Copper metal (Cu)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143.44 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16.4 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A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8.75 g/cm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Brass metal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139.65 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16.4 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A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8.52 g/cm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Dark gray plastic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21.47 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16.4 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A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1.31 g/cm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Oak wood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11.41 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16.4 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A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0.696 g/cm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Pine wood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6.18 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16.4 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FA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0.377 g/cm</a:t>
                      </a:r>
                      <a:r>
                        <a:rPr kumimoji="0" lang="en-U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-13970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6" name="AutoShape 4"/>
          <p:cNvSpPr>
            <a:spLocks noChangeArrowheads="1"/>
          </p:cNvSpPr>
          <p:nvPr/>
        </p:nvSpPr>
        <p:spPr bwMode="auto">
          <a:xfrm>
            <a:off x="8001000" y="1371600"/>
            <a:ext cx="463550" cy="1028700"/>
          </a:xfrm>
          <a:prstGeom prst="can">
            <a:avLst>
              <a:gd name="adj" fmla="val 357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33400" y="1765300"/>
            <a:ext cx="82931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eaLnBrk="1" hangingPunct="1"/>
            <a:r>
              <a:rPr lang="en-US" sz="2400" b="1" u="sng">
                <a:cs typeface="Times New Roman" pitchFamily="18" charset="0"/>
              </a:rPr>
              <a:t>Cylinders</a:t>
            </a:r>
          </a:p>
          <a:p>
            <a:r>
              <a:rPr lang="en-US" sz="1200" b="1">
                <a:cs typeface="Times New Roman" pitchFamily="18" charset="0"/>
              </a:rPr>
              <a:t>	 				                                       </a:t>
            </a:r>
            <a:r>
              <a:rPr lang="en-US" b="1">
                <a:cs typeface="Times New Roman" pitchFamily="18" charset="0"/>
              </a:rPr>
              <a:t>v = </a:t>
            </a:r>
            <a:r>
              <a:rPr lang="en-US" b="1">
                <a:latin typeface="Symbol" pitchFamily="18" charset="2"/>
                <a:cs typeface="Times New Roman" pitchFamily="18" charset="0"/>
              </a:rPr>
              <a:t>p</a:t>
            </a:r>
            <a:r>
              <a:rPr lang="en-US" b="1">
                <a:cs typeface="Times New Roman" pitchFamily="18" charset="0"/>
              </a:rPr>
              <a:t>r</a:t>
            </a:r>
            <a:r>
              <a:rPr lang="en-US" b="1" baseline="30000">
                <a:cs typeface="Times New Roman" pitchFamily="18" charset="0"/>
              </a:rPr>
              <a:t>2</a:t>
            </a:r>
            <a:r>
              <a:rPr lang="en-US" b="1">
                <a:cs typeface="Times New Roman" pitchFamily="18" charset="0"/>
              </a:rPr>
              <a:t>h</a:t>
            </a:r>
          </a:p>
          <a:p>
            <a:endParaRPr lang="en-US"/>
          </a:p>
          <a:p>
            <a:pPr>
              <a:buFontTx/>
              <a:buAutoNum type="arabicPeriod"/>
            </a:pPr>
            <a:r>
              <a:rPr lang="en-US" sz="1600">
                <a:cs typeface="Times New Roman" pitchFamily="18" charset="0"/>
              </a:rPr>
              <a:t>  Before doing any measurements, place the cylinders in by estimating the mass.  </a:t>
            </a:r>
            <a:endParaRPr lang="en-US" sz="1600"/>
          </a:p>
          <a:p>
            <a:r>
              <a:rPr lang="en-US" sz="1600">
                <a:cs typeface="Times New Roman" pitchFamily="18" charset="0"/>
              </a:rPr>
              <a:t>   </a:t>
            </a:r>
            <a:endParaRPr lang="en-US" sz="1600"/>
          </a:p>
          <a:p>
            <a:r>
              <a:rPr lang="en-US" sz="1600" b="1">
                <a:cs typeface="Times New Roman" pitchFamily="18" charset="0"/>
              </a:rPr>
              <a:t>Smallest mass</a:t>
            </a:r>
            <a:r>
              <a:rPr lang="en-US" sz="1600">
                <a:cs typeface="Times New Roman" pitchFamily="18" charset="0"/>
              </a:rPr>
              <a:t> ________&lt; ________ &lt; ________ &lt; ________ &lt; _______ </a:t>
            </a:r>
            <a:r>
              <a:rPr lang="en-US" sz="1600" b="1">
                <a:cs typeface="Times New Roman" pitchFamily="18" charset="0"/>
              </a:rPr>
              <a:t>Largest mass</a:t>
            </a:r>
            <a:endParaRPr lang="en-US" sz="1600"/>
          </a:p>
          <a:p>
            <a:endParaRPr lang="en-US" sz="1600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19113" y="4116388"/>
            <a:ext cx="75247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3.  Place the cylinders in order from least dense to most dense.  </a:t>
            </a:r>
          </a:p>
          <a:p>
            <a:r>
              <a:rPr lang="en-US" b="1"/>
              <a:t> </a:t>
            </a:r>
            <a:endParaRPr lang="en-US"/>
          </a:p>
          <a:p>
            <a:r>
              <a:rPr lang="en-US" b="1"/>
              <a:t>        Least Dense</a:t>
            </a:r>
            <a:r>
              <a:rPr lang="en-US"/>
              <a:t>       </a:t>
            </a:r>
            <a:r>
              <a:rPr lang="en-US" b="1">
                <a:solidFill>
                  <a:schemeClr val="accent2"/>
                </a:solidFill>
              </a:rPr>
              <a:t>B</a:t>
            </a:r>
            <a:r>
              <a:rPr lang="en-US">
                <a:solidFill>
                  <a:schemeClr val="accent2"/>
                </a:solidFill>
              </a:rPr>
              <a:t>    </a:t>
            </a:r>
            <a:r>
              <a:rPr lang="en-US" b="1">
                <a:solidFill>
                  <a:schemeClr val="accent2"/>
                </a:solidFill>
              </a:rPr>
              <a:t>&lt;    A    &lt;    C    &lt;    D    &lt;    E</a:t>
            </a:r>
            <a:r>
              <a:rPr lang="en-US" b="1"/>
              <a:t>  </a:t>
            </a:r>
            <a:r>
              <a:rPr lang="en-US"/>
              <a:t>    </a:t>
            </a:r>
            <a:r>
              <a:rPr lang="en-US" b="1"/>
              <a:t>Most Dense</a:t>
            </a:r>
            <a:endParaRPr 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92125" y="5367338"/>
            <a:ext cx="66309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4.  How were you able to determine this order?</a:t>
            </a:r>
          </a:p>
          <a:p>
            <a:endParaRPr lang="en-US"/>
          </a:p>
          <a:p>
            <a:r>
              <a:rPr lang="en-US"/>
              <a:t>	</a:t>
            </a:r>
            <a:r>
              <a:rPr lang="en-US" b="1">
                <a:solidFill>
                  <a:schemeClr val="accent2"/>
                </a:solidFill>
              </a:rPr>
              <a:t>Calculating density from mass and volume data 	(or place in order of length...longest to shortest)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2384425" y="3505200"/>
            <a:ext cx="4502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b="1" i="1">
                <a:solidFill>
                  <a:srgbClr val="FF0000"/>
                </a:solidFill>
              </a:rPr>
              <a:t>ALL SAMPLES HAVE IDENTICAL MASS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1000" y="1177925"/>
            <a:ext cx="828040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eaLnBrk="1" hangingPunct="1"/>
            <a:endParaRPr lang="en-US"/>
          </a:p>
          <a:p>
            <a:pPr>
              <a:buFontTx/>
              <a:buAutoNum type="arabicPeriod"/>
            </a:pPr>
            <a:r>
              <a:rPr lang="en-US" sz="1400">
                <a:cs typeface="Times New Roman" pitchFamily="18" charset="0"/>
              </a:rPr>
              <a:t>  Using the method of your choosing (two possible methods), determine the volume of each cylinder.  </a:t>
            </a:r>
            <a:endParaRPr lang="en-US" sz="1400"/>
          </a:p>
          <a:p>
            <a:r>
              <a:rPr lang="en-US" sz="1400">
                <a:cs typeface="Times New Roman" pitchFamily="18" charset="0"/>
              </a:rPr>
              <a:t>     Report your volume in cm</a:t>
            </a:r>
            <a:r>
              <a:rPr lang="en-US" sz="1400" baseline="30000">
                <a:cs typeface="Times New Roman" pitchFamily="18" charset="0"/>
              </a:rPr>
              <a:t>3</a:t>
            </a:r>
            <a:r>
              <a:rPr lang="en-US" sz="1400">
                <a:cs typeface="Times New Roman" pitchFamily="18" charset="0"/>
              </a:rPr>
              <a:t> (remember that 1 cm</a:t>
            </a:r>
            <a:r>
              <a:rPr lang="en-US" sz="1400" baseline="30000">
                <a:cs typeface="Times New Roman" pitchFamily="18" charset="0"/>
              </a:rPr>
              <a:t>3</a:t>
            </a:r>
            <a:r>
              <a:rPr lang="en-US" sz="1400">
                <a:cs typeface="Times New Roman" pitchFamily="18" charset="0"/>
              </a:rPr>
              <a:t> = 1 mL).  If you decide to use the displacement    </a:t>
            </a:r>
            <a:endParaRPr lang="en-US" sz="1400"/>
          </a:p>
          <a:p>
            <a:r>
              <a:rPr lang="en-US" sz="1400">
                <a:cs typeface="Times New Roman" pitchFamily="18" charset="0"/>
              </a:rPr>
              <a:t>     method, </a:t>
            </a:r>
            <a:r>
              <a:rPr lang="en-US" sz="1400" b="1">
                <a:cs typeface="Times New Roman" pitchFamily="18" charset="0"/>
              </a:rPr>
              <a:t>please be sure to dry off the cylinders after determining the volume.  </a:t>
            </a:r>
          </a:p>
          <a:p>
            <a:endParaRPr lang="en-US" sz="1400"/>
          </a:p>
          <a:p>
            <a:r>
              <a:rPr lang="en-US" sz="1000" b="1">
                <a:cs typeface="Times New Roman" pitchFamily="18" charset="0"/>
              </a:rPr>
              <a:t>       Data Table 2:</a:t>
            </a:r>
            <a:endParaRPr lang="en-US"/>
          </a:p>
        </p:txBody>
      </p:sp>
      <p:sp>
        <p:nvSpPr>
          <p:cNvPr id="25669" name="Rectangle 69"/>
          <p:cNvSpPr>
            <a:spLocks noChangeArrowheads="1"/>
          </p:cNvSpPr>
          <p:nvPr/>
        </p:nvSpPr>
        <p:spPr bwMode="auto">
          <a:xfrm>
            <a:off x="0" y="5483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  <p:graphicFrame>
        <p:nvGraphicFramePr>
          <p:cNvPr id="26006" name="Group 406"/>
          <p:cNvGraphicFramePr>
            <a:graphicFrameLocks noGrp="1"/>
          </p:cNvGraphicFramePr>
          <p:nvPr/>
        </p:nvGraphicFramePr>
        <p:xfrm>
          <a:off x="627063" y="2609850"/>
          <a:ext cx="7862887" cy="2554288"/>
        </p:xfrm>
        <a:graphic>
          <a:graphicData uri="http://schemas.openxmlformats.org/drawingml/2006/table">
            <a:tbl>
              <a:tblPr/>
              <a:tblGrid>
                <a:gridCol w="836612"/>
                <a:gridCol w="825500"/>
                <a:gridCol w="846138"/>
                <a:gridCol w="1238250"/>
                <a:gridCol w="1357312"/>
                <a:gridCol w="750888"/>
                <a:gridCol w="1273175"/>
                <a:gridCol w="73501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Sample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Cylinder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Color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Length 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(cm)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Volume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of Water (mL)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Volume of Water &amp; Sample Cylinder (mL)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Float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 Sink?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Volume of Sample Cylinder (cm</a:t>
                      </a:r>
                      <a:r>
                        <a:rPr kumimoji="0" lang="en-US" sz="12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Density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(g/cm</a:t>
                      </a:r>
                      <a:r>
                        <a:rPr kumimoji="0" lang="en-US" sz="12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Off-white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11.2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50.1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62.9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Sink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12.8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1.17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white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12.5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55.1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71.1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Float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16.0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0.938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Dark gray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8.1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50.2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61.0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Sink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10.8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1.39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Shiny gray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4.4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52.1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57.7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Sink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5.6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2.68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brass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1.4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49.8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51.8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Sink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7.50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466725" y="752475"/>
            <a:ext cx="8556625" cy="515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b="1"/>
              <a:t>Post-Lab Questions:</a:t>
            </a:r>
          </a:p>
          <a:p>
            <a:endParaRPr lang="en-US"/>
          </a:p>
          <a:p>
            <a:pPr>
              <a:buFontTx/>
              <a:buChar char="•"/>
            </a:pPr>
            <a:r>
              <a:rPr lang="en-US"/>
              <a:t> Was the same amount of water displaced for each sample cylinder?  Why?</a:t>
            </a:r>
          </a:p>
          <a:p>
            <a:endParaRPr lang="en-US" sz="800" b="1"/>
          </a:p>
          <a:p>
            <a:r>
              <a:rPr lang="en-US" b="1">
                <a:solidFill>
                  <a:schemeClr val="accent2"/>
                </a:solidFill>
              </a:rPr>
              <a:t>     No, cylinders had different volumes.</a:t>
            </a:r>
            <a:r>
              <a:rPr lang="en-US">
                <a:solidFill>
                  <a:schemeClr val="accent2"/>
                </a:solidFill>
              </a:rPr>
              <a:t> </a:t>
            </a:r>
          </a:p>
          <a:p>
            <a:endParaRPr lang="en-US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en-US"/>
              <a:t> If all the sample cylinders were of equal volume, would the same amount of </a:t>
            </a:r>
          </a:p>
          <a:p>
            <a:r>
              <a:rPr lang="en-US"/>
              <a:t>  water be displaced for each sample?</a:t>
            </a:r>
            <a:endParaRPr lang="en-US" sz="800" b="1">
              <a:solidFill>
                <a:schemeClr val="accent2"/>
              </a:solidFill>
            </a:endParaRPr>
          </a:p>
          <a:p>
            <a:endParaRPr lang="en-US" sz="800" b="1">
              <a:solidFill>
                <a:schemeClr val="accent2"/>
              </a:solidFill>
            </a:endParaRPr>
          </a:p>
          <a:p>
            <a:r>
              <a:rPr lang="en-US" b="1">
                <a:solidFill>
                  <a:schemeClr val="accent2"/>
                </a:solidFill>
              </a:rPr>
              <a:t>     Yes, if they all had cylinders had the same volume they would displace </a:t>
            </a:r>
          </a:p>
          <a:p>
            <a:r>
              <a:rPr lang="en-US" b="1">
                <a:solidFill>
                  <a:schemeClr val="accent2"/>
                </a:solidFill>
              </a:rPr>
              <a:t>     the same volume of water.  They would not have had the same mass.</a:t>
            </a:r>
          </a:p>
          <a:p>
            <a:endParaRPr lang="en-US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en-US"/>
              <a:t> What was the relationship between the volume and density of sample cylinders?  </a:t>
            </a:r>
          </a:p>
          <a:p>
            <a:r>
              <a:rPr lang="en-US"/>
              <a:t>  (Remember, they all have the same mass.)</a:t>
            </a:r>
            <a:endParaRPr lang="en-US" sz="800" b="1">
              <a:solidFill>
                <a:schemeClr val="accent2"/>
              </a:solidFill>
            </a:endParaRPr>
          </a:p>
          <a:p>
            <a:endParaRPr lang="en-US" sz="800" b="1">
              <a:solidFill>
                <a:schemeClr val="accent2"/>
              </a:solidFill>
            </a:endParaRPr>
          </a:p>
          <a:p>
            <a:r>
              <a:rPr lang="en-US" b="1">
                <a:solidFill>
                  <a:schemeClr val="accent2"/>
                </a:solidFill>
              </a:rPr>
              <a:t>     Smaller volume was most dense.  </a:t>
            </a:r>
          </a:p>
          <a:p>
            <a:r>
              <a:rPr lang="en-US" b="1">
                <a:solidFill>
                  <a:schemeClr val="accent2"/>
                </a:solidFill>
              </a:rPr>
              <a:t>     Volume and density were INVERSELY related.</a:t>
            </a:r>
          </a:p>
          <a:p>
            <a:endParaRPr lang="en-US">
              <a:solidFill>
                <a:schemeClr val="accent2"/>
              </a:solidFill>
            </a:endParaRPr>
          </a:p>
          <a:p>
            <a:pPr>
              <a:buFontTx/>
              <a:buChar char="•"/>
            </a:pPr>
            <a:r>
              <a:rPr lang="en-US"/>
              <a:t> Did any of the sample cylinders float in water?  If so, why?</a:t>
            </a:r>
          </a:p>
          <a:p>
            <a:endParaRPr lang="en-US" sz="800"/>
          </a:p>
          <a:p>
            <a:r>
              <a:rPr lang="en-US" b="1">
                <a:solidFill>
                  <a:schemeClr val="accent2"/>
                </a:solidFill>
              </a:rPr>
              <a:t>     Yes, cylinder B floated because it was less dense than water.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65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765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2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651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765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76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76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76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651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7651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Teacher Notes</a:t>
            </a:r>
          </a:p>
        </p:txBody>
      </p:sp>
      <p:pic>
        <p:nvPicPr>
          <p:cNvPr id="11267" name="Picture 3" descr="MCj0295477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442200" y="127000"/>
            <a:ext cx="1320800" cy="1831975"/>
          </a:xfrm>
          <a:prstGeom prst="rect">
            <a:avLst/>
          </a:prstGeom>
          <a:noFill/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604838" y="2071688"/>
            <a:ext cx="7802562" cy="186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</a:t>
            </a:r>
            <a:r>
              <a:rPr lang="en-US" sz="2000"/>
              <a:t>This lab can easily be completed in one 50-minute class period.</a:t>
            </a:r>
          </a:p>
          <a:p>
            <a:endParaRPr lang="en-US" sz="2000"/>
          </a:p>
          <a:p>
            <a:pPr>
              <a:buFontTx/>
              <a:buChar char="•"/>
            </a:pPr>
            <a:r>
              <a:rPr lang="en-US" sz="2000"/>
              <a:t> Do not allow students to determine the volume of the blocks using </a:t>
            </a:r>
          </a:p>
          <a:p>
            <a:r>
              <a:rPr lang="en-US" sz="2000"/>
              <a:t>   water displacement method.  Several metals will oxidize (rust).</a:t>
            </a:r>
          </a:p>
          <a:p>
            <a:endParaRPr lang="en-US"/>
          </a:p>
          <a:p>
            <a:endParaRPr lang="en-US"/>
          </a:p>
        </p:txBody>
      </p:sp>
      <p:grpSp>
        <p:nvGrpSpPr>
          <p:cNvPr id="11269" name="Group 5"/>
          <p:cNvGrpSpPr>
            <a:grpSpLocks/>
          </p:cNvGrpSpPr>
          <p:nvPr/>
        </p:nvGrpSpPr>
        <p:grpSpPr bwMode="auto">
          <a:xfrm>
            <a:off x="1793875" y="3646488"/>
            <a:ext cx="723900" cy="904875"/>
            <a:chOff x="4960" y="248"/>
            <a:chExt cx="456" cy="570"/>
          </a:xfrm>
        </p:grpSpPr>
        <p:sp>
          <p:nvSpPr>
            <p:cNvPr id="11270" name="Document">
              <a:hlinkClick r:id="rId4" tooltip="Wooden blocks lab"/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4978" y="248"/>
              <a:ext cx="426" cy="57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Text Box 7">
              <a:hlinkClick r:id="rId4" tooltip="Wooden blocks lab"/>
            </p:cNvPr>
            <p:cNvSpPr txBox="1">
              <a:spLocks noChangeArrowheads="1"/>
            </p:cNvSpPr>
            <p:nvPr/>
          </p:nvSpPr>
          <p:spPr bwMode="auto">
            <a:xfrm>
              <a:off x="4960" y="280"/>
              <a:ext cx="4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Printable</a:t>
              </a:r>
            </a:p>
            <a:p>
              <a:pPr algn="ctr"/>
              <a:r>
                <a:rPr lang="en-US" sz="1000"/>
                <a:t>copy of</a:t>
              </a:r>
            </a:p>
            <a:p>
              <a:pPr algn="ctr"/>
              <a:r>
                <a:rPr lang="en-US" sz="1000"/>
                <a:t>additional</a:t>
              </a:r>
            </a:p>
            <a:p>
              <a:pPr algn="ctr"/>
              <a:r>
                <a:rPr lang="en-US" sz="1000"/>
                <a:t>LAB</a:t>
              </a:r>
              <a:endParaRPr lang="en-US"/>
            </a:p>
          </p:txBody>
        </p:sp>
      </p:grp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541338" y="384175"/>
            <a:ext cx="684212" cy="904875"/>
            <a:chOff x="341" y="242"/>
            <a:chExt cx="431" cy="570"/>
          </a:xfrm>
        </p:grpSpPr>
        <p:sp>
          <p:nvSpPr>
            <p:cNvPr id="11273" name="Document">
              <a:hlinkClick r:id="rId5" tooltip="Density Blocks Lab"/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346" y="242"/>
              <a:ext cx="426" cy="57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Text Box 10">
              <a:hlinkClick r:id="rId5" tooltip="Density Blocks Lab"/>
            </p:cNvPr>
            <p:cNvSpPr txBox="1">
              <a:spLocks noChangeArrowheads="1"/>
            </p:cNvSpPr>
            <p:nvPr/>
          </p:nvSpPr>
          <p:spPr bwMode="auto">
            <a:xfrm>
              <a:off x="341" y="328"/>
              <a:ext cx="43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Printable</a:t>
              </a:r>
            </a:p>
            <a:p>
              <a:pPr algn="ctr"/>
              <a:r>
                <a:rPr lang="en-US" sz="1000"/>
                <a:t>copy of</a:t>
              </a:r>
            </a:p>
            <a:p>
              <a:pPr algn="ctr"/>
              <a:r>
                <a:rPr lang="en-US" sz="1000"/>
                <a:t>LAB</a:t>
              </a:r>
              <a:endParaRPr lang="en-US"/>
            </a:p>
          </p:txBody>
        </p:sp>
      </p:grp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2670175" y="3813175"/>
            <a:ext cx="3536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Density of wooden blocks activity</a:t>
            </a:r>
          </a:p>
        </p:txBody>
      </p:sp>
      <p:grpSp>
        <p:nvGrpSpPr>
          <p:cNvPr id="11276" name="Group 12"/>
          <p:cNvGrpSpPr>
            <a:grpSpLocks/>
          </p:cNvGrpSpPr>
          <p:nvPr/>
        </p:nvGrpSpPr>
        <p:grpSpPr bwMode="auto">
          <a:xfrm>
            <a:off x="1793875" y="4865688"/>
            <a:ext cx="723900" cy="904875"/>
            <a:chOff x="4960" y="248"/>
            <a:chExt cx="456" cy="570"/>
          </a:xfrm>
        </p:grpSpPr>
        <p:sp>
          <p:nvSpPr>
            <p:cNvPr id="11277" name="Document">
              <a:hlinkClick r:id="rId6" action="ppaction://hlinkfile" tooltip="Density homework problems"/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4978" y="248"/>
              <a:ext cx="426" cy="57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Text Box 14">
              <a:hlinkClick r:id="rId6" action="ppaction://hlinkfile" tooltip="Density homework problems"/>
            </p:cNvPr>
            <p:cNvSpPr txBox="1">
              <a:spLocks noChangeArrowheads="1"/>
            </p:cNvSpPr>
            <p:nvPr/>
          </p:nvSpPr>
          <p:spPr bwMode="auto">
            <a:xfrm>
              <a:off x="4960" y="280"/>
              <a:ext cx="456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Printable</a:t>
              </a:r>
            </a:p>
            <a:p>
              <a:pPr algn="ctr"/>
              <a:r>
                <a:rPr lang="en-US" sz="1000"/>
                <a:t>copy of</a:t>
              </a:r>
            </a:p>
            <a:p>
              <a:pPr algn="ctr"/>
              <a:r>
                <a:rPr lang="en-US" sz="1000"/>
                <a:t>additional</a:t>
              </a:r>
            </a:p>
            <a:p>
              <a:pPr algn="ctr"/>
              <a:r>
                <a:rPr lang="en-US" sz="1000"/>
                <a:t>LAB</a:t>
              </a:r>
              <a:endParaRPr lang="en-US"/>
            </a:p>
          </p:txBody>
        </p:sp>
      </p:grp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2670175" y="5070475"/>
            <a:ext cx="4171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Density homework problems worksheet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Density Blocks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457200" y="1828800"/>
            <a:ext cx="82994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/>
              <a:t>In this activity, you will be dealing with nine cubes of different materials and five </a:t>
            </a:r>
          </a:p>
          <a:p>
            <a:r>
              <a:rPr lang="en-US"/>
              <a:t>cylinders of various sizes and materials.  </a:t>
            </a:r>
            <a:r>
              <a:rPr lang="en-US" i="1"/>
              <a:t>Make all your measurements first</a:t>
            </a:r>
            <a:r>
              <a:rPr lang="en-US"/>
              <a:t>, and </a:t>
            </a:r>
          </a:p>
          <a:p>
            <a:r>
              <a:rPr lang="en-US"/>
              <a:t>save your calculations for later.  In this way, everyone will get a chance to make </a:t>
            </a:r>
          </a:p>
          <a:p>
            <a:r>
              <a:rPr lang="en-US"/>
              <a:t>the necessary measurements.  </a:t>
            </a:r>
          </a:p>
          <a:p>
            <a:endParaRPr lang="en-US"/>
          </a:p>
          <a:p>
            <a:r>
              <a:rPr lang="en-US"/>
              <a:t>Show </a:t>
            </a:r>
            <a:r>
              <a:rPr lang="en-US" b="1"/>
              <a:t>all</a:t>
            </a:r>
            <a:r>
              <a:rPr lang="en-US"/>
              <a:t> of your work, and be sure to include </a:t>
            </a:r>
            <a:r>
              <a:rPr lang="en-US" b="1"/>
              <a:t>units!</a:t>
            </a:r>
            <a:r>
              <a:rPr lang="en-US"/>
              <a:t>  </a:t>
            </a:r>
          </a:p>
        </p:txBody>
      </p: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541338" y="384175"/>
            <a:ext cx="684212" cy="904875"/>
            <a:chOff x="341" y="242"/>
            <a:chExt cx="431" cy="570"/>
          </a:xfrm>
        </p:grpSpPr>
        <p:sp>
          <p:nvSpPr>
            <p:cNvPr id="5128" name="Document">
              <a:hlinkClick r:id="rId3" action="ppaction://hlinkfile" tooltip="Density Blocks Lab"/>
            </p:cNvPr>
            <p:cNvSpPr>
              <a:spLocks noChangeAspect="1" noEditPoints="1" noChangeArrowheads="1"/>
            </p:cNvSpPr>
            <p:nvPr/>
          </p:nvSpPr>
          <p:spPr bwMode="auto">
            <a:xfrm>
              <a:off x="346" y="242"/>
              <a:ext cx="426" cy="570"/>
            </a:xfrm>
            <a:custGeom>
              <a:avLst/>
              <a:gdLst>
                <a:gd name="T0" fmla="*/ 10757 w 21600"/>
                <a:gd name="T1" fmla="*/ 21632 h 21600"/>
                <a:gd name="T2" fmla="*/ 85 w 21600"/>
                <a:gd name="T3" fmla="*/ 10849 h 21600"/>
                <a:gd name="T4" fmla="*/ 10757 w 21600"/>
                <a:gd name="T5" fmla="*/ 81 h 21600"/>
                <a:gd name="T6" fmla="*/ 21706 w 21600"/>
                <a:gd name="T7" fmla="*/ 10652 h 21600"/>
                <a:gd name="T8" fmla="*/ 10757 w 21600"/>
                <a:gd name="T9" fmla="*/ 21632 h 21600"/>
                <a:gd name="T10" fmla="*/ 0 w 21600"/>
                <a:gd name="T11" fmla="*/ 0 h 21600"/>
                <a:gd name="T12" fmla="*/ 21600 w 21600"/>
                <a:gd name="T13" fmla="*/ 0 h 21600"/>
                <a:gd name="T14" fmla="*/ 21600 w 21600"/>
                <a:gd name="T15" fmla="*/ 21600 h 21600"/>
                <a:gd name="T16" fmla="*/ 977 w 21600"/>
                <a:gd name="T17" fmla="*/ 818 h 21600"/>
                <a:gd name="T18" fmla="*/ 20622 w 21600"/>
                <a:gd name="T19" fmla="*/ 16429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10757" y="21632"/>
                  </a:moveTo>
                  <a:lnTo>
                    <a:pt x="5187" y="21632"/>
                  </a:lnTo>
                  <a:lnTo>
                    <a:pt x="85" y="17509"/>
                  </a:lnTo>
                  <a:lnTo>
                    <a:pt x="85" y="10849"/>
                  </a:lnTo>
                  <a:lnTo>
                    <a:pt x="85" y="81"/>
                  </a:lnTo>
                  <a:lnTo>
                    <a:pt x="10757" y="81"/>
                  </a:lnTo>
                  <a:lnTo>
                    <a:pt x="21706" y="81"/>
                  </a:lnTo>
                  <a:lnTo>
                    <a:pt x="21706" y="10652"/>
                  </a:lnTo>
                  <a:lnTo>
                    <a:pt x="21706" y="21632"/>
                  </a:lnTo>
                  <a:lnTo>
                    <a:pt x="10757" y="21632"/>
                  </a:lnTo>
                  <a:close/>
                </a:path>
                <a:path w="21600" h="21600">
                  <a:moveTo>
                    <a:pt x="85" y="17509"/>
                  </a:moveTo>
                  <a:lnTo>
                    <a:pt x="5187" y="17509"/>
                  </a:lnTo>
                  <a:lnTo>
                    <a:pt x="5187" y="21632"/>
                  </a:lnTo>
                  <a:lnTo>
                    <a:pt x="85" y="17509"/>
                  </a:lnTo>
                  <a:close/>
                </a:path>
              </a:pathLst>
            </a:cu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endParaRPr lang="en-US"/>
            </a:p>
          </p:txBody>
        </p:sp>
        <p:sp>
          <p:nvSpPr>
            <p:cNvPr id="5129" name="Text Box 9">
              <a:hlinkClick r:id="rId3" action="ppaction://hlinkfile" tooltip="Density Blocks Lab"/>
            </p:cNvPr>
            <p:cNvSpPr txBox="1">
              <a:spLocks noChangeArrowheads="1"/>
            </p:cNvSpPr>
            <p:nvPr/>
          </p:nvSpPr>
          <p:spPr bwMode="auto">
            <a:xfrm>
              <a:off x="341" y="328"/>
              <a:ext cx="430" cy="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000"/>
                <a:t>Printable</a:t>
              </a:r>
            </a:p>
            <a:p>
              <a:pPr algn="ctr"/>
              <a:r>
                <a:rPr lang="en-US" sz="1000"/>
                <a:t>copy of</a:t>
              </a:r>
            </a:p>
            <a:p>
              <a:pPr algn="ctr"/>
              <a:r>
                <a:rPr lang="en-US" sz="1000"/>
                <a:t>LAB</a:t>
              </a: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81000" y="1724025"/>
            <a:ext cx="857567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 u="sng"/>
              <a:t>Cubes</a:t>
            </a:r>
            <a:endParaRPr lang="en-US"/>
          </a:p>
          <a:p>
            <a:endParaRPr lang="en-US"/>
          </a:p>
          <a:p>
            <a:r>
              <a:rPr lang="en-US"/>
              <a:t>1.  Before doing any measurements, place the cubes in order by estimating the </a:t>
            </a:r>
          </a:p>
          <a:p>
            <a:r>
              <a:rPr lang="en-US"/>
              <a:t>     mass.  The cubes should be labeled with a letter.  If not, see the instructor. </a:t>
            </a:r>
          </a:p>
          <a:p>
            <a:r>
              <a:rPr lang="en-US"/>
              <a:t>     Using the letters from the cubes, write your order below:</a:t>
            </a:r>
          </a:p>
          <a:p>
            <a:endParaRPr lang="en-US" b="1"/>
          </a:p>
          <a:p>
            <a:r>
              <a:rPr lang="en-US" b="1"/>
              <a:t>Smallest  Mass</a:t>
            </a:r>
            <a:r>
              <a:rPr lang="en-US"/>
              <a:t>  </a:t>
            </a:r>
            <a:r>
              <a:rPr lang="en-US" sz="1400"/>
              <a:t>____ </a:t>
            </a:r>
            <a:r>
              <a:rPr lang="en-US"/>
              <a:t>&lt;</a:t>
            </a:r>
            <a:r>
              <a:rPr lang="en-US" sz="1400"/>
              <a:t>____ </a:t>
            </a:r>
            <a:r>
              <a:rPr lang="en-US"/>
              <a:t>&lt;</a:t>
            </a:r>
            <a:r>
              <a:rPr lang="en-US" sz="1400"/>
              <a:t>____ </a:t>
            </a:r>
            <a:r>
              <a:rPr lang="en-US"/>
              <a:t>&lt;</a:t>
            </a:r>
            <a:r>
              <a:rPr lang="en-US" sz="1400"/>
              <a:t>____ </a:t>
            </a:r>
            <a:r>
              <a:rPr lang="en-US"/>
              <a:t>&lt;</a:t>
            </a:r>
            <a:r>
              <a:rPr lang="en-US" sz="1400"/>
              <a:t>____ </a:t>
            </a:r>
            <a:r>
              <a:rPr lang="en-US"/>
              <a:t>&lt;</a:t>
            </a:r>
            <a:r>
              <a:rPr lang="en-US" sz="1400"/>
              <a:t>____ </a:t>
            </a:r>
            <a:r>
              <a:rPr lang="en-US"/>
              <a:t>&lt;</a:t>
            </a:r>
            <a:r>
              <a:rPr lang="en-US" sz="1400"/>
              <a:t>____ </a:t>
            </a:r>
            <a:r>
              <a:rPr lang="en-US"/>
              <a:t>&lt;</a:t>
            </a:r>
            <a:r>
              <a:rPr lang="en-US" sz="1400"/>
              <a:t>____ </a:t>
            </a:r>
            <a:r>
              <a:rPr lang="en-US"/>
              <a:t>&lt;</a:t>
            </a:r>
            <a:r>
              <a:rPr lang="en-US" sz="1400"/>
              <a:t>____  </a:t>
            </a:r>
            <a:r>
              <a:rPr lang="en-US" b="1"/>
              <a:t>Largest  Mass</a:t>
            </a:r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5102225" y="561975"/>
            <a:ext cx="849313" cy="849313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CC00"/>
              </a:gs>
              <a:gs pos="100000">
                <a:srgbClr val="FF9933"/>
              </a:gs>
            </a:gsLst>
            <a:path path="rect">
              <a:fillToRect t="100000" r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F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503238" y="571500"/>
            <a:ext cx="849312" cy="849313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260725" y="555625"/>
            <a:ext cx="849313" cy="849313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2"/>
              </a:gs>
              <a:gs pos="100000">
                <a:srgbClr val="FF9933">
                  <a:alpha val="10001"/>
                </a:srgbClr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D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343150" y="560388"/>
            <a:ext cx="849313" cy="849312"/>
          </a:xfrm>
          <a:prstGeom prst="cube">
            <a:avLst>
              <a:gd name="adj" fmla="val 25000"/>
            </a:avLst>
          </a:prstGeom>
          <a:solidFill>
            <a:srgbClr val="EAEAEA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4175125" y="557213"/>
            <a:ext cx="849313" cy="849312"/>
          </a:xfrm>
          <a:prstGeom prst="cube">
            <a:avLst>
              <a:gd name="adj" fmla="val 25000"/>
            </a:avLst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</a:t>
            </a:r>
          </a:p>
        </p:txBody>
      </p:sp>
      <p:sp>
        <p:nvSpPr>
          <p:cNvPr id="6154" name="AutoShape 10" descr="Medium wood"/>
          <p:cNvSpPr>
            <a:spLocks noChangeArrowheads="1"/>
          </p:cNvSpPr>
          <p:nvPr/>
        </p:nvSpPr>
        <p:spPr bwMode="auto">
          <a:xfrm>
            <a:off x="7900988" y="565150"/>
            <a:ext cx="849312" cy="849313"/>
          </a:xfrm>
          <a:prstGeom prst="cube">
            <a:avLst>
              <a:gd name="adj" fmla="val 25000"/>
            </a:avLst>
          </a:prstGeom>
          <a:blipFill dpi="0" rotWithShape="1">
            <a:blip r:embed="rId3" cstate="print">
              <a:alphaModFix amt="24000"/>
            </a:blip>
            <a:srcRect/>
            <a:tile tx="0" ty="0" sx="100000" sy="100000" flip="none" algn="tl"/>
          </a:blip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I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6030913" y="561975"/>
            <a:ext cx="849312" cy="849313"/>
          </a:xfrm>
          <a:prstGeom prst="cube">
            <a:avLst>
              <a:gd name="adj" fmla="val 25000"/>
            </a:avLst>
          </a:prstGeom>
          <a:solidFill>
            <a:srgbClr val="3333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G</a:t>
            </a: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1423988" y="563563"/>
            <a:ext cx="849312" cy="849312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B</a:t>
            </a:r>
          </a:p>
        </p:txBody>
      </p:sp>
      <p:sp>
        <p:nvSpPr>
          <p:cNvPr id="6157" name="AutoShape 13" descr="Oak"/>
          <p:cNvSpPr>
            <a:spLocks noChangeArrowheads="1"/>
          </p:cNvSpPr>
          <p:nvPr/>
        </p:nvSpPr>
        <p:spPr bwMode="auto">
          <a:xfrm>
            <a:off x="6946900" y="565150"/>
            <a:ext cx="849313" cy="849313"/>
          </a:xfrm>
          <a:prstGeom prst="cube">
            <a:avLst>
              <a:gd name="adj" fmla="val 25000"/>
            </a:avLst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3.01642E-6 C -0.02014 0.14319 -0.04028 0.28638 -0.1823 0.3715 C -0.32431 0.4564 -0.58803 0.48277 -0.85174 0.50937 " pathEditMode="relative" ptsTypes="aaA">
                                      <p:cBhvr>
                                        <p:cTn id="6" dur="20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09137E-6 C -0.0599 0.21444 -0.11962 0.42911 -0.22708 0.51238 C -0.33455 0.59612 -0.56962 0.48324 -0.64479 0.50174 C -0.71997 0.52025 -0.69878 0.57206 -0.6776 0.62365 " pathEditMode="relative" ptsTypes="aaaA">
                                      <p:cBhvr>
                                        <p:cTn id="9" dur="20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1.8737E-7 C 8.33333E-6 1.8737E-7 0.0158 0.26949 0.03178 0.53921 " pathEditMode="relative" ptsTypes="aA">
                                      <p:cBhvr>
                                        <p:cTn id="12" dur="20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0.23403 0.6159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42887E-7 C -0.01909 0.12283 -0.03819 0.24613 -0.0809 0.33056 C -0.12343 0.41545 -0.18958 0.46149 -0.25538 0.50775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95952E-6 C -0.00937 0.15684 -0.01857 0.31368 0.07049 0.3951 C 0.15955 0.47629 0.3467 0.48185 0.53403 0.4874 " pathEditMode="relative" rAng="0" ptsTypes="aaA">
                                      <p:cBhvr>
                                        <p:cTn id="21" dur="2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42887E-7 L 0.23073 0.5581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5.8501E-6 C 0.00868 0.19592 0.01754 0.39208 0.05417 0.48762 C 0.0908 0.58315 0.15538 0.57829 0.21997 0.57367 " pathEditMode="relative" ptsTypes="aaA">
                                      <p:cBhvr>
                                        <p:cTn id="27" dur="20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C 0.0618 0.12639 0.12396 0.25301 0.16215 0.35625 C 0.20017 0.45972 0.21441 0.53935 0.22882 0.61921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  <p:bldP spid="61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450850" y="925513"/>
            <a:ext cx="83883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r>
              <a:rPr lang="en-US" sz="1600">
                <a:cs typeface="Times New Roman" pitchFamily="18" charset="0"/>
              </a:rPr>
              <a:t>2.  Using the triple beam balance, determine the mass of each cube (you should be able to </a:t>
            </a:r>
          </a:p>
          <a:p>
            <a:pPr eaLnBrk="1" hangingPunct="1"/>
            <a:r>
              <a:rPr lang="en-US" sz="1600">
                <a:cs typeface="Times New Roman" pitchFamily="18" charset="0"/>
              </a:rPr>
              <a:t>     measure to the nearest 0.1 g, or perhaps the nearest 0.05 g).</a:t>
            </a:r>
            <a:endParaRPr lang="en-US" sz="1600"/>
          </a:p>
          <a:p>
            <a:endParaRPr lang="en-US" sz="1000" b="1">
              <a:cs typeface="Times New Roman" pitchFamily="18" charset="0"/>
            </a:endParaRPr>
          </a:p>
          <a:p>
            <a:endParaRPr lang="en-US" sz="1000" b="1">
              <a:cs typeface="Times New Roman" pitchFamily="18" charset="0"/>
            </a:endParaRPr>
          </a:p>
          <a:p>
            <a:r>
              <a:rPr lang="en-US" sz="1000" b="1">
                <a:cs typeface="Times New Roman" pitchFamily="18" charset="0"/>
              </a:rPr>
              <a:t>Data Table 1:</a:t>
            </a:r>
            <a:endParaRPr lang="en-US"/>
          </a:p>
        </p:txBody>
      </p:sp>
      <p:sp>
        <p:nvSpPr>
          <p:cNvPr id="7272" name="Rectangle 104"/>
          <p:cNvSpPr>
            <a:spLocks noChangeArrowheads="1"/>
          </p:cNvSpPr>
          <p:nvPr/>
        </p:nvSpPr>
        <p:spPr bwMode="auto">
          <a:xfrm>
            <a:off x="6707188" y="6502400"/>
            <a:ext cx="1370012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2800"/>
          </a:p>
        </p:txBody>
      </p:sp>
      <p:sp>
        <p:nvSpPr>
          <p:cNvPr id="7271" name="Rectangle 103"/>
          <p:cNvSpPr>
            <a:spLocks noChangeArrowheads="1"/>
          </p:cNvSpPr>
          <p:nvPr/>
        </p:nvSpPr>
        <p:spPr bwMode="auto">
          <a:xfrm>
            <a:off x="5580063" y="6502400"/>
            <a:ext cx="112712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spcBef>
                <a:spcPct val="20000"/>
              </a:spcBef>
            </a:pPr>
            <a:endParaRPr lang="en-US" sz="2800"/>
          </a:p>
        </p:txBody>
      </p:sp>
      <p:sp>
        <p:nvSpPr>
          <p:cNvPr id="7270" name="Rectangle 102"/>
          <p:cNvSpPr>
            <a:spLocks noChangeArrowheads="1"/>
          </p:cNvSpPr>
          <p:nvPr/>
        </p:nvSpPr>
        <p:spPr bwMode="auto">
          <a:xfrm>
            <a:off x="4573588" y="6502400"/>
            <a:ext cx="1006475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2800"/>
          </a:p>
        </p:txBody>
      </p:sp>
      <p:sp>
        <p:nvSpPr>
          <p:cNvPr id="7268" name="Rectangle 100"/>
          <p:cNvSpPr>
            <a:spLocks noChangeArrowheads="1"/>
          </p:cNvSpPr>
          <p:nvPr/>
        </p:nvSpPr>
        <p:spPr bwMode="auto">
          <a:xfrm>
            <a:off x="914400" y="6502400"/>
            <a:ext cx="300831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20000"/>
              </a:spcBef>
            </a:pPr>
            <a:endParaRPr lang="en-US" sz="2800"/>
          </a:p>
        </p:txBody>
      </p:sp>
      <p:grpSp>
        <p:nvGrpSpPr>
          <p:cNvPr id="7686" name="Group 518"/>
          <p:cNvGrpSpPr>
            <a:grpSpLocks/>
          </p:cNvGrpSpPr>
          <p:nvPr/>
        </p:nvGrpSpPr>
        <p:grpSpPr bwMode="auto">
          <a:xfrm>
            <a:off x="914400" y="2100263"/>
            <a:ext cx="7162800" cy="4037012"/>
            <a:chOff x="576" y="1143"/>
            <a:chExt cx="4512" cy="2543"/>
          </a:xfrm>
        </p:grpSpPr>
        <p:sp>
          <p:nvSpPr>
            <p:cNvPr id="7269" name="Rectangle 101"/>
            <p:cNvSpPr>
              <a:spLocks noChangeArrowheads="1"/>
            </p:cNvSpPr>
            <p:nvPr/>
          </p:nvSpPr>
          <p:spPr bwMode="auto">
            <a:xfrm>
              <a:off x="2471" y="3360"/>
              <a:ext cx="41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1000" b="1">
                  <a:ea typeface="Times New Roman" pitchFamily="18" charset="0"/>
                  <a:cs typeface="Arial" charset="0"/>
                </a:rPr>
                <a:t>I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7264" name="Rectangle 96"/>
            <p:cNvSpPr>
              <a:spLocks noChangeArrowheads="1"/>
            </p:cNvSpPr>
            <p:nvPr/>
          </p:nvSpPr>
          <p:spPr bwMode="auto">
            <a:xfrm>
              <a:off x="2471" y="3124"/>
              <a:ext cx="41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1000" b="1">
                  <a:ea typeface="Times New Roman" pitchFamily="18" charset="0"/>
                  <a:cs typeface="Arial" charset="0"/>
                </a:rPr>
                <a:t>H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7259" name="Rectangle 91"/>
            <p:cNvSpPr>
              <a:spLocks noChangeArrowheads="1"/>
            </p:cNvSpPr>
            <p:nvPr/>
          </p:nvSpPr>
          <p:spPr bwMode="auto">
            <a:xfrm>
              <a:off x="2471" y="2880"/>
              <a:ext cx="41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1000" b="1">
                  <a:ea typeface="Times New Roman" pitchFamily="18" charset="0"/>
                  <a:cs typeface="Arial" charset="0"/>
                </a:rPr>
                <a:t>G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7254" name="Rectangle 86"/>
            <p:cNvSpPr>
              <a:spLocks noChangeArrowheads="1"/>
            </p:cNvSpPr>
            <p:nvPr/>
          </p:nvSpPr>
          <p:spPr bwMode="auto">
            <a:xfrm>
              <a:off x="2471" y="2640"/>
              <a:ext cx="41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1000" b="1">
                  <a:ea typeface="Times New Roman" pitchFamily="18" charset="0"/>
                  <a:cs typeface="Arial" charset="0"/>
                </a:rPr>
                <a:t>F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7249" name="Rectangle 81"/>
            <p:cNvSpPr>
              <a:spLocks noChangeArrowheads="1"/>
            </p:cNvSpPr>
            <p:nvPr/>
          </p:nvSpPr>
          <p:spPr bwMode="auto">
            <a:xfrm>
              <a:off x="2471" y="2412"/>
              <a:ext cx="41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1000" b="1">
                  <a:ea typeface="Times New Roman" pitchFamily="18" charset="0"/>
                  <a:cs typeface="Arial" charset="0"/>
                </a:rPr>
                <a:t>E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7244" name="Rectangle 76"/>
            <p:cNvSpPr>
              <a:spLocks noChangeArrowheads="1"/>
            </p:cNvSpPr>
            <p:nvPr/>
          </p:nvSpPr>
          <p:spPr bwMode="auto">
            <a:xfrm>
              <a:off x="2471" y="2169"/>
              <a:ext cx="41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1000" b="1">
                  <a:ea typeface="Times New Roman" pitchFamily="18" charset="0"/>
                  <a:cs typeface="Arial" charset="0"/>
                </a:rPr>
                <a:t>D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7239" name="Rectangle 71"/>
            <p:cNvSpPr>
              <a:spLocks noChangeArrowheads="1"/>
            </p:cNvSpPr>
            <p:nvPr/>
          </p:nvSpPr>
          <p:spPr bwMode="auto">
            <a:xfrm>
              <a:off x="2471" y="1935"/>
              <a:ext cx="41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1000" b="1">
                  <a:ea typeface="Times New Roman" pitchFamily="18" charset="0"/>
                  <a:cs typeface="Arial" charset="0"/>
                </a:rPr>
                <a:t>C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7234" name="Rectangle 66"/>
            <p:cNvSpPr>
              <a:spLocks noChangeArrowheads="1"/>
            </p:cNvSpPr>
            <p:nvPr/>
          </p:nvSpPr>
          <p:spPr bwMode="auto">
            <a:xfrm>
              <a:off x="2471" y="1680"/>
              <a:ext cx="41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1000" b="1">
                  <a:ea typeface="Times New Roman" pitchFamily="18" charset="0"/>
                  <a:cs typeface="Arial" charset="0"/>
                </a:rPr>
                <a:t>B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7229" name="Rectangle 61"/>
            <p:cNvSpPr>
              <a:spLocks noChangeArrowheads="1"/>
            </p:cNvSpPr>
            <p:nvPr/>
          </p:nvSpPr>
          <p:spPr bwMode="auto">
            <a:xfrm>
              <a:off x="2471" y="1455"/>
              <a:ext cx="410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1000" b="1">
                  <a:ea typeface="Times New Roman" pitchFamily="18" charset="0"/>
                  <a:cs typeface="Arial" charset="0"/>
                </a:rPr>
                <a:t>A</a:t>
              </a:r>
              <a:endParaRPr lang="en-US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7228" name="Rectangle 60"/>
            <p:cNvSpPr>
              <a:spLocks noChangeArrowheads="1"/>
            </p:cNvSpPr>
            <p:nvPr/>
          </p:nvSpPr>
          <p:spPr bwMode="auto">
            <a:xfrm>
              <a:off x="576" y="1488"/>
              <a:ext cx="1895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eaLnBrk="1" hangingPunct="1">
                <a:spcBef>
                  <a:spcPct val="20000"/>
                </a:spcBef>
              </a:pPr>
              <a:endParaRPr lang="en-US" sz="2800"/>
            </a:p>
          </p:txBody>
        </p:sp>
        <p:sp>
          <p:nvSpPr>
            <p:cNvPr id="7227" name="Rectangle 59"/>
            <p:cNvSpPr>
              <a:spLocks noChangeArrowheads="1"/>
            </p:cNvSpPr>
            <p:nvPr/>
          </p:nvSpPr>
          <p:spPr bwMode="auto">
            <a:xfrm>
              <a:off x="4225" y="1143"/>
              <a:ext cx="863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1600" b="1">
                  <a:ea typeface="Times New Roman" pitchFamily="18" charset="0"/>
                  <a:cs typeface="Arial" charset="0"/>
                </a:rPr>
                <a:t>Density</a:t>
              </a:r>
              <a:endParaRPr lang="en-US" sz="1600">
                <a:latin typeface="Times New Roman" pitchFamily="18" charset="0"/>
                <a:ea typeface="Times New Roman" pitchFamily="18" charset="0"/>
                <a:cs typeface="Arial" charset="0"/>
              </a:endParaRPr>
            </a:p>
            <a:p>
              <a:pPr algn="ctr"/>
              <a:r>
                <a:rPr lang="en-US" sz="1400">
                  <a:ea typeface="Times New Roman" pitchFamily="18" charset="0"/>
                  <a:cs typeface="Arial" charset="0"/>
                </a:rPr>
                <a:t>(g/mL)</a:t>
              </a:r>
            </a:p>
          </p:txBody>
        </p:sp>
        <p:sp>
          <p:nvSpPr>
            <p:cNvPr id="7226" name="Rectangle 58"/>
            <p:cNvSpPr>
              <a:spLocks noChangeArrowheads="1"/>
            </p:cNvSpPr>
            <p:nvPr/>
          </p:nvSpPr>
          <p:spPr bwMode="auto">
            <a:xfrm>
              <a:off x="3515" y="1143"/>
              <a:ext cx="710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1600" b="1">
                  <a:ea typeface="Times New Roman" pitchFamily="18" charset="0"/>
                  <a:cs typeface="Arial" charset="0"/>
                </a:rPr>
                <a:t>Volume</a:t>
              </a:r>
              <a:endParaRPr lang="en-US" sz="1600">
                <a:latin typeface="Times New Roman" pitchFamily="18" charset="0"/>
                <a:ea typeface="Times New Roman" pitchFamily="18" charset="0"/>
                <a:cs typeface="Arial" charset="0"/>
              </a:endParaRPr>
            </a:p>
            <a:p>
              <a:pPr algn="ctr"/>
              <a:r>
                <a:rPr lang="en-US" sz="1400">
                  <a:ea typeface="Times New Roman" pitchFamily="18" charset="0"/>
                  <a:cs typeface="Arial" charset="0"/>
                </a:rPr>
                <a:t>(cm</a:t>
              </a:r>
              <a:r>
                <a:rPr lang="en-US" sz="1400" baseline="30000">
                  <a:ea typeface="Times New Roman" pitchFamily="18" charset="0"/>
                  <a:cs typeface="Arial" charset="0"/>
                </a:rPr>
                <a:t>3</a:t>
              </a:r>
              <a:r>
                <a:rPr lang="en-US" sz="1400">
                  <a:ea typeface="Times New Roman" pitchFamily="18" charset="0"/>
                  <a:cs typeface="Arial" charset="0"/>
                </a:rPr>
                <a:t>)</a:t>
              </a:r>
            </a:p>
          </p:txBody>
        </p:sp>
        <p:sp>
          <p:nvSpPr>
            <p:cNvPr id="7225" name="Rectangle 57"/>
            <p:cNvSpPr>
              <a:spLocks noChangeArrowheads="1"/>
            </p:cNvSpPr>
            <p:nvPr/>
          </p:nvSpPr>
          <p:spPr bwMode="auto">
            <a:xfrm>
              <a:off x="2881" y="1143"/>
              <a:ext cx="634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1600" b="1">
                  <a:ea typeface="Times New Roman" pitchFamily="18" charset="0"/>
                  <a:cs typeface="Arial" charset="0"/>
                </a:rPr>
                <a:t>Mass </a:t>
              </a:r>
            </a:p>
            <a:p>
              <a:pPr algn="ctr" eaLnBrk="1" hangingPunct="1"/>
              <a:r>
                <a:rPr lang="en-US" sz="1400">
                  <a:ea typeface="Times New Roman" pitchFamily="18" charset="0"/>
                  <a:cs typeface="Arial" charset="0"/>
                </a:rPr>
                <a:t>(g)</a:t>
              </a:r>
            </a:p>
          </p:txBody>
        </p:sp>
        <p:sp>
          <p:nvSpPr>
            <p:cNvPr id="7224" name="Rectangle 56"/>
            <p:cNvSpPr>
              <a:spLocks noChangeArrowheads="1"/>
            </p:cNvSpPr>
            <p:nvPr/>
          </p:nvSpPr>
          <p:spPr bwMode="auto">
            <a:xfrm>
              <a:off x="2449" y="1143"/>
              <a:ext cx="450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1600" b="1">
                  <a:ea typeface="Times New Roman" pitchFamily="18" charset="0"/>
                  <a:cs typeface="Arial" charset="0"/>
                </a:rPr>
                <a:t>Cube</a:t>
              </a:r>
              <a:endParaRPr lang="en-US" sz="1600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7223" name="Rectangle 55"/>
            <p:cNvSpPr>
              <a:spLocks noChangeArrowheads="1"/>
            </p:cNvSpPr>
            <p:nvPr/>
          </p:nvSpPr>
          <p:spPr bwMode="auto">
            <a:xfrm>
              <a:off x="576" y="1143"/>
              <a:ext cx="1895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/>
            <a:lstStyle/>
            <a:p>
              <a:pPr algn="ctr" eaLnBrk="1" hangingPunct="1"/>
              <a:r>
                <a:rPr lang="en-US" sz="1600" b="1">
                  <a:ea typeface="Times New Roman" pitchFamily="18" charset="0"/>
                  <a:cs typeface="Arial" charset="0"/>
                </a:rPr>
                <a:t>Description</a:t>
              </a:r>
              <a:endParaRPr lang="en-US" sz="1600">
                <a:ea typeface="Times New Roman" pitchFamily="18" charset="0"/>
                <a:cs typeface="Arial" charset="0"/>
              </a:endParaRPr>
            </a:p>
          </p:txBody>
        </p:sp>
        <p:sp>
          <p:nvSpPr>
            <p:cNvPr id="7273" name="Line 105"/>
            <p:cNvSpPr>
              <a:spLocks noChangeShapeType="1"/>
            </p:cNvSpPr>
            <p:nvPr/>
          </p:nvSpPr>
          <p:spPr bwMode="auto">
            <a:xfrm>
              <a:off x="576" y="1143"/>
              <a:ext cx="45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4" name="Line 106"/>
            <p:cNvSpPr>
              <a:spLocks noChangeShapeType="1"/>
            </p:cNvSpPr>
            <p:nvPr/>
          </p:nvSpPr>
          <p:spPr bwMode="auto">
            <a:xfrm>
              <a:off x="576" y="3648"/>
              <a:ext cx="45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5" name="Line 107"/>
            <p:cNvSpPr>
              <a:spLocks noChangeShapeType="1"/>
            </p:cNvSpPr>
            <p:nvPr/>
          </p:nvSpPr>
          <p:spPr bwMode="auto">
            <a:xfrm>
              <a:off x="576" y="1143"/>
              <a:ext cx="0" cy="250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6" name="Line 108"/>
            <p:cNvSpPr>
              <a:spLocks noChangeShapeType="1"/>
            </p:cNvSpPr>
            <p:nvPr/>
          </p:nvSpPr>
          <p:spPr bwMode="auto">
            <a:xfrm>
              <a:off x="5088" y="1143"/>
              <a:ext cx="0" cy="250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79" name="Line 111"/>
            <p:cNvSpPr>
              <a:spLocks noChangeShapeType="1"/>
            </p:cNvSpPr>
            <p:nvPr/>
          </p:nvSpPr>
          <p:spPr bwMode="auto">
            <a:xfrm>
              <a:off x="576" y="1488"/>
              <a:ext cx="45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1" name="Line 113"/>
            <p:cNvSpPr>
              <a:spLocks noChangeShapeType="1"/>
            </p:cNvSpPr>
            <p:nvPr/>
          </p:nvSpPr>
          <p:spPr bwMode="auto">
            <a:xfrm>
              <a:off x="2471" y="1143"/>
              <a:ext cx="0" cy="250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4" name="Line 116"/>
            <p:cNvSpPr>
              <a:spLocks noChangeShapeType="1"/>
            </p:cNvSpPr>
            <p:nvPr/>
          </p:nvSpPr>
          <p:spPr bwMode="auto">
            <a:xfrm>
              <a:off x="2881" y="1143"/>
              <a:ext cx="0" cy="250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87" name="Line 119"/>
            <p:cNvSpPr>
              <a:spLocks noChangeShapeType="1"/>
            </p:cNvSpPr>
            <p:nvPr/>
          </p:nvSpPr>
          <p:spPr bwMode="auto">
            <a:xfrm>
              <a:off x="3515" y="1143"/>
              <a:ext cx="0" cy="250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0" name="Line 122"/>
            <p:cNvSpPr>
              <a:spLocks noChangeShapeType="1"/>
            </p:cNvSpPr>
            <p:nvPr/>
          </p:nvSpPr>
          <p:spPr bwMode="auto">
            <a:xfrm flipH="1">
              <a:off x="4224" y="1143"/>
              <a:ext cx="1" cy="2505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294" name="Line 126"/>
            <p:cNvSpPr>
              <a:spLocks noChangeShapeType="1"/>
            </p:cNvSpPr>
            <p:nvPr/>
          </p:nvSpPr>
          <p:spPr bwMode="auto">
            <a:xfrm>
              <a:off x="576" y="1728"/>
              <a:ext cx="45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17" name="Line 149"/>
            <p:cNvSpPr>
              <a:spLocks noChangeShapeType="1"/>
            </p:cNvSpPr>
            <p:nvPr/>
          </p:nvSpPr>
          <p:spPr bwMode="auto">
            <a:xfrm>
              <a:off x="576" y="1968"/>
              <a:ext cx="45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40" name="Line 172"/>
            <p:cNvSpPr>
              <a:spLocks noChangeShapeType="1"/>
            </p:cNvSpPr>
            <p:nvPr/>
          </p:nvSpPr>
          <p:spPr bwMode="auto">
            <a:xfrm>
              <a:off x="576" y="2208"/>
              <a:ext cx="45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63" name="Line 195"/>
            <p:cNvSpPr>
              <a:spLocks noChangeShapeType="1"/>
            </p:cNvSpPr>
            <p:nvPr/>
          </p:nvSpPr>
          <p:spPr bwMode="auto">
            <a:xfrm>
              <a:off x="576" y="2448"/>
              <a:ext cx="45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386" name="Line 218"/>
            <p:cNvSpPr>
              <a:spLocks noChangeShapeType="1"/>
            </p:cNvSpPr>
            <p:nvPr/>
          </p:nvSpPr>
          <p:spPr bwMode="auto">
            <a:xfrm>
              <a:off x="576" y="2688"/>
              <a:ext cx="45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09" name="Line 241"/>
            <p:cNvSpPr>
              <a:spLocks noChangeShapeType="1"/>
            </p:cNvSpPr>
            <p:nvPr/>
          </p:nvSpPr>
          <p:spPr bwMode="auto">
            <a:xfrm>
              <a:off x="576" y="2928"/>
              <a:ext cx="45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32" name="Line 264"/>
            <p:cNvSpPr>
              <a:spLocks noChangeShapeType="1"/>
            </p:cNvSpPr>
            <p:nvPr/>
          </p:nvSpPr>
          <p:spPr bwMode="auto">
            <a:xfrm>
              <a:off x="576" y="3168"/>
              <a:ext cx="45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7455" name="Line 287"/>
            <p:cNvSpPr>
              <a:spLocks noChangeShapeType="1"/>
            </p:cNvSpPr>
            <p:nvPr/>
          </p:nvSpPr>
          <p:spPr bwMode="auto">
            <a:xfrm>
              <a:off x="576" y="3408"/>
              <a:ext cx="4512" cy="0"/>
            </a:xfrm>
            <a:prstGeom prst="line">
              <a:avLst/>
            </a:prstGeom>
            <a:noFill/>
            <a:ln w="12700" cap="rnd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499" name="Rectangle 331"/>
          <p:cNvSpPr>
            <a:spLocks noChangeArrowheads="1"/>
          </p:cNvSpPr>
          <p:nvPr/>
        </p:nvSpPr>
        <p:spPr bwMode="auto">
          <a:xfrm>
            <a:off x="0" y="63674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5" name="Oval 11"/>
          <p:cNvSpPr>
            <a:spLocks noChangeArrowheads="1"/>
          </p:cNvSpPr>
          <p:nvPr/>
        </p:nvSpPr>
        <p:spPr bwMode="auto">
          <a:xfrm>
            <a:off x="4194175" y="3954463"/>
            <a:ext cx="88900" cy="889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Diameter vs. Radius vs. Circumference</a:t>
            </a:r>
          </a:p>
        </p:txBody>
      </p:sp>
      <p:sp>
        <p:nvSpPr>
          <p:cNvPr id="31749" name="Oval 5"/>
          <p:cNvSpPr>
            <a:spLocks noChangeArrowheads="1"/>
          </p:cNvSpPr>
          <p:nvPr/>
        </p:nvSpPr>
        <p:spPr bwMode="auto">
          <a:xfrm>
            <a:off x="2297113" y="2057400"/>
            <a:ext cx="3863975" cy="3863975"/>
          </a:xfrm>
          <a:prstGeom prst="ellipse">
            <a:avLst/>
          </a:prstGeom>
          <a:solidFill>
            <a:srgbClr val="EAEAEA">
              <a:alpha val="39999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2298700" y="3989388"/>
            <a:ext cx="3851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>
            <a:off x="4229100" y="3989388"/>
            <a:ext cx="0" cy="1930400"/>
          </a:xfrm>
          <a:prstGeom prst="line">
            <a:avLst/>
          </a:prstGeom>
          <a:noFill/>
          <a:ln w="9525">
            <a:solidFill>
              <a:srgbClr val="333399"/>
            </a:solidFill>
            <a:round/>
            <a:headEnd type="stealth" w="med" len="med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2730500" y="3560763"/>
            <a:ext cx="1073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diameter</a:t>
            </a:r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311650" y="4640263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chemeClr val="accent2"/>
                </a:solidFill>
              </a:rPr>
              <a:t>radius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7045325" y="2671763"/>
            <a:ext cx="1009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/>
              <a:t>v = </a:t>
            </a:r>
            <a:r>
              <a:rPr lang="en-US" b="1">
                <a:latin typeface="Symbol" pitchFamily="18" charset="2"/>
              </a:rPr>
              <a:t>p</a:t>
            </a:r>
            <a:r>
              <a:rPr lang="en-US" b="1"/>
              <a:t>r</a:t>
            </a:r>
            <a:r>
              <a:rPr lang="en-US" b="1" baseline="30000"/>
              <a:t>2</a:t>
            </a:r>
            <a:r>
              <a:rPr lang="en-US" b="1"/>
              <a:t>h</a:t>
            </a:r>
          </a:p>
        </p:txBody>
      </p:sp>
      <p:sp>
        <p:nvSpPr>
          <p:cNvPr id="31757" name="AutoShape 13"/>
          <p:cNvSpPr>
            <a:spLocks noChangeArrowheads="1"/>
          </p:cNvSpPr>
          <p:nvPr/>
        </p:nvSpPr>
        <p:spPr bwMode="auto">
          <a:xfrm>
            <a:off x="7315200" y="1589088"/>
            <a:ext cx="463550" cy="1028700"/>
          </a:xfrm>
          <a:prstGeom prst="can">
            <a:avLst>
              <a:gd name="adj" fmla="val 357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-139700" y="2667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8001000" y="1371600"/>
            <a:ext cx="463550" cy="1028700"/>
          </a:xfrm>
          <a:prstGeom prst="can">
            <a:avLst>
              <a:gd name="adj" fmla="val 35753"/>
            </a:avLst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3400" y="1765300"/>
            <a:ext cx="82931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eaLnBrk="1" hangingPunct="1"/>
            <a:r>
              <a:rPr lang="en-US" sz="2400" b="1" u="sng">
                <a:cs typeface="Times New Roman" pitchFamily="18" charset="0"/>
              </a:rPr>
              <a:t>Cylinders</a:t>
            </a:r>
          </a:p>
          <a:p>
            <a:r>
              <a:rPr lang="en-US" sz="1200" b="1">
                <a:cs typeface="Times New Roman" pitchFamily="18" charset="0"/>
              </a:rPr>
              <a:t>	 				                                       </a:t>
            </a:r>
            <a:r>
              <a:rPr lang="en-US" b="1">
                <a:cs typeface="Times New Roman" pitchFamily="18" charset="0"/>
              </a:rPr>
              <a:t>v = </a:t>
            </a:r>
            <a:r>
              <a:rPr lang="en-US" b="1">
                <a:latin typeface="Symbol" pitchFamily="18" charset="2"/>
                <a:cs typeface="Times New Roman" pitchFamily="18" charset="0"/>
              </a:rPr>
              <a:t>p</a:t>
            </a:r>
            <a:r>
              <a:rPr lang="en-US" b="1">
                <a:cs typeface="Times New Roman" pitchFamily="18" charset="0"/>
              </a:rPr>
              <a:t>r</a:t>
            </a:r>
            <a:r>
              <a:rPr lang="en-US" b="1" baseline="30000">
                <a:cs typeface="Times New Roman" pitchFamily="18" charset="0"/>
              </a:rPr>
              <a:t>2</a:t>
            </a:r>
            <a:r>
              <a:rPr lang="en-US" b="1">
                <a:cs typeface="Times New Roman" pitchFamily="18" charset="0"/>
              </a:rPr>
              <a:t>h</a:t>
            </a:r>
          </a:p>
          <a:p>
            <a:endParaRPr lang="en-US"/>
          </a:p>
          <a:p>
            <a:pPr>
              <a:buFontTx/>
              <a:buAutoNum type="arabicPeriod"/>
            </a:pPr>
            <a:r>
              <a:rPr lang="en-US" sz="1600">
                <a:cs typeface="Times New Roman" pitchFamily="18" charset="0"/>
              </a:rPr>
              <a:t>  Before doing any measurements, place the cylinders in by estimating the mass.  </a:t>
            </a:r>
            <a:endParaRPr lang="en-US" sz="1600"/>
          </a:p>
          <a:p>
            <a:r>
              <a:rPr lang="en-US" sz="1600">
                <a:cs typeface="Times New Roman" pitchFamily="18" charset="0"/>
              </a:rPr>
              <a:t>   </a:t>
            </a:r>
            <a:endParaRPr lang="en-US" sz="1600"/>
          </a:p>
          <a:p>
            <a:r>
              <a:rPr lang="en-US" sz="1600" b="1">
                <a:cs typeface="Times New Roman" pitchFamily="18" charset="0"/>
              </a:rPr>
              <a:t>Smallest mass</a:t>
            </a:r>
            <a:r>
              <a:rPr lang="en-US" sz="1600">
                <a:cs typeface="Times New Roman" pitchFamily="18" charset="0"/>
              </a:rPr>
              <a:t> ________&lt; ________ &lt; ________ &lt; ________ &lt; _______ </a:t>
            </a:r>
            <a:r>
              <a:rPr lang="en-US" sz="1600" b="1">
                <a:cs typeface="Times New Roman" pitchFamily="18" charset="0"/>
              </a:rPr>
              <a:t>Largest mass</a:t>
            </a:r>
            <a:endParaRPr lang="en-US" sz="1600"/>
          </a:p>
          <a:p>
            <a:endParaRPr lang="en-US" sz="1600"/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4632325" y="4510088"/>
            <a:ext cx="393700" cy="1938337"/>
          </a:xfrm>
          <a:prstGeom prst="can">
            <a:avLst>
              <a:gd name="adj" fmla="val 34281"/>
            </a:avLst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C</a:t>
            </a: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3587750" y="3681413"/>
            <a:ext cx="393700" cy="2768600"/>
          </a:xfrm>
          <a:prstGeom prst="can">
            <a:avLst>
              <a:gd name="adj" fmla="val 33078"/>
            </a:avLst>
          </a:prstGeom>
          <a:solidFill>
            <a:schemeClr val="bg1"/>
          </a:solidFill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A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413000" y="4102100"/>
            <a:ext cx="393700" cy="2333625"/>
          </a:xfrm>
          <a:prstGeom prst="can">
            <a:avLst>
              <a:gd name="adj" fmla="val 32656"/>
            </a:avLst>
          </a:prstGeom>
          <a:gradFill rotWithShape="1">
            <a:gsLst>
              <a:gs pos="0">
                <a:srgbClr val="FBFAE5">
                  <a:alpha val="14000"/>
                </a:srgbClr>
              </a:gs>
              <a:gs pos="100000">
                <a:srgbClr val="FBFAE5">
                  <a:gamma/>
                  <a:tint val="98431"/>
                  <a:invGamma/>
                </a:srgbClr>
              </a:gs>
            </a:gsLst>
            <a:lin ang="5400000" scaled="1"/>
          </a:gradFill>
          <a:ln w="9525">
            <a:solidFill>
              <a:srgbClr val="969696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B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6688138" y="6007100"/>
            <a:ext cx="393700" cy="436563"/>
          </a:xfrm>
          <a:prstGeom prst="can">
            <a:avLst>
              <a:gd name="adj" fmla="val 37501"/>
            </a:avLst>
          </a:prstGeom>
          <a:solidFill>
            <a:srgbClr val="FFCC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E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5713413" y="5343525"/>
            <a:ext cx="393700" cy="1092200"/>
          </a:xfrm>
          <a:prstGeom prst="can">
            <a:avLst>
              <a:gd name="adj" fmla="val 30645"/>
            </a:avLst>
          </a:prstGeom>
          <a:solidFill>
            <a:srgbClr val="C0C0C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  <p:bldP spid="8199" grpId="0" animBg="1"/>
      <p:bldP spid="8200" grpId="0" animBg="1"/>
      <p:bldP spid="8201" grpId="0" animBg="1"/>
      <p:bldP spid="820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1000" y="1177925"/>
            <a:ext cx="8280400" cy="127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eaLnBrk="1" hangingPunct="1"/>
            <a:endParaRPr lang="en-US"/>
          </a:p>
          <a:p>
            <a:pPr>
              <a:buFontTx/>
              <a:buAutoNum type="arabicPeriod"/>
            </a:pPr>
            <a:r>
              <a:rPr lang="en-US" sz="1400">
                <a:cs typeface="Times New Roman" pitchFamily="18" charset="0"/>
              </a:rPr>
              <a:t>  Using the method of your choosing (two possible methods), determine the volume of each cylinder.  </a:t>
            </a:r>
            <a:endParaRPr lang="en-US" sz="1400"/>
          </a:p>
          <a:p>
            <a:r>
              <a:rPr lang="en-US" sz="1400">
                <a:cs typeface="Times New Roman" pitchFamily="18" charset="0"/>
              </a:rPr>
              <a:t>     Report your volume in cm</a:t>
            </a:r>
            <a:r>
              <a:rPr lang="en-US" sz="1400" baseline="30000">
                <a:cs typeface="Times New Roman" pitchFamily="18" charset="0"/>
              </a:rPr>
              <a:t>3</a:t>
            </a:r>
            <a:r>
              <a:rPr lang="en-US" sz="1400">
                <a:cs typeface="Times New Roman" pitchFamily="18" charset="0"/>
              </a:rPr>
              <a:t> (remember that 1 cm</a:t>
            </a:r>
            <a:r>
              <a:rPr lang="en-US" sz="1400" baseline="30000">
                <a:cs typeface="Times New Roman" pitchFamily="18" charset="0"/>
              </a:rPr>
              <a:t>3</a:t>
            </a:r>
            <a:r>
              <a:rPr lang="en-US" sz="1400">
                <a:cs typeface="Times New Roman" pitchFamily="18" charset="0"/>
              </a:rPr>
              <a:t> = 1 mL).  If you decide to use the displacement    </a:t>
            </a:r>
            <a:endParaRPr lang="en-US" sz="1400"/>
          </a:p>
          <a:p>
            <a:r>
              <a:rPr lang="en-US" sz="1400">
                <a:cs typeface="Times New Roman" pitchFamily="18" charset="0"/>
              </a:rPr>
              <a:t>     method, </a:t>
            </a:r>
            <a:r>
              <a:rPr lang="en-US" sz="1400" b="1">
                <a:cs typeface="Times New Roman" pitchFamily="18" charset="0"/>
              </a:rPr>
              <a:t>please be sure to dry off the cylinders after determining the volume.  </a:t>
            </a:r>
          </a:p>
          <a:p>
            <a:endParaRPr lang="en-US" sz="1400"/>
          </a:p>
          <a:p>
            <a:r>
              <a:rPr lang="en-US" sz="1000" b="1">
                <a:cs typeface="Times New Roman" pitchFamily="18" charset="0"/>
              </a:rPr>
              <a:t>       Data Table 2:</a:t>
            </a:r>
            <a:endParaRPr lang="en-US"/>
          </a:p>
        </p:txBody>
      </p:sp>
      <p:graphicFrame>
        <p:nvGraphicFramePr>
          <p:cNvPr id="9549" name="Group 333"/>
          <p:cNvGraphicFramePr>
            <a:graphicFrameLocks noGrp="1"/>
          </p:cNvGraphicFramePr>
          <p:nvPr/>
        </p:nvGraphicFramePr>
        <p:xfrm>
          <a:off x="860425" y="2643188"/>
          <a:ext cx="7064375" cy="3139440"/>
        </p:xfrm>
        <a:graphic>
          <a:graphicData uri="http://schemas.openxmlformats.org/drawingml/2006/table">
            <a:tbl>
              <a:tblPr/>
              <a:tblGrid>
                <a:gridCol w="654050"/>
                <a:gridCol w="752475"/>
                <a:gridCol w="582613"/>
                <a:gridCol w="1058862"/>
                <a:gridCol w="1433513"/>
                <a:gridCol w="785812"/>
                <a:gridCol w="1138238"/>
                <a:gridCol w="658812"/>
              </a:tblGrid>
              <a:tr h="247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9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Sample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Cylinder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Color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Length 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(cm)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Initial Volume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of Water (mL)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Volume of Water &amp; Sample Cylinder (mL)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Float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or Sink?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Volume of Sample Cylinder (cm</a:t>
                      </a:r>
                      <a:r>
                        <a:rPr kumimoji="0" lang="en-US" sz="1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Density</a:t>
                      </a:r>
                      <a:endParaRPr kumimoji="0" lang="en-US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(g/cm</a:t>
                      </a:r>
                      <a:r>
                        <a:rPr kumimoji="0" lang="en-US" sz="1000" b="1" i="1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C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35" name="Rectangle 319"/>
          <p:cNvSpPr>
            <a:spLocks noChangeArrowheads="1"/>
          </p:cNvSpPr>
          <p:nvPr/>
        </p:nvSpPr>
        <p:spPr bwMode="auto">
          <a:xfrm>
            <a:off x="0" y="5483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66725" y="1676400"/>
            <a:ext cx="855662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b="1"/>
              <a:t>Post-Lab Questions:</a:t>
            </a:r>
          </a:p>
          <a:p>
            <a:endParaRPr lang="en-US"/>
          </a:p>
          <a:p>
            <a:pPr>
              <a:buFontTx/>
              <a:buChar char="•"/>
            </a:pPr>
            <a:r>
              <a:rPr lang="en-US"/>
              <a:t> Was the same amount of water displaced for each sample cylinder?  Why?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 If all the sample cylinders were of equal volume, would the same amount of </a:t>
            </a:r>
          </a:p>
          <a:p>
            <a:r>
              <a:rPr lang="en-US"/>
              <a:t>  water be displaced for each sample?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 What was the relationship between the volume and density of sample cylinders?  </a:t>
            </a:r>
          </a:p>
          <a:p>
            <a:r>
              <a:rPr lang="en-US"/>
              <a:t>  (Remember, they all have the same mass.)</a:t>
            </a:r>
          </a:p>
          <a:p>
            <a:pPr>
              <a:buFontTx/>
              <a:buChar char="•"/>
            </a:pPr>
            <a:endParaRPr lang="en-US"/>
          </a:p>
          <a:p>
            <a:pPr>
              <a:buFontTx/>
              <a:buChar char="•"/>
            </a:pPr>
            <a:r>
              <a:rPr lang="en-US"/>
              <a:t> Did any of the sample cylinders float in water?  If so, why?</a:t>
            </a:r>
          </a:p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81000" y="1724025"/>
            <a:ext cx="8575675" cy="201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b="1" u="sng"/>
              <a:t>Cubes</a:t>
            </a:r>
            <a:endParaRPr lang="en-US"/>
          </a:p>
          <a:p>
            <a:endParaRPr lang="en-US"/>
          </a:p>
          <a:p>
            <a:r>
              <a:rPr lang="en-US"/>
              <a:t>1.  Before doing any measurements, place the cubes in order by estimating the </a:t>
            </a:r>
          </a:p>
          <a:p>
            <a:r>
              <a:rPr lang="en-US"/>
              <a:t>     mass.  The cubes should be labeled with a letter.  If not, see the instructor. </a:t>
            </a:r>
          </a:p>
          <a:p>
            <a:r>
              <a:rPr lang="en-US"/>
              <a:t>     Using the letters from the cubes, write your order below:</a:t>
            </a:r>
          </a:p>
          <a:p>
            <a:endParaRPr lang="en-US" b="1"/>
          </a:p>
          <a:p>
            <a:r>
              <a:rPr lang="en-US" b="1"/>
              <a:t>Smallest  Mass</a:t>
            </a:r>
            <a:r>
              <a:rPr lang="en-US"/>
              <a:t>  </a:t>
            </a:r>
            <a:r>
              <a:rPr lang="en-US" sz="1400"/>
              <a:t>____ </a:t>
            </a:r>
            <a:r>
              <a:rPr lang="en-US"/>
              <a:t>&lt;</a:t>
            </a:r>
            <a:r>
              <a:rPr lang="en-US" sz="1400"/>
              <a:t>____ </a:t>
            </a:r>
            <a:r>
              <a:rPr lang="en-US"/>
              <a:t>&lt;</a:t>
            </a:r>
            <a:r>
              <a:rPr lang="en-US" sz="1400"/>
              <a:t>____ </a:t>
            </a:r>
            <a:r>
              <a:rPr lang="en-US"/>
              <a:t>&lt;</a:t>
            </a:r>
            <a:r>
              <a:rPr lang="en-US" sz="1400"/>
              <a:t>____ </a:t>
            </a:r>
            <a:r>
              <a:rPr lang="en-US"/>
              <a:t>&lt;</a:t>
            </a:r>
            <a:r>
              <a:rPr lang="en-US" sz="1400"/>
              <a:t>____ </a:t>
            </a:r>
            <a:r>
              <a:rPr lang="en-US"/>
              <a:t>&lt;</a:t>
            </a:r>
            <a:r>
              <a:rPr lang="en-US" sz="1400"/>
              <a:t>____ </a:t>
            </a:r>
            <a:r>
              <a:rPr lang="en-US"/>
              <a:t>&lt;</a:t>
            </a:r>
            <a:r>
              <a:rPr lang="en-US" sz="1400"/>
              <a:t>____ </a:t>
            </a:r>
            <a:r>
              <a:rPr lang="en-US"/>
              <a:t>&lt;</a:t>
            </a:r>
            <a:r>
              <a:rPr lang="en-US" sz="1400"/>
              <a:t>____ </a:t>
            </a:r>
            <a:r>
              <a:rPr lang="en-US"/>
              <a:t>&lt;</a:t>
            </a:r>
            <a:r>
              <a:rPr lang="en-US" sz="1400"/>
              <a:t>____  </a:t>
            </a:r>
            <a:r>
              <a:rPr lang="en-US" b="1"/>
              <a:t>Largest  Mass</a:t>
            </a:r>
          </a:p>
        </p:txBody>
      </p:sp>
      <p:sp>
        <p:nvSpPr>
          <p:cNvPr id="29700" name="AutoShape 4"/>
          <p:cNvSpPr>
            <a:spLocks noChangeArrowheads="1"/>
          </p:cNvSpPr>
          <p:nvPr/>
        </p:nvSpPr>
        <p:spPr bwMode="auto">
          <a:xfrm>
            <a:off x="5102225" y="561975"/>
            <a:ext cx="849313" cy="849313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rgbClr val="FFCC00"/>
              </a:gs>
              <a:gs pos="100000">
                <a:srgbClr val="FF9933"/>
              </a:gs>
            </a:gsLst>
            <a:path path="rect">
              <a:fillToRect t="100000" r="10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F</a:t>
            </a:r>
          </a:p>
        </p:txBody>
      </p:sp>
      <p:sp>
        <p:nvSpPr>
          <p:cNvPr id="29701" name="AutoShape 5"/>
          <p:cNvSpPr>
            <a:spLocks noChangeArrowheads="1"/>
          </p:cNvSpPr>
          <p:nvPr/>
        </p:nvSpPr>
        <p:spPr bwMode="auto">
          <a:xfrm>
            <a:off x="503238" y="571500"/>
            <a:ext cx="849312" cy="849313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A</a:t>
            </a:r>
          </a:p>
        </p:txBody>
      </p:sp>
      <p:sp>
        <p:nvSpPr>
          <p:cNvPr id="29702" name="AutoShape 6"/>
          <p:cNvSpPr>
            <a:spLocks noChangeArrowheads="1"/>
          </p:cNvSpPr>
          <p:nvPr/>
        </p:nvSpPr>
        <p:spPr bwMode="auto">
          <a:xfrm>
            <a:off x="3260725" y="555625"/>
            <a:ext cx="849313" cy="849313"/>
          </a:xfrm>
          <a:prstGeom prst="cube">
            <a:avLst>
              <a:gd name="adj" fmla="val 25000"/>
            </a:avLst>
          </a:prstGeom>
          <a:gradFill rotWithShape="1">
            <a:gsLst>
              <a:gs pos="0">
                <a:schemeClr val="bg2"/>
              </a:gs>
              <a:gs pos="100000">
                <a:srgbClr val="FF9933">
                  <a:alpha val="10001"/>
                </a:srgbClr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D</a:t>
            </a:r>
          </a:p>
        </p:txBody>
      </p:sp>
      <p:sp>
        <p:nvSpPr>
          <p:cNvPr id="29703" name="AutoShape 7"/>
          <p:cNvSpPr>
            <a:spLocks noChangeArrowheads="1"/>
          </p:cNvSpPr>
          <p:nvPr/>
        </p:nvSpPr>
        <p:spPr bwMode="auto">
          <a:xfrm>
            <a:off x="2343150" y="560388"/>
            <a:ext cx="849313" cy="849312"/>
          </a:xfrm>
          <a:prstGeom prst="cube">
            <a:avLst>
              <a:gd name="adj" fmla="val 25000"/>
            </a:avLst>
          </a:prstGeom>
          <a:solidFill>
            <a:srgbClr val="EAEAEA"/>
          </a:solidFill>
          <a:ln w="9525">
            <a:solidFill>
              <a:srgbClr val="969696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C</a:t>
            </a:r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4175125" y="557213"/>
            <a:ext cx="849313" cy="849312"/>
          </a:xfrm>
          <a:prstGeom prst="cube">
            <a:avLst>
              <a:gd name="adj" fmla="val 25000"/>
            </a:avLst>
          </a:prstGeom>
          <a:solidFill>
            <a:srgbClr val="FF99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E</a:t>
            </a:r>
          </a:p>
        </p:txBody>
      </p:sp>
      <p:sp>
        <p:nvSpPr>
          <p:cNvPr id="29705" name="AutoShape 9" descr="Medium wood"/>
          <p:cNvSpPr>
            <a:spLocks noChangeArrowheads="1"/>
          </p:cNvSpPr>
          <p:nvPr/>
        </p:nvSpPr>
        <p:spPr bwMode="auto">
          <a:xfrm>
            <a:off x="7900988" y="565150"/>
            <a:ext cx="849312" cy="849313"/>
          </a:xfrm>
          <a:prstGeom prst="cube">
            <a:avLst>
              <a:gd name="adj" fmla="val 25000"/>
            </a:avLst>
          </a:prstGeom>
          <a:blipFill dpi="0" rotWithShape="1">
            <a:blip r:embed="rId3" cstate="print">
              <a:alphaModFix amt="24000"/>
            </a:blip>
            <a:srcRect/>
            <a:tile tx="0" ty="0" sx="100000" sy="100000" flip="none" algn="tl"/>
          </a:blip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I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6030913" y="561975"/>
            <a:ext cx="849312" cy="849313"/>
          </a:xfrm>
          <a:prstGeom prst="cube">
            <a:avLst>
              <a:gd name="adj" fmla="val 25000"/>
            </a:avLst>
          </a:prstGeom>
          <a:solidFill>
            <a:srgbClr val="333333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G</a:t>
            </a:r>
          </a:p>
        </p:txBody>
      </p:sp>
      <p:sp>
        <p:nvSpPr>
          <p:cNvPr id="29707" name="AutoShape 11"/>
          <p:cNvSpPr>
            <a:spLocks noChangeArrowheads="1"/>
          </p:cNvSpPr>
          <p:nvPr/>
        </p:nvSpPr>
        <p:spPr bwMode="auto">
          <a:xfrm>
            <a:off x="1423988" y="563563"/>
            <a:ext cx="849312" cy="849312"/>
          </a:xfrm>
          <a:prstGeom prst="cube">
            <a:avLst>
              <a:gd name="adj" fmla="val 25000"/>
            </a:avLst>
          </a:prstGeom>
          <a:solidFill>
            <a:srgbClr val="FFFFFF"/>
          </a:solidFill>
          <a:ln w="9525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B</a:t>
            </a:r>
          </a:p>
        </p:txBody>
      </p:sp>
      <p:sp>
        <p:nvSpPr>
          <p:cNvPr id="29708" name="AutoShape 12" descr="Oak"/>
          <p:cNvSpPr>
            <a:spLocks noChangeArrowheads="1"/>
          </p:cNvSpPr>
          <p:nvPr/>
        </p:nvSpPr>
        <p:spPr bwMode="auto">
          <a:xfrm>
            <a:off x="6946900" y="565150"/>
            <a:ext cx="849313" cy="849313"/>
          </a:xfrm>
          <a:prstGeom prst="cube">
            <a:avLst>
              <a:gd name="adj" fmla="val 25000"/>
            </a:avLst>
          </a:prstGeom>
          <a:blipFill dpi="0" rotWithShape="1">
            <a:blip r:embed="rId4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/>
              <a:t>H</a:t>
            </a:r>
            <a:endParaRPr lang="en-US" sz="800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8900" y="6034088"/>
            <a:ext cx="8972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b="1"/>
              <a:t>Least Dense   </a:t>
            </a:r>
            <a:r>
              <a:rPr lang="en-US"/>
              <a:t>  </a:t>
            </a:r>
            <a:r>
              <a:rPr lang="en-US" b="1"/>
              <a:t>I   &lt;   H   &lt;   A  &lt;   B  &lt;  G   &lt;  C   &lt;	D  &lt;   F  &lt;   E</a:t>
            </a:r>
            <a:r>
              <a:rPr lang="en-US"/>
              <a:t>	   </a:t>
            </a:r>
            <a:r>
              <a:rPr lang="en-US" b="1"/>
              <a:t>Most Dense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05556E-6 3.01642E-6 C -0.02014 0.14319 -0.04028 0.28638 -0.1823 0.3715 C -0.32431 0.4564 -0.58803 0.48277 -0.85174 0.50937 " pathEditMode="relative" ptsTypes="aaA">
                                      <p:cBhvr>
                                        <p:cTn id="6" dur="2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5.09137E-6 C -0.0599 0.21444 -0.11962 0.42911 -0.22708 0.51238 C -0.33455 0.59612 -0.56962 0.48324 -0.64479 0.50174 C -0.71997 0.52025 -0.69878 0.57206 -0.6776 0.62365 " pathEditMode="relative" ptsTypes="aaaA">
                                      <p:cBhvr>
                                        <p:cTn id="9" dur="20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6 1.8737E-7 C 8.33333E-6 1.8737E-7 0.0158 0.26949 0.03178 0.53921 " pathEditMode="relative" ptsTypes="aA">
                                      <p:cBhvr>
                                        <p:cTn id="12" dur="20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0.23403 0.61597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97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7" y="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2.42887E-7 C -0.01909 0.12283 -0.03819 0.24613 -0.0809 0.33056 C -0.12343 0.41545 -0.18958 0.46149 -0.25538 0.50775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4.95952E-6 C -0.00937 0.15684 -0.01857 0.31368 0.07049 0.3951 C 0.15955 0.47629 0.3467 0.48185 0.53403 0.4874 " pathEditMode="relative" rAng="0" ptsTypes="aaA">
                                      <p:cBhvr>
                                        <p:cTn id="21" dur="20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" y="2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2.42887E-7 L 0.23073 0.55818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5" y="2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000"/>
                            </p:stCondLst>
                            <p:childTnLst>
                              <p:par>
                                <p:cTn id="26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5.8501E-6 C 0.00868 0.19592 0.01754 0.39208 0.05417 0.48762 C 0.0908 0.58315 0.15538 0.57829 0.21997 0.57367 " pathEditMode="relative" ptsTypes="aaA">
                                      <p:cBhvr>
                                        <p:cTn id="27" dur="2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11111E-6 C 0.0618 0.12639 0.12396 0.25301 0.16215 0.35625 C 0.20017 0.45972 0.21441 0.53935 0.22882 0.61921 " pathEditMode="relative" rAng="0" ptsTypes="aaA">
                                      <p:cBhvr>
                                        <p:cTn id="30" dur="20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4" y="30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  <p:bldP spid="29702" grpId="0" animBg="1"/>
      <p:bldP spid="29703" grpId="0" animBg="1"/>
      <p:bldP spid="29704" grpId="0" animBg="1"/>
      <p:bldP spid="29705" grpId="0" animBg="1"/>
      <p:bldP spid="29706" grpId="0" animBg="1"/>
      <p:bldP spid="29707" grpId="0" animBg="1"/>
      <p:bldP spid="29708" grpId="0" animBg="1"/>
      <p:bldP spid="2970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151</TotalTime>
  <Words>1099</Words>
  <Application>Microsoft Office PowerPoint</Application>
  <PresentationFormat>On-screen Show (4:3)</PresentationFormat>
  <Paragraphs>310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Symbol</vt:lpstr>
      <vt:lpstr>Default Design</vt:lpstr>
      <vt:lpstr>Density Blocks and Cylinders</vt:lpstr>
      <vt:lpstr>Density Blocks</vt:lpstr>
      <vt:lpstr>Slide 3</vt:lpstr>
      <vt:lpstr>Slide 4</vt:lpstr>
      <vt:lpstr>Diameter vs. Radius vs. Circumference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Teacher Notes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Density Blocks and Cylinders Lab</dc:title>
  <dc:subject>Chemistry</dc:subject>
  <dc:creator>Jeff Christopherson</dc:creator>
  <cp:lastModifiedBy>UNIT55</cp:lastModifiedBy>
  <cp:revision>15</cp:revision>
  <cp:lastPrinted>1601-01-01T00:00:00Z</cp:lastPrinted>
  <dcterms:created xsi:type="dcterms:W3CDTF">1601-01-01T00:00:00Z</dcterms:created>
  <dcterms:modified xsi:type="dcterms:W3CDTF">2009-07-06T15:29:29Z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